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8" r:id="rId2"/>
    <p:sldId id="352" r:id="rId3"/>
    <p:sldId id="354" r:id="rId4"/>
    <p:sldId id="356" r:id="rId5"/>
    <p:sldId id="358" r:id="rId6"/>
    <p:sldId id="338" r:id="rId7"/>
    <p:sldId id="346" r:id="rId8"/>
    <p:sldId id="349" r:id="rId9"/>
    <p:sldId id="347" r:id="rId10"/>
    <p:sldId id="348" r:id="rId11"/>
    <p:sldId id="350" r:id="rId12"/>
    <p:sldId id="330" r:id="rId13"/>
    <p:sldId id="331" r:id="rId14"/>
    <p:sldId id="332" r:id="rId15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83199-B354-45A8-A668-BD0238BC3D92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D4FA1-4BBF-4A53-A28C-17399170E8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9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C08A5-C58C-42F8-B80D-591A3BA9BC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6D5-7AF2-4405-A7B9-840C9B6BEF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7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AF73-9CE3-43FE-95B5-32B5FD0A70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7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BA93-0747-4590-81F1-D1996FBF0B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3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B7A6-6296-4783-87A4-B5F6ED65B0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45C3-1DDE-4346-840C-8FA1083F6F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0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3300-85AB-4BC4-BE30-975926EF8C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5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B051-7B6F-4B3B-819D-46505DC305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2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60F4-0D0D-407C-9674-CA1EBBDFD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7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070C-B051-4960-8850-6031BB4A63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7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6CDF-2175-4F8D-8699-61004AE56B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03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3AEF-BCB3-419D-9163-14CD0C5F37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1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A44DB-E9EC-4542-A90F-D2A40E12AA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4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461" y="89157"/>
            <a:ext cx="9251968" cy="686823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45521" y="-4691"/>
            <a:ext cx="2831931" cy="682826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Шеврон 4"/>
          <p:cNvSpPr/>
          <p:nvPr/>
        </p:nvSpPr>
        <p:spPr>
          <a:xfrm flipH="1">
            <a:off x="855912" y="-15472"/>
            <a:ext cx="3912055" cy="687347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flipH="1">
            <a:off x="2663379" y="-26253"/>
            <a:ext cx="2644248" cy="3375037"/>
          </a:xfrm>
          <a:custGeom>
            <a:avLst/>
            <a:gdLst>
              <a:gd name="T0" fmla="*/ 0 w 630"/>
              <a:gd name="T1" fmla="*/ 0 h 499"/>
              <a:gd name="T2" fmla="*/ 498 w 630"/>
              <a:gd name="T3" fmla="*/ 499 h 499"/>
              <a:gd name="T4" fmla="*/ 630 w 630"/>
              <a:gd name="T5" fmla="*/ 499 h 499"/>
              <a:gd name="T6" fmla="*/ 132 w 630"/>
              <a:gd name="T7" fmla="*/ 0 h 499"/>
              <a:gd name="T8" fmla="*/ 0 w 630"/>
              <a:gd name="T9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0" h="499">
                <a:moveTo>
                  <a:pt x="0" y="0"/>
                </a:moveTo>
                <a:lnTo>
                  <a:pt x="498" y="499"/>
                </a:lnTo>
                <a:lnTo>
                  <a:pt x="630" y="499"/>
                </a:lnTo>
                <a:lnTo>
                  <a:pt x="132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47FB9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Freeform 20"/>
          <p:cNvSpPr>
            <a:spLocks/>
          </p:cNvSpPr>
          <p:nvPr/>
        </p:nvSpPr>
        <p:spPr bwMode="auto">
          <a:xfrm>
            <a:off x="-1828194" y="-240672"/>
            <a:ext cx="6829503" cy="6652953"/>
          </a:xfrm>
          <a:custGeom>
            <a:avLst/>
            <a:gdLst>
              <a:gd name="T0" fmla="*/ 728 w 1601"/>
              <a:gd name="T1" fmla="*/ 0 h 1831"/>
              <a:gd name="T2" fmla="*/ 1601 w 1601"/>
              <a:gd name="T3" fmla="*/ 1831 h 1831"/>
              <a:gd name="T4" fmla="*/ 872 w 1601"/>
              <a:gd name="T5" fmla="*/ 1831 h 1831"/>
              <a:gd name="T6" fmla="*/ 0 w 1601"/>
              <a:gd name="T7" fmla="*/ 0 h 1831"/>
              <a:gd name="T8" fmla="*/ 728 w 1601"/>
              <a:gd name="T9" fmla="*/ 0 h 1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1" h="1831">
                <a:moveTo>
                  <a:pt x="728" y="0"/>
                </a:moveTo>
                <a:lnTo>
                  <a:pt x="1601" y="1831"/>
                </a:lnTo>
                <a:lnTo>
                  <a:pt x="872" y="1831"/>
                </a:lnTo>
                <a:lnTo>
                  <a:pt x="0" y="0"/>
                </a:lnTo>
                <a:lnTo>
                  <a:pt x="728" y="0"/>
                </a:lnTo>
                <a:close/>
              </a:path>
            </a:pathLst>
          </a:custGeom>
          <a:gradFill flip="none" rotWithShape="1">
            <a:gsLst>
              <a:gs pos="0">
                <a:srgbClr val="8E57A4">
                  <a:alpha val="72000"/>
                </a:srgbClr>
              </a:gs>
              <a:gs pos="100000">
                <a:schemeClr val="accent5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77" name="Группа 76"/>
          <p:cNvGrpSpPr/>
          <p:nvPr/>
        </p:nvGrpSpPr>
        <p:grpSpPr>
          <a:xfrm>
            <a:off x="-479109" y="-16559"/>
            <a:ext cx="7546517" cy="7661963"/>
            <a:chOff x="-965324" y="-925358"/>
            <a:chExt cx="10062022" cy="8705371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-965324" y="-925358"/>
              <a:ext cx="7819915" cy="8705371"/>
              <a:chOff x="2288879" y="-925358"/>
              <a:chExt cx="6987458" cy="7778653"/>
            </a:xfrm>
          </p:grpSpPr>
          <p:grpSp>
            <p:nvGrpSpPr>
              <p:cNvPr id="29" name="Группа 28"/>
              <p:cNvGrpSpPr/>
              <p:nvPr/>
            </p:nvGrpSpPr>
            <p:grpSpPr>
              <a:xfrm>
                <a:off x="2288879" y="-925358"/>
                <a:ext cx="5616936" cy="7078505"/>
                <a:chOff x="2288879" y="-925358"/>
                <a:chExt cx="5616936" cy="7078505"/>
              </a:xfrm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2288879" y="-925358"/>
                  <a:ext cx="5616936" cy="7060877"/>
                  <a:chOff x="2288879" y="-925358"/>
                  <a:chExt cx="5616936" cy="7060877"/>
                </a:xfrm>
              </p:grpSpPr>
              <p:grpSp>
                <p:nvGrpSpPr>
                  <p:cNvPr id="17" name="Группа 16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15" name="Прямая соединительная линия 1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Прямая соединительная линия 1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" name="Группа 17"/>
                  <p:cNvGrpSpPr/>
                  <p:nvPr/>
                </p:nvGrpSpPr>
                <p:grpSpPr>
                  <a:xfrm>
                    <a:off x="2576789" y="-923208"/>
                    <a:ext cx="5329026" cy="7058727"/>
                    <a:chOff x="2288879" y="-925358"/>
                    <a:chExt cx="5329026" cy="7058727"/>
                  </a:xfrm>
                </p:grpSpPr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>
                      <a:off x="3175673" y="-90703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2" name="Группа 21"/>
                <p:cNvGrpSpPr/>
                <p:nvPr/>
              </p:nvGrpSpPr>
              <p:grpSpPr>
                <a:xfrm>
                  <a:off x="3029332" y="-917984"/>
                  <a:ext cx="4730142" cy="7071131"/>
                  <a:chOff x="2435106" y="-925358"/>
                  <a:chExt cx="4730142" cy="7071131"/>
                </a:xfrm>
              </p:grpSpPr>
              <p:grpSp>
                <p:nvGrpSpPr>
                  <p:cNvPr id="23" name="Группа 22"/>
                  <p:cNvGrpSpPr/>
                  <p:nvPr/>
                </p:nvGrpSpPr>
                <p:grpSpPr>
                  <a:xfrm>
                    <a:off x="2435106" y="-925358"/>
                    <a:ext cx="4662172" cy="7071131"/>
                    <a:chOff x="2435106" y="-925358"/>
                    <a:chExt cx="4662172" cy="7071131"/>
                  </a:xfrm>
                </p:grpSpPr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>
                      <a:off x="2655046" y="-894634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" name="Группа 23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Прямая соединительная линия 2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30" name="Группа 29"/>
              <p:cNvGrpSpPr/>
              <p:nvPr/>
            </p:nvGrpSpPr>
            <p:grpSpPr>
              <a:xfrm>
                <a:off x="3458858" y="-915834"/>
                <a:ext cx="5817479" cy="7769129"/>
                <a:chOff x="2288879" y="-925358"/>
                <a:chExt cx="5817479" cy="7769129"/>
              </a:xfrm>
            </p:grpSpPr>
            <p:grpSp>
              <p:nvGrpSpPr>
                <p:cNvPr id="31" name="Группа 30"/>
                <p:cNvGrpSpPr/>
                <p:nvPr/>
              </p:nvGrpSpPr>
              <p:grpSpPr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39" name="Группа 38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43" name="Прямая соединительная линия 42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Прямая соединительная линия 43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0" name="Группа 39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41" name="Прямая соединительная линия 40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Прямая соединительная линия 41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2" name="Группа 31"/>
                <p:cNvGrpSpPr/>
                <p:nvPr/>
              </p:nvGrpSpPr>
              <p:grpSpPr>
                <a:xfrm>
                  <a:off x="2883105" y="-917984"/>
                  <a:ext cx="5223253" cy="7761755"/>
                  <a:chOff x="2288879" y="-925358"/>
                  <a:chExt cx="5223253" cy="7761755"/>
                </a:xfrm>
              </p:grpSpPr>
              <p:grpSp>
                <p:nvGrpSpPr>
                  <p:cNvPr id="33" name="Группа 32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37" name="Прямая соединительная линия 36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Прямая соединительная линия 37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" name="Группа 33"/>
                  <p:cNvGrpSpPr/>
                  <p:nvPr/>
                </p:nvGrpSpPr>
                <p:grpSpPr>
                  <a:xfrm>
                    <a:off x="2576789" y="-923208"/>
                    <a:ext cx="4935343" cy="7759605"/>
                    <a:chOff x="2288879" y="-925358"/>
                    <a:chExt cx="4935343" cy="7759605"/>
                  </a:xfrm>
                </p:grpSpPr>
                <p:cxnSp>
                  <p:nvCxnSpPr>
                    <p:cNvPr id="35" name="Прямая соединительная линия 3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Прямая соединительная линия 35"/>
                    <p:cNvCxnSpPr/>
                    <p:nvPr/>
                  </p:nvCxnSpPr>
                  <p:spPr>
                    <a:xfrm>
                      <a:off x="2435106" y="-925358"/>
                      <a:ext cx="4789116" cy="7759605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46" name="Группа 45"/>
            <p:cNvGrpSpPr/>
            <p:nvPr/>
          </p:nvGrpSpPr>
          <p:grpSpPr>
            <a:xfrm>
              <a:off x="1664993" y="-906446"/>
              <a:ext cx="7431705" cy="8489751"/>
              <a:chOff x="2288879" y="-925358"/>
              <a:chExt cx="6640574" cy="7585987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2288879" y="-925358"/>
                <a:ext cx="5470595" cy="7585987"/>
                <a:chOff x="2288879" y="-925358"/>
                <a:chExt cx="5470595" cy="7585987"/>
              </a:xfrm>
            </p:grpSpPr>
            <p:grpSp>
              <p:nvGrpSpPr>
                <p:cNvPr id="63" name="Группа 62"/>
                <p:cNvGrpSpPr/>
                <p:nvPr/>
              </p:nvGrpSpPr>
              <p:grpSpPr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71" name="Группа 70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2" name="Группа 71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73" name="Прямая соединительная линия 72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Прямая соединительная линия 73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4" name="Группа 63"/>
                <p:cNvGrpSpPr/>
                <p:nvPr/>
              </p:nvGrpSpPr>
              <p:grpSpPr>
                <a:xfrm>
                  <a:off x="2872820" y="-917984"/>
                  <a:ext cx="4886654" cy="7578613"/>
                  <a:chOff x="2278594" y="-925358"/>
                  <a:chExt cx="4886654" cy="7578613"/>
                </a:xfrm>
              </p:grpSpPr>
              <p:grpSp>
                <p:nvGrpSpPr>
                  <p:cNvPr id="65" name="Группа 64"/>
                  <p:cNvGrpSpPr/>
                  <p:nvPr/>
                </p:nvGrpSpPr>
                <p:grpSpPr>
                  <a:xfrm>
                    <a:off x="2278594" y="-925358"/>
                    <a:ext cx="4598744" cy="7578613"/>
                    <a:chOff x="2278594" y="-925358"/>
                    <a:chExt cx="4598744" cy="7578613"/>
                  </a:xfrm>
                </p:grpSpPr>
                <p:cxnSp>
                  <p:nvCxnSpPr>
                    <p:cNvPr id="69" name="Прямая соединительная линия 68"/>
                    <p:cNvCxnSpPr/>
                    <p:nvPr/>
                  </p:nvCxnSpPr>
                  <p:spPr>
                    <a:xfrm>
                      <a:off x="2278594" y="-387152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Прямая соединительная линия 69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" name="Группа 65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67" name="Прямая соединительная линия 66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Прямая соединительная линия 67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48" name="Группа 47"/>
              <p:cNvGrpSpPr/>
              <p:nvPr/>
            </p:nvGrpSpPr>
            <p:grpSpPr>
              <a:xfrm>
                <a:off x="3458858" y="-915834"/>
                <a:ext cx="5470595" cy="7049931"/>
                <a:chOff x="2288879" y="-925358"/>
                <a:chExt cx="5470595" cy="7049931"/>
              </a:xfrm>
            </p:grpSpPr>
            <p:grpSp>
              <p:nvGrpSpPr>
                <p:cNvPr id="49" name="Группа 48"/>
                <p:cNvGrpSpPr/>
                <p:nvPr/>
              </p:nvGrpSpPr>
              <p:grpSpPr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57" name="Группа 56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61" name="Прямая соединительная линия 60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Прямая соединительная линия 61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" name="Группа 57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9" name="Прямая соединительная линия 58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Прямая соединительная линия 59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0" name="Группа 49"/>
                <p:cNvGrpSpPr/>
                <p:nvPr/>
              </p:nvGrpSpPr>
              <p:grpSpPr>
                <a:xfrm>
                  <a:off x="2883105" y="-917984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51" name="Группа 50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5" name="Прямая соединительная линия 5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Прямая соединительная линия 5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2" name="Группа 51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3" name="Прямая соединительная линия 52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Прямая соединительная линия 53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cxnSp>
        <p:nvCxnSpPr>
          <p:cNvPr id="79" name="Прямая соединительная линия 78"/>
          <p:cNvCxnSpPr/>
          <p:nvPr/>
        </p:nvCxnSpPr>
        <p:spPr>
          <a:xfrm>
            <a:off x="197097" y="5641601"/>
            <a:ext cx="234876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8013" y="6001478"/>
            <a:ext cx="327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РОО «Национальный Центр Независимой Экзаменации»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56" y="678778"/>
            <a:ext cx="662847" cy="6628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30897" y="756287"/>
            <a:ext cx="38470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>
                <a:solidFill>
                  <a:schemeClr val="bg1"/>
                </a:solidFill>
                <a:latin typeface="Arial Black" panose="020B0A04020102020204" pitchFamily="34" charset="0"/>
              </a:rPr>
              <a:t>Национальный центр</a:t>
            </a:r>
            <a:endParaRPr lang="en-US" sz="135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1350" dirty="0">
                <a:solidFill>
                  <a:schemeClr val="bg1"/>
                </a:solidFill>
                <a:latin typeface="Arial Black" panose="020B0A04020102020204" pitchFamily="34" charset="0"/>
              </a:rPr>
              <a:t>независимой экзаменации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66089" y="3255092"/>
            <a:ext cx="5272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Независимая оценка выпускников 2021-2022 учебного года ОП по направлению подготовки Здравоохранение 2021-2022 уч. год</a:t>
            </a:r>
          </a:p>
        </p:txBody>
      </p:sp>
    </p:spTree>
    <p:extLst>
      <p:ext uri="{BB962C8B-B14F-4D97-AF65-F5344CB8AC3E}">
        <p14:creationId xmlns:p14="http://schemas.microsoft.com/office/powerpoint/2010/main" val="116159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График экспертизы базы тестовых вопросов для выпускников резидентуры 2021-2022 учебного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204681"/>
              </p:ext>
            </p:extLst>
          </p:nvPr>
        </p:nvGraphicFramePr>
        <p:xfrm>
          <a:off x="1187624" y="1262781"/>
          <a:ext cx="8075239" cy="332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850073957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2602631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специальности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Дата проведения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Офтальмология,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Оториноларингология,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Урология и андрология,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Дерматовенерология,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2354236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Нейрохирургия,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5243099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Кардиохирургия,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9598396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Травматология и ортопедия,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8878294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Ангиохирургия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2788720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Детская Хирургия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3816495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Анестезиология и реанимация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596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96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603632" cy="98814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График экспертизы базы тестовых вопросов для обучающихся по ОП «Общая Медицина», «Педиатрия», «Стоматология» 2021-2022 учебного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189985"/>
              </p:ext>
            </p:extLst>
          </p:nvPr>
        </p:nvGraphicFramePr>
        <p:xfrm>
          <a:off x="1187624" y="1537418"/>
          <a:ext cx="8075239" cy="3547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584573947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2890663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8869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специальности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Дата проведения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8869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Общая Медицина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17-18 мая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8869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Педиатрия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17-18 мая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88694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17-18 мая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028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Предварительные сроки проведения оценки профессиональной подготовленности выпускников бакалавриата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05260"/>
              </p:ext>
            </p:extLst>
          </p:nvPr>
        </p:nvGraphicFramePr>
        <p:xfrm>
          <a:off x="1470484" y="2277439"/>
          <a:ext cx="6048672" cy="23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0668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3798004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Этап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Дата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1 этап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20.06.2022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Апелляция 1 этапа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21.06.2022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2 этап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22.06.2022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Апелляция 2 этапа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23.06.2022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524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3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Предварительные сроки проведения оценки профессиональной подготовленности выпускников интернатуры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855693"/>
              </p:ext>
            </p:extLst>
          </p:nvPr>
        </p:nvGraphicFramePr>
        <p:xfrm>
          <a:off x="1470484" y="1987048"/>
          <a:ext cx="6048672" cy="23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0668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3798004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Этап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Дата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1 этап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13.06.2022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Апелляция 1 этапа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14.06.2022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2 этап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С 15.06.2022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Апелляция 2 этапа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По окончанию 2-го этапа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524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175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Предварительные сроки проведения оценки профессиональной подготовленности выпускников резидентуры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874510"/>
              </p:ext>
            </p:extLst>
          </p:nvPr>
        </p:nvGraphicFramePr>
        <p:xfrm>
          <a:off x="1470484" y="2277439"/>
          <a:ext cx="6048672" cy="23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0668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3798004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Этап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Дата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1 этап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r>
                        <a:rPr lang="ru-RU" sz="2000" u="none" strike="noStrike" dirty="0">
                          <a:effectLst/>
                        </a:rPr>
                        <a:t>.07.2022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Апелляция 1 этапа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r>
                        <a:rPr lang="ru-RU" sz="2000" u="none" strike="noStrike" dirty="0">
                          <a:effectLst/>
                        </a:rPr>
                        <a:t>.07.2022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2 этап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С 1</a:t>
                      </a:r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r>
                        <a:rPr lang="ru-RU" sz="2000" u="none" strike="noStrike" dirty="0">
                          <a:effectLst/>
                        </a:rPr>
                        <a:t>.07.2022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Апелляция 2 этапа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окончанию 2–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этапа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524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06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-27384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723265"/>
              </p:ext>
            </p:extLst>
          </p:nvPr>
        </p:nvGraphicFramePr>
        <p:xfrm>
          <a:off x="770160" y="1228482"/>
          <a:ext cx="8373841" cy="4072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1018">
                  <a:extLst>
                    <a:ext uri="{9D8B030D-6E8A-4147-A177-3AD203B41FA5}">
                      <a16:colId xmlns:a16="http://schemas.microsoft.com/office/drawing/2014/main" val="2058198326"/>
                    </a:ext>
                  </a:extLst>
                </a:gridCol>
                <a:gridCol w="3992950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3419873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39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1105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Обучающиеся (выпускники 3-курса)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-457200" algn="l" fontAlgn="b">
                        <a:buAutoNum type="arabicPeriod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Общая медицина</a:t>
                      </a:r>
                    </a:p>
                    <a:p>
                      <a:pPr marL="457200" indent="-457200" algn="l" fontAlgn="b">
                        <a:buAutoNum type="arabicPeriod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Педиатрия</a:t>
                      </a:r>
                    </a:p>
                    <a:p>
                      <a:pPr marL="457200" indent="-457200" algn="l" fontAlgn="b">
                        <a:buAutoNum type="arabicPeriod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Стоматология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1105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Бакалавриат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-457200" algn="l" fontAlgn="b">
                        <a:buAutoNum type="arabicPeriod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Фармация</a:t>
                      </a:r>
                    </a:p>
                    <a:p>
                      <a:pPr marL="457200" indent="-457200" algn="l" fontAlgn="b">
                        <a:buAutoNum type="arabicPeriod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Общественное здоровье</a:t>
                      </a:r>
                    </a:p>
                    <a:p>
                      <a:pPr marL="457200" indent="-457200" algn="l" fontAlgn="b">
                        <a:buAutoNum type="arabicPeriod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Сестринское дело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7371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Интернатура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-457200" algn="l" fontAlgn="b">
                        <a:buAutoNum type="arabicPeriod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Общая медицина</a:t>
                      </a:r>
                    </a:p>
                    <a:p>
                      <a:pPr marL="457200" indent="-457200" algn="l" fontAlgn="b">
                        <a:buAutoNum type="arabicPeriod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7275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Резидентура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специальностей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3855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8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РЕЗИДЕНТУРА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98858"/>
              </p:ext>
            </p:extLst>
          </p:nvPr>
        </p:nvGraphicFramePr>
        <p:xfrm>
          <a:off x="770159" y="274639"/>
          <a:ext cx="7402241" cy="3586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513">
                  <a:extLst>
                    <a:ext uri="{9D8B030D-6E8A-4147-A177-3AD203B41FA5}">
                      <a16:colId xmlns:a16="http://schemas.microsoft.com/office/drawing/2014/main" val="205819832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581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специальности резидентуры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Количество резидентов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Инфекционные болезни взрослая,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Семейная медицина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4170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Анестезиология и реаниматология взрослая, детская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Неврология взрослая, детская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8753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медицина и реабилитация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98205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Радиология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992855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хирургия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024246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Акушерство и гинекология взрослая, детская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582552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Пульмонология взрослая, детская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7115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Офтальмология взрослая, детская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740882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Психиатрия взрослая,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477537439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Онкология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006965775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Педиатрия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34283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29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-27384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РЕЗИДЕНТУРА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849306"/>
              </p:ext>
            </p:extLst>
          </p:nvPr>
        </p:nvGraphicFramePr>
        <p:xfrm>
          <a:off x="793699" y="274451"/>
          <a:ext cx="7090670" cy="3489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756">
                  <a:extLst>
                    <a:ext uri="{9D8B030D-6E8A-4147-A177-3AD203B41FA5}">
                      <a16:colId xmlns:a16="http://schemas.microsoft.com/office/drawing/2014/main" val="2058198326"/>
                    </a:ext>
                  </a:extLst>
                </a:gridCol>
                <a:gridCol w="4621464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1655450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3495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специальности резидентуры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Количество резидентов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277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Травматология и ортопедия взрослая,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1761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Оториноларингология взрослая,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1761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Терапия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714342"/>
                  </a:ext>
                </a:extLst>
              </a:tr>
              <a:tr h="225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Челюстно-лицевая хирургия взрослая, детская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8753"/>
                  </a:ext>
                </a:extLst>
              </a:tr>
              <a:tr h="1761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Урология и андрология взрослая, детская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98205"/>
                  </a:ext>
                </a:extLst>
              </a:tr>
              <a:tr h="1761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Неонатология 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992855"/>
                  </a:ext>
                </a:extLst>
              </a:tr>
              <a:tr h="1761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Кардиология взрослая, детская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024246"/>
                  </a:ext>
                </a:extLst>
              </a:tr>
              <a:tr h="2435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Эндокринология взрослая,  детская 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582552"/>
                  </a:ext>
                </a:extLst>
              </a:tr>
              <a:tr h="1761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Ревматология взрослая, детская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7115"/>
                  </a:ext>
                </a:extLst>
              </a:tr>
              <a:tr h="1720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Дерматовенерология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взрослая, детская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740882"/>
                  </a:ext>
                </a:extLst>
              </a:tr>
              <a:tr h="1899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Клиническая фармакология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19050" marR="1905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537439"/>
                  </a:ext>
                </a:extLst>
              </a:tr>
              <a:tr h="1761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Гастроэнтерология взрослая,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006965775"/>
                  </a:ext>
                </a:extLst>
              </a:tr>
              <a:tr h="1761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Ангиохирургия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взрослая,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039622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9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-27384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РЕЗИДЕНТУРА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843742"/>
              </p:ext>
            </p:extLst>
          </p:nvPr>
        </p:nvGraphicFramePr>
        <p:xfrm>
          <a:off x="770159" y="518059"/>
          <a:ext cx="7402241" cy="3540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513">
                  <a:extLst>
                    <a:ext uri="{9D8B030D-6E8A-4147-A177-3AD203B41FA5}">
                      <a16:colId xmlns:a16="http://schemas.microsoft.com/office/drawing/2014/main" val="2058198326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3937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специальности резидентуры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Количество резидентов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1599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Нейрохирургия взрослая,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Скорая и неотложная медицинская помощь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Судебно-медицинская экспертиза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181714342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Кардиохирургия взрослая,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43728753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Аллергология и иммунология взрослая,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73898205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Нефрология взрослая,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808992855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Гематология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751024246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Онкология и гематология детская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129582552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Детская хирургия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02177115"/>
                  </a:ext>
                </a:extLst>
              </a:tr>
              <a:tr h="2436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Онкология радиационная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920740882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Ортодонтия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477537439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МЧС 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006965775"/>
                  </a:ext>
                </a:extLst>
              </a:tr>
              <a:tr h="224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Медицинская генетика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143203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36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-27384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График экспертизы базы тестовых вопросов для выпускников бакалавриата 2021-2022 учебного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016004"/>
              </p:ext>
            </p:extLst>
          </p:nvPr>
        </p:nvGraphicFramePr>
        <p:xfrm>
          <a:off x="770159" y="1628800"/>
          <a:ext cx="7402241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513">
                  <a:extLst>
                    <a:ext uri="{9D8B030D-6E8A-4147-A177-3AD203B41FA5}">
                      <a16:colId xmlns:a16="http://schemas.microsoft.com/office/drawing/2014/main" val="2058198326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специальности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Дата проведения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7800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Фармация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7800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Сестринское дело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13201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Общественное здоровье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19-20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72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График экспертизы базы тестовых вопросов для выпускников интернатуры и резидентуры 2021-2022 учебного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38814"/>
              </p:ext>
            </p:extLst>
          </p:nvPr>
        </p:nvGraphicFramePr>
        <p:xfrm>
          <a:off x="176926" y="1412776"/>
          <a:ext cx="8790147" cy="2961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842">
                  <a:extLst>
                    <a:ext uri="{9D8B030D-6E8A-4147-A177-3AD203B41FA5}">
                      <a16:colId xmlns:a16="http://schemas.microsoft.com/office/drawing/2014/main" val="2043166387"/>
                    </a:ext>
                  </a:extLst>
                </a:gridCol>
                <a:gridCol w="5324846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2597459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2952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специальности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Дата проведения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2952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Общая врачебная практика (интернатура)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2952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Общая Хирургия (резидентура)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21-22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2952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Педиатрия  (резидентура)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21-22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2952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Неонатология (резидентура)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21-22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0165045"/>
                  </a:ext>
                </a:extLst>
              </a:tr>
              <a:tr h="2952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Акушерство-гинекология (резидентура)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21-22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5243099"/>
                  </a:ext>
                </a:extLst>
              </a:tr>
              <a:tr h="2952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Семейная медицина (резидентура)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9598396"/>
                  </a:ext>
                </a:extLst>
              </a:tr>
              <a:tr h="2952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Стоматология (интернатура)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21-22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8878294"/>
                  </a:ext>
                </a:extLst>
              </a:tr>
              <a:tr h="2952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Челюстно-лицевая хирургия (резидентура)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21-22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2788720"/>
                  </a:ext>
                </a:extLst>
              </a:tr>
              <a:tr h="2952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Ортодонтия (резидентура)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21-22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3816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12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График экспертизы базы тестовых вопросов для выпускников резидентуры 2021-2022 учебного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583928"/>
              </p:ext>
            </p:extLst>
          </p:nvPr>
        </p:nvGraphicFramePr>
        <p:xfrm>
          <a:off x="827584" y="1124745"/>
          <a:ext cx="8640959" cy="3658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474">
                  <a:extLst>
                    <a:ext uri="{9D8B030D-6E8A-4147-A177-3AD203B41FA5}">
                      <a16:colId xmlns:a16="http://schemas.microsoft.com/office/drawing/2014/main" val="2509227380"/>
                    </a:ext>
                  </a:extLst>
                </a:gridCol>
                <a:gridCol w="5839254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330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специальности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Дата проведения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Кардиология,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Неврология,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Гастроэнтерология,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Ревматология,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5243099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Терапия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9598396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Скорая неотложная медицинская помощь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8878294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МЧС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3971561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Эндокринология,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2788720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Инфекционные болезни,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3816495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Нефрология,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2956701"/>
                  </a:ext>
                </a:extLst>
              </a:tr>
              <a:tr h="2581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Пульмонология,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9353897"/>
                  </a:ext>
                </a:extLst>
              </a:tr>
              <a:tr h="357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Аллергология Иммунология, в т.ч. детская </a:t>
                      </a: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507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7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8814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График экспертизы базы тестовых вопросов для выпускников резидентуры 2021-2022 учебного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E6E059C-69C3-4E66-9C85-504E66163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224721"/>
              </p:ext>
            </p:extLst>
          </p:nvPr>
        </p:nvGraphicFramePr>
        <p:xfrm>
          <a:off x="827584" y="1262781"/>
          <a:ext cx="8075239" cy="332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928">
                  <a:extLst>
                    <a:ext uri="{9D8B030D-6E8A-4147-A177-3AD203B41FA5}">
                      <a16:colId xmlns:a16="http://schemas.microsoft.com/office/drawing/2014/main" val="2330692828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3848230294"/>
                    </a:ext>
                  </a:extLst>
                </a:gridCol>
                <a:gridCol w="2915815">
                  <a:extLst>
                    <a:ext uri="{9D8B030D-6E8A-4147-A177-3AD203B41FA5}">
                      <a16:colId xmlns:a16="http://schemas.microsoft.com/office/drawing/2014/main" val="3390332357"/>
                    </a:ext>
                  </a:extLst>
                </a:gridCol>
              </a:tblGrid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Название специальности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Дата проведения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26087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Радиология, в т.ч. детская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21166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Медицинская Генетика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882866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Гематология (взрослая)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186430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Онкология (взрослая)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5243099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Онкология и гематология (детская)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9598396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Онкология радиационная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9647019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Клиническая фармакология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8878294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Физическая медицина и реабилитация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3816495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Судебно-медицинская экспертиза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2956701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Психиатрия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 апреля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297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465196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14429</TotalTime>
  <Words>888</Words>
  <Application>Microsoft Office PowerPoint</Application>
  <PresentationFormat>Экран (4:3)</PresentationFormat>
  <Paragraphs>364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Tahoma</vt:lpstr>
      <vt:lpstr>Times New Roman</vt:lpstr>
      <vt:lpstr>2_Тема Office</vt:lpstr>
      <vt:lpstr>Презентация PowerPoint</vt:lpstr>
      <vt:lpstr> </vt:lpstr>
      <vt:lpstr>РЕЗИДЕНТУРА</vt:lpstr>
      <vt:lpstr>РЕЗИДЕНТУРА</vt:lpstr>
      <vt:lpstr>РЕЗИДЕНТУРА</vt:lpstr>
      <vt:lpstr>График экспертизы базы тестовых вопросов для выпускников бакалавриата 2021-2022 учебного года</vt:lpstr>
      <vt:lpstr>График экспертизы базы тестовых вопросов для выпускников интернатуры и резидентуры 2021-2022 учебного года</vt:lpstr>
      <vt:lpstr>График экспертизы базы тестовых вопросов для выпускников резидентуры 2021-2022 учебного года</vt:lpstr>
      <vt:lpstr>График экспертизы базы тестовых вопросов для выпускников резидентуры 2021-2022 учебного года</vt:lpstr>
      <vt:lpstr>График экспертизы базы тестовых вопросов для выпускников резидентуры 2021-2022 учебного года</vt:lpstr>
      <vt:lpstr>График экспертизы базы тестовых вопросов для обучающихся по ОП «Общая Медицина», «Педиатрия», «Стоматология» 2021-2022 учебного года</vt:lpstr>
      <vt:lpstr>Предварительные сроки проведения оценки профессиональной подготовленности выпускников бакалавриата</vt:lpstr>
      <vt:lpstr>Предварительные сроки проведения оценки профессиональной подготовленности выпускников интернатуры</vt:lpstr>
      <vt:lpstr>Предварительные сроки проведения оценки профессиональной подготовленности выпускников резидентуры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тестирования по спецификации тестовых заданий по выпускникам 2 курса</dc:title>
  <dc:creator>Олжас</dc:creator>
  <cp:lastModifiedBy>user</cp:lastModifiedBy>
  <cp:revision>271</cp:revision>
  <cp:lastPrinted>2019-04-30T02:13:01Z</cp:lastPrinted>
  <dcterms:created xsi:type="dcterms:W3CDTF">2018-11-12T10:33:21Z</dcterms:created>
  <dcterms:modified xsi:type="dcterms:W3CDTF">2022-04-01T10:40:16Z</dcterms:modified>
</cp:coreProperties>
</file>