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9" r:id="rId4"/>
    <p:sldId id="278" r:id="rId5"/>
    <p:sldId id="270" r:id="rId6"/>
    <p:sldId id="271" r:id="rId7"/>
    <p:sldId id="272" r:id="rId8"/>
    <p:sldId id="276" r:id="rId9"/>
    <p:sldId id="277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83" autoAdjust="0"/>
  </p:normalViewPr>
  <p:slideViewPr>
    <p:cSldViewPr snapToGrid="0">
      <p:cViewPr varScale="1">
        <p:scale>
          <a:sx n="72" d="100"/>
          <a:sy n="72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162A-3CE8-44A6-B2FC-AE4EE39360A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790-268B-4B5E-A1AB-D2275C7F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30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162A-3CE8-44A6-B2FC-AE4EE39360A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790-268B-4B5E-A1AB-D2275C7F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41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162A-3CE8-44A6-B2FC-AE4EE39360A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790-268B-4B5E-A1AB-D2275C7F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70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162A-3CE8-44A6-B2FC-AE4EE39360A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790-268B-4B5E-A1AB-D2275C7F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36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162A-3CE8-44A6-B2FC-AE4EE39360A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790-268B-4B5E-A1AB-D2275C7F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162A-3CE8-44A6-B2FC-AE4EE39360A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790-268B-4B5E-A1AB-D2275C7F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63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162A-3CE8-44A6-B2FC-AE4EE39360A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790-268B-4B5E-A1AB-D2275C7F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36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162A-3CE8-44A6-B2FC-AE4EE39360A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790-268B-4B5E-A1AB-D2275C7F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764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162A-3CE8-44A6-B2FC-AE4EE39360A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790-268B-4B5E-A1AB-D2275C7F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74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162A-3CE8-44A6-B2FC-AE4EE39360A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790-268B-4B5E-A1AB-D2275C7F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38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162A-3CE8-44A6-B2FC-AE4EE39360A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790-268B-4B5E-A1AB-D2275C7F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61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1162A-3CE8-44A6-B2FC-AE4EE39360A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78790-268B-4B5E-A1AB-D2275C7F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38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aznmu.kz/rus/obrazovanie-2/uchebno-metodicheskoe-obedinenie/zasedaniya-umo/" TargetMode="External"/><Relationship Id="rId2" Type="http://schemas.openxmlformats.org/officeDocument/2006/relationships/hyperlink" Target="https://kaznmu.kz/rus/obrazovanie-2/uchebno-metodicheskoe-obedinenie/plan-raboty-i-sosta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aznmu.kz/rus/wp-content/uploads/2020/05/protokol-zasedaniya-umo-2-ot-06.02.2019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aznmu.kz/rus/wp-content/uploads/2021/03/protokol-2-zasedaniya-gup-ot-11.03.2021.pdf" TargetMode="External"/><Relationship Id="rId7" Type="http://schemas.openxmlformats.org/officeDocument/2006/relationships/hyperlink" Target="https://kaznmu.kz/rus/wp-content/uploads/2020/05/protokol-zasedaniya-umo-8-ot-06.12.2019.pdf" TargetMode="External"/><Relationship Id="rId2" Type="http://schemas.openxmlformats.org/officeDocument/2006/relationships/hyperlink" Target="https://kaznmu.kz/rus/wp-content/uploads/2020/06/protokol-zasedaniya-umo-2-ot-06.03.202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aznmu.kz/rus/wp-content/uploads/2020/05/protokol-zasedaniya-umo-2-ot-06.02.2019.pdf" TargetMode="External"/><Relationship Id="rId5" Type="http://schemas.openxmlformats.org/officeDocument/2006/relationships/hyperlink" Target="https://kaznmu.kz/rus/wp-content/uploads/2020/05/protokol-zasedaniya-umo-1-ot-04.01.2019-selektor.pdf" TargetMode="External"/><Relationship Id="rId4" Type="http://schemas.openxmlformats.org/officeDocument/2006/relationships/hyperlink" Target="https://kaznmu.kz/rus/wp-content/uploads/2021/04/protokol-zasedaniya-2-gup-pediatrii-17.03.2021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aznmu.kz/rus/obrazovanie-2/uchebno-metodicheskoe-obedinenie/zasedaniya-umo/" TargetMode="External"/><Relationship Id="rId7" Type="http://schemas.openxmlformats.org/officeDocument/2006/relationships/hyperlink" Target="https://kaznmu.kz/rus/wp-content/uploads/2021/06/protokol-zasedaniya-umo-2-ot-26.10.2020-g..pdf" TargetMode="External"/><Relationship Id="rId2" Type="http://schemas.openxmlformats.org/officeDocument/2006/relationships/hyperlink" Target="https://kaznmu.kz/rus/wp-content/uploads/2020/10/protokol-zasedaniya-umo-vebinar-ot-24.08.2020g.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aznmu.kz/rus/wp-content/uploads/2021/02/protokol-zasedaniya-umo-5-ot-18.01.2021g..pdf" TargetMode="External"/><Relationship Id="rId5" Type="http://schemas.openxmlformats.org/officeDocument/2006/relationships/hyperlink" Target="https://kaznmu.kz/rus/wp-content/uploads/2021/02/protokol-zasedaniya-umo-4-ot-30.12.2020g..pdf" TargetMode="External"/><Relationship Id="rId4" Type="http://schemas.openxmlformats.org/officeDocument/2006/relationships/hyperlink" Target="https://kaznmu.kz/rus/wp-content/uploads/2021/05/polozhenie-o-poryadke-prisvoenii-grifa-umo-po-napravleniju-podgotovki-zdravoohraneni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ctr">
            <a:no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Arial Narrow" panose="020B0606020202030204" pitchFamily="34" charset="0"/>
              </a:rPr>
              <a:t>Ответы на обращения в УМО по направлению подготовки – Здравоохранение физических и юридических лиц по вопросам подготовки кадров здравоохранения </a:t>
            </a:r>
            <a:endParaRPr lang="ru-RU" sz="4000" dirty="0">
              <a:solidFill>
                <a:srgbClr val="0070C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85134" y="4418784"/>
            <a:ext cx="9144000" cy="1655762"/>
          </a:xfrm>
        </p:spPr>
        <p:txBody>
          <a:bodyPr anchor="ctr">
            <a:normAutofit lnSpcReduction="1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latin typeface="Arial Narrow" panose="020B0606020202030204" pitchFamily="34" charset="0"/>
              </a:rPr>
              <a:t>Заместитель председателя УМО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latin typeface="Arial Narrow" panose="020B0606020202030204" pitchFamily="34" charset="0"/>
              </a:rPr>
              <a:t>по направлению подготовки –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latin typeface="Arial Narrow" panose="020B0606020202030204" pitchFamily="34" charset="0"/>
              </a:rPr>
              <a:t>Здравоохранение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800" dirty="0" err="1">
                <a:latin typeface="Arial Narrow" panose="020B0606020202030204" pitchFamily="34" charset="0"/>
              </a:rPr>
              <a:t>Сыдыкова</a:t>
            </a:r>
            <a:r>
              <a:rPr lang="ru-RU" sz="2800" dirty="0">
                <a:latin typeface="Arial Narrow" panose="020B0606020202030204" pitchFamily="34" charset="0"/>
              </a:rPr>
              <a:t> С.И.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2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19D35-D265-4A6F-9FBD-D9DA597DC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Проект решения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038654-75E4-4810-B292-89DAD8873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sz="2400" dirty="0">
                <a:latin typeface="Arial Narrow" panose="020B0606020202030204" pitchFamily="34" charset="0"/>
              </a:rPr>
              <a:t>Принять к сведению ответ УМО на запрос </a:t>
            </a:r>
            <a:r>
              <a:rPr lang="ru-RU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kk-KZ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әлік Назым Тұрсынханқызы</a:t>
            </a:r>
          </a:p>
          <a:p>
            <a:pPr marL="514350" indent="-514350">
              <a:buAutoNum type="arabicPeriod"/>
            </a:pPr>
            <a:r>
              <a:rPr lang="ru-RU" sz="2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Рекомендовать РГП на ПХВ «Центр Болонского процесса и академической мобильности» председателей ГУП в качества </a:t>
            </a:r>
            <a:r>
              <a:rPr lang="kk-KZ" sz="2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экспертов по направлению подготовки «Здравоохранения» для подтверждения зарубежных дипломов об образовании по медицинским и фармацевтическим специальностям. </a:t>
            </a:r>
          </a:p>
          <a:p>
            <a:pPr marL="514350" indent="-514350">
              <a:buAutoNum type="arabicPeriod"/>
            </a:pPr>
            <a:r>
              <a:rPr lang="ru-RU" sz="2400" dirty="0">
                <a:latin typeface="Arial Narrow" panose="020B0606020202030204" pitchFamily="34" charset="0"/>
              </a:rPr>
              <a:t>Одобрить ответ УМО об отсутствии необходимости включения Информатики в ЕНТ для приема на ОП направления Здравоохранения.</a:t>
            </a:r>
          </a:p>
          <a:p>
            <a:pPr marL="514350" indent="-514350">
              <a:buAutoNum type="arabicPeriod"/>
            </a:pPr>
            <a:r>
              <a:rPr lang="ru-RU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Одобрить самооценку «Ключевые показатели результатов деятельности (</a:t>
            </a:r>
            <a:r>
              <a:rPr lang="en-US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KPI</a:t>
            </a:r>
            <a:r>
              <a:rPr lang="ru-RU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kk-KZ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учебно-методических объединений республиканского учебно-методического совета высшего и послевузовского образования».</a:t>
            </a:r>
          </a:p>
          <a:p>
            <a:pPr marL="514350" indent="-514350">
              <a:buAutoNum type="arabicPeriod"/>
            </a:pPr>
            <a:r>
              <a:rPr lang="kk-KZ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Председателям ГУП и Комитетов взять под контроль представление результатов деятельности на сайтах базовых вузов.</a:t>
            </a:r>
            <a:endParaRPr lang="ru-RU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23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2027D03-0EAA-45F3-937D-EBB26B5C2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570E3E-AAA8-4F92-8822-C12BB6034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6" y="970394"/>
            <a:ext cx="4076391" cy="546734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F34DD37-6680-471F-B444-37E1C0907A05}"/>
              </a:ext>
            </a:extLst>
          </p:cNvPr>
          <p:cNvSpPr/>
          <p:nvPr/>
        </p:nvSpPr>
        <p:spPr>
          <a:xfrm>
            <a:off x="88777" y="115410"/>
            <a:ext cx="683118" cy="48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 Narrow" panose="020B0606020202030204" pitchFamily="34" charset="0"/>
              </a:rPr>
              <a:t>1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E54F495-BE6B-4C81-80D3-BECE3D64B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175" y="603682"/>
            <a:ext cx="5838825" cy="62007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95941DB-4350-4F90-A3A4-77D4B267B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302" y="3141976"/>
            <a:ext cx="3706873" cy="3662479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716CCC70-E514-44C5-917C-C77A271F5951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400" b="1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ОБРАЩЕНИЕ</a:t>
            </a:r>
            <a:br>
              <a:rPr lang="ru-RU" sz="240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kk-KZ" sz="2400" b="1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ӘЛІК НАЗЫМ ТҰРСЫНХАНҚЫЗЫ</a:t>
            </a:r>
            <a:br>
              <a:rPr lang="ru-RU" sz="240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890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7A61F-D813-4A47-9BB8-446500E13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ЗАПРОС ДНЧР ПО ЭКСПЕРТАМ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8578E21-459B-4965-AA31-15D7D68A9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17816"/>
            <a:ext cx="10515600" cy="4166955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FE85F43-6193-4FB1-A1E2-3CD393E4783D}"/>
              </a:ext>
            </a:extLst>
          </p:cNvPr>
          <p:cNvSpPr/>
          <p:nvPr/>
        </p:nvSpPr>
        <p:spPr>
          <a:xfrm>
            <a:off x="88777" y="115410"/>
            <a:ext cx="683118" cy="48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 Narrow" panose="020B0606020202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82846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7A61F-D813-4A47-9BB8-446500E13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ПРЕДЛОЖЕНИЕ ДНЧР И ЦБП ПО ЭКСПЕРТАМ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FE85F43-6193-4FB1-A1E2-3CD393E4783D}"/>
              </a:ext>
            </a:extLst>
          </p:cNvPr>
          <p:cNvSpPr/>
          <p:nvPr/>
        </p:nvSpPr>
        <p:spPr>
          <a:xfrm>
            <a:off x="88777" y="115410"/>
            <a:ext cx="683118" cy="48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68E25D-2D70-4D2F-B546-6D7566C00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128"/>
            <a:ext cx="10515600" cy="48258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Рекомендовать РГП на ПХВ «Центр Болонского процесса и академической мобильности» </a:t>
            </a:r>
            <a:r>
              <a:rPr lang="kk-KZ" sz="2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список экспертов по направлению подготовки «Здравоохранения» для подтверждения зарубежных дипломов об образовании по медицинским и фармацевтическим специальностям:</a:t>
            </a:r>
          </a:p>
          <a:p>
            <a:pPr marL="0" indent="0">
              <a:buNone/>
            </a:pPr>
            <a:r>
              <a:rPr lang="kk-KZ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Председатель ГУП ОП терапевтического профиля – Ибраева Лязат Катаевна, профессор кафедры внутренних болезней, НАО «МУК»;</a:t>
            </a:r>
          </a:p>
          <a:p>
            <a:pPr marL="0" indent="0">
              <a:buNone/>
            </a:pPr>
            <a:r>
              <a:rPr lang="kk-KZ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Председатель ГУП ОП хирургического профиля – Фурсов Александр Борисович, зав. кафедрой хирургических болезней, бариатрической хирургии и нейрохирургии, НАО «МУА»;</a:t>
            </a:r>
          </a:p>
          <a:p>
            <a:pPr marL="0" indent="0">
              <a:buNone/>
            </a:pPr>
            <a:r>
              <a:rPr lang="kk-KZ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Председатель ГУП ОП педиатрического профиля - Катарбаев Адыл Каирбекович, зав. кафедрой детских инфекционных болезней, НАО «КазНМУ им. С.Д. Асфендиярова»;</a:t>
            </a:r>
          </a:p>
          <a:p>
            <a:pPr marL="0" indent="0">
              <a:buNone/>
            </a:pPr>
            <a:r>
              <a:rPr lang="kk-KZ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Председатель ГУП ОП ОЗ - Ауезова Ардак Муханбетжановна, ректор, КМУ «ВШОЗ»;</a:t>
            </a:r>
          </a:p>
          <a:p>
            <a:pPr marL="0" indent="0">
              <a:buNone/>
            </a:pPr>
            <a:r>
              <a:rPr lang="kk-KZ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Председатель ГУП ОП Фармация профиля – Ибрагимова Айгуль Гаффаровна, руководитель учебно-методического центра, АО «ЮКМА»;</a:t>
            </a:r>
          </a:p>
          <a:p>
            <a:pPr marL="0" indent="0">
              <a:buNone/>
            </a:pPr>
            <a:r>
              <a:rPr lang="kk-KZ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Председатель ГУП ОП стоматологического профиля – Дильбарханов Басымбек Пердебекович, декан школы стоматологии, НАО «КазНМУ им. С.Д. Асфендиярова»;</a:t>
            </a:r>
          </a:p>
          <a:p>
            <a:pPr marL="0" indent="0">
              <a:buNone/>
            </a:pPr>
            <a:r>
              <a:rPr lang="kk-KZ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Председатель ГУП ОП неотложной медицины, онкологии и радиологии – Жанаспаев Марат Амангазиевич, заместитель Председателя Правления – Ректора по академической работе, НАО «МУС»;</a:t>
            </a:r>
          </a:p>
          <a:p>
            <a:pPr marL="0" indent="0">
              <a:buNone/>
            </a:pPr>
            <a:r>
              <a:rPr lang="kk-KZ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Председатель ГУП ОП подготовки специалистов сестринского дела – Оспанова Динара Алмахановна, зав. кафедрой общественного здоровья и здравоохранения с курсом сестринского дела</a:t>
            </a:r>
            <a:r>
              <a:rPr lang="kk-KZ" sz="2400">
                <a:solidFill>
                  <a:srgbClr val="000000"/>
                </a:solidFill>
                <a:latin typeface="Arial Narrow" panose="020B0606020202030204" pitchFamily="34" charset="0"/>
              </a:rPr>
              <a:t>, РГП на ПХВ «Казахский национальный университет имени Аль-Фараби»</a:t>
            </a:r>
            <a:endParaRPr lang="kk-KZ" sz="24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400" dirty="0">
              <a:effectLst/>
              <a:highlight>
                <a:srgbClr val="FFFF00"/>
              </a:highlight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endParaRPr lang="ru-RU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344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B5DDD-D7D7-4798-B69D-6BB477C21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5784"/>
            <a:ext cx="10515600" cy="1325563"/>
          </a:xfrm>
        </p:spPr>
        <p:txBody>
          <a:bodyPr/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ЗАПРОС МОН К ПО ИНФОРМАТИКЕ В ЕНТ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2D69228-E4EF-4239-9201-72E9BF888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336" y="1575277"/>
            <a:ext cx="4730553" cy="4351338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BCBB585-FCDE-4C00-A91D-C06DB0C6E5D3}"/>
              </a:ext>
            </a:extLst>
          </p:cNvPr>
          <p:cNvSpPr/>
          <p:nvPr/>
        </p:nvSpPr>
        <p:spPr>
          <a:xfrm>
            <a:off x="88777" y="115410"/>
            <a:ext cx="683118" cy="48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A12E29-8869-4CEF-942F-E3B2A1DFC74C}"/>
              </a:ext>
            </a:extLst>
          </p:cNvPr>
          <p:cNvSpPr txBox="1"/>
          <p:nvPr/>
        </p:nvSpPr>
        <p:spPr>
          <a:xfrm>
            <a:off x="5931699" y="744280"/>
            <a:ext cx="4944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Ответ УМО:</a:t>
            </a:r>
          </a:p>
          <a:p>
            <a:endParaRPr lang="ru-RU" sz="2400" dirty="0">
              <a:latin typeface="Arial Narrow" panose="020B0606020202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0966AF-209D-4836-9AA5-43515E255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661" y="1310234"/>
            <a:ext cx="5171139" cy="534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3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0D2FAD8-7AEF-43CE-A6EA-4338BEB21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89A901-D356-423A-9B18-F70E186A7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96" y="1205839"/>
            <a:ext cx="4815304" cy="519019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56E394-EF46-41AA-B283-093C5D771B9D}"/>
              </a:ext>
            </a:extLst>
          </p:cNvPr>
          <p:cNvSpPr/>
          <p:nvPr/>
        </p:nvSpPr>
        <p:spPr>
          <a:xfrm>
            <a:off x="88777" y="115410"/>
            <a:ext cx="683118" cy="48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 Narrow" panose="020B0606020202030204" pitchFamily="34" charset="0"/>
              </a:rPr>
              <a:t>4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B1C8B5-5648-47D3-A807-1C040225D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14802"/>
            <a:ext cx="5702153" cy="6137619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A342946-46EC-4CC2-A805-15DAC88D0ED9}"/>
              </a:ext>
            </a:extLst>
          </p:cNvPr>
          <p:cNvSpPr txBox="1">
            <a:spLocks/>
          </p:cNvSpPr>
          <p:nvPr/>
        </p:nvSpPr>
        <p:spPr>
          <a:xfrm>
            <a:off x="1005304" y="1420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ЗАПРОС ЦБП</a:t>
            </a: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</a:t>
            </a:r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KPI </a:t>
            </a:r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УМО</a:t>
            </a:r>
          </a:p>
        </p:txBody>
      </p:sp>
    </p:spTree>
    <p:extLst>
      <p:ext uri="{BB962C8B-B14F-4D97-AF65-F5344CB8AC3E}">
        <p14:creationId xmlns:p14="http://schemas.microsoft.com/office/powerpoint/2010/main" val="3664047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0E872-D8EB-4820-92DA-0278769E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222" y="1825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Ключевые показатели результатов деятельности (</a:t>
            </a:r>
            <a:r>
              <a:rPr lang="en-US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KPI</a:t>
            </a:r>
            <a:r>
              <a:rPr lang="ru-RU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kk-KZ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УМО РУМС высшего и послевузовского образования (самооценка*)</a:t>
            </a:r>
            <a:br>
              <a:rPr lang="ru-R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НАО «Казахский национальный медицинский университет имени С.Д. Асфендиярова» </a:t>
            </a:r>
            <a:br>
              <a:rPr lang="kk-KZ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УМО по направлению подготовки – Здравоохранение</a:t>
            </a:r>
            <a:endParaRPr lang="ru-RU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C7F220E-51AB-457E-B6D5-DB6330A8F4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369371"/>
              </p:ext>
            </p:extLst>
          </p:nvPr>
        </p:nvGraphicFramePr>
        <p:xfrm>
          <a:off x="361950" y="1343817"/>
          <a:ext cx="11487149" cy="52720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173">
                  <a:extLst>
                    <a:ext uri="{9D8B030D-6E8A-4147-A177-3AD203B41FA5}">
                      <a16:colId xmlns:a16="http://schemas.microsoft.com/office/drawing/2014/main" val="3835681230"/>
                    </a:ext>
                  </a:extLst>
                </a:gridCol>
                <a:gridCol w="3231427">
                  <a:extLst>
                    <a:ext uri="{9D8B030D-6E8A-4147-A177-3AD203B41FA5}">
                      <a16:colId xmlns:a16="http://schemas.microsoft.com/office/drawing/2014/main" val="1142990126"/>
                    </a:ext>
                  </a:extLst>
                </a:gridCol>
                <a:gridCol w="1342563">
                  <a:extLst>
                    <a:ext uri="{9D8B030D-6E8A-4147-A177-3AD203B41FA5}">
                      <a16:colId xmlns:a16="http://schemas.microsoft.com/office/drawing/2014/main" val="1191635612"/>
                    </a:ext>
                  </a:extLst>
                </a:gridCol>
                <a:gridCol w="6486986">
                  <a:extLst>
                    <a:ext uri="{9D8B030D-6E8A-4147-A177-3AD203B41FA5}">
                      <a16:colId xmlns:a16="http://schemas.microsoft.com/office/drawing/2014/main" val="423715403"/>
                    </a:ext>
                  </a:extLst>
                </a:gridCol>
              </a:tblGrid>
              <a:tr h="470210">
                <a:tc>
                  <a:txBody>
                    <a:bodyPr/>
                    <a:lstStyle/>
                    <a:p>
                      <a:pPr indent="139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1" marR="54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Показатели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результативности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1" marR="54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Максимальный балл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1" marR="54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Обоснование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1" marR="54711" marT="0" marB="0" anchor="ctr"/>
                </a:tc>
                <a:extLst>
                  <a:ext uri="{0D108BD9-81ED-4DB2-BD59-A6C34878D82A}">
                    <a16:rowId xmlns:a16="http://schemas.microsoft.com/office/drawing/2014/main" val="4171662686"/>
                  </a:ext>
                </a:extLst>
              </a:tr>
              <a:tr h="53894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1" marR="547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Утверждение плана работы УМО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1" marR="54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1" marR="547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План работы УМО утверждаются ежегодно. На странице  </a:t>
                      </a:r>
                      <a:r>
                        <a:rPr lang="ru-RU" sz="1400" u="sng">
                          <a:effectLst/>
                          <a:latin typeface="Arial Narrow" panose="020B0606020202030204" pitchFamily="34" charset="0"/>
                          <a:hlinkClick r:id="rId2"/>
                        </a:rPr>
                        <a:t>https://kaznmu.kz/rus/obrazovanie-2/uchebno-metodicheskoe-obedinenie/plan-raboty-i-sostav/</a:t>
                      </a: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 размещены планы за 4 года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1" marR="54711" marT="0" marB="0"/>
                </a:tc>
                <a:extLst>
                  <a:ext uri="{0D108BD9-81ED-4DB2-BD59-A6C34878D82A}">
                    <a16:rowId xmlns:a16="http://schemas.microsoft.com/office/drawing/2014/main" val="1022898278"/>
                  </a:ext>
                </a:extLst>
              </a:tr>
              <a:tr h="19289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1" marR="547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Утверждение состава УМО (качественный состав с включением в членство ведущих ученых из других вузов, работодателей, неправительственных организаций, зарубежных партнеров по соответствующим направлениям и профилям подготовки кадров)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1" marR="54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1" marR="547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Состав УМО актуализируется ежегодно. На странице </a:t>
                      </a:r>
                      <a:r>
                        <a:rPr lang="ru-RU" sz="1400" u="sng">
                          <a:effectLst/>
                          <a:latin typeface="Arial Narrow" panose="020B0606020202030204" pitchFamily="34" charset="0"/>
                          <a:hlinkClick r:id="rId2"/>
                        </a:rPr>
                        <a:t>https://kaznmu.kz/rus/obrazovanie-2/uchebno-metodicheskoe-obedinenie/plan-raboty-i-sostav/</a:t>
                      </a: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 составы УМО за 4 года.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Учитывая, что УМО координирует подготовку по регулируемым профессиям, структура УМО состоит из 24 организаций основного состава (</a:t>
                      </a:r>
                      <a:r>
                        <a:rPr lang="kk-KZ" sz="1400">
                          <a:effectLst/>
                          <a:latin typeface="Arial Narrow" panose="020B0606020202030204" pitchFamily="34" charset="0"/>
                        </a:rPr>
                        <a:t>62 члена</a:t>
                      </a: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), 8 групп управления проектами профильными курирует 64 Комитета ОП (740 членов), таким образом деятельностью УМО охвачено около 800 человек, в числе которых руководители организаций образования, представители ППС, профессиональных ассоциаций, аккредитационных агентств, работодателей.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1" marR="54711" marT="0" marB="0"/>
                </a:tc>
                <a:extLst>
                  <a:ext uri="{0D108BD9-81ED-4DB2-BD59-A6C34878D82A}">
                    <a16:rowId xmlns:a16="http://schemas.microsoft.com/office/drawing/2014/main" val="3498345015"/>
                  </a:ext>
                </a:extLst>
              </a:tr>
              <a:tr h="8349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1" marR="547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Проведение заседаний УМО в соответствии с утвержденным планом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1" marR="54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1" marR="547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Соответствие заседаний УМО прослеживается и протоколам </a:t>
                      </a:r>
                      <a:r>
                        <a:rPr lang="ru-RU" sz="1400" u="sng">
                          <a:effectLst/>
                          <a:latin typeface="Arial Narrow" panose="020B0606020202030204" pitchFamily="34" charset="0"/>
                          <a:hlinkClick r:id="rId3"/>
                        </a:rPr>
                        <a:t>https://kaznmu.kz/rus/obrazovanie-2/uchebno-metodicheskoe-obedinenie/zasedaniya-umo/</a:t>
                      </a:r>
                      <a:endParaRPr lang="ru-RU" sz="140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По указанным ссылка размещены отчеты и протоколы за 3 года 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1" marR="54711" marT="0" marB="0"/>
                </a:tc>
                <a:extLst>
                  <a:ext uri="{0D108BD9-81ED-4DB2-BD59-A6C34878D82A}">
                    <a16:rowId xmlns:a16="http://schemas.microsoft.com/office/drawing/2014/main" val="3942192086"/>
                  </a:ext>
                </a:extLst>
              </a:tr>
              <a:tr h="14268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1" marR="547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Формирование модели подготовки кадров и результатов обучения по курируемым направлениям подготовки кадров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1" marR="54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1" marR="547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Модель подготовки кадров здравоохранения обсуждается регулярно.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В 2019 году разрабатывался и обсуждался план перехода к интегрированной модели подготовки медицинских кадров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effectLst/>
                          <a:latin typeface="Arial Narrow" panose="020B0606020202030204" pitchFamily="34" charset="0"/>
                          <a:hlinkClick r:id="rId4"/>
                        </a:rPr>
                        <a:t>https://kaznmu.kz/rus/wp-content/uploads/2020/05/protokol-zasedaniya-umo-2-ot-06.02.2019.pdf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1" marR="54711" marT="0" marB="0"/>
                </a:tc>
                <a:extLst>
                  <a:ext uri="{0D108BD9-81ED-4DB2-BD59-A6C34878D82A}">
                    <a16:rowId xmlns:a16="http://schemas.microsoft.com/office/drawing/2014/main" val="881619575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0B3AF1D-FF83-44CA-A5B6-03A237376924}"/>
              </a:ext>
            </a:extLst>
          </p:cNvPr>
          <p:cNvSpPr/>
          <p:nvPr/>
        </p:nvSpPr>
        <p:spPr>
          <a:xfrm>
            <a:off x="88777" y="115410"/>
            <a:ext cx="683118" cy="48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 Narrow" panose="020B0606020202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42250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0E872-D8EB-4820-92DA-0278769E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222" y="1825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Ключевые показатели результатов деятельности (</a:t>
            </a:r>
            <a:r>
              <a:rPr lang="en-US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KPI</a:t>
            </a:r>
            <a:r>
              <a:rPr lang="ru-RU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kk-KZ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УМО РУМС высшего и послевузовского образования (самооценка*)</a:t>
            </a:r>
            <a:br>
              <a:rPr lang="ru-R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НАО «Казахский национальный медицинский университет имени С.Д. Асфендиярова» </a:t>
            </a:r>
            <a:br>
              <a:rPr lang="kk-KZ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УМО по направлению подготовки – Здравоохранение</a:t>
            </a:r>
            <a:endParaRPr lang="ru-RU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1132567-CE9E-4D8A-A466-B52851A4FD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289715"/>
              </p:ext>
            </p:extLst>
          </p:nvPr>
        </p:nvGraphicFramePr>
        <p:xfrm>
          <a:off x="278907" y="1590675"/>
          <a:ext cx="11519515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7373">
                  <a:extLst>
                    <a:ext uri="{9D8B030D-6E8A-4147-A177-3AD203B41FA5}">
                      <a16:colId xmlns:a16="http://schemas.microsoft.com/office/drawing/2014/main" val="1571888993"/>
                    </a:ext>
                  </a:extLst>
                </a:gridCol>
                <a:gridCol w="4052522">
                  <a:extLst>
                    <a:ext uri="{9D8B030D-6E8A-4147-A177-3AD203B41FA5}">
                      <a16:colId xmlns:a16="http://schemas.microsoft.com/office/drawing/2014/main" val="967411981"/>
                    </a:ext>
                  </a:extLst>
                </a:gridCol>
                <a:gridCol w="1173772">
                  <a:extLst>
                    <a:ext uri="{9D8B030D-6E8A-4147-A177-3AD203B41FA5}">
                      <a16:colId xmlns:a16="http://schemas.microsoft.com/office/drawing/2014/main" val="847602090"/>
                    </a:ext>
                  </a:extLst>
                </a:gridCol>
                <a:gridCol w="5865848">
                  <a:extLst>
                    <a:ext uri="{9D8B030D-6E8A-4147-A177-3AD203B41FA5}">
                      <a16:colId xmlns:a16="http://schemas.microsoft.com/office/drawing/2014/main" val="220989405"/>
                    </a:ext>
                  </a:extLst>
                </a:gridCol>
              </a:tblGrid>
              <a:tr h="393218">
                <a:tc>
                  <a:txBody>
                    <a:bodyPr/>
                    <a:lstStyle/>
                    <a:p>
                      <a:pPr indent="139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99" marR="52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Показатели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результативности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99" marR="52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Максималь-ный балл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99" marR="52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Обоснование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99" marR="52499" marT="0" marB="0" anchor="ctr"/>
                </a:tc>
                <a:extLst>
                  <a:ext uri="{0D108BD9-81ED-4DB2-BD59-A6C34878D82A}">
                    <a16:rowId xmlns:a16="http://schemas.microsoft.com/office/drawing/2014/main" val="1552393917"/>
                  </a:ext>
                </a:extLst>
              </a:tr>
              <a:tr h="188950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99" marR="524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Проведение анализа обеспеченности учебниками, учебными пособиями и электронными ресурсами по курируемым направлениям подготовки кадров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99" marR="524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99" marR="524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Анализ обеспеченности учебниками и учебными пособиями ведется в рамках подготовки к независимой оценке обучающихся и выпускников ОП здравоохранения на заседаниях УМО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  <a:latin typeface="Arial Narrow" panose="020B0606020202030204" pitchFamily="34" charset="0"/>
                          <a:hlinkClick r:id="rId2"/>
                        </a:rPr>
                        <a:t>https://kaznmu.kz/rus/wp-content/uploads/2020/06/protokol-zasedaniya-umo-2-ot-06.03.2020.pdf</a:t>
                      </a:r>
                      <a:endParaRPr lang="ru-RU" sz="140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 и на заседаниях ГУП профильных ОП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  <a:latin typeface="Arial Narrow" panose="020B0606020202030204" pitchFamily="34" charset="0"/>
                          <a:hlinkClick r:id="rId3"/>
                        </a:rPr>
                        <a:t>https://kaznmu.kz/rus/wp-content/uploads/2021/03/protokol-2-zasedaniya-gup-ot-11.03.2021.pdf</a:t>
                      </a: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  <a:latin typeface="Arial Narrow" panose="020B0606020202030204" pitchFamily="34" charset="0"/>
                          <a:hlinkClick r:id="rId4"/>
                        </a:rPr>
                        <a:t>https://kaznmu.kz/rus/wp-content/uploads/2021/04/protokol-zasedaniya-2-gup-pediatrii-17.03.2021.pdf</a:t>
                      </a: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. 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99" marR="52499" marT="0" marB="0"/>
                </a:tc>
                <a:extLst>
                  <a:ext uri="{0D108BD9-81ED-4DB2-BD59-A6C34878D82A}">
                    <a16:rowId xmlns:a16="http://schemas.microsoft.com/office/drawing/2014/main" val="1658971106"/>
                  </a:ext>
                </a:extLst>
              </a:tr>
              <a:tr h="228927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99" marR="524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Эффективности принимаемых протокольных решений УМО и их имплементация в образовательный процесс вузов-членов УМО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99" marR="524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99" marR="524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Эффективность принимаемых решений и их имплементации отслеживается по результатам деятельности организаций образования в виде результатов рейтингов и мониторинга дорожных карт: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Дорожной карта «Модернизация медицинского образования»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latin typeface="Arial Narrow" panose="020B0606020202030204" pitchFamily="34" charset="0"/>
                          <a:hlinkClick r:id="rId5"/>
                        </a:rPr>
                        <a:t>https://kaznmu.kz/rus/wp-content/uploads/2020/05/protokol-zasedaniya-umo-1-ot-04.01.2019-selektor.pdf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;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Отчет по ключевым показателям результативности дорожной карты «Стратегия развития человеческих ресурсов в области здравоохранения»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latin typeface="Arial Narrow" panose="020B0606020202030204" pitchFamily="34" charset="0"/>
                          <a:hlinkClick r:id="rId6"/>
                        </a:rPr>
                        <a:t>https://kaznmu.kz/rus/wp-content/uploads/2020/05/protokol-zasedaniya-umo-2-ot-06.02.2019.pdf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400" u="sng" dirty="0">
                          <a:effectLst/>
                          <a:latin typeface="Arial Narrow" panose="020B0606020202030204" pitchFamily="34" charset="0"/>
                          <a:hlinkClick r:id="rId7"/>
                        </a:rPr>
                        <a:t>https://kaznmu.kz/rus/wp-content/uploads/2020/05/protokol-zasedaniya-umo-8-ot-06.12.2019.pdf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;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99" marR="52499" marT="0" marB="0"/>
                </a:tc>
                <a:extLst>
                  <a:ext uri="{0D108BD9-81ED-4DB2-BD59-A6C34878D82A}">
                    <a16:rowId xmlns:a16="http://schemas.microsoft.com/office/drawing/2014/main" val="2098091749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C85A5D-50BE-4EE8-9AA4-BF9877EB3D71}"/>
              </a:ext>
            </a:extLst>
          </p:cNvPr>
          <p:cNvSpPr/>
          <p:nvPr/>
        </p:nvSpPr>
        <p:spPr>
          <a:xfrm>
            <a:off x="88777" y="115410"/>
            <a:ext cx="683118" cy="48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 Narrow" panose="020B0606020202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27339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0E872-D8EB-4820-92DA-0278769E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222" y="1825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Ключевые показатели результатов деятельности (</a:t>
            </a:r>
            <a:r>
              <a:rPr lang="en-US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KPI</a:t>
            </a:r>
            <a:r>
              <a:rPr lang="ru-RU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kk-KZ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УМО РУМС высшего и послевузовского образования (самооценка*)</a:t>
            </a:r>
            <a:br>
              <a:rPr lang="ru-R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НАО «Казахский национальный медицинский университет имени С.Д. Асфендиярова» </a:t>
            </a:r>
            <a:br>
              <a:rPr lang="kk-KZ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УМО по направлению подготовки – Здравоохранение</a:t>
            </a:r>
            <a:endParaRPr lang="ru-RU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7B645B2-3F76-479C-B66D-0B053FEC12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876181"/>
              </p:ext>
            </p:extLst>
          </p:nvPr>
        </p:nvGraphicFramePr>
        <p:xfrm>
          <a:off x="224956" y="1343818"/>
          <a:ext cx="11724388" cy="51996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974">
                  <a:extLst>
                    <a:ext uri="{9D8B030D-6E8A-4147-A177-3AD203B41FA5}">
                      <a16:colId xmlns:a16="http://schemas.microsoft.com/office/drawing/2014/main" val="617052925"/>
                    </a:ext>
                  </a:extLst>
                </a:gridCol>
                <a:gridCol w="3166346">
                  <a:extLst>
                    <a:ext uri="{9D8B030D-6E8A-4147-A177-3AD203B41FA5}">
                      <a16:colId xmlns:a16="http://schemas.microsoft.com/office/drawing/2014/main" val="1617824682"/>
                    </a:ext>
                  </a:extLst>
                </a:gridCol>
                <a:gridCol w="1038687">
                  <a:extLst>
                    <a:ext uri="{9D8B030D-6E8A-4147-A177-3AD203B41FA5}">
                      <a16:colId xmlns:a16="http://schemas.microsoft.com/office/drawing/2014/main" val="1911808584"/>
                    </a:ext>
                  </a:extLst>
                </a:gridCol>
                <a:gridCol w="7084381">
                  <a:extLst>
                    <a:ext uri="{9D8B030D-6E8A-4147-A177-3AD203B41FA5}">
                      <a16:colId xmlns:a16="http://schemas.microsoft.com/office/drawing/2014/main" val="2661058440"/>
                    </a:ext>
                  </a:extLst>
                </a:gridCol>
              </a:tblGrid>
              <a:tr h="438945">
                <a:tc>
                  <a:txBody>
                    <a:bodyPr/>
                    <a:lstStyle/>
                    <a:p>
                      <a:pPr indent="139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70" marR="62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Показатели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результативности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70" marR="62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Максималь-ный балл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70" marR="62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Обоснование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70" marR="62270" marT="0" marB="0" anchor="ctr"/>
                </a:tc>
                <a:extLst>
                  <a:ext uri="{0D108BD9-81ED-4DB2-BD59-A6C34878D82A}">
                    <a16:rowId xmlns:a16="http://schemas.microsoft.com/office/drawing/2014/main" val="3038088621"/>
                  </a:ext>
                </a:extLst>
              </a:tr>
              <a:tr h="93380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70" marR="622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Организация и проведение семинаров, конференций, круглых столов по вопросам совершенствования качества высшего и послевузовского образования по курируемым направлениям подготовки кадров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70" marR="62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70" marR="62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УМО инициирует проведение круглых столов, вебинаров по актуальным вопросам;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Например, по созданию условий для практико-ориентированной подготовки -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latin typeface="Arial Narrow" panose="020B0606020202030204" pitchFamily="34" charset="0"/>
                          <a:hlinkClick r:id="rId2"/>
                        </a:rPr>
                        <a:t>https://kaznmu.kz/rus/wp-content/uploads/2020/10/protokol-zasedaniya-umo-vebinar-ot-24.08.2020g..pdf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;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для проведения разъяснительной работы и выработки предложений по вопросам дополнительного образования проводился круглый стол </a:t>
                      </a:r>
                      <a:r>
                        <a:rPr lang="ru-RU" sz="1400" u="sng" dirty="0">
                          <a:effectLst/>
                          <a:latin typeface="Arial Narrow" panose="020B0606020202030204" pitchFamily="34" charset="0"/>
                          <a:hlinkClick r:id="rId3"/>
                        </a:rPr>
                        <a:t>https://kaznmu.kz/rus/obrazovanie-2/uchebno-metodicheskoe-obedinenie/zasedaniya-umo/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70" marR="62270" marT="0" marB="0"/>
                </a:tc>
                <a:extLst>
                  <a:ext uri="{0D108BD9-81ED-4DB2-BD59-A6C34878D82A}">
                    <a16:rowId xmlns:a16="http://schemas.microsoft.com/office/drawing/2014/main" val="4106407187"/>
                  </a:ext>
                </a:extLst>
              </a:tr>
              <a:tr h="10453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70" marR="622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Проведение экспертизы учебно-методических материалов, поступивших на рассмотрение УМО по курируемым направлениям подготовки кадров 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70" marR="62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70" marR="62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Вопрос утверждения учебников и учебных пособий по курируемому направлению подготовки кадров ежегодно включается в план работы УМО и рассматривается по мере обращения. Рассмотрение проводится в соответствии с Положением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latin typeface="Arial Narrow" panose="020B0606020202030204" pitchFamily="34" charset="0"/>
                          <a:hlinkClick r:id="rId4"/>
                        </a:rPr>
                        <a:t>https://kaznmu.kz/rus/wp-content/uploads/2021/05/polozhenie-o-poryadke-prisvoenii-grifa-umo-po-napravleniju-podgotovki-zdravoohranenie.pdf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Пример проведения экспертизы на сайте -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latin typeface="Arial Narrow" panose="020B0606020202030204" pitchFamily="34" charset="0"/>
                          <a:hlinkClick r:id="rId5"/>
                        </a:rPr>
                        <a:t>https://kaznmu.kz/rus/wp-content/uploads/2021/02/protokol-zasedaniya-umo-4-ot-30.12.2020g..pdf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70" marR="62270" marT="0" marB="0"/>
                </a:tc>
                <a:extLst>
                  <a:ext uri="{0D108BD9-81ED-4DB2-BD59-A6C34878D82A}">
                    <a16:rowId xmlns:a16="http://schemas.microsoft.com/office/drawing/2014/main" val="1577609302"/>
                  </a:ext>
                </a:extLst>
              </a:tr>
              <a:tr h="10453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УМО в разработке и экспертизе нормативно-правовых документов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Вопросы разработки и экспертизы НПА ежегодно включаются в план работы УМО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https://kaznmu.kz/rus/obrazovanie-2/uchebno-metodicheskoe-obedinenie/zasedaniya-umo/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Например, в реализацию Кодекса О здоровье народа и системе здравоохранения от 7 июля 2020 года на заседании УМО обсуждены все проекты НПА в области кадрового обеспечения, медицинского образования и науки.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https://kaznmu.kz/rus/wp-content/uploads/2021/02/protokol-zasedaniya-umo-5-ot-18.01.2021g..pdf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https://kaznmu.kz/rus/wp-content/uploads/2021/06/protokol-zasedaniya-umo-2-ot-26.10.2020-g..pdf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4037447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BBA81D-C6FF-44E3-A6EC-29307D7AB9BE}"/>
              </a:ext>
            </a:extLst>
          </p:cNvPr>
          <p:cNvSpPr/>
          <p:nvPr/>
        </p:nvSpPr>
        <p:spPr>
          <a:xfrm>
            <a:off x="88777" y="115410"/>
            <a:ext cx="683118" cy="48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 Narrow" panose="020B0606020202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921224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1263</Words>
  <Application>Microsoft Office PowerPoint</Application>
  <PresentationFormat>Широкоэкранный</PresentationFormat>
  <Paragraphs>112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Тема Office</vt:lpstr>
      <vt:lpstr>Ответы на обращения в УМО по направлению подготовки – Здравоохранение физических и юридических лиц по вопросам подготовки кадров здравоохранения </vt:lpstr>
      <vt:lpstr>Презентация PowerPoint</vt:lpstr>
      <vt:lpstr>ЗАПРОС ДНЧР ПО ЭКСПЕРТАМ</vt:lpstr>
      <vt:lpstr>ПРЕДЛОЖЕНИЕ ДНЧР И ЦБП ПО ЭКСПЕРТАМ</vt:lpstr>
      <vt:lpstr>ЗАПРОС МОН К ПО ИНФОРМАТИКЕ В ЕНТ</vt:lpstr>
      <vt:lpstr>Презентация PowerPoint</vt:lpstr>
      <vt:lpstr>Ключевые показатели результатов деятельности (KPI) УМО РУМС высшего и послевузовского образования (самооценка*) НАО «Казахский национальный медицинский университет имени С.Д. Асфендиярова»  УМО по направлению подготовки – Здравоохранение</vt:lpstr>
      <vt:lpstr>Ключевые показатели результатов деятельности (KPI) УМО РУМС высшего и послевузовского образования (самооценка*) НАО «Казахский национальный медицинский университет имени С.Д. Асфендиярова»  УМО по направлению подготовки – Здравоохранение</vt:lpstr>
      <vt:lpstr>Ключевые показатели результатов деятельности (KPI) УМО РУМС высшего и послевузовского образования (самооценка*) НАО «Казахский национальный медицинский университет имени С.Д. Асфендиярова»  УМО по направлению подготовки – Здравоохранение</vt:lpstr>
      <vt:lpstr>Проект решения</vt:lpstr>
    </vt:vector>
  </TitlesOfParts>
  <Company>Wolfish Lair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Пересмотр типовых учебных планов ОП резидентуры</dc:title>
  <dc:creator>Пользователь</dc:creator>
  <cp:lastModifiedBy>Жанбота Ергали</cp:lastModifiedBy>
  <cp:revision>16</cp:revision>
  <dcterms:created xsi:type="dcterms:W3CDTF">2021-12-06T11:54:31Z</dcterms:created>
  <dcterms:modified xsi:type="dcterms:W3CDTF">2021-12-08T09:23:13Z</dcterms:modified>
</cp:coreProperties>
</file>