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66" r:id="rId5"/>
    <p:sldId id="264" r:id="rId6"/>
    <p:sldId id="265" r:id="rId7"/>
    <p:sldId id="261" r:id="rId8"/>
    <p:sldId id="500" r:id="rId9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283" autoAdjust="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A225C-2848-4C21-AEAD-02E1996A8E4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925D9-4F75-4F96-A66D-737CBB99C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Формы для заполнения состава УМО, ГУП Комитетов и предложений в планы работ будут сегодня разосланы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957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Подготовка кадров здравоохранения включат ОП по медицинским, фармацевтическим специальностям и по программам подготовки специалистов общественного здоровья по 4 уровням национальной рамки квалификаций.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544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99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1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7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37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99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81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78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2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9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10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36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53591"/>
            <a:ext cx="9144000" cy="2387600"/>
          </a:xfrm>
        </p:spPr>
        <p:txBody>
          <a:bodyPr anchor="ctr">
            <a:noAutofit/>
          </a:bodyPr>
          <a:lstStyle/>
          <a:p>
            <a: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Внесение изменений и дополнений в формулировку результатов обучения по бакалавриату, магистратуре докторантуре </a:t>
            </a:r>
            <a:b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b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(</a:t>
            </a:r>
            <a:r>
              <a:rPr lang="ru-RU" sz="32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письмо </a:t>
            </a:r>
            <a:r>
              <a:rPr lang="ru-RU" sz="3200" i="1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ЦБПиАМ</a:t>
            </a:r>
            <a:r>
              <a:rPr lang="ru-RU" sz="32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МОН РК  от 18.11.2021 г.,    </a:t>
            </a:r>
            <a:br>
              <a:rPr lang="ru-RU" sz="32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32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№ 1550/04-549</a:t>
            </a:r>
            <a: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)</a:t>
            </a:r>
            <a:endParaRPr lang="ru-RU" sz="32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18465" y="4388943"/>
            <a:ext cx="9144000" cy="165576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председателя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 по направлению подготовки «Здравоохранение»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Сыдыкова</a:t>
            </a:r>
            <a:r>
              <a:rPr lang="ru-RU" sz="2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С.И.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4955" y="6426843"/>
            <a:ext cx="342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Алматы, 24 ноября 2021г.</a:t>
            </a:r>
          </a:p>
        </p:txBody>
      </p:sp>
    </p:spTree>
    <p:extLst>
      <p:ext uri="{BB962C8B-B14F-4D97-AF65-F5344CB8AC3E}">
        <p14:creationId xmlns:p14="http://schemas.microsoft.com/office/powerpoint/2010/main" val="117724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7076942-DABB-46DB-B5FD-CBD25D9E0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3258" y="1825625"/>
            <a:ext cx="4260542" cy="435133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>
                <a:latin typeface="Arial Narrow" panose="020B0606020202030204" pitchFamily="34" charset="0"/>
              </a:rPr>
              <a:t>Утвержденный перечень типовых РО</a:t>
            </a:r>
          </a:p>
          <a:p>
            <a:pPr marL="514350" indent="-514350">
              <a:buAutoNum type="arabicParenR"/>
            </a:pPr>
            <a:r>
              <a:rPr lang="ru-RU" dirty="0">
                <a:latin typeface="Arial Narrow" panose="020B0606020202030204" pitchFamily="34" charset="0"/>
              </a:rPr>
              <a:t>Предложения по совершенствованию деятельности РУМС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FB72E8-0778-496D-965D-2AD2B09EE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544" y="250655"/>
            <a:ext cx="5772150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8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41215-4D07-4EB6-A727-99C39C73A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99" y="0"/>
            <a:ext cx="10515600" cy="691318"/>
          </a:xfrm>
        </p:spPr>
        <p:txBody>
          <a:bodyPr>
            <a:normAutofit/>
          </a:bodyPr>
          <a:lstStyle/>
          <a:p>
            <a:r>
              <a:rPr lang="ru-RU" sz="2800" u="none" strike="noStrike" dirty="0">
                <a:effectLst/>
                <a:latin typeface="Arial Narrow" panose="020B0606020202030204" pitchFamily="34" charset="0"/>
              </a:rPr>
              <a:t>БАКАЛАВРИАТ – 35 РО</a:t>
            </a:r>
            <a:endParaRPr lang="ru-RU" sz="2800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8D3D178-CF0F-41B6-807F-F3D9124AE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922828"/>
              </p:ext>
            </p:extLst>
          </p:nvPr>
        </p:nvGraphicFramePr>
        <p:xfrm>
          <a:off x="78658" y="673814"/>
          <a:ext cx="11899374" cy="5510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99374">
                  <a:extLst>
                    <a:ext uri="{9D8B030D-6E8A-4147-A177-3AD203B41FA5}">
                      <a16:colId xmlns:a16="http://schemas.microsoft.com/office/drawing/2014/main" val="3698322871"/>
                    </a:ext>
                  </a:extLst>
                </a:gridCol>
              </a:tblGrid>
              <a:tr h="123206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1. Обеспечение населения эффективными, безопасными лекарственными средствами, применяемыми для профилактики, диагностики лечения заболеваний, реабилитации и гигиены.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360435720"/>
                  </a:ext>
                </a:extLst>
              </a:tr>
              <a:tr h="123206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2. Способность к обеспечению контроля качества лекарственных средств в условиях фармацевтических организаций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1437185062"/>
                  </a:ext>
                </a:extLst>
              </a:tr>
              <a:tr h="123206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3. Организация и проведение химико-токсикологического анализа в судебно-химической экспертизе и лабораторной экспресс-диагностике при отравлениях и сильнодействующими веществами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1005079533"/>
                  </a:ext>
                </a:extLst>
              </a:tr>
              <a:tr h="244577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4. Основные принципы организации технологического процесса 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производ-ства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 и изготовления лекарственных средств 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экстемпорального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 и промышленного производства, 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фитопрепоратов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, лечебно-косметических, 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парафар-мацевтических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 и ветеринарных препаратов, биологических активных добавок, натурпродуктов и гомеопатии.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499041244"/>
                  </a:ext>
                </a:extLst>
              </a:tr>
              <a:tr h="487318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5. Пациент-центрированный сестринский уход: способен оказывать пациент-центрированный интегрированный сестринский уход высокого качества, сконцентрированный на его результатах, включая сложные ситуации, способен думать критически, обдумывать и принимать клинические решения самостоятельно и в команде, чтобы улучшать и поддерживать здоровье отдельных лиц\пациентов, семей и групп,  обеспечивая непрерывность ухода.</a:t>
                      </a:r>
                      <a:b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6. Документация по сестринскому уходу: самостоятельно, своевременно и правильно документирует сестринский процесс, включая оценку состояния здоровья пациента, диагноз, вмешательства и результаты на основании системы классификации и таксономии сестринских электронных амбулаторных карт, используя необходимую компьютерную технологию, способен вести, координировать, анализировать и разрабатывать сестринскую документацию в организации.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1204615769"/>
                  </a:ext>
                </a:extLst>
              </a:tr>
              <a:tr h="730059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7. Способен критически оценивать и интегрировать информацию и доказательства, принимать информированное решение, проводить клиническую оценку  планирования, реализации  решений, основанную на результатах социальных, биомедицинских и сестринских исследований для осуществления медсестринской практики, основанной на принципах доказательной медицины.</a:t>
                      </a:r>
                      <a:b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8. Выявляет современные проблемы медсестринской практики, способен составлять план исследования и реализовывать научно-исследовательские проекты в области сестринского дела для усовершенствования оказания медсестринских услуг на разных уровнях, учитывая особые потребности здравоохранения.   </a:t>
                      </a:r>
                      <a:b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9. Демонстрирует навыки обобщения и интеграции результатов научных исследований с клиническим опытом и ценностями пациента, демонстрирует применение результатов научных исследований в  сестринском  деле в клинической практике, способен разрабатывать клинические руководства для ухода за пациентами и передовые научно-обоснованные методы сестринского ухода.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2464887190"/>
                  </a:ext>
                </a:extLst>
              </a:tr>
              <a:tr h="676292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10. Способен разрабатывать и реализовывать стратегические планы и самостоятельно находить эффективные решения проблем в области сестринского ухода в медицинских организациях, организует эффективный сестринский уход на основании  результатов исследований, эффективно управляет сестринским персоналом и ресурсами. Развивает маркетинговые услуги, предоставляемые в области сестринского ухода в медицинских организациях, чтобы обеспечить результаты высокого качества.</a:t>
                      </a:r>
                      <a:b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11. Признает высокую ценность профессионального развития, потенциал сотрудников и команды, ключевые принципы в руководстве, необходимые для координации  командной работы, адаптирует различные стили руководства и эффективно использует методы управления конфликтами, критически оценивает и развивает сотрудничество между профессионалами для достижения целей группы. </a:t>
                      </a:r>
                      <a:b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12. Самостоятельно обеспечивает и оценивает качество сестринского ухода и услуг, предоставляемых в соответствии с нормативно-правовыми актами.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3392580595"/>
                  </a:ext>
                </a:extLst>
              </a:tr>
              <a:tr h="451315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13. Здоровый образ жизни и поведенческие стратегии: способен критически оценивать стратегии в области укрепления здоровья на индивидуальном уровне, уровнях семьи и сообщества для  улучшения  качества жизни.</a:t>
                      </a:r>
                      <a:b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14. Ведение социально-значимых заболеваний: способен анализировать состояние здоровья населения, разрабатывая программы укрепления здоровья при социально-значимых заболеваниях и оценивая их эффективность на индивидуальном уровне, уровне семьи и населения.</a:t>
                      </a:r>
                      <a:b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15. Политика в области укрепления здоровья: овладевает передовыми знаниями и навыками для участия в разработке стратегий укрепления здоровья на местном, региональном и национальном уровне.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1541602386"/>
                  </a:ext>
                </a:extLst>
              </a:tr>
              <a:tr h="608689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16. Обучение: способен обучать и готовить профессионалов по разным видам деятельности, направленной на улучшение качества, эффективности и безопасности сестринского ухода. </a:t>
                      </a:r>
                      <a:b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17. Обучение отдельных лиц\пациентов, семей и групп: самостоятельно способствует укреплению потенциальных возможностей отдельных лиц/пациентов, семьи и группы, обучает, мотивирует, консультирует и проводит инструктаж, используя пациент-центрированные методы обучения для содействия здоровому образу жизни, расширению функциональных возможностей , самостоятельности и  уходу  за собой в повседневной жизни. </a:t>
                      </a:r>
                      <a:b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18. Методы и материалы обучения: способен планировать, разрабатывать, реализовывать, анализировать и оценивать надежность и точность информации, обучающих методов и материалов для отдельных лиц\пациентов, семей и групп на основании научно-обоснованных достижений в области сестринского дела, учитывая индивидуальные характеристики и восприятие информации.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130609742"/>
                  </a:ext>
                </a:extLst>
              </a:tr>
              <a:tr h="123206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19. Раскрывает физиологическое, психическое, социальное развитие личности на разных возрастных этапах; особенности социализации личности; обеспечивает психотерапевта инструментом, связанных с психическими заболеваниями.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661405038"/>
                  </a:ext>
                </a:extLst>
              </a:tr>
              <a:tr h="244577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20. Свободно применяет и обосновывает методы диагностики личности; разбирается этиологии, патогенезе и клинических проявлений болезни внутренних органов; разбирается в основах психических заболеваний человека; объясняет влияние эмоциональных переживаний, стрессов и психологических проблем на физическое состояние.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124489534"/>
                  </a:ext>
                </a:extLst>
              </a:tr>
              <a:tr h="123206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21. Определяет и объясняет теоретические подходы и положения по клиническим направлениям, описывает  индивидуальные различия людей в зависимости от свойств нервной системы.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2012900249"/>
                  </a:ext>
                </a:extLst>
              </a:tr>
              <a:tr h="244577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22. Изучает и применяет практические  методы и средства работы практических психологов с учетом дифференцированного подхода и клинических ситуаций; демонстрирует основы знаний в направлениях патопсихологии и психопатологии, начиная от перинатального развития; Обосновывает и объясняет этапы проведения исследования в клинической психологии.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4279666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20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41215-4D07-4EB6-A727-99C39C73A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99" y="0"/>
            <a:ext cx="10515600" cy="691318"/>
          </a:xfrm>
        </p:spPr>
        <p:txBody>
          <a:bodyPr>
            <a:normAutofit/>
          </a:bodyPr>
          <a:lstStyle/>
          <a:p>
            <a:r>
              <a:rPr lang="ru-RU" sz="2800" u="none" strike="noStrike" dirty="0">
                <a:effectLst/>
                <a:latin typeface="Arial Narrow" panose="020B0606020202030204" pitchFamily="34" charset="0"/>
              </a:rPr>
              <a:t>БАКАЛАВРИАТ – 35 РО</a:t>
            </a:r>
            <a:endParaRPr lang="ru-RU" sz="2800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8D3D178-CF0F-41B6-807F-F3D9124AE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282279"/>
              </p:ext>
            </p:extLst>
          </p:nvPr>
        </p:nvGraphicFramePr>
        <p:xfrm>
          <a:off x="146313" y="766144"/>
          <a:ext cx="11899374" cy="5144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99374">
                  <a:extLst>
                    <a:ext uri="{9D8B030D-6E8A-4147-A177-3AD203B41FA5}">
                      <a16:colId xmlns:a16="http://schemas.microsoft.com/office/drawing/2014/main" val="3698322871"/>
                    </a:ext>
                  </a:extLst>
                </a:gridCol>
              </a:tblGrid>
              <a:tr h="340360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23. Организует научное исследование в клинической психологии; проводит дифференцированные диагнозы в психиатрии,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экcпертизу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в клинической психологии, судебно-психологическую экспертизу; разбирается в психологии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аддиктивного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поведения, в нарушениях когнитивной, когнитивно-поведенческой сферах человека; строит работу в зависимости от диагноза больного; разбирается в аномальном развитии человека с детского возраста. Строит программы психологической работы при сопровождении клиентов с различными клиническими проблемами и расстройствами, в перинатальный, постнатальный периоды развития.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1729558004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24. Определяет особенности психологической службы в медицинских организациях; применяет понятийный аппарат, используемый в клинической психологии; применяет основы кризисной психологии в психотерапии; разбирается в базовых методах психотерапии; применяет методы групповой работы в психологической коррекции.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3217367100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25. Адекватно применяет техники и приемы психологического консультирования; обосновывает базовые методы работы в психологии и психотерапии; определяет методы воздействия и методы коррекционной работы; оценивает основы коррекционной работы.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4110984424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26. Выбирает эффективные способы оказания психологической помощи в различных проблемных ситуациях, изучает основные подходы психотерапии;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психодраматическое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разыгрывание сюжетов, содержащих основные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архетипные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конфликты человека; оказывает эффективную помощь семье и человеку, оказавшему в трудной жизненной ситуации.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4157514931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27. Вырабатывает целостное представление о семье как о группе взаимозависимых индивидов — семейной системе. Раскрывает интегративную модель системной семейной психотерапевтической диагностики и процесса оценки семейной системы; обеспечивает терапевта надежным инструментом, позволяющим провести всестороннюю оценку семейной системы, наметить план терапии.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904304533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28. Использовать языковые и коммуникативные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навыки,прикладные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программные средства, современные методы обработки информации, новые цифровые технологии обучения, научные принципы и знания доказательной медицины в медицинской практике.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2019707029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29. Уметь эффективно общаться с коллегами, пациентами и родственниками пациентов. Знать основы медицинской доврачебной помощи, уметь анализировать обстановку, проводить сердечно-легочную реанимацию, проводить искусственную вентиляцию легких. Владеть специальными знаниями и методами для осуществления наблюдения и ухода за больными, проведение специальных манипуляций.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937623193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30. Изучить топографическую анатомию и оперативную хирургию отдельных областей органов и систем человеческого организма с учетом половых и возрастных особенностей.  Уметь проводить дифференциальный диагноз хирургических заболеваний и выбора схем оперативных и медикаментозных, анестезиологических вмешательств при реанимационных мероприятиях, определять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трудоспобность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2467485138"/>
                  </a:ext>
                </a:extLst>
              </a:tr>
              <a:tr h="114365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31. Консультировать пациентов(собрать анамнез, провести осмотр, провести клинический разбор, диагностику и дифференциальную диагностику, составить план лечения), проводить профилактические и реабилитационные мероприятия.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2247112360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32. Овладеть основами организационной деятельности общей врачебной практики, консультированием пациентов, программой управления заболеваниями, универсальной прогрессивной моделью патронажного обслуживания беременных женщин и детей раннего возраста на уровне ПМСП. Решать вопросы временной и постоянной нетрудоспособности больных.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1997063922"/>
                  </a:ext>
                </a:extLst>
              </a:tr>
              <a:tr h="114365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33. Оказывать экстренную медицинскую помощь, в том числе первую помощь и реанимацию. Применять </a:t>
                      </a:r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триаж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систему при оказании неотложной помощи.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2788311701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34. Применять знания принципов и методов формирования здорового образа жизни человека и семьи, популяционного здоровья; применять знания комплекса факторов, определяющих здоровье и болезни с целью профилактики стоматологической патологии и гигиенического обучения пациентов любого возраста.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2012372649"/>
                  </a:ext>
                </a:extLst>
              </a:tr>
              <a:tr h="114365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35. Оказывать медицинскую помощь при наиболее распространенных заболеваниях стоматологических заболеваниях у пациентов всех возрастных групп,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44" marR="1844" marT="1844" marB="0"/>
                </a:tc>
                <a:extLst>
                  <a:ext uri="{0D108BD9-81ED-4DB2-BD59-A6C34878D82A}">
                    <a16:rowId xmlns:a16="http://schemas.microsoft.com/office/drawing/2014/main" val="190239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99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41215-4D07-4EB6-A727-99C39C73A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99" y="0"/>
            <a:ext cx="10515600" cy="691318"/>
          </a:xfrm>
        </p:spPr>
        <p:txBody>
          <a:bodyPr>
            <a:normAutofit/>
          </a:bodyPr>
          <a:lstStyle/>
          <a:p>
            <a:r>
              <a:rPr lang="ru-RU" sz="2800" u="none" strike="noStrike" dirty="0">
                <a:effectLst/>
                <a:latin typeface="Arial Narrow" panose="020B0606020202030204" pitchFamily="34" charset="0"/>
              </a:rPr>
              <a:t>МАГИСТРАТУРА – 26 РО</a:t>
            </a:r>
            <a:endParaRPr lang="ru-RU" sz="28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FFCC46B-808B-4544-B814-E35FCA977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07030"/>
              </p:ext>
            </p:extLst>
          </p:nvPr>
        </p:nvGraphicFramePr>
        <p:xfrm>
          <a:off x="205970" y="553447"/>
          <a:ext cx="11723760" cy="6134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23760">
                  <a:extLst>
                    <a:ext uri="{9D8B030D-6E8A-4147-A177-3AD203B41FA5}">
                      <a16:colId xmlns:a16="http://schemas.microsoft.com/office/drawing/2014/main" val="3235551322"/>
                    </a:ext>
                  </a:extLst>
                </a:gridCol>
              </a:tblGrid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1. Демонстрирует знание и понимание  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межпрофессиональных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 и 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межсекторальных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  подходов в научных исследованиях в области  здравоохранения и социального обеспечения.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276465243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2. Использует приобретенные знания для выявления, анализа. и формулирования данных проводимых научных исследований в научно-педагогической деятельности в области здравоохранения и социального обеспечения.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2388403124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3. Использует знания и навыки для решения актуальных проблем в сфере общественного здоровья и здравоохранения в рамках своей квалификации с использованием  научно-доказательных подходов.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820080544"/>
                  </a:ext>
                </a:extLst>
              </a:tr>
              <a:tr h="305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4. Использует инновационные подходы и научную информацию по проведению научно-исследовательских проектов, внедрении современных подходов в рамках своей квалификации для развития и совершенствования в области здравоохранения и социального обеспечения.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3285569369"/>
                  </a:ext>
                </a:extLst>
              </a:tr>
              <a:tr h="305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5. Демонстрирует организацию и предоставление эффективных письменных и устных сообщений в области общественного здоровья и здравоохранения с использованием соответствующих средств связи, стратегии для профессионалов, промышленности, широкой общественности.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814517506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6. Применяет методы управления в профессиональной деятельности при планировании, реализации, оценке программ на основе современных достижений науки и практики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4286044629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7. Применяет современные этические принципы, профессиональные ценности и опыт в области  здравоохранения для 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преподвания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 на 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уровнего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 высшего образования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403636981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8. Использует  инновационные подходы и научную информацию по внедрению эффективных технологий в рамках своей квалификации для развития и совершенствования системы 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клинческой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  медицины.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1375367301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9. Использует навыки эффективной передачи и распространения результатов исследований в письменных и устных сообщения в своей профессиональной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2508299238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10. Обладает передовыми навыками и знаниями  для оценки, планирования и использования современных технологий в области медицины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3213817441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11. Генерирует, внедряет новые знания, идеи в многопрофильные команды, для эффективной работы, преподавания на 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уровнего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 высшего образования и профессионального роста на протяжении всей жизни.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1309850921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12. Использует научно-доказанные принципы в оценке и принятии решений для эффективной деятельности структур здравоохранения.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3204661154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13. Участвует на 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межсекторальном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 уровне в разработке, внедрению проектов здравоохранения и социального обеспечения и представляет практические результаты проводимых проектов.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592753490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14. Планирует профессиональную деятельность на основе ценности и перспективы в области общественного здравоохранения на основе доказательных инструментов.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1419091149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15. Использует навыки стратегического планирования для профессионального роста, самообразования на протяжении жизни.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4146993994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16. Демонстрирует навыки стратегического лидерства, руководства и решения многофакторных проблем в профессиональной, научно-педагогической сфере.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318281304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17. Владеет навыками эффективной презентации (представления) результатов исследований в устной и письменной форме (или в виде доклада/публикаций) по общественному здравоохранению.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1462978907"/>
                  </a:ext>
                </a:extLst>
              </a:tr>
              <a:tr h="1049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18. Использует навыки коммуникаций в профессиональной, научной и общественной среде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4062410136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19. Планирует и организует профессиональную деятельность с использованием инструментов и методов доказательной медицины.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2440978417"/>
                  </a:ext>
                </a:extLst>
              </a:tr>
              <a:tr h="2906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20. Использует современные технологий принятия управленческих решений на основе анализа результатов научных исследований с использование научно-доказательных принципов для перспективного развития здравоохранения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905989211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21. Применяет навыки представления результатов научных исследований в устной и письменной форме в сфере менеджмента здравоохранения.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1554373442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22. Применяет методы  оценки, используемые в менеджменте для эффективному сотрудничества и развития медицинских организаций здравоохранения.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118777118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23. Применяет современные этические принципы, коммуникативные навыки, профессионально-управленческие ценности и опыт в области  здравоохранения для 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преподвания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 на 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уровнего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 высшего образования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4237472709"/>
                  </a:ext>
                </a:extLst>
              </a:tr>
              <a:tr h="305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24. Способность использовать фундаментальные биологические представления в профессиональной деятельности с использованием инструментов биоинформатики, сборки генома, ПЦР-анализа, формирование биопленки, взаимодействие хозяина-патогена, антимикробный контроль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414631124"/>
                  </a:ext>
                </a:extLst>
              </a:tr>
              <a:tr h="40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25. Способность применять фундаментальные и прикладные знания и навыки на стыке наук в педагогической, научно-исследовательской и производственно-технологической деятельности, механизмы апоптоза, методы исследования, методики изучения миграции, культивирование прокариотических и эукариотических клеток, методы исследования жизнеспособности и пролиферации клеток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3233382469"/>
                  </a:ext>
                </a:extLst>
              </a:tr>
              <a:tr h="40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26. Способность использовать методы изучения клеток и молекул и анализа физиологических функций с использованием генетических инструментов. Техники «</a:t>
                      </a:r>
                      <a:r>
                        <a:rPr lang="ru-RU" sz="1000" u="none" strike="noStrike" dirty="0" err="1">
                          <a:effectLst/>
                          <a:latin typeface="Arial Narrow" panose="020B0606020202030204" pitchFamily="34" charset="0"/>
                        </a:rPr>
                        <a:t>омики</a:t>
                      </a:r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» и инструменты, представляющие интерес для здоровья. Визуализация и медицинская визуализация</a:t>
                      </a:r>
                      <a:b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87" marR="3687" marT="3687" marB="0"/>
                </a:tc>
                <a:extLst>
                  <a:ext uri="{0D108BD9-81ED-4DB2-BD59-A6C34878D82A}">
                    <a16:rowId xmlns:a16="http://schemas.microsoft.com/office/drawing/2014/main" val="438152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73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41215-4D07-4EB6-A727-99C39C73A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99" y="0"/>
            <a:ext cx="10515600" cy="446567"/>
          </a:xfrm>
        </p:spPr>
        <p:txBody>
          <a:bodyPr>
            <a:normAutofit fontScale="90000"/>
          </a:bodyPr>
          <a:lstStyle/>
          <a:p>
            <a:r>
              <a:rPr lang="ru-RU" sz="2800" u="none" strike="noStrike" dirty="0">
                <a:effectLst/>
                <a:latin typeface="Arial Narrow" panose="020B0606020202030204" pitchFamily="34" charset="0"/>
              </a:rPr>
              <a:t>ДОКТОРАНТУРА – 26 РО</a:t>
            </a:r>
            <a:endParaRPr lang="ru-RU" sz="28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0D8CB7C-5B20-4831-A0C7-A0A8B1724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537986"/>
              </p:ext>
            </p:extLst>
          </p:nvPr>
        </p:nvGraphicFramePr>
        <p:xfrm>
          <a:off x="131246" y="446567"/>
          <a:ext cx="11670894" cy="6315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70894">
                  <a:extLst>
                    <a:ext uri="{9D8B030D-6E8A-4147-A177-3AD203B41FA5}">
                      <a16:colId xmlns:a16="http://schemas.microsoft.com/office/drawing/2014/main" val="2555585111"/>
                    </a:ext>
                  </a:extLst>
                </a:gridCol>
              </a:tblGrid>
              <a:tr h="2778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1. понимает и глубоко осмысливает философские концепции фармацевтических наук и технологий, их место в выработке научного мировоззрения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3597720081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2. выявляет фундаментальные проблемы в области лекарственного обеспечения и выполняет исследования в проблемной области с использованием современных технологий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882365837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3. демонстрирует знание истории и методологии фармацевтических наук, расширяющее общепрофессиональную, фундаментальную подготовку в области фармацевтических исследований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328758848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4. демонстрирует знание и навыки  в области фармацевтической разработки,  в том числе средств растительного происхождения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2592451554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5. применяет современные информационные и компьютерные технологии при сборе, хранении, обработке, анализе и передаче профессиональной информации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2161607187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6. демонстрирует и использует  профессиональные  знания и способность к системной оценке и прогнозированию последствий реализации социально значимых проектов в сфере фармацевтической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1266974266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7. способен эффективно взаимодействовать с коллегами и различными  специалистами в сфере фармации и научных организаций с целью достижения лучших  результатов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1765621819"/>
                  </a:ext>
                </a:extLst>
              </a:tr>
              <a:tr h="258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8. реализует научные исследования с позиции социально-этической ответственности ученого и биоэтических принципов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1469809920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9. способен использовать современные методы исследования и оборудование для выполнения исследований, информационные технологии  для обработки,  анализа и представления  экспериментальных данных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3147304959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10. использует психологию познавательной деятельности студентов в процессе обучения, методы и средства повышения эффективности и качества обучения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1617340973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11. способен обучаться самостоятельно и обучать других членов профессиональной команды, активно участвовать в дискуссиях, конференциях и других формах непрерывного профессионального развития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1806633308"/>
                  </a:ext>
                </a:extLst>
              </a:tr>
              <a:tr h="1346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12. знать приоритетные направления и актуальные задачи научных исследований в медицине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396422105"/>
                  </a:ext>
                </a:extLst>
              </a:tr>
              <a:tr h="1346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13. освоить современную методологию научно-исследовательской деятельности в медицине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3147454926"/>
                  </a:ext>
                </a:extLst>
              </a:tr>
              <a:tr h="1346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14. иметь знания и навыки исследовательской работы, разработки и реализации исследовательских проектов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2565043329"/>
                  </a:ext>
                </a:extLst>
              </a:tr>
              <a:tr h="1346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15. иметь навыки самостоятельной исследовательской работы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1929176079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16. использовать знания в области планирования, организации и проведения научных исследований для решения конкретных исследовательских, информационно-поисковых, методических задач в медицине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359081974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17. владеть методами эффективной коммуникации, приобрести навыки интегрирования знаний и выражения их в корректной, логически-связанной устной и письменной форме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13533504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18. иметь навыки логического и критического мышления, убеждения и аргументации решений, правильного и логичного оформления своих мыслей в устной и письменной форме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258269662"/>
                  </a:ext>
                </a:extLst>
              </a:tr>
              <a:tr h="1346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19. знать и применять этические принципы при проведении биомедицинских научных исследований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2753751200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20. знать методологию преподавания медицинских дисциплин в высшей школе, освоить современные образовательные технологии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2133704904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21. иметь профессиональные навыки в качестве преподавателя высшей школы, решать педагогические вопросы для улучшения обучения студентов с применением современных образовательных технологий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1880950506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22. уметь представлять, описывать и анализировать медико-биологические данные с использованием статистических критериев, прогнозировать различные процессы в медицине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3798588618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23. применять статистический и вероятностный подходы к решению задач классификации, диагностики в медицине, использовать методы многомерного анализа медико-биологических данных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1477216795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24. Выявлять и анализировать социально-экономическое состояние и здоровье населения, с последующей разработкой мер по сохранению и укреплению здоровья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1126691507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25. Знать основные принципы и концепции экологической эпидемиологии для эффективного решения вопросов охраны окружающей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3104646982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 Narrow" panose="020B0606020202030204" pitchFamily="34" charset="0"/>
                        </a:rPr>
                        <a:t>26. Оценить и проанализировать проблемы со здоровьем, разработать и оценить меры по улучшению медицинского обслуживания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09" marR="4609" marT="4609" marB="0"/>
                </a:tc>
                <a:extLst>
                  <a:ext uri="{0D108BD9-81ED-4DB2-BD59-A6C34878D82A}">
                    <a16:rowId xmlns:a16="http://schemas.microsoft.com/office/drawing/2014/main" val="1522371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99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Проект решения: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1325563"/>
            <a:ext cx="11313993" cy="4770070"/>
          </a:xfrm>
        </p:spPr>
        <p:txBody>
          <a:bodyPr>
            <a:normAutofit/>
          </a:bodyPr>
          <a:lstStyle/>
          <a:p>
            <a:pPr marL="914400" marR="889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Секции ВО и ПВО сформировать рабочие группы (бакалавриат, </a:t>
            </a:r>
            <a:r>
              <a:rPr lang="ru-RU" i="1" dirty="0">
                <a:solidFill>
                  <a:srgbClr val="00B0F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непрерывная интегрированная подготовка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, магистратура, докторантура)</a:t>
            </a:r>
          </a:p>
          <a:p>
            <a:pPr marL="914400" marR="889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914400" marR="889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kern="1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Рабочим группам провести анализ и дать предложения для обсуждения РО по уровням на заседании УМО 8 декабря 2021г</a:t>
            </a:r>
          </a:p>
          <a:p>
            <a:pPr marL="914400" marR="889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kern="12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914400" marR="889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Срок предоставления материалов в УМО 3 декабря 2021г.</a:t>
            </a:r>
            <a:endParaRPr lang="ru-RU" kern="12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kern="12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03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B35B4-8FF0-4815-9D11-651F2672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10308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СИСТЕМА ПОДГОТОВКИ КАДРОВ ЗДРАВООХРАНЕНИЯ В РЕСПУБЛИКЕ КАЗАХСТАН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A196D72-0A19-49B3-8A8D-C3C3D16A1B70}"/>
              </a:ext>
            </a:extLst>
          </p:cNvPr>
          <p:cNvSpPr/>
          <p:nvPr/>
        </p:nvSpPr>
        <p:spPr>
          <a:xfrm>
            <a:off x="329885" y="893833"/>
            <a:ext cx="655607" cy="5584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" name="Стрелка: пятиугольник 4">
            <a:extLst>
              <a:ext uri="{FF2B5EF4-FFF2-40B4-BE49-F238E27FC236}">
                <a16:creationId xmlns:a16="http://schemas.microsoft.com/office/drawing/2014/main" id="{8E7EC1A2-5CF7-403F-ACF3-56D4A2B94BC3}"/>
              </a:ext>
            </a:extLst>
          </p:cNvPr>
          <p:cNvSpPr/>
          <p:nvPr/>
        </p:nvSpPr>
        <p:spPr>
          <a:xfrm>
            <a:off x="971420" y="5934975"/>
            <a:ext cx="2209454" cy="550606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среднее образование</a:t>
            </a:r>
          </a:p>
        </p:txBody>
      </p:sp>
      <p:sp>
        <p:nvSpPr>
          <p:cNvPr id="6" name="Стрелка: пятиугольник 5">
            <a:extLst>
              <a:ext uri="{FF2B5EF4-FFF2-40B4-BE49-F238E27FC236}">
                <a16:creationId xmlns:a16="http://schemas.microsoft.com/office/drawing/2014/main" id="{11DCE8BE-3483-4769-B43C-BADF7285EB7D}"/>
              </a:ext>
            </a:extLst>
          </p:cNvPr>
          <p:cNvSpPr/>
          <p:nvPr/>
        </p:nvSpPr>
        <p:spPr>
          <a:xfrm>
            <a:off x="965430" y="4529034"/>
            <a:ext cx="2209454" cy="550606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latin typeface="Arial Narrow" panose="020B0606020202030204" pitchFamily="34" charset="0"/>
              </a:rPr>
              <a:t>послесреднее</a:t>
            </a:r>
            <a:r>
              <a:rPr lang="ru-RU" sz="1600" b="1" dirty="0">
                <a:latin typeface="Arial Narrow" panose="020B0606020202030204" pitchFamily="34" charset="0"/>
              </a:rPr>
              <a:t> образование</a:t>
            </a:r>
          </a:p>
        </p:txBody>
      </p:sp>
      <p:sp>
        <p:nvSpPr>
          <p:cNvPr id="7" name="Стрелка: пятиугольник 6">
            <a:extLst>
              <a:ext uri="{FF2B5EF4-FFF2-40B4-BE49-F238E27FC236}">
                <a16:creationId xmlns:a16="http://schemas.microsoft.com/office/drawing/2014/main" id="{972BE30B-D510-4466-8C53-49EE77E45988}"/>
              </a:ext>
            </a:extLst>
          </p:cNvPr>
          <p:cNvSpPr/>
          <p:nvPr/>
        </p:nvSpPr>
        <p:spPr>
          <a:xfrm>
            <a:off x="1000871" y="3153697"/>
            <a:ext cx="2095044" cy="55060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высшее образование</a:t>
            </a:r>
          </a:p>
        </p:txBody>
      </p:sp>
      <p:sp>
        <p:nvSpPr>
          <p:cNvPr id="8" name="Стрелка: пятиугольник 7">
            <a:extLst>
              <a:ext uri="{FF2B5EF4-FFF2-40B4-BE49-F238E27FC236}">
                <a16:creationId xmlns:a16="http://schemas.microsoft.com/office/drawing/2014/main" id="{0BC25788-DAA4-45DF-B06D-AE499C32D57C}"/>
              </a:ext>
            </a:extLst>
          </p:cNvPr>
          <p:cNvSpPr/>
          <p:nvPr/>
        </p:nvSpPr>
        <p:spPr>
          <a:xfrm>
            <a:off x="986108" y="1745026"/>
            <a:ext cx="2095044" cy="55060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послевузовское образование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031FA13-9B08-4BC6-8E0A-4061156071DE}"/>
              </a:ext>
            </a:extLst>
          </p:cNvPr>
          <p:cNvSpPr/>
          <p:nvPr/>
        </p:nvSpPr>
        <p:spPr>
          <a:xfrm>
            <a:off x="277784" y="5934975"/>
            <a:ext cx="595078" cy="58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04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44A09BF-A7B0-4CBB-87EF-F908AD118843}"/>
              </a:ext>
            </a:extLst>
          </p:cNvPr>
          <p:cNvSpPr/>
          <p:nvPr/>
        </p:nvSpPr>
        <p:spPr>
          <a:xfrm>
            <a:off x="314506" y="4545090"/>
            <a:ext cx="558356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</a:rPr>
              <a:t>05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22B0FFC-7D5B-43C6-9538-611560ABB0CC}"/>
              </a:ext>
            </a:extLst>
          </p:cNvPr>
          <p:cNvSpPr/>
          <p:nvPr/>
        </p:nvSpPr>
        <p:spPr>
          <a:xfrm>
            <a:off x="341920" y="3153697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06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BB5D37-895B-4B52-8E27-C2BB338B4EE8}"/>
              </a:ext>
            </a:extLst>
          </p:cNvPr>
          <p:cNvSpPr txBox="1"/>
          <p:nvPr/>
        </p:nvSpPr>
        <p:spPr>
          <a:xfrm>
            <a:off x="0" y="1242204"/>
            <a:ext cx="369332" cy="52362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НАЦИОНАЛЬНАЯ  РАМКА  КВАЛИФИКАЦИЙ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058AD3A-1C05-40DE-8C47-49EFCD513B4E}"/>
              </a:ext>
            </a:extLst>
          </p:cNvPr>
          <p:cNvSpPr/>
          <p:nvPr/>
        </p:nvSpPr>
        <p:spPr>
          <a:xfrm>
            <a:off x="314506" y="1732664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C000"/>
                </a:solidFill>
                <a:latin typeface="Arial Narrow" panose="020B0606020202030204" pitchFamily="34" charset="0"/>
              </a:rPr>
              <a:t>07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AFC79B8-1D6E-41A9-B325-5995E6E79793}"/>
              </a:ext>
            </a:extLst>
          </p:cNvPr>
          <p:cNvSpPr/>
          <p:nvPr/>
        </p:nvSpPr>
        <p:spPr>
          <a:xfrm>
            <a:off x="6913024" y="1573092"/>
            <a:ext cx="1924610" cy="1823318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деятельность (здоровье индивида) 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9B41234F-408B-41EC-9BE5-33AD3686D7D2}"/>
              </a:ext>
            </a:extLst>
          </p:cNvPr>
          <p:cNvSpPr/>
          <p:nvPr/>
        </p:nvSpPr>
        <p:spPr>
          <a:xfrm>
            <a:off x="7946474" y="2643250"/>
            <a:ext cx="1966040" cy="1897258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Общественное здоровье (здоровье популяции)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0AA67EFC-B917-4885-B67D-0290937655CD}"/>
              </a:ext>
            </a:extLst>
          </p:cNvPr>
          <p:cNvSpPr/>
          <p:nvPr/>
        </p:nvSpPr>
        <p:spPr>
          <a:xfrm>
            <a:off x="6467444" y="2739814"/>
            <a:ext cx="1924611" cy="1897258"/>
          </a:xfrm>
          <a:prstGeom prst="ellipse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Фармацев-тическая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деятельность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7000F0-64E9-445E-A2C2-0DBA533F6F25}"/>
              </a:ext>
            </a:extLst>
          </p:cNvPr>
          <p:cNvSpPr txBox="1"/>
          <p:nvPr/>
        </p:nvSpPr>
        <p:spPr>
          <a:xfrm>
            <a:off x="4397895" y="4733635"/>
            <a:ext cx="7748957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1600" b="0" i="0" dirty="0">
                <a:effectLst/>
                <a:latin typeface="Arial Narrow" panose="020B0606020202030204" pitchFamily="34" charset="0"/>
              </a:rPr>
              <a:t>О ЗДОРОВЬЕ НАРОДА И СИСТЕМЕ ЗДРАВООХРАНЕНИЯ</a:t>
            </a:r>
          </a:p>
          <a:p>
            <a:pPr algn="l" fontAlgn="base"/>
            <a:r>
              <a:rPr lang="ru-RU" sz="1600" b="0" dirty="0">
                <a:effectLst/>
                <a:latin typeface="Arial Narrow" panose="020B0606020202030204" pitchFamily="34" charset="0"/>
              </a:rPr>
              <a:t>Кодекс Республики Казахстан от 7 июля 2020 года № 360-VI ЗРК</a:t>
            </a:r>
          </a:p>
          <a:p>
            <a:pPr algn="l" fontAlgn="base"/>
            <a:endParaRPr lang="ru-RU" sz="1400" b="1" dirty="0">
              <a:effectLst/>
              <a:latin typeface="Arial Narrow" panose="020B0606020202030204" pitchFamily="34" charset="0"/>
            </a:endParaRPr>
          </a:p>
          <a:p>
            <a:pPr algn="l" fontAlgn="base"/>
            <a:r>
              <a:rPr lang="ru-RU" sz="1400" b="1" dirty="0">
                <a:effectLst/>
                <a:latin typeface="Arial Narrow" panose="020B0606020202030204" pitchFamily="34" charset="0"/>
              </a:rPr>
              <a:t>Статья 220. </a:t>
            </a:r>
            <a:r>
              <a:rPr lang="ru-RU" sz="1400" b="0" dirty="0">
                <a:effectLst/>
                <a:latin typeface="Arial Narrow" panose="020B0606020202030204" pitchFamily="34" charset="0"/>
              </a:rPr>
              <a:t>Образование в области здравоохранения включает:</a:t>
            </a:r>
          </a:p>
          <a:p>
            <a:pPr algn="l" fontAlgn="base"/>
            <a:r>
              <a:rPr lang="ru-RU" sz="1400" b="0" dirty="0">
                <a:effectLst/>
                <a:latin typeface="Arial Narrow" panose="020B0606020202030204" pitchFamily="34" charset="0"/>
              </a:rPr>
              <a:t>      1) программы медицинского образования, реализуемые по медицинским специальностям;</a:t>
            </a:r>
          </a:p>
          <a:p>
            <a:pPr algn="l" fontAlgn="base"/>
            <a:r>
              <a:rPr lang="ru-RU" sz="1400" b="0" dirty="0">
                <a:effectLst/>
                <a:latin typeface="Arial Narrow" panose="020B0606020202030204" pitchFamily="34" charset="0"/>
              </a:rPr>
              <a:t>      2) программы фармацевтического образования, реализуемые по фармацевтическим специальностям;</a:t>
            </a:r>
          </a:p>
          <a:p>
            <a:pPr algn="l" fontAlgn="base"/>
            <a:r>
              <a:rPr lang="ru-RU" sz="1400" b="0" dirty="0">
                <a:effectLst/>
                <a:latin typeface="Arial Narrow" panose="020B0606020202030204" pitchFamily="34" charset="0"/>
              </a:rPr>
              <a:t>      3) программы подготовки специалистов общественного здоровья и иных специалистов здравоохранения.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E89FF0-3732-4064-9279-376889D06EA9}"/>
              </a:ext>
            </a:extLst>
          </p:cNvPr>
          <p:cNvSpPr txBox="1"/>
          <p:nvPr/>
        </p:nvSpPr>
        <p:spPr>
          <a:xfrm rot="5400000">
            <a:off x="7646899" y="-1375913"/>
            <a:ext cx="800219" cy="52362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dirty="0">
                <a:latin typeface="Arial Narrow" panose="020B0606020202030204" pitchFamily="34" charset="0"/>
              </a:rPr>
              <a:t>Образовательные программы в отрасли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24548005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2661</Words>
  <Application>Microsoft Office PowerPoint</Application>
  <PresentationFormat>Широкоэкранный</PresentationFormat>
  <Paragraphs>120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Тема Office</vt:lpstr>
      <vt:lpstr>Внесение изменений и дополнений в формулировку результатов обучения по бакалавриату, магистратуре докторантуре   (письмо ЦБПиАМ МОН РК  от 18.11.2021 г.,     № 1550/04-549)</vt:lpstr>
      <vt:lpstr>Презентация PowerPoint</vt:lpstr>
      <vt:lpstr>БАКАЛАВРИАТ – 35 РО</vt:lpstr>
      <vt:lpstr>БАКАЛАВРИАТ – 35 РО</vt:lpstr>
      <vt:lpstr>МАГИСТРАТУРА – 26 РО</vt:lpstr>
      <vt:lpstr>ДОКТОРАНТУРА – 26 РО</vt:lpstr>
      <vt:lpstr>Проект решения:</vt:lpstr>
      <vt:lpstr>СИСТЕМА ПОДГОТОВКИ КАДРОВ ЗДРАВООХРАНЕНИЯ В РЕСПУБЛИКЕ КАЗАХСТАН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Botagoz Turdaliyeva</dc:creator>
  <cp:lastModifiedBy>Saule Sydykova</cp:lastModifiedBy>
  <cp:revision>87</cp:revision>
  <cp:lastPrinted>2021-02-11T05:12:37Z</cp:lastPrinted>
  <dcterms:created xsi:type="dcterms:W3CDTF">2021-02-04T09:23:17Z</dcterms:created>
  <dcterms:modified xsi:type="dcterms:W3CDTF">2021-11-24T08:31:53Z</dcterms:modified>
</cp:coreProperties>
</file>