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85" r:id="rId7"/>
    <p:sldId id="286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84" r:id="rId24"/>
    <p:sldId id="282" r:id="rId25"/>
    <p:sldId id="28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4" autoAdjust="0"/>
  </p:normalViewPr>
  <p:slideViewPr>
    <p:cSldViewPr snapToGrid="0" showGuides="1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8EDD46-FFCB-402A-B156-5D1563AC7816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1AC027-B0E7-4701-8E12-5671D8C42DC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Педиатрию условно подразделяют на несколько ветвей (направлений):</a:t>
          </a:r>
          <a:endParaRPr lang="ru-RU" b="1" dirty="0">
            <a:solidFill>
              <a:schemeClr val="tx1"/>
            </a:solidFill>
          </a:endParaRPr>
        </a:p>
      </dgm:t>
    </dgm:pt>
    <dgm:pt modelId="{0050A87C-BA42-450C-9F09-503DDA310F88}" type="parTrans" cxnId="{F26AE6D9-2EEE-4B24-9727-5E082FD47EF1}">
      <dgm:prSet/>
      <dgm:spPr/>
      <dgm:t>
        <a:bodyPr/>
        <a:lstStyle/>
        <a:p>
          <a:endParaRPr lang="ru-RU"/>
        </a:p>
      </dgm:t>
    </dgm:pt>
    <dgm:pt modelId="{F1BBE199-0821-4628-85AF-BDBB9876C9D2}" type="sibTrans" cxnId="{F26AE6D9-2EEE-4B24-9727-5E082FD47EF1}">
      <dgm:prSet/>
      <dgm:spPr/>
      <dgm:t>
        <a:bodyPr/>
        <a:lstStyle/>
        <a:p>
          <a:endParaRPr lang="ru-RU"/>
        </a:p>
      </dgm:t>
    </dgm:pt>
    <dgm:pt modelId="{E594F851-9CAA-4954-986D-C39705B3C9BE}">
      <dgm:prSet/>
      <dgm:spPr/>
      <dgm:t>
        <a:bodyPr/>
        <a:lstStyle/>
        <a:p>
          <a:endParaRPr lang="ru-RU"/>
        </a:p>
      </dgm:t>
    </dgm:pt>
    <dgm:pt modelId="{838B76BE-F28D-4FA3-8CA3-14CC59267AE4}" type="parTrans" cxnId="{45A91100-545A-4024-85C4-E259315D5BD4}">
      <dgm:prSet/>
      <dgm:spPr/>
      <dgm:t>
        <a:bodyPr/>
        <a:lstStyle/>
        <a:p>
          <a:endParaRPr lang="ru-RU"/>
        </a:p>
      </dgm:t>
    </dgm:pt>
    <dgm:pt modelId="{07CC4B1D-EA64-4C7A-BDE3-F800CA751F2E}" type="sibTrans" cxnId="{45A91100-545A-4024-85C4-E259315D5BD4}">
      <dgm:prSet/>
      <dgm:spPr/>
      <dgm:t>
        <a:bodyPr/>
        <a:lstStyle/>
        <a:p>
          <a:endParaRPr lang="ru-RU"/>
        </a:p>
      </dgm:t>
    </dgm:pt>
    <dgm:pt modelId="{95C03D8B-5F9A-407E-9297-F70C2696C6A8}">
      <dgm:prSet/>
      <dgm:spPr/>
      <dgm:t>
        <a:bodyPr/>
        <a:lstStyle/>
        <a:p>
          <a:endParaRPr lang="ru-RU"/>
        </a:p>
      </dgm:t>
    </dgm:pt>
    <dgm:pt modelId="{A949E719-5D8E-4798-AD40-66E6BCD92D6B}" type="parTrans" cxnId="{4BEB8F87-D699-479B-8C8B-3EFCBB044310}">
      <dgm:prSet/>
      <dgm:spPr/>
      <dgm:t>
        <a:bodyPr/>
        <a:lstStyle/>
        <a:p>
          <a:endParaRPr lang="ru-RU"/>
        </a:p>
      </dgm:t>
    </dgm:pt>
    <dgm:pt modelId="{48661847-B176-4E8F-AF6C-4213355F1C98}" type="sibTrans" cxnId="{4BEB8F87-D699-479B-8C8B-3EFCBB044310}">
      <dgm:prSet/>
      <dgm:spPr/>
      <dgm:t>
        <a:bodyPr/>
        <a:lstStyle/>
        <a:p>
          <a:endParaRPr lang="ru-RU"/>
        </a:p>
      </dgm:t>
    </dgm:pt>
    <dgm:pt modelId="{5EA29AEF-7007-423F-A397-947FB48DEE55}">
      <dgm:prSet/>
      <dgm:spPr/>
      <dgm:t>
        <a:bodyPr/>
        <a:lstStyle/>
        <a:p>
          <a:endParaRPr lang="ru-RU"/>
        </a:p>
      </dgm:t>
    </dgm:pt>
    <dgm:pt modelId="{052A68FE-DFBB-4683-A436-E8B02DC8C1D6}" type="parTrans" cxnId="{84C918E1-B8AB-4A95-B562-9C8A8630E4C3}">
      <dgm:prSet/>
      <dgm:spPr/>
      <dgm:t>
        <a:bodyPr/>
        <a:lstStyle/>
        <a:p>
          <a:endParaRPr lang="ru-RU"/>
        </a:p>
      </dgm:t>
    </dgm:pt>
    <dgm:pt modelId="{5AB4A2B3-6F1E-4B96-ADE9-A0100BEF4961}" type="sibTrans" cxnId="{84C918E1-B8AB-4A95-B562-9C8A8630E4C3}">
      <dgm:prSet/>
      <dgm:spPr/>
      <dgm:t>
        <a:bodyPr/>
        <a:lstStyle/>
        <a:p>
          <a:endParaRPr lang="ru-RU"/>
        </a:p>
      </dgm:t>
    </dgm:pt>
    <dgm:pt modelId="{2FCDB4D3-C5E2-4E8B-905D-D2227EE6E65B}">
      <dgm:prSet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Профилактическая педиатрия. </a:t>
          </a:r>
          <a:r>
            <a:rPr lang="ru-RU" sz="1600" b="1" dirty="0" smtClean="0">
              <a:solidFill>
                <a:schemeClr val="tx1"/>
              </a:solidFill>
            </a:rPr>
            <a:t>Под эти термином подразумевается система мероприятий, направленных на предупреждение возникновения различных болезней.</a:t>
          </a:r>
          <a:endParaRPr lang="ru-RU" sz="1600" b="1" dirty="0">
            <a:solidFill>
              <a:schemeClr val="tx1"/>
            </a:solidFill>
          </a:endParaRPr>
        </a:p>
      </dgm:t>
    </dgm:pt>
    <dgm:pt modelId="{3C8E3F97-7027-4AE2-BF5E-962F75032BFB}" type="parTrans" cxnId="{59EF7C87-465A-44FB-8472-6865D187C329}">
      <dgm:prSet/>
      <dgm:spPr/>
      <dgm:t>
        <a:bodyPr/>
        <a:lstStyle/>
        <a:p>
          <a:endParaRPr lang="ru-RU"/>
        </a:p>
      </dgm:t>
    </dgm:pt>
    <dgm:pt modelId="{58CC26CE-9F41-4D76-AF04-88808287D79D}" type="sibTrans" cxnId="{59EF7C87-465A-44FB-8472-6865D187C329}">
      <dgm:prSet/>
      <dgm:spPr/>
      <dgm:t>
        <a:bodyPr/>
        <a:lstStyle/>
        <a:p>
          <a:endParaRPr lang="ru-RU"/>
        </a:p>
      </dgm:t>
    </dgm:pt>
    <dgm:pt modelId="{ED1790A1-45A5-48D9-A0F3-337718A9A6F6}">
      <dgm:prSet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Клиническая педиатрия. </a:t>
          </a:r>
          <a:r>
            <a:rPr lang="ru-RU" sz="1600" b="1" dirty="0" smtClean="0">
              <a:solidFill>
                <a:schemeClr val="tx1"/>
              </a:solidFill>
            </a:rPr>
            <a:t>Данное направление включает в себя диагностирование недугов, лечение и этапную реабилитацию больных детей.</a:t>
          </a:r>
          <a:endParaRPr lang="ru-RU" sz="1600" b="1" dirty="0">
            <a:solidFill>
              <a:schemeClr val="tx1"/>
            </a:solidFill>
          </a:endParaRPr>
        </a:p>
      </dgm:t>
    </dgm:pt>
    <dgm:pt modelId="{651FAAA2-5C10-450E-9C97-89B896373AD8}" type="parTrans" cxnId="{AAF33226-D80E-4007-A9D0-68F449551D26}">
      <dgm:prSet/>
      <dgm:spPr/>
      <dgm:t>
        <a:bodyPr/>
        <a:lstStyle/>
        <a:p>
          <a:endParaRPr lang="ru-RU"/>
        </a:p>
      </dgm:t>
    </dgm:pt>
    <dgm:pt modelId="{AA45CEF6-270E-4A5B-8B8F-5E03DE5DEF17}" type="sibTrans" cxnId="{AAF33226-D80E-4007-A9D0-68F449551D26}">
      <dgm:prSet/>
      <dgm:spPr/>
      <dgm:t>
        <a:bodyPr/>
        <a:lstStyle/>
        <a:p>
          <a:endParaRPr lang="ru-RU"/>
        </a:p>
      </dgm:t>
    </dgm:pt>
    <dgm:pt modelId="{DC892469-5AC4-4E41-A9E3-05B4C3197BB3}">
      <dgm:prSet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Научная педиатрия</a:t>
          </a:r>
          <a:r>
            <a:rPr lang="ru-RU" sz="1600" b="1" dirty="0" smtClean="0">
              <a:solidFill>
                <a:schemeClr val="tx1"/>
              </a:solidFill>
            </a:rPr>
            <a:t>. Это направление, суть которого заключается в формулировке парадигм. Ими в дальнейшем руководствуются врачи в своей практической работе.</a:t>
          </a:r>
          <a:endParaRPr lang="ru-RU" sz="1600" b="1" dirty="0">
            <a:solidFill>
              <a:schemeClr val="tx1"/>
            </a:solidFill>
          </a:endParaRPr>
        </a:p>
      </dgm:t>
    </dgm:pt>
    <dgm:pt modelId="{E4180CED-C6D4-49A9-85BB-FE27F4E6582C}" type="parTrans" cxnId="{7D99CC87-0416-4A9D-BDBD-D9FC5EA2425F}">
      <dgm:prSet/>
      <dgm:spPr/>
      <dgm:t>
        <a:bodyPr/>
        <a:lstStyle/>
        <a:p>
          <a:endParaRPr lang="ru-RU"/>
        </a:p>
      </dgm:t>
    </dgm:pt>
    <dgm:pt modelId="{6A30B7DA-111A-40CD-858D-DDDEF85668DA}" type="sibTrans" cxnId="{7D99CC87-0416-4A9D-BDBD-D9FC5EA2425F}">
      <dgm:prSet/>
      <dgm:spPr/>
      <dgm:t>
        <a:bodyPr/>
        <a:lstStyle/>
        <a:p>
          <a:endParaRPr lang="ru-RU"/>
        </a:p>
      </dgm:t>
    </dgm:pt>
    <dgm:pt modelId="{18B3EC23-9061-4574-BC84-693AFC405DB2}">
      <dgm:prSet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Социальная педиатрия</a:t>
          </a:r>
          <a:r>
            <a:rPr lang="ru-RU" sz="1600" b="1" dirty="0" smtClean="0">
              <a:solidFill>
                <a:schemeClr val="tx1"/>
              </a:solidFill>
            </a:rPr>
            <a:t>. Задачи данной ветви науки - изучение здоровья детей, разработка системы социальной профилактики и оказания медицинской помощи детскому населению.</a:t>
          </a:r>
          <a:endParaRPr lang="ru-RU" sz="1600" b="1" dirty="0">
            <a:solidFill>
              <a:schemeClr val="tx1"/>
            </a:solidFill>
          </a:endParaRPr>
        </a:p>
      </dgm:t>
    </dgm:pt>
    <dgm:pt modelId="{B0054A7D-3878-4A5E-9B45-3622091B5ED7}" type="parTrans" cxnId="{9BA8D2C0-21DD-40FC-A9DA-AFE5316D5972}">
      <dgm:prSet/>
      <dgm:spPr/>
      <dgm:t>
        <a:bodyPr/>
        <a:lstStyle/>
        <a:p>
          <a:endParaRPr lang="ru-RU"/>
        </a:p>
      </dgm:t>
    </dgm:pt>
    <dgm:pt modelId="{6954D7E1-8F76-4FD7-9A6F-FF2F40A94696}" type="sibTrans" cxnId="{9BA8D2C0-21DD-40FC-A9DA-AFE5316D5972}">
      <dgm:prSet/>
      <dgm:spPr/>
      <dgm:t>
        <a:bodyPr/>
        <a:lstStyle/>
        <a:p>
          <a:endParaRPr lang="ru-RU"/>
        </a:p>
      </dgm:t>
    </dgm:pt>
    <dgm:pt modelId="{3AED6DB3-D266-4B8E-917F-EBE439A3FAE0}">
      <dgm:prSet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Экологическая педиатрия. </a:t>
          </a:r>
          <a:r>
            <a:rPr lang="ru-RU" sz="1600" b="1" dirty="0" smtClean="0">
              <a:solidFill>
                <a:schemeClr val="tx1"/>
              </a:solidFill>
            </a:rPr>
            <a:t>Это направление науки изучает воздействие различных природных факторов на здоровье детей.</a:t>
          </a:r>
          <a:endParaRPr lang="ru-RU" sz="1600" b="1" dirty="0">
            <a:solidFill>
              <a:schemeClr val="tx1"/>
            </a:solidFill>
          </a:endParaRPr>
        </a:p>
      </dgm:t>
    </dgm:pt>
    <dgm:pt modelId="{D748CCBB-3AF4-4A14-9C5F-163566395AD5}" type="parTrans" cxnId="{92BC609F-3C1F-40C7-AB0E-15087DAD8C70}">
      <dgm:prSet/>
      <dgm:spPr/>
      <dgm:t>
        <a:bodyPr/>
        <a:lstStyle/>
        <a:p>
          <a:endParaRPr lang="ru-RU"/>
        </a:p>
      </dgm:t>
    </dgm:pt>
    <dgm:pt modelId="{64F817BB-73B0-4617-BD6C-90D3853D0D63}" type="sibTrans" cxnId="{92BC609F-3C1F-40C7-AB0E-15087DAD8C70}">
      <dgm:prSet/>
      <dgm:spPr/>
      <dgm:t>
        <a:bodyPr/>
        <a:lstStyle/>
        <a:p>
          <a:endParaRPr lang="ru-RU"/>
        </a:p>
      </dgm:t>
    </dgm:pt>
    <dgm:pt modelId="{87E54F58-6DA2-4D8A-A08A-6CB14366A660}">
      <dgm:prSet/>
      <dgm:spPr/>
      <dgm:t>
        <a:bodyPr/>
        <a:lstStyle/>
        <a:p>
          <a:endParaRPr lang="ru-RU"/>
        </a:p>
      </dgm:t>
    </dgm:pt>
    <dgm:pt modelId="{EADCC442-1866-4E8A-9C62-F664A717BE2A}" type="parTrans" cxnId="{1508DE67-4211-4457-BA07-AED41AA9AADD}">
      <dgm:prSet/>
      <dgm:spPr/>
      <dgm:t>
        <a:bodyPr/>
        <a:lstStyle/>
        <a:p>
          <a:endParaRPr lang="ru-RU"/>
        </a:p>
      </dgm:t>
    </dgm:pt>
    <dgm:pt modelId="{038E7166-EF8E-4088-9721-993013E730BC}" type="sibTrans" cxnId="{1508DE67-4211-4457-BA07-AED41AA9AADD}">
      <dgm:prSet/>
      <dgm:spPr/>
      <dgm:t>
        <a:bodyPr/>
        <a:lstStyle/>
        <a:p>
          <a:endParaRPr lang="ru-RU"/>
        </a:p>
      </dgm:t>
    </dgm:pt>
    <dgm:pt modelId="{B779A5A7-1203-4383-8074-EA30032C672A}">
      <dgm:prSet/>
      <dgm:spPr/>
      <dgm:t>
        <a:bodyPr/>
        <a:lstStyle/>
        <a:p>
          <a:endParaRPr lang="ru-RU"/>
        </a:p>
      </dgm:t>
    </dgm:pt>
    <dgm:pt modelId="{CEE091CF-49ED-46AB-B60E-76625F9A2CF5}" type="parTrans" cxnId="{F40A4DBA-8BF0-4CE9-8163-C46C8E0CD65E}">
      <dgm:prSet/>
      <dgm:spPr/>
      <dgm:t>
        <a:bodyPr/>
        <a:lstStyle/>
        <a:p>
          <a:endParaRPr lang="ru-RU"/>
        </a:p>
      </dgm:t>
    </dgm:pt>
    <dgm:pt modelId="{2D40786D-6961-436F-AB31-B11C28EA7DEA}" type="sibTrans" cxnId="{F40A4DBA-8BF0-4CE9-8163-C46C8E0CD65E}">
      <dgm:prSet/>
      <dgm:spPr/>
      <dgm:t>
        <a:bodyPr/>
        <a:lstStyle/>
        <a:p>
          <a:endParaRPr lang="ru-RU"/>
        </a:p>
      </dgm:t>
    </dgm:pt>
    <dgm:pt modelId="{68A46AEB-6FDD-4B8C-818C-3FCB37AAE310}">
      <dgm:prSet/>
      <dgm:spPr/>
      <dgm:t>
        <a:bodyPr/>
        <a:lstStyle/>
        <a:p>
          <a:endParaRPr lang="ru-RU"/>
        </a:p>
      </dgm:t>
    </dgm:pt>
    <dgm:pt modelId="{1660DB19-0565-4B29-85C2-36CD5EF4F547}" type="parTrans" cxnId="{7E305931-4AC4-4E91-9794-3A38E0FFE63C}">
      <dgm:prSet/>
      <dgm:spPr/>
      <dgm:t>
        <a:bodyPr/>
        <a:lstStyle/>
        <a:p>
          <a:endParaRPr lang="ru-RU"/>
        </a:p>
      </dgm:t>
    </dgm:pt>
    <dgm:pt modelId="{4B9BDF29-4B23-4155-9845-F0AD12FD5B3B}" type="sibTrans" cxnId="{7E305931-4AC4-4E91-9794-3A38E0FFE63C}">
      <dgm:prSet/>
      <dgm:spPr/>
      <dgm:t>
        <a:bodyPr/>
        <a:lstStyle/>
        <a:p>
          <a:endParaRPr lang="ru-RU"/>
        </a:p>
      </dgm:t>
    </dgm:pt>
    <dgm:pt modelId="{DDB664F6-A8B6-40DD-9BC0-C0A6610D45C1}">
      <dgm:prSet/>
      <dgm:spPr/>
      <dgm:t>
        <a:bodyPr/>
        <a:lstStyle/>
        <a:p>
          <a:endParaRPr lang="ru-RU"/>
        </a:p>
      </dgm:t>
    </dgm:pt>
    <dgm:pt modelId="{A5CAB972-AD9D-4575-B4A1-1C080CE01EB0}" type="parTrans" cxnId="{62A919BB-E31A-41E8-A85D-16558A71D0E3}">
      <dgm:prSet/>
      <dgm:spPr/>
      <dgm:t>
        <a:bodyPr/>
        <a:lstStyle/>
        <a:p>
          <a:endParaRPr lang="ru-RU"/>
        </a:p>
      </dgm:t>
    </dgm:pt>
    <dgm:pt modelId="{8DC20D7A-72F1-4F9C-99E3-B1C9F1F92B65}" type="sibTrans" cxnId="{62A919BB-E31A-41E8-A85D-16558A71D0E3}">
      <dgm:prSet/>
      <dgm:spPr/>
      <dgm:t>
        <a:bodyPr/>
        <a:lstStyle/>
        <a:p>
          <a:endParaRPr lang="ru-RU"/>
        </a:p>
      </dgm:t>
    </dgm:pt>
    <dgm:pt modelId="{CF1E49E9-9B97-4FE7-9717-919FD1266676}">
      <dgm:prSet/>
      <dgm:spPr/>
      <dgm:t>
        <a:bodyPr/>
        <a:lstStyle/>
        <a:p>
          <a:endParaRPr lang="ru-RU"/>
        </a:p>
      </dgm:t>
    </dgm:pt>
    <dgm:pt modelId="{DB77AD20-EAE6-468A-9787-A633C7CB852C}" type="parTrans" cxnId="{25D2F62D-ABB7-4292-8EDB-A007EB5B627E}">
      <dgm:prSet/>
      <dgm:spPr/>
      <dgm:t>
        <a:bodyPr/>
        <a:lstStyle/>
        <a:p>
          <a:endParaRPr lang="ru-RU"/>
        </a:p>
      </dgm:t>
    </dgm:pt>
    <dgm:pt modelId="{1CCAD022-EEA2-43CE-BC5F-9038D0FF4F87}" type="sibTrans" cxnId="{25D2F62D-ABB7-4292-8EDB-A007EB5B627E}">
      <dgm:prSet/>
      <dgm:spPr/>
      <dgm:t>
        <a:bodyPr/>
        <a:lstStyle/>
        <a:p>
          <a:endParaRPr lang="ru-RU"/>
        </a:p>
      </dgm:t>
    </dgm:pt>
    <dgm:pt modelId="{68E711FD-F69B-416C-9552-F11AD910ACAD}" type="pres">
      <dgm:prSet presAssocID="{E78EDD46-FFCB-402A-B156-5D1563AC781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34A797-E5E3-47DA-9F74-F78A5F0DDA61}" type="pres">
      <dgm:prSet presAssocID="{331AC027-B0E7-4701-8E12-5671D8C42DC8}" presName="centerShape" presStyleLbl="node0" presStyleIdx="0" presStyleCnt="1" custScaleX="204534" custScaleY="132316" custLinFactNeighborX="-727" custLinFactNeighborY="3608"/>
      <dgm:spPr/>
      <dgm:t>
        <a:bodyPr/>
        <a:lstStyle/>
        <a:p>
          <a:endParaRPr lang="ru-RU"/>
        </a:p>
      </dgm:t>
    </dgm:pt>
    <dgm:pt modelId="{EE206E7B-3347-4C06-BB03-96CEA6323143}" type="pres">
      <dgm:prSet presAssocID="{B0054A7D-3878-4A5E-9B45-3622091B5ED7}" presName="parTrans" presStyleLbl="sibTrans2D1" presStyleIdx="0" presStyleCnt="5"/>
      <dgm:spPr/>
      <dgm:t>
        <a:bodyPr/>
        <a:lstStyle/>
        <a:p>
          <a:endParaRPr lang="ru-RU"/>
        </a:p>
      </dgm:t>
    </dgm:pt>
    <dgm:pt modelId="{D48CDD30-4E0A-4535-98D6-A24BD49B31F0}" type="pres">
      <dgm:prSet presAssocID="{B0054A7D-3878-4A5E-9B45-3622091B5ED7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E71C5D6-28DC-4968-950B-FE7C77E36D82}" type="pres">
      <dgm:prSet presAssocID="{18B3EC23-9061-4574-BC84-693AFC405DB2}" presName="node" presStyleLbl="node1" presStyleIdx="0" presStyleCnt="5" custScaleX="299019" custRadScaleRad="109612" custRadScaleInc="1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2E381-20F8-487A-AC95-B6A593BF200F}" type="pres">
      <dgm:prSet presAssocID="{D748CCBB-3AF4-4A14-9C5F-163566395AD5}" presName="parTrans" presStyleLbl="sibTrans2D1" presStyleIdx="1" presStyleCnt="5"/>
      <dgm:spPr/>
      <dgm:t>
        <a:bodyPr/>
        <a:lstStyle/>
        <a:p>
          <a:endParaRPr lang="ru-RU"/>
        </a:p>
      </dgm:t>
    </dgm:pt>
    <dgm:pt modelId="{165E982B-4A3E-4E6D-92D5-D7F9145D3321}" type="pres">
      <dgm:prSet presAssocID="{D748CCBB-3AF4-4A14-9C5F-163566395AD5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406C45A4-99A3-45EF-B796-9C0109395C4A}" type="pres">
      <dgm:prSet presAssocID="{3AED6DB3-D266-4B8E-917F-EBE439A3FAE0}" presName="node" presStyleLbl="node1" presStyleIdx="1" presStyleCnt="5" custScaleX="163154" custRadScaleRad="165751" custRadScaleInc="9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6B910-C82B-4C1B-A736-F07192973B86}" type="pres">
      <dgm:prSet presAssocID="{3C8E3F97-7027-4AE2-BF5E-962F75032BFB}" presName="parTrans" presStyleLbl="sibTrans2D1" presStyleIdx="2" presStyleCnt="5"/>
      <dgm:spPr/>
      <dgm:t>
        <a:bodyPr/>
        <a:lstStyle/>
        <a:p>
          <a:endParaRPr lang="ru-RU"/>
        </a:p>
      </dgm:t>
    </dgm:pt>
    <dgm:pt modelId="{CF4718FB-5189-4E36-BCC3-7457A47638A1}" type="pres">
      <dgm:prSet presAssocID="{3C8E3F97-7027-4AE2-BF5E-962F75032BFB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883299A5-0E3F-4C66-B902-E061494431F2}" type="pres">
      <dgm:prSet presAssocID="{2FCDB4D3-C5E2-4E8B-905D-D2227EE6E65B}" presName="node" presStyleLbl="node1" presStyleIdx="2" presStyleCnt="5" custScaleX="226189" custRadScaleRad="141420" custRadScaleInc="-50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E05D3-32EE-4087-BBB8-CD10D3AB4217}" type="pres">
      <dgm:prSet presAssocID="{651FAAA2-5C10-450E-9C97-89B896373AD8}" presName="parTrans" presStyleLbl="sibTrans2D1" presStyleIdx="3" presStyleCnt="5"/>
      <dgm:spPr/>
      <dgm:t>
        <a:bodyPr/>
        <a:lstStyle/>
        <a:p>
          <a:endParaRPr lang="ru-RU"/>
        </a:p>
      </dgm:t>
    </dgm:pt>
    <dgm:pt modelId="{24A2BC26-09F5-4E34-B118-6C0B5C4858CF}" type="pres">
      <dgm:prSet presAssocID="{651FAAA2-5C10-450E-9C97-89B896373AD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E76EE18A-1132-4BD9-8084-667C0B17C536}" type="pres">
      <dgm:prSet presAssocID="{ED1790A1-45A5-48D9-A0F3-337718A9A6F6}" presName="node" presStyleLbl="node1" presStyleIdx="3" presStyleCnt="5" custScaleX="265424" custRadScaleRad="143777" custRadScaleInc="50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9FCE7-858F-4FA9-B81E-5CB015934E4C}" type="pres">
      <dgm:prSet presAssocID="{E4180CED-C6D4-49A9-85BB-FE27F4E6582C}" presName="parTrans" presStyleLbl="sibTrans2D1" presStyleIdx="4" presStyleCnt="5"/>
      <dgm:spPr/>
      <dgm:t>
        <a:bodyPr/>
        <a:lstStyle/>
        <a:p>
          <a:endParaRPr lang="ru-RU"/>
        </a:p>
      </dgm:t>
    </dgm:pt>
    <dgm:pt modelId="{4EC4A7A4-62CD-4532-98B1-436A7F826DCA}" type="pres">
      <dgm:prSet presAssocID="{E4180CED-C6D4-49A9-85BB-FE27F4E6582C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94D194D8-7294-4890-9284-D617FA94850D}" type="pres">
      <dgm:prSet presAssocID="{DC892469-5AC4-4E41-A9E3-05B4C3197BB3}" presName="node" presStyleLbl="node1" presStyleIdx="4" presStyleCnt="5" custScaleX="212894" custScaleY="121225" custRadScaleRad="152102" custRadScaleInc="-8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0A4DBA-8BF0-4CE9-8163-C46C8E0CD65E}" srcId="{E78EDD46-FFCB-402A-B156-5D1563AC7816}" destId="{B779A5A7-1203-4383-8074-EA30032C672A}" srcOrd="4" destOrd="0" parTransId="{CEE091CF-49ED-46AB-B60E-76625F9A2CF5}" sibTransId="{2D40786D-6961-436F-AB31-B11C28EA7DEA}"/>
    <dgm:cxn modelId="{69B679E8-9CD3-4E83-8082-493A59FFF13D}" type="presOf" srcId="{B0054A7D-3878-4A5E-9B45-3622091B5ED7}" destId="{D48CDD30-4E0A-4535-98D6-A24BD49B31F0}" srcOrd="1" destOrd="0" presId="urn:microsoft.com/office/officeart/2005/8/layout/radial5"/>
    <dgm:cxn modelId="{84C918E1-B8AB-4A95-B562-9C8A8630E4C3}" srcId="{E78EDD46-FFCB-402A-B156-5D1563AC7816}" destId="{5EA29AEF-7007-423F-A397-947FB48DEE55}" srcOrd="6" destOrd="0" parTransId="{052A68FE-DFBB-4683-A436-E8B02DC8C1D6}" sibTransId="{5AB4A2B3-6F1E-4B96-ADE9-A0100BEF4961}"/>
    <dgm:cxn modelId="{7D99CC87-0416-4A9D-BDBD-D9FC5EA2425F}" srcId="{331AC027-B0E7-4701-8E12-5671D8C42DC8}" destId="{DC892469-5AC4-4E41-A9E3-05B4C3197BB3}" srcOrd="4" destOrd="0" parTransId="{E4180CED-C6D4-49A9-85BB-FE27F4E6582C}" sibTransId="{6A30B7DA-111A-40CD-858D-DDDEF85668DA}"/>
    <dgm:cxn modelId="{08AABCB3-796D-4FE4-B540-3BEF3B0E6B61}" type="presOf" srcId="{E78EDD46-FFCB-402A-B156-5D1563AC7816}" destId="{68E711FD-F69B-416C-9552-F11AD910ACAD}" srcOrd="0" destOrd="0" presId="urn:microsoft.com/office/officeart/2005/8/layout/radial5"/>
    <dgm:cxn modelId="{5959002F-9F23-424B-9767-12B407483F6C}" type="presOf" srcId="{3C8E3F97-7027-4AE2-BF5E-962F75032BFB}" destId="{CF4718FB-5189-4E36-BCC3-7457A47638A1}" srcOrd="1" destOrd="0" presId="urn:microsoft.com/office/officeart/2005/8/layout/radial5"/>
    <dgm:cxn modelId="{8BC643BC-54DE-491B-9619-6E7615C5C3C4}" type="presOf" srcId="{B0054A7D-3878-4A5E-9B45-3622091B5ED7}" destId="{EE206E7B-3347-4C06-BB03-96CEA6323143}" srcOrd="0" destOrd="0" presId="urn:microsoft.com/office/officeart/2005/8/layout/radial5"/>
    <dgm:cxn modelId="{EE148829-D748-4453-A11F-8FAA6DF591E4}" type="presOf" srcId="{2FCDB4D3-C5E2-4E8B-905D-D2227EE6E65B}" destId="{883299A5-0E3F-4C66-B902-E061494431F2}" srcOrd="0" destOrd="0" presId="urn:microsoft.com/office/officeart/2005/8/layout/radial5"/>
    <dgm:cxn modelId="{E4DA621F-3703-424B-97CF-CD8884574E2C}" type="presOf" srcId="{331AC027-B0E7-4701-8E12-5671D8C42DC8}" destId="{1C34A797-E5E3-47DA-9F74-F78A5F0DDA61}" srcOrd="0" destOrd="0" presId="urn:microsoft.com/office/officeart/2005/8/layout/radial5"/>
    <dgm:cxn modelId="{1508DE67-4211-4457-BA07-AED41AA9AADD}" srcId="{E78EDD46-FFCB-402A-B156-5D1563AC7816}" destId="{87E54F58-6DA2-4D8A-A08A-6CB14366A660}" srcOrd="5" destOrd="0" parTransId="{EADCC442-1866-4E8A-9C62-F664A717BE2A}" sibTransId="{038E7166-EF8E-4088-9721-993013E730BC}"/>
    <dgm:cxn modelId="{141255C9-EB1A-4603-8E02-33E91CACD971}" type="presOf" srcId="{651FAAA2-5C10-450E-9C97-89B896373AD8}" destId="{24A2BC26-09F5-4E34-B118-6C0B5C4858CF}" srcOrd="1" destOrd="0" presId="urn:microsoft.com/office/officeart/2005/8/layout/radial5"/>
    <dgm:cxn modelId="{A492D822-6CAA-407D-82EC-BA254A1125E8}" type="presOf" srcId="{D748CCBB-3AF4-4A14-9C5F-163566395AD5}" destId="{165E982B-4A3E-4E6D-92D5-D7F9145D3321}" srcOrd="1" destOrd="0" presId="urn:microsoft.com/office/officeart/2005/8/layout/radial5"/>
    <dgm:cxn modelId="{28C6305F-5E9E-4699-A9C0-45DB10BF023D}" type="presOf" srcId="{3C8E3F97-7027-4AE2-BF5E-962F75032BFB}" destId="{2E06B910-C82B-4C1B-A736-F07192973B86}" srcOrd="0" destOrd="0" presId="urn:microsoft.com/office/officeart/2005/8/layout/radial5"/>
    <dgm:cxn modelId="{8763B639-23A2-4B2A-9F95-976610058363}" type="presOf" srcId="{3AED6DB3-D266-4B8E-917F-EBE439A3FAE0}" destId="{406C45A4-99A3-45EF-B796-9C0109395C4A}" srcOrd="0" destOrd="0" presId="urn:microsoft.com/office/officeart/2005/8/layout/radial5"/>
    <dgm:cxn modelId="{F26AE6D9-2EEE-4B24-9727-5E082FD47EF1}" srcId="{E78EDD46-FFCB-402A-B156-5D1563AC7816}" destId="{331AC027-B0E7-4701-8E12-5671D8C42DC8}" srcOrd="0" destOrd="0" parTransId="{0050A87C-BA42-450C-9F09-503DDA310F88}" sibTransId="{F1BBE199-0821-4628-85AF-BDBB9876C9D2}"/>
    <dgm:cxn modelId="{7E305931-4AC4-4E91-9794-3A38E0FFE63C}" srcId="{E78EDD46-FFCB-402A-B156-5D1563AC7816}" destId="{68A46AEB-6FDD-4B8C-818C-3FCB37AAE310}" srcOrd="3" destOrd="0" parTransId="{1660DB19-0565-4B29-85C2-36CD5EF4F547}" sibTransId="{4B9BDF29-4B23-4155-9845-F0AD12FD5B3B}"/>
    <dgm:cxn modelId="{92BC609F-3C1F-40C7-AB0E-15087DAD8C70}" srcId="{331AC027-B0E7-4701-8E12-5671D8C42DC8}" destId="{3AED6DB3-D266-4B8E-917F-EBE439A3FAE0}" srcOrd="1" destOrd="0" parTransId="{D748CCBB-3AF4-4A14-9C5F-163566395AD5}" sibTransId="{64F817BB-73B0-4617-BD6C-90D3853D0D63}"/>
    <dgm:cxn modelId="{9BA8D2C0-21DD-40FC-A9DA-AFE5316D5972}" srcId="{331AC027-B0E7-4701-8E12-5671D8C42DC8}" destId="{18B3EC23-9061-4574-BC84-693AFC405DB2}" srcOrd="0" destOrd="0" parTransId="{B0054A7D-3878-4A5E-9B45-3622091B5ED7}" sibTransId="{6954D7E1-8F76-4FD7-9A6F-FF2F40A94696}"/>
    <dgm:cxn modelId="{9DD3D022-BD5F-499B-A2C5-91D4E9C72259}" type="presOf" srcId="{E4180CED-C6D4-49A9-85BB-FE27F4E6582C}" destId="{4EC4A7A4-62CD-4532-98B1-436A7F826DCA}" srcOrd="1" destOrd="0" presId="urn:microsoft.com/office/officeart/2005/8/layout/radial5"/>
    <dgm:cxn modelId="{5E7A399E-FBEE-4B2D-B154-52B5F0D97761}" type="presOf" srcId="{ED1790A1-45A5-48D9-A0F3-337718A9A6F6}" destId="{E76EE18A-1132-4BD9-8084-667C0B17C536}" srcOrd="0" destOrd="0" presId="urn:microsoft.com/office/officeart/2005/8/layout/radial5"/>
    <dgm:cxn modelId="{910D5D62-71DA-4405-9502-CB22DF31355E}" type="presOf" srcId="{651FAAA2-5C10-450E-9C97-89B896373AD8}" destId="{535E05D3-32EE-4087-BBB8-CD10D3AB4217}" srcOrd="0" destOrd="0" presId="urn:microsoft.com/office/officeart/2005/8/layout/radial5"/>
    <dgm:cxn modelId="{4BEB8F87-D699-479B-8C8B-3EFCBB044310}" srcId="{E78EDD46-FFCB-402A-B156-5D1563AC7816}" destId="{95C03D8B-5F9A-407E-9297-F70C2696C6A8}" srcOrd="7" destOrd="0" parTransId="{A949E719-5D8E-4798-AD40-66E6BCD92D6B}" sibTransId="{48661847-B176-4E8F-AF6C-4213355F1C98}"/>
    <dgm:cxn modelId="{25D2F62D-ABB7-4292-8EDB-A007EB5B627E}" srcId="{E78EDD46-FFCB-402A-B156-5D1563AC7816}" destId="{CF1E49E9-9B97-4FE7-9717-919FD1266676}" srcOrd="1" destOrd="0" parTransId="{DB77AD20-EAE6-468A-9787-A633C7CB852C}" sibTransId="{1CCAD022-EEA2-43CE-BC5F-9038D0FF4F87}"/>
    <dgm:cxn modelId="{6EDCCFE6-7FE7-4CE6-91A8-16C2F195F1D0}" type="presOf" srcId="{DC892469-5AC4-4E41-A9E3-05B4C3197BB3}" destId="{94D194D8-7294-4890-9284-D617FA94850D}" srcOrd="0" destOrd="0" presId="urn:microsoft.com/office/officeart/2005/8/layout/radial5"/>
    <dgm:cxn modelId="{59EF7C87-465A-44FB-8472-6865D187C329}" srcId="{331AC027-B0E7-4701-8E12-5671D8C42DC8}" destId="{2FCDB4D3-C5E2-4E8B-905D-D2227EE6E65B}" srcOrd="2" destOrd="0" parTransId="{3C8E3F97-7027-4AE2-BF5E-962F75032BFB}" sibTransId="{58CC26CE-9F41-4D76-AF04-88808287D79D}"/>
    <dgm:cxn modelId="{45A91100-545A-4024-85C4-E259315D5BD4}" srcId="{E78EDD46-FFCB-402A-B156-5D1563AC7816}" destId="{E594F851-9CAA-4954-986D-C39705B3C9BE}" srcOrd="8" destOrd="0" parTransId="{838B76BE-F28D-4FA3-8CA3-14CC59267AE4}" sibTransId="{07CC4B1D-EA64-4C7A-BDE3-F800CA751F2E}"/>
    <dgm:cxn modelId="{11614478-27A1-4E03-86B2-51500BCB0958}" type="presOf" srcId="{D748CCBB-3AF4-4A14-9C5F-163566395AD5}" destId="{43A2E381-20F8-487A-AC95-B6A593BF200F}" srcOrd="0" destOrd="0" presId="urn:microsoft.com/office/officeart/2005/8/layout/radial5"/>
    <dgm:cxn modelId="{73327736-D69C-4870-AB61-9E8CF395E43E}" type="presOf" srcId="{E4180CED-C6D4-49A9-85BB-FE27F4E6582C}" destId="{4C09FCE7-858F-4FA9-B81E-5CB015934E4C}" srcOrd="0" destOrd="0" presId="urn:microsoft.com/office/officeart/2005/8/layout/radial5"/>
    <dgm:cxn modelId="{AAF33226-D80E-4007-A9D0-68F449551D26}" srcId="{331AC027-B0E7-4701-8E12-5671D8C42DC8}" destId="{ED1790A1-45A5-48D9-A0F3-337718A9A6F6}" srcOrd="3" destOrd="0" parTransId="{651FAAA2-5C10-450E-9C97-89B896373AD8}" sibTransId="{AA45CEF6-270E-4A5B-8B8F-5E03DE5DEF17}"/>
    <dgm:cxn modelId="{73273FE5-2A33-4F95-98B8-33F0919D0B6E}" type="presOf" srcId="{18B3EC23-9061-4574-BC84-693AFC405DB2}" destId="{EE71C5D6-28DC-4968-950B-FE7C77E36D82}" srcOrd="0" destOrd="0" presId="urn:microsoft.com/office/officeart/2005/8/layout/radial5"/>
    <dgm:cxn modelId="{62A919BB-E31A-41E8-A85D-16558A71D0E3}" srcId="{E78EDD46-FFCB-402A-B156-5D1563AC7816}" destId="{DDB664F6-A8B6-40DD-9BC0-C0A6610D45C1}" srcOrd="2" destOrd="0" parTransId="{A5CAB972-AD9D-4575-B4A1-1C080CE01EB0}" sibTransId="{8DC20D7A-72F1-4F9C-99E3-B1C9F1F92B65}"/>
    <dgm:cxn modelId="{AC3D1205-1D0F-4E86-BE16-7210F8CF9D01}" type="presParOf" srcId="{68E711FD-F69B-416C-9552-F11AD910ACAD}" destId="{1C34A797-E5E3-47DA-9F74-F78A5F0DDA61}" srcOrd="0" destOrd="0" presId="urn:microsoft.com/office/officeart/2005/8/layout/radial5"/>
    <dgm:cxn modelId="{CC9BD025-18ED-461D-91A6-6F6C0407548D}" type="presParOf" srcId="{68E711FD-F69B-416C-9552-F11AD910ACAD}" destId="{EE206E7B-3347-4C06-BB03-96CEA6323143}" srcOrd="1" destOrd="0" presId="urn:microsoft.com/office/officeart/2005/8/layout/radial5"/>
    <dgm:cxn modelId="{3EF7ED70-7BCE-40B9-9120-5200BA5EEB8F}" type="presParOf" srcId="{EE206E7B-3347-4C06-BB03-96CEA6323143}" destId="{D48CDD30-4E0A-4535-98D6-A24BD49B31F0}" srcOrd="0" destOrd="0" presId="urn:microsoft.com/office/officeart/2005/8/layout/radial5"/>
    <dgm:cxn modelId="{8DBB4BE9-969A-4527-B9D6-75C473513AFA}" type="presParOf" srcId="{68E711FD-F69B-416C-9552-F11AD910ACAD}" destId="{EE71C5D6-28DC-4968-950B-FE7C77E36D82}" srcOrd="2" destOrd="0" presId="urn:microsoft.com/office/officeart/2005/8/layout/radial5"/>
    <dgm:cxn modelId="{C21FEF49-9F51-4282-8A60-5BCEB875CE85}" type="presParOf" srcId="{68E711FD-F69B-416C-9552-F11AD910ACAD}" destId="{43A2E381-20F8-487A-AC95-B6A593BF200F}" srcOrd="3" destOrd="0" presId="urn:microsoft.com/office/officeart/2005/8/layout/radial5"/>
    <dgm:cxn modelId="{337F69BD-46A3-4CE4-8EAA-83FCAF1D33CC}" type="presParOf" srcId="{43A2E381-20F8-487A-AC95-B6A593BF200F}" destId="{165E982B-4A3E-4E6D-92D5-D7F9145D3321}" srcOrd="0" destOrd="0" presId="urn:microsoft.com/office/officeart/2005/8/layout/radial5"/>
    <dgm:cxn modelId="{A164D492-B5BE-47C0-98E7-A47563E92456}" type="presParOf" srcId="{68E711FD-F69B-416C-9552-F11AD910ACAD}" destId="{406C45A4-99A3-45EF-B796-9C0109395C4A}" srcOrd="4" destOrd="0" presId="urn:microsoft.com/office/officeart/2005/8/layout/radial5"/>
    <dgm:cxn modelId="{DB18A8A3-9945-4564-8B1F-EA198FA93E29}" type="presParOf" srcId="{68E711FD-F69B-416C-9552-F11AD910ACAD}" destId="{2E06B910-C82B-4C1B-A736-F07192973B86}" srcOrd="5" destOrd="0" presId="urn:microsoft.com/office/officeart/2005/8/layout/radial5"/>
    <dgm:cxn modelId="{B5EF8925-894E-4731-8ADC-559E740263D9}" type="presParOf" srcId="{2E06B910-C82B-4C1B-A736-F07192973B86}" destId="{CF4718FB-5189-4E36-BCC3-7457A47638A1}" srcOrd="0" destOrd="0" presId="urn:microsoft.com/office/officeart/2005/8/layout/radial5"/>
    <dgm:cxn modelId="{FBA761CE-1D8A-4821-BAD9-AD5179D3BE3B}" type="presParOf" srcId="{68E711FD-F69B-416C-9552-F11AD910ACAD}" destId="{883299A5-0E3F-4C66-B902-E061494431F2}" srcOrd="6" destOrd="0" presId="urn:microsoft.com/office/officeart/2005/8/layout/radial5"/>
    <dgm:cxn modelId="{F0411CCF-01FE-48D2-B3ED-0123427940C1}" type="presParOf" srcId="{68E711FD-F69B-416C-9552-F11AD910ACAD}" destId="{535E05D3-32EE-4087-BBB8-CD10D3AB4217}" srcOrd="7" destOrd="0" presId="urn:microsoft.com/office/officeart/2005/8/layout/radial5"/>
    <dgm:cxn modelId="{E65E36EC-0E98-4141-A7D6-65C4851AA6FB}" type="presParOf" srcId="{535E05D3-32EE-4087-BBB8-CD10D3AB4217}" destId="{24A2BC26-09F5-4E34-B118-6C0B5C4858CF}" srcOrd="0" destOrd="0" presId="urn:microsoft.com/office/officeart/2005/8/layout/radial5"/>
    <dgm:cxn modelId="{34D0C2A6-2D3E-4102-A83E-7063A9CB20B9}" type="presParOf" srcId="{68E711FD-F69B-416C-9552-F11AD910ACAD}" destId="{E76EE18A-1132-4BD9-8084-667C0B17C536}" srcOrd="8" destOrd="0" presId="urn:microsoft.com/office/officeart/2005/8/layout/radial5"/>
    <dgm:cxn modelId="{B3C48B96-5FA9-4D03-83C8-EAE8509F5520}" type="presParOf" srcId="{68E711FD-F69B-416C-9552-F11AD910ACAD}" destId="{4C09FCE7-858F-4FA9-B81E-5CB015934E4C}" srcOrd="9" destOrd="0" presId="urn:microsoft.com/office/officeart/2005/8/layout/radial5"/>
    <dgm:cxn modelId="{A6FFE49D-AF7B-437E-BCA3-F3E9C2918348}" type="presParOf" srcId="{4C09FCE7-858F-4FA9-B81E-5CB015934E4C}" destId="{4EC4A7A4-62CD-4532-98B1-436A7F826DCA}" srcOrd="0" destOrd="0" presId="urn:microsoft.com/office/officeart/2005/8/layout/radial5"/>
    <dgm:cxn modelId="{2BE80D14-B938-42CB-B0D5-2F25E385FC57}" type="presParOf" srcId="{68E711FD-F69B-416C-9552-F11AD910ACAD}" destId="{94D194D8-7294-4890-9284-D617FA94850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3471C4-7D4C-4230-8744-8A54EB75850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4A737-52B6-42CE-AB48-711E75D00DFE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Основные темы, которые изучает педиатрия в медицине</a:t>
          </a:r>
          <a:endParaRPr lang="ru-RU" b="1" dirty="0">
            <a:solidFill>
              <a:srgbClr val="C00000"/>
            </a:solidFill>
          </a:endParaRPr>
        </a:p>
      </dgm:t>
    </dgm:pt>
    <dgm:pt modelId="{EB1C7A7E-A43E-4CEF-857B-C0472F3224CC}" type="parTrans" cxnId="{AB7260A8-0090-4918-8139-28DF79AD26D8}">
      <dgm:prSet/>
      <dgm:spPr/>
      <dgm:t>
        <a:bodyPr/>
        <a:lstStyle/>
        <a:p>
          <a:endParaRPr lang="ru-RU"/>
        </a:p>
      </dgm:t>
    </dgm:pt>
    <dgm:pt modelId="{5BDB3462-8F50-4EEC-83E4-603DCE8D053E}" type="sibTrans" cxnId="{AB7260A8-0090-4918-8139-28DF79AD26D8}">
      <dgm:prSet/>
      <dgm:spPr/>
      <dgm:t>
        <a:bodyPr/>
        <a:lstStyle/>
        <a:p>
          <a:endParaRPr lang="ru-RU"/>
        </a:p>
      </dgm:t>
    </dgm:pt>
    <dgm:pt modelId="{1CD8A94B-1E6E-4C6F-947E-2C86D05ABA4C}">
      <dgm:prSet/>
      <dgm:spPr/>
      <dgm:t>
        <a:bodyPr/>
        <a:lstStyle/>
        <a:p>
          <a:endParaRPr lang="ru-RU"/>
        </a:p>
      </dgm:t>
    </dgm:pt>
    <dgm:pt modelId="{26F4EAC3-CD83-4805-8BED-B7ADA94BCB0F}" type="parTrans" cxnId="{C615EB85-50C8-46D5-98A5-BCFCC8B69B35}">
      <dgm:prSet/>
      <dgm:spPr/>
      <dgm:t>
        <a:bodyPr/>
        <a:lstStyle/>
        <a:p>
          <a:endParaRPr lang="ru-RU"/>
        </a:p>
      </dgm:t>
    </dgm:pt>
    <dgm:pt modelId="{508CF244-9C61-47EB-B43F-A4CFD663BEBC}" type="sibTrans" cxnId="{C615EB85-50C8-46D5-98A5-BCFCC8B69B35}">
      <dgm:prSet/>
      <dgm:spPr/>
      <dgm:t>
        <a:bodyPr/>
        <a:lstStyle/>
        <a:p>
          <a:endParaRPr lang="ru-RU"/>
        </a:p>
      </dgm:t>
    </dgm:pt>
    <dgm:pt modelId="{B9B4221D-A6D4-48B8-9EC0-2B6E615A096B}">
      <dgm:prSet/>
      <dgm:spPr/>
      <dgm:t>
        <a:bodyPr/>
        <a:lstStyle/>
        <a:p>
          <a:endParaRPr lang="ru-RU"/>
        </a:p>
      </dgm:t>
    </dgm:pt>
    <dgm:pt modelId="{5ECF90D5-4713-46D2-87B0-EE028BCA8D9E}" type="parTrans" cxnId="{EE025455-7EF2-4F44-BDEE-94645B4EF977}">
      <dgm:prSet/>
      <dgm:spPr/>
      <dgm:t>
        <a:bodyPr/>
        <a:lstStyle/>
        <a:p>
          <a:endParaRPr lang="ru-RU"/>
        </a:p>
      </dgm:t>
    </dgm:pt>
    <dgm:pt modelId="{BD445181-BFCC-4C81-83E7-513B4984880B}" type="sibTrans" cxnId="{EE025455-7EF2-4F44-BDEE-94645B4EF977}">
      <dgm:prSet/>
      <dgm:spPr/>
      <dgm:t>
        <a:bodyPr/>
        <a:lstStyle/>
        <a:p>
          <a:endParaRPr lang="ru-RU"/>
        </a:p>
      </dgm:t>
    </dgm:pt>
    <dgm:pt modelId="{43F0563E-1780-425D-B632-C2358F8C47AF}">
      <dgm:prSet/>
      <dgm:spPr/>
      <dgm:t>
        <a:bodyPr/>
        <a:lstStyle/>
        <a:p>
          <a:endParaRPr lang="ru-RU"/>
        </a:p>
      </dgm:t>
    </dgm:pt>
    <dgm:pt modelId="{D2BEF18D-720E-4BCC-8828-F514BCE2AC78}" type="parTrans" cxnId="{09A975EE-42D9-41C1-90E1-D90CF2A8806F}">
      <dgm:prSet/>
      <dgm:spPr/>
      <dgm:t>
        <a:bodyPr/>
        <a:lstStyle/>
        <a:p>
          <a:endParaRPr lang="ru-RU"/>
        </a:p>
      </dgm:t>
    </dgm:pt>
    <dgm:pt modelId="{D2C285A7-FA6C-4611-9D76-40E19A622A38}" type="sibTrans" cxnId="{09A975EE-42D9-41C1-90E1-D90CF2A8806F}">
      <dgm:prSet/>
      <dgm:spPr/>
      <dgm:t>
        <a:bodyPr/>
        <a:lstStyle/>
        <a:p>
          <a:endParaRPr lang="ru-RU"/>
        </a:p>
      </dgm:t>
    </dgm:pt>
    <dgm:pt modelId="{3B3AFDB9-81CF-4839-91D5-7F22914529FA}">
      <dgm:prSet/>
      <dgm:spPr/>
      <dgm:t>
        <a:bodyPr/>
        <a:lstStyle/>
        <a:p>
          <a:endParaRPr lang="ru-RU"/>
        </a:p>
      </dgm:t>
    </dgm:pt>
    <dgm:pt modelId="{9AC2DEE9-978C-4F8C-835C-26FF4E4099FA}" type="parTrans" cxnId="{2EB6E23D-4971-49A4-B430-C9B3101F44A0}">
      <dgm:prSet/>
      <dgm:spPr/>
      <dgm:t>
        <a:bodyPr/>
        <a:lstStyle/>
        <a:p>
          <a:endParaRPr lang="ru-RU"/>
        </a:p>
      </dgm:t>
    </dgm:pt>
    <dgm:pt modelId="{B7CB1F74-FCB2-4BF8-9AA1-1ADBFD63621F}" type="sibTrans" cxnId="{2EB6E23D-4971-49A4-B430-C9B3101F44A0}">
      <dgm:prSet/>
      <dgm:spPr/>
      <dgm:t>
        <a:bodyPr/>
        <a:lstStyle/>
        <a:p>
          <a:endParaRPr lang="ru-RU"/>
        </a:p>
      </dgm:t>
    </dgm:pt>
    <dgm:pt modelId="{F63B4912-E9CE-4A56-A4DA-9E500FB63ED7}">
      <dgm:prSet/>
      <dgm:spPr/>
      <dgm:t>
        <a:bodyPr/>
        <a:lstStyle/>
        <a:p>
          <a:endParaRPr lang="ru-RU"/>
        </a:p>
      </dgm:t>
    </dgm:pt>
    <dgm:pt modelId="{FEB6DFA8-2997-4989-83B1-6AD9EC6A1409}" type="parTrans" cxnId="{17362EB2-AEBF-489E-9792-849328ABA51E}">
      <dgm:prSet/>
      <dgm:spPr/>
      <dgm:t>
        <a:bodyPr/>
        <a:lstStyle/>
        <a:p>
          <a:endParaRPr lang="ru-RU"/>
        </a:p>
      </dgm:t>
    </dgm:pt>
    <dgm:pt modelId="{9A13531C-E95D-459C-81E1-171EC5721AA3}" type="sibTrans" cxnId="{17362EB2-AEBF-489E-9792-849328ABA51E}">
      <dgm:prSet/>
      <dgm:spPr/>
      <dgm:t>
        <a:bodyPr/>
        <a:lstStyle/>
        <a:p>
          <a:endParaRPr lang="ru-RU"/>
        </a:p>
      </dgm:t>
    </dgm:pt>
    <dgm:pt modelId="{9D2330EC-D62F-4A9B-AE8B-5FCB815CD7B4}">
      <dgm:prSet/>
      <dgm:spPr/>
      <dgm:t>
        <a:bodyPr/>
        <a:lstStyle/>
        <a:p>
          <a:endParaRPr lang="ru-RU"/>
        </a:p>
      </dgm:t>
    </dgm:pt>
    <dgm:pt modelId="{1DB0C1BA-6E38-4536-96FB-22ECDBAAA5D5}" type="parTrans" cxnId="{29235348-CA1C-46BA-86FB-695176129E58}">
      <dgm:prSet/>
      <dgm:spPr/>
      <dgm:t>
        <a:bodyPr/>
        <a:lstStyle/>
        <a:p>
          <a:endParaRPr lang="ru-RU"/>
        </a:p>
      </dgm:t>
    </dgm:pt>
    <dgm:pt modelId="{84A1FC41-360B-42A0-8597-C29C7FAF5A3E}" type="sibTrans" cxnId="{29235348-CA1C-46BA-86FB-695176129E58}">
      <dgm:prSet/>
      <dgm:spPr/>
      <dgm:t>
        <a:bodyPr/>
        <a:lstStyle/>
        <a:p>
          <a:endParaRPr lang="ru-RU"/>
        </a:p>
      </dgm:t>
    </dgm:pt>
    <dgm:pt modelId="{31A4017D-A4D6-4F99-8F1A-42CB492DB27E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физическое развитие и здоровье детей;</a:t>
          </a:r>
          <a:endParaRPr lang="ru-RU" sz="1600" b="1" dirty="0">
            <a:solidFill>
              <a:schemeClr val="tx1"/>
            </a:solidFill>
          </a:endParaRPr>
        </a:p>
      </dgm:t>
    </dgm:pt>
    <dgm:pt modelId="{9E390D32-3F85-4EB1-BAD2-4660F7DF1ABA}" type="parTrans" cxnId="{CB3BDBE1-8C98-4318-9841-FEA7EC3C0125}">
      <dgm:prSet/>
      <dgm:spPr/>
      <dgm:t>
        <a:bodyPr/>
        <a:lstStyle/>
        <a:p>
          <a:endParaRPr lang="ru-RU"/>
        </a:p>
      </dgm:t>
    </dgm:pt>
    <dgm:pt modelId="{523F72CD-08DD-49C6-A7A3-621B6211AA9C}" type="sibTrans" cxnId="{CB3BDBE1-8C98-4318-9841-FEA7EC3C0125}">
      <dgm:prSet/>
      <dgm:spPr/>
      <dgm:t>
        <a:bodyPr/>
        <a:lstStyle/>
        <a:p>
          <a:endParaRPr lang="ru-RU"/>
        </a:p>
      </dgm:t>
    </dgm:pt>
    <dgm:pt modelId="{53A9FA92-03F0-4822-AB0C-3BD5DB2A5445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причины заболеваний и травм, их симптомы</a:t>
          </a:r>
          <a:endParaRPr lang="ru-RU" sz="1600" b="1" dirty="0">
            <a:solidFill>
              <a:schemeClr val="tx1"/>
            </a:solidFill>
          </a:endParaRPr>
        </a:p>
      </dgm:t>
    </dgm:pt>
    <dgm:pt modelId="{41DB3532-FF69-4AE3-8BFE-16C68360AA61}" type="parTrans" cxnId="{82306987-CA49-4EC5-B2F2-9A57FF086C7D}">
      <dgm:prSet/>
      <dgm:spPr/>
      <dgm:t>
        <a:bodyPr/>
        <a:lstStyle/>
        <a:p>
          <a:endParaRPr lang="ru-RU"/>
        </a:p>
      </dgm:t>
    </dgm:pt>
    <dgm:pt modelId="{FA93AD6A-9B3D-4A9C-9C0A-896EEBF665BF}" type="sibTrans" cxnId="{82306987-CA49-4EC5-B2F2-9A57FF086C7D}">
      <dgm:prSet/>
      <dgm:spPr/>
      <dgm:t>
        <a:bodyPr/>
        <a:lstStyle/>
        <a:p>
          <a:endParaRPr lang="ru-RU"/>
        </a:p>
      </dgm:t>
    </dgm:pt>
    <dgm:pt modelId="{D2B1B82A-B04A-4504-A9F4-EA9AFD25481F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лечение и профилактика недугов</a:t>
          </a:r>
          <a:endParaRPr lang="ru-RU" sz="1600" b="1" dirty="0">
            <a:solidFill>
              <a:schemeClr val="tx1"/>
            </a:solidFill>
          </a:endParaRPr>
        </a:p>
      </dgm:t>
    </dgm:pt>
    <dgm:pt modelId="{9C986941-4345-444D-8920-CA8640E01F8E}" type="parTrans" cxnId="{8C002C44-01FB-4EAC-9165-D684DCAFAD44}">
      <dgm:prSet/>
      <dgm:spPr/>
      <dgm:t>
        <a:bodyPr/>
        <a:lstStyle/>
        <a:p>
          <a:endParaRPr lang="ru-RU"/>
        </a:p>
      </dgm:t>
    </dgm:pt>
    <dgm:pt modelId="{18733407-BA9E-4D6E-964D-F2C87421BB8E}" type="sibTrans" cxnId="{8C002C44-01FB-4EAC-9165-D684DCAFAD44}">
      <dgm:prSet/>
      <dgm:spPr/>
      <dgm:t>
        <a:bodyPr/>
        <a:lstStyle/>
        <a:p>
          <a:endParaRPr lang="ru-RU"/>
        </a:p>
      </dgm:t>
    </dgm:pt>
    <dgm:pt modelId="{628F938F-04EC-4DBB-91F3-96CAC6289F00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первая помощь при различных травмах и несчастных случаях и </a:t>
          </a:r>
          <a:r>
            <a:rPr lang="ru-RU" sz="1600" b="1" dirty="0" err="1" smtClean="0">
              <a:solidFill>
                <a:schemeClr val="tx1"/>
              </a:solidFill>
            </a:rPr>
            <a:t>др</a:t>
          </a:r>
          <a:endParaRPr lang="ru-RU" sz="1600" b="1" dirty="0">
            <a:solidFill>
              <a:schemeClr val="tx1"/>
            </a:solidFill>
          </a:endParaRPr>
        </a:p>
      </dgm:t>
    </dgm:pt>
    <dgm:pt modelId="{5559A3B0-BA63-400B-A515-DE5C0345557C}" type="parTrans" cxnId="{B36437BC-CC8F-4616-9B8E-F58FB3286DDB}">
      <dgm:prSet/>
      <dgm:spPr/>
      <dgm:t>
        <a:bodyPr/>
        <a:lstStyle/>
        <a:p>
          <a:endParaRPr lang="ru-RU"/>
        </a:p>
      </dgm:t>
    </dgm:pt>
    <dgm:pt modelId="{BDEAA8FB-4440-46A3-889A-34F96BD1AE4F}" type="sibTrans" cxnId="{B36437BC-CC8F-4616-9B8E-F58FB3286DDB}">
      <dgm:prSet/>
      <dgm:spPr/>
      <dgm:t>
        <a:bodyPr/>
        <a:lstStyle/>
        <a:p>
          <a:endParaRPr lang="ru-RU"/>
        </a:p>
      </dgm:t>
    </dgm:pt>
    <dgm:pt modelId="{789F27DD-EA93-4525-BF28-29B96D5504F1}" type="pres">
      <dgm:prSet presAssocID="{233471C4-7D4C-4230-8744-8A54EB75850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E12AB5-1CC6-4151-90FA-72BF6BB76449}" type="pres">
      <dgm:prSet presAssocID="{2834A737-52B6-42CE-AB48-711E75D00DFE}" presName="centerShape" presStyleLbl="node0" presStyleIdx="0" presStyleCnt="1" custScaleX="168826" custScaleY="101651"/>
      <dgm:spPr/>
      <dgm:t>
        <a:bodyPr/>
        <a:lstStyle/>
        <a:p>
          <a:endParaRPr lang="ru-RU"/>
        </a:p>
      </dgm:t>
    </dgm:pt>
    <dgm:pt modelId="{3D6D97F1-6905-4AE9-B349-00796E2A6701}" type="pres">
      <dgm:prSet presAssocID="{5559A3B0-BA63-400B-A515-DE5C0345557C}" presName="Name9" presStyleLbl="parChTrans1D2" presStyleIdx="0" presStyleCnt="4"/>
      <dgm:spPr/>
      <dgm:t>
        <a:bodyPr/>
        <a:lstStyle/>
        <a:p>
          <a:endParaRPr lang="ru-RU"/>
        </a:p>
      </dgm:t>
    </dgm:pt>
    <dgm:pt modelId="{938B76D6-C7D7-4175-AF07-7730AA675B50}" type="pres">
      <dgm:prSet presAssocID="{5559A3B0-BA63-400B-A515-DE5C0345557C}" presName="connTx" presStyleLbl="parChTrans1D2" presStyleIdx="0" presStyleCnt="4"/>
      <dgm:spPr/>
      <dgm:t>
        <a:bodyPr/>
        <a:lstStyle/>
        <a:p>
          <a:endParaRPr lang="ru-RU"/>
        </a:p>
      </dgm:t>
    </dgm:pt>
    <dgm:pt modelId="{F72C6AEA-EC2B-4B0C-A4D4-D9762707E2C9}" type="pres">
      <dgm:prSet presAssocID="{628F938F-04EC-4DBB-91F3-96CAC6289F00}" presName="node" presStyleLbl="node1" presStyleIdx="0" presStyleCnt="4" custScaleX="326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8EB42-3707-4715-9251-B504B4D4B6F6}" type="pres">
      <dgm:prSet presAssocID="{9E390D32-3F85-4EB1-BAD2-4660F7DF1ABA}" presName="Name9" presStyleLbl="parChTrans1D2" presStyleIdx="1" presStyleCnt="4"/>
      <dgm:spPr/>
      <dgm:t>
        <a:bodyPr/>
        <a:lstStyle/>
        <a:p>
          <a:endParaRPr lang="ru-RU"/>
        </a:p>
      </dgm:t>
    </dgm:pt>
    <dgm:pt modelId="{94B3327E-123B-4E6C-A59C-CA872C96DF08}" type="pres">
      <dgm:prSet presAssocID="{9E390D32-3F85-4EB1-BAD2-4660F7DF1ABA}" presName="connTx" presStyleLbl="parChTrans1D2" presStyleIdx="1" presStyleCnt="4"/>
      <dgm:spPr/>
      <dgm:t>
        <a:bodyPr/>
        <a:lstStyle/>
        <a:p>
          <a:endParaRPr lang="ru-RU"/>
        </a:p>
      </dgm:t>
    </dgm:pt>
    <dgm:pt modelId="{3849049C-DB39-4730-B539-9F21FA6EC4E9}" type="pres">
      <dgm:prSet presAssocID="{31A4017D-A4D6-4F99-8F1A-42CB492DB27E}" presName="node" presStyleLbl="node1" presStyleIdx="1" presStyleCnt="4" custScaleX="221601" custRadScaleRad="173721" custRadScaleInc="1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17E5B-5AFF-48DA-AD37-DD5CF6A454E7}" type="pres">
      <dgm:prSet presAssocID="{41DB3532-FF69-4AE3-8BFE-16C68360AA61}" presName="Name9" presStyleLbl="parChTrans1D2" presStyleIdx="2" presStyleCnt="4"/>
      <dgm:spPr/>
      <dgm:t>
        <a:bodyPr/>
        <a:lstStyle/>
        <a:p>
          <a:endParaRPr lang="ru-RU"/>
        </a:p>
      </dgm:t>
    </dgm:pt>
    <dgm:pt modelId="{1EF36385-CCB0-4825-8F9A-A2105C86E3A4}" type="pres">
      <dgm:prSet presAssocID="{41DB3532-FF69-4AE3-8BFE-16C68360AA6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DC1A157A-D1BA-46CA-9587-559E3C63983B}" type="pres">
      <dgm:prSet presAssocID="{53A9FA92-03F0-4822-AB0C-3BD5DB2A5445}" presName="node" presStyleLbl="node1" presStyleIdx="2" presStyleCnt="4" custScaleX="327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32B4E-E189-486F-B2D9-1ABED54C5318}" type="pres">
      <dgm:prSet presAssocID="{9C986941-4345-444D-8920-CA8640E01F8E}" presName="Name9" presStyleLbl="parChTrans1D2" presStyleIdx="3" presStyleCnt="4"/>
      <dgm:spPr/>
      <dgm:t>
        <a:bodyPr/>
        <a:lstStyle/>
        <a:p>
          <a:endParaRPr lang="ru-RU"/>
        </a:p>
      </dgm:t>
    </dgm:pt>
    <dgm:pt modelId="{03FFE30C-3D70-4F90-8C3F-2A66E9773954}" type="pres">
      <dgm:prSet presAssocID="{9C986941-4345-444D-8920-CA8640E01F8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95560939-65C2-44F0-8301-81F85CEC7B6C}" type="pres">
      <dgm:prSet presAssocID="{D2B1B82A-B04A-4504-A9F4-EA9AFD25481F}" presName="node" presStyleLbl="node1" presStyleIdx="3" presStyleCnt="4" custScaleX="248543" custRadScaleRad="187641" custRadScaleInc="3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92AA9D-4703-4A08-AB01-D1C2051374BF}" type="presOf" srcId="{53A9FA92-03F0-4822-AB0C-3BD5DB2A5445}" destId="{DC1A157A-D1BA-46CA-9587-559E3C63983B}" srcOrd="0" destOrd="0" presId="urn:microsoft.com/office/officeart/2005/8/layout/radial1"/>
    <dgm:cxn modelId="{51DEEC3E-889F-4F60-BB64-97A5A4495ADE}" type="presOf" srcId="{5559A3B0-BA63-400B-A515-DE5C0345557C}" destId="{3D6D97F1-6905-4AE9-B349-00796E2A6701}" srcOrd="0" destOrd="0" presId="urn:microsoft.com/office/officeart/2005/8/layout/radial1"/>
    <dgm:cxn modelId="{DDA5C7B0-4597-4308-A84D-50EFD4D9954D}" type="presOf" srcId="{D2B1B82A-B04A-4504-A9F4-EA9AFD25481F}" destId="{95560939-65C2-44F0-8301-81F85CEC7B6C}" srcOrd="0" destOrd="0" presId="urn:microsoft.com/office/officeart/2005/8/layout/radial1"/>
    <dgm:cxn modelId="{09A975EE-42D9-41C1-90E1-D90CF2A8806F}" srcId="{233471C4-7D4C-4230-8744-8A54EB758508}" destId="{43F0563E-1780-425D-B632-C2358F8C47AF}" srcOrd="4" destOrd="0" parTransId="{D2BEF18D-720E-4BCC-8828-F514BCE2AC78}" sibTransId="{D2C285A7-FA6C-4611-9D76-40E19A622A38}"/>
    <dgm:cxn modelId="{A902F0F0-B253-4284-A247-2733DA5C7739}" type="presOf" srcId="{233471C4-7D4C-4230-8744-8A54EB758508}" destId="{789F27DD-EA93-4525-BF28-29B96D5504F1}" srcOrd="0" destOrd="0" presId="urn:microsoft.com/office/officeart/2005/8/layout/radial1"/>
    <dgm:cxn modelId="{AB7260A8-0090-4918-8139-28DF79AD26D8}" srcId="{233471C4-7D4C-4230-8744-8A54EB758508}" destId="{2834A737-52B6-42CE-AB48-711E75D00DFE}" srcOrd="0" destOrd="0" parTransId="{EB1C7A7E-A43E-4CEF-857B-C0472F3224CC}" sibTransId="{5BDB3462-8F50-4EEC-83E4-603DCE8D053E}"/>
    <dgm:cxn modelId="{F9B3E8F5-EC19-4D25-A81A-B585D65E03E3}" type="presOf" srcId="{9C986941-4345-444D-8920-CA8640E01F8E}" destId="{CC732B4E-E189-486F-B2D9-1ABED54C5318}" srcOrd="0" destOrd="0" presId="urn:microsoft.com/office/officeart/2005/8/layout/radial1"/>
    <dgm:cxn modelId="{C615EB85-50C8-46D5-98A5-BCFCC8B69B35}" srcId="{233471C4-7D4C-4230-8744-8A54EB758508}" destId="{1CD8A94B-1E6E-4C6F-947E-2C86D05ABA4C}" srcOrd="6" destOrd="0" parTransId="{26F4EAC3-CD83-4805-8BED-B7ADA94BCB0F}" sibTransId="{508CF244-9C61-47EB-B43F-A4CFD663BEBC}"/>
    <dgm:cxn modelId="{2EB6E23D-4971-49A4-B430-C9B3101F44A0}" srcId="{233471C4-7D4C-4230-8744-8A54EB758508}" destId="{3B3AFDB9-81CF-4839-91D5-7F22914529FA}" srcOrd="3" destOrd="0" parTransId="{9AC2DEE9-978C-4F8C-835C-26FF4E4099FA}" sibTransId="{B7CB1F74-FCB2-4BF8-9AA1-1ADBFD63621F}"/>
    <dgm:cxn modelId="{3B9BBDCA-89F0-4BE3-A4CE-5ED142C95506}" type="presOf" srcId="{628F938F-04EC-4DBB-91F3-96CAC6289F00}" destId="{F72C6AEA-EC2B-4B0C-A4D4-D9762707E2C9}" srcOrd="0" destOrd="0" presId="urn:microsoft.com/office/officeart/2005/8/layout/radial1"/>
    <dgm:cxn modelId="{DF311389-8C90-48DE-AF58-893BD5AC11AC}" type="presOf" srcId="{9E390D32-3F85-4EB1-BAD2-4660F7DF1ABA}" destId="{B678EB42-3707-4715-9251-B504B4D4B6F6}" srcOrd="0" destOrd="0" presId="urn:microsoft.com/office/officeart/2005/8/layout/radial1"/>
    <dgm:cxn modelId="{29B52D37-B2C8-483E-BBFD-BFE33CF33A82}" type="presOf" srcId="{5559A3B0-BA63-400B-A515-DE5C0345557C}" destId="{938B76D6-C7D7-4175-AF07-7730AA675B50}" srcOrd="1" destOrd="0" presId="urn:microsoft.com/office/officeart/2005/8/layout/radial1"/>
    <dgm:cxn modelId="{20C73C47-8578-41F6-88B0-A32D9DE025C8}" type="presOf" srcId="{41DB3532-FF69-4AE3-8BFE-16C68360AA61}" destId="{1EF36385-CCB0-4825-8F9A-A2105C86E3A4}" srcOrd="1" destOrd="0" presId="urn:microsoft.com/office/officeart/2005/8/layout/radial1"/>
    <dgm:cxn modelId="{29235348-CA1C-46BA-86FB-695176129E58}" srcId="{233471C4-7D4C-4230-8744-8A54EB758508}" destId="{9D2330EC-D62F-4A9B-AE8B-5FCB815CD7B4}" srcOrd="1" destOrd="0" parTransId="{1DB0C1BA-6E38-4536-96FB-22ECDBAAA5D5}" sibTransId="{84A1FC41-360B-42A0-8597-C29C7FAF5A3E}"/>
    <dgm:cxn modelId="{D0D1B70A-651E-42DE-905C-6079D33AD7C3}" type="presOf" srcId="{2834A737-52B6-42CE-AB48-711E75D00DFE}" destId="{40E12AB5-1CC6-4151-90FA-72BF6BB76449}" srcOrd="0" destOrd="0" presId="urn:microsoft.com/office/officeart/2005/8/layout/radial1"/>
    <dgm:cxn modelId="{85FD5A25-D20F-42CD-92A1-19E32C632124}" type="presOf" srcId="{9E390D32-3F85-4EB1-BAD2-4660F7DF1ABA}" destId="{94B3327E-123B-4E6C-A59C-CA872C96DF08}" srcOrd="1" destOrd="0" presId="urn:microsoft.com/office/officeart/2005/8/layout/radial1"/>
    <dgm:cxn modelId="{8C002C44-01FB-4EAC-9165-D684DCAFAD44}" srcId="{2834A737-52B6-42CE-AB48-711E75D00DFE}" destId="{D2B1B82A-B04A-4504-A9F4-EA9AFD25481F}" srcOrd="3" destOrd="0" parTransId="{9C986941-4345-444D-8920-CA8640E01F8E}" sibTransId="{18733407-BA9E-4D6E-964D-F2C87421BB8E}"/>
    <dgm:cxn modelId="{08DFD180-B321-4F56-8CB9-E486CC22DF77}" type="presOf" srcId="{41DB3532-FF69-4AE3-8BFE-16C68360AA61}" destId="{39F17E5B-5AFF-48DA-AD37-DD5CF6A454E7}" srcOrd="0" destOrd="0" presId="urn:microsoft.com/office/officeart/2005/8/layout/radial1"/>
    <dgm:cxn modelId="{82306987-CA49-4EC5-B2F2-9A57FF086C7D}" srcId="{2834A737-52B6-42CE-AB48-711E75D00DFE}" destId="{53A9FA92-03F0-4822-AB0C-3BD5DB2A5445}" srcOrd="2" destOrd="0" parTransId="{41DB3532-FF69-4AE3-8BFE-16C68360AA61}" sibTransId="{FA93AD6A-9B3D-4A9C-9C0A-896EEBF665BF}"/>
    <dgm:cxn modelId="{D17CE08F-81AF-497C-9414-353691F00F14}" type="presOf" srcId="{9C986941-4345-444D-8920-CA8640E01F8E}" destId="{03FFE30C-3D70-4F90-8C3F-2A66E9773954}" srcOrd="1" destOrd="0" presId="urn:microsoft.com/office/officeart/2005/8/layout/radial1"/>
    <dgm:cxn modelId="{17362EB2-AEBF-489E-9792-849328ABA51E}" srcId="{233471C4-7D4C-4230-8744-8A54EB758508}" destId="{F63B4912-E9CE-4A56-A4DA-9E500FB63ED7}" srcOrd="2" destOrd="0" parTransId="{FEB6DFA8-2997-4989-83B1-6AD9EC6A1409}" sibTransId="{9A13531C-E95D-459C-81E1-171EC5721AA3}"/>
    <dgm:cxn modelId="{CB3BDBE1-8C98-4318-9841-FEA7EC3C0125}" srcId="{2834A737-52B6-42CE-AB48-711E75D00DFE}" destId="{31A4017D-A4D6-4F99-8F1A-42CB492DB27E}" srcOrd="1" destOrd="0" parTransId="{9E390D32-3F85-4EB1-BAD2-4660F7DF1ABA}" sibTransId="{523F72CD-08DD-49C6-A7A3-621B6211AA9C}"/>
    <dgm:cxn modelId="{B36437BC-CC8F-4616-9B8E-F58FB3286DDB}" srcId="{2834A737-52B6-42CE-AB48-711E75D00DFE}" destId="{628F938F-04EC-4DBB-91F3-96CAC6289F00}" srcOrd="0" destOrd="0" parTransId="{5559A3B0-BA63-400B-A515-DE5C0345557C}" sibTransId="{BDEAA8FB-4440-46A3-889A-34F96BD1AE4F}"/>
    <dgm:cxn modelId="{390837E5-9971-44D6-BB62-257EDD0BD9A7}" type="presOf" srcId="{31A4017D-A4D6-4F99-8F1A-42CB492DB27E}" destId="{3849049C-DB39-4730-B539-9F21FA6EC4E9}" srcOrd="0" destOrd="0" presId="urn:microsoft.com/office/officeart/2005/8/layout/radial1"/>
    <dgm:cxn modelId="{EE025455-7EF2-4F44-BDEE-94645B4EF977}" srcId="{233471C4-7D4C-4230-8744-8A54EB758508}" destId="{B9B4221D-A6D4-48B8-9EC0-2B6E615A096B}" srcOrd="5" destOrd="0" parTransId="{5ECF90D5-4713-46D2-87B0-EE028BCA8D9E}" sibTransId="{BD445181-BFCC-4C81-83E7-513B4984880B}"/>
    <dgm:cxn modelId="{382EB822-4614-4101-AC77-5E1DF5679022}" type="presParOf" srcId="{789F27DD-EA93-4525-BF28-29B96D5504F1}" destId="{40E12AB5-1CC6-4151-90FA-72BF6BB76449}" srcOrd="0" destOrd="0" presId="urn:microsoft.com/office/officeart/2005/8/layout/radial1"/>
    <dgm:cxn modelId="{6FEDD449-87DE-4153-AC38-F515B4023424}" type="presParOf" srcId="{789F27DD-EA93-4525-BF28-29B96D5504F1}" destId="{3D6D97F1-6905-4AE9-B349-00796E2A6701}" srcOrd="1" destOrd="0" presId="urn:microsoft.com/office/officeart/2005/8/layout/radial1"/>
    <dgm:cxn modelId="{7F11FF2C-9412-4CB0-9B0E-77428F56FD75}" type="presParOf" srcId="{3D6D97F1-6905-4AE9-B349-00796E2A6701}" destId="{938B76D6-C7D7-4175-AF07-7730AA675B50}" srcOrd="0" destOrd="0" presId="urn:microsoft.com/office/officeart/2005/8/layout/radial1"/>
    <dgm:cxn modelId="{A1CD323C-19DB-457A-B8BC-994B1F3374E9}" type="presParOf" srcId="{789F27DD-EA93-4525-BF28-29B96D5504F1}" destId="{F72C6AEA-EC2B-4B0C-A4D4-D9762707E2C9}" srcOrd="2" destOrd="0" presId="urn:microsoft.com/office/officeart/2005/8/layout/radial1"/>
    <dgm:cxn modelId="{0F88DDFE-8BF8-4067-974E-C521CA1A1B59}" type="presParOf" srcId="{789F27DD-EA93-4525-BF28-29B96D5504F1}" destId="{B678EB42-3707-4715-9251-B504B4D4B6F6}" srcOrd="3" destOrd="0" presId="urn:microsoft.com/office/officeart/2005/8/layout/radial1"/>
    <dgm:cxn modelId="{B5A0B9BF-0D82-4624-962C-76D9B4B07506}" type="presParOf" srcId="{B678EB42-3707-4715-9251-B504B4D4B6F6}" destId="{94B3327E-123B-4E6C-A59C-CA872C96DF08}" srcOrd="0" destOrd="0" presId="urn:microsoft.com/office/officeart/2005/8/layout/radial1"/>
    <dgm:cxn modelId="{320522AB-3883-4341-892A-AFE0AFD9401F}" type="presParOf" srcId="{789F27DD-EA93-4525-BF28-29B96D5504F1}" destId="{3849049C-DB39-4730-B539-9F21FA6EC4E9}" srcOrd="4" destOrd="0" presId="urn:microsoft.com/office/officeart/2005/8/layout/radial1"/>
    <dgm:cxn modelId="{6E5246A0-8586-4F4B-8BA9-34164FF0C756}" type="presParOf" srcId="{789F27DD-EA93-4525-BF28-29B96D5504F1}" destId="{39F17E5B-5AFF-48DA-AD37-DD5CF6A454E7}" srcOrd="5" destOrd="0" presId="urn:microsoft.com/office/officeart/2005/8/layout/radial1"/>
    <dgm:cxn modelId="{B2445F92-E1CB-4189-9691-C80CEF7D3E38}" type="presParOf" srcId="{39F17E5B-5AFF-48DA-AD37-DD5CF6A454E7}" destId="{1EF36385-CCB0-4825-8F9A-A2105C86E3A4}" srcOrd="0" destOrd="0" presId="urn:microsoft.com/office/officeart/2005/8/layout/radial1"/>
    <dgm:cxn modelId="{16F906FD-CFEF-4814-A5C6-107939E79D17}" type="presParOf" srcId="{789F27DD-EA93-4525-BF28-29B96D5504F1}" destId="{DC1A157A-D1BA-46CA-9587-559E3C63983B}" srcOrd="6" destOrd="0" presId="urn:microsoft.com/office/officeart/2005/8/layout/radial1"/>
    <dgm:cxn modelId="{C5E6F9AB-7A63-485D-9851-4C1136965F01}" type="presParOf" srcId="{789F27DD-EA93-4525-BF28-29B96D5504F1}" destId="{CC732B4E-E189-486F-B2D9-1ABED54C5318}" srcOrd="7" destOrd="0" presId="urn:microsoft.com/office/officeart/2005/8/layout/radial1"/>
    <dgm:cxn modelId="{6023D2FE-5A7B-4F3A-8422-4E8ABD4073A0}" type="presParOf" srcId="{CC732B4E-E189-486F-B2D9-1ABED54C5318}" destId="{03FFE30C-3D70-4F90-8C3F-2A66E9773954}" srcOrd="0" destOrd="0" presId="urn:microsoft.com/office/officeart/2005/8/layout/radial1"/>
    <dgm:cxn modelId="{5733FA3A-5AE6-4E01-A43B-83165368AD87}" type="presParOf" srcId="{789F27DD-EA93-4525-BF28-29B96D5504F1}" destId="{95560939-65C2-44F0-8301-81F85CEC7B6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9004FF-9704-4F2F-9267-53946B2321E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C2BB8D-24BC-4A8E-90FB-3DC1871D8AE0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Преподавание педиатрии на педиатрических факультетах медицинских ин­ститутов начинается с III курса, на котором изучается пропедевтика детских болезней. Это фактически первая кафедра, дающая студенту профессиональ­ную подготовку. Поскольку педиатрия изучает период роста и развития ре­бенка, то становится понятным, что на каждом возрастном этапе своей жизни ребенку свойственны особые морфологические, физиологические и психологи­ческие качества. Поэтому знание клинической анатомии и физиологии детей различного возраста является основой для понимания своеобразия методов исследования и оценки получаемых результатов</a:t>
          </a:r>
          <a:r>
            <a:rPr lang="ru-RU" sz="1100" dirty="0" smtClean="0"/>
            <a:t>. </a:t>
          </a:r>
          <a:endParaRPr lang="ru-RU" sz="1100" dirty="0"/>
        </a:p>
      </dgm:t>
    </dgm:pt>
    <dgm:pt modelId="{B692A5C2-0FD3-48E9-B6D5-D6BC13F84CBF}" type="parTrans" cxnId="{F1140294-87D5-4FEA-9977-E389AED0AADD}">
      <dgm:prSet/>
      <dgm:spPr/>
      <dgm:t>
        <a:bodyPr/>
        <a:lstStyle/>
        <a:p>
          <a:endParaRPr lang="ru-RU"/>
        </a:p>
      </dgm:t>
    </dgm:pt>
    <dgm:pt modelId="{299C8415-FB92-4FB1-B979-4B9AC3F4A835}" type="sibTrans" cxnId="{F1140294-87D5-4FEA-9977-E389AED0AADD}">
      <dgm:prSet/>
      <dgm:spPr/>
      <dgm:t>
        <a:bodyPr/>
        <a:lstStyle/>
        <a:p>
          <a:endParaRPr lang="ru-RU"/>
        </a:p>
      </dgm:t>
    </dgm:pt>
    <dgm:pt modelId="{2EE0D0A2-1A13-4A2E-BB3F-C244D2408456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1. Это </a:t>
          </a:r>
          <a:r>
            <a:rPr lang="ru-RU" sz="1400" b="1" dirty="0" err="1" smtClean="0">
              <a:solidFill>
                <a:schemeClr val="tx1"/>
              </a:solidFill>
            </a:rPr>
            <a:t>симптомодиагностика</a:t>
          </a:r>
          <a:r>
            <a:rPr lang="ru-RU" sz="1400" b="1" dirty="0" smtClean="0">
              <a:solidFill>
                <a:schemeClr val="tx1"/>
              </a:solidFill>
            </a:rPr>
            <a:t>, основанная на знании возрастной нормы и метода исследования и  цель - констатации наличия симптома патологии;</a:t>
          </a:r>
          <a:endParaRPr lang="ru-RU" sz="1400" b="1" dirty="0">
            <a:solidFill>
              <a:schemeClr val="tx1"/>
            </a:solidFill>
          </a:endParaRPr>
        </a:p>
      </dgm:t>
    </dgm:pt>
    <dgm:pt modelId="{D170D88E-6E26-4AE5-B5B2-6DF669C5888D}" type="parTrans" cxnId="{54D41D7D-55D6-4D5A-8C7A-13297BEDBD34}">
      <dgm:prSet/>
      <dgm:spPr/>
      <dgm:t>
        <a:bodyPr/>
        <a:lstStyle/>
        <a:p>
          <a:endParaRPr lang="ru-RU"/>
        </a:p>
      </dgm:t>
    </dgm:pt>
    <dgm:pt modelId="{88FE1C9F-C98B-42C5-8644-5A3C5DA617E0}" type="sibTrans" cxnId="{54D41D7D-55D6-4D5A-8C7A-13297BEDBD34}">
      <dgm:prSet/>
      <dgm:spPr/>
      <dgm:t>
        <a:bodyPr/>
        <a:lstStyle/>
        <a:p>
          <a:endParaRPr lang="ru-RU"/>
        </a:p>
      </dgm:t>
    </dgm:pt>
    <dgm:pt modelId="{997F0B74-3977-4EDB-89B1-A3FE75D128F3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2. Это </a:t>
          </a:r>
          <a:r>
            <a:rPr lang="ru-RU" sz="1400" b="1" dirty="0" err="1" smtClean="0">
              <a:solidFill>
                <a:schemeClr val="tx1"/>
              </a:solidFill>
            </a:rPr>
            <a:t>синдромодиагностика</a:t>
          </a:r>
          <a:r>
            <a:rPr lang="ru-RU" sz="1400" b="1" dirty="0" smtClean="0">
              <a:solidFill>
                <a:schemeClr val="tx1"/>
              </a:solidFill>
            </a:rPr>
            <a:t>, т. е констатация патофи­зиологической связи между несколькими симптомами болезни и отражение в этой связи функциональной недостаточности (декомпенсации) данной фи­зиологической системы.</a:t>
          </a:r>
          <a:endParaRPr lang="ru-RU" sz="1400" b="1" dirty="0">
            <a:solidFill>
              <a:schemeClr val="tx1"/>
            </a:solidFill>
          </a:endParaRPr>
        </a:p>
      </dgm:t>
    </dgm:pt>
    <dgm:pt modelId="{E1D06F22-9CCE-43BF-BFE1-2A3A9A68A870}" type="parTrans" cxnId="{F4280ADF-99A8-4338-B991-8E4A6339A58B}">
      <dgm:prSet/>
      <dgm:spPr/>
      <dgm:t>
        <a:bodyPr/>
        <a:lstStyle/>
        <a:p>
          <a:endParaRPr lang="ru-RU"/>
        </a:p>
      </dgm:t>
    </dgm:pt>
    <dgm:pt modelId="{2CC922C8-A2F0-457A-A9F1-CC8D21D29947}" type="sibTrans" cxnId="{F4280ADF-99A8-4338-B991-8E4A6339A58B}">
      <dgm:prSet/>
      <dgm:spPr/>
      <dgm:t>
        <a:bodyPr/>
        <a:lstStyle/>
        <a:p>
          <a:endParaRPr lang="ru-RU"/>
        </a:p>
      </dgm:t>
    </dgm:pt>
    <dgm:pt modelId="{8B1A3D08-5B34-4ABE-9523-7BDDE4A6A9A9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 задачу курса входит также овладение студентом техникой ухода за ре­бенком и медицинскими манипуляциями и процедурами в объеме умений ме­дицинской сестры.</a:t>
          </a:r>
          <a:endParaRPr lang="ru-RU" b="1" dirty="0">
            <a:solidFill>
              <a:schemeClr val="tx1"/>
            </a:solidFill>
          </a:endParaRPr>
        </a:p>
      </dgm:t>
    </dgm:pt>
    <dgm:pt modelId="{CB9CB0A1-0BC3-4540-B440-38CC6868610A}" type="parTrans" cxnId="{52A92538-B9A2-45FA-958A-B44588B3F3D5}">
      <dgm:prSet/>
      <dgm:spPr/>
      <dgm:t>
        <a:bodyPr/>
        <a:lstStyle/>
        <a:p>
          <a:endParaRPr lang="ru-RU"/>
        </a:p>
      </dgm:t>
    </dgm:pt>
    <dgm:pt modelId="{119EA18A-9F1C-4F74-956E-2A18D4C7D97B}" type="sibTrans" cxnId="{52A92538-B9A2-45FA-958A-B44588B3F3D5}">
      <dgm:prSet/>
      <dgm:spPr/>
      <dgm:t>
        <a:bodyPr/>
        <a:lstStyle/>
        <a:p>
          <a:endParaRPr lang="ru-RU"/>
        </a:p>
      </dgm:t>
    </dgm:pt>
    <dgm:pt modelId="{398BBDC9-731E-4785-85E8-D19DBCC3F449}" type="pres">
      <dgm:prSet presAssocID="{F49004FF-9704-4F2F-9267-53946B2321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809B8A-F63C-4E43-9295-CEFBEB6C2D5B}" type="pres">
      <dgm:prSet presAssocID="{D4C2BB8D-24BC-4A8E-90FB-3DC1871D8AE0}" presName="node" presStyleLbl="node1" presStyleIdx="0" presStyleCnt="4" custScaleX="338726" custScaleY="76171" custRadScaleRad="107494" custRadScaleInc="-4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BB1AD-45F4-450A-A409-735AA9141837}" type="pres">
      <dgm:prSet presAssocID="{D4C2BB8D-24BC-4A8E-90FB-3DC1871D8AE0}" presName="spNode" presStyleCnt="0"/>
      <dgm:spPr/>
    </dgm:pt>
    <dgm:pt modelId="{07DDAF2A-92A6-46FB-9EEB-6D8B6CBC8BB3}" type="pres">
      <dgm:prSet presAssocID="{299C8415-FB92-4FB1-B979-4B9AC3F4A835}" presName="sibTrans" presStyleLbl="sibTrans1D1" presStyleIdx="0" presStyleCnt="4"/>
      <dgm:spPr/>
      <dgm:t>
        <a:bodyPr/>
        <a:lstStyle/>
        <a:p>
          <a:endParaRPr lang="ru-RU"/>
        </a:p>
      </dgm:t>
    </dgm:pt>
    <dgm:pt modelId="{198D0996-9634-4AD0-86FB-32C2AFDC7602}" type="pres">
      <dgm:prSet presAssocID="{997F0B74-3977-4EDB-89B1-A3FE75D128F3}" presName="node" presStyleLbl="node1" presStyleIdx="1" presStyleCnt="4" custScaleX="207635" custScaleY="88015" custRadScaleRad="141825" custRadScaleInc="-67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963E1-C777-4EA3-9015-E78753CACCC0}" type="pres">
      <dgm:prSet presAssocID="{997F0B74-3977-4EDB-89B1-A3FE75D128F3}" presName="spNode" presStyleCnt="0"/>
      <dgm:spPr/>
    </dgm:pt>
    <dgm:pt modelId="{39CAB197-91FB-4478-9299-AA2CF0F61F44}" type="pres">
      <dgm:prSet presAssocID="{2CC922C8-A2F0-457A-A9F1-CC8D21D29947}" presName="sibTrans" presStyleLbl="sibTrans1D1" presStyleIdx="1" presStyleCnt="4"/>
      <dgm:spPr/>
      <dgm:t>
        <a:bodyPr/>
        <a:lstStyle/>
        <a:p>
          <a:endParaRPr lang="ru-RU"/>
        </a:p>
      </dgm:t>
    </dgm:pt>
    <dgm:pt modelId="{ACFD9FFB-89E4-4342-9114-9E1A7AFC9DF8}" type="pres">
      <dgm:prSet presAssocID="{8B1A3D08-5B34-4ABE-9523-7BDDE4A6A9A9}" presName="node" presStyleLbl="node1" presStyleIdx="2" presStyleCnt="4" custScaleX="223593" custScaleY="54921" custRadScaleRad="15479" custRadScaleInc="271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2DD39-9A35-4887-8894-80238E63FF2B}" type="pres">
      <dgm:prSet presAssocID="{8B1A3D08-5B34-4ABE-9523-7BDDE4A6A9A9}" presName="spNode" presStyleCnt="0"/>
      <dgm:spPr/>
    </dgm:pt>
    <dgm:pt modelId="{7E0307FA-8C1D-4A91-B276-4D9661056DF9}" type="pres">
      <dgm:prSet presAssocID="{119EA18A-9F1C-4F74-956E-2A18D4C7D97B}" presName="sibTrans" presStyleLbl="sibTrans1D1" presStyleIdx="2" presStyleCnt="4"/>
      <dgm:spPr/>
      <dgm:t>
        <a:bodyPr/>
        <a:lstStyle/>
        <a:p>
          <a:endParaRPr lang="ru-RU"/>
        </a:p>
      </dgm:t>
    </dgm:pt>
    <dgm:pt modelId="{9879EAC9-B620-4C7E-B169-25CAC8894313}" type="pres">
      <dgm:prSet presAssocID="{2EE0D0A2-1A13-4A2E-BB3F-C244D2408456}" presName="node" presStyleLbl="node1" presStyleIdx="3" presStyleCnt="4" custScaleX="213991" custScaleY="62120" custRadScaleRad="137737" custRadScaleInc="74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936FA-3EDD-4F14-B005-FBD0E07F2A3D}" type="pres">
      <dgm:prSet presAssocID="{2EE0D0A2-1A13-4A2E-BB3F-C244D2408456}" presName="spNode" presStyleCnt="0"/>
      <dgm:spPr/>
    </dgm:pt>
    <dgm:pt modelId="{4ED44BCD-7C6B-4D57-9E49-F8F404C74E54}" type="pres">
      <dgm:prSet presAssocID="{88FE1C9F-C98B-42C5-8644-5A3C5DA617E0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52A92538-B9A2-45FA-958A-B44588B3F3D5}" srcId="{F49004FF-9704-4F2F-9267-53946B2321EE}" destId="{8B1A3D08-5B34-4ABE-9523-7BDDE4A6A9A9}" srcOrd="2" destOrd="0" parTransId="{CB9CB0A1-0BC3-4540-B440-38CC6868610A}" sibTransId="{119EA18A-9F1C-4F74-956E-2A18D4C7D97B}"/>
    <dgm:cxn modelId="{F4280ADF-99A8-4338-B991-8E4A6339A58B}" srcId="{F49004FF-9704-4F2F-9267-53946B2321EE}" destId="{997F0B74-3977-4EDB-89B1-A3FE75D128F3}" srcOrd="1" destOrd="0" parTransId="{E1D06F22-9CCE-43BF-BFE1-2A3A9A68A870}" sibTransId="{2CC922C8-A2F0-457A-A9F1-CC8D21D29947}"/>
    <dgm:cxn modelId="{56F8E31B-692F-4666-91FF-E2DB1B774A46}" type="presOf" srcId="{997F0B74-3977-4EDB-89B1-A3FE75D128F3}" destId="{198D0996-9634-4AD0-86FB-32C2AFDC7602}" srcOrd="0" destOrd="0" presId="urn:microsoft.com/office/officeart/2005/8/layout/cycle6"/>
    <dgm:cxn modelId="{B859D606-0004-4BF6-853C-39064FDAB85F}" type="presOf" srcId="{88FE1C9F-C98B-42C5-8644-5A3C5DA617E0}" destId="{4ED44BCD-7C6B-4D57-9E49-F8F404C74E54}" srcOrd="0" destOrd="0" presId="urn:microsoft.com/office/officeart/2005/8/layout/cycle6"/>
    <dgm:cxn modelId="{4EF8424D-312A-442F-8725-973ACF061A14}" type="presOf" srcId="{F49004FF-9704-4F2F-9267-53946B2321EE}" destId="{398BBDC9-731E-4785-85E8-D19DBCC3F449}" srcOrd="0" destOrd="0" presId="urn:microsoft.com/office/officeart/2005/8/layout/cycle6"/>
    <dgm:cxn modelId="{F1140294-87D5-4FEA-9977-E389AED0AADD}" srcId="{F49004FF-9704-4F2F-9267-53946B2321EE}" destId="{D4C2BB8D-24BC-4A8E-90FB-3DC1871D8AE0}" srcOrd="0" destOrd="0" parTransId="{B692A5C2-0FD3-48E9-B6D5-D6BC13F84CBF}" sibTransId="{299C8415-FB92-4FB1-B979-4B9AC3F4A835}"/>
    <dgm:cxn modelId="{A3A0CB65-5C09-4E9D-9B37-05AA72C621E8}" type="presOf" srcId="{8B1A3D08-5B34-4ABE-9523-7BDDE4A6A9A9}" destId="{ACFD9FFB-89E4-4342-9114-9E1A7AFC9DF8}" srcOrd="0" destOrd="0" presId="urn:microsoft.com/office/officeart/2005/8/layout/cycle6"/>
    <dgm:cxn modelId="{F0ABD939-6626-4D8E-986E-C9724A82D23A}" type="presOf" srcId="{119EA18A-9F1C-4F74-956E-2A18D4C7D97B}" destId="{7E0307FA-8C1D-4A91-B276-4D9661056DF9}" srcOrd="0" destOrd="0" presId="urn:microsoft.com/office/officeart/2005/8/layout/cycle6"/>
    <dgm:cxn modelId="{BE6E9775-DA65-48FE-AAB6-5CD2CA9D9979}" type="presOf" srcId="{299C8415-FB92-4FB1-B979-4B9AC3F4A835}" destId="{07DDAF2A-92A6-46FB-9EEB-6D8B6CBC8BB3}" srcOrd="0" destOrd="0" presId="urn:microsoft.com/office/officeart/2005/8/layout/cycle6"/>
    <dgm:cxn modelId="{32FED406-2F37-446D-A457-4F6B7C974ADC}" type="presOf" srcId="{2CC922C8-A2F0-457A-A9F1-CC8D21D29947}" destId="{39CAB197-91FB-4478-9299-AA2CF0F61F44}" srcOrd="0" destOrd="0" presId="urn:microsoft.com/office/officeart/2005/8/layout/cycle6"/>
    <dgm:cxn modelId="{54D41D7D-55D6-4D5A-8C7A-13297BEDBD34}" srcId="{F49004FF-9704-4F2F-9267-53946B2321EE}" destId="{2EE0D0A2-1A13-4A2E-BB3F-C244D2408456}" srcOrd="3" destOrd="0" parTransId="{D170D88E-6E26-4AE5-B5B2-6DF669C5888D}" sibTransId="{88FE1C9F-C98B-42C5-8644-5A3C5DA617E0}"/>
    <dgm:cxn modelId="{25D33BD0-B85D-4872-B0E3-31E30CD04D68}" type="presOf" srcId="{D4C2BB8D-24BC-4A8E-90FB-3DC1871D8AE0}" destId="{11809B8A-F63C-4E43-9295-CEFBEB6C2D5B}" srcOrd="0" destOrd="0" presId="urn:microsoft.com/office/officeart/2005/8/layout/cycle6"/>
    <dgm:cxn modelId="{4EC8FDEF-E4EA-4E5F-915F-516D620F31D4}" type="presOf" srcId="{2EE0D0A2-1A13-4A2E-BB3F-C244D2408456}" destId="{9879EAC9-B620-4C7E-B169-25CAC8894313}" srcOrd="0" destOrd="0" presId="urn:microsoft.com/office/officeart/2005/8/layout/cycle6"/>
    <dgm:cxn modelId="{1A2F46B3-8BC9-4442-BE6F-0D4FC2A0E4BC}" type="presParOf" srcId="{398BBDC9-731E-4785-85E8-D19DBCC3F449}" destId="{11809B8A-F63C-4E43-9295-CEFBEB6C2D5B}" srcOrd="0" destOrd="0" presId="urn:microsoft.com/office/officeart/2005/8/layout/cycle6"/>
    <dgm:cxn modelId="{25B80F6C-1732-4394-B980-5F6F605311AE}" type="presParOf" srcId="{398BBDC9-731E-4785-85E8-D19DBCC3F449}" destId="{92FBB1AD-45F4-450A-A409-735AA9141837}" srcOrd="1" destOrd="0" presId="urn:microsoft.com/office/officeart/2005/8/layout/cycle6"/>
    <dgm:cxn modelId="{0BBEC604-BDD3-4442-B5DB-E432B19C4D70}" type="presParOf" srcId="{398BBDC9-731E-4785-85E8-D19DBCC3F449}" destId="{07DDAF2A-92A6-46FB-9EEB-6D8B6CBC8BB3}" srcOrd="2" destOrd="0" presId="urn:microsoft.com/office/officeart/2005/8/layout/cycle6"/>
    <dgm:cxn modelId="{0B9C01F6-7C80-4875-B708-4D2F749E4FF8}" type="presParOf" srcId="{398BBDC9-731E-4785-85E8-D19DBCC3F449}" destId="{198D0996-9634-4AD0-86FB-32C2AFDC7602}" srcOrd="3" destOrd="0" presId="urn:microsoft.com/office/officeart/2005/8/layout/cycle6"/>
    <dgm:cxn modelId="{94556CBB-ED71-4575-AAD6-B560E7E43CD4}" type="presParOf" srcId="{398BBDC9-731E-4785-85E8-D19DBCC3F449}" destId="{63E963E1-C777-4EA3-9015-E78753CACCC0}" srcOrd="4" destOrd="0" presId="urn:microsoft.com/office/officeart/2005/8/layout/cycle6"/>
    <dgm:cxn modelId="{2F99587A-B5EE-45BE-BDFA-5121B6D4CBA6}" type="presParOf" srcId="{398BBDC9-731E-4785-85E8-D19DBCC3F449}" destId="{39CAB197-91FB-4478-9299-AA2CF0F61F44}" srcOrd="5" destOrd="0" presId="urn:microsoft.com/office/officeart/2005/8/layout/cycle6"/>
    <dgm:cxn modelId="{642CABA7-FED2-4BAF-A883-05AD8E191CE6}" type="presParOf" srcId="{398BBDC9-731E-4785-85E8-D19DBCC3F449}" destId="{ACFD9FFB-89E4-4342-9114-9E1A7AFC9DF8}" srcOrd="6" destOrd="0" presId="urn:microsoft.com/office/officeart/2005/8/layout/cycle6"/>
    <dgm:cxn modelId="{2EAF8F9D-49AC-4566-A939-A6DBC01CC59E}" type="presParOf" srcId="{398BBDC9-731E-4785-85E8-D19DBCC3F449}" destId="{1BF2DD39-9A35-4887-8894-80238E63FF2B}" srcOrd="7" destOrd="0" presId="urn:microsoft.com/office/officeart/2005/8/layout/cycle6"/>
    <dgm:cxn modelId="{E7EA2D95-86A8-4AA7-A6E0-A1A290F144C1}" type="presParOf" srcId="{398BBDC9-731E-4785-85E8-D19DBCC3F449}" destId="{7E0307FA-8C1D-4A91-B276-4D9661056DF9}" srcOrd="8" destOrd="0" presId="urn:microsoft.com/office/officeart/2005/8/layout/cycle6"/>
    <dgm:cxn modelId="{B92194D5-9A4C-4221-9CE4-8E4F49110138}" type="presParOf" srcId="{398BBDC9-731E-4785-85E8-D19DBCC3F449}" destId="{9879EAC9-B620-4C7E-B169-25CAC8894313}" srcOrd="9" destOrd="0" presId="urn:microsoft.com/office/officeart/2005/8/layout/cycle6"/>
    <dgm:cxn modelId="{99D8DB28-1E3B-41F5-8AAD-352890DAA145}" type="presParOf" srcId="{398BBDC9-731E-4785-85E8-D19DBCC3F449}" destId="{A77936FA-3EDD-4F14-B005-FBD0E07F2A3D}" srcOrd="10" destOrd="0" presId="urn:microsoft.com/office/officeart/2005/8/layout/cycle6"/>
    <dgm:cxn modelId="{793259D7-96CC-4A48-8EDD-1A52FA69FF33}" type="presParOf" srcId="{398BBDC9-731E-4785-85E8-D19DBCC3F449}" destId="{4ED44BCD-7C6B-4D57-9E49-F8F404C74E54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4A797-E5E3-47DA-9F74-F78A5F0DDA61}">
      <dsp:nvSpPr>
        <dsp:cNvPr id="0" name=""/>
        <dsp:cNvSpPr/>
      </dsp:nvSpPr>
      <dsp:spPr>
        <a:xfrm>
          <a:off x="3934349" y="2432428"/>
          <a:ext cx="3707802" cy="23986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Педиатрию условно подразделяют на несколько ветвей (направлений):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477344" y="2783699"/>
        <a:ext cx="2621812" cy="1696089"/>
      </dsp:txXfrm>
    </dsp:sp>
    <dsp:sp modelId="{EE206E7B-3347-4C06-BB03-96CEA6323143}">
      <dsp:nvSpPr>
        <dsp:cNvPr id="0" name=""/>
        <dsp:cNvSpPr/>
      </dsp:nvSpPr>
      <dsp:spPr>
        <a:xfrm rot="16276951">
          <a:off x="5657545" y="1823786"/>
          <a:ext cx="328562" cy="616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705726" y="1996329"/>
        <a:ext cx="229993" cy="369811"/>
      </dsp:txXfrm>
    </dsp:sp>
    <dsp:sp modelId="{EE71C5D6-28DC-4968-950B-FE7C77E36D82}">
      <dsp:nvSpPr>
        <dsp:cNvPr id="0" name=""/>
        <dsp:cNvSpPr/>
      </dsp:nvSpPr>
      <dsp:spPr>
        <a:xfrm>
          <a:off x="3138949" y="0"/>
          <a:ext cx="5420631" cy="18128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Социальная педиатрия</a:t>
          </a:r>
          <a:r>
            <a:rPr lang="ru-RU" sz="1600" b="1" kern="1200" dirty="0" smtClean="0">
              <a:solidFill>
                <a:schemeClr val="tx1"/>
              </a:solidFill>
            </a:rPr>
            <a:t>. Задачи данной ветви науки - изучение здоровья детей, разработка системы социальной профилактики и оказания медицинской помощи детскому населению.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932782" y="265479"/>
        <a:ext cx="3832965" cy="1281846"/>
      </dsp:txXfrm>
    </dsp:sp>
    <dsp:sp modelId="{43A2E381-20F8-487A-AC95-B6A593BF200F}">
      <dsp:nvSpPr>
        <dsp:cNvPr id="0" name=""/>
        <dsp:cNvSpPr/>
      </dsp:nvSpPr>
      <dsp:spPr>
        <a:xfrm rot="20547131">
          <a:off x="7651068" y="2650793"/>
          <a:ext cx="529511" cy="616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7654764" y="2798011"/>
        <a:ext cx="370658" cy="369811"/>
      </dsp:txXfrm>
    </dsp:sp>
    <dsp:sp modelId="{406C45A4-99A3-45EF-B796-9C0109395C4A}">
      <dsp:nvSpPr>
        <dsp:cNvPr id="0" name=""/>
        <dsp:cNvSpPr/>
      </dsp:nvSpPr>
      <dsp:spPr>
        <a:xfrm>
          <a:off x="8241807" y="1481855"/>
          <a:ext cx="2957663" cy="18128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Экологическая педиатрия. </a:t>
          </a:r>
          <a:r>
            <a:rPr lang="ru-RU" sz="1600" b="1" kern="1200" dirty="0" smtClean="0">
              <a:solidFill>
                <a:schemeClr val="tx1"/>
              </a:solidFill>
            </a:rPr>
            <a:t>Это направление науки изучает воздействие различных природных факторов на здоровье детей.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8674947" y="1747334"/>
        <a:ext cx="2091383" cy="1281846"/>
      </dsp:txXfrm>
    </dsp:sp>
    <dsp:sp modelId="{2E06B910-C82B-4C1B-A736-F07192973B86}">
      <dsp:nvSpPr>
        <dsp:cNvPr id="0" name=""/>
        <dsp:cNvSpPr/>
      </dsp:nvSpPr>
      <dsp:spPr>
        <a:xfrm rot="1943828">
          <a:off x="7190154" y="4304383"/>
          <a:ext cx="287571" cy="616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7196868" y="4404543"/>
        <a:ext cx="201300" cy="369811"/>
      </dsp:txXfrm>
    </dsp:sp>
    <dsp:sp modelId="{883299A5-0E3F-4C66-B902-E061494431F2}">
      <dsp:nvSpPr>
        <dsp:cNvPr id="0" name=""/>
        <dsp:cNvSpPr/>
      </dsp:nvSpPr>
      <dsp:spPr>
        <a:xfrm>
          <a:off x="6691703" y="4599569"/>
          <a:ext cx="4100365" cy="18128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Профилактическая педиатрия. </a:t>
          </a:r>
          <a:r>
            <a:rPr lang="ru-RU" sz="1600" b="1" kern="1200" dirty="0" smtClean="0">
              <a:solidFill>
                <a:schemeClr val="tx1"/>
              </a:solidFill>
            </a:rPr>
            <a:t>Под эти термином подразумевается система мероприятий, направленных на предупреждение возникновения различных болезней.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7292188" y="4865048"/>
        <a:ext cx="2899395" cy="1281846"/>
      </dsp:txXfrm>
    </dsp:sp>
    <dsp:sp modelId="{535E05D3-32EE-4087-BBB8-CD10D3AB4217}">
      <dsp:nvSpPr>
        <dsp:cNvPr id="0" name=""/>
        <dsp:cNvSpPr/>
      </dsp:nvSpPr>
      <dsp:spPr>
        <a:xfrm rot="8842335">
          <a:off x="4158968" y="4288160"/>
          <a:ext cx="245193" cy="616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4226722" y="4391601"/>
        <a:ext cx="171635" cy="369811"/>
      </dsp:txXfrm>
    </dsp:sp>
    <dsp:sp modelId="{E76EE18A-1132-4BD9-8084-667C0B17C536}">
      <dsp:nvSpPr>
        <dsp:cNvPr id="0" name=""/>
        <dsp:cNvSpPr/>
      </dsp:nvSpPr>
      <dsp:spPr>
        <a:xfrm>
          <a:off x="454916" y="4599569"/>
          <a:ext cx="4811619" cy="18128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Клиническая педиатрия. </a:t>
          </a:r>
          <a:r>
            <a:rPr lang="ru-RU" sz="1600" b="1" kern="1200" dirty="0" smtClean="0">
              <a:solidFill>
                <a:schemeClr val="tx1"/>
              </a:solidFill>
            </a:rPr>
            <a:t>Данное направление включает в себя диагностирование недугов, лечение и этапную реабилитацию больных детей.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159561" y="4865048"/>
        <a:ext cx="3402329" cy="1281846"/>
      </dsp:txXfrm>
    </dsp:sp>
    <dsp:sp modelId="{4C09FCE7-858F-4FA9-B81E-5CB015934E4C}">
      <dsp:nvSpPr>
        <dsp:cNvPr id="0" name=""/>
        <dsp:cNvSpPr/>
      </dsp:nvSpPr>
      <dsp:spPr>
        <a:xfrm rot="11851859">
          <a:off x="3860649" y="2744765"/>
          <a:ext cx="190663" cy="616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916520" y="2876651"/>
        <a:ext cx="133464" cy="369811"/>
      </dsp:txXfrm>
    </dsp:sp>
    <dsp:sp modelId="{94D194D8-7294-4890-9284-D617FA94850D}">
      <dsp:nvSpPr>
        <dsp:cNvPr id="0" name=""/>
        <dsp:cNvSpPr/>
      </dsp:nvSpPr>
      <dsp:spPr>
        <a:xfrm>
          <a:off x="162238" y="1365309"/>
          <a:ext cx="3859353" cy="2197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Научная педиатрия</a:t>
          </a:r>
          <a:r>
            <a:rPr lang="ru-RU" sz="1600" b="1" kern="1200" dirty="0" smtClean="0">
              <a:solidFill>
                <a:schemeClr val="tx1"/>
              </a:solidFill>
            </a:rPr>
            <a:t>. Это направление, суть которого заключается в формулировке парадигм. Ими в дальнейшем руководствуются врачи в своей практической работе.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727427" y="1687136"/>
        <a:ext cx="2728975" cy="1553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12AB5-1CC6-4151-90FA-72BF6BB76449}">
      <dsp:nvSpPr>
        <dsp:cNvPr id="0" name=""/>
        <dsp:cNvSpPr/>
      </dsp:nvSpPr>
      <dsp:spPr>
        <a:xfrm>
          <a:off x="4525662" y="2263977"/>
          <a:ext cx="2918258" cy="1757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Основные темы, которые изучает педиатрия в медицине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4953031" y="2521298"/>
        <a:ext cx="2063520" cy="1242456"/>
      </dsp:txXfrm>
    </dsp:sp>
    <dsp:sp modelId="{3D6D97F1-6905-4AE9-B349-00796E2A6701}">
      <dsp:nvSpPr>
        <dsp:cNvPr id="0" name=""/>
        <dsp:cNvSpPr/>
      </dsp:nvSpPr>
      <dsp:spPr>
        <a:xfrm rot="16200000">
          <a:off x="5730439" y="1996370"/>
          <a:ext cx="508704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508704" y="132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72074" y="1996907"/>
        <a:ext cx="25435" cy="25435"/>
      </dsp:txXfrm>
    </dsp:sp>
    <dsp:sp modelId="{F72C6AEA-EC2B-4B0C-A4D4-D9762707E2C9}">
      <dsp:nvSpPr>
        <dsp:cNvPr id="0" name=""/>
        <dsp:cNvSpPr/>
      </dsp:nvSpPr>
      <dsp:spPr>
        <a:xfrm>
          <a:off x="3165043" y="26713"/>
          <a:ext cx="5639496" cy="1728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первая помощь при различных травмах и несчастных случаях и </a:t>
          </a:r>
          <a:r>
            <a:rPr lang="ru-RU" sz="1600" b="1" kern="1200" dirty="0" err="1" smtClean="0">
              <a:solidFill>
                <a:schemeClr val="tx1"/>
              </a:solidFill>
            </a:rPr>
            <a:t>др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990928" y="279855"/>
        <a:ext cx="3987726" cy="1222276"/>
      </dsp:txXfrm>
    </dsp:sp>
    <dsp:sp modelId="{B678EB42-3707-4715-9251-B504B4D4B6F6}">
      <dsp:nvSpPr>
        <dsp:cNvPr id="0" name=""/>
        <dsp:cNvSpPr/>
      </dsp:nvSpPr>
      <dsp:spPr>
        <a:xfrm rot="49266">
          <a:off x="7443484" y="3153500"/>
          <a:ext cx="463727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463727" y="132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663754" y="3155162"/>
        <a:ext cx="23186" cy="23186"/>
      </dsp:txXfrm>
    </dsp:sp>
    <dsp:sp modelId="{3849049C-DB39-4730-B539-9F21FA6EC4E9}">
      <dsp:nvSpPr>
        <dsp:cNvPr id="0" name=""/>
        <dsp:cNvSpPr/>
      </dsp:nvSpPr>
      <dsp:spPr>
        <a:xfrm>
          <a:off x="7906222" y="2333233"/>
          <a:ext cx="3830506" cy="1728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физическое развитие и здоровье детей;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8467187" y="2586375"/>
        <a:ext cx="2708576" cy="1222276"/>
      </dsp:txXfrm>
    </dsp:sp>
    <dsp:sp modelId="{39F17E5B-5AFF-48DA-AD37-DD5CF6A454E7}">
      <dsp:nvSpPr>
        <dsp:cNvPr id="0" name=""/>
        <dsp:cNvSpPr/>
      </dsp:nvSpPr>
      <dsp:spPr>
        <a:xfrm rot="5400000">
          <a:off x="5730439" y="4262172"/>
          <a:ext cx="508704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508704" y="132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72074" y="4262710"/>
        <a:ext cx="25435" cy="25435"/>
      </dsp:txXfrm>
    </dsp:sp>
    <dsp:sp modelId="{DC1A157A-D1BA-46CA-9587-559E3C63983B}">
      <dsp:nvSpPr>
        <dsp:cNvPr id="0" name=""/>
        <dsp:cNvSpPr/>
      </dsp:nvSpPr>
      <dsp:spPr>
        <a:xfrm>
          <a:off x="3154361" y="4529779"/>
          <a:ext cx="5660861" cy="1728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причины заболеваний и травм, их симптомы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983375" y="4782921"/>
        <a:ext cx="4002833" cy="1222276"/>
      </dsp:txXfrm>
    </dsp:sp>
    <dsp:sp modelId="{CC732B4E-E189-486F-B2D9-1ABED54C5318}">
      <dsp:nvSpPr>
        <dsp:cNvPr id="0" name=""/>
        <dsp:cNvSpPr/>
      </dsp:nvSpPr>
      <dsp:spPr>
        <a:xfrm rot="10893977">
          <a:off x="4291227" y="3086189"/>
          <a:ext cx="235981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235981" y="132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403318" y="3093544"/>
        <a:ext cx="11799" cy="11799"/>
      </dsp:txXfrm>
    </dsp:sp>
    <dsp:sp modelId="{95560939-65C2-44F0-8301-81F85CEC7B6C}">
      <dsp:nvSpPr>
        <dsp:cNvPr id="0" name=""/>
        <dsp:cNvSpPr/>
      </dsp:nvSpPr>
      <dsp:spPr>
        <a:xfrm>
          <a:off x="0" y="2173337"/>
          <a:ext cx="4296214" cy="1728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лечение и профилактика недугов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29166" y="2426479"/>
        <a:ext cx="3037882" cy="12222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09B8A-F63C-4E43-9295-CEFBEB6C2D5B}">
      <dsp:nvSpPr>
        <dsp:cNvPr id="0" name=""/>
        <dsp:cNvSpPr/>
      </dsp:nvSpPr>
      <dsp:spPr>
        <a:xfrm>
          <a:off x="1798115" y="74143"/>
          <a:ext cx="7832026" cy="11447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Преподавание педиатрии на педиатрических факультетах медицинских ин­ститутов начинается с III курса, на котором изучается пропедевтика детских болезней. Это фактически первая кафедра, дающая студенту профессиональ­ную подготовку. Поскольку педиатрия изучает период роста и развития ре­бенка, то становится понятным, что на каждом возрастном этапе своей жизни ребенку свойственны особые морфологические, физиологические и психологи­ческие качества. Поэтому знание клинической анатомии и физиологии детей различного возраста является основой для понимания своеобразия методов исследования и оценки получаемых результатов</a:t>
          </a:r>
          <a:r>
            <a:rPr lang="ru-RU" sz="1100" kern="1200" dirty="0" smtClean="0"/>
            <a:t>. </a:t>
          </a:r>
          <a:endParaRPr lang="ru-RU" sz="1100" kern="1200" dirty="0"/>
        </a:p>
      </dsp:txBody>
      <dsp:txXfrm>
        <a:off x="1853999" y="130027"/>
        <a:ext cx="7720258" cy="1033029"/>
      </dsp:txXfrm>
    </dsp:sp>
    <dsp:sp modelId="{07DDAF2A-92A6-46FB-9EEB-6D8B6CBC8BB3}">
      <dsp:nvSpPr>
        <dsp:cNvPr id="0" name=""/>
        <dsp:cNvSpPr/>
      </dsp:nvSpPr>
      <dsp:spPr>
        <a:xfrm>
          <a:off x="3839210" y="1111834"/>
          <a:ext cx="4966469" cy="4966469"/>
        </a:xfrm>
        <a:custGeom>
          <a:avLst/>
          <a:gdLst/>
          <a:ahLst/>
          <a:cxnLst/>
          <a:rect l="0" t="0" r="0" b="0"/>
          <a:pathLst>
            <a:path>
              <a:moveTo>
                <a:pt x="3209963" y="108720"/>
              </a:moveTo>
              <a:arcTo wR="2483234" hR="2483234" stAng="17221016" swAng="75274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D0996-9634-4AD0-86FB-32C2AFDC7602}">
      <dsp:nvSpPr>
        <dsp:cNvPr id="0" name=""/>
        <dsp:cNvSpPr/>
      </dsp:nvSpPr>
      <dsp:spPr>
        <a:xfrm>
          <a:off x="6688466" y="1437846"/>
          <a:ext cx="4800938" cy="13228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2. Это </a:t>
          </a:r>
          <a:r>
            <a:rPr lang="ru-RU" sz="1400" b="1" kern="1200" dirty="0" err="1" smtClean="0">
              <a:solidFill>
                <a:schemeClr val="tx1"/>
              </a:solidFill>
            </a:rPr>
            <a:t>синдромодиагностика</a:t>
          </a:r>
          <a:r>
            <a:rPr lang="ru-RU" sz="1400" b="1" kern="1200" dirty="0" smtClean="0">
              <a:solidFill>
                <a:schemeClr val="tx1"/>
              </a:solidFill>
            </a:rPr>
            <a:t>, т. е констатация патофи­зиологической связи между несколькими симптомами болезни и отражение в этой связи функциональной недостаточности (декомпенсации) данной фи­зиологической системы.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753040" y="1502420"/>
        <a:ext cx="4671790" cy="1193656"/>
      </dsp:txXfrm>
    </dsp:sp>
    <dsp:sp modelId="{39CAB197-91FB-4478-9299-AA2CF0F61F44}">
      <dsp:nvSpPr>
        <dsp:cNvPr id="0" name=""/>
        <dsp:cNvSpPr/>
      </dsp:nvSpPr>
      <dsp:spPr>
        <a:xfrm>
          <a:off x="3598375" y="-1952611"/>
          <a:ext cx="4966469" cy="4966469"/>
        </a:xfrm>
        <a:custGeom>
          <a:avLst/>
          <a:gdLst/>
          <a:ahLst/>
          <a:cxnLst/>
          <a:rect l="0" t="0" r="0" b="0"/>
          <a:pathLst>
            <a:path>
              <a:moveTo>
                <a:pt x="3570204" y="4715934"/>
              </a:moveTo>
              <a:arcTo wR="2483234" hR="2483234" stAng="3842478" swAng="8284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D9FFB-89E4-4342-9114-9E1A7AFC9DF8}">
      <dsp:nvSpPr>
        <dsp:cNvPr id="0" name=""/>
        <dsp:cNvSpPr/>
      </dsp:nvSpPr>
      <dsp:spPr>
        <a:xfrm>
          <a:off x="2818517" y="2959496"/>
          <a:ext cx="5169919" cy="825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В задачу курса входит также овладение студентом техникой ухода за ре­бенком и медицинскими манипуляциями и процедурами в объеме умений ме­дицинской сестры.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858811" y="2999790"/>
        <a:ext cx="5089331" cy="744836"/>
      </dsp:txXfrm>
    </dsp:sp>
    <dsp:sp modelId="{7E0307FA-8C1D-4A91-B276-4D9661056DF9}">
      <dsp:nvSpPr>
        <dsp:cNvPr id="0" name=""/>
        <dsp:cNvSpPr/>
      </dsp:nvSpPr>
      <dsp:spPr>
        <a:xfrm>
          <a:off x="2643667" y="-1940268"/>
          <a:ext cx="4966469" cy="4966469"/>
        </a:xfrm>
        <a:custGeom>
          <a:avLst/>
          <a:gdLst/>
          <a:ahLst/>
          <a:cxnLst/>
          <a:rect l="0" t="0" r="0" b="0"/>
          <a:pathLst>
            <a:path>
              <a:moveTo>
                <a:pt x="1900976" y="4897241"/>
              </a:moveTo>
              <a:arcTo wR="2483234" hR="2483234" stAng="6213643" swAng="14860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9EAC9-B620-4C7E-B169-25CAC8894313}">
      <dsp:nvSpPr>
        <dsp:cNvPr id="0" name=""/>
        <dsp:cNvSpPr/>
      </dsp:nvSpPr>
      <dsp:spPr>
        <a:xfrm>
          <a:off x="144963" y="1550610"/>
          <a:ext cx="4947902" cy="93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1. Это </a:t>
          </a:r>
          <a:r>
            <a:rPr lang="ru-RU" sz="1400" b="1" kern="1200" dirty="0" err="1" smtClean="0">
              <a:solidFill>
                <a:schemeClr val="tx1"/>
              </a:solidFill>
            </a:rPr>
            <a:t>симптомодиагностика</a:t>
          </a:r>
          <a:r>
            <a:rPr lang="ru-RU" sz="1400" b="1" kern="1200" dirty="0" smtClean="0">
              <a:solidFill>
                <a:schemeClr val="tx1"/>
              </a:solidFill>
            </a:rPr>
            <a:t>, основанная на знании возрастной нормы и метода исследования и  цель - констатации наличия симптома патологии;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90539" y="1596186"/>
        <a:ext cx="4856750" cy="842468"/>
      </dsp:txXfrm>
    </dsp:sp>
    <dsp:sp modelId="{4ED44BCD-7C6B-4D57-9E49-F8F404C74E54}">
      <dsp:nvSpPr>
        <dsp:cNvPr id="0" name=""/>
        <dsp:cNvSpPr/>
      </dsp:nvSpPr>
      <dsp:spPr>
        <a:xfrm>
          <a:off x="2555931" y="1140960"/>
          <a:ext cx="4966469" cy="4966469"/>
        </a:xfrm>
        <a:custGeom>
          <a:avLst/>
          <a:gdLst/>
          <a:ahLst/>
          <a:cxnLst/>
          <a:rect l="0" t="0" r="0" b="0"/>
          <a:pathLst>
            <a:path>
              <a:moveTo>
                <a:pt x="1123808" y="405154"/>
              </a:moveTo>
              <a:arcTo wR="2483234" hR="2483234" stAng="14208500" swAng="11163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FE75D-6676-451D-9E98-F659BBF1E024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FB1F6-B02E-4308-B54A-FF8B8EA46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37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223838" algn="l"/>
              </a:tabLst>
            </a:pPr>
            <a:endParaRPr lang="ru-RU" sz="1000" smtClean="0"/>
          </a:p>
        </p:txBody>
      </p:sp>
    </p:spTree>
    <p:extLst>
      <p:ext uri="{BB962C8B-B14F-4D97-AF65-F5344CB8AC3E}">
        <p14:creationId xmlns:p14="http://schemas.microsoft.com/office/powerpoint/2010/main" val="331098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2E8521-09E1-414E-AD38-551FA6E2FBF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4136811-228A-4524-9947-09EB78B0B6B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52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521-09E1-414E-AD38-551FA6E2FBF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6811-228A-4524-9947-09EB78B0B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9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521-09E1-414E-AD38-551FA6E2FBF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6811-228A-4524-9947-09EB78B0B6B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813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521-09E1-414E-AD38-551FA6E2FBF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6811-228A-4524-9947-09EB78B0B6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388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521-09E1-414E-AD38-551FA6E2FBF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6811-228A-4524-9947-09EB78B0B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920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521-09E1-414E-AD38-551FA6E2FBF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6811-228A-4524-9947-09EB78B0B6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415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521-09E1-414E-AD38-551FA6E2FBF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6811-228A-4524-9947-09EB78B0B6B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354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521-09E1-414E-AD38-551FA6E2FBF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6811-228A-4524-9947-09EB78B0B6B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515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521-09E1-414E-AD38-551FA6E2FBF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6811-228A-4524-9947-09EB78B0B6B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80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521-09E1-414E-AD38-551FA6E2FBF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6811-228A-4524-9947-09EB78B0B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7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521-09E1-414E-AD38-551FA6E2FBF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6811-228A-4524-9947-09EB78B0B6B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43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521-09E1-414E-AD38-551FA6E2FBF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6811-228A-4524-9947-09EB78B0B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7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521-09E1-414E-AD38-551FA6E2FBF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6811-228A-4524-9947-09EB78B0B6B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3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521-09E1-414E-AD38-551FA6E2FBF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6811-228A-4524-9947-09EB78B0B6B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97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521-09E1-414E-AD38-551FA6E2FBF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6811-228A-4524-9947-09EB78B0B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15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521-09E1-414E-AD38-551FA6E2FBF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6811-228A-4524-9947-09EB78B0B6B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82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521-09E1-414E-AD38-551FA6E2FBF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6811-228A-4524-9947-09EB78B0B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3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2E8521-09E1-414E-AD38-551FA6E2FBF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136811-228A-4524-9947-09EB78B0B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38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ia.ru/text/category/sovmestnaya_deyatelmznostmz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ia.ru/text/category/differentciya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ia.ru/text/category/obrazovatelmznaya_deyatelmznostmz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andia.ru/text/category/uchebnie_distciplini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6360" y="321276"/>
            <a:ext cx="9509760" cy="5110533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>
                <a:solidFill>
                  <a:srgbClr val="FF0000"/>
                </a:solidFill>
              </a:rPr>
              <a:t/>
            </a: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Подготовка </a:t>
            </a:r>
            <a:r>
              <a:rPr lang="ru-RU" sz="4400" dirty="0">
                <a:solidFill>
                  <a:srgbClr val="FF0000"/>
                </a:solidFill>
              </a:rPr>
              <a:t>врачей педиатров в рамках программы непрерывного   интегрированного обучения в ЗКМУ имени Марата </a:t>
            </a:r>
            <a:r>
              <a:rPr lang="ru-RU" sz="4400" dirty="0" err="1">
                <a:solidFill>
                  <a:srgbClr val="FF0000"/>
                </a:solidFill>
              </a:rPr>
              <a:t>Оспанова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540990"/>
            <a:ext cx="9185189" cy="108840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Руководитель  кафедры детских болезней №1 с неонатологией 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ЗКМУ имени Марата </a:t>
            </a:r>
            <a:r>
              <a:rPr lang="ru-RU" sz="2400" dirty="0" err="1" smtClean="0">
                <a:solidFill>
                  <a:schemeClr val="tx1"/>
                </a:solidFill>
              </a:rPr>
              <a:t>Оспанова</a:t>
            </a:r>
            <a:r>
              <a:rPr lang="ru-RU" sz="2400" dirty="0" smtClean="0">
                <a:solidFill>
                  <a:schemeClr val="tx1"/>
                </a:solidFill>
              </a:rPr>
              <a:t>  д.м.н., профессор </a:t>
            </a:r>
            <a:r>
              <a:rPr lang="ru-RU" sz="2400" dirty="0" err="1" smtClean="0">
                <a:solidFill>
                  <a:schemeClr val="tx1"/>
                </a:solidFill>
              </a:rPr>
              <a:t>Жумалина</a:t>
            </a:r>
            <a:r>
              <a:rPr lang="ru-RU" sz="2400" dirty="0" smtClean="0">
                <a:solidFill>
                  <a:schemeClr val="tx1"/>
                </a:solidFill>
              </a:rPr>
              <a:t> А.К.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9838" y="532435"/>
            <a:ext cx="11273742" cy="575261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Интегрированное обучение  </a:t>
            </a:r>
            <a:r>
              <a:rPr lang="ru-RU" dirty="0" smtClean="0"/>
              <a:t>усиливает  взаимосвязь между однотипными частями и элементами содержания  образовательных программ в большей мере способствуя  формированию </a:t>
            </a:r>
            <a:r>
              <a:rPr lang="ru-RU" dirty="0" err="1" smtClean="0"/>
              <a:t>межпредметных</a:t>
            </a:r>
            <a:r>
              <a:rPr lang="ru-RU" dirty="0" smtClean="0"/>
              <a:t> связей по всем предметным областям. </a:t>
            </a:r>
          </a:p>
          <a:p>
            <a:r>
              <a:rPr lang="ru-RU" dirty="0" smtClean="0"/>
              <a:t>Интегрированное </a:t>
            </a:r>
            <a:r>
              <a:rPr lang="ru-RU" dirty="0"/>
              <a:t>обучение - система, которая объединяет, соединяет знания по отдельным предметам в единое целое, на основе чего у обучающихся формируется комплексное видение проблем, ситуаций, явлений изучаемых в разных </a:t>
            </a:r>
            <a:r>
              <a:rPr lang="ru-RU" dirty="0" smtClean="0"/>
              <a:t>предметах.</a:t>
            </a:r>
          </a:p>
          <a:p>
            <a:r>
              <a:rPr lang="ru-RU" dirty="0"/>
              <a:t>Интегрированное обучение </a:t>
            </a:r>
            <a:r>
              <a:rPr lang="ru-RU" dirty="0">
                <a:solidFill>
                  <a:srgbClr val="FF0000"/>
                </a:solidFill>
              </a:rPr>
              <a:t>в медицине </a:t>
            </a:r>
            <a:r>
              <a:rPr lang="ru-RU" dirty="0"/>
              <a:t>Модульное обучение – это полный, логически завершенный блок, в котором все измеряется и оценивается: задание, работа, посещение студентом занятия, стартовый, промежуточный и итоговый уровень студентов.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3929" y="555585"/>
            <a:ext cx="10589871" cy="56213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Построение интегрированного обучения  происходит с опорой на следующие принципы:</a:t>
            </a:r>
          </a:p>
          <a:p>
            <a:pPr lvl="0">
              <a:buNone/>
            </a:pPr>
            <a:endParaRPr lang="ru-RU" dirty="0" smtClean="0">
              <a:solidFill>
                <a:srgbClr val="FF0000"/>
              </a:solidFill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rgbClr val="FF0000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b="1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дидактический (направлен на изменение особенностей учебно-методического  процесса);</a:t>
            </a:r>
            <a:endParaRPr lang="ru-RU" b="1" i="1" dirty="0" smtClean="0">
              <a:solidFill>
                <a:srgbClr val="FF0000"/>
              </a:solidFill>
              <a:cs typeface="Arial" pitchFamily="34" charset="0"/>
            </a:endParaRPr>
          </a:p>
          <a:p>
            <a:pPr>
              <a:buNone/>
            </a:pPr>
            <a:r>
              <a:rPr lang="ru-RU" b="1" i="1" dirty="0" smtClean="0"/>
              <a:t>      </a:t>
            </a:r>
          </a:p>
          <a:p>
            <a:pPr>
              <a:buNone/>
            </a:pPr>
            <a:r>
              <a:rPr lang="ru-RU" b="1" i="1" dirty="0" smtClean="0"/>
              <a:t>     </a:t>
            </a:r>
            <a:r>
              <a:rPr lang="ru-RU" b="1" i="1" dirty="0" smtClean="0">
                <a:solidFill>
                  <a:srgbClr val="FF0000"/>
                </a:solidFill>
              </a:rPr>
              <a:t>методический (уточняет методику проведения занятий).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7" name="Лента лицом вниз 6"/>
          <p:cNvSpPr/>
          <p:nvPr/>
        </p:nvSpPr>
        <p:spPr>
          <a:xfrm>
            <a:off x="856526" y="2639028"/>
            <a:ext cx="300942" cy="162045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нта лицом вниз 9"/>
          <p:cNvSpPr/>
          <p:nvPr/>
        </p:nvSpPr>
        <p:spPr>
          <a:xfrm>
            <a:off x="858455" y="4085864"/>
            <a:ext cx="300942" cy="16397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1413" y="428262"/>
            <a:ext cx="11296891" cy="6250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Специфические признаки и отличия интегрированных обучений следующие: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/>
              <a:t>   специфика предмета анализа, в качестве которого выступают многоплановые объекты, информация об их сущности содержится в разных предметных областях и направлениях деятельности;</a:t>
            </a:r>
          </a:p>
          <a:p>
            <a:r>
              <a:rPr lang="ru-RU" dirty="0" smtClean="0"/>
              <a:t> расширение и углубление круга знаний, связанных с исходной проблемой, которая не теряется из поля зрения обучающихся.  </a:t>
            </a:r>
          </a:p>
          <a:p>
            <a:r>
              <a:rPr lang="ru-RU" dirty="0" smtClean="0"/>
              <a:t>в изучаемой теме могут действовать </a:t>
            </a:r>
            <a:r>
              <a:rPr lang="ru-RU" dirty="0" err="1" smtClean="0"/>
              <a:t>внутрипредметные</a:t>
            </a:r>
            <a:r>
              <a:rPr lang="ru-RU" dirty="0" smtClean="0"/>
              <a:t> и </a:t>
            </a:r>
            <a:r>
              <a:rPr lang="ru-RU" dirty="0" err="1" smtClean="0"/>
              <a:t>межпредметные</a:t>
            </a:r>
            <a:r>
              <a:rPr lang="ru-RU" dirty="0" smtClean="0"/>
              <a:t> связи одновременно.</a:t>
            </a:r>
          </a:p>
          <a:p>
            <a:r>
              <a:rPr lang="ru-RU" dirty="0" smtClean="0"/>
              <a:t> в интегрируемом занятии объединяются знания из разных предметных областей, поэтому важно правильно определить главную цель интегрированного блока;</a:t>
            </a:r>
          </a:p>
          <a:p>
            <a:r>
              <a:rPr lang="ru-RU" dirty="0" smtClean="0"/>
              <a:t> обязательное наличие учебно-методического сопровождения  обучающегося в образовательной деятельности.</a:t>
            </a:r>
          </a:p>
          <a:p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474562" y="1469983"/>
            <a:ext cx="277793" cy="19677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476491" y="2721979"/>
            <a:ext cx="277793" cy="19677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489995" y="3638307"/>
            <a:ext cx="277793" cy="19677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515075" y="4577785"/>
            <a:ext cx="277793" cy="19677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489995" y="5628188"/>
            <a:ext cx="277793" cy="19677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5033" y="381964"/>
            <a:ext cx="11030673" cy="5984111"/>
          </a:xfrm>
        </p:spPr>
        <p:txBody>
          <a:bodyPr>
            <a:norm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Интегрированное обучение проводится соответственно интегрированным программам. </a:t>
            </a:r>
            <a:r>
              <a:rPr lang="ru-RU" b="1" dirty="0" smtClean="0">
                <a:solidFill>
                  <a:srgbClr val="FF0000"/>
                </a:solidFill>
              </a:rPr>
              <a:t>Интегрированная программа</a:t>
            </a:r>
            <a:r>
              <a:rPr lang="ru-RU" dirty="0" smtClean="0"/>
              <a:t> это продукт </a:t>
            </a:r>
            <a:r>
              <a:rPr lang="ru-RU" dirty="0" smtClean="0">
                <a:solidFill>
                  <a:schemeClr val="tx1"/>
                </a:solidFill>
                <a:hlinkClick r:id="rId2" tooltip="Совместная деятельность"/>
              </a:rPr>
              <a:t>совместной деятельности</a:t>
            </a:r>
            <a:r>
              <a:rPr lang="ru-RU" dirty="0" smtClean="0"/>
              <a:t> преподавателей объединяющий отдельные образовательные области в единое целое. В термин «интеграция» в данном случае вкладывается понятие взаимосвязи, взаимообусловленности и взаимопроникновения двух или нескольких ведущих идей или объектов, что предполагает качественное и количественное изменение в параметрах новой идеи или нового объекта. </a:t>
            </a:r>
          </a:p>
          <a:p>
            <a:pPr algn="just" fontAlgn="base"/>
            <a:r>
              <a:rPr lang="ru-RU" dirty="0" smtClean="0"/>
              <a:t>Интегрированная подготовка дает возможность управлять процессами решения конкретных задач. В процессе разработки интегрированной программы развивается педагогическое самоуправление, когда преподаватели совместно обозначают проблему, ищут способы ее решения, разрабатывают способы действий по решению проблемы, рационально распределяя функциональные роли и нагрузку.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0780" y="914400"/>
            <a:ext cx="10833903" cy="5324354"/>
          </a:xfrm>
        </p:spPr>
        <p:txBody>
          <a:bodyPr>
            <a:normAutofit/>
          </a:bodyPr>
          <a:lstStyle/>
          <a:p>
            <a:r>
              <a:rPr lang="ru-RU" dirty="0" smtClean="0"/>
              <a:t>Интегрированные программы позволяют сделать образовательный процесс </a:t>
            </a:r>
            <a:r>
              <a:rPr lang="ru-RU" dirty="0" smtClean="0">
                <a:solidFill>
                  <a:schemeClr val="tx1"/>
                </a:solidFill>
                <a:hlinkClick r:id="rId2" tooltip="Дифференция"/>
              </a:rPr>
              <a:t>дифференцированным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r>
              <a:rPr lang="ru-RU" dirty="0" smtClean="0"/>
              <a:t> соответствующим  потребностями  силам  обучающегося. Она дает возможность разработать </a:t>
            </a:r>
            <a:r>
              <a:rPr lang="ru-RU" dirty="0" smtClean="0">
                <a:solidFill>
                  <a:srgbClr val="FF0000"/>
                </a:solidFill>
              </a:rPr>
              <a:t>индивидуальный образовательный маршрут</a:t>
            </a:r>
            <a:r>
              <a:rPr lang="ru-RU" dirty="0" smtClean="0"/>
              <a:t> и реализовать на практике личностно ориентированный подход к образованию для студентов.  </a:t>
            </a:r>
          </a:p>
          <a:p>
            <a:r>
              <a:rPr lang="ru-RU" dirty="0" smtClean="0"/>
              <a:t>Данный вид программ позволяет дифференцировать образовательный процесс для различных категорий студентов   (студентов с ограниченными возможностями и др.).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06056"/>
            <a:ext cx="10515600" cy="5470907"/>
          </a:xfrm>
        </p:spPr>
        <p:txBody>
          <a:bodyPr>
            <a:normAutofit/>
          </a:bodyPr>
          <a:lstStyle/>
          <a:p>
            <a:pPr algn="just" fontAlgn="base"/>
            <a:endParaRPr lang="ru-RU" dirty="0" smtClean="0"/>
          </a:p>
          <a:p>
            <a:pPr algn="just" fontAlgn="base"/>
            <a:r>
              <a:rPr lang="ru-RU" dirty="0" smtClean="0">
                <a:solidFill>
                  <a:srgbClr val="FF0000"/>
                </a:solidFill>
              </a:rPr>
              <a:t>Пример 3 курс: </a:t>
            </a:r>
            <a:r>
              <a:rPr lang="ru-RU" dirty="0" smtClean="0"/>
              <a:t>Модульные </a:t>
            </a:r>
            <a:r>
              <a:rPr lang="ru-RU" dirty="0"/>
              <a:t>программы – программы, состоящие из отдельных, относительно самостоятельных фрагментов, но цели образования и изучения отдельных дисциплин внутренне согласованы Нервная система Норм. анатомия Норм. физиология Гистология Пат. физиология Пат. анатомия Фармакология Виз. диагностика Пропедевтика </a:t>
            </a:r>
            <a:r>
              <a:rPr lang="ru-RU" dirty="0" smtClean="0"/>
              <a:t>ДБ</a:t>
            </a:r>
          </a:p>
          <a:p>
            <a:pPr algn="just" fontAlgn="base"/>
            <a:endParaRPr lang="ru-RU" dirty="0"/>
          </a:p>
          <a:p>
            <a:pPr algn="just" fontAlgn="base"/>
            <a:r>
              <a:rPr lang="ru-RU" dirty="0" smtClean="0"/>
              <a:t>Программы интегрированных обучений  реализуются в форме упражнений, тренингов, лабораторных, практических, творческих занятий, игр, проблемных ситуаций а также в виде разработки обучающих, контролирующих программ и тестовых заданий по различным темам предметных областей. Это способствует активизации мыслительной, </a:t>
            </a:r>
            <a:r>
              <a:rPr lang="ru-RU" dirty="0" smtClean="0">
                <a:hlinkClick r:id="rId2" tooltip="Образовательная деятельность"/>
              </a:rPr>
              <a:t>познавательной деятельности</a:t>
            </a:r>
            <a:r>
              <a:rPr lang="ru-RU" dirty="0" smtClean="0"/>
              <a:t>  обучающихся, расширению их знаний.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13899"/>
            <a:ext cx="10972800" cy="5812269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Интегрированное обучение характеризуется блочной подачей учебного материала и представляет собой систематически изложенный материал, охватывающий содержание ряда контекстно зависимых </a:t>
            </a:r>
            <a:r>
              <a:rPr lang="ru-RU" dirty="0" smtClean="0">
                <a:hlinkClick r:id="rId2" tooltip="Учебные дисциплины"/>
              </a:rPr>
              <a:t>учебных дисциплин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026" y="2458328"/>
            <a:ext cx="4605729" cy="2850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2435" y="324091"/>
            <a:ext cx="11320041" cy="5852872"/>
          </a:xfrm>
        </p:spPr>
        <p:txBody>
          <a:bodyPr/>
          <a:lstStyle/>
          <a:p>
            <a:pPr fontAlgn="base">
              <a:buNone/>
            </a:pPr>
            <a:r>
              <a:rPr lang="ru-RU" dirty="0" smtClean="0"/>
              <a:t>  </a:t>
            </a:r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r>
              <a:rPr lang="ru-RU" dirty="0" smtClean="0"/>
              <a:t>   Сегодня в практику работы  входит следующая схема учебно-методического сопровождения:</a:t>
            </a:r>
          </a:p>
          <a:p>
            <a:pPr fontAlgn="base">
              <a:buFont typeface="Wingdings" pitchFamily="2" charset="2"/>
              <a:buChar char="v"/>
            </a:pPr>
            <a:r>
              <a:rPr lang="ru-RU" dirty="0" smtClean="0"/>
              <a:t>руководство по изучению интегрированного курса</a:t>
            </a:r>
          </a:p>
          <a:p>
            <a:pPr fontAlgn="base">
              <a:buFont typeface="Wingdings" pitchFamily="2" charset="2"/>
              <a:buChar char="v"/>
            </a:pPr>
            <a:r>
              <a:rPr lang="ru-RU" dirty="0" smtClean="0"/>
              <a:t> глоссарий;</a:t>
            </a:r>
          </a:p>
          <a:p>
            <a:pPr fontAlgn="base">
              <a:buFont typeface="Wingdings" pitchFamily="2" charset="2"/>
              <a:buChar char="v"/>
            </a:pPr>
            <a:r>
              <a:rPr lang="ru-RU" dirty="0" smtClean="0"/>
              <a:t> список основной и дополнительной литературы, включая Интернет –   ссылки</a:t>
            </a:r>
          </a:p>
          <a:p>
            <a:pPr fontAlgn="base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кейс-задания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7159" y="370390"/>
            <a:ext cx="11146421" cy="58065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Пример: Алгоритм создания интегрированного курса: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диагностика уровня подготовленности студентов, их познавательных интересов;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выявление полей взаимодействия в предметных областях, которые сближают перспективные цели обучения;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устранение хронологических и смысловых расхождений в программах;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объединение понятийно-информационной сферы областей знания;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составление плана курса;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написание интегрированной программы курса.</a:t>
            </a:r>
          </a:p>
          <a:p>
            <a:pPr algn="just">
              <a:buNone/>
            </a:pPr>
            <a:r>
              <a:rPr lang="ru-RU" dirty="0" smtClean="0"/>
              <a:t>   На интегрированных курсах обеспечивается реальная возможность системного представления одновременно и знаний в предметной области (например, анатомия, физиология), и процессов, происходящих в данной предметной области (патогенез).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3458" y="648182"/>
            <a:ext cx="10938076" cy="5528781"/>
          </a:xfrm>
        </p:spPr>
        <p:txBody>
          <a:bodyPr>
            <a:norm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настоящее время  от медицинских образовательных организаций требуется перестройка процесса обучения и усиление практической подготовки студентов при сохранении должного уровня теоретических знаний. На старших курсах применение </a:t>
            </a:r>
            <a:r>
              <a:rPr lang="ru-RU" dirty="0" err="1" smtClean="0"/>
              <a:t>компетентностных</a:t>
            </a:r>
            <a:r>
              <a:rPr lang="ru-RU" dirty="0" smtClean="0"/>
              <a:t> и </a:t>
            </a:r>
            <a:r>
              <a:rPr lang="ru-RU" dirty="0" err="1" smtClean="0"/>
              <a:t>практикоориентированных</a:t>
            </a:r>
            <a:r>
              <a:rPr lang="ru-RU" dirty="0" smtClean="0"/>
              <a:t> педагогических технологий позволит реализовать основную </a:t>
            </a:r>
            <a:r>
              <a:rPr lang="ru-RU" dirty="0" smtClean="0">
                <a:solidFill>
                  <a:srgbClr val="FF0000"/>
                </a:solidFill>
              </a:rPr>
              <a:t>образовательную цель </a:t>
            </a:r>
            <a:r>
              <a:rPr lang="ru-RU" dirty="0" smtClean="0"/>
              <a:t>- формирование профессионализма будущего медицинского работника.</a:t>
            </a:r>
          </a:p>
          <a:p>
            <a:pPr algn="just"/>
            <a:r>
              <a:rPr lang="ru-RU" dirty="0" smtClean="0"/>
              <a:t>Современные образовательные учреждения медицинского профиля начинают все активнее использовать </a:t>
            </a:r>
            <a:r>
              <a:rPr lang="ru-RU" dirty="0" err="1" smtClean="0"/>
              <a:t>симуляционные</a:t>
            </a:r>
            <a:r>
              <a:rPr lang="ru-RU" dirty="0" smtClean="0"/>
              <a:t> техники, которые позволяют достичь максимальной степени реализма при имитации разнообразных клинических ситуаций, а также отработки практических навыков отдельных диагностических и лечебных манипуляций.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30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Актуальность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5676"/>
            <a:ext cx="10515600" cy="53875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Современная педиатрия </a:t>
            </a:r>
            <a:r>
              <a:rPr lang="ru-RU" dirty="0"/>
              <a:t>- динамично развивающийся в научном и практическом плане раздел медицины, представляет для преподавания один из самых трудных медицинских предметов. </a:t>
            </a:r>
            <a:r>
              <a:rPr lang="ru-RU" dirty="0" smtClean="0"/>
              <a:t> Ни </a:t>
            </a:r>
            <a:r>
              <a:rPr lang="ru-RU" dirty="0"/>
              <a:t>у кого не вызывает сомнения, что здоровье детского населения является одним из самих важных элементов экономического, социального и культурного развития нашей страны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Изначально </a:t>
            </a:r>
            <a:r>
              <a:rPr lang="ru-RU" dirty="0"/>
              <a:t>сфера интересов данного раздела медицины ограничивалась исключительно лечением больных детей и болезнями, характерными для раннего периода жизни ребенка. Но сегодня педиатрия занимается всеми аспектами жизни детей, которые прямо или косвенно касаются их развития и здоровья.</a:t>
            </a:r>
          </a:p>
          <a:p>
            <a:pPr marL="0" indent="0">
              <a:buNone/>
            </a:pPr>
            <a:r>
              <a:rPr lang="ru-RU" dirty="0"/>
              <a:t>Главной причиной выделения педиатрии в отдельную науку является то, что ребенка нельзя считать просто маленьким человеком и рассматривать вопросы его здоровья по аналогии со взрослыми людьми, упрощая, таким образом, задачи диагностики, профилактики и лечения.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7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63929"/>
            <a:ext cx="10515600" cy="54130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>
                <a:solidFill>
                  <a:srgbClr val="0070C0"/>
                </a:solidFill>
              </a:rPr>
              <a:t>Симуляционное</a:t>
            </a:r>
            <a:r>
              <a:rPr lang="ru-RU" dirty="0" smtClean="0">
                <a:solidFill>
                  <a:srgbClr val="0070C0"/>
                </a:solidFill>
              </a:rPr>
              <a:t> обучение   имеет ряд преимуществ. </a:t>
            </a:r>
          </a:p>
          <a:p>
            <a:pPr>
              <a:buNone/>
            </a:pPr>
            <a:r>
              <a:rPr lang="ru-RU" dirty="0" smtClean="0"/>
              <a:t>   Во-первых, обучение проводится без нанесения вреда пациенту. Студент имеет возможность выполнить необходимый алгоритм не испытывая чувство тревоги и боязни совершить ошибку. </a:t>
            </a:r>
          </a:p>
          <a:p>
            <a:pPr>
              <a:buNone/>
            </a:pPr>
            <a:r>
              <a:rPr lang="ru-RU" dirty="0" smtClean="0"/>
              <a:t>   Во-вторых, можно использовать неограниченное число повторов для отработки навыков и ликвидации ошибок. </a:t>
            </a:r>
          </a:p>
          <a:p>
            <a:pPr>
              <a:buNone/>
            </a:pPr>
            <a:r>
              <a:rPr lang="ru-RU" dirty="0" smtClean="0"/>
              <a:t>   В -третьих, возможна объективная оценка выполнения манипуляции.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63929"/>
            <a:ext cx="10515600" cy="541303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Применение </a:t>
            </a:r>
            <a:r>
              <a:rPr lang="ru-RU" dirty="0" err="1" smtClean="0"/>
              <a:t>симуляционных</a:t>
            </a:r>
            <a:r>
              <a:rPr lang="ru-RU" dirty="0" smtClean="0"/>
              <a:t> технологий особо </a:t>
            </a:r>
            <a:r>
              <a:rPr lang="ru-RU" dirty="0" smtClean="0">
                <a:solidFill>
                  <a:srgbClr val="FF0000"/>
                </a:solidFill>
              </a:rPr>
              <a:t>актуально </a:t>
            </a:r>
            <a:r>
              <a:rPr lang="ru-RU" dirty="0" smtClean="0"/>
              <a:t>при изучении педиатрии, когда имеются ограниченные возможности отработки навыков на пациенте. Многие состояния требуют проведения сложных </a:t>
            </a:r>
            <a:r>
              <a:rPr lang="ru-RU" dirty="0" err="1" smtClean="0"/>
              <a:t>инвазивных</a:t>
            </a:r>
            <a:r>
              <a:rPr lang="ru-RU" dirty="0" smtClean="0"/>
              <a:t> манипуляций, сопряженных с возможными рисками для жизни ребенка. Поэтому большинство родителей не хотят, чтобы их больные дети выступали в виде «тренировочного пособия» для студентов, несмотря на контроль со стороны преподавателя</a:t>
            </a:r>
            <a:r>
              <a:rPr lang="ru-RU" dirty="0"/>
              <a:t>. Разнообразие </a:t>
            </a:r>
            <a:r>
              <a:rPr lang="ru-RU" dirty="0" err="1"/>
              <a:t>симуляционных</a:t>
            </a:r>
            <a:r>
              <a:rPr lang="ru-RU" dirty="0"/>
              <a:t> технологий позволяет использовать их на разных этапах обучения.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856527"/>
            <a:ext cx="10515600" cy="53204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70C0"/>
                </a:solidFill>
              </a:rPr>
              <a:t>Используя тренажеры и симуляторы на протяжении всего периода обучения, студенты имеют возможность:</a:t>
            </a:r>
          </a:p>
          <a:p>
            <a:r>
              <a:rPr lang="ru-RU" dirty="0" smtClean="0"/>
              <a:t>   приобрести навыки ухода за здоровым ребенком, проводить антропометрию; </a:t>
            </a:r>
          </a:p>
          <a:p>
            <a:pPr marL="0" indent="0">
              <a:buNone/>
            </a:pPr>
            <a:r>
              <a:rPr lang="ru-RU" dirty="0" smtClean="0"/>
              <a:t>       освоить манипуляции и процедуры среднего медицинского персонала,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используемые при уходе за больным ребенком;</a:t>
            </a:r>
          </a:p>
          <a:p>
            <a:pPr marL="0" indent="0">
              <a:buNone/>
            </a:pPr>
            <a:r>
              <a:rPr lang="ru-RU" dirty="0" smtClean="0"/>
              <a:t>       освоить навык оказания первой медицинской помощи при неотложных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состояниях у детей и подростков; </a:t>
            </a:r>
          </a:p>
          <a:p>
            <a:pPr marL="0" indent="0">
              <a:buNone/>
            </a:pPr>
            <a:r>
              <a:rPr lang="ru-RU" dirty="0" smtClean="0"/>
              <a:t>      проводить объективное обследование детей разных возрастных групп.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844953" y="1805652"/>
            <a:ext cx="462988" cy="26621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812650" y="2510294"/>
            <a:ext cx="462988" cy="26621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838200" y="3406126"/>
            <a:ext cx="462988" cy="26621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812650" y="4376985"/>
            <a:ext cx="462988" cy="26621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Практическое обучение</a:t>
            </a:r>
            <a:br>
              <a:rPr lang="ru-RU" dirty="0" smtClean="0"/>
            </a:br>
            <a:r>
              <a:rPr lang="ru-RU" dirty="0" smtClean="0"/>
              <a:t>(модель)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Двухуровневая система Практической подготовки студентов:</a:t>
            </a:r>
          </a:p>
          <a:p>
            <a:r>
              <a:rPr lang="ru-RU" dirty="0" smtClean="0"/>
              <a:t>Учебная практика в кабинетах вуза, где будет сформирована симуляция производственного цикла</a:t>
            </a:r>
          </a:p>
          <a:p>
            <a:r>
              <a:rPr lang="ru-RU" dirty="0" smtClean="0"/>
              <a:t>Для этого кабинет оснастить  современным оборудованием, идентичным используемым в поликлинике, стационаре. В </a:t>
            </a:r>
            <a:r>
              <a:rPr lang="ru-RU" dirty="0"/>
              <a:t>кабинете педиатрии в ходе проведения занятия используются тренажеры и симуляторы, имитирующие детей разных возрастных групп: новорожденного, ребенка грудного, дошкольного и школьного возрастов.</a:t>
            </a:r>
          </a:p>
          <a:p>
            <a:endParaRPr lang="ru-RU" dirty="0" smtClean="0"/>
          </a:p>
          <a:p>
            <a:r>
              <a:rPr lang="ru-RU" dirty="0" smtClean="0"/>
              <a:t>Полное выполнение работы на реальных производственных местах под наблюдением преподавателей.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7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810228"/>
            <a:ext cx="10515600" cy="46530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Таким образом </a:t>
            </a:r>
            <a:r>
              <a:rPr lang="ru-RU" dirty="0" smtClean="0">
                <a:solidFill>
                  <a:srgbClr val="FF0000"/>
                </a:solidFill>
              </a:rPr>
              <a:t>подготовка </a:t>
            </a:r>
            <a:r>
              <a:rPr lang="ru-RU" dirty="0">
                <a:solidFill>
                  <a:srgbClr val="FF0000"/>
                </a:solidFill>
              </a:rPr>
              <a:t>врачей педиатров в рамках программы непрерывного   интегрированного </a:t>
            </a:r>
            <a:r>
              <a:rPr lang="ru-RU">
                <a:solidFill>
                  <a:srgbClr val="FF0000"/>
                </a:solidFill>
              </a:rPr>
              <a:t>обучения </a:t>
            </a:r>
            <a:r>
              <a:rPr lang="ru-RU" smtClean="0">
                <a:solidFill>
                  <a:srgbClr val="FF0000"/>
                </a:solidFill>
              </a:rPr>
              <a:t> </a:t>
            </a:r>
            <a:r>
              <a:rPr lang="ru-RU" smtClean="0"/>
              <a:t>основывается </a:t>
            </a:r>
            <a:r>
              <a:rPr lang="ru-RU" dirty="0" smtClean="0"/>
              <a:t>на теории познания и понимания того, что поиск знания является лучшим способом исследования, который устанавливает связи между учебными дисциплинами и   объединяют, восстанавливают целостность на основе того или иного единства.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0"/>
            <a:ext cx="1116155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2204515" y="4665275"/>
            <a:ext cx="1095348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      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Благодарю за внимание! </a:t>
            </a:r>
          </a:p>
          <a:p>
            <a:pPr>
              <a:spcBef>
                <a:spcPct val="50000"/>
              </a:spcBef>
              <a:defRPr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Успехов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всем коллегам-педиатрам!</a:t>
            </a:r>
          </a:p>
        </p:txBody>
      </p:sp>
    </p:spTree>
    <p:extLst>
      <p:ext uri="{BB962C8B-B14F-4D97-AF65-F5344CB8AC3E}">
        <p14:creationId xmlns:p14="http://schemas.microsoft.com/office/powerpoint/2010/main" val="3468701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7708"/>
            <a:ext cx="10515600" cy="6557934"/>
          </a:xfrm>
        </p:spPr>
        <p:txBody>
          <a:bodyPr>
            <a:no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Педиатрия </a:t>
            </a:r>
            <a:r>
              <a:rPr lang="ru-RU" sz="3200" dirty="0"/>
              <a:t>последних десятилетий является исключительно динамической областью </a:t>
            </a:r>
            <a:r>
              <a:rPr lang="ru-RU" sz="3200" dirty="0" smtClean="0"/>
              <a:t>знания: рост </a:t>
            </a:r>
            <a:r>
              <a:rPr lang="ru-RU" sz="3200" dirty="0"/>
              <a:t>информации, пересмотр ранее существовавших точек зрения, внедрение новых методов исследования и лечения происходят с нара­стающей скоростью. Это связано прежде всего, как с быстрым развитием фун­даментальных теоретических наук медицинского профиля (физиология, био­химия, генетика, иммунология), так и с развитием сугубо клиниче­ских представлений, накоплением и обобщением коллективного врачебного опыта. </a:t>
            </a:r>
          </a:p>
        </p:txBody>
      </p:sp>
    </p:spTree>
    <p:extLst>
      <p:ext uri="{BB962C8B-B14F-4D97-AF65-F5344CB8AC3E}">
        <p14:creationId xmlns:p14="http://schemas.microsoft.com/office/powerpoint/2010/main" val="3049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6562"/>
            <a:ext cx="10515600" cy="6561438"/>
          </a:xfrm>
        </p:spPr>
        <p:txBody>
          <a:bodyPr>
            <a:noAutofit/>
          </a:bodyPr>
          <a:lstStyle/>
          <a:p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rgbClr val="FF0000"/>
                </a:solidFill>
              </a:rPr>
              <a:t>Выбор </a:t>
            </a:r>
            <a:r>
              <a:rPr lang="ru-RU" sz="3200" dirty="0">
                <a:solidFill>
                  <a:srgbClr val="FF0000"/>
                </a:solidFill>
              </a:rPr>
              <a:t>профессии </a:t>
            </a:r>
            <a:r>
              <a:rPr lang="ru-RU" sz="3200" dirty="0"/>
              <a:t>- очень серьезный шаг.   Одна из них - это врач-педиатр. Данная профессия является интересной и востребованной на рынке труда, но прежде чем ее получить, стоит подумать, соответствует ли она способностям и интересам, имеются ли конкретные личностные качества, которые необходимы в дальнейшей работе</a:t>
            </a:r>
            <a:r>
              <a:rPr lang="ru-RU" sz="3200" dirty="0">
                <a:solidFill>
                  <a:srgbClr val="FF0000"/>
                </a:solidFill>
              </a:rPr>
              <a:t>. 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881" y="4026090"/>
            <a:ext cx="4203510" cy="21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9556"/>
            <a:ext cx="10515600" cy="6067721"/>
          </a:xfrm>
        </p:spPr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Подготовка  </a:t>
            </a:r>
            <a:r>
              <a:rPr lang="ru-RU" dirty="0">
                <a:solidFill>
                  <a:srgbClr val="FF0000"/>
                </a:solidFill>
              </a:rPr>
              <a:t>врача  педиатра  </a:t>
            </a:r>
            <a:r>
              <a:rPr lang="ru-RU" dirty="0"/>
              <a:t>начинается с изучения фундаментальных естественно-научных, медико-профилактических и медико-биологических предметов., на который нанизываются знания  полученные  на специализированных педиатрических кафедрах  (диагностика, лечение и профилактика детских болезней, актуальные вопросы и ответы педиатрии) и тем самым осуществляется  комплексный подход  к изучению  педиатрии.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841" y="3775730"/>
            <a:ext cx="3097036" cy="176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502532" y="231494"/>
          <a:ext cx="11199471" cy="6412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40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62045" y="231494"/>
          <a:ext cx="11736729" cy="6285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91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583302"/>
              </p:ext>
            </p:extLst>
          </p:nvPr>
        </p:nvGraphicFramePr>
        <p:xfrm>
          <a:off x="358816" y="173621"/>
          <a:ext cx="11493660" cy="6470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489770" y="4370743"/>
            <a:ext cx="5173883" cy="1074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На более старших курсах преподавание педиатрии будет проводиться не только на кафедрах педиатрии, но также и на специальных кафедрах (детских инфекций, детской хирургии, детской неврологии, детской отоларингологии, детской офтальмологии и др.)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H="1">
            <a:off x="5868368" y="4166888"/>
            <a:ext cx="428263" cy="11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868101" y="5810491"/>
            <a:ext cx="4583575" cy="590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Практика учебная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25833" y="5752618"/>
            <a:ext cx="4583575" cy="729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Практика производственная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4201610" y="5231756"/>
            <a:ext cx="1088020" cy="5324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933235" y="5220183"/>
            <a:ext cx="1238491" cy="497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97711"/>
            <a:ext cx="10515600" cy="56792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   Рассматривая вопрос о </a:t>
            </a:r>
            <a:r>
              <a:rPr lang="ru-RU" dirty="0" err="1" smtClean="0"/>
              <a:t>целесообразности</a:t>
            </a:r>
            <a:r>
              <a:rPr lang="ru-RU" dirty="0" smtClean="0"/>
              <a:t> интегрированного обучения, выбора его формы, значимости, крайне важно определить, будет ли оно способствовать разностороннему развитию студента, создаст ли условия для его эффективной  интеграции.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   Достижение этой цели возможно только в том случае, когда интегрированное обучение будет решать следующие </a:t>
            </a:r>
            <a:r>
              <a:rPr lang="ru-RU" dirty="0" smtClean="0">
                <a:solidFill>
                  <a:srgbClr val="FF0000"/>
                </a:solidFill>
              </a:rPr>
              <a:t>задачи: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 </a:t>
            </a:r>
            <a:r>
              <a:rPr lang="ru-RU" b="1" i="1" dirty="0" smtClean="0"/>
              <a:t>Соотносить содержание учебного процесса с возможностями познавательной деятельности  студента.</a:t>
            </a:r>
          </a:p>
          <a:p>
            <a:r>
              <a:rPr lang="ru-RU" b="1" i="1" dirty="0" smtClean="0"/>
              <a:t>  Развивать умения и навыки учебной деятельности студента,             необходимые для его обучения на интегративной основе.</a:t>
            </a:r>
          </a:p>
          <a:p>
            <a:r>
              <a:rPr lang="ru-RU" b="1" i="1" dirty="0" smtClean="0"/>
              <a:t>  Материально- техническая база</a:t>
            </a:r>
            <a:endParaRPr lang="ru-RU" b="1" i="1" dirty="0"/>
          </a:p>
        </p:txBody>
      </p:sp>
      <p:sp>
        <p:nvSpPr>
          <p:cNvPr id="4" name="4-конечная звезда 3"/>
          <p:cNvSpPr/>
          <p:nvPr/>
        </p:nvSpPr>
        <p:spPr>
          <a:xfrm>
            <a:off x="800584" y="3877002"/>
            <a:ext cx="381964" cy="347240"/>
          </a:xfrm>
          <a:prstGeom prst="star4">
            <a:avLst>
              <a:gd name="adj" fmla="val 191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800584" y="4675531"/>
            <a:ext cx="381964" cy="347240"/>
          </a:xfrm>
          <a:prstGeom prst="star4">
            <a:avLst>
              <a:gd name="adj" fmla="val 191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806038" y="5474061"/>
            <a:ext cx="381964" cy="347240"/>
          </a:xfrm>
          <a:prstGeom prst="star4">
            <a:avLst>
              <a:gd name="adj" fmla="val 191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1712</TotalTime>
  <Words>1787</Words>
  <Application>Microsoft Office PowerPoint</Application>
  <PresentationFormat>Широкоэкранный</PresentationFormat>
  <Paragraphs>106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Garamond</vt:lpstr>
      <vt:lpstr>Helvetica</vt:lpstr>
      <vt:lpstr>Times New Roman</vt:lpstr>
      <vt:lpstr>Wingdings</vt:lpstr>
      <vt:lpstr>Натуральные материалы</vt:lpstr>
      <vt:lpstr>   Подготовка врачей педиатров в рамках программы непрерывного   интегрированного обучения в ЗКМУ имени Марата Оспанова 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Практическое обучение (модель)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врачей педиатров в рамках программы непрерывного   интегрированного обучения в ЗКМУ имени Марата Оспанова</dc:title>
  <dc:creator>Indira</dc:creator>
  <cp:lastModifiedBy>123</cp:lastModifiedBy>
  <cp:revision>13</cp:revision>
  <dcterms:created xsi:type="dcterms:W3CDTF">2021-10-04T08:45:39Z</dcterms:created>
  <dcterms:modified xsi:type="dcterms:W3CDTF">2021-12-07T02:46:32Z</dcterms:modified>
</cp:coreProperties>
</file>