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59" r:id="rId2"/>
    <p:sldId id="260" r:id="rId3"/>
    <p:sldId id="261" r:id="rId4"/>
    <p:sldId id="263" r:id="rId5"/>
    <p:sldId id="264" r:id="rId6"/>
    <p:sldId id="258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08" autoAdjust="0"/>
    <p:restoredTop sz="94660"/>
  </p:normalViewPr>
  <p:slideViewPr>
    <p:cSldViewPr>
      <p:cViewPr varScale="1">
        <p:scale>
          <a:sx n="68" d="100"/>
          <a:sy n="68" d="100"/>
        </p:scale>
        <p:origin x="1464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B85444-9412-444A-AA68-E53D977C2728}" type="datetimeFigureOut">
              <a:rPr lang="ru-RU" smtClean="0"/>
              <a:t>21.10.2021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0463C5-31C4-4BDE-8BF9-29863CC73C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74181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70463C5-31C4-4BDE-8BF9-29863CC73CEC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3238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21.10.2021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21.10.2021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21.10.2021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21.10.2021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21.10.2021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21.10.2021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21.10.2021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21.10.2021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nursing.developement@gmail.com" TargetMode="External"/><Relationship Id="rId2" Type="http://schemas.openxmlformats.org/officeDocument/2006/relationships/hyperlink" Target="mailto:gup.nursing@gmail.com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nursing.scientific.research@gmail.com" TargetMode="External"/><Relationship Id="rId4" Type="http://schemas.openxmlformats.org/officeDocument/2006/relationships/hyperlink" Target="mailto:institutional.developement@gmail.com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7862443-2CB0-475C-8F1D-01022800B8B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4652" y="1988840"/>
            <a:ext cx="7851648" cy="2621260"/>
          </a:xfrm>
        </p:spPr>
        <p:txBody>
          <a:bodyPr>
            <a:noAutofit/>
          </a:bodyPr>
          <a:lstStyle/>
          <a:p>
            <a:pPr algn="ctr"/>
            <a:r>
              <a:rPr lang="ru-RU" sz="4400" dirty="0"/>
              <a:t>Актуализация состава и утверждение плана работы ГУП программ подготовки специалистов сестринского дела на 2021-2022 учебный год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E1A43D7D-39BB-465F-818C-0A8B0E2A18F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4652" y="5373216"/>
            <a:ext cx="7854696" cy="989484"/>
          </a:xfrm>
        </p:spPr>
        <p:txBody>
          <a:bodyPr/>
          <a:lstStyle/>
          <a:p>
            <a:r>
              <a:rPr lang="ru-RU" dirty="0"/>
              <a:t>докладчик: </a:t>
            </a:r>
          </a:p>
          <a:p>
            <a:r>
              <a:rPr lang="ru-RU" dirty="0" err="1"/>
              <a:t>председателЬ</a:t>
            </a:r>
            <a:r>
              <a:rPr lang="ru-RU" dirty="0"/>
              <a:t> ГУП </a:t>
            </a:r>
            <a:r>
              <a:rPr lang="ru-RU" dirty="0" err="1"/>
              <a:t>Оспанова</a:t>
            </a:r>
            <a:r>
              <a:rPr lang="ru-RU" dirty="0"/>
              <a:t> Д.А.</a:t>
            </a:r>
          </a:p>
        </p:txBody>
      </p:sp>
    </p:spTree>
    <p:extLst>
      <p:ext uri="{BB962C8B-B14F-4D97-AF65-F5344CB8AC3E}">
        <p14:creationId xmlns:p14="http://schemas.microsoft.com/office/powerpoint/2010/main" val="14685571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6A916C7-23C5-47F7-B28B-6D01100D0A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124744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400" b="1" dirty="0"/>
              <a:t>ГУП программ подготовки специалистов сестринского дела</a:t>
            </a:r>
            <a:br>
              <a:rPr lang="ru-RU" dirty="0"/>
            </a:br>
            <a:r>
              <a:rPr lang="ru-RU" sz="2700" dirty="0"/>
              <a:t>gup.nursing@gmail.com</a:t>
            </a:r>
          </a:p>
        </p:txBody>
      </p:sp>
      <p:graphicFrame>
        <p:nvGraphicFramePr>
          <p:cNvPr id="4" name="Таблица 4">
            <a:extLst>
              <a:ext uri="{FF2B5EF4-FFF2-40B4-BE49-F238E27FC236}">
                <a16:creationId xmlns:a16="http://schemas.microsoft.com/office/drawing/2014/main" id="{D8A05B9F-0C18-4CC4-A0C2-09A4404229B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73123954"/>
              </p:ext>
            </p:extLst>
          </p:nvPr>
        </p:nvGraphicFramePr>
        <p:xfrm>
          <a:off x="457200" y="2474278"/>
          <a:ext cx="8363273" cy="36010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75415">
                  <a:extLst>
                    <a:ext uri="{9D8B030D-6E8A-4147-A177-3AD203B41FA5}">
                      <a16:colId xmlns:a16="http://schemas.microsoft.com/office/drawing/2014/main" val="1310046761"/>
                    </a:ext>
                  </a:extLst>
                </a:gridCol>
                <a:gridCol w="2065279">
                  <a:extLst>
                    <a:ext uri="{9D8B030D-6E8A-4147-A177-3AD203B41FA5}">
                      <a16:colId xmlns:a16="http://schemas.microsoft.com/office/drawing/2014/main" val="519845730"/>
                    </a:ext>
                  </a:extLst>
                </a:gridCol>
                <a:gridCol w="2068910">
                  <a:extLst>
                    <a:ext uri="{9D8B030D-6E8A-4147-A177-3AD203B41FA5}">
                      <a16:colId xmlns:a16="http://schemas.microsoft.com/office/drawing/2014/main" val="3286594009"/>
                    </a:ext>
                  </a:extLst>
                </a:gridCol>
                <a:gridCol w="1853669">
                  <a:extLst>
                    <a:ext uri="{9D8B030D-6E8A-4147-A177-3AD203B41FA5}">
                      <a16:colId xmlns:a16="http://schemas.microsoft.com/office/drawing/2014/main" val="2762780683"/>
                    </a:ext>
                  </a:extLst>
                </a:gridCol>
              </a:tblGrid>
              <a:tr h="372011">
                <a:tc>
                  <a:txBody>
                    <a:bodyPr/>
                    <a:lstStyle/>
                    <a:p>
                      <a:pPr marL="177800" algn="ctr"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организации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77800" algn="ctr"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ФИО председателя, должность, организация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77800" algn="ctr"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ФИО зам. председателя, должность, организация 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>
                        <a:spcAft>
                          <a:spcPts val="0"/>
                        </a:spcAft>
                      </a:pPr>
                      <a:r>
                        <a:rPr lang="en-US" sz="1800" b="1" kern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ФИО </a:t>
                      </a:r>
                      <a:r>
                        <a:rPr lang="en-US" sz="1800" b="1" kern="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секрета</a:t>
                      </a:r>
                      <a:r>
                        <a:rPr lang="ru-RU" sz="1800" b="1" kern="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ря</a:t>
                      </a:r>
                      <a:r>
                        <a:rPr lang="ru-RU" sz="1800" b="1" kern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организация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195502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1778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НАО «Казахский национальный университет им. аль-Фараби» Факультет медицины и здравоохранения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Оспанова</a:t>
                      </a:r>
                      <a:r>
                        <a:rPr lang="ru-RU" sz="1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Динара </a:t>
                      </a:r>
                      <a:r>
                        <a:rPr lang="ru-RU" sz="18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Алмахановна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зав. курсом СД кафедры фундаментальной медицины ВШМ ФМЗ НАО «</a:t>
                      </a:r>
                      <a:r>
                        <a:rPr lang="ru-RU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КазНУ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им. аль-Фараби»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>
                        <a:spcAft>
                          <a:spcPts val="0"/>
                        </a:spcAft>
                      </a:pPr>
                      <a:r>
                        <a:rPr kumimoji="0" lang="ru-RU" sz="1800" b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Сейдахметова</a:t>
                      </a:r>
                      <a:r>
                        <a:rPr kumimoji="0" lang="ru-RU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800" b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Айзат</a:t>
                      </a:r>
                      <a:r>
                        <a:rPr kumimoji="0" lang="ru-RU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800" b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Ашимхановна</a:t>
                      </a:r>
                      <a:r>
                        <a:rPr kumimoji="0" lang="ru-RU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kumimoji="0"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заведующая кафедрой </a:t>
                      </a:r>
                      <a:r>
                        <a:rPr kumimoji="0" lang="ru-RU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cкорой</a:t>
                      </a:r>
                      <a:r>
                        <a:rPr kumimoji="0"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медицинской помощи и сестринского дела АО «ЮКМА»</a:t>
                      </a:r>
                      <a:endParaRPr lang="ru-RU" sz="1800" b="1" kern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kumimoji="0" lang="ru-RU" sz="1800" b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Седач</a:t>
                      </a:r>
                      <a:r>
                        <a:rPr kumimoji="0" lang="ru-RU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Ника Николаевна </a:t>
                      </a:r>
                    </a:p>
                    <a:p>
                      <a:r>
                        <a:rPr kumimoji="0"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Ассистент-профессор школы сестринского образования НАО «МУК»</a:t>
                      </a:r>
                      <a:endParaRPr lang="ru-RU" sz="1800" b="1" kern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9465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873996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60DAA78-7748-460D-86C0-3E09325B15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200" b="1" dirty="0"/>
              <a:t>Состав ГУП программ подготовки специалистов сестринского дела</a:t>
            </a:r>
            <a:endParaRPr lang="ru-RU" sz="2800" dirty="0"/>
          </a:p>
        </p:txBody>
      </p:sp>
      <p:graphicFrame>
        <p:nvGraphicFramePr>
          <p:cNvPr id="8" name="Таблица 8">
            <a:extLst>
              <a:ext uri="{FF2B5EF4-FFF2-40B4-BE49-F238E27FC236}">
                <a16:creationId xmlns:a16="http://schemas.microsoft.com/office/drawing/2014/main" id="{24726A23-E069-4AE8-80FE-B44B11A171B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76678405"/>
              </p:ext>
            </p:extLst>
          </p:nvPr>
        </p:nvGraphicFramePr>
        <p:xfrm>
          <a:off x="457200" y="2276872"/>
          <a:ext cx="8456382" cy="44013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0384">
                  <a:extLst>
                    <a:ext uri="{9D8B030D-6E8A-4147-A177-3AD203B41FA5}">
                      <a16:colId xmlns:a16="http://schemas.microsoft.com/office/drawing/2014/main" val="2559514192"/>
                    </a:ext>
                  </a:extLst>
                </a:gridCol>
                <a:gridCol w="4536504">
                  <a:extLst>
                    <a:ext uri="{9D8B030D-6E8A-4147-A177-3AD203B41FA5}">
                      <a16:colId xmlns:a16="http://schemas.microsoft.com/office/drawing/2014/main" val="3792986120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546201615"/>
                    </a:ext>
                  </a:extLst>
                </a:gridCol>
                <a:gridCol w="2613390">
                  <a:extLst>
                    <a:ext uri="{9D8B030D-6E8A-4147-A177-3AD203B41FA5}">
                      <a16:colId xmlns:a16="http://schemas.microsoft.com/office/drawing/2014/main" val="2571645718"/>
                    </a:ext>
                  </a:extLst>
                </a:gridCol>
              </a:tblGrid>
              <a:tr h="767377">
                <a:tc>
                  <a:txBody>
                    <a:bodyPr/>
                    <a:lstStyle/>
                    <a:p>
                      <a:pPr marL="1778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№/п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1778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Комитетов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1778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u="sng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2"/>
                        </a:rPr>
                        <a:t>gup.nursing@gmail.com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Количество членов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78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ФИО председателя комитета, должность, организация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631748307"/>
                  </a:ext>
                </a:extLst>
              </a:tr>
              <a:tr h="640089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Развитие и поддержка СД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1800" u="sng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3"/>
                        </a:rPr>
                        <a:t>nursing.developement@gmail.com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/>
                        <a:t>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Кайдаулов Мухтар Кенжебекович</a:t>
                      </a:r>
                      <a:endParaRPr lang="ru-RU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НАО «КазНМУ им.Асфендиярова»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32910300"/>
                  </a:ext>
                </a:extLst>
              </a:tr>
              <a:tr h="944836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</a:t>
                      </a: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Укрепление институционального потенциала и лидерских навыков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1800" u="sng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4"/>
                        </a:rPr>
                        <a:t>institutional.developement@gmail.com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Абжанова Жанар Солтановна</a:t>
                      </a:r>
                      <a:endParaRPr lang="ru-RU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РВМК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52634451"/>
                  </a:ext>
                </a:extLst>
              </a:tr>
              <a:tr h="1165648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kk-KZ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Научные исследования в сестринском деле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1800" u="sng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5"/>
                        </a:rPr>
                        <a:t>nursing</a:t>
                      </a:r>
                      <a:r>
                        <a:rPr lang="ru-RU" sz="1800" u="sng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5"/>
                        </a:rPr>
                        <a:t>.</a:t>
                      </a:r>
                      <a:r>
                        <a:rPr lang="en-US" sz="1800" u="sng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5"/>
                        </a:rPr>
                        <a:t>scientific</a:t>
                      </a:r>
                      <a:r>
                        <a:rPr lang="ru-RU" sz="1800" u="sng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5"/>
                        </a:rPr>
                        <a:t>.</a:t>
                      </a:r>
                      <a:r>
                        <a:rPr lang="en-US" sz="1800" u="sng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5"/>
                        </a:rPr>
                        <a:t>research</a:t>
                      </a:r>
                      <a:r>
                        <a:rPr lang="ru-RU" sz="1800" u="sng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5"/>
                        </a:rPr>
                        <a:t>@</a:t>
                      </a:r>
                      <a:r>
                        <a:rPr lang="en-US" sz="1800" u="sng" dirty="0" err="1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5"/>
                        </a:rPr>
                        <a:t>gmail</a:t>
                      </a:r>
                      <a:r>
                        <a:rPr lang="ru-RU" sz="1800" u="sng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5"/>
                        </a:rPr>
                        <a:t>.</a:t>
                      </a:r>
                      <a:r>
                        <a:rPr lang="en-US" sz="1800" u="sng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5"/>
                        </a:rPr>
                        <a:t>com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Иванченко Нелля Николаевна</a:t>
                      </a:r>
                      <a:endParaRPr lang="ru-RU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НАО «КазНМУ им.Асфендиярова»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568290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715487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4D25D00-FE6D-43A0-B6C2-DCC5D89F0A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3568" y="275757"/>
            <a:ext cx="8460432" cy="776979"/>
          </a:xfrm>
        </p:spPr>
        <p:txBody>
          <a:bodyPr>
            <a:noAutofit/>
          </a:bodyPr>
          <a:lstStyle/>
          <a:p>
            <a:r>
              <a:rPr lang="ru-RU" sz="3200" b="1" dirty="0"/>
              <a:t>Представители организаций в составе ГУП</a:t>
            </a:r>
            <a:endParaRPr lang="ru-RU" sz="3200" dirty="0"/>
          </a:p>
        </p:txBody>
      </p:sp>
      <p:graphicFrame>
        <p:nvGraphicFramePr>
          <p:cNvPr id="4" name="Таблица 4">
            <a:extLst>
              <a:ext uri="{FF2B5EF4-FFF2-40B4-BE49-F238E27FC236}">
                <a16:creationId xmlns:a16="http://schemas.microsoft.com/office/drawing/2014/main" id="{51080855-A675-41BD-930B-9A6D9C0F1BF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10790953"/>
              </p:ext>
            </p:extLst>
          </p:nvPr>
        </p:nvGraphicFramePr>
        <p:xfrm>
          <a:off x="457199" y="1310688"/>
          <a:ext cx="8229601" cy="53047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032">
                  <a:extLst>
                    <a:ext uri="{9D8B030D-6E8A-4147-A177-3AD203B41FA5}">
                      <a16:colId xmlns:a16="http://schemas.microsoft.com/office/drawing/2014/main" val="4196267226"/>
                    </a:ext>
                  </a:extLst>
                </a:gridCol>
                <a:gridCol w="2977398">
                  <a:extLst>
                    <a:ext uri="{9D8B030D-6E8A-4147-A177-3AD203B41FA5}">
                      <a16:colId xmlns:a16="http://schemas.microsoft.com/office/drawing/2014/main" val="3495837208"/>
                    </a:ext>
                  </a:extLst>
                </a:gridCol>
                <a:gridCol w="567334">
                  <a:extLst>
                    <a:ext uri="{9D8B030D-6E8A-4147-A177-3AD203B41FA5}">
                      <a16:colId xmlns:a16="http://schemas.microsoft.com/office/drawing/2014/main" val="1457157926"/>
                    </a:ext>
                  </a:extLst>
                </a:gridCol>
                <a:gridCol w="354584">
                  <a:extLst>
                    <a:ext uri="{9D8B030D-6E8A-4147-A177-3AD203B41FA5}">
                      <a16:colId xmlns:a16="http://schemas.microsoft.com/office/drawing/2014/main" val="3252900752"/>
                    </a:ext>
                  </a:extLst>
                </a:gridCol>
                <a:gridCol w="3545836">
                  <a:extLst>
                    <a:ext uri="{9D8B030D-6E8A-4147-A177-3AD203B41FA5}">
                      <a16:colId xmlns:a16="http://schemas.microsoft.com/office/drawing/2014/main" val="2894475005"/>
                    </a:ext>
                  </a:extLst>
                </a:gridCol>
                <a:gridCol w="496417">
                  <a:extLst>
                    <a:ext uri="{9D8B030D-6E8A-4147-A177-3AD203B41FA5}">
                      <a16:colId xmlns:a16="http://schemas.microsoft.com/office/drawing/2014/main" val="1279831448"/>
                    </a:ext>
                  </a:extLst>
                </a:gridCol>
              </a:tblGrid>
              <a:tr h="281478"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Организация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К-во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Организация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К-во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2902731"/>
                  </a:ext>
                </a:extLst>
              </a:tr>
              <a:tr h="281478">
                <a:tc>
                  <a:txBody>
                    <a:bodyPr/>
                    <a:lstStyle/>
                    <a:p>
                      <a:endParaRPr lang="ru-RU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НАО «КазНМУ»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НЦПиДХ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0333927"/>
                  </a:ext>
                </a:extLst>
              </a:tr>
              <a:tr h="281478">
                <a:tc>
                  <a:txBody>
                    <a:bodyPr/>
                    <a:lstStyle/>
                    <a:p>
                      <a:endParaRPr lang="ru-RU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НАО «МУА»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НЦУ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73998476"/>
                  </a:ext>
                </a:extLst>
              </a:tr>
              <a:tr h="281478">
                <a:tc>
                  <a:txBody>
                    <a:bodyPr/>
                    <a:lstStyle/>
                    <a:p>
                      <a:endParaRPr lang="ru-RU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НАО «МУК»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Медицинский колледж Эмили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95621405"/>
                  </a:ext>
                </a:extLst>
              </a:tr>
              <a:tr h="281478">
                <a:tc>
                  <a:txBody>
                    <a:bodyPr/>
                    <a:lstStyle/>
                    <a:p>
                      <a:endParaRPr lang="ru-RU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НАО «МУС»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РВМК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96168490"/>
                  </a:ext>
                </a:extLst>
              </a:tr>
              <a:tr h="303981">
                <a:tc>
                  <a:txBody>
                    <a:bodyPr/>
                    <a:lstStyle/>
                    <a:p>
                      <a:endParaRPr lang="ru-RU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ЗКМУ имени Марата Оспанова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ВМК «</a:t>
                      </a: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Интердент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»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08114715"/>
                  </a:ext>
                </a:extLst>
              </a:tr>
              <a:tr h="313487">
                <a:tc>
                  <a:txBody>
                    <a:bodyPr/>
                    <a:lstStyle/>
                    <a:p>
                      <a:endParaRPr lang="ru-RU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ЮКМА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Карагандинский высший медицинский </a:t>
                      </a: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интерколледж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77117882"/>
                  </a:ext>
                </a:extLst>
              </a:tr>
              <a:tr h="281478">
                <a:tc>
                  <a:txBody>
                    <a:bodyPr/>
                    <a:lstStyle/>
                    <a:p>
                      <a:endParaRPr lang="ru-RU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НУО «КРМУ»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 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Аркалыкский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медицинский колледж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39824246"/>
                  </a:ext>
                </a:extLst>
              </a:tr>
              <a:tr h="281478">
                <a:tc>
                  <a:txBody>
                    <a:bodyPr/>
                    <a:lstStyle/>
                    <a:p>
                      <a:endParaRPr lang="ru-RU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КМУ «ВШОЗ»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Медицинский колледж </a:t>
                      </a: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Авимед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94977611"/>
                  </a:ext>
                </a:extLst>
              </a:tr>
              <a:tr h="281478">
                <a:tc>
                  <a:txBody>
                    <a:bodyPr/>
                    <a:lstStyle/>
                    <a:p>
                      <a:endParaRPr lang="ru-RU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НАО «КазНУ»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Кокшетауский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высший медицинский колледж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82690572"/>
                  </a:ext>
                </a:extLst>
              </a:tr>
              <a:tr h="617866">
                <a:tc>
                  <a:txBody>
                    <a:bodyPr/>
                    <a:lstStyle/>
                    <a:p>
                      <a:endParaRPr lang="ru-RU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Кокшетауский университет имени Ш.Уалиханова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Туркестанский высший медицинский колледж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09499756"/>
                  </a:ext>
                </a:extLst>
              </a:tr>
              <a:tr h="313487">
                <a:tc>
                  <a:txBody>
                    <a:bodyPr/>
                    <a:lstStyle/>
                    <a:p>
                      <a:endParaRPr lang="ru-RU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UMC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РОО «Национальная ассоциация специалистов здравоохранения» 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89980727"/>
                  </a:ext>
                </a:extLst>
              </a:tr>
              <a:tr h="281478">
                <a:tc>
                  <a:txBody>
                    <a:bodyPr/>
                    <a:lstStyle/>
                    <a:p>
                      <a:endParaRPr lang="ru-RU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НЦНХ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Работодатели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03089806"/>
                  </a:ext>
                </a:extLst>
              </a:tr>
              <a:tr h="226146">
                <a:tc>
                  <a:txBody>
                    <a:bodyPr/>
                    <a:lstStyle/>
                    <a:p>
                      <a:endParaRPr lang="ru-RU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ННМЦ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8070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758297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4D631DC-D374-4710-B282-ADA6870918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908720"/>
            <a:ext cx="8229600" cy="636680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/>
              <a:t>План работы ГУП – Сестринское дело</a:t>
            </a:r>
            <a:br>
              <a:rPr lang="ru-RU" sz="2800" dirty="0"/>
            </a:br>
            <a:r>
              <a:rPr lang="ru-RU" sz="2800" b="1" dirty="0"/>
              <a:t>на 2021-2022 учебный год</a:t>
            </a:r>
            <a:endParaRPr lang="ru-RU" sz="2800" dirty="0"/>
          </a:p>
        </p:txBody>
      </p:sp>
      <p:graphicFrame>
        <p:nvGraphicFramePr>
          <p:cNvPr id="4" name="Таблица 4">
            <a:extLst>
              <a:ext uri="{FF2B5EF4-FFF2-40B4-BE49-F238E27FC236}">
                <a16:creationId xmlns:a16="http://schemas.microsoft.com/office/drawing/2014/main" id="{D5A9470D-5EB6-4193-AFC5-76619FBEEC6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56236066"/>
              </p:ext>
            </p:extLst>
          </p:nvPr>
        </p:nvGraphicFramePr>
        <p:xfrm>
          <a:off x="457200" y="1935163"/>
          <a:ext cx="8229600" cy="4399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4400">
                  <a:extLst>
                    <a:ext uri="{9D8B030D-6E8A-4147-A177-3AD203B41FA5}">
                      <a16:colId xmlns:a16="http://schemas.microsoft.com/office/drawing/2014/main" val="3796720763"/>
                    </a:ext>
                  </a:extLst>
                </a:gridCol>
                <a:gridCol w="5688632">
                  <a:extLst>
                    <a:ext uri="{9D8B030D-6E8A-4147-A177-3AD203B41FA5}">
                      <a16:colId xmlns:a16="http://schemas.microsoft.com/office/drawing/2014/main" val="3607864357"/>
                    </a:ext>
                  </a:extLst>
                </a:gridCol>
                <a:gridCol w="2026568">
                  <a:extLst>
                    <a:ext uri="{9D8B030D-6E8A-4147-A177-3AD203B41FA5}">
                      <a16:colId xmlns:a16="http://schemas.microsoft.com/office/drawing/2014/main" val="22475091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№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Мероприятие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Срок исполнения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741781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Утверждение плана работы Комитета по развитию и поддержке сестринского дела на 2021-2022 учебный год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Сентябрь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54371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Актуализация состава Комитета по развитию и поддержке сестринского дела на 2021-2022 учебный год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Сентябрь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243707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Формирования перечня результатов обучения по специальности сестринское дело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Ноябрь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350727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Подготовка списка литературы и формирование баз экспертов для подготовки к независимой оценке выпускников сестринского дела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Январь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519145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Проведение конференции по сестринскому делу в рамках проекта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Acceled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Февраль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640673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Независимая оценка выпускников по специальности СД: согласования технической спецификации, графика экспертизы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Март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606886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Отчет по работе Комитета за 2021-2022 учебный год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Май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125740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Разработка рекомендаций для внесения изменений и дополнений в НПА в области сестринского дела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 мере поступления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509355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050860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692696"/>
            <a:ext cx="8496944" cy="797768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Данные по трудоустройству 2021 года по специальности 6В10101 </a:t>
            </a:r>
            <a:r>
              <a:rPr lang="kk-KZ" sz="2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«Сестринское дело»</a:t>
            </a:r>
            <a:endParaRPr lang="ru-RU" sz="2000" b="1" dirty="0"/>
          </a:p>
        </p:txBody>
      </p:sp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6C8C2856-30D4-41D6-A01F-DAA08D9296B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53359322"/>
              </p:ext>
            </p:extLst>
          </p:nvPr>
        </p:nvGraphicFramePr>
        <p:xfrm>
          <a:off x="251520" y="1700808"/>
          <a:ext cx="8712968" cy="491781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82593">
                  <a:extLst>
                    <a:ext uri="{9D8B030D-6E8A-4147-A177-3AD203B41FA5}">
                      <a16:colId xmlns:a16="http://schemas.microsoft.com/office/drawing/2014/main" val="4208639454"/>
                    </a:ext>
                  </a:extLst>
                </a:gridCol>
                <a:gridCol w="788861">
                  <a:extLst>
                    <a:ext uri="{9D8B030D-6E8A-4147-A177-3AD203B41FA5}">
                      <a16:colId xmlns:a16="http://schemas.microsoft.com/office/drawing/2014/main" val="3760032379"/>
                    </a:ext>
                  </a:extLst>
                </a:gridCol>
                <a:gridCol w="449650">
                  <a:extLst>
                    <a:ext uri="{9D8B030D-6E8A-4147-A177-3AD203B41FA5}">
                      <a16:colId xmlns:a16="http://schemas.microsoft.com/office/drawing/2014/main" val="2648085046"/>
                    </a:ext>
                  </a:extLst>
                </a:gridCol>
                <a:gridCol w="425985">
                  <a:extLst>
                    <a:ext uri="{9D8B030D-6E8A-4147-A177-3AD203B41FA5}">
                      <a16:colId xmlns:a16="http://schemas.microsoft.com/office/drawing/2014/main" val="1434631790"/>
                    </a:ext>
                  </a:extLst>
                </a:gridCol>
                <a:gridCol w="437818">
                  <a:extLst>
                    <a:ext uri="{9D8B030D-6E8A-4147-A177-3AD203B41FA5}">
                      <a16:colId xmlns:a16="http://schemas.microsoft.com/office/drawing/2014/main" val="2779337952"/>
                    </a:ext>
                  </a:extLst>
                </a:gridCol>
                <a:gridCol w="567979">
                  <a:extLst>
                    <a:ext uri="{9D8B030D-6E8A-4147-A177-3AD203B41FA5}">
                      <a16:colId xmlns:a16="http://schemas.microsoft.com/office/drawing/2014/main" val="1966018705"/>
                    </a:ext>
                  </a:extLst>
                </a:gridCol>
                <a:gridCol w="536426">
                  <a:extLst>
                    <a:ext uri="{9D8B030D-6E8A-4147-A177-3AD203B41FA5}">
                      <a16:colId xmlns:a16="http://schemas.microsoft.com/office/drawing/2014/main" val="4207132950"/>
                    </a:ext>
                  </a:extLst>
                </a:gridCol>
                <a:gridCol w="757306">
                  <a:extLst>
                    <a:ext uri="{9D8B030D-6E8A-4147-A177-3AD203B41FA5}">
                      <a16:colId xmlns:a16="http://schemas.microsoft.com/office/drawing/2014/main" val="524794389"/>
                    </a:ext>
                  </a:extLst>
                </a:gridCol>
                <a:gridCol w="757306">
                  <a:extLst>
                    <a:ext uri="{9D8B030D-6E8A-4147-A177-3AD203B41FA5}">
                      <a16:colId xmlns:a16="http://schemas.microsoft.com/office/drawing/2014/main" val="804922739"/>
                    </a:ext>
                  </a:extLst>
                </a:gridCol>
                <a:gridCol w="757306">
                  <a:extLst>
                    <a:ext uri="{9D8B030D-6E8A-4147-A177-3AD203B41FA5}">
                      <a16:colId xmlns:a16="http://schemas.microsoft.com/office/drawing/2014/main" val="1318624913"/>
                    </a:ext>
                  </a:extLst>
                </a:gridCol>
                <a:gridCol w="1151738">
                  <a:extLst>
                    <a:ext uri="{9D8B030D-6E8A-4147-A177-3AD203B41FA5}">
                      <a16:colId xmlns:a16="http://schemas.microsoft.com/office/drawing/2014/main" val="1186216982"/>
                    </a:ext>
                  </a:extLst>
                </a:gridCol>
              </a:tblGrid>
              <a:tr h="348090"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ВУЗ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Программа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Кол-во выпускников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Трудоустроено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Не трудоустроено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Доля выпускников трудоустроенных в организации здравоохранения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40447482"/>
                  </a:ext>
                </a:extLst>
              </a:tr>
              <a:tr h="106167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</a:rPr>
                        <a:t>всего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</a:rPr>
                        <a:t>грант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</a:rPr>
                        <a:t>квота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</a:rPr>
                        <a:t>договор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>
                          <a:effectLst/>
                        </a:rPr>
                        <a:t>Свободное трудоустройство (декрет)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</a:rPr>
                        <a:t>Продолжают обучение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0756826"/>
                  </a:ext>
                </a:extLst>
              </a:tr>
              <a:tr h="34809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</a:rPr>
                        <a:t>МУА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16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7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3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6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7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4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5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100%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333457027"/>
                  </a:ext>
                </a:extLst>
              </a:tr>
              <a:tr h="34809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</a:rPr>
                        <a:t>МУК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</a:rPr>
                        <a:t>?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9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7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2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9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100%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063614457"/>
                  </a:ext>
                </a:extLst>
              </a:tr>
              <a:tr h="63004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</a:rPr>
                        <a:t>КазНМУ им.Асфендиярова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</a:rPr>
                        <a:t>?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21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17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4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100%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049716339"/>
                  </a:ext>
                </a:extLst>
              </a:tr>
              <a:tr h="348090">
                <a:tc rowSpan="2"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</a:rPr>
                        <a:t>КРМУ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</a:rPr>
                        <a:t>4 г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2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1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1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1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1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rowSpan="2"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100%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76644584"/>
                  </a:ext>
                </a:extLst>
              </a:tr>
              <a:tr h="34809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</a:rPr>
                        <a:t>10 м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29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29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29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8299775"/>
                  </a:ext>
                </a:extLst>
              </a:tr>
              <a:tr h="34809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</a:rPr>
                        <a:t>КазНУ им. аль-Фараби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</a:rPr>
                        <a:t>10 м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31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31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31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100%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340946794"/>
                  </a:ext>
                </a:extLst>
              </a:tr>
              <a:tr h="348090">
                <a:tc rowSpan="2"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</a:rPr>
                        <a:t>МУС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</a:rPr>
                        <a:t>4 г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6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6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4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1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1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96%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58032150"/>
                  </a:ext>
                </a:extLst>
              </a:tr>
              <a:tr h="34809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</a:rPr>
                        <a:t>10 м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46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46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46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288821099"/>
                  </a:ext>
                </a:extLst>
              </a:tr>
              <a:tr h="34809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</a:rPr>
                        <a:t>ЮКМА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12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4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3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5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11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1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</a:rPr>
                        <a:t>92%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936267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2701562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205</TotalTime>
  <Words>533</Words>
  <Application>Microsoft Office PowerPoint</Application>
  <PresentationFormat>Экран (4:3)</PresentationFormat>
  <Paragraphs>232</Paragraphs>
  <Slides>6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Calibri</vt:lpstr>
      <vt:lpstr>Constantia</vt:lpstr>
      <vt:lpstr>Times New Roman</vt:lpstr>
      <vt:lpstr>Wingdings 2</vt:lpstr>
      <vt:lpstr>Поток</vt:lpstr>
      <vt:lpstr>Актуализация состава и утверждение плана работы ГУП программ подготовки специалистов сестринского дела на 2021-2022 учебный год</vt:lpstr>
      <vt:lpstr>ГУП программ подготовки специалистов сестринского дела gup.nursing@gmail.com</vt:lpstr>
      <vt:lpstr>Состав ГУП программ подготовки специалистов сестринского дела</vt:lpstr>
      <vt:lpstr>Представители организаций в составе ГУП</vt:lpstr>
      <vt:lpstr>План работы ГУП – Сестринское дело на 2021-2022 учебный год</vt:lpstr>
      <vt:lpstr>Данные по трудоустройству 2021 года по специальности 6В10101 «Сестринское дело»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Мақпал Мамырбекова</dc:creator>
  <cp:lastModifiedBy>Work-nbk</cp:lastModifiedBy>
  <cp:revision>20</cp:revision>
  <cp:lastPrinted>2021-10-18T07:01:47Z</cp:lastPrinted>
  <dcterms:created xsi:type="dcterms:W3CDTF">2021-10-15T11:13:57Z</dcterms:created>
  <dcterms:modified xsi:type="dcterms:W3CDTF">2021-10-21T04:25:05Z</dcterms:modified>
</cp:coreProperties>
</file>