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0" r:id="rId1"/>
  </p:sldMasterIdLst>
  <p:sldIdLst>
    <p:sldId id="256" r:id="rId2"/>
    <p:sldId id="282" r:id="rId3"/>
    <p:sldId id="264" r:id="rId4"/>
    <p:sldId id="284" r:id="rId5"/>
    <p:sldId id="285" r:id="rId6"/>
  </p:sldIdLst>
  <p:sldSz cx="12192000" cy="6858000"/>
  <p:notesSz cx="6858000" cy="99472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AF976C1E-7D35-4406-88A4-8AB320134504}">
          <p14:sldIdLst>
            <p14:sldId id="256"/>
            <p14:sldId id="282"/>
            <p14:sldId id="264"/>
            <p14:sldId id="284"/>
            <p14:sldId id="28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100" d="100"/>
          <a:sy n="100" d="100"/>
        </p:scale>
        <p:origin x="936" y="4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956980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2590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59411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770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66890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188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8483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79106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592105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0953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36713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B664A52A-191C-4BEB-A955-2381AC9589EA}" type="datetimeFigureOut">
              <a:rPr lang="ru-RU" smtClean="0"/>
              <a:t>19.10.2021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6BB3F22F-A767-4C90-85DE-F62F6C0E5614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73826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1" r:id="rId1"/>
    <p:sldLayoutId id="2147483852" r:id="rId2"/>
    <p:sldLayoutId id="2147483853" r:id="rId3"/>
    <p:sldLayoutId id="2147483854" r:id="rId4"/>
    <p:sldLayoutId id="2147483855" r:id="rId5"/>
    <p:sldLayoutId id="2147483856" r:id="rId6"/>
    <p:sldLayoutId id="2147483857" r:id="rId7"/>
    <p:sldLayoutId id="2147483858" r:id="rId8"/>
    <p:sldLayoutId id="2147483859" r:id="rId9"/>
    <p:sldLayoutId id="2147483860" r:id="rId10"/>
    <p:sldLayoutId id="214748386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60656" y="2132901"/>
            <a:ext cx="10426700" cy="1906362"/>
          </a:xfrm>
        </p:spPr>
        <p:txBody>
          <a:bodyPr>
            <a:noAutofit/>
          </a:bodyPr>
          <a:lstStyle/>
          <a:p>
            <a:pPr lvl="0"/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ГУП программы подготовки специалистов общественного здоровья и иных специалистов здравоохранения (Общественное здравоохранение, Менеджмент здравоохранения, Медицина чрезвычайных ситуаций и катастроф) </a:t>
            </a:r>
            <a:br>
              <a:rPr lang="ru-RU" sz="2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455634" y="5017273"/>
            <a:ext cx="10426700" cy="1559784"/>
          </a:xfrm>
        </p:spPr>
        <p:txBody>
          <a:bodyPr>
            <a:normAutofit/>
          </a:bodyPr>
          <a:lstStyle/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Докладчик: Председатель ГУП, </a:t>
            </a:r>
          </a:p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Доктор философии </a:t>
            </a:r>
            <a:r>
              <a:rPr lang="en-US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PhD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472C4"/>
              </a:buClr>
              <a:buSzPct val="80000"/>
              <a:buFont typeface="Corbel" pitchFamily="34" charset="0"/>
              <a:buNone/>
              <a:tabLst/>
              <a:defRPr/>
            </a:pPr>
            <a:r>
              <a:rPr kumimoji="0" lang="ru-RU" sz="22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ректор КМУ «ВШОЗ»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r">
              <a:lnSpc>
                <a:spcPct val="100000"/>
              </a:lnSpc>
              <a:spcBef>
                <a:spcPts val="0"/>
              </a:spcBef>
            </a:pP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Ауезова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Ардак</a:t>
            </a:r>
            <a:r>
              <a:rPr lang="ru-RU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b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Муханбетжановна</a:t>
            </a:r>
            <a:endParaRPr lang="ru-RU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D83114D0-0276-4983-8A2D-70E59177134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9548" y="662731"/>
            <a:ext cx="8772904" cy="1174458"/>
          </a:xfrm>
          <a:prstGeom prst="rect">
            <a:avLst/>
          </a:prstGeom>
        </p:spPr>
      </p:pic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238C28FB-2879-4265-BD23-C378CB4221C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60656" y="352337"/>
            <a:ext cx="10507094" cy="17952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1271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2234F0-EF12-42BB-A506-2E80DBFFE13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76169"/>
            <a:ext cx="10515600" cy="377504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400" b="1" dirty="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Состав ГУП</a:t>
            </a:r>
            <a:endParaRPr lang="ru-KZ" sz="24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5BE4CB5D-A2F6-46D9-A657-4988BB0BE8A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9444819"/>
              </p:ext>
            </p:extLst>
          </p:nvPr>
        </p:nvGraphicFramePr>
        <p:xfrm>
          <a:off x="209725" y="553674"/>
          <a:ext cx="11744586" cy="61272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83939">
                  <a:extLst>
                    <a:ext uri="{9D8B030D-6E8A-4147-A177-3AD203B41FA5}">
                      <a16:colId xmlns:a16="http://schemas.microsoft.com/office/drawing/2014/main" val="3331519439"/>
                    </a:ext>
                  </a:extLst>
                </a:gridCol>
                <a:gridCol w="4435157">
                  <a:extLst>
                    <a:ext uri="{9D8B030D-6E8A-4147-A177-3AD203B41FA5}">
                      <a16:colId xmlns:a16="http://schemas.microsoft.com/office/drawing/2014/main" val="1526905678"/>
                    </a:ext>
                  </a:extLst>
                </a:gridCol>
                <a:gridCol w="3797457">
                  <a:extLst>
                    <a:ext uri="{9D8B030D-6E8A-4147-A177-3AD203B41FA5}">
                      <a16:colId xmlns:a16="http://schemas.microsoft.com/office/drawing/2014/main" val="3174235805"/>
                    </a:ext>
                  </a:extLst>
                </a:gridCol>
                <a:gridCol w="3028033">
                  <a:extLst>
                    <a:ext uri="{9D8B030D-6E8A-4147-A177-3AD203B41FA5}">
                      <a16:colId xmlns:a16="http://schemas.microsoft.com/office/drawing/2014/main" val="1563408057"/>
                    </a:ext>
                  </a:extLst>
                </a:gridCol>
              </a:tblGrid>
              <a:tr h="419346">
                <a:tc>
                  <a:txBody>
                    <a:bodyPr/>
                    <a:lstStyle/>
                    <a:p>
                      <a:pPr algn="ctr"/>
                      <a:r>
                        <a:rPr lang="ru-RU" sz="1400" b="1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KZ" sz="1400" b="1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7800"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председателя, должность, организация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177800" algn="ctr"/>
                      <a:r>
                        <a:rPr lang="ru-RU" sz="1400" b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ФИО зам. председателя, должность, организация </a:t>
                      </a:r>
                      <a:endParaRPr lang="ru-KZ" sz="1400" b="1" dirty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en-US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ФИО </a:t>
                      </a:r>
                      <a:r>
                        <a:rPr lang="en-US" sz="1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секрета</a:t>
                      </a:r>
                      <a:r>
                        <a:rPr lang="ru-RU" sz="14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ря</a:t>
                      </a:r>
                      <a:r>
                        <a:rPr lang="ru-RU" sz="14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, организация</a:t>
                      </a:r>
                      <a:endParaRPr lang="ru-KZ" sz="14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609126301"/>
                  </a:ext>
                </a:extLst>
              </a:tr>
              <a:tr h="401626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ГУП ПРОГРАММЫ ПОДГОТОВКИ СПЕЦИАЛИСТОВ ОБЩЕСТВЕННОГО ЗДОРОВЬЯ И ИНЫХ СПЕЦИАЛИСТОВ ЗДРАВООХРАНЕНИЯ.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9120405"/>
                  </a:ext>
                </a:extLst>
              </a:tr>
              <a:tr h="606991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Ауезова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Ардак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Муханбетжановна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доктор философии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PhD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ректор КМУ «ВШОЗ»</a:t>
                      </a:r>
                      <a:endParaRPr lang="ru-K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Кауышева Алмагуль </a:t>
                      </a:r>
                      <a:r>
                        <a:rPr lang="ru-RU" sz="1200" b="0" kern="0" dirty="0" err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Амангельдиновна</a:t>
                      </a:r>
                      <a:r>
                        <a:rPr lang="ru-RU" sz="1200" b="0" kern="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Проректор по образовательной и научной деятельности КМУ «ВШОЗ»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>
                        <a:spcAft>
                          <a:spcPts val="0"/>
                        </a:spcAft>
                      </a:pPr>
                      <a:r>
                        <a:rPr lang="ru-RU" sz="1200" kern="1200" dirty="0" err="1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Балкыбеккызы</a:t>
                      </a:r>
                      <a:r>
                        <a:rPr lang="ru-RU" sz="120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Гаухар, главный специалист департамента послевузовского образования КМУ «ВШОЗ»</a:t>
                      </a:r>
                      <a:endParaRPr lang="ru-KZ" sz="120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58341047"/>
                  </a:ext>
                </a:extLst>
              </a:tr>
              <a:tr h="26957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СОСТАВ КОМИТЕТОВ ГУП </a:t>
                      </a:r>
                      <a:endParaRPr lang="ru-K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045503"/>
                  </a:ext>
                </a:extLst>
              </a:tr>
              <a:tr h="279938">
                <a:tc grid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«ОБЩЕСТВЕННОЕ ЗДРАВООХРАНЕНИЕ»</a:t>
                      </a:r>
                      <a:endParaRPr lang="ru-KZ" sz="1200" b="1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9112441"/>
                  </a:ext>
                </a:extLst>
              </a:tr>
              <a:tr h="629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Ермуханова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Людмила Сергеевна, к.м.н.,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ассоц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  проф., руководитель кафедры «Общественное здоровье и здравоохранение», ЗКМУ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Жакенова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Сауле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Рахимжановна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профессор школы общественного здоровья и биомедицины НАО МУК.</a:t>
                      </a:r>
                      <a:endParaRPr lang="ru-KZ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Рамазанова Маншук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Анеровна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;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8290143"/>
                  </a:ext>
                </a:extLst>
              </a:tr>
              <a:tr h="26957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«МЕНЕДЖМЕНТ ЗДРАВООХРАНЕНИЯ»</a:t>
                      </a:r>
                      <a:endParaRPr lang="ru-K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0045715"/>
                  </a:ext>
                </a:extLst>
              </a:tr>
              <a:tr h="629018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Капанова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Гульнара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Жамбаевна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д.м.н., профессор, зав. кафедры политики и организации здравоохранения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 Аль Фараби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Мусаханова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Акмарал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Калмаханбетовна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к.м.н., доцент кафедры Общественное здоровье и менеджмент НАО «Медицинский университет Астаны»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Балкыбеккызы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Гаухар, главный специалист департамента послевузовского образования КМУ «ВШОЗ»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59310595"/>
                  </a:ext>
                </a:extLst>
              </a:tr>
              <a:tr h="269579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«НУТРИЦИОЛОГИЯ» И «ДИЕТОЛОГИЯ»</a:t>
                      </a:r>
                      <a:endParaRPr lang="ru-KZ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400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578791821"/>
                  </a:ext>
                </a:extLst>
              </a:tr>
              <a:tr h="131688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lvl="0" indent="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Шарманов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Торегельды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Шарманович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Президент ОО «Казахской Академии питания» и ОО «Национального центра здорового питания», академик НАН РК и РАМН.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Алмаз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Шарман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Президент ОО «Академия профилактической медицины»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д.м.н., профессор Университета Дж.Хопкинса, США;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 algn="ctr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Кайнарбаева Майгуль Сейдуллаевна, Заведующая кафедры «Нутрициология» НАО «КазНМУ им.С.Д.Асфендиярова».</a:t>
                      </a:r>
                      <a:endParaRPr lang="ru-KZ" sz="1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Беисбекова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Арайлым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Кайратовна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заместитель председателя Попечительского совета Общественного Фонда «Ника Детям», 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нутрициолог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</a:t>
                      </a: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PhD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, доцент кафедры «</a:t>
                      </a:r>
                      <a:r>
                        <a:rPr lang="ru-RU" sz="1200" dirty="0" err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Нутрициология</a:t>
                      </a:r>
                      <a:r>
                        <a:rPr lang="ru-RU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» </a:t>
                      </a:r>
                      <a:r>
                        <a:rPr lang="kk-KZ" sz="12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</a:rPr>
                        <a:t>НАО «КазНМУ им.С.Д.Асфендиярова». </a:t>
                      </a:r>
                      <a:endParaRPr lang="ru-RU" sz="12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33102936"/>
                  </a:ext>
                </a:extLst>
              </a:tr>
              <a:tr h="269579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«МЕДИЦИНА ЧРЕЗВЫЧАЙНЫХ СИТУАЦИЙ И КАТАСТРОФ»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KZ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53163155"/>
                  </a:ext>
                </a:extLst>
              </a:tr>
              <a:tr h="67893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  <a:endParaRPr lang="ru-KZ" sz="1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Кудебаев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Жангельды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Зиябекович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старший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преподователь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кафедра «МЧС и скорой неотложной помощи» Казахстанско-Российский медицинский университет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Новиков Сергей Владимирович, ассистент кафедры «МЧС и скорой неотложной помощи» Казахстанско-Российский медицинский университет.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Зикриярова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Санам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Махсутжановна</a:t>
                      </a:r>
                      <a:r>
                        <a:rPr lang="ru-RU" sz="12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к.м.н. доцент; </a:t>
                      </a:r>
                      <a:r>
                        <a:rPr lang="ru-RU" sz="120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КазНМУ</a:t>
                      </a:r>
                      <a:endParaRPr lang="ru-KZ" sz="12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05287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0563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07DCD7F-30CC-4848-8305-3E6BF5D2B7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3000" y="268448"/>
            <a:ext cx="9875520" cy="469783"/>
          </a:xfrm>
        </p:spPr>
        <p:txBody>
          <a:bodyPr>
            <a:normAutofit/>
          </a:bodyPr>
          <a:lstStyle/>
          <a:p>
            <a:pPr algn="ctr"/>
            <a:r>
              <a:rPr lang="ru-RU" sz="2400" b="1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Основной состав ГУП –47 </a:t>
            </a:r>
            <a:endParaRPr lang="ru-KZ" dirty="0"/>
          </a:p>
        </p:txBody>
      </p:sp>
      <p:graphicFrame>
        <p:nvGraphicFramePr>
          <p:cNvPr id="8" name="Таблица 8">
            <a:extLst>
              <a:ext uri="{FF2B5EF4-FFF2-40B4-BE49-F238E27FC236}">
                <a16:creationId xmlns:a16="http://schemas.microsoft.com/office/drawing/2014/main" id="{34821D09-8E7D-4322-86E8-DF63325E7D4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070989"/>
              </p:ext>
            </p:extLst>
          </p:nvPr>
        </p:nvGraphicFramePr>
        <p:xfrm>
          <a:off x="1006679" y="762000"/>
          <a:ext cx="10142290" cy="57646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42290">
                  <a:extLst>
                    <a:ext uri="{9D8B030D-6E8A-4147-A177-3AD203B41FA5}">
                      <a16:colId xmlns:a16="http://schemas.microsoft.com/office/drawing/2014/main" val="3811849146"/>
                    </a:ext>
                  </a:extLst>
                </a:gridCol>
              </a:tblGrid>
              <a:tr h="588869">
                <a:tc>
                  <a:txBody>
                    <a:bodyPr/>
                    <a:lstStyle/>
                    <a:p>
                      <a:pPr algn="ctr"/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Организации образования и </a:t>
                      </a:r>
                      <a:r>
                        <a:rPr kumimoji="0" lang="ru-RU" sz="18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работодатели –</a:t>
                      </a:r>
                      <a:r>
                        <a:rPr lang="ru-RU" sz="18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47</a:t>
                      </a:r>
                      <a:endParaRPr lang="ru-KZ" sz="1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66866188"/>
                  </a:ext>
                </a:extLst>
              </a:tr>
              <a:tr h="313839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Казахский Национальный медицинский университет им.С.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Асфендиярова-7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3763425"/>
                  </a:ext>
                </a:extLst>
              </a:tr>
              <a:tr h="313839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университет Астаны-4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9859970"/>
                  </a:ext>
                </a:extLst>
              </a:tr>
              <a:tr h="336496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университет Караганды-7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24254037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Медицинский университет Семей-4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29960480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Западно-Казахстанский медицинский университет-5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0823427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Южно-Казахстанская медицинская академия-5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09772399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Казахстанско-Российский медицинский университет-2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20475473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i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Казахстанский медицинский университет «ВШОЗ»-2</a:t>
                      </a:r>
                      <a:endParaRPr lang="ru-RU" sz="1400" b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9049404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Медицинская школа «Назарбаев университета»-3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5487653"/>
                  </a:ext>
                </a:extLst>
              </a:tr>
              <a:tr h="336496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факультет МКТУ им. А.Ясави-2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599155"/>
                  </a:ext>
                </a:extLst>
              </a:tr>
              <a:tr h="336496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факультет </a:t>
                      </a:r>
                      <a:r>
                        <a:rPr lang="ru-RU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КазНУ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им.аль-Фараби-3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1848"/>
                  </a:ext>
                </a:extLst>
              </a:tr>
              <a:tr h="364538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факультет </a:t>
                      </a:r>
                      <a:r>
                        <a:rPr lang="ru-RU" sz="1400" b="0" dirty="0" err="1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Кокшетауский</a:t>
                      </a:r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ГУ им. Ш.Уалиханова-2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15045737"/>
                  </a:ext>
                </a:extLst>
              </a:tr>
              <a:tr h="336496">
                <a:tc>
                  <a:txBody>
                    <a:bodyPr/>
                    <a:lstStyle/>
                    <a:p>
                      <a:pPr lvl="0" algn="ctr"/>
                      <a:r>
                        <a:rPr lang="ru-RU" sz="14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Мед. факультет СКГУ им. М.Козыбаева-0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2712653522"/>
                  </a:ext>
                </a:extLst>
              </a:tr>
              <a:tr h="31383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Национальный центр общественного здравоохранения-1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1715344050"/>
                  </a:ext>
                </a:extLst>
              </a:tr>
              <a:tr h="33649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Ссылка: </a:t>
                      </a:r>
                      <a:r>
                        <a:rPr kumimoji="0" lang="en-US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https://ksph.edu.kz/</a:t>
                      </a:r>
                      <a:r>
                        <a:rPr kumimoji="0" lang="ru-RU" sz="14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C00000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группа-управления-проектами/</a:t>
                      </a:r>
                    </a:p>
                  </a:txBody>
                  <a:tcPr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extLst>
                  <a:ext uri="{0D108BD9-81ED-4DB2-BD59-A6C34878D82A}">
                    <a16:rowId xmlns:a16="http://schemas.microsoft.com/office/drawing/2014/main" val="361178986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162518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Таблица 6">
            <a:extLst>
              <a:ext uri="{FF2B5EF4-FFF2-40B4-BE49-F238E27FC236}">
                <a16:creationId xmlns:a16="http://schemas.microsoft.com/office/drawing/2014/main" id="{A5986415-2FBE-4EB5-96D1-BA1559522E6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87399995"/>
              </p:ext>
            </p:extLst>
          </p:nvPr>
        </p:nvGraphicFramePr>
        <p:xfrm>
          <a:off x="228600" y="109056"/>
          <a:ext cx="11730790" cy="657506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5856">
                  <a:extLst>
                    <a:ext uri="{9D8B030D-6E8A-4147-A177-3AD203B41FA5}">
                      <a16:colId xmlns:a16="http://schemas.microsoft.com/office/drawing/2014/main" val="30802701"/>
                    </a:ext>
                  </a:extLst>
                </a:gridCol>
                <a:gridCol w="8351260">
                  <a:extLst>
                    <a:ext uri="{9D8B030D-6E8A-4147-A177-3AD203B41FA5}">
                      <a16:colId xmlns:a16="http://schemas.microsoft.com/office/drawing/2014/main" val="2788207933"/>
                    </a:ext>
                  </a:extLst>
                </a:gridCol>
                <a:gridCol w="1497512">
                  <a:extLst>
                    <a:ext uri="{9D8B030D-6E8A-4147-A177-3AD203B41FA5}">
                      <a16:colId xmlns:a16="http://schemas.microsoft.com/office/drawing/2014/main" val="4273586154"/>
                    </a:ext>
                  </a:extLst>
                </a:gridCol>
                <a:gridCol w="1426162">
                  <a:extLst>
                    <a:ext uri="{9D8B030D-6E8A-4147-A177-3AD203B41FA5}">
                      <a16:colId xmlns:a16="http://schemas.microsoft.com/office/drawing/2014/main" val="1910623057"/>
                    </a:ext>
                  </a:extLst>
                </a:gridCol>
              </a:tblGrid>
              <a:tr h="76285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№/п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ПЛАН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работы ГУП Развитие кадрового потенциала по специальности «Общественное здоровье и здравоохранение», «Менеджмент здравоохранения», «Медицина чрезвычайных ситуаций и катастроф» на 2022-2023 учебный год</a:t>
                      </a:r>
                      <a:br>
                        <a:rPr lang="ru-RU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</a:br>
                      <a:endParaRPr lang="ru-RU" sz="12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Срок исполнения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1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Ответственный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7660674"/>
                  </a:ext>
                </a:extLst>
              </a:tr>
              <a:tr h="404751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Обсуждение нормативно правовых актов в области общественного здравоохранения, менеджмента здравоохранения и медико-профилактического дела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401939491"/>
                  </a:ext>
                </a:extLst>
              </a:tr>
              <a:tr h="404751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Обсуждение вопросов дистанционного обучения и проблем выполнения диссертационных работ в условиях карантина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февраль 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82849729"/>
                  </a:ext>
                </a:extLst>
              </a:tr>
              <a:tr h="404751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Обсуждение ОРК, разработки ПС в области Общественного здравоохранения, Менеджмента здравоохранения, Гигены и Эпидемиологии, ЧС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591668351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Актуализация образовательных программ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630053438"/>
                  </a:ext>
                </a:extLst>
              </a:tr>
              <a:tr h="264515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Система оценки учебных достижений, независимая оценка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февраль 2022 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3933587"/>
                  </a:ext>
                </a:extLst>
              </a:tr>
              <a:tr h="245098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Обсуждение  вопроса о сертифицированных курсах по менеджменту здравоохранения и экспертизе программ ДО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март 2022г.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90358591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Проблема обеспечения научного руководства докторантов и магистрантов согласно требованиям МОН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март 2022г.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22924583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Обмен опытом, мобильность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857629001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Вопросы качества, учебники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244562767"/>
                  </a:ext>
                </a:extLst>
              </a:tr>
              <a:tr h="304872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Внесение в список тем МОН и МЗ на грантовое финансирование направлений ОЗ.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апрель 2022г.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4056704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Обеспечение доступа для практики студентов и магистрантов по ОЗ для всех вузов. И определение программы практик с работодателями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май 2022г.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78254289"/>
                  </a:ext>
                </a:extLst>
              </a:tr>
              <a:tr h="224888">
                <a:tc>
                  <a:txBody>
                    <a:bodyPr/>
                    <a:lstStyle/>
                    <a:p>
                      <a:pPr algn="ctr" fontAlgn="b"/>
                      <a:r>
                        <a:rPr lang="ru-KZ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Формирование открытой базы данных диссертационных тем по ОЗ для исключения дублирования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июнь 2022г.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833616247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Кооперация и партнёрство вузов при выполнении научных проектов по ОЗ на взаимовыгодных условиях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06347235"/>
                  </a:ext>
                </a:extLst>
              </a:tr>
              <a:tr h="383598"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интегрированной межвузовской программы  подготовки менеджеров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275176831"/>
                  </a:ext>
                </a:extLst>
              </a:tr>
              <a:tr h="293299">
                <a:tc>
                  <a:txBody>
                    <a:bodyPr/>
                    <a:lstStyle/>
                    <a:p>
                      <a:pPr algn="ctr" fontAlgn="b"/>
                      <a:r>
                        <a:rPr lang="ru-KZ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Разработка программы оценки состояния общественного здравоохранения (в различных регионах)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64516188"/>
                  </a:ext>
                </a:extLst>
              </a:tr>
              <a:tr h="399957">
                <a:tc>
                  <a:txBody>
                    <a:bodyPr/>
                    <a:lstStyle/>
                    <a:p>
                      <a:pPr algn="ctr" fontAlgn="b"/>
                      <a:r>
                        <a:rPr lang="ru-RU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</a:t>
                      </a:r>
                      <a:endParaRPr lang="ru-KZ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just" fontAlgn="ctr"/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Вопрос о привлечении зарубежных консультантов в подготовке </a:t>
                      </a:r>
                      <a:r>
                        <a:rPr lang="ru-RU" sz="1200" b="0" i="0" u="none" strike="noStrike" dirty="0" err="1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диссерт</a:t>
                      </a:r>
                      <a:r>
                        <a:rPr lang="ru-RU" sz="1200" b="0" i="0" u="none" strike="noStrike" dirty="0">
                          <a:solidFill>
                            <a:srgbClr val="222222"/>
                          </a:solidFill>
                          <a:effectLst/>
                          <a:latin typeface="Times New Roman" panose="02020603050405020304" pitchFamily="18" charset="0"/>
                        </a:rPr>
                        <a:t> работ. Оценка эффективности и анализ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в течение учебного года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КМУ ВШОЗ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5335935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522978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7721A0AE-9BE1-4EF9-9185-12422BE4D8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ru-RU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" indent="0" algn="ctr">
              <a:buNone/>
            </a:pPr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  <a:endParaRPr lang="ru-KZ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7339632"/>
      </p:ext>
    </p:extLst>
  </p:cSld>
  <p:clrMapOvr>
    <a:masterClrMapping/>
  </p:clrMapOvr>
</p:sld>
</file>

<file path=ppt/theme/theme1.xml><?xml version="1.0" encoding="utf-8"?>
<a:theme xmlns:a="http://schemas.openxmlformats.org/drawingml/2006/main" name="Базис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Базис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Базис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D9D01AC2-EE7D-4E49-99EE-8E62E4E7E8A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TM03457444[[fn=Основа]]</Template>
  <TotalTime>816</TotalTime>
  <Words>830</Words>
  <Application>Microsoft Office PowerPoint</Application>
  <PresentationFormat>Широкоэкранный</PresentationFormat>
  <Paragraphs>125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Calibri</vt:lpstr>
      <vt:lpstr>Corbel</vt:lpstr>
      <vt:lpstr>Times New Roman</vt:lpstr>
      <vt:lpstr>Базис</vt:lpstr>
      <vt:lpstr>  ГУП программы подготовки специалистов общественного здоровья и иных специалистов здравоохранения (Общественное здравоохранение, Менеджмент здравоохранения, Медицина чрезвычайных ситуаций и катастроф)  </vt:lpstr>
      <vt:lpstr>Состав ГУП</vt:lpstr>
      <vt:lpstr>Основной состав ГУП –47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Предложения ГУП (указать наименование)  к проектам ОРК, ПС и независимой оценке выпускников образовательных программ (согласование спецификаций) по направлению подготовки Здравоохранение </dc:title>
  <dc:creator>Botagoz Turdaliyeva</dc:creator>
  <cp:lastModifiedBy>Gaukhar Balkybekkzy</cp:lastModifiedBy>
  <cp:revision>90</cp:revision>
  <cp:lastPrinted>2021-10-19T09:58:00Z</cp:lastPrinted>
  <dcterms:created xsi:type="dcterms:W3CDTF">2021-03-15T03:34:39Z</dcterms:created>
  <dcterms:modified xsi:type="dcterms:W3CDTF">2021-10-19T12:05:17Z</dcterms:modified>
</cp:coreProperties>
</file>