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85" r:id="rId3"/>
    <p:sldId id="286" r:id="rId4"/>
    <p:sldId id="287" r:id="rId5"/>
    <p:sldId id="288" r:id="rId6"/>
    <p:sldId id="290" r:id="rId7"/>
    <p:sldId id="28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9C2B2-A1E8-486B-ADFA-49379DB3F98A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4D0EA-B549-4207-8097-31C6AAA4D3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720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7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73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73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440695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5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5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8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7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6356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emeymedicaluniversity.kz/obuchenie/gup-programm-medicinskogo-obrazovaniya-neotlozhnoy-mediciny-onkologii-radiologii/#1615885247551-33ee0437-f0c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75"/>
            <a:ext cx="7918648" cy="2090613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Группы управления </a:t>
            </a: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проектами реализуемые на базе НАО «Медицинский университет Семей»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8" y="22386"/>
            <a:ext cx="2869731" cy="103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741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8" y="22386"/>
            <a:ext cx="2268061" cy="81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979712" y="188640"/>
            <a:ext cx="70567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1A2E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медицинского образования, реализуемые по медицинским </a:t>
            </a:r>
            <a:r>
              <a:rPr lang="ru-RU" sz="2800" b="1" dirty="0" smtClean="0">
                <a:solidFill>
                  <a:srgbClr val="1A2E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специальностям на базе </a:t>
            </a:r>
          </a:p>
          <a:p>
            <a:pPr algn="ctr"/>
            <a:r>
              <a:rPr lang="ru-RU" sz="2800" b="1" dirty="0" smtClean="0">
                <a:solidFill>
                  <a:srgbClr val="1A2E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НАО «Медицинский университет Семей»</a:t>
            </a:r>
            <a:endParaRPr lang="ru-RU" sz="2800" b="1" i="0" dirty="0">
              <a:solidFill>
                <a:srgbClr val="1A2E4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2420888"/>
            <a:ext cx="7128792" cy="3960440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Неотложная медицина – 13 членов комитета;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Клиническая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онкология – 11 членов комитета;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Радиационная онкология – 5 членов комитета;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Травматология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29 членов в группе управления проектами.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semeymedicaluniversity.kz/obuchenie/gup-programm-medicinskogo-obrazovaniya-neotlozhnoy-mediciny-onkologii-travmatologii/#1615885247551-33ee0437-f0cf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0992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8604" y="11266"/>
            <a:ext cx="6347039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ГУП по специальности 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«Неотложная медицина»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6044" y="1154266"/>
            <a:ext cx="8507288" cy="5357186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sz="5600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</a:t>
            </a:r>
            <a:r>
              <a:rPr lang="ru-RU" sz="56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Комитета «Неотложная медицина»: </a:t>
            </a:r>
          </a:p>
          <a:p>
            <a:pPr marL="0" indent="0" algn="just">
              <a:buNone/>
            </a:pPr>
            <a:r>
              <a:rPr lang="ru-RU" sz="5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Дюсупов</a:t>
            </a:r>
            <a:r>
              <a:rPr lang="ru-RU" sz="5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Алмас</a:t>
            </a:r>
            <a:r>
              <a:rPr lang="ru-RU" sz="5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Ахметкалиевич</a:t>
            </a:r>
            <a:r>
              <a:rPr lang="ru-RU" sz="5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д.м.н., профессор, заведующий кафедрой неотложной медицины, НАО «МУС» г. Семей.</a:t>
            </a:r>
          </a:p>
          <a:p>
            <a:pPr marL="0" indent="0" algn="just">
              <a:buNone/>
            </a:pPr>
            <a:r>
              <a:rPr lang="ru-RU" sz="5600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</a:t>
            </a:r>
            <a:r>
              <a:rPr lang="ru-RU" sz="56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председателя Комитета «Неотложная медицина»:</a:t>
            </a:r>
          </a:p>
          <a:p>
            <a:pPr marL="0" indent="0" algn="just">
              <a:buNone/>
            </a:pPr>
            <a:r>
              <a:rPr lang="ru-RU" sz="5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Батенова</a:t>
            </a:r>
            <a:r>
              <a:rPr lang="ru-RU" sz="5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Гульнара </a:t>
            </a:r>
            <a:r>
              <a:rPr lang="ru-RU" sz="5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Баяхметовна</a:t>
            </a:r>
            <a:r>
              <a:rPr lang="ru-RU" sz="5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ассистент кафедры неотложной медицины, НАО «МУС», г. Семей.</a:t>
            </a:r>
          </a:p>
          <a:p>
            <a:pPr marL="0" indent="0" algn="just">
              <a:buNone/>
            </a:pPr>
            <a:r>
              <a:rPr lang="ru-RU" sz="5600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Секретарь </a:t>
            </a:r>
            <a:r>
              <a:rPr lang="ru-RU" sz="56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Комитета «Неотложная медицина»:</a:t>
            </a:r>
          </a:p>
          <a:p>
            <a:pPr marL="0" indent="0" algn="just">
              <a:buNone/>
            </a:pPr>
            <a:r>
              <a:rPr lang="ru-RU" sz="5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Акимжанова</a:t>
            </a:r>
            <a:r>
              <a:rPr lang="ru-RU" sz="5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Асель</a:t>
            </a:r>
            <a:r>
              <a:rPr lang="ru-RU" sz="5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Кажымукановна</a:t>
            </a:r>
            <a:r>
              <a:rPr lang="ru-RU" sz="5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5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</a:t>
            </a:r>
            <a:r>
              <a:rPr lang="ru-RU" sz="5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ассистент кафедры неотложной медицины, НАО «МУС» г. Семей.</a:t>
            </a:r>
          </a:p>
          <a:p>
            <a:pPr marL="0" indent="0" algn="just">
              <a:buNone/>
            </a:pPr>
            <a:r>
              <a:rPr lang="ru-RU" sz="56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Члены Комитета: </a:t>
            </a:r>
          </a:p>
          <a:p>
            <a:pPr marL="0" indent="0" algn="just">
              <a:buNone/>
            </a:pPr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56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Альмухамбетова</a:t>
            </a:r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Эльмира </a:t>
            </a:r>
            <a:r>
              <a:rPr lang="ru-RU" sz="5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Фаритовна</a:t>
            </a:r>
            <a:r>
              <a:rPr lang="ru-RU" sz="5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к.м.н., профессор кафедры скорой неотложной медицинской помощи, </a:t>
            </a:r>
            <a:r>
              <a:rPr lang="ru-RU" sz="5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КазНМУ</a:t>
            </a:r>
            <a:r>
              <a:rPr lang="ru-RU" sz="5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имени </a:t>
            </a:r>
            <a:r>
              <a:rPr lang="ru-RU" sz="5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С.Д.Асфендиярова</a:t>
            </a:r>
            <a:r>
              <a:rPr lang="ru-RU" sz="5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г. Алматы;</a:t>
            </a:r>
          </a:p>
          <a:p>
            <a:pPr marL="0" indent="0" algn="just">
              <a:buNone/>
            </a:pPr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56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Малтабарова</a:t>
            </a:r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Нурила</a:t>
            </a:r>
            <a:r>
              <a:rPr lang="ru-RU" sz="5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Амангалиевна</a:t>
            </a:r>
            <a:r>
              <a:rPr lang="ru-RU" sz="5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к.м.н., профессор, заведующая кафедрой скорой медицинской помощи, анестезиологии и интенсивной терапии, НАО «МУА», г. </a:t>
            </a:r>
            <a:r>
              <a:rPr lang="ru-RU" sz="5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Нур</a:t>
            </a:r>
            <a:r>
              <a:rPr lang="ru-RU" sz="5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-Султан;</a:t>
            </a:r>
          </a:p>
          <a:p>
            <a:pPr marL="0" indent="0" algn="just">
              <a:buNone/>
            </a:pPr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Жумабаев </a:t>
            </a:r>
            <a:r>
              <a:rPr lang="ru-RU" sz="5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Мурат </a:t>
            </a:r>
            <a:r>
              <a:rPr lang="ru-RU" sz="5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Болатович</a:t>
            </a:r>
            <a:r>
              <a:rPr lang="ru-RU" sz="5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5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</a:t>
            </a:r>
            <a:r>
              <a:rPr lang="ru-RU" sz="5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доцент кафедры детской анестезиологии, интенсивной терапии скорой неотложной медицинской помощи, НАО «МУА», </a:t>
            </a:r>
            <a:r>
              <a:rPr lang="ru-RU" sz="5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г.Нур</a:t>
            </a:r>
            <a:r>
              <a:rPr lang="ru-RU" sz="5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-Султан;</a:t>
            </a:r>
          </a:p>
          <a:p>
            <a:pPr marL="0" indent="0" algn="just">
              <a:buNone/>
            </a:pPr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ru-RU" sz="5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Алпысова</a:t>
            </a:r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Айгуль </a:t>
            </a:r>
            <a:r>
              <a:rPr lang="ru-RU" sz="5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Рахманберлиновна</a:t>
            </a:r>
            <a:r>
              <a:rPr lang="ru-RU" sz="5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к.м.н., </a:t>
            </a:r>
            <a:r>
              <a:rPr lang="ru-RU" sz="5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и.о</a:t>
            </a:r>
            <a:r>
              <a:rPr lang="ru-RU" sz="5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профессора кафедры скорой медицинской помощи, анестезиологии и реаниматологии, НАО «МУК», г. Караганда;</a:t>
            </a:r>
          </a:p>
          <a:p>
            <a:pPr marL="0" indent="0" algn="just">
              <a:buNone/>
            </a:pPr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Мансурова </a:t>
            </a:r>
            <a:r>
              <a:rPr lang="ru-RU" sz="5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Гаухар</a:t>
            </a:r>
            <a:r>
              <a:rPr lang="ru-RU" sz="5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Тулеугазиевна</a:t>
            </a:r>
            <a:r>
              <a:rPr lang="ru-RU" sz="5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врач высшей категории по специальности, Заместитель главного врача станции скорой медицинской помощи, г. Семей;</a:t>
            </a:r>
          </a:p>
          <a:p>
            <a:pPr marL="0" indent="0" algn="just">
              <a:buNone/>
            </a:pPr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sz="56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Садуов</a:t>
            </a:r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Мухтар</a:t>
            </a:r>
            <a:r>
              <a:rPr lang="ru-RU" sz="5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Абдуалиевич</a:t>
            </a:r>
            <a:r>
              <a:rPr lang="ru-RU" sz="5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к.м.н., доцент, руководитель кафедры скорой неотложной </a:t>
            </a:r>
            <a:r>
              <a:rPr lang="ru-RU" sz="5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медцинской</a:t>
            </a:r>
            <a:r>
              <a:rPr lang="ru-RU" sz="5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помощи, ЗКГМУ имени М. </a:t>
            </a:r>
            <a:r>
              <a:rPr lang="ru-RU" sz="5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Оспанова</a:t>
            </a:r>
            <a:r>
              <a:rPr lang="ru-RU" sz="5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ru-RU" sz="5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5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Актобе</a:t>
            </a:r>
            <a:r>
              <a:rPr lang="ru-RU" sz="5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5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56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Биназаров</a:t>
            </a:r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Нурболат</a:t>
            </a:r>
            <a:r>
              <a:rPr lang="ru-RU" sz="5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Дильдебаевич</a:t>
            </a:r>
            <a:r>
              <a:rPr lang="ru-RU" sz="5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к.м.н., доцент кафедры НУО «КРМУ», г. </a:t>
            </a:r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Алматы;</a:t>
            </a:r>
          </a:p>
          <a:p>
            <a:pPr marL="0" indent="0" algn="just">
              <a:buNone/>
            </a:pPr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 Решетник Ирина Петровна Центр – врач высшей категории скорой помощи медицинской авиации, НКЦЭМ, г. </a:t>
            </a:r>
            <a:r>
              <a:rPr lang="ru-RU" sz="56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Нур</a:t>
            </a:r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-Султан;</a:t>
            </a:r>
          </a:p>
          <a:p>
            <a:pPr marL="0" indent="0" algn="just">
              <a:buNone/>
            </a:pPr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9) </a:t>
            </a:r>
            <a:r>
              <a:rPr lang="ru-RU" sz="56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Оспанова</a:t>
            </a:r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Шакура</a:t>
            </a:r>
            <a:r>
              <a:rPr lang="ru-RU" sz="5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Шамильевна</a:t>
            </a:r>
            <a:r>
              <a:rPr lang="ru-RU" sz="5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врач высшей категории скорой помощи медицинской авиации, НКЦЭМ, г. </a:t>
            </a:r>
            <a:r>
              <a:rPr lang="ru-RU" sz="5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Нур</a:t>
            </a:r>
            <a:r>
              <a:rPr lang="ru-RU" sz="5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-Султан;</a:t>
            </a:r>
          </a:p>
          <a:p>
            <a:pPr marL="0" indent="0" algn="just">
              <a:buNone/>
            </a:pPr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10) Султанова </a:t>
            </a:r>
            <a:r>
              <a:rPr lang="ru-RU" sz="5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Жанна Маратовна – врач высшей категории скорой помощи медицинской авиации, НКЦЭМ, г. </a:t>
            </a:r>
            <a:r>
              <a:rPr lang="ru-RU" sz="5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Нур</a:t>
            </a:r>
            <a:r>
              <a:rPr lang="ru-RU" sz="5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-Султан.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8" y="22386"/>
            <a:ext cx="2468617" cy="886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5705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6"/>
            <a:ext cx="8229600" cy="4997146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ru-RU" sz="43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</a:t>
            </a:r>
            <a:r>
              <a:rPr lang="ru-RU" sz="4300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Комитета:</a:t>
            </a:r>
          </a:p>
          <a:p>
            <a:pPr marL="0" indent="0" algn="just">
              <a:buNone/>
            </a:pPr>
            <a:r>
              <a:rPr lang="ru-RU" sz="43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Кабилдина</a:t>
            </a:r>
            <a:r>
              <a:rPr lang="ru-RU" sz="43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Найля</a:t>
            </a:r>
            <a:r>
              <a:rPr lang="ru-RU" sz="43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Амирбековна</a:t>
            </a:r>
            <a:r>
              <a:rPr lang="ru-RU" sz="43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к.м.н., профессор, заведующая кафедрой онкологии и лучевой диагностики, НАО «МУК», г. </a:t>
            </a:r>
            <a:r>
              <a:rPr lang="ru-RU" sz="43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Караганда. </a:t>
            </a:r>
            <a:endParaRPr lang="ru-RU" sz="43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4300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</a:t>
            </a:r>
            <a:r>
              <a:rPr lang="ru-RU" sz="43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председателя </a:t>
            </a:r>
            <a:r>
              <a:rPr lang="ru-RU" sz="4300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Комитета: </a:t>
            </a:r>
          </a:p>
          <a:p>
            <a:pPr marL="0" indent="0" algn="just">
              <a:buNone/>
            </a:pPr>
            <a:r>
              <a:rPr lang="ru-RU" sz="43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Пак Лаура Алексеевна - </a:t>
            </a:r>
            <a:r>
              <a:rPr lang="ru-RU" sz="43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</a:t>
            </a:r>
            <a:r>
              <a:rPr lang="ru-RU" sz="43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заведующая кафедрой клинической онкологии и ядерной медицины, НАО «МУС», г.Семей</a:t>
            </a:r>
            <a:r>
              <a:rPr lang="ru-RU" sz="43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43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4300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Секретарь Комитета: </a:t>
            </a:r>
            <a:endParaRPr lang="ru-RU" sz="4300" b="1" u="sng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43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Андреева Ольга Борисовна – </a:t>
            </a:r>
            <a:r>
              <a:rPr lang="ru-RU" sz="43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ассистент кафедры клинической онкологии и ядерной медицина, НАО «МУС», г. Семей.</a:t>
            </a:r>
          </a:p>
          <a:p>
            <a:pPr marL="0" indent="0" algn="just">
              <a:buNone/>
            </a:pPr>
            <a:r>
              <a:rPr lang="ru-RU" sz="4300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Члены Комитета:</a:t>
            </a:r>
            <a:endParaRPr lang="ru-RU" sz="4300" b="1" u="sng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43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43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Койшибаев</a:t>
            </a:r>
            <a:r>
              <a:rPr lang="ru-RU" sz="43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Арип</a:t>
            </a:r>
            <a:r>
              <a:rPr lang="ru-RU" sz="43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Кобекович</a:t>
            </a:r>
            <a:r>
              <a:rPr lang="ru-RU" sz="43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к.м.н., врач высшей категории по специальности, ЗКГМУ имени М. </a:t>
            </a:r>
            <a:r>
              <a:rPr lang="ru-RU" sz="43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Оспанова</a:t>
            </a:r>
            <a:r>
              <a:rPr lang="ru-RU" sz="43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г. </a:t>
            </a:r>
            <a:r>
              <a:rPr lang="ru-RU" sz="43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Актобе</a:t>
            </a:r>
            <a:r>
              <a:rPr lang="ru-RU" sz="43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43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43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Ижанов</a:t>
            </a:r>
            <a:r>
              <a:rPr lang="ru-RU" sz="43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Ерген</a:t>
            </a:r>
            <a:r>
              <a:rPr lang="ru-RU" sz="43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Бахчанович</a:t>
            </a:r>
            <a:r>
              <a:rPr lang="ru-RU" sz="43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д.м.н., руководитель Центра абдоминальной онкологии, КазНИИОиР, г. Алматы;</a:t>
            </a:r>
          </a:p>
          <a:p>
            <a:pPr marL="0" indent="0" algn="just">
              <a:buNone/>
            </a:pPr>
            <a:r>
              <a:rPr lang="ru-RU" sz="43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43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Жакипбаев</a:t>
            </a:r>
            <a:r>
              <a:rPr lang="ru-RU" sz="43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Касым</a:t>
            </a:r>
            <a:r>
              <a:rPr lang="ru-RU" sz="43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Адилкасымович</a:t>
            </a:r>
            <a:r>
              <a:rPr lang="ru-RU" sz="43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к.м.н., доцент кафедры онкологии, НАО «МУА», г. </a:t>
            </a:r>
            <a:r>
              <a:rPr lang="ru-RU" sz="43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Нур</a:t>
            </a:r>
            <a:r>
              <a:rPr lang="ru-RU" sz="43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-Султан;</a:t>
            </a:r>
          </a:p>
          <a:p>
            <a:pPr marL="0" indent="0" algn="just">
              <a:buNone/>
            </a:pPr>
            <a:r>
              <a:rPr lang="ru-RU" sz="43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43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Хожаев</a:t>
            </a:r>
            <a:r>
              <a:rPr lang="ru-RU" sz="43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Арман</a:t>
            </a:r>
            <a:r>
              <a:rPr lang="ru-RU" sz="43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Айварович</a:t>
            </a:r>
            <a:r>
              <a:rPr lang="ru-RU" sz="43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д.м.н., профессор кафедры онкологии, </a:t>
            </a:r>
            <a:r>
              <a:rPr lang="ru-RU" sz="43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КазНМУ</a:t>
            </a:r>
            <a:r>
              <a:rPr lang="ru-RU" sz="43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имени С.Д. </a:t>
            </a:r>
            <a:r>
              <a:rPr lang="ru-RU" sz="43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Асфендиярова</a:t>
            </a:r>
            <a:r>
              <a:rPr lang="ru-RU" sz="43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г. Алматы;</a:t>
            </a:r>
          </a:p>
          <a:p>
            <a:pPr marL="0" indent="0" algn="just">
              <a:buNone/>
            </a:pPr>
            <a:r>
              <a:rPr lang="ru-RU" sz="43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43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Джакипбаева</a:t>
            </a:r>
            <a:r>
              <a:rPr lang="ru-RU" sz="43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Айжан</a:t>
            </a:r>
            <a:r>
              <a:rPr lang="ru-RU" sz="43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Кумискалиевна</a:t>
            </a:r>
            <a:r>
              <a:rPr lang="ru-RU" sz="43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к.м.н., доцент кафедры онкологии, </a:t>
            </a:r>
            <a:r>
              <a:rPr lang="ru-RU" sz="43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КазНМУ</a:t>
            </a:r>
            <a:r>
              <a:rPr lang="ru-RU" sz="43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имени С.Д. </a:t>
            </a:r>
            <a:r>
              <a:rPr lang="ru-RU" sz="43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Асфендиярова</a:t>
            </a:r>
            <a:r>
              <a:rPr lang="ru-RU" sz="43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г. Алматы.</a:t>
            </a:r>
          </a:p>
          <a:p>
            <a:pPr marL="0" indent="0" algn="just">
              <a:buNone/>
            </a:pPr>
            <a:r>
              <a:rPr lang="ru-RU" sz="43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sz="43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Жагипаров</a:t>
            </a:r>
            <a:r>
              <a:rPr lang="ru-RU" sz="43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Мурат </a:t>
            </a:r>
            <a:r>
              <a:rPr lang="ru-RU" sz="43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Кабпасович</a:t>
            </a:r>
            <a:r>
              <a:rPr lang="ru-RU" sz="43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к.м.н., доцент кафедры онкологии, НАО «МУА», г. </a:t>
            </a:r>
            <a:r>
              <a:rPr lang="ru-RU" sz="43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Нур</a:t>
            </a:r>
            <a:r>
              <a:rPr lang="ru-RU" sz="43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-Султан;</a:t>
            </a:r>
          </a:p>
          <a:p>
            <a:pPr marL="0" indent="0" algn="just">
              <a:buNone/>
            </a:pPr>
            <a:r>
              <a:rPr lang="ru-RU" sz="43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ru-RU" sz="43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Смагулова</a:t>
            </a:r>
            <a:r>
              <a:rPr lang="ru-RU" sz="43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Калдыгуль</a:t>
            </a:r>
            <a:r>
              <a:rPr lang="ru-RU" sz="43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Кабаковна</a:t>
            </a:r>
            <a:r>
              <a:rPr lang="ru-RU" sz="43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д.м.н., заведующая отделением дневного стационара, </a:t>
            </a:r>
            <a:r>
              <a:rPr lang="ru-RU" sz="43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КазНИИОР</a:t>
            </a:r>
            <a:r>
              <a:rPr lang="ru-RU" sz="43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г. Алматы;</a:t>
            </a:r>
          </a:p>
          <a:p>
            <a:pPr marL="0" indent="0" algn="just">
              <a:buNone/>
            </a:pPr>
            <a:r>
              <a:rPr lang="ru-RU" sz="43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 </a:t>
            </a:r>
            <a:r>
              <a:rPr lang="ru-RU" sz="43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Абдрахманов</a:t>
            </a:r>
            <a:r>
              <a:rPr lang="ru-RU" sz="43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Рамиль</a:t>
            </a:r>
            <a:r>
              <a:rPr lang="ru-RU" sz="43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Зуфарович</a:t>
            </a:r>
            <a:r>
              <a:rPr lang="ru-RU" sz="43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к.м.н., заведующий отделением Дневного стационара химиотерапевтической онкологии, </a:t>
            </a:r>
            <a:r>
              <a:rPr lang="ru-RU" sz="43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КазНМУ</a:t>
            </a:r>
            <a:r>
              <a:rPr lang="ru-RU" sz="43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имени</a:t>
            </a:r>
            <a:br>
              <a:rPr lang="ru-RU" sz="43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3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С.Д. </a:t>
            </a:r>
            <a:r>
              <a:rPr lang="ru-RU" sz="43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Асфендиярова</a:t>
            </a:r>
            <a:r>
              <a:rPr lang="ru-RU" sz="43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г. Алматы.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555776" y="260648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ГУП по специальности 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«Онкология»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9" y="22386"/>
            <a:ext cx="2669174" cy="958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7920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8636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ГУП по специальности 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«Радиационная онкология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</a:t>
            </a:r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Комитета:</a:t>
            </a:r>
            <a:endParaRPr lang="ru-RU" b="1" u="sng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Косымбаева Евгения Олеговна – ассистент кафедры клинической онкологии и ядерной медицина, НАО «МУС», г. Семей.</a:t>
            </a:r>
          </a:p>
          <a:p>
            <a:pPr marL="0" indent="0" algn="just">
              <a:buNone/>
            </a:pPr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</a:t>
            </a:r>
            <a:r>
              <a:rPr lang="ru-RU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председателя </a:t>
            </a:r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Комитета:</a:t>
            </a:r>
          </a:p>
          <a:p>
            <a:pPr marL="0" indent="0" algn="just">
              <a:buNone/>
            </a:pP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Крук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Евгения Владимировна – к.м.н., ассоциированный профессор кафедры онкологии и лучевой диагностики, НАО «МУК», г. Караганда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Секретарь Комитета: </a:t>
            </a:r>
          </a:p>
          <a:p>
            <a:pPr marL="0" indent="0" algn="just">
              <a:buNone/>
            </a:pP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Нурмадиева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Галия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Турсынгазыевна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ассистент кафедры клинической онкологии и ядерной медицина, НАО «МУС», г. Семей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Члены Комитета:</a:t>
            </a:r>
            <a:endParaRPr lang="ru-RU" b="1" u="sng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Ким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Виктор Борисович – д.м.н., врач высшей категории по специальности,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КазНИИОР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г. Алматы;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Савхатова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Акмарал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Доспуловна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к.м.н., врач высшей категории,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КазНМУ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имени С.Д.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Асфендиярова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г.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Алматы. 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9" y="22386"/>
            <a:ext cx="2669174" cy="958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2235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049" y="1669890"/>
            <a:ext cx="8229600" cy="6009537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Участие 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разработке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обсуждении ОРК и профессионального стандарта по специальности Комитета (Номенклатура по приказу МЗ РК от 21 декабря 2020 года № ҚР ДСМ-305/2020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kk-KZ" sz="4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ноябрь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2021 год;</a:t>
            </a:r>
          </a:p>
          <a:p>
            <a:pPr marL="0" indent="0" algn="just">
              <a:buNone/>
            </a:pPr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Участие в разработке, обсуждении, ревизии Типовых профессиональных программ для разработки ОП вузовского и послевузовского уровня, компетенций выпускников по специальности Комитета (Приказы от 31 июля 2015 года № 647; от 22 декабря 2020 года № ҚР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ДСМ-311/2020) – январь, 2021 год;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Участие в разработке, обсуждении, ревизии спецификации тестов и перечня оценки навыков  выпускников по специальности Комитета (от 11 декабря 2020 года № ҚР ДСМ-249/2020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март, 2021 год.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370860" y="182309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работы ГУП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9" y="22386"/>
            <a:ext cx="2669174" cy="958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8921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62262" y="863203"/>
            <a:ext cx="475252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ru-RU" sz="105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ТРУДОУСТРОЙСТВО ВЫПУСКНИКОВ</a:t>
            </a:r>
            <a:endParaRPr lang="en-US" sz="105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/>
          </p:nvPr>
        </p:nvGraphicFramePr>
        <p:xfrm>
          <a:off x="157883" y="4503653"/>
          <a:ext cx="8782187" cy="14193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41477">
                  <a:extLst>
                    <a:ext uri="{9D8B030D-6E8A-4147-A177-3AD203B41FA5}">
                      <a16:colId xmlns:a16="http://schemas.microsoft.com/office/drawing/2014/main" val="1013941333"/>
                    </a:ext>
                  </a:extLst>
                </a:gridCol>
                <a:gridCol w="968142">
                  <a:extLst>
                    <a:ext uri="{9D8B030D-6E8A-4147-A177-3AD203B41FA5}">
                      <a16:colId xmlns:a16="http://schemas.microsoft.com/office/drawing/2014/main" val="3716622418"/>
                    </a:ext>
                  </a:extLst>
                </a:gridCol>
                <a:gridCol w="968142">
                  <a:extLst>
                    <a:ext uri="{9D8B030D-6E8A-4147-A177-3AD203B41FA5}">
                      <a16:colId xmlns:a16="http://schemas.microsoft.com/office/drawing/2014/main" val="3294806698"/>
                    </a:ext>
                  </a:extLst>
                </a:gridCol>
                <a:gridCol w="1129498">
                  <a:extLst>
                    <a:ext uri="{9D8B030D-6E8A-4147-A177-3AD203B41FA5}">
                      <a16:colId xmlns:a16="http://schemas.microsoft.com/office/drawing/2014/main" val="3400991578"/>
                    </a:ext>
                  </a:extLst>
                </a:gridCol>
                <a:gridCol w="1026796">
                  <a:extLst>
                    <a:ext uri="{9D8B030D-6E8A-4147-A177-3AD203B41FA5}">
                      <a16:colId xmlns:a16="http://schemas.microsoft.com/office/drawing/2014/main" val="3431022873"/>
                    </a:ext>
                  </a:extLst>
                </a:gridCol>
                <a:gridCol w="748132">
                  <a:extLst>
                    <a:ext uri="{9D8B030D-6E8A-4147-A177-3AD203B41FA5}">
                      <a16:colId xmlns:a16="http://schemas.microsoft.com/office/drawing/2014/main" val="68533595"/>
                    </a:ext>
                  </a:extLst>
                </a:gridCol>
              </a:tblGrid>
              <a:tr h="1947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выпускников в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2020-2021 </a:t>
                      </a:r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учебном году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7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выпускников, трудоустроенных организациях здравоохранения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7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выпускников, поступивших на следующий уровень образования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7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не трудоустроенных и не поступивших на следующий уровень образования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95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выпускников в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r>
                        <a:rPr lang="ru-RU" sz="9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учебном году, трудоустроенных в организациях здравоохранения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76 %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69 %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92 %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97 %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extLst>
                  <a:ext uri="{0D108BD9-81ED-4DB2-BD59-A6C34878D82A}">
                    <a16:rowId xmlns:a16="http://schemas.microsoft.com/office/drawing/2014/main" val="1301599086"/>
                  </a:ext>
                </a:extLst>
              </a:tr>
              <a:tr h="25795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выпускников в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2020-2021 </a:t>
                      </a:r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учебном году, поступивших на следующий уровень образования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8 %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3 %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extLst>
                  <a:ext uri="{0D108BD9-81ED-4DB2-BD59-A6C34878D82A}">
                    <a16:rowId xmlns:a16="http://schemas.microsoft.com/office/drawing/2014/main" val="932561883"/>
                  </a:ext>
                </a:extLst>
              </a:tr>
            </a:tbl>
          </a:graphicData>
        </a:graphic>
      </p:graphicFrame>
      <p:sp>
        <p:nvSpPr>
          <p:cNvPr id="2" name="AutoShape 2" descr="Трудоустройство"/>
          <p:cNvSpPr>
            <a:spLocks noChangeAspect="1" noChangeArrowheads="1"/>
          </p:cNvSpPr>
          <p:nvPr/>
        </p:nvSpPr>
        <p:spPr bwMode="auto">
          <a:xfrm>
            <a:off x="1259681" y="748904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</a:pPr>
            <a:endParaRPr lang="ru-RU" sz="135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9" name="Picture 2" descr="ÐÐ°ÑÑÐ¸Ð½ÐºÐ¸ Ð¿Ð¾ Ð·Ð°Ð¿ÑÐ¾ÑÑ ÑÐ³Ð¼Ñ ÑÐµÐ¼ÐµÐ¹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300" y="867443"/>
            <a:ext cx="1371357" cy="363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861522" y="1100694"/>
            <a:ext cx="696909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</a:pPr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Рейтинг «</a:t>
            </a:r>
            <a:r>
              <a:rPr lang="ru-RU" sz="11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Атамекен</a:t>
            </a:r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ctr">
              <a:buClrTx/>
            </a:pPr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b="1" i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https://atameken.kz/ru/services/44-rejting-obrazovatel-nyh-programm-vuzov</a:t>
            </a:r>
            <a:endParaRPr lang="ru-RU" sz="1100" b="1" i="1" u="sng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Tx/>
            </a:pPr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образовательной программе «Общая медицина» – 4 место</a:t>
            </a:r>
          </a:p>
          <a:p>
            <a:pPr algn="ctr">
              <a:buClrTx/>
              <a:buFontTx/>
              <a:buNone/>
            </a:pPr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«Общественное здравоохранение»– 1 место</a:t>
            </a:r>
          </a:p>
          <a:p>
            <a:pPr algn="ctr">
              <a:buClrTx/>
              <a:buFontTx/>
              <a:buNone/>
            </a:pPr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«Сестринское дело» – 6 место</a:t>
            </a:r>
          </a:p>
          <a:p>
            <a:pPr algn="ctr">
              <a:buClrTx/>
              <a:buFontTx/>
              <a:buNone/>
            </a:pPr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«Стоматология»  – 2 место</a:t>
            </a:r>
            <a:endParaRPr lang="en-US" sz="11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92" y="1279951"/>
            <a:ext cx="2022267" cy="10111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2" name="Google Shape;8641;p51"/>
          <p:cNvGrpSpPr/>
          <p:nvPr/>
        </p:nvGrpSpPr>
        <p:grpSpPr>
          <a:xfrm>
            <a:off x="8271285" y="1051149"/>
            <a:ext cx="603001" cy="466157"/>
            <a:chOff x="3962775" y="2683025"/>
            <a:chExt cx="296175" cy="295375"/>
          </a:xfrm>
        </p:grpSpPr>
        <p:sp>
          <p:nvSpPr>
            <p:cNvPr id="13" name="Google Shape;8642;p51"/>
            <p:cNvSpPr/>
            <p:nvPr/>
          </p:nvSpPr>
          <p:spPr>
            <a:xfrm>
              <a:off x="3962775" y="2838200"/>
              <a:ext cx="296175" cy="140200"/>
            </a:xfrm>
            <a:custGeom>
              <a:avLst/>
              <a:gdLst/>
              <a:ahLst/>
              <a:cxnLst/>
              <a:rect l="l" t="t" r="r" b="b"/>
              <a:pathLst>
                <a:path w="11847" h="5608" extrusionOk="0">
                  <a:moveTo>
                    <a:pt x="3530" y="3466"/>
                  </a:moveTo>
                  <a:lnTo>
                    <a:pt x="3530" y="4883"/>
                  </a:lnTo>
                  <a:lnTo>
                    <a:pt x="757" y="4883"/>
                  </a:lnTo>
                  <a:lnTo>
                    <a:pt x="757" y="3466"/>
                  </a:lnTo>
                  <a:close/>
                  <a:moveTo>
                    <a:pt x="7688" y="725"/>
                  </a:moveTo>
                  <a:lnTo>
                    <a:pt x="7688" y="4883"/>
                  </a:lnTo>
                  <a:lnTo>
                    <a:pt x="4223" y="4883"/>
                  </a:lnTo>
                  <a:lnTo>
                    <a:pt x="4223" y="725"/>
                  </a:lnTo>
                  <a:close/>
                  <a:moveTo>
                    <a:pt x="11185" y="2111"/>
                  </a:moveTo>
                  <a:lnTo>
                    <a:pt x="11185" y="4883"/>
                  </a:lnTo>
                  <a:lnTo>
                    <a:pt x="8381" y="4883"/>
                  </a:lnTo>
                  <a:lnTo>
                    <a:pt x="8381" y="2111"/>
                  </a:lnTo>
                  <a:close/>
                  <a:moveTo>
                    <a:pt x="3845" y="0"/>
                  </a:moveTo>
                  <a:cubicBezTo>
                    <a:pt x="3656" y="0"/>
                    <a:pt x="3498" y="158"/>
                    <a:pt x="3498" y="378"/>
                  </a:cubicBezTo>
                  <a:lnTo>
                    <a:pt x="3498" y="2804"/>
                  </a:lnTo>
                  <a:lnTo>
                    <a:pt x="348" y="2804"/>
                  </a:lnTo>
                  <a:cubicBezTo>
                    <a:pt x="158" y="2804"/>
                    <a:pt x="1" y="2962"/>
                    <a:pt x="1" y="3151"/>
                  </a:cubicBezTo>
                  <a:lnTo>
                    <a:pt x="1" y="5261"/>
                  </a:lnTo>
                  <a:cubicBezTo>
                    <a:pt x="1" y="5450"/>
                    <a:pt x="158" y="5608"/>
                    <a:pt x="348" y="5608"/>
                  </a:cubicBezTo>
                  <a:lnTo>
                    <a:pt x="11500" y="5608"/>
                  </a:lnTo>
                  <a:cubicBezTo>
                    <a:pt x="11689" y="5608"/>
                    <a:pt x="11847" y="5450"/>
                    <a:pt x="11847" y="5261"/>
                  </a:cubicBezTo>
                  <a:lnTo>
                    <a:pt x="11847" y="1733"/>
                  </a:lnTo>
                  <a:cubicBezTo>
                    <a:pt x="11847" y="1544"/>
                    <a:pt x="11689" y="1386"/>
                    <a:pt x="11532" y="1386"/>
                  </a:cubicBezTo>
                  <a:lnTo>
                    <a:pt x="8381" y="1386"/>
                  </a:lnTo>
                  <a:lnTo>
                    <a:pt x="8381" y="378"/>
                  </a:lnTo>
                  <a:cubicBezTo>
                    <a:pt x="8381" y="158"/>
                    <a:pt x="8224" y="0"/>
                    <a:pt x="8035" y="0"/>
                  </a:cubicBezTo>
                  <a:close/>
                </a:path>
              </a:pathLst>
            </a:custGeom>
            <a:solidFill>
              <a:srgbClr val="5F7D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" name="Google Shape;8643;p51"/>
            <p:cNvSpPr/>
            <p:nvPr/>
          </p:nvSpPr>
          <p:spPr>
            <a:xfrm>
              <a:off x="4051000" y="2683025"/>
              <a:ext cx="122100" cy="138650"/>
            </a:xfrm>
            <a:custGeom>
              <a:avLst/>
              <a:gdLst/>
              <a:ahLst/>
              <a:cxnLst/>
              <a:rect l="l" t="t" r="r" b="b"/>
              <a:pathLst>
                <a:path w="4884" h="5546" extrusionOk="0">
                  <a:moveTo>
                    <a:pt x="2426" y="662"/>
                  </a:moveTo>
                  <a:cubicBezTo>
                    <a:pt x="2804" y="662"/>
                    <a:pt x="3120" y="977"/>
                    <a:pt x="3120" y="1387"/>
                  </a:cubicBezTo>
                  <a:cubicBezTo>
                    <a:pt x="3120" y="1765"/>
                    <a:pt x="2804" y="2080"/>
                    <a:pt x="2426" y="2080"/>
                  </a:cubicBezTo>
                  <a:cubicBezTo>
                    <a:pt x="2017" y="2080"/>
                    <a:pt x="1702" y="1765"/>
                    <a:pt x="1702" y="1387"/>
                  </a:cubicBezTo>
                  <a:cubicBezTo>
                    <a:pt x="1702" y="977"/>
                    <a:pt x="2017" y="662"/>
                    <a:pt x="2426" y="662"/>
                  </a:cubicBezTo>
                  <a:close/>
                  <a:moveTo>
                    <a:pt x="2426" y="2742"/>
                  </a:moveTo>
                  <a:cubicBezTo>
                    <a:pt x="3340" y="2742"/>
                    <a:pt x="4128" y="3529"/>
                    <a:pt x="4128" y="4474"/>
                  </a:cubicBezTo>
                  <a:lnTo>
                    <a:pt x="4128" y="4852"/>
                  </a:lnTo>
                  <a:lnTo>
                    <a:pt x="694" y="4852"/>
                  </a:lnTo>
                  <a:lnTo>
                    <a:pt x="694" y="4474"/>
                  </a:lnTo>
                  <a:cubicBezTo>
                    <a:pt x="694" y="3498"/>
                    <a:pt x="1481" y="2742"/>
                    <a:pt x="2426" y="2742"/>
                  </a:cubicBezTo>
                  <a:close/>
                  <a:moveTo>
                    <a:pt x="2489" y="1"/>
                  </a:moveTo>
                  <a:cubicBezTo>
                    <a:pt x="1733" y="1"/>
                    <a:pt x="1103" y="631"/>
                    <a:pt x="1103" y="1387"/>
                  </a:cubicBezTo>
                  <a:cubicBezTo>
                    <a:pt x="1103" y="1733"/>
                    <a:pt x="1229" y="2049"/>
                    <a:pt x="1450" y="2269"/>
                  </a:cubicBezTo>
                  <a:cubicBezTo>
                    <a:pt x="568" y="2679"/>
                    <a:pt x="1" y="3498"/>
                    <a:pt x="1" y="4474"/>
                  </a:cubicBezTo>
                  <a:lnTo>
                    <a:pt x="1" y="5199"/>
                  </a:lnTo>
                  <a:cubicBezTo>
                    <a:pt x="1" y="5388"/>
                    <a:pt x="158" y="5546"/>
                    <a:pt x="379" y="5546"/>
                  </a:cubicBezTo>
                  <a:lnTo>
                    <a:pt x="4537" y="5546"/>
                  </a:lnTo>
                  <a:cubicBezTo>
                    <a:pt x="4726" y="5546"/>
                    <a:pt x="4884" y="5388"/>
                    <a:pt x="4884" y="5199"/>
                  </a:cubicBezTo>
                  <a:lnTo>
                    <a:pt x="4884" y="4474"/>
                  </a:lnTo>
                  <a:cubicBezTo>
                    <a:pt x="4884" y="3498"/>
                    <a:pt x="4348" y="2679"/>
                    <a:pt x="3529" y="2269"/>
                  </a:cubicBezTo>
                  <a:cubicBezTo>
                    <a:pt x="3750" y="2049"/>
                    <a:pt x="3876" y="1733"/>
                    <a:pt x="3876" y="1387"/>
                  </a:cubicBezTo>
                  <a:cubicBezTo>
                    <a:pt x="3876" y="631"/>
                    <a:pt x="3246" y="1"/>
                    <a:pt x="2489" y="1"/>
                  </a:cubicBezTo>
                  <a:close/>
                </a:path>
              </a:pathLst>
            </a:custGeom>
            <a:solidFill>
              <a:srgbClr val="5F7D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" name="Google Shape;8644;p51"/>
            <p:cNvSpPr/>
            <p:nvPr/>
          </p:nvSpPr>
          <p:spPr>
            <a:xfrm>
              <a:off x="4084875" y="2873200"/>
              <a:ext cx="52800" cy="69775"/>
            </a:xfrm>
            <a:custGeom>
              <a:avLst/>
              <a:gdLst/>
              <a:ahLst/>
              <a:cxnLst/>
              <a:rect l="l" t="t" r="r" b="b"/>
              <a:pathLst>
                <a:path w="2112" h="2791" extrusionOk="0">
                  <a:moveTo>
                    <a:pt x="1095" y="0"/>
                  </a:moveTo>
                  <a:cubicBezTo>
                    <a:pt x="1001" y="0"/>
                    <a:pt x="903" y="28"/>
                    <a:pt x="819" y="112"/>
                  </a:cubicBezTo>
                  <a:lnTo>
                    <a:pt x="126" y="805"/>
                  </a:lnTo>
                  <a:cubicBezTo>
                    <a:pt x="0" y="931"/>
                    <a:pt x="0" y="1184"/>
                    <a:pt x="126" y="1278"/>
                  </a:cubicBezTo>
                  <a:cubicBezTo>
                    <a:pt x="205" y="1341"/>
                    <a:pt x="292" y="1373"/>
                    <a:pt x="378" y="1373"/>
                  </a:cubicBezTo>
                  <a:cubicBezTo>
                    <a:pt x="465" y="1373"/>
                    <a:pt x="552" y="1341"/>
                    <a:pt x="630" y="1278"/>
                  </a:cubicBezTo>
                  <a:lnTo>
                    <a:pt x="756" y="1184"/>
                  </a:lnTo>
                  <a:lnTo>
                    <a:pt x="756" y="2066"/>
                  </a:lnTo>
                  <a:lnTo>
                    <a:pt x="378" y="2066"/>
                  </a:lnTo>
                  <a:cubicBezTo>
                    <a:pt x="189" y="2066"/>
                    <a:pt x="32" y="2223"/>
                    <a:pt x="32" y="2444"/>
                  </a:cubicBezTo>
                  <a:cubicBezTo>
                    <a:pt x="32" y="2633"/>
                    <a:pt x="189" y="2790"/>
                    <a:pt x="378" y="2790"/>
                  </a:cubicBezTo>
                  <a:lnTo>
                    <a:pt x="1765" y="2790"/>
                  </a:lnTo>
                  <a:cubicBezTo>
                    <a:pt x="1954" y="2790"/>
                    <a:pt x="2111" y="2633"/>
                    <a:pt x="2111" y="2444"/>
                  </a:cubicBezTo>
                  <a:cubicBezTo>
                    <a:pt x="2111" y="2223"/>
                    <a:pt x="1954" y="2066"/>
                    <a:pt x="1765" y="2066"/>
                  </a:cubicBezTo>
                  <a:lnTo>
                    <a:pt x="1418" y="2066"/>
                  </a:lnTo>
                  <a:lnTo>
                    <a:pt x="1418" y="333"/>
                  </a:lnTo>
                  <a:cubicBezTo>
                    <a:pt x="1418" y="175"/>
                    <a:pt x="1323" y="81"/>
                    <a:pt x="1229" y="18"/>
                  </a:cubicBezTo>
                  <a:cubicBezTo>
                    <a:pt x="1187" y="7"/>
                    <a:pt x="1141" y="0"/>
                    <a:pt x="1095" y="0"/>
                  </a:cubicBezTo>
                  <a:close/>
                </a:path>
              </a:pathLst>
            </a:custGeom>
            <a:solidFill>
              <a:srgbClr val="5F7D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14790" y="1671117"/>
            <a:ext cx="529396" cy="460886"/>
          </a:xfrm>
          <a:prstGeom prst="rect">
            <a:avLst/>
          </a:prstGeom>
        </p:spPr>
      </p:pic>
      <p:graphicFrame>
        <p:nvGraphicFramePr>
          <p:cNvPr id="16" name="Таблица 15"/>
          <p:cNvGraphicFramePr>
            <a:graphicFrameLocks noGrp="1"/>
          </p:cNvGraphicFramePr>
          <p:nvPr>
            <p:extLst/>
          </p:nvPr>
        </p:nvGraphicFramePr>
        <p:xfrm>
          <a:off x="188414" y="2272414"/>
          <a:ext cx="8751082" cy="18710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27517">
                  <a:extLst>
                    <a:ext uri="{9D8B030D-6E8A-4147-A177-3AD203B41FA5}">
                      <a16:colId xmlns:a16="http://schemas.microsoft.com/office/drawing/2014/main" val="1013941333"/>
                    </a:ext>
                  </a:extLst>
                </a:gridCol>
                <a:gridCol w="964713">
                  <a:extLst>
                    <a:ext uri="{9D8B030D-6E8A-4147-A177-3AD203B41FA5}">
                      <a16:colId xmlns:a16="http://schemas.microsoft.com/office/drawing/2014/main" val="3716622418"/>
                    </a:ext>
                  </a:extLst>
                </a:gridCol>
                <a:gridCol w="964713">
                  <a:extLst>
                    <a:ext uri="{9D8B030D-6E8A-4147-A177-3AD203B41FA5}">
                      <a16:colId xmlns:a16="http://schemas.microsoft.com/office/drawing/2014/main" val="3294806698"/>
                    </a:ext>
                  </a:extLst>
                </a:gridCol>
                <a:gridCol w="1125498">
                  <a:extLst>
                    <a:ext uri="{9D8B030D-6E8A-4147-A177-3AD203B41FA5}">
                      <a16:colId xmlns:a16="http://schemas.microsoft.com/office/drawing/2014/main" val="3400991578"/>
                    </a:ext>
                  </a:extLst>
                </a:gridCol>
                <a:gridCol w="1023159">
                  <a:extLst>
                    <a:ext uri="{9D8B030D-6E8A-4147-A177-3AD203B41FA5}">
                      <a16:colId xmlns:a16="http://schemas.microsoft.com/office/drawing/2014/main" val="3431022873"/>
                    </a:ext>
                  </a:extLst>
                </a:gridCol>
                <a:gridCol w="745482">
                  <a:extLst>
                    <a:ext uri="{9D8B030D-6E8A-4147-A177-3AD203B41FA5}">
                      <a16:colId xmlns:a16="http://schemas.microsoft.com/office/drawing/2014/main" val="68533595"/>
                    </a:ext>
                  </a:extLst>
                </a:gridCol>
              </a:tblGrid>
              <a:tr h="330508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900" b="1" u="sng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</a:t>
                      </a:r>
                      <a:r>
                        <a:rPr lang="ru-RU" sz="900" b="1" u="sng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выпускников  в </a:t>
                      </a:r>
                      <a:r>
                        <a:rPr lang="ru-RU" sz="900" b="1" u="sng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2020-2021 </a:t>
                      </a:r>
                      <a:r>
                        <a:rPr lang="ru-RU" sz="900" b="1" u="sng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учебном году, трудоустроенных в организациях здравоохранения </a:t>
                      </a:r>
                      <a:endParaRPr lang="ru-RU" sz="900" b="1" u="sng" strike="noStrike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r>
                        <a:rPr lang="ru-RU" sz="900" b="1" u="sng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или </a:t>
                      </a:r>
                      <a:r>
                        <a:rPr lang="ru-RU" sz="900" b="1" u="sng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поступивших на следующий уровень </a:t>
                      </a:r>
                      <a:r>
                        <a:rPr lang="ru-RU" sz="900" b="1" u="sng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образования,</a:t>
                      </a:r>
                      <a:r>
                        <a:rPr lang="ru-RU" sz="900" b="1" u="sng" strike="noStrik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lang="ru-RU" sz="900" b="1" u="sng" strike="noStrike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lang="ru-RU" sz="900" b="1" u="sng" strike="noStrik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имеющие свободное трудоустройство</a:t>
                      </a:r>
                      <a:endParaRPr lang="ru-RU" sz="900" b="1" i="0" u="sng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270318"/>
                  </a:ext>
                </a:extLst>
              </a:tr>
              <a:tr h="232892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9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Выпускники</a:t>
                      </a:r>
                      <a:r>
                        <a:rPr lang="ru-RU" sz="9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b="1" u="none" strike="noStrike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2019-2020 года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Бакалавры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Интерны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Магистранты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Докторанты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Резиденты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extLst>
                  <a:ext uri="{0D108BD9-81ED-4DB2-BD59-A6C34878D82A}">
                    <a16:rowId xmlns:a16="http://schemas.microsoft.com/office/drawing/2014/main" val="4204594946"/>
                  </a:ext>
                </a:extLst>
              </a:tr>
              <a:tr h="14671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выпускников в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2020-2021 </a:t>
                      </a:r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учебном году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extLst>
                  <a:ext uri="{0D108BD9-81ED-4DB2-BD59-A6C34878D82A}">
                    <a16:rowId xmlns:a16="http://schemas.microsoft.com/office/drawing/2014/main" val="509466176"/>
                  </a:ext>
                </a:extLst>
              </a:tr>
              <a:tr h="14671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выпускников, трудоустроенных организациях здравоохранения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extLst>
                  <a:ext uri="{0D108BD9-81ED-4DB2-BD59-A6C34878D82A}">
                    <a16:rowId xmlns:a16="http://schemas.microsoft.com/office/drawing/2014/main" val="3821096946"/>
                  </a:ext>
                </a:extLst>
              </a:tr>
              <a:tr h="14671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выпускников, поступивших на следующий уровень образования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extLst>
                  <a:ext uri="{0D108BD9-81ED-4DB2-BD59-A6C34878D82A}">
                    <a16:rowId xmlns:a16="http://schemas.microsoft.com/office/drawing/2014/main" val="4120578888"/>
                  </a:ext>
                </a:extLst>
              </a:tr>
              <a:tr h="28916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не трудоустроенных и не поступивших на следующий уровень образования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extLst>
                  <a:ext uri="{0D108BD9-81ED-4DB2-BD59-A6C34878D82A}">
                    <a16:rowId xmlns:a16="http://schemas.microsoft.com/office/drawing/2014/main" val="1101660719"/>
                  </a:ext>
                </a:extLst>
              </a:tr>
              <a:tr h="28916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выпускников в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r>
                        <a:rPr lang="ru-RU" sz="9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учебном году, трудоустроенных в организациях здравоохранения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84 %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65 %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91 %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93 %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extLst>
                  <a:ext uri="{0D108BD9-81ED-4DB2-BD59-A6C34878D82A}">
                    <a16:rowId xmlns:a16="http://schemas.microsoft.com/office/drawing/2014/main" val="1301599086"/>
                  </a:ext>
                </a:extLst>
              </a:tr>
              <a:tr h="28916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выпускников в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2020-2021 </a:t>
                      </a:r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учебном году, поступивших на следующий уровень образования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4" marR="4104" marT="4104" marB="0" anchor="ctr"/>
                </a:tc>
                <a:extLst>
                  <a:ext uri="{0D108BD9-81ED-4DB2-BD59-A6C34878D82A}">
                    <a16:rowId xmlns:a16="http://schemas.microsoft.com/office/drawing/2014/main" val="932561883"/>
                  </a:ext>
                </a:extLst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895445" y="4073152"/>
            <a:ext cx="797884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ru-RU" sz="105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Доля </a:t>
            </a:r>
            <a:r>
              <a:rPr lang="ru-RU" sz="105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выпускников  в 2020-2021 учебном году, трудоустроенных в организациях </a:t>
            </a:r>
            <a:r>
              <a:rPr lang="ru-RU" sz="105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здравоохранения,</a:t>
            </a:r>
          </a:p>
          <a:p>
            <a:pPr algn="ctr">
              <a:buClrTx/>
              <a:buFontTx/>
              <a:buNone/>
            </a:pPr>
            <a:r>
              <a:rPr lang="ru-RU" sz="105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5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поступивших на следующий уровень </a:t>
            </a:r>
            <a:r>
              <a:rPr lang="ru-RU" sz="105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образования в </a:t>
            </a:r>
            <a:r>
              <a:rPr lang="ru-RU" sz="105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sz="105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имеющие свободное трудоустройство  </a:t>
            </a:r>
            <a:r>
              <a:rPr lang="ru-RU" sz="105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05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государственный грант)</a:t>
            </a:r>
            <a:endParaRPr lang="ru-RU" sz="105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Tx/>
              <a:buFontTx/>
              <a:buNone/>
            </a:pPr>
            <a:endParaRPr lang="ru-RU" sz="105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Tx/>
              <a:buFontTx/>
              <a:buNone/>
            </a:pPr>
            <a:endParaRPr lang="en-US" sz="105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01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1188</Words>
  <Application>Microsoft Office PowerPoint</Application>
  <PresentationFormat>Экран (4:3)</PresentationFormat>
  <Paragraphs>147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Группы управления проектами реализуемые на базе НАО «Медицинский университет Семей»</vt:lpstr>
      <vt:lpstr>Презентация PowerPoint</vt:lpstr>
      <vt:lpstr>ГУП по специальности  «Неотложная медицина»</vt:lpstr>
      <vt:lpstr>ГУП по специальности  «Онкология»</vt:lpstr>
      <vt:lpstr>ГУП по специальности  «Радиационная онкология»</vt:lpstr>
      <vt:lpstr>План работы ГУП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Kuantkan Zhabagin Kuantkan</cp:lastModifiedBy>
  <cp:revision>47</cp:revision>
  <dcterms:created xsi:type="dcterms:W3CDTF">2021-06-08T13:08:46Z</dcterms:created>
  <dcterms:modified xsi:type="dcterms:W3CDTF">2021-10-21T10:01:02Z</dcterms:modified>
</cp:coreProperties>
</file>