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2" r:id="rId2"/>
    <p:sldId id="257" r:id="rId3"/>
    <p:sldId id="259" r:id="rId4"/>
    <p:sldId id="260" r:id="rId5"/>
    <p:sldId id="263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E9DAA1-CEE4-429C-A3E9-81D6D0D8F601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ABD56-1D9B-469A-8672-92D2470B44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582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6ABD56-1D9B-469A-8672-92D2470B443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823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5 ВУЗов: </a:t>
            </a:r>
            <a:r>
              <a:rPr lang="ru-RU" dirty="0" err="1"/>
              <a:t>Казнму</a:t>
            </a:r>
            <a:r>
              <a:rPr lang="ru-RU" dirty="0"/>
              <a:t>, МУА, МУС, МУК, ЗКГМУ.</a:t>
            </a:r>
          </a:p>
          <a:p>
            <a:r>
              <a:rPr lang="ru-RU" dirty="0"/>
              <a:t>2021-2022 год только 5 ВУЗов и только оценка знаний, </a:t>
            </a:r>
          </a:p>
          <a:p>
            <a:r>
              <a:rPr lang="ru-RU" dirty="0"/>
              <a:t>2022-2023 год Все ВУЗы по 3 специальностям (ОМ,</a:t>
            </a:r>
            <a:r>
              <a:rPr lang="ru-RU" baseline="0" dirty="0"/>
              <a:t> Педиатрия, стоматология) – оценка знаний, а у 5 ВУЗОВ + навыки.</a:t>
            </a:r>
          </a:p>
          <a:p>
            <a:r>
              <a:rPr lang="ru-RU" baseline="0" dirty="0"/>
              <a:t>В этот же год 3 специальности (фармация, ОЗ, СД) 5 </a:t>
            </a:r>
            <a:r>
              <a:rPr lang="ru-RU" baseline="0" dirty="0" err="1"/>
              <a:t>ВУЗОв</a:t>
            </a:r>
            <a:r>
              <a:rPr lang="ru-RU" baseline="0" dirty="0"/>
              <a:t> только оценка знаний 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6ABD56-1D9B-469A-8672-92D2470B443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611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35E2-B7B8-4D64-8DFD-CA467D4F5D2B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01BF-E0BF-43FA-8776-ADA3613E07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605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35E2-B7B8-4D64-8DFD-CA467D4F5D2B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01BF-E0BF-43FA-8776-ADA3613E07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652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35E2-B7B8-4D64-8DFD-CA467D4F5D2B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01BF-E0BF-43FA-8776-ADA3613E07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09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35E2-B7B8-4D64-8DFD-CA467D4F5D2B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01BF-E0BF-43FA-8776-ADA3613E07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386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35E2-B7B8-4D64-8DFD-CA467D4F5D2B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01BF-E0BF-43FA-8776-ADA3613E07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681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35E2-B7B8-4D64-8DFD-CA467D4F5D2B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01BF-E0BF-43FA-8776-ADA3613E07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095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35E2-B7B8-4D64-8DFD-CA467D4F5D2B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01BF-E0BF-43FA-8776-ADA3613E07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090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35E2-B7B8-4D64-8DFD-CA467D4F5D2B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01BF-E0BF-43FA-8776-ADA3613E07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170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35E2-B7B8-4D64-8DFD-CA467D4F5D2B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01BF-E0BF-43FA-8776-ADA3613E07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363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35E2-B7B8-4D64-8DFD-CA467D4F5D2B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01BF-E0BF-43FA-8776-ADA3613E07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619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35E2-B7B8-4D64-8DFD-CA467D4F5D2B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01BF-E0BF-43FA-8776-ADA3613E07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724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A35E2-B7B8-4D64-8DFD-CA467D4F5D2B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B01BF-E0BF-43FA-8776-ADA3613E07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566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8250" y="390524"/>
            <a:ext cx="9867900" cy="1338263"/>
          </a:xfrm>
        </p:spPr>
        <p:txBody>
          <a:bodyPr>
            <a:normAutofit/>
          </a:bodyPr>
          <a:lstStyle/>
          <a:p>
            <a:pPr algn="just"/>
            <a:r>
              <a:rPr lang="ru-RU" sz="4400" dirty="0">
                <a:latin typeface="Bahnschrift Condensed" panose="020B0502040204020203" pitchFamily="34" charset="0"/>
              </a:rPr>
              <a:t>Вопрос 2. Оценка знаний и навыков обучающихся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2550" y="2476500"/>
            <a:ext cx="9144000" cy="1466849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b="1" dirty="0">
                <a:latin typeface="Bahnschrift Light Condensed" panose="020B0502040204020203" pitchFamily="34" charset="0"/>
              </a:rPr>
              <a:t>Докладчик:</a:t>
            </a:r>
            <a:r>
              <a:rPr lang="ru-RU" dirty="0">
                <a:latin typeface="Bahnschrift Light Condensed" panose="020B0502040204020203" pitchFamily="34" charset="0"/>
              </a:rPr>
              <a:t> </a:t>
            </a:r>
            <a:r>
              <a:rPr lang="ru-RU" dirty="0" err="1">
                <a:latin typeface="Bahnschrift Light Condensed" panose="020B0502040204020203" pitchFamily="34" charset="0"/>
              </a:rPr>
              <a:t>Досмамбетова</a:t>
            </a:r>
            <a:r>
              <a:rPr lang="ru-RU" dirty="0">
                <a:latin typeface="Bahnschrift Light Condensed" panose="020B0502040204020203" pitchFamily="34" charset="0"/>
              </a:rPr>
              <a:t> </a:t>
            </a:r>
            <a:r>
              <a:rPr lang="ru-RU" dirty="0" err="1">
                <a:latin typeface="Bahnschrift Light Condensed" panose="020B0502040204020203" pitchFamily="34" charset="0"/>
              </a:rPr>
              <a:t>Кульсара</a:t>
            </a:r>
            <a:r>
              <a:rPr lang="ru-RU" dirty="0">
                <a:latin typeface="Bahnschrift Light Condensed" panose="020B0502040204020203" pitchFamily="34" charset="0"/>
              </a:rPr>
              <a:t> </a:t>
            </a:r>
            <a:r>
              <a:rPr lang="ru-RU" dirty="0" err="1">
                <a:latin typeface="Bahnschrift Light Condensed" panose="020B0502040204020203" pitchFamily="34" charset="0"/>
              </a:rPr>
              <a:t>Коралбаевна</a:t>
            </a:r>
            <a:endParaRPr lang="ru-RU" dirty="0">
              <a:latin typeface="Bahnschrift Light Condensed" panose="020B0502040204020203" pitchFamily="34" charset="0"/>
            </a:endParaRPr>
          </a:p>
          <a:p>
            <a:r>
              <a:rPr lang="ru-RU" dirty="0">
                <a:latin typeface="Bahnschrift Light Condensed" panose="020B0502040204020203" pitchFamily="34" charset="0"/>
              </a:rPr>
              <a:t>Руководитель отдела оценки знаний и навыков обучающихся и выпускников образовательных программ в области здравоохранения</a:t>
            </a:r>
          </a:p>
          <a:p>
            <a:r>
              <a:rPr lang="ru-RU" dirty="0">
                <a:latin typeface="Bahnschrift Light Condensed" panose="020B0502040204020203" pitchFamily="34" charset="0"/>
              </a:rPr>
              <a:t> «Национальный центр независимой </a:t>
            </a:r>
            <a:r>
              <a:rPr lang="ru-RU" dirty="0" err="1">
                <a:latin typeface="Bahnschrift Light Condensed" panose="020B0502040204020203" pitchFamily="34" charset="0"/>
              </a:rPr>
              <a:t>экзаменации</a:t>
            </a:r>
            <a:r>
              <a:rPr lang="ru-RU" dirty="0">
                <a:latin typeface="Bahnschrift Light Condensed" panose="020B0502040204020203" pitchFamily="34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406546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phonoteka.org/uploads/posts/2021-06/1624391709_13-phonoteka_org-p-flag-kazakhstana-oboi-na-telefon-krasivo-2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00503" y="-1129305"/>
            <a:ext cx="10314041" cy="7987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араллелограмм 3"/>
          <p:cNvSpPr/>
          <p:nvPr/>
        </p:nvSpPr>
        <p:spPr>
          <a:xfrm>
            <a:off x="2580641" y="-863600"/>
            <a:ext cx="11249990" cy="7823200"/>
          </a:xfrm>
          <a:prstGeom prst="parallelogram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1598048" y="-969508"/>
            <a:ext cx="20015200" cy="8035016"/>
          </a:xfrm>
          <a:prstGeom prst="rect">
            <a:avLst/>
          </a:prstGeom>
          <a:solidFill>
            <a:srgbClr val="00B0F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49687" y="33208"/>
            <a:ext cx="6917319" cy="1257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Кодекс Республики Казахстан </a:t>
            </a:r>
          </a:p>
          <a:p>
            <a:pPr algn="ctr"/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«О здоровье народа и системе здравоохранения»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121042" y="1290696"/>
            <a:ext cx="8001900" cy="11074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>
                <a:solidFill>
                  <a:srgbClr val="C00000"/>
                </a:solidFill>
                <a:latin typeface="Bahnschrift Light Condensed" panose="020B0502040204020203" pitchFamily="34" charset="0"/>
                <a:cs typeface="Courier New" panose="02070309020205020404" pitchFamily="49" charset="0"/>
              </a:rPr>
              <a:t>Статья 223.</a:t>
            </a:r>
            <a:r>
              <a:rPr lang="ru-RU" altLang="ru-RU" sz="2400" dirty="0">
                <a:solidFill>
                  <a:schemeClr val="accent5">
                    <a:lumMod val="50000"/>
                  </a:schemeClr>
                </a:solidFill>
                <a:latin typeface="Bahnschrift Light Condensed" panose="020B0502040204020203" pitchFamily="34" charset="0"/>
                <a:cs typeface="Courier New" panose="02070309020205020404" pitchFamily="49" charset="0"/>
              </a:rPr>
              <a:t> Оценка обучающихся, выпускников по программам медицинского образования и специалистов в области здравоохранения</a:t>
            </a:r>
            <a:r>
              <a:rPr kumimoji="0" lang="ru-RU" altLang="ru-RU" sz="240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Bahnschrift Light Condensed" panose="020B0502040204020203" pitchFamily="34" charset="0"/>
              </a:rPr>
              <a:t> </a:t>
            </a:r>
          </a:p>
          <a:p>
            <a:pPr algn="ctr"/>
            <a:endParaRPr lang="ru-RU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79000" y="2225394"/>
            <a:ext cx="669798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>
                <a:solidFill>
                  <a:srgbClr val="000000"/>
                </a:solidFill>
                <a:latin typeface="Bahnschrift Light Condensed" panose="020B0502040204020203" pitchFamily="34" charset="0"/>
                <a:cs typeface="Courier New" panose="02070309020205020404" pitchFamily="49" charset="0"/>
              </a:rPr>
              <a:t>2. 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Light Condensed" panose="020B0502040204020203" pitchFamily="34" charset="0"/>
              </a:rPr>
              <a:t>Оценка </a:t>
            </a:r>
            <a:r>
              <a:rPr lang="ru-RU" altLang="ru-RU" sz="2000" dirty="0">
                <a:solidFill>
                  <a:srgbClr val="000000"/>
                </a:solidFill>
                <a:latin typeface="Bahnschrift Light Condensed" panose="020B0502040204020203" pitchFamily="34" charset="0"/>
                <a:cs typeface="Courier New" panose="02070309020205020404" pitchFamily="49" charset="0"/>
              </a:rPr>
              <a:t>знаний и навыков обучающихся по образовательным программам в области здравоохранения проводится в соответствии результатами обучения.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Light Condensed" panose="020B0502040204020203" pitchFamily="34" charset="0"/>
              </a:rPr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439491" y="3484208"/>
            <a:ext cx="8179904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Приказ МЗ РК № ҚР ДСМ-249/2020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Bahnschrift Light Condensed" panose="020B0502040204020203" pitchFamily="34" charset="0"/>
              </a:rPr>
              <a:t>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«Об утверждении правил оценки знаний и навыков обучающихся, оценки профессиональной подготовленности выпускников образовательных программ в области здравоохранения и специалистов в области здравоохранения»</a:t>
            </a:r>
          </a:p>
          <a:p>
            <a:endParaRPr lang="ru-RU" dirty="0">
              <a:latin typeface="Bahnschrift Condensed" panose="020B0502040204020203" pitchFamily="34" charset="0"/>
            </a:endParaRPr>
          </a:p>
          <a:p>
            <a:r>
              <a:rPr lang="ru-RU" dirty="0">
                <a:latin typeface="Bahnschrift Light Condensed" panose="020B0502040204020203" pitchFamily="34" charset="0"/>
              </a:rPr>
              <a:t>Приложение 1 к приказу</a:t>
            </a:r>
          </a:p>
          <a:p>
            <a:pPr algn="just"/>
            <a:r>
              <a:rPr lang="ru-RU" dirty="0">
                <a:latin typeface="Bahnschrift Light Condensed" panose="020B0502040204020203" pitchFamily="34" charset="0"/>
              </a:rPr>
              <a:t>         2. Оценка знаний и навыков обучающихся по образовательным программам в области здравоохранения проводится в соответствии с результатами обучения.</a:t>
            </a:r>
          </a:p>
          <a:p>
            <a:pPr algn="just"/>
            <a:endParaRPr lang="ru-RU" dirty="0"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431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5388" y="0"/>
            <a:ext cx="10515600" cy="1325563"/>
          </a:xfrm>
        </p:spPr>
        <p:txBody>
          <a:bodyPr/>
          <a:lstStyle/>
          <a:p>
            <a:r>
              <a:rPr lang="ru-RU" sz="3600" dirty="0">
                <a:solidFill>
                  <a:srgbClr val="0070C0"/>
                </a:solidFill>
                <a:latin typeface="Bahnschrift Condensed" panose="020B0502040204020203" pitchFamily="34" charset="0"/>
              </a:rPr>
              <a:t>Оценка знаний и навыков обучающихся </a:t>
            </a:r>
            <a:r>
              <a:rPr lang="ru-RU" sz="2400" dirty="0">
                <a:solidFill>
                  <a:srgbClr val="0070C0"/>
                </a:solidFill>
                <a:latin typeface="Bahnschrift Condensed" panose="020B0502040204020203" pitchFamily="34" charset="0"/>
              </a:rPr>
              <a:t>( дорожная карта пилотирования 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6181842"/>
              </p:ext>
            </p:extLst>
          </p:nvPr>
        </p:nvGraphicFramePr>
        <p:xfrm>
          <a:off x="920748" y="1286670"/>
          <a:ext cx="10080626" cy="37711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0833">
                  <a:extLst>
                    <a:ext uri="{9D8B030D-6E8A-4147-A177-3AD203B41FA5}">
                      <a16:colId xmlns:a16="http://schemas.microsoft.com/office/drawing/2014/main" val="489217915"/>
                    </a:ext>
                  </a:extLst>
                </a:gridCol>
                <a:gridCol w="1123809">
                  <a:extLst>
                    <a:ext uri="{9D8B030D-6E8A-4147-A177-3AD203B41FA5}">
                      <a16:colId xmlns:a16="http://schemas.microsoft.com/office/drawing/2014/main" val="1833590232"/>
                    </a:ext>
                  </a:extLst>
                </a:gridCol>
                <a:gridCol w="1111496">
                  <a:extLst>
                    <a:ext uri="{9D8B030D-6E8A-4147-A177-3AD203B41FA5}">
                      <a16:colId xmlns:a16="http://schemas.microsoft.com/office/drawing/2014/main" val="2105485088"/>
                    </a:ext>
                  </a:extLst>
                </a:gridCol>
                <a:gridCol w="1111496">
                  <a:extLst>
                    <a:ext uri="{9D8B030D-6E8A-4147-A177-3AD203B41FA5}">
                      <a16:colId xmlns:a16="http://schemas.microsoft.com/office/drawing/2014/main" val="2306549043"/>
                    </a:ext>
                  </a:extLst>
                </a:gridCol>
                <a:gridCol w="1111496">
                  <a:extLst>
                    <a:ext uri="{9D8B030D-6E8A-4147-A177-3AD203B41FA5}">
                      <a16:colId xmlns:a16="http://schemas.microsoft.com/office/drawing/2014/main" val="3483716386"/>
                    </a:ext>
                  </a:extLst>
                </a:gridCol>
                <a:gridCol w="1111496">
                  <a:extLst>
                    <a:ext uri="{9D8B030D-6E8A-4147-A177-3AD203B41FA5}">
                      <a16:colId xmlns:a16="http://schemas.microsoft.com/office/drawing/2014/main" val="311967979"/>
                    </a:ext>
                  </a:extLst>
                </a:gridCol>
              </a:tblGrid>
              <a:tr h="457193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Bahnschrift Condensed" panose="020B0502040204020203" pitchFamily="34" charset="0"/>
                        </a:rPr>
                        <a:t> </a:t>
                      </a:r>
                      <a:r>
                        <a:rPr lang="ru-RU" sz="1800" u="none" strike="noStrike" dirty="0">
                          <a:effectLst/>
                          <a:latin typeface="Bahnschrift Condensed" panose="020B0502040204020203" pitchFamily="34" charset="0"/>
                        </a:rPr>
                        <a:t>Наименование образовательной программы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Condensed" panose="020B0502040204020203" pitchFamily="34" charset="0"/>
                        </a:rPr>
                        <a:t>Учебный</a:t>
                      </a:r>
                      <a:r>
                        <a:rPr lang="ru-RU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ahnschrift Condensed" panose="020B0502040204020203" pitchFamily="34" charset="0"/>
                        </a:rPr>
                        <a:t> год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2001394"/>
                  </a:ext>
                </a:extLst>
              </a:tr>
              <a:tr h="457193"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Bahnschrift Condensed" panose="020B0502040204020203" pitchFamily="34" charset="0"/>
                        </a:rPr>
                        <a:t>2021-2022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Bahnschrift Condensed" panose="020B0502040204020203" pitchFamily="34" charset="0"/>
                        </a:rPr>
                        <a:t>2022-2023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Bahnschrift Condensed" panose="020B0502040204020203" pitchFamily="34" charset="0"/>
                        </a:rPr>
                        <a:t>2023-2024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Bahnschrift Condensed" panose="020B0502040204020203" pitchFamily="34" charset="0"/>
                        </a:rPr>
                        <a:t>2024-2025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Bahnschrift Condensed" panose="020B0502040204020203" pitchFamily="34" charset="0"/>
                        </a:rPr>
                        <a:t>2025-2026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5219997"/>
                  </a:ext>
                </a:extLst>
              </a:tr>
              <a:tr h="394915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  <a:latin typeface="Bahnschrift Condensed" panose="020B0502040204020203" pitchFamily="34" charset="0"/>
                        </a:rPr>
                        <a:t>Непрерывная интегрированная образовательная программа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Bahnschrift Condensed" panose="020B0502040204020203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Bahnschrift Condensed" panose="020B0502040204020203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Bahnschrift Condensed" panose="020B0502040204020203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Bahnschrift Condensed" panose="020B0502040204020203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Bahnschrift Condensed" panose="020B0502040204020203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546016"/>
                  </a:ext>
                </a:extLst>
              </a:tr>
              <a:tr h="404440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  <a:latin typeface="Bahnschrift Condensed" panose="020B0502040204020203" pitchFamily="34" charset="0"/>
                        </a:rPr>
                        <a:t>Общая медицина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Bahnschrift Condensed" panose="020B0502040204020203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Bahnschrift Condensed" panose="020B0502040204020203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Bahnschrift Condensed" panose="020B0502040204020203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Bahnschrift Condensed" panose="020B0502040204020203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Bahnschrift Condensed" panose="020B0502040204020203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512142"/>
                  </a:ext>
                </a:extLst>
              </a:tr>
              <a:tr h="457193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  <a:latin typeface="Bahnschrift Condensed" panose="020B0502040204020203" pitchFamily="34" charset="0"/>
                        </a:rPr>
                        <a:t>Педиатрия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Bahnschrift Condensed" panose="020B0502040204020203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Bahnschrift Condensed" panose="020B0502040204020203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Bahnschrift Condensed" panose="020B0502040204020203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Bahnschrift Condensed" panose="020B0502040204020203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Bahnschrift Condensed" panose="020B0502040204020203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666818"/>
                  </a:ext>
                </a:extLst>
              </a:tr>
              <a:tr h="369271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  <a:latin typeface="Bahnschrift Condensed" panose="020B0502040204020203" pitchFamily="34" charset="0"/>
                        </a:rPr>
                        <a:t>Стоматология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Bahnschrift Condensed" panose="020B0502040204020203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Bahnschrift Condensed" panose="020B0502040204020203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Bahnschrift Condensed" panose="020B0502040204020203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Bahnschrift Condensed" panose="020B0502040204020203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Bahnschrift Condensed" panose="020B0502040204020203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469211"/>
                  </a:ext>
                </a:extLst>
              </a:tr>
              <a:tr h="378063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  <a:latin typeface="Bahnschrift Condensed" panose="020B0502040204020203" pitchFamily="34" charset="0"/>
                        </a:rPr>
                        <a:t>Фармация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Bahnschrift Condensed" panose="020B0502040204020203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Bahnschrift Condensed" panose="020B0502040204020203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Bahnschrift Condensed" panose="020B0502040204020203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Bahnschrift Condensed" panose="020B0502040204020203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Bahnschrift Condensed" panose="020B0502040204020203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0465687"/>
                  </a:ext>
                </a:extLst>
              </a:tr>
              <a:tr h="395647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  <a:latin typeface="Bahnschrift Condensed" panose="020B0502040204020203" pitchFamily="34" charset="0"/>
                        </a:rPr>
                        <a:t>Общественное здоровье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Bahnschrift Condensed" panose="020B0502040204020203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Bahnschrift Condensed" panose="020B0502040204020203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Bahnschrift Condensed" panose="020B0502040204020203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Bahnschrift Condensed" panose="020B0502040204020203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Bahnschrift Condensed" panose="020B0502040204020203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439863"/>
                  </a:ext>
                </a:extLst>
              </a:tr>
              <a:tr h="457193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u="none" strike="noStrike" dirty="0">
                          <a:effectLst/>
                          <a:latin typeface="Bahnschrift Condensed" panose="020B0502040204020203" pitchFamily="34" charset="0"/>
                        </a:rPr>
                        <a:t>Сестринское дело (академический </a:t>
                      </a:r>
                      <a:r>
                        <a:rPr lang="ru-RU" sz="1600" u="none" strike="noStrike" dirty="0" err="1">
                          <a:effectLst/>
                          <a:latin typeface="Bahnschrift Condensed" panose="020B0502040204020203" pitchFamily="34" charset="0"/>
                        </a:rPr>
                        <a:t>бакалавриат</a:t>
                      </a:r>
                      <a:r>
                        <a:rPr lang="ru-RU" sz="1600" u="none" strike="noStrike" dirty="0">
                          <a:effectLst/>
                          <a:latin typeface="Bahnschrift Condensed" panose="020B0502040204020203" pitchFamily="34" charset="0"/>
                        </a:rPr>
                        <a:t>)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Bahnschrift Condensed" panose="020B0502040204020203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Bahnschrift Condensed" panose="020B0502040204020203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Bahnschrift Condensed" panose="020B0502040204020203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Bahnschrift Condensed" panose="020B0502040204020203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Bahnschrift Condensed" panose="020B0502040204020203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490136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57275" y="5286371"/>
            <a:ext cx="723900" cy="32385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057275" y="5774988"/>
            <a:ext cx="723900" cy="32385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57275" y="6274563"/>
            <a:ext cx="723900" cy="32385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781175" y="5717009"/>
            <a:ext cx="8985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Bahnschrift Light Condensed" panose="020B0502040204020203" pitchFamily="34" charset="0"/>
              </a:rPr>
              <a:t>2 этап пилотирования: оценка знаний (все ВУЗ) и оценка навыков (5 ВУЗ: </a:t>
            </a:r>
            <a:r>
              <a:rPr lang="ru-RU" dirty="0" err="1">
                <a:latin typeface="Bahnschrift Light Condensed" panose="020B0502040204020203" pitchFamily="34" charset="0"/>
              </a:rPr>
              <a:t>КазНМУ</a:t>
            </a:r>
            <a:r>
              <a:rPr lang="ru-RU" dirty="0">
                <a:latin typeface="Bahnschrift Light Condensed" panose="020B0502040204020203" pitchFamily="34" charset="0"/>
              </a:rPr>
              <a:t>, МУА, МУК, МУС, ЗКМУ, ЮКМА)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81175" y="5212087"/>
            <a:ext cx="6612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Bahnschrift Light Condensed" panose="020B0502040204020203" pitchFamily="34" charset="0"/>
              </a:rPr>
              <a:t>1 этап пилотирования: оценка знаний (5 ВУЗ: </a:t>
            </a:r>
            <a:r>
              <a:rPr lang="ru-RU" dirty="0" err="1">
                <a:latin typeface="Bahnschrift Light Condensed" panose="020B0502040204020203" pitchFamily="34" charset="0"/>
              </a:rPr>
              <a:t>КазНМУ</a:t>
            </a:r>
            <a:r>
              <a:rPr lang="ru-RU" dirty="0">
                <a:latin typeface="Bahnschrift Light Condensed" panose="020B0502040204020203" pitchFamily="34" charset="0"/>
              </a:rPr>
              <a:t>, МУА, МУК, МУС, ЗКМУ, ЮКМА)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81175" y="6281676"/>
            <a:ext cx="2932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Bahnschrift Light Condensed" panose="020B0502040204020203" pitchFamily="34" charset="0"/>
              </a:rPr>
              <a:t>Оценка знаний и навыков (все ВУЗ)</a:t>
            </a:r>
          </a:p>
        </p:txBody>
      </p:sp>
    </p:spTree>
    <p:extLst>
      <p:ext uri="{BB962C8B-B14F-4D97-AF65-F5344CB8AC3E}">
        <p14:creationId xmlns:p14="http://schemas.microsoft.com/office/powerpoint/2010/main" val="2693557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070C0"/>
                </a:solidFill>
                <a:latin typeface="Bahnschrift Condensed" panose="020B0502040204020203" pitchFamily="34" charset="0"/>
              </a:rPr>
              <a:t>Формат оценки обучающихся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38541077"/>
              </p:ext>
            </p:extLst>
          </p:nvPr>
        </p:nvGraphicFramePr>
        <p:xfrm>
          <a:off x="1247775" y="1604804"/>
          <a:ext cx="9772650" cy="4569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8282">
                  <a:extLst>
                    <a:ext uri="{9D8B030D-6E8A-4147-A177-3AD203B41FA5}">
                      <a16:colId xmlns:a16="http://schemas.microsoft.com/office/drawing/2014/main" val="915492958"/>
                    </a:ext>
                  </a:extLst>
                </a:gridCol>
                <a:gridCol w="5874368">
                  <a:extLst>
                    <a:ext uri="{9D8B030D-6E8A-4147-A177-3AD203B41FA5}">
                      <a16:colId xmlns:a16="http://schemas.microsoft.com/office/drawing/2014/main" val="2612700130"/>
                    </a:ext>
                  </a:extLst>
                </a:gridCol>
              </a:tblGrid>
              <a:tr h="862171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Bahnschrift Light Condensed" panose="020B0502040204020203" pitchFamily="34" charset="0"/>
                        </a:rPr>
                        <a:t>Формат оценки: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Bahnschrift Light Condensed" panose="020B0502040204020203" pitchFamily="34" charset="0"/>
                        </a:rPr>
                        <a:t>1 этап: оценка знаний – компьютерное тестирование</a:t>
                      </a:r>
                    </a:p>
                    <a:p>
                      <a:endParaRPr lang="ru-RU" sz="2000" dirty="0">
                        <a:latin typeface="Bahnschrift Light Condensed" panose="020B0502040204020203" pitchFamily="34" charset="0"/>
                      </a:endParaRPr>
                    </a:p>
                    <a:p>
                      <a:r>
                        <a:rPr lang="ru-RU" sz="2000" dirty="0">
                          <a:latin typeface="Bahnschrift Light Condensed" panose="020B0502040204020203" pitchFamily="34" charset="0"/>
                        </a:rPr>
                        <a:t>2 этап: оценка навыков – ОСКЭ/ОСПЭ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211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Bahnschrift Light Condensed" panose="020B0502040204020203" pitchFamily="34" charset="0"/>
                        </a:rPr>
                        <a:t>Оцениваемая компетенция: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Bahnschrift Light Condensed" panose="020B0502040204020203" pitchFamily="34" charset="0"/>
                        </a:rPr>
                        <a:t>1 этап:</a:t>
                      </a:r>
                      <a:r>
                        <a:rPr lang="ru-RU" sz="2000" baseline="0" dirty="0">
                          <a:latin typeface="Bahnschrift Light Condensed" panose="020B0502040204020203" pitchFamily="34" charset="0"/>
                        </a:rPr>
                        <a:t> определение уровня знаний </a:t>
                      </a:r>
                      <a:r>
                        <a:rPr lang="ru-RU" sz="2000" dirty="0">
                          <a:latin typeface="Bahnschrift Light Condensed" panose="020B0502040204020203" pitchFamily="34" charset="0"/>
                        </a:rPr>
                        <a:t>базовых</a:t>
                      </a:r>
                      <a:r>
                        <a:rPr lang="ru-RU" sz="2000" baseline="0" dirty="0">
                          <a:latin typeface="Bahnschrift Light Condensed" panose="020B0502040204020203" pitchFamily="34" charset="0"/>
                        </a:rPr>
                        <a:t> дисциплин</a:t>
                      </a:r>
                    </a:p>
                    <a:p>
                      <a:endParaRPr lang="ru-RU" sz="2000" baseline="0" dirty="0">
                        <a:latin typeface="Bahnschrift Light Condensed" panose="020B0502040204020203" pitchFamily="34" charset="0"/>
                      </a:endParaRPr>
                    </a:p>
                    <a:p>
                      <a:r>
                        <a:rPr lang="ru-RU" sz="2000" baseline="0" dirty="0">
                          <a:latin typeface="Bahnschrift Light Condensed" panose="020B0502040204020203" pitchFamily="34" charset="0"/>
                        </a:rPr>
                        <a:t>2 этап: определение владения базовыми навыками </a:t>
                      </a:r>
                      <a:endParaRPr lang="ru-RU" sz="2000" dirty="0">
                        <a:latin typeface="Bahnschrift Light 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8865697"/>
                  </a:ext>
                </a:extLst>
              </a:tr>
              <a:tr h="545941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Bahnschrift Light Condensed" panose="020B0502040204020203" pitchFamily="34" charset="0"/>
                        </a:rPr>
                        <a:t>Контингент: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Bahnschrift Light Condensed" panose="020B0502040204020203" pitchFamily="34" charset="0"/>
                        </a:rPr>
                        <a:t>Студенты 3 курса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1393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Bahnschrift Light Condensed" panose="020B0502040204020203" pitchFamily="34" charset="0"/>
                        </a:rPr>
                        <a:t>Период оценки: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Bahnschrift Light Condensed" panose="020B0502040204020203" pitchFamily="34" charset="0"/>
                        </a:rPr>
                        <a:t>По завершению изучения базовых дисциплин</a:t>
                      </a:r>
                    </a:p>
                    <a:p>
                      <a:r>
                        <a:rPr lang="ru-RU" sz="2000" dirty="0">
                          <a:latin typeface="Bahnschrift Light Condensed" panose="020B0502040204020203" pitchFamily="34" charset="0"/>
                        </a:rPr>
                        <a:t>(окончание</a:t>
                      </a:r>
                      <a:r>
                        <a:rPr lang="ru-RU" sz="2000" baseline="0" dirty="0">
                          <a:latin typeface="Bahnschrift Light Condensed" panose="020B0502040204020203" pitchFamily="34" charset="0"/>
                        </a:rPr>
                        <a:t> 6 семестра или начало 7 семестра) </a:t>
                      </a:r>
                      <a:endParaRPr lang="ru-RU" sz="2000" dirty="0">
                        <a:latin typeface="Bahnschrift Light 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4174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Bahnschrift Light Condensed" panose="020B0502040204020203" pitchFamily="34" charset="0"/>
                        </a:rPr>
                        <a:t>Спецификация оценки обучающихся: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Bahnschrift Light Condensed" panose="020B0502040204020203" pitchFamily="34" charset="0"/>
                        </a:rPr>
                        <a:t>Оценка знаний</a:t>
                      </a:r>
                      <a:r>
                        <a:rPr lang="ru-RU" sz="2000" baseline="0" dirty="0">
                          <a:latin typeface="Bahnschrift Light Condensed" panose="020B0502040204020203" pitchFamily="34" charset="0"/>
                        </a:rPr>
                        <a:t> по системам организма </a:t>
                      </a:r>
                    </a:p>
                    <a:p>
                      <a:endParaRPr lang="ru-RU" sz="2000" baseline="0" dirty="0">
                        <a:latin typeface="Bahnschrift Light Condensed" panose="020B0502040204020203" pitchFamily="34" charset="0"/>
                      </a:endParaRPr>
                    </a:p>
                    <a:p>
                      <a:r>
                        <a:rPr lang="ru-RU" sz="2000" baseline="0" dirty="0">
                          <a:latin typeface="Bahnschrift Light Condensed" panose="020B0502040204020203" pitchFamily="34" charset="0"/>
                        </a:rPr>
                        <a:t>Оценка навыков базовые клинические навыки (сбор данных, техника осмотра, процедурные и технические навыки) </a:t>
                      </a:r>
                      <a:endParaRPr lang="ru-RU" sz="2000" dirty="0">
                        <a:latin typeface="Bahnschrift Light 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182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0123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Bahnschrift Condensed" panose="020B0502040204020203" pitchFamily="34" charset="0"/>
              </a:rPr>
              <a:t>Решение: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>
                <a:latin typeface="Bahnschrift Light Condensed" panose="020B0502040204020203" pitchFamily="34" charset="0"/>
              </a:rPr>
              <a:t>Организациям образования в области здравоохранения  направить предложения по проекту дорожной карты пилотирования оценки знаний и навыков обучающихся </a:t>
            </a:r>
            <a:r>
              <a:rPr lang="ru-RU" dirty="0">
                <a:solidFill>
                  <a:srgbClr val="00B0F0"/>
                </a:solidFill>
                <a:latin typeface="Bahnschrift Light Condensed" panose="020B0502040204020203" pitchFamily="34" charset="0"/>
              </a:rPr>
              <a:t>до 30 октября 2021 года</a:t>
            </a:r>
            <a:r>
              <a:rPr lang="ru-RU" dirty="0">
                <a:latin typeface="Bahnschrift Light Condensed" panose="020B0502040204020203" pitchFamily="34" charset="0"/>
              </a:rPr>
              <a:t> в «Национальный центр независимой </a:t>
            </a:r>
            <a:r>
              <a:rPr lang="ru-RU" dirty="0" err="1">
                <a:latin typeface="Bahnschrift Light Condensed" panose="020B0502040204020203" pitchFamily="34" charset="0"/>
              </a:rPr>
              <a:t>экзаменации</a:t>
            </a:r>
            <a:r>
              <a:rPr lang="ru-RU" dirty="0">
                <a:latin typeface="Bahnschrift Light Condensed" panose="020B0502040204020203" pitchFamily="34" charset="0"/>
              </a:rPr>
              <a:t>». Ответственные – руководители организаций образования;</a:t>
            </a:r>
          </a:p>
          <a:p>
            <a:pPr algn="just"/>
            <a:r>
              <a:rPr lang="ru-RU" dirty="0">
                <a:latin typeface="Bahnschrift Light Condensed" panose="020B0502040204020203" pitchFamily="34" charset="0"/>
              </a:rPr>
              <a:t>Вузам, реализующим подготовку по ОП </a:t>
            </a:r>
            <a:r>
              <a:rPr lang="ru-RU" dirty="0">
                <a:solidFill>
                  <a:srgbClr val="00B0F0"/>
                </a:solidFill>
                <a:latin typeface="Bahnschrift Light Condensed" panose="020B0502040204020203" pitchFamily="34" charset="0"/>
              </a:rPr>
              <a:t>«Общая медицина», «Педиатрия», «Стоматология» </a:t>
            </a:r>
            <a:r>
              <a:rPr lang="ru-RU" dirty="0">
                <a:latin typeface="Bahnschrift Light Condensed" panose="020B0502040204020203" pitchFamily="34" charset="0"/>
              </a:rPr>
              <a:t>направить предложения в «Национальный </a:t>
            </a:r>
            <a:r>
              <a:rPr lang="ru-RU">
                <a:latin typeface="Bahnschrift Light Condensed" panose="020B0502040204020203" pitchFamily="34" charset="0"/>
              </a:rPr>
              <a:t>центр независимой </a:t>
            </a:r>
            <a:r>
              <a:rPr lang="ru-RU" dirty="0" err="1">
                <a:latin typeface="Bahnschrift Light Condensed" panose="020B0502040204020203" pitchFamily="34" charset="0"/>
              </a:rPr>
              <a:t>экзаменации</a:t>
            </a:r>
            <a:r>
              <a:rPr lang="ru-RU" dirty="0">
                <a:latin typeface="Bahnschrift Light Condensed" panose="020B0502040204020203" pitchFamily="34" charset="0"/>
              </a:rPr>
              <a:t>» для проекта  </a:t>
            </a:r>
            <a:r>
              <a:rPr lang="ru-RU" dirty="0">
                <a:solidFill>
                  <a:srgbClr val="00B0F0"/>
                </a:solidFill>
                <a:latin typeface="Bahnschrift Light Condensed" panose="020B0502040204020203" pitchFamily="34" charset="0"/>
              </a:rPr>
              <a:t>спецификации оценки знаний и навыков обучающихся по базовым дисциплинам до 20 ноября 2021 года.</a:t>
            </a:r>
            <a:r>
              <a:rPr lang="ru-RU" dirty="0">
                <a:latin typeface="Bahnschrift Light Condensed" panose="020B0502040204020203" pitchFamily="34" charset="0"/>
              </a:rPr>
              <a:t> Ответственные – руководители организаций образования.</a:t>
            </a:r>
          </a:p>
          <a:p>
            <a:pPr algn="just"/>
            <a:r>
              <a:rPr lang="ru-RU" dirty="0">
                <a:latin typeface="Bahnschrift Light Condensed" panose="020B0502040204020203" pitchFamily="34" charset="0"/>
              </a:rPr>
              <a:t>РОО «Национальный центр независимой </a:t>
            </a:r>
            <a:r>
              <a:rPr lang="ru-RU" dirty="0" err="1">
                <a:latin typeface="Bahnschrift Light Condensed" panose="020B0502040204020203" pitchFamily="34" charset="0"/>
              </a:rPr>
              <a:t>экзаменации</a:t>
            </a:r>
            <a:r>
              <a:rPr lang="ru-RU" dirty="0">
                <a:latin typeface="Bahnschrift Light Condensed" panose="020B0502040204020203" pitchFamily="34" charset="0"/>
              </a:rPr>
              <a:t>» согласовать с УМО спецификации оценки знаний и навыков обучающихся по базовым дисциплинам </a:t>
            </a:r>
            <a:r>
              <a:rPr lang="ru-RU" dirty="0">
                <a:solidFill>
                  <a:srgbClr val="00B0F0"/>
                </a:solidFill>
                <a:latin typeface="Bahnschrift Light Condensed" panose="020B0502040204020203" pitchFamily="34" charset="0"/>
              </a:rPr>
              <a:t>ОП «Общая медицина, «Педиатрия», «Стоматология» до 1 января 2022 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26949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547</Words>
  <Application>Microsoft Office PowerPoint</Application>
  <PresentationFormat>Широкоэкранный</PresentationFormat>
  <Paragraphs>93</Paragraphs>
  <Slides>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Bahnschrift Condensed</vt:lpstr>
      <vt:lpstr>Bahnschrift Light Condensed</vt:lpstr>
      <vt:lpstr>Calibri</vt:lpstr>
      <vt:lpstr>Calibri Light</vt:lpstr>
      <vt:lpstr>Тема Office</vt:lpstr>
      <vt:lpstr>Вопрос 2. Оценка знаний и навыков обучающихся</vt:lpstr>
      <vt:lpstr>Презентация PowerPoint</vt:lpstr>
      <vt:lpstr>Оценка знаний и навыков обучающихся ( дорожная карта пилотирования )</vt:lpstr>
      <vt:lpstr>Формат оценки обучающихся</vt:lpstr>
      <vt:lpstr>Решение: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Оценка знаний и навыков обучающихся</dc:title>
  <dc:creator>Gulnara M</dc:creator>
  <cp:lastModifiedBy>Saule Sydykova</cp:lastModifiedBy>
  <cp:revision>32</cp:revision>
  <dcterms:created xsi:type="dcterms:W3CDTF">2021-09-22T05:55:43Z</dcterms:created>
  <dcterms:modified xsi:type="dcterms:W3CDTF">2021-10-19T10:09:02Z</dcterms:modified>
</cp:coreProperties>
</file>