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429" r:id="rId2"/>
    <p:sldId id="453" r:id="rId3"/>
    <p:sldId id="505" r:id="rId4"/>
    <p:sldId id="506" r:id="rId5"/>
    <p:sldId id="460" r:id="rId6"/>
    <p:sldId id="463" r:id="rId7"/>
    <p:sldId id="462" r:id="rId8"/>
    <p:sldId id="466" r:id="rId9"/>
    <p:sldId id="464" r:id="rId10"/>
    <p:sldId id="487" r:id="rId11"/>
    <p:sldId id="497" r:id="rId12"/>
    <p:sldId id="492" r:id="rId13"/>
    <p:sldId id="447" r:id="rId14"/>
    <p:sldId id="467" r:id="rId15"/>
    <p:sldId id="448" r:id="rId16"/>
    <p:sldId id="501" r:id="rId17"/>
    <p:sldId id="502" r:id="rId18"/>
    <p:sldId id="503" r:id="rId19"/>
    <p:sldId id="510" r:id="rId20"/>
    <p:sldId id="508" r:id="rId21"/>
    <p:sldId id="450" r:id="rId22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A007A"/>
    <a:srgbClr val="FF3300"/>
    <a:srgbClr val="DBBE56"/>
    <a:srgbClr val="9C8761"/>
    <a:srgbClr val="B6C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85664" autoAdjust="0"/>
  </p:normalViewPr>
  <p:slideViewPr>
    <p:cSldViewPr snapToGrid="0">
      <p:cViewPr>
        <p:scale>
          <a:sx n="102" d="100"/>
          <a:sy n="102" d="100"/>
        </p:scale>
        <p:origin x="-5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1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развернутый учебный план в разрезе компонентов.</a:t>
            </a:r>
          </a:p>
          <a:p>
            <a:r>
              <a:rPr lang="ru-RU" dirty="0"/>
              <a:t>Модель учебных</a:t>
            </a:r>
            <a:r>
              <a:rPr lang="ru-RU" baseline="0" dirty="0"/>
              <a:t> планов, утвержденная заседанием УМО соответствует требованиям ВФМО и рекомендована для внесения в ГОСО.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8AFEE-EA8E-494A-9F08-40AD84A8AA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57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Согласно стандартам ВФМО не менее 30% учебного времени должно отводиться контакту с пациентами, для этого запланированы практики и интернатура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9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Уровень магистратуры в ПНИМО (программа непрерывного интегрированного медицинского образования) это основы, которые необходимы для обучения в резидентуре и докторантуре.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27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ПНИМО формирует основу для последующих уровней подготовки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2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714" y="6927"/>
            <a:ext cx="8825658" cy="2677648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  <a:t>Казахский НАЦИОНАЛЬНЫЙ МЕДИЦИНСКИЙ УНИВЕРСИТЕТ </a:t>
            </a:r>
            <a:br>
              <a:rPr lang="ru-RU" sz="3200" b="1" dirty="0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  <a:t>им. </a:t>
            </a:r>
            <a:r>
              <a:rPr lang="ru-RU" sz="3200" b="1" dirty="0" err="1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  <a:t>С.Д.Асфендиярова</a:t>
            </a:r>
            <a:endParaRPr lang="ru-RU" sz="3200" dirty="0">
              <a:solidFill>
                <a:schemeClr val="accent1"/>
              </a:solidFill>
              <a:effectLst/>
              <a:latin typeface="Constantia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96588" y="3209925"/>
            <a:ext cx="10944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829925" y="446722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/>
        </p:nvSpPr>
        <p:spPr>
          <a:xfrm>
            <a:off x="479585" y="3538848"/>
            <a:ext cx="10993549" cy="277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4800" b="1" dirty="0">
                <a:solidFill>
                  <a:schemeClr val="accent1"/>
                </a:solidFill>
              </a:rPr>
              <a:t>Подготовка педиатров в рамках непрерывного интегрированного образования </a:t>
            </a:r>
            <a:endParaRPr lang="ru-RU" sz="4800" b="1" dirty="0">
              <a:solidFill>
                <a:schemeClr val="accent1"/>
              </a:solidFill>
            </a:endParaRPr>
          </a:p>
          <a:p>
            <a:pPr algn="r"/>
            <a:endParaRPr lang="ru-RU" sz="4800" b="1" dirty="0">
              <a:solidFill>
                <a:schemeClr val="accent1"/>
              </a:solidFill>
            </a:endParaRPr>
          </a:p>
          <a:p>
            <a:pPr algn="r"/>
            <a:endParaRPr lang="ru-RU" sz="2200" dirty="0">
              <a:solidFill>
                <a:schemeClr val="accent1"/>
              </a:solidFill>
            </a:endParaRPr>
          </a:p>
          <a:p>
            <a:pPr algn="r"/>
            <a:endParaRPr lang="ru-RU" sz="2900" b="1" dirty="0">
              <a:solidFill>
                <a:schemeClr val="accent1"/>
              </a:solidFill>
            </a:endParaRPr>
          </a:p>
          <a:p>
            <a:pPr algn="r"/>
            <a:r>
              <a:rPr lang="kk-KZ" sz="2900" b="1" dirty="0">
                <a:solidFill>
                  <a:schemeClr val="accent1"/>
                </a:solidFill>
              </a:rPr>
              <a:t>Божбанбаева Н.С.</a:t>
            </a:r>
          </a:p>
          <a:p>
            <a:pPr algn="r"/>
            <a:r>
              <a:rPr lang="kk-KZ" sz="2900" b="1" dirty="0">
                <a:solidFill>
                  <a:schemeClr val="accent1"/>
                </a:solidFill>
              </a:rPr>
              <a:t>Умешева К.А.</a:t>
            </a:r>
          </a:p>
          <a:p>
            <a:pPr algn="r"/>
            <a:endParaRPr lang="ru-RU" sz="2200" dirty="0">
              <a:solidFill>
                <a:schemeClr val="bg1"/>
              </a:solidFill>
            </a:endParaRPr>
          </a:p>
          <a:p>
            <a:r>
              <a:rPr lang="ru-RU" sz="3600" b="1" dirty="0">
                <a:solidFill>
                  <a:schemeClr val="bg1"/>
                </a:solidFill>
                <a:latin typeface="Constantia" pitchFamily="18" charset="0"/>
                <a:cs typeface="Arial" panose="020B0604020202020204" pitchFamily="34" charset="0"/>
              </a:rPr>
              <a:t>                                                               </a:t>
            </a:r>
            <a:endParaRPr lang="ru-RU" sz="2900" b="1" dirty="0">
              <a:solidFill>
                <a:schemeClr val="bg1"/>
              </a:solidFill>
              <a:latin typeface="Constantia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155" y="651432"/>
            <a:ext cx="1782769" cy="21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10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36728"/>
            <a:ext cx="11074400" cy="996287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cap="none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cap="none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 smtClean="0">
                <a:ea typeface="Times New Roman" pitchFamily="18" charset="0"/>
                <a:cs typeface="Arial" pitchFamily="34" charset="0"/>
              </a:rPr>
              <a:t>Уровни освоения основных медицинских процедур и навыков</a:t>
            </a: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cap="none" dirty="0">
                <a:cs typeface="Arial" pitchFamily="34" charset="0"/>
              </a:rPr>
              <a:t/>
            </a:r>
            <a:br>
              <a:rPr lang="ru-RU" sz="4000" cap="none" dirty="0">
                <a:cs typeface="Arial" pitchFamily="34" charset="0"/>
              </a:rPr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38274"/>
              </p:ext>
            </p:extLst>
          </p:nvPr>
        </p:nvGraphicFramePr>
        <p:xfrm>
          <a:off x="583191" y="1650379"/>
          <a:ext cx="10986449" cy="468351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71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15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8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effectLst/>
                        </a:rPr>
                        <a:t>Уровень освоения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Описание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6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Знает и понимает  как выполняется  навык/процедура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Выполняет навык/процедуру под руководством преподавателя, в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т.ч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. в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симуляционном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центре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Выполняет  навык/процедур под руководством преподавателя  в ЛПУ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5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1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Самостоятельно выполняет  навык/процедур под руководством преподавателя наставника в ЛПУ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47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/>
              <a:t>Структура Образовательной  программы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23325"/>
              </p:ext>
            </p:extLst>
          </p:nvPr>
        </p:nvGraphicFramePr>
        <p:xfrm>
          <a:off x="709684" y="1678677"/>
          <a:ext cx="10836322" cy="4940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8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07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02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7В088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«Педиатрия»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6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 лет)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2567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общеобразовательных дисциплины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-8.3%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1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базовых дисциплин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профилирующих дисциплин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4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Интернатура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486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Магистратура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785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Оформление и защита магистерского проекта,  подготовка и сдача комплексного экзамена</a:t>
                      </a:r>
                      <a:endParaRPr lang="ru-RU" sz="18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3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FBCB49-E35F-4CE5-9B83-68F17111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49" y="1"/>
            <a:ext cx="11215991" cy="56420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Государственный общеобязательный стандарт непрерывного интегрированного образования (проект)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543562A-5884-4789-B008-80F6785C25F0}"/>
              </a:ext>
            </a:extLst>
          </p:cNvPr>
          <p:cNvSpPr txBox="1"/>
          <p:nvPr/>
        </p:nvSpPr>
        <p:spPr>
          <a:xfrm>
            <a:off x="5734" y="548580"/>
            <a:ext cx="115774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ru-RU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Модель учебного плана ОП «Медицина», «Педиатрия» (360 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ECTS</a:t>
            </a:r>
            <a:r>
              <a:rPr lang="ru-RU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6 лет), академическая степень «Магистр медицины, квалификация врач»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13D6629E-5424-4F4B-B617-6D118D4D9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29796"/>
              </p:ext>
            </p:extLst>
          </p:nvPr>
        </p:nvGraphicFramePr>
        <p:xfrm>
          <a:off x="183304" y="885218"/>
          <a:ext cx="7024891" cy="5871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326">
                  <a:extLst>
                    <a:ext uri="{9D8B030D-6E8A-4147-A177-3AD203B41FA5}">
                      <a16:colId xmlns="" xmlns:a16="http://schemas.microsoft.com/office/drawing/2014/main" val="1507873724"/>
                    </a:ext>
                  </a:extLst>
                </a:gridCol>
                <a:gridCol w="4526753">
                  <a:extLst>
                    <a:ext uri="{9D8B030D-6E8A-4147-A177-3AD203B41FA5}">
                      <a16:colId xmlns="" xmlns:a16="http://schemas.microsoft.com/office/drawing/2014/main" val="2411304452"/>
                    </a:ext>
                  </a:extLst>
                </a:gridCol>
                <a:gridCol w="777049">
                  <a:extLst>
                    <a:ext uri="{9D8B030D-6E8A-4147-A177-3AD203B41FA5}">
                      <a16:colId xmlns="" xmlns:a16="http://schemas.microsoft.com/office/drawing/2014/main" val="792838924"/>
                    </a:ext>
                  </a:extLst>
                </a:gridCol>
                <a:gridCol w="1115763">
                  <a:extLst>
                    <a:ext uri="{9D8B030D-6E8A-4147-A177-3AD203B41FA5}">
                      <a16:colId xmlns="" xmlns:a16="http://schemas.microsoft.com/office/drawing/2014/main" val="1641484797"/>
                    </a:ext>
                  </a:extLst>
                </a:gridCol>
              </a:tblGrid>
              <a:tr h="71251"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Наименование циклов и дисциплин*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Общая трудоемкость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2644352"/>
                  </a:ext>
                </a:extLst>
              </a:tr>
              <a:tr h="239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200" spc="10" dirty="0" err="1">
                          <a:effectLst/>
                          <a:latin typeface="Arial Narrow" panose="020B0606020202030204" pitchFamily="34" charset="0"/>
                        </a:rPr>
                        <a:t>акад.часах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200" spc="10" dirty="0" err="1">
                          <a:effectLst/>
                          <a:latin typeface="Arial Narrow" panose="020B0606020202030204" pitchFamily="34" charset="0"/>
                        </a:rPr>
                        <a:t>акад.кредитах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572696831"/>
                  </a:ext>
                </a:extLst>
              </a:tr>
              <a:tr h="183647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b="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Цикл общеобразовательные дисциплины (ООД)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619743916"/>
                  </a:ext>
                </a:extLst>
              </a:tr>
              <a:tr h="127449">
                <a:tc rowSpan="8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Обязательный компонент (ОК)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424504793"/>
                  </a:ext>
                </a:extLst>
              </a:tr>
              <a:tr h="127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Современная история Казахстана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787029204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Философия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387350247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Иностранный язык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145243615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Казахский (Русский) язык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1562806621"/>
                  </a:ext>
                </a:extLst>
              </a:tr>
              <a:tr h="42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Информационно-коммуникационные технологии (на английском языке)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122370451"/>
                  </a:ext>
                </a:extLst>
              </a:tr>
              <a:tr h="2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Модуль социально-политических знаний (социология, политология, культурология, психология)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559639566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02631512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Цикл базовых дисциплин (БД)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867384992"/>
                  </a:ext>
                </a:extLst>
              </a:tr>
              <a:tr h="68943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Вузовский компонент (ВК) в том числе: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Фундаментальные биомедицинские науки**</a:t>
                      </a:r>
                    </a:p>
                    <a:p>
                      <a:pPr algn="l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Основы научных исследований и биоэтика***</a:t>
                      </a:r>
                    </a:p>
                    <a:p>
                      <a:pPr algn="l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Поведенческие и социальные науки, медицинская этика и право****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2700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889526675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Компонент по выбору (КВ)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160284546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Цикл профилирующих дисциплин (ПД)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5640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132790773"/>
                  </a:ext>
                </a:extLst>
              </a:tr>
              <a:tr h="68943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Вузовский компонент (ВК) в том числе: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Модули по системам органов*****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Клинические дисциплины******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Клинические и профессиональные навыки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Профилактическая медицина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4200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1159425032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Компонент по выбору (КВ)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1140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49427001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3)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Профессиональная практика (ПП)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32028738"/>
                  </a:ext>
                </a:extLst>
              </a:tr>
              <a:tr h="7125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en-GB" sz="1200" spc="1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Интернатура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1801997877"/>
                  </a:ext>
                </a:extLst>
              </a:tr>
              <a:tr h="23984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Прохождение клинической практики, стажировки и выполнение магистерского проекта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684550631"/>
                  </a:ext>
                </a:extLst>
              </a:tr>
              <a:tr h="7125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en-GB" sz="1200" spc="1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Итоговая аттестация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898829181"/>
                  </a:ext>
                </a:extLst>
              </a:tr>
              <a:tr h="23984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Оформление и защита магистерского проекта, независимая оценка знаний и навыков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2499957997"/>
                  </a:ext>
                </a:extLst>
              </a:tr>
              <a:tr h="7125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10800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="" xmlns:a16="http://schemas.microsoft.com/office/drawing/2014/main" val="40791217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5BABFE8-0E56-4BB9-89E7-C78F3C7B069D}"/>
              </a:ext>
            </a:extLst>
          </p:cNvPr>
          <p:cNvSpPr txBox="1"/>
          <p:nvPr/>
        </p:nvSpPr>
        <p:spPr>
          <a:xfrm>
            <a:off x="7397074" y="840968"/>
            <a:ext cx="4423654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hangingPunct="0">
              <a:lnSpc>
                <a:spcPts val="1400"/>
              </a:lnSpc>
            </a:pP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 Содержание ОП должно соответствовать стандартам Всемирной Федерации Медицинского Образования (ВФМО). Дисциплины следует реализовать в горизонтальной и вертикальной интеграции.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 Фундаментальные биомедицинские науки включают вопросы анатомии, биохимии, биофизики, клеточной биологии, генетики, иммунологии, микробиологии с бактериологией, вирусологией и паразитологией, молекулярной биологии, фармакологии, физиологии, общей патологии.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 Основы научных исследований и биоэтика включают вопросы доказательной медицины, биоэтики, </a:t>
            </a:r>
            <a:r>
              <a:rPr lang="ru-RU" sz="13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биостатистики</a:t>
            </a: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научного и критического мышления, профессионального иностранного языка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**** Поведенческие и социальные науки, медицинская этика и право включают вопросы глобального здоровья, эпидемиологии и гигиены, медицинской психологии, общественного здоровья, социальной медицины, медицинских информационных технологий, медицинской этики и права, менеджмента, психологии управления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***** Модули по системам органов должны включать вопросы </a:t>
            </a:r>
            <a:r>
              <a:rPr lang="ru-RU" sz="1300" spc="1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этиопатогенеза</a:t>
            </a: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методов клинического исследования, основных симптомов и синдромов, основ фармакотерапии, визуальной диагностики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****** Клинические дисциплины должны включать вопросы основных клинических дисциплин: общей врачебной практики, акушерства и гинекологии, внутренних болезней, педиатрии, психиатрии, хирургии, на которые должно выделяться наибольшее количество кредитов; а также вопросы анестезиологии, дерматовенерологии, медицинской радиологии, неотложной медицины, гериатрии, лабораторной диагностики, медицинских технологий, неврологии, нейрохирургии, онкологии и радиотерапии, офтальмологии, ортопедической хирургии, оториноларингологии, паллиативной помощи, физиотерапии, реабилитационной медицины.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7В____  «М</a:t>
            </a:r>
            <a:r>
              <a:rPr lang="kk-K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едицина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5013" y="1991277"/>
          <a:ext cx="11245932" cy="455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5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17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8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</a:rPr>
                        <a:t>Практика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 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itchFamily="18" charset="0"/>
                        </a:rPr>
                        <a:t>Курс 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УП- Первая помощь в СЦ +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УПП- Помощник медицинской сестры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 - Помощник врача хирурга, ОВП и ВБ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 - Помощник врача 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АиГ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и педиатра +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Общая медицинская практика  (Интернатура)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Врач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общей практики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>
                        <a:latin typeface="+mn-lt"/>
                      </a:endParaRP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  <a:p>
                      <a:pPr algn="ctr"/>
                      <a:r>
                        <a:rPr lang="ru-RU" dirty="0">
                          <a:latin typeface="+mn-lt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Внутренние болезни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Детские болезни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Хирургические болезни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Акушерство и гинекология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Скорая неотложная медицинская помощь +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 (неотложные состояния)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65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Магистратура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8615" y="2113088"/>
            <a:ext cx="110273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Объем кредитов профильной магистратуры в рамках непрерывного интегрированного образования по направлению подготовки Здравоохранение составляет 60 кредитов, реализуется в вертикальной интеграции и включает: </a:t>
            </a:r>
          </a:p>
          <a:p>
            <a:r>
              <a:rPr lang="ru-RU" sz="3200" dirty="0"/>
              <a:t>БД не менее 7 кредитов, </a:t>
            </a:r>
          </a:p>
          <a:p>
            <a:r>
              <a:rPr lang="ru-RU" sz="3200" dirty="0"/>
              <a:t>ПД не менее 28 кредитов, </a:t>
            </a:r>
          </a:p>
          <a:p>
            <a:r>
              <a:rPr lang="ru-RU" sz="3200" dirty="0"/>
              <a:t>ИЭРМ – 13 кредитов, </a:t>
            </a:r>
          </a:p>
          <a:p>
            <a:r>
              <a:rPr lang="ru-RU" sz="3200" dirty="0"/>
              <a:t>Итоговую аттестацию – 12 кредитов.</a:t>
            </a:r>
          </a:p>
        </p:txBody>
      </p:sp>
    </p:spTree>
    <p:extLst>
      <p:ext uri="{BB962C8B-B14F-4D97-AF65-F5344CB8AC3E}">
        <p14:creationId xmlns:p14="http://schemas.microsoft.com/office/powerpoint/2010/main" val="281615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7В____  «М</a:t>
            </a:r>
            <a:r>
              <a:rPr lang="kk-K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едицина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451960"/>
              </p:ext>
            </p:extLst>
          </p:nvPr>
        </p:nvGraphicFramePr>
        <p:xfrm>
          <a:off x="357053" y="1657185"/>
          <a:ext cx="11345188" cy="484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89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9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71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Магистратура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66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</a:rPr>
                        <a:t>Курс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Введение в профессию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: Основы академического письма,  честности, коммуникативные</a:t>
                      </a:r>
                      <a:r>
                        <a:rPr lang="ru-RU" sz="1600" baseline="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навыки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Введение в организацию</a:t>
                      </a:r>
                      <a:r>
                        <a:rPr lang="ru-RU" sz="1600" b="1" baseline="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научных исследований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1600" baseline="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эпидемиология и док. медицина, биоэтика,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биостатистика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и научные проекты по направлениям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-Иммунный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ответ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Общественное здравоохранение   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Основы медицинского права, Общественное здравоохранение,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Основы профилактической медицины, в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 вопросы глобального здоровья и социальной медицины, Эпидемиология)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Элективы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2,4,5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ЭИРМ 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(экспериментально исследовательская работа магистра)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 Менеджмент, психология управления, профильный 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 Судебная медицина и  Клиническая фармакология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паллиативной помощи и реабилитационной медицины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ИГА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- 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Оформление и защита магистерского проекта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66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7" y="409433"/>
            <a:ext cx="11029616" cy="8052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cs typeface="Times New Roman" pitchFamily="18" charset="0"/>
              </a:rPr>
              <a:t>Сильные стороны ОП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6727" y="1364776"/>
            <a:ext cx="112866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Академическая свобода (возможность создания новых модулей с учетом региональных особенностей практического здравоохранения и потребностей общества).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Интеграция по вертикали и по горизонтали.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Интеграция разных уровней обучения (бакалавриат, интернатура).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Модульный интегрированный подход в обучении.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Приближение к академической системе европейских стран.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Программы дисциплин и модулей циклов БД и ПД имеют междисциплинарный и </a:t>
            </a:r>
            <a:r>
              <a:rPr lang="ru-RU" sz="2000" dirty="0" err="1"/>
              <a:t>мультидисциплинарный</a:t>
            </a:r>
            <a:r>
              <a:rPr lang="ru-RU" sz="2000" dirty="0"/>
              <a:t> характер, с использованием </a:t>
            </a:r>
            <a:r>
              <a:rPr lang="ru-RU" sz="2000" dirty="0" err="1"/>
              <a:t>симуляционных</a:t>
            </a:r>
            <a:r>
              <a:rPr lang="ru-RU" sz="2000" dirty="0"/>
              <a:t> технологий, обеспечивающие подготовку кадров на стыке ряда областей знаний на основе сочетания теоретического обучения с практической подготовкой и направлены на освоение и закрепление знаний полученных в процессе обучения, приобретение практических навыков и овладение профессиональными 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107362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715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Слабые стороны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19" y="1665027"/>
            <a:ext cx="111502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Отсутствие профессионального стандарта.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Профессорско-преподавательский состав: не большой  опыт работы по интегрированной программе; стереотипность в подходах к преподаванию; большая педагогическая нагрузка.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Отсутствие опыта менеджмента в условиях интегрированной модульной образовательной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530776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852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Возможности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0501" y="1721291"/>
            <a:ext cx="112184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rgbClr val="7A007A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Создание новых образовательных модулей, возможность обновления контента модулей, методов обучения и методов оценки.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Преимущественное использование инновационных методов обучения.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Необходимость постоянного совершенствования педагогического мастерства преподавателей.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Развитие творческого потенциала преподавателей, создание конкурентной среды.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Формирование на ранних этапах обучения целостного подхода в образовательном процессе и клинического мышления у студентов.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Раннее введение в клинику и обучение студентов навыкам научного исследования.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Качественная подготовка студентов к обучению в резидентуре и сокращение «адаптационного периода» на уровне резидентуры.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Академическая мобильность студентов и преподавателей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Подготовка конкурентоспособных специалистов на внутреннем и внешнем рынке.</a:t>
            </a:r>
          </a:p>
        </p:txBody>
      </p:sp>
    </p:spTree>
    <p:extLst>
      <p:ext uri="{BB962C8B-B14F-4D97-AF65-F5344CB8AC3E}">
        <p14:creationId xmlns:p14="http://schemas.microsoft.com/office/powerpoint/2010/main" val="4100074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F31A37-0C26-4379-A8D2-61CC56DC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25" y="172865"/>
            <a:ext cx="11074400" cy="46286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Траектории подготовки педиатров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FBF4845-3111-4A36-A862-AF58A41C1BEF}"/>
              </a:ext>
            </a:extLst>
          </p:cNvPr>
          <p:cNvSpPr txBox="1"/>
          <p:nvPr/>
        </p:nvSpPr>
        <p:spPr>
          <a:xfrm>
            <a:off x="116020" y="5107069"/>
            <a:ext cx="5492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Б – бакалавриат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И - интернатура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ПНИМО - программа непрерывного интегрированного медицинского образования (6 лет)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Р - резидентура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К - конкурс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914AD7A-C7C4-46F8-ACE8-70C0A1B76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5268"/>
            <a:ext cx="12192000" cy="42667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7D3EF6E-59C1-42CA-9509-E046577078FE}"/>
              </a:ext>
            </a:extLst>
          </p:cNvPr>
          <p:cNvSpPr txBox="1"/>
          <p:nvPr/>
        </p:nvSpPr>
        <p:spPr>
          <a:xfrm>
            <a:off x="5895703" y="5212092"/>
            <a:ext cx="6000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Обучающийся ПНИМО внутри уровней (Б/И/М) вступительных экзаменов на сдает (это единый уровень);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Выпускник ПНИМО может поступать в докторантуру и резидентуру с широким выбором специализаций.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3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5" y="593180"/>
            <a:ext cx="11029616" cy="988332"/>
          </a:xfrm>
        </p:spPr>
        <p:txBody>
          <a:bodyPr/>
          <a:lstStyle/>
          <a:p>
            <a:pPr algn="ctr"/>
            <a:r>
              <a:rPr lang="ru-RU" dirty="0"/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2515" y="1774209"/>
            <a:ext cx="10937174" cy="3950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Государственный общеобязательный стандарт высшего и непрерывного интегрированного образования в области здравоохранения   (</a:t>
            </a:r>
            <a:r>
              <a:rPr lang="ru-RU" sz="2800" dirty="0"/>
              <a:t>в редакции приказа Министра здравоохранения РК от 21.02.2020 № ҚР ДСМ-12/2020 )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/>
              <a:t>Кодекс Республики Казахстан от 7 июля 2020 года "О здоровье народа и системе здравоохранения" (</a:t>
            </a:r>
            <a:r>
              <a:rPr lang="ru-RU" sz="2800" dirty="0"/>
              <a:t>подпункт 2 статьи 221)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/>
              <a:t>Закон Республики Казахстан от 27 июля 2007 года "Об образовании"  </a:t>
            </a:r>
            <a:r>
              <a:rPr lang="ru-RU" sz="2800" dirty="0"/>
              <a:t>(статья 36, 56)</a:t>
            </a:r>
            <a:r>
              <a:rPr lang="ru-RU" dirty="0"/>
              <a:t> </a:t>
            </a:r>
            <a:r>
              <a:rPr lang="en-US" dirty="0"/>
              <a:t>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561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518616"/>
            <a:ext cx="11029616" cy="682388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Заключение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967" y="1487605"/>
            <a:ext cx="112321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 П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непрерывного интегрированного медицинского образования (ПНИМО) по специальности 7М«Педиатрия» гармонизирована с европейской интегрированной подготовкой врачей.</a:t>
            </a:r>
          </a:p>
          <a:p>
            <a:pPr marL="457200" indent="-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Вузам, реализующим ПНИМО необходимо объединиться и разработать Каталог компетенции, который будет основой для разработки образовательных программ  и критериев независимой оценки обучающихся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преклиника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выпускников (клиника).</a:t>
            </a:r>
          </a:p>
          <a:p>
            <a:pPr marL="457200" indent="-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 Условиями достижения цели и задач ПНИМО являются внедрение активных методов обучения и мотивация обучающихся к самообучению. </a:t>
            </a:r>
          </a:p>
          <a:p>
            <a:pPr marL="342900" indent="-342900"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dirty="0"/>
          </a:p>
          <a:p>
            <a:pPr marL="342900" indent="-342900"/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9759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6" y="3170712"/>
            <a:ext cx="9559637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</a:rPr>
              <a:t>Благодарим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5643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514" y="464025"/>
            <a:ext cx="11029616" cy="1132763"/>
          </a:xfrm>
        </p:spPr>
        <p:txBody>
          <a:bodyPr>
            <a:noAutofit/>
          </a:bodyPr>
          <a:lstStyle/>
          <a:p>
            <a:r>
              <a:rPr lang="ru-RU" sz="3200" b="1" dirty="0"/>
              <a:t>Кодекс Республики Казахстан от 7 июля 2020 года "О здоровье народа и системе здравоохранения"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023" y="2157063"/>
            <a:ext cx="1123210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200" b="1" dirty="0"/>
              <a:t>Согласно</a:t>
            </a:r>
            <a:r>
              <a:rPr lang="ru-RU" sz="2200" dirty="0"/>
              <a:t> </a:t>
            </a:r>
            <a:r>
              <a:rPr lang="ru-RU" sz="2200" b="1" dirty="0"/>
              <a:t>РАЗДЕЛА 4. ОБРАЗОВАТЕЛЬНАЯ И НАУЧНАЯ ДЕЯТЕЛЬНОСТЬ В ОБЛАСТИ ЗДРАВООХРАНЕНИЯ</a:t>
            </a:r>
            <a:endParaRPr lang="ru-RU" sz="2200" dirty="0"/>
          </a:p>
          <a:p>
            <a:pPr algn="just" fontAlgn="base"/>
            <a:r>
              <a:rPr lang="ru-RU" sz="2200" dirty="0"/>
              <a:t>      </a:t>
            </a:r>
            <a:r>
              <a:rPr lang="ru-RU" sz="2200" b="1" dirty="0"/>
              <a:t>Глава 25. ОБРАЗОВАТЕЛЬНАЯ ДЕЯТЕЛЬНОСТЬ В ОБЛАСТИ ЗДРАВООХРАНЕНИЯ</a:t>
            </a:r>
          </a:p>
          <a:p>
            <a:pPr algn="just" fontAlgn="base"/>
            <a:endParaRPr lang="ru-RU" sz="2200" b="1" dirty="0"/>
          </a:p>
          <a:p>
            <a:pPr algn="just" fontAlgn="base"/>
            <a:r>
              <a:rPr lang="ru-RU" sz="2200" dirty="0"/>
              <a:t>      </a:t>
            </a:r>
            <a:r>
              <a:rPr lang="ru-RU" sz="2200" b="1" dirty="0"/>
              <a:t>Статья 21. Образовательная программа высшего образования</a:t>
            </a:r>
          </a:p>
          <a:p>
            <a:pPr algn="just" fontAlgn="base"/>
            <a:r>
              <a:rPr lang="ru-RU" sz="2200" b="1" dirty="0"/>
              <a:t>      </a:t>
            </a:r>
            <a:r>
              <a:rPr lang="ru-RU" sz="2200" dirty="0"/>
              <a:t>Пункт 5. Подготовка врачей осуществляется по программам непрерывного интегрированного образования, включает </a:t>
            </a:r>
            <a:r>
              <a:rPr lang="ru-RU" sz="2200" dirty="0" err="1"/>
              <a:t>бакалавриат</a:t>
            </a:r>
            <a:r>
              <a:rPr lang="ru-RU" sz="2200" dirty="0"/>
              <a:t>, интернатуру и магистратуру</a:t>
            </a:r>
          </a:p>
          <a:p>
            <a:pPr algn="just" fontAlgn="base"/>
            <a:endParaRPr lang="ru-RU" sz="2200" dirty="0"/>
          </a:p>
          <a:p>
            <a:pPr algn="just" fontAlgn="base"/>
            <a:r>
              <a:rPr lang="ru-RU" sz="2200" dirty="0"/>
              <a:t>      </a:t>
            </a:r>
            <a:r>
              <a:rPr lang="ru-RU" sz="2200" b="1" dirty="0"/>
              <a:t>Статья 221. Особенности образовательной деятельности в области здравоохранения</a:t>
            </a:r>
          </a:p>
          <a:p>
            <a:pPr algn="just" fontAlgn="base"/>
            <a:r>
              <a:rPr lang="ru-RU" sz="2200" dirty="0"/>
              <a:t>Непрерывная интегрированная подготовка вводится только для программ медицинского образования – Медицина, Педиатрия, Стоматология</a:t>
            </a:r>
          </a:p>
        </p:txBody>
      </p:sp>
    </p:spTree>
    <p:extLst>
      <p:ext uri="{BB962C8B-B14F-4D97-AF65-F5344CB8AC3E}">
        <p14:creationId xmlns:p14="http://schemas.microsoft.com/office/powerpoint/2010/main" val="246813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2137"/>
            <a:ext cx="11074400" cy="1228299"/>
          </a:xfrm>
        </p:spPr>
        <p:txBody>
          <a:bodyPr>
            <a:normAutofit/>
          </a:bodyPr>
          <a:lstStyle/>
          <a:p>
            <a:r>
              <a:rPr lang="ru-RU" sz="3600" b="1" dirty="0"/>
              <a:t>Кодекс Республики Казахстан от 7 июля 2020 года "О здоровье народа и системе здравоохранения"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20" y="1760561"/>
            <a:ext cx="11041038" cy="486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/>
              <a:t>5. Послевузовское медицинское и фармацевтическое образование включает резидентуру, магистратуру и докторантуру.</a:t>
            </a:r>
          </a:p>
          <a:p>
            <a:pPr fontAlgn="base"/>
            <a:r>
              <a:rPr lang="ru-RU" sz="2800" dirty="0"/>
              <a:t>      Лица, имеющие степень "магистр", имеют право поступить в докторантуру неклинического профиля.</a:t>
            </a:r>
          </a:p>
          <a:p>
            <a:pPr fontAlgn="base"/>
            <a:r>
              <a:rPr lang="ru-RU" sz="2800" dirty="0"/>
              <a:t>      Лица, завершившие обучение в резидентуре, имеют право поступить в докторантуру клинического профиля.</a:t>
            </a:r>
          </a:p>
          <a:p>
            <a:pPr fontAlgn="base"/>
            <a:r>
              <a:rPr lang="ru-RU" sz="2800" dirty="0"/>
              <a:t>      В организациях высшего и (или) послевузовского медицинского образования могут реализовываться программы непрерывного послевузовского медицинского образования, включающие в себя программы резидентуры и докторантуры клинического профиля.</a:t>
            </a:r>
          </a:p>
        </p:txBody>
      </p:sp>
    </p:spTree>
    <p:extLst>
      <p:ext uri="{BB962C8B-B14F-4D97-AF65-F5344CB8AC3E}">
        <p14:creationId xmlns:p14="http://schemas.microsoft.com/office/powerpoint/2010/main" val="377054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9"/>
            <a:ext cx="11029616" cy="1003608"/>
          </a:xfrm>
        </p:spPr>
        <p:txBody>
          <a:bodyPr>
            <a:noAutofit/>
          </a:bodyPr>
          <a:lstStyle/>
          <a:p>
            <a:r>
              <a:rPr lang="ru-RU" sz="3200" b="1" dirty="0"/>
              <a:t>Программа непрерывного интегрированного образования по специальности педиатрия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0376" y="2743199"/>
            <a:ext cx="11368585" cy="3684895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7В088 «Педиатрия»: </a:t>
            </a: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1 курс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Интегрированная непрерывная 6-летняя,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sz="2800" b="1" dirty="0">
                <a:cs typeface="Times New Roman" pitchFamily="18" charset="0"/>
              </a:rPr>
              <a:t>Академическая степень: </a:t>
            </a:r>
            <a:r>
              <a:rPr lang="ru-RU" sz="2800" dirty="0">
                <a:cs typeface="Times New Roman" pitchFamily="18" charset="0"/>
              </a:rPr>
              <a:t>Магистр медицины по образовательной программе «Педиатрия», квалификация 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</a:rPr>
              <a:t>«Врач»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170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5794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Миссия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1445" y="2119152"/>
            <a:ext cx="110683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Формирование компетенций и личностных качеств конкурентоспособных, творчески и </a:t>
            </a:r>
            <a:r>
              <a:rPr lang="ru-RU" sz="4000" dirty="0" err="1"/>
              <a:t>инновационно</a:t>
            </a:r>
            <a:r>
              <a:rPr lang="ru-RU" sz="4000" dirty="0"/>
              <a:t> мыслящих, умеющих реализовать свои знания и навыки специалистов нового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39400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8524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Цель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5093" y="2037266"/>
            <a:ext cx="108772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Подготовка специалистов, способных удовлетворять потребности общества в оказании педиатрической медицинской помощи при наиболее широко распространенных </a:t>
            </a:r>
            <a:r>
              <a:rPr lang="kk-KZ" sz="4000" dirty="0"/>
              <a:t>заболеваниях в их типичных проявлениях и неотложных ситуациях.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013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443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Требования к уровню подготовки обучающихся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8741" y="2124712"/>
            <a:ext cx="110546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/>
              <a:t>Требования к уровню подготовки обучающихся по программам непрерывного интегрированного образования направления подготовки Здравоохранение определяются на основе Дублинских дескрипторов второго уровня высшего образования (магистратура).</a:t>
            </a:r>
          </a:p>
          <a:p>
            <a:pPr indent="457200"/>
            <a:r>
              <a:rPr lang="ru-RU" sz="3200" dirty="0"/>
              <a:t>Результаты обучения формируются как на уровне всей образовательной программы, так и на уровне отдельных модулей или учебной дисциплины.</a:t>
            </a:r>
          </a:p>
        </p:txBody>
      </p:sp>
    </p:spTree>
    <p:extLst>
      <p:ext uri="{BB962C8B-B14F-4D97-AF65-F5344CB8AC3E}">
        <p14:creationId xmlns:p14="http://schemas.microsoft.com/office/powerpoint/2010/main" val="33914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0" y="327546"/>
            <a:ext cx="11029616" cy="17059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Требования к компетенциям выпускника и конечным результатам обучения непрерывной интегрированной образовательной программы</a:t>
            </a:r>
            <a:br>
              <a:rPr lang="ru-RU" sz="2000" b="1" dirty="0"/>
            </a:br>
            <a:r>
              <a:rPr lang="ru-RU" sz="2000" b="1" dirty="0"/>
              <a:t>"Педиатрия»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19714"/>
              </p:ext>
            </p:extLst>
          </p:nvPr>
        </p:nvGraphicFramePr>
        <p:xfrm>
          <a:off x="450376" y="2033517"/>
          <a:ext cx="11341290" cy="4271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147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508">
                <a:tc>
                  <a:txBody>
                    <a:bodyPr/>
                    <a:lstStyle/>
                    <a:p>
                      <a:pPr marL="127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Компетенции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Результаты обучения программы. Выпускник будет способен:</a:t>
                      </a:r>
                    </a:p>
                    <a:p>
                      <a:pPr marL="12700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4924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Медицинский эксперт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Заниматься медицинской деятельностью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применяя знания клинических и биомедицинских наук в обеспечении качественного пациент-центрированного лечения.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76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Коммуникатор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 взаимодействовать с пациентом и его семьей, предоставлять информацию для эффективного клинического процесса, сохраняя безопасность и приватность.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83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Коллаборатор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 работать с врачами и другими специалистами системы здравоохранения для оказания непрерывной безопасной высококачественной пациент ориентированной помощи.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228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Способствовать улучшению здравоохранения, демонстрируя лидерские качества,  навыки управления и  планирования  в профессиональной практике.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199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5144</TotalTime>
  <Words>1615</Words>
  <Application>Microsoft Office PowerPoint</Application>
  <PresentationFormat>Произвольный</PresentationFormat>
  <Paragraphs>304</Paragraphs>
  <Slides>21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  Казахский НАЦИОНАЛЬНЫЙ МЕДИЦИНСКИЙ УНИВЕРСИТЕТ  им. С.Д.Асфендиярова</vt:lpstr>
      <vt:lpstr>Нормативные документы</vt:lpstr>
      <vt:lpstr>Кодекс Республики Казахстан от 7 июля 2020 года "О здоровье народа и системе здравоохранения"</vt:lpstr>
      <vt:lpstr>Кодекс Республики Казахстан от 7 июля 2020 года "О здоровье народа и системе здравоохранения"</vt:lpstr>
      <vt:lpstr>Программа непрерывного интегрированного образования по специальности педиатрия</vt:lpstr>
      <vt:lpstr>Миссия образовательной программы</vt:lpstr>
      <vt:lpstr>Цель образовательной программы</vt:lpstr>
      <vt:lpstr>Требования к уровню подготовки обучающихся</vt:lpstr>
      <vt:lpstr>Требования к компетенциям выпускника и конечным результатам обучения непрерывной интегрированной образовательной программы "Педиатрия» </vt:lpstr>
      <vt:lpstr>        Уровни освоения основных медицинских процедур и навыков         </vt:lpstr>
      <vt:lpstr>Структура Образовательной  программы</vt:lpstr>
      <vt:lpstr>Государственный общеобязательный стандарт непрерывного интегрированного образования (проект)</vt:lpstr>
      <vt:lpstr>7В____  «Медицина»</vt:lpstr>
      <vt:lpstr>Магистратура</vt:lpstr>
      <vt:lpstr>7В____  «Медицина»</vt:lpstr>
      <vt:lpstr>Сильные стороны ОП</vt:lpstr>
      <vt:lpstr>Слабые стороны</vt:lpstr>
      <vt:lpstr>Возможности</vt:lpstr>
      <vt:lpstr>Траектории подготовки педиатров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454</cp:revision>
  <cp:lastPrinted>2018-09-14T14:06:41Z</cp:lastPrinted>
  <dcterms:created xsi:type="dcterms:W3CDTF">2018-09-14T04:48:31Z</dcterms:created>
  <dcterms:modified xsi:type="dcterms:W3CDTF">2021-10-14T02:21:04Z</dcterms:modified>
</cp:coreProperties>
</file>