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6" r:id="rId1"/>
  </p:sldMasterIdLst>
  <p:notesMasterIdLst>
    <p:notesMasterId r:id="rId29"/>
  </p:notesMasterIdLst>
  <p:sldIdLst>
    <p:sldId id="256" r:id="rId2"/>
    <p:sldId id="257" r:id="rId3"/>
    <p:sldId id="277" r:id="rId4"/>
    <p:sldId id="287" r:id="rId5"/>
    <p:sldId id="281" r:id="rId6"/>
    <p:sldId id="283" r:id="rId7"/>
    <p:sldId id="284" r:id="rId8"/>
    <p:sldId id="288" r:id="rId9"/>
    <p:sldId id="280" r:id="rId10"/>
    <p:sldId id="278" r:id="rId11"/>
    <p:sldId id="279" r:id="rId12"/>
    <p:sldId id="286" r:id="rId13"/>
    <p:sldId id="28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5" r:id="rId22"/>
    <p:sldId id="267" r:id="rId23"/>
    <p:sldId id="268" r:id="rId24"/>
    <p:sldId id="269" r:id="rId25"/>
    <p:sldId id="289" r:id="rId26"/>
    <p:sldId id="27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B4DB-A841-4B80-A6C4-91C07DC6C5D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C1F8-C99D-4937-ADF5-28DA9D4A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8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C1F8-C99D-4937-ADF5-28DA9D4A0F2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8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6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1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6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5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3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8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FB925-BACF-416D-856D-0A9EC5CC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98BAEF-8A14-4AEE-8227-10279C429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A1F6C8-4B80-4167-80C5-0EBD4365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14F3E6-94C3-469A-961A-C91597C9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0E2FB0-CC2A-44F3-8C00-B7D0C55D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2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6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9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2AC382-68B2-429B-9E95-5CAF7EFE8965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1BF47D-582A-41D3-B076-9B157992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ldca.eu/virtual-library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E33B9-AE8F-4032-B3FB-E97F67EE3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99" y="2194559"/>
            <a:ext cx="10056576" cy="3151163"/>
          </a:xfrm>
        </p:spPr>
        <p:txBody>
          <a:bodyPr>
            <a:normAutofit fontScale="90000"/>
          </a:bodyPr>
          <a:lstStyle/>
          <a:p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обучения в сфере ухода за детьми в качестве образца для улучшения медицинского образования в Центральной Азии -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CHILDCA</a:t>
            </a: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образовательной программы резидентуры по детской хирургии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(Результаты проекта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 +</a:t>
            </a: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xmlns="" id="{6E82CD97-4F06-4C21-B0A9-B5F7DBD92D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7" y="38021"/>
            <a:ext cx="6410813" cy="898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1401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793A0F3-BC09-4728-84A4-8C01E5E29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45380"/>
              </p:ext>
            </p:extLst>
          </p:nvPr>
        </p:nvGraphicFramePr>
        <p:xfrm>
          <a:off x="631322" y="605210"/>
          <a:ext cx="10676758" cy="59930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2836">
                  <a:extLst>
                    <a:ext uri="{9D8B030D-6E8A-4147-A177-3AD203B41FA5}">
                      <a16:colId xmlns:a16="http://schemas.microsoft.com/office/drawing/2014/main" xmlns="" val="4232992456"/>
                    </a:ext>
                  </a:extLst>
                </a:gridCol>
                <a:gridCol w="3397248">
                  <a:extLst>
                    <a:ext uri="{9D8B030D-6E8A-4147-A177-3AD203B41FA5}">
                      <a16:colId xmlns:a16="http://schemas.microsoft.com/office/drawing/2014/main" xmlns="" val="3891625968"/>
                    </a:ext>
                  </a:extLst>
                </a:gridCol>
                <a:gridCol w="3814948">
                  <a:extLst>
                    <a:ext uri="{9D8B030D-6E8A-4147-A177-3AD203B41FA5}">
                      <a16:colId xmlns:a16="http://schemas.microsoft.com/office/drawing/2014/main" xmlns="" val="2150113851"/>
                    </a:ext>
                  </a:extLst>
                </a:gridCol>
                <a:gridCol w="91726">
                  <a:extLst>
                    <a:ext uri="{9D8B030D-6E8A-4147-A177-3AD203B41FA5}">
                      <a16:colId xmlns:a16="http://schemas.microsoft.com/office/drawing/2014/main" xmlns="" val="336038365"/>
                    </a:ext>
                  </a:extLst>
                </a:gridCol>
              </a:tblGrid>
              <a:tr h="59820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Мероприятия в рамках проекта </a:t>
                      </a:r>
                      <a:r>
                        <a:rPr lang="en-US" sz="1800" b="1" dirty="0">
                          <a:effectLst/>
                        </a:rPr>
                        <a:t>Child CA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885477"/>
                  </a:ext>
                </a:extLst>
              </a:tr>
              <a:tr h="2219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проекта ChildCA приняли участие в мероприятии, организованном Национальным офисом Erasmus в Казахстане: 20-21 октября 2020 года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«Выставка результатов проектов ППВО Эразмус+ в Казахстане».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разработала постер проекта, а также участвовал в разработке видеоролика о проекте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20-21 октября 2020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86520924"/>
                  </a:ext>
                </a:extLst>
              </a:tr>
              <a:tr h="140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официальная встреча участников проекта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 и представителей Министерства здравоохранения Республики Казахстан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декабря 2020 года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встречи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913442"/>
                  </a:ext>
                </a:extLst>
              </a:tr>
              <a:tr h="10036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0" marR="5271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42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50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1956CF-FFB6-471F-978A-B5E17EA2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97180"/>
            <a:ext cx="8351520" cy="6263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22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CF48B-E636-46AF-B515-22C613AA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98" y="2250370"/>
            <a:ext cx="10364451" cy="159617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пакет.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 образовательной программы для последипломного образования медицинских специалистов в области педиатрии, детской хирургии и детской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нейропсихиатрия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(интегрированные учебные программы)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2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BCDB00-2E49-4CCC-BB4D-3BB321B5A71B}"/>
              </a:ext>
            </a:extLst>
          </p:cNvPr>
          <p:cNvSpPr txBox="1"/>
          <p:nvPr/>
        </p:nvSpPr>
        <p:spPr>
          <a:xfrm>
            <a:off x="1112519" y="1061843"/>
            <a:ext cx="9635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образовательной программы	для резидентуры  по специальности «Детская хирургия»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1A4033-8E9D-497A-A079-AE1D99C9B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7" y="3614516"/>
            <a:ext cx="3662289" cy="243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D901C6-3339-47E5-9C78-6BD7393F0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" y="3614516"/>
            <a:ext cx="3953378" cy="243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21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21ACC-A402-4576-8DA2-1A957939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57" y="1614294"/>
            <a:ext cx="9807787" cy="42402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анкетирование среди работодателей и  резидентов по специальности «Детская хирургия»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2.Проведен анализ действующих образовательных программ по детской хирургии  (Италия, Великобритания, Республика Казахстан и </a:t>
            </a:r>
            <a:r>
              <a:rPr lang="ru-RU" sz="24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вропейские стандарты последипломной подготовки медицинских специалистов)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анализа разработана обновленная программа по детской хирургии с внедрением сертификационных курсов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80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2DA126E-6ECB-4BED-AADC-5C4BEFE20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4624"/>
              </p:ext>
            </p:extLst>
          </p:nvPr>
        </p:nvGraphicFramePr>
        <p:xfrm>
          <a:off x="773723" y="393895"/>
          <a:ext cx="10705514" cy="621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Document" r:id="rId4" imgW="9252332" imgH="6359874" progId="Word.Document.12">
                  <p:embed/>
                </p:oleObj>
              </mc:Choice>
              <mc:Fallback>
                <p:oleObj name="Document" r:id="rId4" imgW="9252332" imgH="6359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723" y="393895"/>
                        <a:ext cx="10705514" cy="6217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57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0C9F3-BA76-4904-A0F3-F9BC37F4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4" y="312845"/>
            <a:ext cx="8607343" cy="662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образовательной программы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419B6AC-361F-4E32-A655-8A69272B2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44041"/>
              </p:ext>
            </p:extLst>
          </p:nvPr>
        </p:nvGraphicFramePr>
        <p:xfrm>
          <a:off x="410311" y="1235991"/>
          <a:ext cx="11111129" cy="4860266"/>
        </p:xfrm>
        <a:graphic>
          <a:graphicData uri="http://schemas.openxmlformats.org/drawingml/2006/table">
            <a:tbl>
              <a:tblPr firstRow="1" firstCol="1" bandRow="1"/>
              <a:tblGrid>
                <a:gridCol w="4698672">
                  <a:extLst>
                    <a:ext uri="{9D8B030D-6E8A-4147-A177-3AD203B41FA5}">
                      <a16:colId xmlns:a16="http://schemas.microsoft.com/office/drawing/2014/main" xmlns="" val="2326772164"/>
                    </a:ext>
                  </a:extLst>
                </a:gridCol>
                <a:gridCol w="6412457">
                  <a:extLst>
                    <a:ext uri="{9D8B030D-6E8A-4147-A177-3AD203B41FA5}">
                      <a16:colId xmlns:a16="http://schemas.microsoft.com/office/drawing/2014/main" xmlns="" val="206241582"/>
                    </a:ext>
                  </a:extLst>
                </a:gridCol>
              </a:tblGrid>
              <a:tr h="237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программы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3482389"/>
                  </a:ext>
                </a:extLst>
              </a:tr>
              <a:tr h="237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Контактное лицо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0908329"/>
                  </a:ext>
                </a:extLst>
              </a:tr>
              <a:tr h="323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разработки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 CA</a:t>
                      </a:r>
                      <a:endParaRPr lang="ru-RU" sz="1600" b="1" kern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774025"/>
                  </a:ext>
                </a:extLst>
              </a:tr>
              <a:tr h="237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Потребности практического здравоохранения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014755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Существующие образовательные программы в Казахстане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076039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Выпускнику присваивается академическая степень/ присуждается квалификация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243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детский хирург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5030206"/>
                  </a:ext>
                </a:extLst>
              </a:tr>
              <a:tr h="91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предшествующему уровню образования лиц,</a:t>
                      </a:r>
                      <a:endParaRPr lang="ru-RU" sz="16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желающих освоить образовательную программу </a:t>
                      </a:r>
                      <a:endParaRPr lang="ru-RU" sz="16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1907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резидентуру принимаются лица, имеющие диплом о высшем медицинском образовании (6 лет) или базовом медицинском образовании (5+1), документ об окончании интернатуры с присвоением квалификации "Врач".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1058851"/>
                  </a:ext>
                </a:extLst>
              </a:tr>
              <a:tr h="1510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Миссия образовательной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высококвалифицированных специалистов педиатрического профиля- детских хирургов, для оказания качественной хирургической помощи детям на основе интеграции науки и практики образования и обязательствами непрерывного профессионального развития.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38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08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B5E1900-FA34-4539-AFF9-33A6DD3C9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67350"/>
              </p:ext>
            </p:extLst>
          </p:nvPr>
        </p:nvGraphicFramePr>
        <p:xfrm>
          <a:off x="396509" y="867684"/>
          <a:ext cx="10548156" cy="5337957"/>
        </p:xfrm>
        <a:graphic>
          <a:graphicData uri="http://schemas.openxmlformats.org/drawingml/2006/table">
            <a:tbl>
              <a:tblPr firstRow="1" firstCol="1" bandRow="1"/>
              <a:tblGrid>
                <a:gridCol w="546587">
                  <a:extLst>
                    <a:ext uri="{9D8B030D-6E8A-4147-A177-3AD203B41FA5}">
                      <a16:colId xmlns:a16="http://schemas.microsoft.com/office/drawing/2014/main" xmlns="" val="109088369"/>
                    </a:ext>
                  </a:extLst>
                </a:gridCol>
                <a:gridCol w="2125398">
                  <a:extLst>
                    <a:ext uri="{9D8B030D-6E8A-4147-A177-3AD203B41FA5}">
                      <a16:colId xmlns:a16="http://schemas.microsoft.com/office/drawing/2014/main" xmlns="" val="2886036398"/>
                    </a:ext>
                  </a:extLst>
                </a:gridCol>
                <a:gridCol w="815949">
                  <a:extLst>
                    <a:ext uri="{9D8B030D-6E8A-4147-A177-3AD203B41FA5}">
                      <a16:colId xmlns:a16="http://schemas.microsoft.com/office/drawing/2014/main" xmlns="" val="163561790"/>
                    </a:ext>
                  </a:extLst>
                </a:gridCol>
                <a:gridCol w="7060222">
                  <a:extLst>
                    <a:ext uri="{9D8B030D-6E8A-4147-A177-3AD203B41FA5}">
                      <a16:colId xmlns:a16="http://schemas.microsoft.com/office/drawing/2014/main" xmlns="" val="3467561426"/>
                    </a:ext>
                  </a:extLst>
                </a:gridCol>
              </a:tblGrid>
              <a:tr h="530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компетенции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№/п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программы обучения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Выпускники будет способны: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23528149"/>
                  </a:ext>
                </a:extLst>
              </a:tr>
              <a:tr h="26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Курация пациента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сформулировать клинический диагноз.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79014915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назначить план лечения и оценить его эффективность на основе доказательной практики на всех уровнях оказания медицинской помощи.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50610000"/>
                  </a:ext>
                </a:extLst>
              </a:tr>
              <a:tr h="567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коллаборация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эффективно взаимодействовать с пациентом, его окружением, специалистами здравоохранения с целью достижения лучших для пациента результатов.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82761638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качество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оценивать риски и использовать наиболее эффективные методы для обеспечения высокого уровня безопасности и качества медицинской помощи.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13272087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действовать в рамках правового и организационного поля системы здравоохранения Республики Казахстан по своей специальности, 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57096627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работать в составе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межпрофессиональных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 для осуществления политики укрепления здоровья нации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75359148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оказывать базовую помощь в чрезвычайных ситуациях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17868986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формулировать адекватные исследовательские вопросы, 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97526918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критически оценить профессиональную литературу, эффективно использовать международные базы данных в своей повседневной 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85940085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участвовать в работе исследовательской команды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74567930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обучаться самостоятельно и обучать других членов профессиональной команды.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72765534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активно участвовать в дискуссиях, конференциях и других формах непрерывного профессионального развития.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299561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2A3AC-82A4-4783-9DD8-C577DF2191D7}"/>
              </a:ext>
            </a:extLst>
          </p:cNvPr>
          <p:cNvSpPr txBox="1"/>
          <p:nvPr/>
        </p:nvSpPr>
        <p:spPr>
          <a:xfrm>
            <a:off x="663796" y="255397"/>
            <a:ext cx="859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x-none" b="1" u="sng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 </a:t>
            </a:r>
            <a:r>
              <a:rPr lang="ru-RU" b="1" u="sng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выпускника </a:t>
            </a:r>
            <a:r>
              <a:rPr lang="x-none" b="1" u="sng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РЕЗУЛЬТАТЫ ОБУЧЕНИЯ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6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134AF0A-9E12-4B69-BB6F-8C8C3EF5A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29451"/>
              </p:ext>
            </p:extLst>
          </p:nvPr>
        </p:nvGraphicFramePr>
        <p:xfrm>
          <a:off x="422031" y="324711"/>
          <a:ext cx="11000935" cy="613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231">
                  <a:extLst>
                    <a:ext uri="{9D8B030D-6E8A-4147-A177-3AD203B41FA5}">
                      <a16:colId xmlns:a16="http://schemas.microsoft.com/office/drawing/2014/main" xmlns="" val="421025022"/>
                    </a:ext>
                  </a:extLst>
                </a:gridCol>
                <a:gridCol w="1989487">
                  <a:extLst>
                    <a:ext uri="{9D8B030D-6E8A-4147-A177-3AD203B41FA5}">
                      <a16:colId xmlns:a16="http://schemas.microsoft.com/office/drawing/2014/main" xmlns="" val="1930978307"/>
                    </a:ext>
                  </a:extLst>
                </a:gridCol>
                <a:gridCol w="593529">
                  <a:extLst>
                    <a:ext uri="{9D8B030D-6E8A-4147-A177-3AD203B41FA5}">
                      <a16:colId xmlns:a16="http://schemas.microsoft.com/office/drawing/2014/main" xmlns="" val="2498124801"/>
                    </a:ext>
                  </a:extLst>
                </a:gridCol>
                <a:gridCol w="7739688">
                  <a:extLst>
                    <a:ext uri="{9D8B030D-6E8A-4147-A177-3AD203B41FA5}">
                      <a16:colId xmlns:a16="http://schemas.microsoft.com/office/drawing/2014/main" xmlns="" val="3380671450"/>
                    </a:ext>
                  </a:extLst>
                </a:gridCol>
              </a:tblGrid>
              <a:tr h="372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компетенции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№/п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программы обучения                                                                                Выпускники будет способны: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96882941"/>
                  </a:ext>
                </a:extLst>
              </a:tr>
              <a:tr h="39282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Клиническое исследование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клинико-лабораторное исследование, дифференциальную диагностику и формулирует клинический диагноз.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45483838"/>
                  </a:ext>
                </a:extLst>
              </a:tr>
              <a:tr h="39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хирургическую тактику лечения и тактику ведения в соответствии с клиническим диагнозом и потенциальных рисков на основе доказательной практики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16139954"/>
                  </a:ext>
                </a:extLst>
              </a:tr>
              <a:tr h="39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алгоритмами диагностики и неотложной помощи на догоспитальном этапе при неотложных состояниях у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47498369"/>
                  </a:ext>
                </a:extLst>
              </a:tr>
              <a:tr h="39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современными методами хирургического лечения и реабилитации детей с заболеваниями различных органов и систем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5700320"/>
                  </a:ext>
                </a:extLst>
              </a:tr>
              <a:tr h="189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коллаборация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взаимодействие в междисциплинарной команде;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58715280"/>
                  </a:ext>
                </a:extLst>
              </a:tr>
              <a:tr h="453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приверженность этическим принципам; осознает необходимость соблюдения конфиденциальности в профессиональных отношениях с пациентом и родителями\опекунами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58938000"/>
                  </a:ext>
                </a:extLst>
              </a:tr>
              <a:tr h="44444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качество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анализирует качество, эффективность и безопасность методов диагностики заболеваний детского и подросткового возраста,;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72086142"/>
                  </a:ext>
                </a:extLst>
              </a:tr>
              <a:tr h="39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в команде для эффективного обеспечения пациент-ориентированного ухода, который является безопасным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67414252"/>
                  </a:ext>
                </a:extLst>
              </a:tr>
              <a:tr h="189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35765539"/>
                  </a:ext>
                </a:extLst>
              </a:tr>
              <a:tr h="7992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Хирургическое вмешательство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хирургические вмешательства: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 операций высокого уровня, из которых не менее 10% проводятся в качестве первого оператора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83882661"/>
                  </a:ext>
                </a:extLst>
              </a:tr>
              <a:tr h="59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хирургические вмешательства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100 хирургических вмешательств среднего уровня, из которых не менее 25% проводится первым оператором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61311503"/>
                  </a:ext>
                </a:extLst>
              </a:tr>
              <a:tr h="59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хирургические вмешательства</a:t>
                      </a:r>
                    </a:p>
                    <a:p>
                      <a:pPr indent="-12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250 операций малой, из которых не менее 40% проводится в качестве первого оператора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3" marR="458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3521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95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1D16CE-E5B3-48F9-BE6A-EBC1A40CC5C6}"/>
              </a:ext>
            </a:extLst>
          </p:cNvPr>
          <p:cNvSpPr txBox="1"/>
          <p:nvPr/>
        </p:nvSpPr>
        <p:spPr>
          <a:xfrm>
            <a:off x="2056813" y="342530"/>
            <a:ext cx="7515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план и оценка учебных достижений резидента</a:t>
            </a:r>
            <a:endParaRPr lang="ru-RU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D016CCB-FD4A-4894-81DC-B2865E291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89894"/>
              </p:ext>
            </p:extLst>
          </p:nvPr>
        </p:nvGraphicFramePr>
        <p:xfrm>
          <a:off x="490375" y="742640"/>
          <a:ext cx="11424961" cy="604117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77775">
                  <a:extLst>
                    <a:ext uri="{9D8B030D-6E8A-4147-A177-3AD203B41FA5}">
                      <a16:colId xmlns:a16="http://schemas.microsoft.com/office/drawing/2014/main" xmlns="" val="2238728132"/>
                    </a:ext>
                  </a:extLst>
                </a:gridCol>
                <a:gridCol w="1914965">
                  <a:extLst>
                    <a:ext uri="{9D8B030D-6E8A-4147-A177-3AD203B41FA5}">
                      <a16:colId xmlns:a16="http://schemas.microsoft.com/office/drawing/2014/main" xmlns="" val="3755487935"/>
                    </a:ext>
                  </a:extLst>
                </a:gridCol>
                <a:gridCol w="879790">
                  <a:extLst>
                    <a:ext uri="{9D8B030D-6E8A-4147-A177-3AD203B41FA5}">
                      <a16:colId xmlns:a16="http://schemas.microsoft.com/office/drawing/2014/main" xmlns="" val="832142622"/>
                    </a:ext>
                  </a:extLst>
                </a:gridCol>
                <a:gridCol w="1783655">
                  <a:extLst>
                    <a:ext uri="{9D8B030D-6E8A-4147-A177-3AD203B41FA5}">
                      <a16:colId xmlns:a16="http://schemas.microsoft.com/office/drawing/2014/main" xmlns="" val="258881103"/>
                    </a:ext>
                  </a:extLst>
                </a:gridCol>
                <a:gridCol w="1783655">
                  <a:extLst>
                    <a:ext uri="{9D8B030D-6E8A-4147-A177-3AD203B41FA5}">
                      <a16:colId xmlns:a16="http://schemas.microsoft.com/office/drawing/2014/main" xmlns="" val="3966158688"/>
                    </a:ext>
                  </a:extLst>
                </a:gridCol>
                <a:gridCol w="488039">
                  <a:extLst>
                    <a:ext uri="{9D8B030D-6E8A-4147-A177-3AD203B41FA5}">
                      <a16:colId xmlns:a16="http://schemas.microsoft.com/office/drawing/2014/main" xmlns="" val="3565174723"/>
                    </a:ext>
                  </a:extLst>
                </a:gridCol>
                <a:gridCol w="488039">
                  <a:extLst>
                    <a:ext uri="{9D8B030D-6E8A-4147-A177-3AD203B41FA5}">
                      <a16:colId xmlns:a16="http://schemas.microsoft.com/office/drawing/2014/main" xmlns="" val="540873445"/>
                    </a:ext>
                  </a:extLst>
                </a:gridCol>
                <a:gridCol w="442081">
                  <a:extLst>
                    <a:ext uri="{9D8B030D-6E8A-4147-A177-3AD203B41FA5}">
                      <a16:colId xmlns:a16="http://schemas.microsoft.com/office/drawing/2014/main" xmlns="" val="2888057149"/>
                    </a:ext>
                  </a:extLst>
                </a:gridCol>
                <a:gridCol w="442081">
                  <a:extLst>
                    <a:ext uri="{9D8B030D-6E8A-4147-A177-3AD203B41FA5}">
                      <a16:colId xmlns:a16="http://schemas.microsoft.com/office/drawing/2014/main" xmlns="" val="3828774851"/>
                    </a:ext>
                  </a:extLst>
                </a:gridCol>
                <a:gridCol w="380804">
                  <a:extLst>
                    <a:ext uri="{9D8B030D-6E8A-4147-A177-3AD203B41FA5}">
                      <a16:colId xmlns:a16="http://schemas.microsoft.com/office/drawing/2014/main" xmlns="" val="3273439333"/>
                    </a:ext>
                  </a:extLst>
                </a:gridCol>
                <a:gridCol w="442081">
                  <a:extLst>
                    <a:ext uri="{9D8B030D-6E8A-4147-A177-3AD203B41FA5}">
                      <a16:colId xmlns:a16="http://schemas.microsoft.com/office/drawing/2014/main" xmlns="" val="3324182045"/>
                    </a:ext>
                  </a:extLst>
                </a:gridCol>
                <a:gridCol w="634377">
                  <a:extLst>
                    <a:ext uri="{9D8B030D-6E8A-4147-A177-3AD203B41FA5}">
                      <a16:colId xmlns:a16="http://schemas.microsoft.com/office/drawing/2014/main" xmlns="" val="1146341306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xmlns="" val="1273273519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xmlns="" val="3292766795"/>
                    </a:ext>
                  </a:extLst>
                </a:gridCol>
              </a:tblGrid>
              <a:tr h="556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Цикл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Модуль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Дисциплина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дисциплины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Кредиты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      Всего часов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Аудит.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       Форма ИК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Вид оценки итогового контроля (ОИК)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extLst>
                  <a:ext uri="{0D108BD9-81ED-4DB2-BD59-A6C34878D82A}">
                    <a16:rowId xmlns:a16="http://schemas.microsoft.com/office/drawing/2014/main" xmlns="" val="958238754"/>
                  </a:ext>
                </a:extLst>
              </a:tr>
              <a:tr h="1100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ECTS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СРКН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83459"/>
                  </a:ext>
                </a:extLst>
              </a:tr>
              <a:tr h="5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Профильные дисциплины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821626585"/>
                  </a:ext>
                </a:extLst>
              </a:tr>
              <a:tr h="115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ДБ ОК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Профильные дисциплины обязательный компонент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157481669"/>
                  </a:ext>
                </a:extLst>
              </a:tr>
              <a:tr h="5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</a:rPr>
                        <a:t>Модуль/раздел/дисциплина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19563849"/>
                  </a:ext>
                </a:extLst>
              </a:tr>
              <a:tr h="41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Неонатальная хирургия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NCh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</a:rPr>
                        <a:t>Неонатальная хирургия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146206220"/>
                  </a:ext>
                </a:extLst>
              </a:tr>
              <a:tr h="5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</a:rPr>
                        <a:t>Модуль/раздел/дисциплина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997131804"/>
                  </a:ext>
                </a:extLst>
              </a:tr>
              <a:tr h="413751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Детская хирургия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HNS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Хирургия головы и шеи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768882708"/>
                  </a:ext>
                </a:extLst>
              </a:tr>
              <a:tr h="41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Ur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Урология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 15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450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2260956106"/>
                  </a:ext>
                </a:extLst>
              </a:tr>
              <a:tr h="41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TCh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Торакальная хирургия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450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815648671"/>
                  </a:ext>
                </a:extLst>
              </a:tr>
              <a:tr h="41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GCh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Септическая (гнойная) хирургия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393881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3501686872"/>
                  </a:ext>
                </a:extLst>
              </a:tr>
              <a:tr h="41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ECh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Эндоскопическая хирургия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1253904354"/>
                  </a:ext>
                </a:extLst>
              </a:tr>
              <a:tr h="41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NeotCh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Неотложная хирургия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экзамен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486445811"/>
                  </a:ext>
                </a:extLst>
              </a:tr>
              <a:tr h="5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</a:rPr>
                        <a:t>Модуль/раздел/дисциплина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553751497"/>
                  </a:ext>
                </a:extLst>
              </a:tr>
              <a:tr h="413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Амбулаторно-поликлиническая хирургия детского возраста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APChDV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Амбулаторно-поликлиническая хирургия детского возраста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180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36</a:t>
                      </a:r>
                      <a:endParaRPr lang="ru-RU" sz="12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экзамен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91" marR="12891" marT="0" marB="0"/>
                </a:tc>
                <a:extLst>
                  <a:ext uri="{0D108BD9-81ED-4DB2-BD59-A6C34878D82A}">
                    <a16:rowId xmlns:a16="http://schemas.microsoft.com/office/drawing/2014/main" xmlns="" val="150196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8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A21A5-DC43-40F5-AB09-B9F03EB8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11" y="361070"/>
            <a:ext cx="8724597" cy="727107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B7B424-2ED6-44F0-8BF3-A5303EBA5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4" y="1088177"/>
            <a:ext cx="11116104" cy="5769823"/>
          </a:xfrm>
        </p:spPr>
        <p:txBody>
          <a:bodyPr>
            <a:normAutofit/>
          </a:bodyPr>
          <a:lstStyle/>
          <a:p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 – д.м.н., профессор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Турдалиева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Б.С. 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(исследователь) –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Жубанышева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К.Б. 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(исследователь) –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Мырзабекова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Г.Т. 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(исследователь) – Исаев Н.Н. 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(исследователь) –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Кекильбекова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Г.Д. 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проекта – Юсупова Н.С. </a:t>
            </a:r>
          </a:p>
          <a:p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97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6D7F00-14BF-475F-8B69-7BBE5BD0850D}"/>
              </a:ext>
            </a:extLst>
          </p:cNvPr>
          <p:cNvSpPr txBox="1"/>
          <p:nvPr/>
        </p:nvSpPr>
        <p:spPr>
          <a:xfrm>
            <a:off x="2683411" y="342530"/>
            <a:ext cx="7515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план и оценка учебных достижений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резидента</a:t>
            </a:r>
            <a:endParaRPr lang="ru-RU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A173318-E164-4D75-AF61-BA6067C1A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0992"/>
              </p:ext>
            </p:extLst>
          </p:nvPr>
        </p:nvGraphicFramePr>
        <p:xfrm>
          <a:off x="388631" y="889854"/>
          <a:ext cx="11498568" cy="580524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82580">
                  <a:extLst>
                    <a:ext uri="{9D8B030D-6E8A-4147-A177-3AD203B41FA5}">
                      <a16:colId xmlns:a16="http://schemas.microsoft.com/office/drawing/2014/main" xmlns="" val="3417132706"/>
                    </a:ext>
                  </a:extLst>
                </a:gridCol>
                <a:gridCol w="1930904">
                  <a:extLst>
                    <a:ext uri="{9D8B030D-6E8A-4147-A177-3AD203B41FA5}">
                      <a16:colId xmlns:a16="http://schemas.microsoft.com/office/drawing/2014/main" xmlns="" val="2582742330"/>
                    </a:ext>
                  </a:extLst>
                </a:gridCol>
                <a:gridCol w="887112">
                  <a:extLst>
                    <a:ext uri="{9D8B030D-6E8A-4147-A177-3AD203B41FA5}">
                      <a16:colId xmlns:a16="http://schemas.microsoft.com/office/drawing/2014/main" xmlns="" val="3555466224"/>
                    </a:ext>
                  </a:extLst>
                </a:gridCol>
                <a:gridCol w="1798496">
                  <a:extLst>
                    <a:ext uri="{9D8B030D-6E8A-4147-A177-3AD203B41FA5}">
                      <a16:colId xmlns:a16="http://schemas.microsoft.com/office/drawing/2014/main" xmlns="" val="2638682624"/>
                    </a:ext>
                  </a:extLst>
                </a:gridCol>
                <a:gridCol w="1502394">
                  <a:extLst>
                    <a:ext uri="{9D8B030D-6E8A-4147-A177-3AD203B41FA5}">
                      <a16:colId xmlns:a16="http://schemas.microsoft.com/office/drawing/2014/main" xmlns="" val="3505961895"/>
                    </a:ext>
                  </a:extLst>
                </a:gridCol>
                <a:gridCol w="788206">
                  <a:extLst>
                    <a:ext uri="{9D8B030D-6E8A-4147-A177-3AD203B41FA5}">
                      <a16:colId xmlns:a16="http://schemas.microsoft.com/office/drawing/2014/main" xmlns="" val="69574749"/>
                    </a:ext>
                  </a:extLst>
                </a:gridCol>
                <a:gridCol w="492104">
                  <a:extLst>
                    <a:ext uri="{9D8B030D-6E8A-4147-A177-3AD203B41FA5}">
                      <a16:colId xmlns:a16="http://schemas.microsoft.com/office/drawing/2014/main" xmlns="" val="998052287"/>
                    </a:ext>
                  </a:extLst>
                </a:gridCol>
                <a:gridCol w="445763">
                  <a:extLst>
                    <a:ext uri="{9D8B030D-6E8A-4147-A177-3AD203B41FA5}">
                      <a16:colId xmlns:a16="http://schemas.microsoft.com/office/drawing/2014/main" xmlns="" val="1468232192"/>
                    </a:ext>
                  </a:extLst>
                </a:gridCol>
                <a:gridCol w="445763">
                  <a:extLst>
                    <a:ext uri="{9D8B030D-6E8A-4147-A177-3AD203B41FA5}">
                      <a16:colId xmlns:a16="http://schemas.microsoft.com/office/drawing/2014/main" xmlns="" val="3836282681"/>
                    </a:ext>
                  </a:extLst>
                </a:gridCol>
                <a:gridCol w="383974">
                  <a:extLst>
                    <a:ext uri="{9D8B030D-6E8A-4147-A177-3AD203B41FA5}">
                      <a16:colId xmlns:a16="http://schemas.microsoft.com/office/drawing/2014/main" xmlns="" val="3255944563"/>
                    </a:ext>
                  </a:extLst>
                </a:gridCol>
                <a:gridCol w="445763">
                  <a:extLst>
                    <a:ext uri="{9D8B030D-6E8A-4147-A177-3AD203B41FA5}">
                      <a16:colId xmlns:a16="http://schemas.microsoft.com/office/drawing/2014/main" xmlns="" val="557973227"/>
                    </a:ext>
                  </a:extLst>
                </a:gridCol>
                <a:gridCol w="571621">
                  <a:extLst>
                    <a:ext uri="{9D8B030D-6E8A-4147-A177-3AD203B41FA5}">
                      <a16:colId xmlns:a16="http://schemas.microsoft.com/office/drawing/2014/main" xmlns="" val="310225655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xmlns="" val="2550218854"/>
                    </a:ext>
                  </a:extLst>
                </a:gridCol>
                <a:gridCol w="407962">
                  <a:extLst>
                    <a:ext uri="{9D8B030D-6E8A-4147-A177-3AD203B41FA5}">
                      <a16:colId xmlns:a16="http://schemas.microsoft.com/office/drawing/2014/main" xmlns="" val="2515004306"/>
                    </a:ext>
                  </a:extLst>
                </a:gridCol>
              </a:tblGrid>
              <a:tr h="462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ОК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Модуль </a:t>
                      </a:r>
                      <a:r>
                        <a:rPr lang="x-none" sz="1100" b="1" dirty="0">
                          <a:effectLst/>
                        </a:rPr>
                        <a:t>«Общая и специализированная педиатрия»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OSP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Общая и специализированная педиатрия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540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405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2340465872"/>
                  </a:ext>
                </a:extLst>
              </a:tr>
              <a:tr h="46250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Травматология и ортопедия  детского возраста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TrD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Травматология у детей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225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972374435"/>
                  </a:ext>
                </a:extLst>
              </a:tr>
              <a:tr h="462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OrtD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Ортопедия у детей.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180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2549252091"/>
                  </a:ext>
                </a:extLst>
              </a:tr>
              <a:tr h="462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CombD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Комбустилогия у детей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3657004786"/>
                  </a:ext>
                </a:extLst>
              </a:tr>
              <a:tr h="462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Модуль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Визуализирующая диагностика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VisLD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Визуализирующая диагностика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450355285"/>
                  </a:ext>
                </a:extLst>
              </a:tr>
              <a:tr h="462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Модуль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Анестезиология и интенсивная терапия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Anest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Анестезиология и интенсивная терапия при хирургических состояниях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180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36</a:t>
                      </a:r>
                      <a:endParaRPr lang="ru-RU" sz="11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экзамен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2320596180"/>
                  </a:ext>
                </a:extLst>
              </a:tr>
              <a:tr h="329073">
                <a:tc rowSpan="5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БД КВ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Профильные дисциплины компонент по выбору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BeMI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Биоэтика медицинских исследований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Зачет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4128913397"/>
                  </a:ext>
                </a:extLst>
              </a:tr>
              <a:tr h="3290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MG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Медицинская генетика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Зачет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849455842"/>
                  </a:ext>
                </a:extLst>
              </a:tr>
              <a:tr h="3290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KN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Коммуникативные навыки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Зачет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3952504747"/>
                  </a:ext>
                </a:extLst>
              </a:tr>
              <a:tr h="3290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MNI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Менеджмент научных исследований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Зачет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132164483"/>
                  </a:ext>
                </a:extLst>
              </a:tr>
              <a:tr h="3290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Bst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Биостатистика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Зачет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3390104566"/>
                  </a:ext>
                </a:extLst>
              </a:tr>
              <a:tr h="63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Промежуточная аттестация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179888538"/>
                  </a:ext>
                </a:extLst>
              </a:tr>
              <a:tr h="400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ИГА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Итоговая аттестация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Комплексная оценка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6414326"/>
                  </a:ext>
                </a:extLst>
              </a:tr>
              <a:tr h="150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Всего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180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5400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88" marR="13888" marT="0" marB="0"/>
                </a:tc>
                <a:extLst>
                  <a:ext uri="{0D108BD9-81ED-4DB2-BD59-A6C34878D82A}">
                    <a16:rowId xmlns:a16="http://schemas.microsoft.com/office/drawing/2014/main" xmlns="" val="149363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6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CFC32-48FA-49B9-B464-AAEAFD32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3" y="0"/>
            <a:ext cx="10962249" cy="1322363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образовательной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79D4C1-7C81-4623-B3EC-34DF3AAB8784}"/>
              </a:ext>
            </a:extLst>
          </p:cNvPr>
          <p:cNvSpPr txBox="1"/>
          <p:nvPr/>
        </p:nvSpPr>
        <p:spPr>
          <a:xfrm>
            <a:off x="9210821" y="1258906"/>
            <a:ext cx="2282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протокола КОП №3 от 30 марта</a:t>
            </a:r>
          </a:p>
          <a:p>
            <a:pPr algn="ctr"/>
            <a:r>
              <a:rPr lang="ru-RU" sz="18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 года </a:t>
            </a:r>
            <a:endParaRPr lang="ru-R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4C85EA-7AB7-4224-B9E9-5144974E6E44}"/>
              </a:ext>
            </a:extLst>
          </p:cNvPr>
          <p:cNvSpPr txBox="1"/>
          <p:nvPr/>
        </p:nvSpPr>
        <p:spPr>
          <a:xfrm>
            <a:off x="4393808" y="1182945"/>
            <a:ext cx="3598778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Рецензия на образовательную программу от заведующего кафедрой общей хирургии с курсом травматологии и ортопедии, д.м.н. </a:t>
            </a:r>
            <a:r>
              <a:rPr lang="ru-RU" sz="1800" b="1" i="1" cap="non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Дуйсенова</a:t>
            </a:r>
            <a:r>
              <a:rPr lang="ru-RU" sz="1800" b="1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Н.Б</a:t>
            </a:r>
            <a:r>
              <a:rPr lang="ru-RU" sz="18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47F3B8-617D-4517-B2D1-442D61B0E155}"/>
              </a:ext>
            </a:extLst>
          </p:cNvPr>
          <p:cNvSpPr txBox="1"/>
          <p:nvPr/>
        </p:nvSpPr>
        <p:spPr>
          <a:xfrm>
            <a:off x="570936" y="1120407"/>
            <a:ext cx="31968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Рецензия на образовательную программу по детской хирургии от главного врача ДГКБ № 2, к.м.н. </a:t>
            </a:r>
            <a:r>
              <a:rPr lang="ru-RU" sz="1800" b="1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Рабандиярова</a:t>
            </a:r>
            <a:r>
              <a:rPr lang="ru-RU" sz="18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М.Р.</a:t>
            </a:r>
            <a:r>
              <a:rPr lang="ru-RU" sz="1600" b="1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i="1" dirty="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xmlns="" id="{8FC62222-F91E-4C5E-AA39-EDB77ACD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2" y="2945156"/>
            <a:ext cx="2134772" cy="30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xmlns="" id="{5CAE8119-2C57-4E49-863E-E84D86CC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2945156"/>
            <a:ext cx="2134772" cy="30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DB61E5E9-03F4-4A9B-A57A-98940E9F0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58925"/>
              </p:ext>
            </p:extLst>
          </p:nvPr>
        </p:nvGraphicFramePr>
        <p:xfrm>
          <a:off x="5208950" y="3161714"/>
          <a:ext cx="2103541" cy="300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Acrobat Document" r:id="rId5" imgW="5667037" imgH="8019948" progId="AcroExch.Document.11">
                  <p:embed/>
                </p:oleObj>
              </mc:Choice>
              <mc:Fallback>
                <p:oleObj name="Acrobat Document" r:id="rId5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8950" y="3161714"/>
                        <a:ext cx="2103541" cy="300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70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E712F5-FADA-4714-B54C-63B1B489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44946" cy="895643"/>
          </a:xfrm>
        </p:spPr>
        <p:txBody>
          <a:bodyPr/>
          <a:lstStyle/>
          <a:p>
            <a:pPr algn="ctr"/>
            <a:r>
              <a:rPr lang="ru-RU" b="1" dirty="0"/>
              <a:t>Сертификационный курс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33C4B26E-C923-46E9-B57B-0145C4AF2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62501"/>
              </p:ext>
            </p:extLst>
          </p:nvPr>
        </p:nvGraphicFramePr>
        <p:xfrm>
          <a:off x="1187511" y="1941015"/>
          <a:ext cx="9732690" cy="4511953"/>
        </p:xfrm>
        <a:graphic>
          <a:graphicData uri="http://schemas.openxmlformats.org/drawingml/2006/table">
            <a:tbl>
              <a:tblPr firstRow="1" firstCol="1" bandRow="1"/>
              <a:tblGrid>
                <a:gridCol w="5746331">
                  <a:extLst>
                    <a:ext uri="{9D8B030D-6E8A-4147-A177-3AD203B41FA5}">
                      <a16:colId xmlns:a16="http://schemas.microsoft.com/office/drawing/2014/main" xmlns="" val="3437243323"/>
                    </a:ext>
                  </a:extLst>
                </a:gridCol>
                <a:gridCol w="3986359">
                  <a:extLst>
                    <a:ext uri="{9D8B030D-6E8A-4147-A177-3AD203B41FA5}">
                      <a16:colId xmlns:a16="http://schemas.microsoft.com/office/drawing/2014/main" xmlns="" val="4020090772"/>
                    </a:ext>
                  </a:extLst>
                </a:gridCol>
              </a:tblGrid>
              <a:tr h="67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 в соответствии с Номенклатурой специальностей и специализаций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хирургия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9165290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сертификационного курса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Реконструктивно-пластическая хирургия, детская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6980526"/>
                  </a:ext>
                </a:extLst>
              </a:tr>
              <a:tr h="1006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программы (повышение квалификации/сертификационный цикл/мероприятие неформального образования)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Сертификационный 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937935"/>
                  </a:ext>
                </a:extLst>
              </a:tr>
              <a:tr h="67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предшествующему уровню образования (целевая группа)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Резидентура детская хирургия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630777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ОРК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817121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4977851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кредитах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5015275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часов/из них аудиторные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237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38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B81C13-B161-4988-A74B-0ACE6C97C9BC}"/>
              </a:ext>
            </a:extLst>
          </p:cNvPr>
          <p:cNvSpPr txBox="1"/>
          <p:nvPr/>
        </p:nvSpPr>
        <p:spPr>
          <a:xfrm>
            <a:off x="957943" y="1443841"/>
            <a:ext cx="102761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сертификационного курса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квалифицированного специалиста для последующей работы в качестве врача реконструктивно-пластической хирургии детского возраста.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сертификационного курса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знаний, навыков диагностики и лечения в области реконструктивно-пластической хирургия у детей на уровне организации стационарной помощи, в соответствии с НПА. Применение клинических протоколов РК. Непрерывное повышение профессионального уровня и анализ научных баз данных. Формирование навыков работы с пациентом, его окружением в составе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межпрофессиональных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команд; навыков ведения медицинской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20640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BC2F9-A652-4BF8-A826-BBD0604E4916}"/>
              </a:ext>
            </a:extLst>
          </p:cNvPr>
          <p:cNvSpPr txBox="1"/>
          <p:nvPr/>
        </p:nvSpPr>
        <p:spPr>
          <a:xfrm>
            <a:off x="2753751" y="3116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реализации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сертификационного курса</a:t>
            </a:r>
            <a:endParaRPr lang="ru-R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DD8787F-8BEF-4EEA-9EF9-01148BAAA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71310"/>
              </p:ext>
            </p:extLst>
          </p:nvPr>
        </p:nvGraphicFramePr>
        <p:xfrm>
          <a:off x="650823" y="889433"/>
          <a:ext cx="11081633" cy="5778805"/>
        </p:xfrm>
        <a:graphic>
          <a:graphicData uri="http://schemas.openxmlformats.org/drawingml/2006/table">
            <a:tbl>
              <a:tblPr firstRow="1" firstCol="1" bandRow="1"/>
              <a:tblGrid>
                <a:gridCol w="714882">
                  <a:extLst>
                    <a:ext uri="{9D8B030D-6E8A-4147-A177-3AD203B41FA5}">
                      <a16:colId xmlns:a16="http://schemas.microsoft.com/office/drawing/2014/main" xmlns="" val="2173851999"/>
                    </a:ext>
                  </a:extLst>
                </a:gridCol>
                <a:gridCol w="2413713">
                  <a:extLst>
                    <a:ext uri="{9D8B030D-6E8A-4147-A177-3AD203B41FA5}">
                      <a16:colId xmlns:a16="http://schemas.microsoft.com/office/drawing/2014/main" xmlns="" val="2160069985"/>
                    </a:ext>
                  </a:extLst>
                </a:gridCol>
                <a:gridCol w="714882">
                  <a:extLst>
                    <a:ext uri="{9D8B030D-6E8A-4147-A177-3AD203B41FA5}">
                      <a16:colId xmlns:a16="http://schemas.microsoft.com/office/drawing/2014/main" xmlns="" val="2932088440"/>
                    </a:ext>
                  </a:extLst>
                </a:gridCol>
                <a:gridCol w="1429759">
                  <a:extLst>
                    <a:ext uri="{9D8B030D-6E8A-4147-A177-3AD203B41FA5}">
                      <a16:colId xmlns:a16="http://schemas.microsoft.com/office/drawing/2014/main" xmlns="" val="3811154530"/>
                    </a:ext>
                  </a:extLst>
                </a:gridCol>
                <a:gridCol w="1429759">
                  <a:extLst>
                    <a:ext uri="{9D8B030D-6E8A-4147-A177-3AD203B41FA5}">
                      <a16:colId xmlns:a16="http://schemas.microsoft.com/office/drawing/2014/main" xmlns="" val="1424823936"/>
                    </a:ext>
                  </a:extLst>
                </a:gridCol>
                <a:gridCol w="625520">
                  <a:extLst>
                    <a:ext uri="{9D8B030D-6E8A-4147-A177-3AD203B41FA5}">
                      <a16:colId xmlns:a16="http://schemas.microsoft.com/office/drawing/2014/main" xmlns="" val="234865425"/>
                    </a:ext>
                  </a:extLst>
                </a:gridCol>
                <a:gridCol w="3753118">
                  <a:extLst>
                    <a:ext uri="{9D8B030D-6E8A-4147-A177-3AD203B41FA5}">
                      <a16:colId xmlns:a16="http://schemas.microsoft.com/office/drawing/2014/main" xmlns="" val="2324400600"/>
                    </a:ext>
                  </a:extLst>
                </a:gridCol>
              </a:tblGrid>
              <a:tr h="3048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темы/раздела/дисциплин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часах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371501"/>
                  </a:ext>
                </a:extLst>
              </a:tr>
              <a:tr h="779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аудиторные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СРКН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СРС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210732"/>
                  </a:ext>
                </a:extLst>
              </a:tr>
              <a:tr h="12192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 тканей и типы кровоснабжения, острая ишемия и выживаемость тканей, реиннервация тканей 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Этиология дефектов тканей, принципы замещения, Подготовка тканевых лоскутов, Нарушения рубцеобразования, Гипертрофированные и келоидные рубцы</a:t>
                      </a: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229761"/>
                  </a:ext>
                </a:extLst>
              </a:tr>
              <a:tr h="19812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техники проведения реконструктивно - пластических операций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предоперационной подготовки в пластической хирургии. Особенности микроциркуляции в органах и тканях. Донорская зона. Послеоперационное ведение васкуляризированных аутотрансплантаций. Кожно-фасциальные лоскуты, заживление раны и оптимальный рубец. Понятие регенерации, пластика костной ткани, сухожилий, мышц, нервов, сосудов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079580"/>
                  </a:ext>
                </a:extLst>
              </a:tr>
              <a:tr h="1371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Реконструктивно-пластическая хирургия врожденных  и приобретенных пороков развития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 верхних и нижних конечностей и их лечение. Полидактилии и синдактилии верхних и нижних конечностей, врожденные деформации верхних и нижних конечностей. Врожденные заболевания грудной железы, пластика передней брюшной стенки.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65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6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BC2F9-A652-4BF8-A826-BBD0604E4916}"/>
              </a:ext>
            </a:extLst>
          </p:cNvPr>
          <p:cNvSpPr txBox="1"/>
          <p:nvPr/>
        </p:nvSpPr>
        <p:spPr>
          <a:xfrm>
            <a:off x="2753751" y="3116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реализации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сертификационного курса</a:t>
            </a:r>
            <a:endParaRPr lang="ru-R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DD8787F-8BEF-4EEA-9EF9-01148BAAA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18930"/>
              </p:ext>
            </p:extLst>
          </p:nvPr>
        </p:nvGraphicFramePr>
        <p:xfrm>
          <a:off x="650823" y="889433"/>
          <a:ext cx="11081633" cy="5609841"/>
        </p:xfrm>
        <a:graphic>
          <a:graphicData uri="http://schemas.openxmlformats.org/drawingml/2006/table">
            <a:tbl>
              <a:tblPr firstRow="1" firstCol="1" bandRow="1"/>
              <a:tblGrid>
                <a:gridCol w="714882">
                  <a:extLst>
                    <a:ext uri="{9D8B030D-6E8A-4147-A177-3AD203B41FA5}">
                      <a16:colId xmlns:a16="http://schemas.microsoft.com/office/drawing/2014/main" xmlns="" val="2173851999"/>
                    </a:ext>
                  </a:extLst>
                </a:gridCol>
                <a:gridCol w="2413713">
                  <a:extLst>
                    <a:ext uri="{9D8B030D-6E8A-4147-A177-3AD203B41FA5}">
                      <a16:colId xmlns:a16="http://schemas.microsoft.com/office/drawing/2014/main" xmlns="" val="2160069985"/>
                    </a:ext>
                  </a:extLst>
                </a:gridCol>
                <a:gridCol w="714882">
                  <a:extLst>
                    <a:ext uri="{9D8B030D-6E8A-4147-A177-3AD203B41FA5}">
                      <a16:colId xmlns:a16="http://schemas.microsoft.com/office/drawing/2014/main" xmlns="" val="2932088440"/>
                    </a:ext>
                  </a:extLst>
                </a:gridCol>
                <a:gridCol w="1429759">
                  <a:extLst>
                    <a:ext uri="{9D8B030D-6E8A-4147-A177-3AD203B41FA5}">
                      <a16:colId xmlns:a16="http://schemas.microsoft.com/office/drawing/2014/main" xmlns="" val="3811154530"/>
                    </a:ext>
                  </a:extLst>
                </a:gridCol>
                <a:gridCol w="1429759">
                  <a:extLst>
                    <a:ext uri="{9D8B030D-6E8A-4147-A177-3AD203B41FA5}">
                      <a16:colId xmlns:a16="http://schemas.microsoft.com/office/drawing/2014/main" xmlns="" val="1424823936"/>
                    </a:ext>
                  </a:extLst>
                </a:gridCol>
                <a:gridCol w="625520">
                  <a:extLst>
                    <a:ext uri="{9D8B030D-6E8A-4147-A177-3AD203B41FA5}">
                      <a16:colId xmlns:a16="http://schemas.microsoft.com/office/drawing/2014/main" xmlns="" val="234865425"/>
                    </a:ext>
                  </a:extLst>
                </a:gridCol>
                <a:gridCol w="3753118">
                  <a:extLst>
                    <a:ext uri="{9D8B030D-6E8A-4147-A177-3AD203B41FA5}">
                      <a16:colId xmlns:a16="http://schemas.microsoft.com/office/drawing/2014/main" xmlns="" val="2324400600"/>
                    </a:ext>
                  </a:extLst>
                </a:gridCol>
              </a:tblGrid>
              <a:tr h="3048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темы/раздела/дисциплин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часах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371501"/>
                  </a:ext>
                </a:extLst>
              </a:tr>
              <a:tr h="779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аудиторные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СРКН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210732"/>
                  </a:ext>
                </a:extLst>
              </a:tr>
              <a:tr h="12192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Пластическая хирургия последствий травм конечностей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кисти, Требования к оперативным вмешательствам на кисти, Повреждение сухожилий сгибателей кисти и стоп, Повреждение сухожилий разгибателей кисти и стоп. Замещение дефектов кожи местными тканями верхних и нижних конечностей, Замещение дефектов кожи верхних и нижних конечностей островковыми лоскутами Болезнь Дюпюитрена. Артродез голеностопных суставов. Принципы реабилитационного лечения пациентов в послеоперационном периоде.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229761"/>
                  </a:ext>
                </a:extLst>
              </a:tr>
              <a:tr h="19812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Эстетическая хирургия у детей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Эстетическая и функциональная ринопластика: первичная и вторичная ринопластика; эстетическая отопластика: принципы и методы оперативного лечения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оттопыренности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ушной раковины, осложнения лечения. Общие принципы и современные хирургические методы лечения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микротии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анотии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другой врожденной и приобретенной патологии ушной раковины. Обзор трансплантатов и имплантов, используемых для создания каркаса. Послеоперационное лечение, осложнения и их профилактика.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8079580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60 кредитов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65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6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17755C-9A9C-4377-9D51-372AA159DFDD}"/>
              </a:ext>
            </a:extLst>
          </p:cNvPr>
          <p:cNvSpPr txBox="1"/>
          <p:nvPr/>
        </p:nvSpPr>
        <p:spPr>
          <a:xfrm>
            <a:off x="1417319" y="1905671"/>
            <a:ext cx="9696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учебных достижений слушателей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Базовый и текущий контроль слушателей проводится организацией образования. Итоговый контроль слушателей проводится аккредитованной организацией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3FD190-E6D8-48A6-B67D-1D1393F0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68287"/>
            <a:ext cx="10364452" cy="47230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образовательным ресурсам, и оборудованию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Министра здравоохранения Республики Казахстан от 21 декабря 2020 года № ҚР ДСМ-303/2020. Зарегистрирован в Министерстве юстиции Республики Казахстан 22 декабря 2020 года № 2184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на праве собственности и (или) по договорам об оперативном (доверительном) управлении, аренды (найма) аудиторного фонда, классов, лабораторий, соответствующих объему контингента слушателей, санитарно-техническим нормам и правилам;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наличие на праве собственности и (или) по договорам об оперативном (доверительном) управлении, аренды (найма) соответствующего объему контингента слушателей по программам дополнительного образования, санитарно-техническим нормам и правилам компьютерного оборудования для демонстрации печатных, аудио, видеоматериалов, с доступом к сети Интернет, библиотечного фонда,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симуляционного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оборудования (манекенов, муляжей, тренажеров);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7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42A2867-58F9-4C5D-92EB-AD74BD20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27055"/>
              </p:ext>
            </p:extLst>
          </p:nvPr>
        </p:nvGraphicFramePr>
        <p:xfrm>
          <a:off x="303688" y="1392328"/>
          <a:ext cx="7575393" cy="4132554"/>
        </p:xfrm>
        <a:graphic>
          <a:graphicData uri="http://schemas.openxmlformats.org/drawingml/2006/table">
            <a:tbl>
              <a:tblPr firstRow="1" firstCol="1" bandRow="1"/>
              <a:tblGrid>
                <a:gridCol w="2421596">
                  <a:extLst>
                    <a:ext uri="{9D8B030D-6E8A-4147-A177-3AD203B41FA5}">
                      <a16:colId xmlns:a16="http://schemas.microsoft.com/office/drawing/2014/main" xmlns="" val="364659732"/>
                    </a:ext>
                  </a:extLst>
                </a:gridCol>
                <a:gridCol w="2640398">
                  <a:extLst>
                    <a:ext uri="{9D8B030D-6E8A-4147-A177-3AD203B41FA5}">
                      <a16:colId xmlns:a16="http://schemas.microsoft.com/office/drawing/2014/main" xmlns="" val="3046524562"/>
                    </a:ext>
                  </a:extLst>
                </a:gridCol>
                <a:gridCol w="2513399">
                  <a:extLst>
                    <a:ext uri="{9D8B030D-6E8A-4147-A177-3AD203B41FA5}">
                      <a16:colId xmlns:a16="http://schemas.microsoft.com/office/drawing/2014/main" xmlns="" val="3349533014"/>
                    </a:ext>
                  </a:extLst>
                </a:gridCol>
              </a:tblGrid>
              <a:tr h="6629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программного комплекса телемедицины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075384"/>
                  </a:ext>
                </a:extLst>
              </a:tr>
              <a:tr h="127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тендера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сентябре 2020 года был организован и проведен тендер для закупа оборудования в рамках проекта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CA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Выписка из протокола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129064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81222414"/>
                  </a:ext>
                </a:extLst>
              </a:tr>
              <a:tr h="178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оборудования по результатам тендера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основании результатов тендера был заключен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компанией ТОО 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NEWTECH DISTRIBUTION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 о закупе товаров, работ, услуг № 140/11-20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22 октября 2020г.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0609032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77C721-73BC-4505-8080-807B565F6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64" y="352271"/>
            <a:ext cx="3260248" cy="2445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F86902-7A16-43C9-AA18-6A9B094C9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3214837"/>
            <a:ext cx="2026920" cy="1520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D07FA9-E652-4150-AA47-D571E6CA5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32" y="4996969"/>
            <a:ext cx="2011680" cy="150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88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6D8745-FA00-4966-BAA8-13911B5B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55" y="2236302"/>
            <a:ext cx="10364451" cy="159617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Рабочий пакет. </a:t>
            </a:r>
            <a: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преподавателей, участвующих в новых интегрированных учебных программах по управлению педиатрической помощью и новым методам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01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C14F83-DC83-4DE9-A902-7BF1B17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92" y="504093"/>
            <a:ext cx="8596668" cy="13208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преподавателей, участвующих в новых интегрированных учебных программах по управлению педиатрической помощью и новым методам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DEAF75A-D823-402D-8810-B5ECB3EC8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6991"/>
              </p:ext>
            </p:extLst>
          </p:nvPr>
        </p:nvGraphicFramePr>
        <p:xfrm>
          <a:off x="1479192" y="1944707"/>
          <a:ext cx="9091506" cy="3608516"/>
        </p:xfrm>
        <a:graphic>
          <a:graphicData uri="http://schemas.openxmlformats.org/drawingml/2006/table">
            <a:tbl>
              <a:tblPr firstRow="1" firstCol="1" bandRow="1"/>
              <a:tblGrid>
                <a:gridCol w="3011235">
                  <a:extLst>
                    <a:ext uri="{9D8B030D-6E8A-4147-A177-3AD203B41FA5}">
                      <a16:colId xmlns:a16="http://schemas.microsoft.com/office/drawing/2014/main" xmlns="" val="1934297525"/>
                    </a:ext>
                  </a:extLst>
                </a:gridCol>
                <a:gridCol w="3033029">
                  <a:extLst>
                    <a:ext uri="{9D8B030D-6E8A-4147-A177-3AD203B41FA5}">
                      <a16:colId xmlns:a16="http://schemas.microsoft.com/office/drawing/2014/main" xmlns="" val="768432110"/>
                    </a:ext>
                  </a:extLst>
                </a:gridCol>
                <a:gridCol w="3047242">
                  <a:extLst>
                    <a:ext uri="{9D8B030D-6E8A-4147-A177-3AD203B41FA5}">
                      <a16:colId xmlns:a16="http://schemas.microsoft.com/office/drawing/2014/main" xmlns="" val="3944774488"/>
                    </a:ext>
                  </a:extLst>
                </a:gridCol>
              </a:tblGrid>
              <a:tr h="360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по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Биэтике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ыли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отобраны молодые специалисты для прохождения обучения в онлайн формате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Юсупова Н.С.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Кайдаулов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М.К.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Касиева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Б.С.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Ракимжанова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началось 3 декабря 2020 года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1809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98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D8BFB14-78CA-4E25-ACD6-40EAB0D10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06887"/>
              </p:ext>
            </p:extLst>
          </p:nvPr>
        </p:nvGraphicFramePr>
        <p:xfrm>
          <a:off x="649446" y="1503299"/>
          <a:ext cx="9012715" cy="3647821"/>
        </p:xfrm>
        <a:graphic>
          <a:graphicData uri="http://schemas.openxmlformats.org/drawingml/2006/table">
            <a:tbl>
              <a:tblPr firstRow="1" firstCol="1" bandRow="1"/>
              <a:tblGrid>
                <a:gridCol w="2985139">
                  <a:extLst>
                    <a:ext uri="{9D8B030D-6E8A-4147-A177-3AD203B41FA5}">
                      <a16:colId xmlns:a16="http://schemas.microsoft.com/office/drawing/2014/main" xmlns="" val="1938229584"/>
                    </a:ext>
                  </a:extLst>
                </a:gridCol>
                <a:gridCol w="3006743">
                  <a:extLst>
                    <a:ext uri="{9D8B030D-6E8A-4147-A177-3AD203B41FA5}">
                      <a16:colId xmlns:a16="http://schemas.microsoft.com/office/drawing/2014/main" xmlns="" val="3597004158"/>
                    </a:ext>
                  </a:extLst>
                </a:gridCol>
                <a:gridCol w="3020833">
                  <a:extLst>
                    <a:ext uri="{9D8B030D-6E8A-4147-A177-3AD203B41FA5}">
                      <a16:colId xmlns:a16="http://schemas.microsoft.com/office/drawing/2014/main" xmlns="" val="1932866446"/>
                    </a:ext>
                  </a:extLst>
                </a:gridCol>
              </a:tblGrid>
              <a:tr h="3647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«Совершенствование возможностей преподавания и обучения в сфере ухода за детьми»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отобраны ответственные лица для организации и прохождения обучения в онлайн формате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Турдалиева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Б.С.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Юсупова Н.С.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Исаев Н.Н.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Кекильбекова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началось 13 мая 2021 года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данный момент проведено 2 вебинара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20739548"/>
                  </a:ext>
                </a:extLst>
              </a:tr>
            </a:tbl>
          </a:graphicData>
        </a:graphic>
      </p:graphicFrame>
      <p:pic>
        <p:nvPicPr>
          <p:cNvPr id="6146" name="Picture 2" descr="EDEN ChildCA Webinar Participant Badge - Medical Faculties and Digital Education">
            <a:extLst>
              <a:ext uri="{FF2B5EF4-FFF2-40B4-BE49-F238E27FC236}">
                <a16:creationId xmlns:a16="http://schemas.microsoft.com/office/drawing/2014/main" xmlns="" id="{7ABC7D69-4436-41F4-8245-87F927BF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80" y="716280"/>
            <a:ext cx="2225040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DEN ChildCA Webinar Participant Badge - Medical Faculties and Digital Education">
            <a:extLst>
              <a:ext uri="{FF2B5EF4-FFF2-40B4-BE49-F238E27FC236}">
                <a16:creationId xmlns:a16="http://schemas.microsoft.com/office/drawing/2014/main" xmlns="" id="{AA7F6D4A-D132-4B19-9E4D-F1212EE3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80" y="3672840"/>
            <a:ext cx="2225040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7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32321F-D50A-43A8-AA4A-409C04E1C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12340"/>
              </p:ext>
            </p:extLst>
          </p:nvPr>
        </p:nvGraphicFramePr>
        <p:xfrm>
          <a:off x="634206" y="1005998"/>
          <a:ext cx="9546115" cy="5218176"/>
        </p:xfrm>
        <a:graphic>
          <a:graphicData uri="http://schemas.openxmlformats.org/drawingml/2006/table">
            <a:tbl>
              <a:tblPr firstRow="1" firstCol="1" bandRow="1"/>
              <a:tblGrid>
                <a:gridCol w="3161809">
                  <a:extLst>
                    <a:ext uri="{9D8B030D-6E8A-4147-A177-3AD203B41FA5}">
                      <a16:colId xmlns:a16="http://schemas.microsoft.com/office/drawing/2014/main" xmlns="" val="495015498"/>
                    </a:ext>
                  </a:extLst>
                </a:gridCol>
                <a:gridCol w="3184691">
                  <a:extLst>
                    <a:ext uri="{9D8B030D-6E8A-4147-A177-3AD203B41FA5}">
                      <a16:colId xmlns:a16="http://schemas.microsoft.com/office/drawing/2014/main" xmlns="" val="4058498161"/>
                    </a:ext>
                  </a:extLst>
                </a:gridCol>
                <a:gridCol w="3199615">
                  <a:extLst>
                    <a:ext uri="{9D8B030D-6E8A-4147-A177-3AD203B41FA5}">
                      <a16:colId xmlns:a16="http://schemas.microsoft.com/office/drawing/2014/main" xmlns="" val="2842472196"/>
                    </a:ext>
                  </a:extLst>
                </a:gridCol>
              </a:tblGrid>
              <a:tr h="3089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по Генетике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отобраны ответственные лица для организации и прохождения обучения в онлайн формате: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Жайпанов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Жайылганов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Юсупова Н.С.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начнется в ближайшее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76010164"/>
                  </a:ext>
                </a:extLst>
              </a:tr>
              <a:tr h="184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курс: инновационные образовательные технологии и педагогические навыки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Выполнена рассылка для прохождения  самостоятельного обучения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https://www.childca.eu/virtual-library/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4499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38DDB-2C72-44BD-AA83-350987D9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4" y="2630911"/>
            <a:ext cx="10364451" cy="1596177"/>
          </a:xfrm>
        </p:spPr>
        <p:txBody>
          <a:bodyPr>
            <a:normAutofit/>
          </a:bodyPr>
          <a:lstStyle/>
          <a:p>
            <a:pPr marL="902335" marR="848995">
              <a:lnSpc>
                <a:spcPct val="107000"/>
              </a:lnSpc>
              <a:spcBef>
                <a:spcPts val="435"/>
              </a:spcBef>
              <a:spcAft>
                <a:spcPts val="8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Рабочий пакет. 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и использование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628BD86-124A-4BFD-84D7-D9AC9ED18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17301"/>
              </p:ext>
            </p:extLst>
          </p:nvPr>
        </p:nvGraphicFramePr>
        <p:xfrm>
          <a:off x="712823" y="557938"/>
          <a:ext cx="6950552" cy="5972311"/>
        </p:xfrm>
        <a:graphic>
          <a:graphicData uri="http://schemas.openxmlformats.org/drawingml/2006/table">
            <a:tbl>
              <a:tblPr firstRow="1" firstCol="1" bandRow="1"/>
              <a:tblGrid>
                <a:gridCol w="2185674">
                  <a:extLst>
                    <a:ext uri="{9D8B030D-6E8A-4147-A177-3AD203B41FA5}">
                      <a16:colId xmlns:a16="http://schemas.microsoft.com/office/drawing/2014/main" xmlns="" val="989667495"/>
                    </a:ext>
                  </a:extLst>
                </a:gridCol>
                <a:gridCol w="2201491">
                  <a:extLst>
                    <a:ext uri="{9D8B030D-6E8A-4147-A177-3AD203B41FA5}">
                      <a16:colId xmlns:a16="http://schemas.microsoft.com/office/drawing/2014/main" xmlns="" val="659006104"/>
                    </a:ext>
                  </a:extLst>
                </a:gridCol>
                <a:gridCol w="2469407">
                  <a:extLst>
                    <a:ext uri="{9D8B030D-6E8A-4147-A177-3AD203B41FA5}">
                      <a16:colId xmlns:a16="http://schemas.microsoft.com/office/drawing/2014/main" xmlns="" val="3648894935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3072690421"/>
                    </a:ext>
                  </a:extLst>
                </a:gridCol>
              </a:tblGrid>
              <a:tr h="683570">
                <a:tc gridSpan="4">
                  <a:txBody>
                    <a:bodyPr/>
                    <a:lstStyle/>
                    <a:p>
                      <a:pPr marL="902335" marR="848995" algn="ctr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 результатов проекта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620640"/>
                  </a:ext>
                </a:extLst>
              </a:tr>
              <a:tr h="211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	веб-сайта проекта	как платформы для сотрудничества и распространения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официальном сайте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«КазМУНО» создан раздел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CA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 всей актуальной информацией на 3 языках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Официальный сайт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0079717"/>
                  </a:ext>
                </a:extLst>
              </a:tr>
              <a:tr h="317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Освещение	в социальных сетях для повышения узнаваемости: интервью для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прессы,пресс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-релизы,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публикация различных статей в печатных СМИ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официальной странице АО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КазМУНО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Инстаграм регулярно публиковались посты о мероприятиях по проекту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CA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Официальная страница в Инстаграм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471132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8C388D-A8E4-4AB8-9E7C-DCF1F42F9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21" y="3544094"/>
            <a:ext cx="1950199" cy="313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829B56-B594-4A75-ABD0-32EFEC96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29" y="519035"/>
            <a:ext cx="2753931" cy="279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07443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371</TotalTime>
  <Words>1790</Words>
  <Application>Microsoft Office PowerPoint</Application>
  <PresentationFormat>Произвольный</PresentationFormat>
  <Paragraphs>733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Капля</vt:lpstr>
      <vt:lpstr>Document</vt:lpstr>
      <vt:lpstr>Acrobat Document</vt:lpstr>
      <vt:lpstr>«Совершенствование обучения в сфере ухода за детьми в качестве образца для улучшения медицинского образования в Центральной Азии - CHILDCA»:   Разработка образовательной программы резидентуры по детской хирургии   (Результаты проекта ERASMUS +)</vt:lpstr>
      <vt:lpstr>Состав рабочей группы</vt:lpstr>
      <vt:lpstr>Презентация PowerPoint</vt:lpstr>
      <vt:lpstr>Рабочий пакет.  Обучение преподавателей, участвующих в новых интегрированных учебных программах по управлению педиатрической помощью и новым методам </vt:lpstr>
      <vt:lpstr>Обучение преподавателей, участвующих в новых интегрированных учебных программах по управлению педиатрической помощью и новым методам </vt:lpstr>
      <vt:lpstr>Презентация PowerPoint</vt:lpstr>
      <vt:lpstr>Презентация PowerPoint</vt:lpstr>
      <vt:lpstr>Рабочий пакет.  Распространение и использование </vt:lpstr>
      <vt:lpstr>Презентация PowerPoint</vt:lpstr>
      <vt:lpstr>Презентация PowerPoint</vt:lpstr>
      <vt:lpstr>Презентация PowerPoint</vt:lpstr>
      <vt:lpstr> Рабочий пакет.   Проект образовательной программы для последипломного образования медицинских специалистов в области педиатрии, детской хирургии и детской нейропсихиатрия (интегрированные учебные программы) </vt:lpstr>
      <vt:lpstr>Презентация PowerPoint</vt:lpstr>
      <vt:lpstr>Презентация PowerPoint</vt:lpstr>
      <vt:lpstr>Презентация PowerPoint</vt:lpstr>
      <vt:lpstr>Паспорт образовательной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Независимая оценка образовательной программы</vt:lpstr>
      <vt:lpstr>Сертификационный 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Промежуточный отчет реализации проекта CHILD CA</dc:title>
  <dc:creator>Lenovo</dc:creator>
  <cp:lastModifiedBy>user</cp:lastModifiedBy>
  <cp:revision>43</cp:revision>
  <dcterms:created xsi:type="dcterms:W3CDTF">2021-06-16T11:55:15Z</dcterms:created>
  <dcterms:modified xsi:type="dcterms:W3CDTF">2021-10-13T07:48:01Z</dcterms:modified>
</cp:coreProperties>
</file>