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302" r:id="rId3"/>
    <p:sldId id="300" r:id="rId4"/>
    <p:sldId id="293" r:id="rId5"/>
    <p:sldId id="289" r:id="rId6"/>
    <p:sldId id="290" r:id="rId7"/>
    <p:sldId id="257" r:id="rId8"/>
    <p:sldId id="333" r:id="rId9"/>
    <p:sldId id="334" r:id="rId10"/>
    <p:sldId id="339" r:id="rId11"/>
    <p:sldId id="337" r:id="rId12"/>
    <p:sldId id="338" r:id="rId13"/>
    <p:sldId id="295" r:id="rId14"/>
    <p:sldId id="336" r:id="rId15"/>
    <p:sldId id="468" r:id="rId16"/>
    <p:sldId id="265" r:id="rId17"/>
    <p:sldId id="306" r:id="rId18"/>
    <p:sldId id="261" r:id="rId19"/>
    <p:sldId id="262" r:id="rId20"/>
    <p:sldId id="469" r:id="rId21"/>
    <p:sldId id="277" r:id="rId22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553" autoAdjust="0"/>
  </p:normalViewPr>
  <p:slideViewPr>
    <p:cSldViewPr snapToGrid="0">
      <p:cViewPr>
        <p:scale>
          <a:sx n="120" d="100"/>
          <a:sy n="12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Казахстан</c:v>
                </c:pt>
                <c:pt idx="1">
                  <c:v>Канада</c:v>
                </c:pt>
                <c:pt idx="2">
                  <c:v>Эстония</c:v>
                </c:pt>
                <c:pt idx="3">
                  <c:v>Турция</c:v>
                </c:pt>
                <c:pt idx="4">
                  <c:v>Германия</c:v>
                </c:pt>
                <c:pt idx="5">
                  <c:v>Великобритания</c:v>
                </c:pt>
                <c:pt idx="6">
                  <c:v>США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3.2</c:v>
                </c:pt>
                <c:pt idx="1">
                  <c:v>12.8</c:v>
                </c:pt>
                <c:pt idx="2">
                  <c:v>7.1</c:v>
                </c:pt>
                <c:pt idx="3">
                  <c:v>5.7</c:v>
                </c:pt>
                <c:pt idx="4">
                  <c:v>6.6</c:v>
                </c:pt>
                <c:pt idx="5">
                  <c:v>7.9</c:v>
                </c:pt>
                <c:pt idx="6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D4-44F1-9FBF-FB95520E38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Педиатры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Казахстан</c:v>
                </c:pt>
                <c:pt idx="1">
                  <c:v>Канада</c:v>
                </c:pt>
                <c:pt idx="2">
                  <c:v>Эстония</c:v>
                </c:pt>
                <c:pt idx="3">
                  <c:v>Турция</c:v>
                </c:pt>
                <c:pt idx="4">
                  <c:v>Германия</c:v>
                </c:pt>
                <c:pt idx="5">
                  <c:v>Великобритания</c:v>
                </c:pt>
                <c:pt idx="6">
                  <c:v>США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2.4</c:v>
                </c:pt>
                <c:pt idx="1">
                  <c:v>0.9</c:v>
                </c:pt>
                <c:pt idx="2">
                  <c:v>1.3</c:v>
                </c:pt>
                <c:pt idx="3">
                  <c:v>0.9</c:v>
                </c:pt>
                <c:pt idx="4">
                  <c:v>1.3</c:v>
                </c:pt>
                <c:pt idx="5">
                  <c:v>1.5</c:v>
                </c:pt>
                <c:pt idx="6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D4-44F1-9FBF-FB95520E3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135296"/>
        <c:axId val="37701888"/>
        <c:axId val="0"/>
      </c:bar3DChart>
      <c:catAx>
        <c:axId val="38135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37701888"/>
        <c:crosses val="autoZero"/>
        <c:auto val="1"/>
        <c:lblAlgn val="ctr"/>
        <c:lblOffset val="100"/>
        <c:noMultiLvlLbl val="0"/>
      </c:catAx>
      <c:valAx>
        <c:axId val="37701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Arial Narrow" panose="020B0606020202030204" pitchFamily="34" charset="0"/>
              </a:defRPr>
            </a:pPr>
            <a:endParaRPr lang="ru-RU"/>
          </a:p>
        </c:txPr>
        <c:crossAx val="3813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 b="0">
              <a:latin typeface="Arial Narrow" panose="020B0606020202030204" pitchFamily="34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0"/>
              <c:layout>
                <c:manualLayout>
                  <c:x val="1.4212776681914252E-2"/>
                  <c:y val="5.03158902630970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C-4FCA-961B-05089AD61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З-Казахстанская</c:v>
                </c:pt>
                <c:pt idx="5">
                  <c:v>Жамбылская</c:v>
                </c:pt>
                <c:pt idx="6">
                  <c:v>Карагандинская </c:v>
                </c:pt>
                <c:pt idx="7">
                  <c:v>Костанайская</c:v>
                </c:pt>
                <c:pt idx="8">
                  <c:v>Кызылординская</c:v>
                </c:pt>
                <c:pt idx="9">
                  <c:v>Мангистауская</c:v>
                </c:pt>
                <c:pt idx="10">
                  <c:v>Павлодарская</c:v>
                </c:pt>
                <c:pt idx="11">
                  <c:v>С-Казахстанская</c:v>
                </c:pt>
                <c:pt idx="12">
                  <c:v>Туркестанская</c:v>
                </c:pt>
                <c:pt idx="13">
                  <c:v>В-Казахстанская</c:v>
                </c:pt>
                <c:pt idx="14">
                  <c:v>Нур-Султан </c:v>
                </c:pt>
                <c:pt idx="15">
                  <c:v>Алматы</c:v>
                </c:pt>
                <c:pt idx="16">
                  <c:v>Шымкент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145</c:v>
                </c:pt>
                <c:pt idx="1">
                  <c:v>295</c:v>
                </c:pt>
                <c:pt idx="2">
                  <c:v>452</c:v>
                </c:pt>
                <c:pt idx="3">
                  <c:v>104</c:v>
                </c:pt>
                <c:pt idx="4">
                  <c:v>127</c:v>
                </c:pt>
                <c:pt idx="5">
                  <c:v>245</c:v>
                </c:pt>
                <c:pt idx="6">
                  <c:v>427</c:v>
                </c:pt>
                <c:pt idx="7">
                  <c:v>172</c:v>
                </c:pt>
                <c:pt idx="8">
                  <c:v>167</c:v>
                </c:pt>
                <c:pt idx="9">
                  <c:v>179</c:v>
                </c:pt>
                <c:pt idx="10">
                  <c:v>167</c:v>
                </c:pt>
                <c:pt idx="11">
                  <c:v>104</c:v>
                </c:pt>
                <c:pt idx="12">
                  <c:v>497</c:v>
                </c:pt>
                <c:pt idx="13">
                  <c:v>359</c:v>
                </c:pt>
                <c:pt idx="14">
                  <c:v>574</c:v>
                </c:pt>
                <c:pt idx="15">
                  <c:v>698</c:v>
                </c:pt>
                <c:pt idx="16">
                  <c:v>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3C-4FCA-961B-05089AD61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204928"/>
        <c:axId val="43711808"/>
        <c:axId val="0"/>
      </c:bar3DChart>
      <c:catAx>
        <c:axId val="38204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Arial Narrow" panose="020B0606020202030204" pitchFamily="34" charset="0"/>
              </a:defRPr>
            </a:pPr>
            <a:endParaRPr lang="ru-RU"/>
          </a:p>
        </c:txPr>
        <c:crossAx val="43711808"/>
        <c:crosses val="autoZero"/>
        <c:auto val="1"/>
        <c:lblAlgn val="ctr"/>
        <c:lblOffset val="100"/>
        <c:noMultiLvlLbl val="0"/>
      </c:catAx>
      <c:valAx>
        <c:axId val="43711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Arial Narrow" panose="020B0606020202030204" pitchFamily="34" charset="0"/>
              </a:defRPr>
            </a:pPr>
            <a:endParaRPr lang="ru-RU"/>
          </a:p>
        </c:txPr>
        <c:crossAx val="3820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 b="0">
              <a:latin typeface="Arial Narrow" panose="020B0606020202030204" pitchFamily="34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 тыс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З-Казахстанская</c:v>
                </c:pt>
                <c:pt idx="5">
                  <c:v>Жамбылская</c:v>
                </c:pt>
                <c:pt idx="6">
                  <c:v>Карагандинская </c:v>
                </c:pt>
                <c:pt idx="7">
                  <c:v>Костанайская</c:v>
                </c:pt>
                <c:pt idx="8">
                  <c:v>Кызылординская</c:v>
                </c:pt>
                <c:pt idx="9">
                  <c:v>Мангистауская</c:v>
                </c:pt>
                <c:pt idx="10">
                  <c:v>Павлодарская</c:v>
                </c:pt>
                <c:pt idx="11">
                  <c:v>С-Казахстанская</c:v>
                </c:pt>
                <c:pt idx="12">
                  <c:v>Туркестанская</c:v>
                </c:pt>
                <c:pt idx="13">
                  <c:v>В-Казахстанская</c:v>
                </c:pt>
                <c:pt idx="14">
                  <c:v>Нур-Султан </c:v>
                </c:pt>
                <c:pt idx="15">
                  <c:v>Алматы</c:v>
                </c:pt>
                <c:pt idx="16">
                  <c:v>Шымкент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</c:v>
                </c:pt>
                <c:pt idx="1">
                  <c:v>3.4</c:v>
                </c:pt>
                <c:pt idx="2">
                  <c:v>2.2000000000000002</c:v>
                </c:pt>
                <c:pt idx="3">
                  <c:v>1.6</c:v>
                </c:pt>
                <c:pt idx="4">
                  <c:v>1.9</c:v>
                </c:pt>
                <c:pt idx="5">
                  <c:v>2.2000000000000002</c:v>
                </c:pt>
                <c:pt idx="6">
                  <c:v>3.1</c:v>
                </c:pt>
                <c:pt idx="7">
                  <c:v>2</c:v>
                </c:pt>
                <c:pt idx="8">
                  <c:v>2.1</c:v>
                </c:pt>
                <c:pt idx="9">
                  <c:v>2.6</c:v>
                </c:pt>
                <c:pt idx="10">
                  <c:v>2.2000000000000002</c:v>
                </c:pt>
                <c:pt idx="11">
                  <c:v>1.9</c:v>
                </c:pt>
                <c:pt idx="12">
                  <c:v>2.5</c:v>
                </c:pt>
                <c:pt idx="13">
                  <c:v>2.6</c:v>
                </c:pt>
                <c:pt idx="14">
                  <c:v>5.3</c:v>
                </c:pt>
                <c:pt idx="15">
                  <c:v>3.8</c:v>
                </c:pt>
                <c:pt idx="16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20-44C9-A9DD-F4362B2D9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812224"/>
        <c:axId val="41608320"/>
        <c:axId val="0"/>
      </c:bar3DChart>
      <c:catAx>
        <c:axId val="45812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1608320"/>
        <c:crosses val="autoZero"/>
        <c:auto val="1"/>
        <c:lblAlgn val="ctr"/>
        <c:lblOffset val="100"/>
        <c:noMultiLvlLbl val="0"/>
      </c:catAx>
      <c:valAx>
        <c:axId val="41608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Arial Narrow" panose="020B0606020202030204" pitchFamily="34" charset="0"/>
              </a:defRPr>
            </a:pPr>
            <a:endParaRPr lang="ru-RU"/>
          </a:p>
        </c:txPr>
        <c:crossAx val="4581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B9933-CC8E-41B8-94FE-861078468D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D62150F-01E9-49D0-9475-CDADEB377F67}">
      <dgm:prSet phldrT="[Текст]" custT="1"/>
      <dgm:spPr/>
      <dgm:t>
        <a:bodyPr/>
        <a:lstStyle/>
        <a:p>
          <a:r>
            <a:rPr lang="ru-RU" sz="4000" b="1" dirty="0">
              <a:latin typeface="Arial Narrow" pitchFamily="34" charset="0"/>
              <a:cs typeface="Arial" panose="020B0604020202020204" pitchFamily="34" charset="0"/>
            </a:rPr>
            <a:t>2006</a:t>
          </a:r>
        </a:p>
      </dgm:t>
    </dgm:pt>
    <dgm:pt modelId="{5E1D2588-6E7D-4EE4-87B0-31319BE3D03B}" type="parTrans" cxnId="{DD720A53-B956-47A5-8F5D-B1B2BA2D76C6}">
      <dgm:prSet/>
      <dgm:spPr/>
      <dgm:t>
        <a:bodyPr/>
        <a:lstStyle/>
        <a:p>
          <a:endParaRPr lang="ru-RU" sz="4000" b="1">
            <a:latin typeface="Arial Narrow" pitchFamily="34" charset="0"/>
            <a:cs typeface="Arial" panose="020B0604020202020204" pitchFamily="34" charset="0"/>
          </a:endParaRPr>
        </a:p>
      </dgm:t>
    </dgm:pt>
    <dgm:pt modelId="{11036415-A593-44F5-B226-7DB80E6190DB}" type="sibTrans" cxnId="{DD720A53-B956-47A5-8F5D-B1B2BA2D76C6}">
      <dgm:prSet/>
      <dgm:spPr/>
      <dgm:t>
        <a:bodyPr/>
        <a:lstStyle/>
        <a:p>
          <a:endParaRPr lang="ru-RU" sz="4000" b="1">
            <a:latin typeface="Arial Narrow" pitchFamily="34" charset="0"/>
            <a:cs typeface="Arial" panose="020B0604020202020204" pitchFamily="34" charset="0"/>
          </a:endParaRPr>
        </a:p>
      </dgm:t>
    </dgm:pt>
    <dgm:pt modelId="{58D22691-04C1-49F0-9BA0-7C4CBF269A1F}">
      <dgm:prSet phldrT="[Текст]" custT="1"/>
      <dgm:spPr/>
      <dgm:t>
        <a:bodyPr/>
        <a:lstStyle/>
        <a:p>
          <a:r>
            <a:rPr lang="ru-RU" sz="4000" b="1" dirty="0">
              <a:latin typeface="Arial Narrow" pitchFamily="34" charset="0"/>
              <a:cs typeface="Arial" panose="020B0604020202020204" pitchFamily="34" charset="0"/>
            </a:rPr>
            <a:t>2019</a:t>
          </a:r>
        </a:p>
      </dgm:t>
    </dgm:pt>
    <dgm:pt modelId="{7E066F48-D495-4306-95B8-9CE39F86B934}" type="parTrans" cxnId="{AE3219A0-CB73-4CC5-AF61-C2215871FEE2}">
      <dgm:prSet/>
      <dgm:spPr/>
      <dgm:t>
        <a:bodyPr/>
        <a:lstStyle/>
        <a:p>
          <a:endParaRPr lang="ru-RU" sz="4000" b="1">
            <a:latin typeface="Arial Narrow" pitchFamily="34" charset="0"/>
            <a:cs typeface="Arial" panose="020B0604020202020204" pitchFamily="34" charset="0"/>
          </a:endParaRPr>
        </a:p>
      </dgm:t>
    </dgm:pt>
    <dgm:pt modelId="{82685706-994C-418E-A0EA-272B79879602}" type="sibTrans" cxnId="{AE3219A0-CB73-4CC5-AF61-C2215871FEE2}">
      <dgm:prSet/>
      <dgm:spPr/>
      <dgm:t>
        <a:bodyPr/>
        <a:lstStyle/>
        <a:p>
          <a:endParaRPr lang="ru-RU" sz="4000" b="1">
            <a:latin typeface="Arial Narrow" pitchFamily="34" charset="0"/>
            <a:cs typeface="Arial" panose="020B0604020202020204" pitchFamily="34" charset="0"/>
          </a:endParaRPr>
        </a:p>
      </dgm:t>
    </dgm:pt>
    <dgm:pt modelId="{31817E39-483C-4EAC-8DE5-DFC86E9D122F}">
      <dgm:prSet phldrT="[Текст]" custT="1"/>
      <dgm:spPr/>
      <dgm:t>
        <a:bodyPr/>
        <a:lstStyle/>
        <a:p>
          <a:r>
            <a:rPr lang="ru-RU" sz="4000" b="1" dirty="0">
              <a:latin typeface="Arial Narrow" pitchFamily="34" charset="0"/>
              <a:cs typeface="Arial" panose="020B0604020202020204" pitchFamily="34" charset="0"/>
            </a:rPr>
            <a:t>2011</a:t>
          </a:r>
        </a:p>
      </dgm:t>
    </dgm:pt>
    <dgm:pt modelId="{7B83397A-AED5-44EC-A66D-95925B8B5B13}" type="sibTrans" cxnId="{CB9D0422-A52D-4369-AE00-E843B67AAFC0}">
      <dgm:prSet/>
      <dgm:spPr/>
      <dgm:t>
        <a:bodyPr/>
        <a:lstStyle/>
        <a:p>
          <a:endParaRPr lang="ru-RU" sz="4000" b="1">
            <a:latin typeface="Arial Narrow" pitchFamily="34" charset="0"/>
            <a:cs typeface="Arial" panose="020B0604020202020204" pitchFamily="34" charset="0"/>
          </a:endParaRPr>
        </a:p>
      </dgm:t>
    </dgm:pt>
    <dgm:pt modelId="{707DCCF8-632F-40E3-BEA4-6228EFED7D64}" type="parTrans" cxnId="{CB9D0422-A52D-4369-AE00-E843B67AAFC0}">
      <dgm:prSet/>
      <dgm:spPr/>
      <dgm:t>
        <a:bodyPr/>
        <a:lstStyle/>
        <a:p>
          <a:endParaRPr lang="ru-RU" sz="4000" b="1">
            <a:latin typeface="Arial Narrow" pitchFamily="34" charset="0"/>
            <a:cs typeface="Arial" panose="020B0604020202020204" pitchFamily="34" charset="0"/>
          </a:endParaRPr>
        </a:p>
      </dgm:t>
    </dgm:pt>
    <dgm:pt modelId="{EF9DC58F-D086-48CB-BE13-EFFB32920DED}" type="pres">
      <dgm:prSet presAssocID="{0ADB9933-CC8E-41B8-94FE-861078468DA0}" presName="Name0" presStyleCnt="0">
        <dgm:presLayoutVars>
          <dgm:dir/>
          <dgm:animLvl val="lvl"/>
          <dgm:resizeHandles val="exact"/>
        </dgm:presLayoutVars>
      </dgm:prSet>
      <dgm:spPr/>
    </dgm:pt>
    <dgm:pt modelId="{6515A3B9-4769-41D7-91D9-8B48882B52EF}" type="pres">
      <dgm:prSet presAssocID="{0D62150F-01E9-49D0-9475-CDADEB377F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83C18-FE79-4B13-B250-3B7D73438E3B}" type="pres">
      <dgm:prSet presAssocID="{11036415-A593-44F5-B226-7DB80E6190DB}" presName="parTxOnlySpace" presStyleCnt="0"/>
      <dgm:spPr/>
    </dgm:pt>
    <dgm:pt modelId="{26E34099-6659-46D3-9744-B9F2B29801C2}" type="pres">
      <dgm:prSet presAssocID="{31817E39-483C-4EAC-8DE5-DFC86E9D122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3D77E-6498-4835-BFF0-1683FDD23DFC}" type="pres">
      <dgm:prSet presAssocID="{7B83397A-AED5-44EC-A66D-95925B8B5B13}" presName="parTxOnlySpace" presStyleCnt="0"/>
      <dgm:spPr/>
    </dgm:pt>
    <dgm:pt modelId="{F6020481-4257-4B20-ACF0-9907C4FEA85C}" type="pres">
      <dgm:prSet presAssocID="{58D22691-04C1-49F0-9BA0-7C4CBF269A1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0422-A52D-4369-AE00-E843B67AAFC0}" srcId="{0ADB9933-CC8E-41B8-94FE-861078468DA0}" destId="{31817E39-483C-4EAC-8DE5-DFC86E9D122F}" srcOrd="1" destOrd="0" parTransId="{707DCCF8-632F-40E3-BEA4-6228EFED7D64}" sibTransId="{7B83397A-AED5-44EC-A66D-95925B8B5B13}"/>
    <dgm:cxn modelId="{2111692E-2C0F-4BD3-9E3F-BF904A5BEDE6}" type="presOf" srcId="{0ADB9933-CC8E-41B8-94FE-861078468DA0}" destId="{EF9DC58F-D086-48CB-BE13-EFFB32920DED}" srcOrd="0" destOrd="0" presId="urn:microsoft.com/office/officeart/2005/8/layout/chevron1"/>
    <dgm:cxn modelId="{C1D1C866-CA60-4F96-A33A-CF13CB2CDC70}" type="presOf" srcId="{0D62150F-01E9-49D0-9475-CDADEB377F67}" destId="{6515A3B9-4769-41D7-91D9-8B48882B52EF}" srcOrd="0" destOrd="0" presId="urn:microsoft.com/office/officeart/2005/8/layout/chevron1"/>
    <dgm:cxn modelId="{AE3219A0-CB73-4CC5-AF61-C2215871FEE2}" srcId="{0ADB9933-CC8E-41B8-94FE-861078468DA0}" destId="{58D22691-04C1-49F0-9BA0-7C4CBF269A1F}" srcOrd="2" destOrd="0" parTransId="{7E066F48-D495-4306-95B8-9CE39F86B934}" sibTransId="{82685706-994C-418E-A0EA-272B79879602}"/>
    <dgm:cxn modelId="{1862C9FD-F36B-492C-9A11-9627A326B548}" type="presOf" srcId="{31817E39-483C-4EAC-8DE5-DFC86E9D122F}" destId="{26E34099-6659-46D3-9744-B9F2B29801C2}" srcOrd="0" destOrd="0" presId="urn:microsoft.com/office/officeart/2005/8/layout/chevron1"/>
    <dgm:cxn modelId="{8B6401F2-DBE2-411F-8A03-CA7A853E9559}" type="presOf" srcId="{58D22691-04C1-49F0-9BA0-7C4CBF269A1F}" destId="{F6020481-4257-4B20-ACF0-9907C4FEA85C}" srcOrd="0" destOrd="0" presId="urn:microsoft.com/office/officeart/2005/8/layout/chevron1"/>
    <dgm:cxn modelId="{DD720A53-B956-47A5-8F5D-B1B2BA2D76C6}" srcId="{0ADB9933-CC8E-41B8-94FE-861078468DA0}" destId="{0D62150F-01E9-49D0-9475-CDADEB377F67}" srcOrd="0" destOrd="0" parTransId="{5E1D2588-6E7D-4EE4-87B0-31319BE3D03B}" sibTransId="{11036415-A593-44F5-B226-7DB80E6190DB}"/>
    <dgm:cxn modelId="{64BC5DED-6C18-43D8-B1C0-5A5CFEBFF10A}" type="presParOf" srcId="{EF9DC58F-D086-48CB-BE13-EFFB32920DED}" destId="{6515A3B9-4769-41D7-91D9-8B48882B52EF}" srcOrd="0" destOrd="0" presId="urn:microsoft.com/office/officeart/2005/8/layout/chevron1"/>
    <dgm:cxn modelId="{5022E7D6-2CE9-4690-A8F9-1B42989278C5}" type="presParOf" srcId="{EF9DC58F-D086-48CB-BE13-EFFB32920DED}" destId="{A0C83C18-FE79-4B13-B250-3B7D73438E3B}" srcOrd="1" destOrd="0" presId="urn:microsoft.com/office/officeart/2005/8/layout/chevron1"/>
    <dgm:cxn modelId="{A904EA35-1F7E-4B52-88AF-C12C2F3BFAD1}" type="presParOf" srcId="{EF9DC58F-D086-48CB-BE13-EFFB32920DED}" destId="{26E34099-6659-46D3-9744-B9F2B29801C2}" srcOrd="2" destOrd="0" presId="urn:microsoft.com/office/officeart/2005/8/layout/chevron1"/>
    <dgm:cxn modelId="{A1856427-E31A-4B0E-90A7-5417E8435EEA}" type="presParOf" srcId="{EF9DC58F-D086-48CB-BE13-EFFB32920DED}" destId="{9BB3D77E-6498-4835-BFF0-1683FDD23DFC}" srcOrd="3" destOrd="0" presId="urn:microsoft.com/office/officeart/2005/8/layout/chevron1"/>
    <dgm:cxn modelId="{06CB258B-9E7A-45B1-858C-6988E0C38301}" type="presParOf" srcId="{EF9DC58F-D086-48CB-BE13-EFFB32920DED}" destId="{F6020481-4257-4B20-ACF0-9907C4FEA85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5CAD2-E03F-4E7A-9D17-BEDEE16EBAA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EC879-67F4-4107-8E6A-7C19C21BDF05}">
      <dgm:prSet phldrT="[Текст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600" b="1" dirty="0">
              <a:solidFill>
                <a:srgbClr val="002060"/>
              </a:solidFill>
              <a:latin typeface="Arial Narrow" panose="020B0606020202030204" pitchFamily="34" charset="0"/>
            </a:rPr>
            <a:t>I.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68A571F-70A6-4322-8660-2309155D91B5}" type="parTrans" cxnId="{1FBB1575-3EAB-4FFF-8F99-DCBD831AAB6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24988AF-5857-4BA4-A025-89E084966D56}" type="sibTrans" cxnId="{1FBB1575-3EAB-4FFF-8F99-DCBD831AAB6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1122D01-2E79-4016-AEF8-20280040AB84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Разработка </a:t>
          </a:r>
          <a:r>
            <a:rPr lang="ru-RU" sz="1600" b="1" dirty="0">
              <a:solidFill>
                <a:srgbClr val="002060"/>
              </a:solidFill>
              <a:latin typeface="Arial Narrow" panose="020B0606020202030204" pitchFamily="34" charset="0"/>
            </a:rPr>
            <a:t>системы оплаты труда</a:t>
          </a: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 соответствующую уровню квалификации, а также по согласованию с МИО порядка </a:t>
          </a:r>
          <a:r>
            <a:rPr lang="ru-RU" sz="1600" b="1" dirty="0">
              <a:solidFill>
                <a:srgbClr val="002060"/>
              </a:solidFill>
              <a:latin typeface="Arial Narrow" panose="020B0606020202030204" pitchFamily="34" charset="0"/>
            </a:rPr>
            <a:t>установления минимального уровня заработной платы по уровням квалификации </a:t>
          </a: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для медицинских работников государственных медицинских организаций</a:t>
          </a:r>
        </a:p>
      </dgm:t>
    </dgm:pt>
    <dgm:pt modelId="{24FF393F-EF38-454D-9983-EF3C56A094C0}" type="parTrans" cxnId="{28C3A8E0-2C25-423E-BB51-90A4579BC62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135FB889-58B8-4099-99F8-B353F82E40AF}" type="sibTrans" cxnId="{28C3A8E0-2C25-423E-BB51-90A4579BC62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8BC7AD1-D2FE-411B-B640-E03DD0A8B92B}">
      <dgm:prSet phldrT="[Текст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600" b="1" dirty="0">
              <a:solidFill>
                <a:srgbClr val="002060"/>
              </a:solidFill>
              <a:latin typeface="Arial Narrow" panose="020B0606020202030204" pitchFamily="34" charset="0"/>
            </a:rPr>
            <a:t>III.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26075CFB-4E64-414A-9822-C2CE8BF3FA7A}" type="parTrans" cxnId="{364C5DAB-65BA-47E9-B250-C9F4E87CAA1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3E89DA8-26C7-40F5-A414-C83B9634F502}" type="sibTrans" cxnId="{364C5DAB-65BA-47E9-B250-C9F4E87CAA1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101AA69B-5958-4532-B8B8-16ACC52A54FC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Создание </a:t>
          </a:r>
          <a:r>
            <a:rPr lang="ru-RU" sz="1600" b="1" dirty="0">
              <a:solidFill>
                <a:srgbClr val="002060"/>
              </a:solidFill>
              <a:latin typeface="Arial Narrow" panose="020B0606020202030204" pitchFamily="34" charset="0"/>
            </a:rPr>
            <a:t>Национальной системы учета кадровых ресурсов здравоохранения </a:t>
          </a: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с введением персонифицированного учета работников, имеющих медицинское и фармацевтическое образование, деятельность которых направлена на охрану здоровья населения </a:t>
          </a:r>
        </a:p>
      </dgm:t>
    </dgm:pt>
    <dgm:pt modelId="{FD1DC12F-B36F-4346-B812-E41E4D4A5EB5}" type="parTrans" cxnId="{173179F5-9D37-4445-A88F-EAD01D501A7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DBB2BD3-278C-4464-A8EA-04D2C80A7DA7}" type="sibTrans" cxnId="{173179F5-9D37-4445-A88F-EAD01D501A7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D65CD4D-9C3E-4158-A41C-0D92E377249D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Расширение путей и возможностей предоставления </a:t>
          </a:r>
          <a:r>
            <a:rPr lang="ru-RU" sz="1600" b="1" dirty="0">
              <a:solidFill>
                <a:srgbClr val="002060"/>
              </a:solidFill>
              <a:latin typeface="Arial Narrow" panose="020B0606020202030204" pitchFamily="34" charset="0"/>
            </a:rPr>
            <a:t>социальных гарантий и защиты медицинских и фармацевтических работников </a:t>
          </a: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на всех уровнях регионализации </a:t>
          </a:r>
        </a:p>
      </dgm:t>
    </dgm:pt>
    <dgm:pt modelId="{C315A2DE-7FA2-4ED5-A3A7-9FADF22ED106}" type="parTrans" cxnId="{829C87EB-3333-4EED-A862-21A003F59591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AA0927A-8776-4A68-AEE8-BD838F233CA4}" type="sibTrans" cxnId="{829C87EB-3333-4EED-A862-21A003F59591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14792518-5C50-4715-94E8-032C6D6F6B5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2B9C267-6309-4022-99D7-7B50D95A29D4}" type="parTrans" cxnId="{30E4A130-E3B9-4A21-95FC-BC703017C90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D9927211-4C96-481F-A932-8123F1BF501A}" type="sibTrans" cxnId="{30E4A130-E3B9-4A21-95FC-BC703017C90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1F1783D-D170-49E2-9B6F-A7F9A1855580}">
      <dgm:prSet phldrT="[Текст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600" b="1" dirty="0">
              <a:solidFill>
                <a:srgbClr val="002060"/>
              </a:solidFill>
              <a:latin typeface="Arial Narrow" panose="020B0606020202030204" pitchFamily="34" charset="0"/>
            </a:rPr>
            <a:t>V.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E55B851-8969-4ACD-8AE3-CF214011DDA2}" type="parTrans" cxnId="{BC6D2E34-E6A4-4DD4-ABC7-8268EDD81CEC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4409B49-A04B-48EB-A478-B794A1053AC1}" type="sibTrans" cxnId="{BC6D2E34-E6A4-4DD4-ABC7-8268EDD81CEC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37E85AD-191C-4AD2-A1B6-BE3F27E5735F}">
      <dgm:prSet phldrT="[Текст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600" b="1" dirty="0">
              <a:solidFill>
                <a:srgbClr val="002060"/>
              </a:solidFill>
              <a:latin typeface="Arial Narrow" panose="020B0606020202030204" pitchFamily="34" charset="0"/>
            </a:rPr>
            <a:t>IV.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8644232-166E-447E-B1D8-8DEFA909BCBD}" type="parTrans" cxnId="{F036E94C-481C-4FA9-A1D3-8C90C70780C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59E1BBC-80CE-46E8-9884-04005126BBD6}" type="sibTrans" cxnId="{F036E94C-481C-4FA9-A1D3-8C90C70780C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EA67C6C-808A-4107-9D6C-5D4FB741AD0A}">
      <dgm:prSet phldrT="[Текст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600" b="1" dirty="0">
              <a:solidFill>
                <a:srgbClr val="002060"/>
              </a:solidFill>
              <a:latin typeface="Arial Narrow" panose="020B0606020202030204" pitchFamily="34" charset="0"/>
            </a:rPr>
            <a:t>II.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5C924E7B-C568-4760-9B2C-90A309F43192}" type="parTrans" cxnId="{56085347-4853-4E52-A549-EE53F6B5D7C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B8AD813-BE9A-4860-B766-3F7929665C02}" type="sibTrans" cxnId="{56085347-4853-4E52-A549-EE53F6B5D7C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B2B74F7-2326-4FED-B624-3FC17C71493F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rgbClr val="FF0000"/>
              </a:solidFill>
              <a:latin typeface="Arial Narrow" panose="020B0606020202030204" pitchFamily="34" charset="0"/>
            </a:rPr>
            <a:t>Внедрение международных стандартов подготовки медицинских работников</a:t>
          </a: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83CBF96-1338-4632-9F2C-454B62083BA3}" type="parTrans" cxnId="{A650FB9B-B92E-427A-8F5F-F01A98811D8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7067549-78EC-4A3B-8055-AA827441DDB0}" type="sibTrans" cxnId="{A650FB9B-B92E-427A-8F5F-F01A98811D8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14F3BBCB-680C-4DCA-A08E-E4B237A34318}">
      <dgm:prSet custT="1"/>
      <dgm:spPr>
        <a:ln>
          <a:solidFill>
            <a:srgbClr val="00206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  Трансформация сертификации в лицензирование с введением НПР медицинского специалиста на протяжении всей жизни;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B1F5577-1A06-418E-B7D1-C7E035E4BED2}" type="parTrans" cxnId="{2E74C86E-BB95-4E81-8C36-7700ABA9754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E6B6BFB-3E0A-41B3-A7A2-250466A5C695}" type="sibTrans" cxnId="{2E74C86E-BB95-4E81-8C36-7700ABA9754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F49C102-F07C-4DD1-9447-5B29A0FED793}">
      <dgm:prSet custT="1"/>
      <dgm:spPr>
        <a:ln>
          <a:solidFill>
            <a:srgbClr val="002060"/>
          </a:solidFill>
        </a:ln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Введение </a:t>
          </a:r>
          <a:r>
            <a:rPr lang="ru-RU" sz="1600" b="1" dirty="0">
              <a:solidFill>
                <a:srgbClr val="002060"/>
              </a:solidFill>
              <a:latin typeface="Arial Narrow" panose="020B0606020202030204" pitchFamily="34" charset="0"/>
            </a:rPr>
            <a:t>электронного портфолио врача с информацией по НПР </a:t>
          </a:r>
          <a:r>
            <a:rPr lang="ru-RU" sz="1600" dirty="0">
              <a:solidFill>
                <a:srgbClr val="002060"/>
              </a:solidFill>
              <a:latin typeface="Arial Narrow" panose="020B0606020202030204" pitchFamily="34" charset="0"/>
            </a:rPr>
            <a:t>с целью подтверждения сертификата на медицинскую практику  предусматривается производить при положительной подтверждении профессиональными ассоциациями;</a:t>
          </a:r>
        </a:p>
      </dgm:t>
    </dgm:pt>
    <dgm:pt modelId="{68E5AFC5-CC7F-4256-83BD-2EBEE6AFE60B}" type="parTrans" cxnId="{8D92E61D-C631-49DA-860E-6ABE8BF70A8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3A82C1AD-3E3F-47EE-AB56-D6B7F2709FED}" type="sibTrans" cxnId="{8D92E61D-C631-49DA-860E-6ABE8BF70A8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B7A8CD2-BD03-4691-B6F2-DCD2B644923E}">
      <dgm:prSet custT="1"/>
      <dgm:spPr>
        <a:ln>
          <a:solidFill>
            <a:srgbClr val="002060"/>
          </a:solidFill>
        </a:ln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35408A5-C411-44F1-9184-BE80F683B2D9}" type="parTrans" cxnId="{6F8F9D17-DBB4-417E-B217-B74F9F55D0A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CEB3F20-A235-42A2-8BD3-993AEB7550F4}" type="sibTrans" cxnId="{6F8F9D17-DBB4-417E-B217-B74F9F55D0A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F47D6BE-4616-4A01-8C1F-32DDEB3DFC5E}">
      <dgm:prSet custT="1"/>
      <dgm:spPr>
        <a:ln>
          <a:solidFill>
            <a:srgbClr val="002060"/>
          </a:solidFill>
        </a:ln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6644ACF-330E-4753-9FA8-4A37AEE96155}" type="parTrans" cxnId="{B872A206-09AB-4F66-AA55-750FFAEF9DF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4C120D3-C187-46AF-A935-850334FB0F99}" type="sibTrans" cxnId="{B872A206-09AB-4F66-AA55-750FFAEF9DF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4188CDEA-0E59-4A0C-8E09-694B1E8C0F1F}" type="pres">
      <dgm:prSet presAssocID="{EEB5CAD2-E03F-4E7A-9D17-BEDEE16EBA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A45D3-0885-4D2D-B824-0FF12AD7A154}" type="pres">
      <dgm:prSet presAssocID="{33AEC879-67F4-4107-8E6A-7C19C21BDF05}" presName="composite" presStyleCnt="0"/>
      <dgm:spPr/>
    </dgm:pt>
    <dgm:pt modelId="{4C97C12F-FE96-48F7-A76F-8BD47E517836}" type="pres">
      <dgm:prSet presAssocID="{33AEC879-67F4-4107-8E6A-7C19C21BDF05}" presName="parentText" presStyleLbl="alignNode1" presStyleIdx="0" presStyleCnt="5" custScaleY="1164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DE7C2-5B18-44B0-87F1-282DCCC0C700}" type="pres">
      <dgm:prSet presAssocID="{33AEC879-67F4-4107-8E6A-7C19C21BDF05}" presName="descendantText" presStyleLbl="alignAcc1" presStyleIdx="0" presStyleCnt="5" custScaleX="99465" custScaleY="123970" custLinFactNeighborX="-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B0FF4-CB2D-4F4F-8FFF-7DD013B367DC}" type="pres">
      <dgm:prSet presAssocID="{624988AF-5857-4BA4-A025-89E084966D56}" presName="sp" presStyleCnt="0"/>
      <dgm:spPr/>
    </dgm:pt>
    <dgm:pt modelId="{55A6A704-3440-4A08-97C1-DFA14E4F0CFC}" type="pres">
      <dgm:prSet presAssocID="{3EA67C6C-808A-4107-9D6C-5D4FB741AD0A}" presName="composite" presStyleCnt="0"/>
      <dgm:spPr/>
    </dgm:pt>
    <dgm:pt modelId="{F8D5B7D8-309C-4982-AF24-BBB67A583A40}" type="pres">
      <dgm:prSet presAssocID="{3EA67C6C-808A-4107-9D6C-5D4FB741AD0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A7DB6-2001-4F02-A033-B5CFA82CDDA9}" type="pres">
      <dgm:prSet presAssocID="{3EA67C6C-808A-4107-9D6C-5D4FB741AD0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59F6A-290E-45C4-BE04-2C90F957EB42}" type="pres">
      <dgm:prSet presAssocID="{EB8AD813-BE9A-4860-B766-3F7929665C02}" presName="sp" presStyleCnt="0"/>
      <dgm:spPr/>
    </dgm:pt>
    <dgm:pt modelId="{F8B3AFD0-D387-4A76-AE1F-742E6F02C210}" type="pres">
      <dgm:prSet presAssocID="{68BC7AD1-D2FE-411B-B640-E03DD0A8B92B}" presName="composite" presStyleCnt="0"/>
      <dgm:spPr/>
    </dgm:pt>
    <dgm:pt modelId="{86BBEEEF-8D88-473F-B0D0-A99C0DB91532}" type="pres">
      <dgm:prSet presAssocID="{68BC7AD1-D2FE-411B-B640-E03DD0A8B92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16A50-8397-48D9-9B87-F1086A3121DB}" type="pres">
      <dgm:prSet presAssocID="{68BC7AD1-D2FE-411B-B640-E03DD0A8B92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08FE0-69A5-476E-8770-8B06820D0F52}" type="pres">
      <dgm:prSet presAssocID="{A3E89DA8-26C7-40F5-A414-C83B9634F502}" presName="sp" presStyleCnt="0"/>
      <dgm:spPr/>
    </dgm:pt>
    <dgm:pt modelId="{3BE115CB-FCA2-468E-BC12-6913723882BE}" type="pres">
      <dgm:prSet presAssocID="{E37E85AD-191C-4AD2-A1B6-BE3F27E5735F}" presName="composite" presStyleCnt="0"/>
      <dgm:spPr/>
    </dgm:pt>
    <dgm:pt modelId="{4B51BC73-62AC-4DB5-802C-FCCE0C719B18}" type="pres">
      <dgm:prSet presAssocID="{E37E85AD-191C-4AD2-A1B6-BE3F27E5735F}" presName="parentText" presStyleLbl="alignNode1" presStyleIdx="3" presStyleCnt="5" custScaleY="159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8CEB5-29AE-4C64-961C-532B39789831}" type="pres">
      <dgm:prSet presAssocID="{E37E85AD-191C-4AD2-A1B6-BE3F27E5735F}" presName="descendantText" presStyleLbl="alignAcc1" presStyleIdx="3" presStyleCnt="5" custScaleY="180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48E51-62B4-41F8-B1C1-90692D1FA277}" type="pres">
      <dgm:prSet presAssocID="{959E1BBC-80CE-46E8-9884-04005126BBD6}" presName="sp" presStyleCnt="0"/>
      <dgm:spPr/>
    </dgm:pt>
    <dgm:pt modelId="{C7BD29C1-C0AA-4759-8E8A-FCAB6751255C}" type="pres">
      <dgm:prSet presAssocID="{51F1783D-D170-49E2-9B6F-A7F9A1855580}" presName="composite" presStyleCnt="0"/>
      <dgm:spPr/>
    </dgm:pt>
    <dgm:pt modelId="{D4DD2003-A704-4ECB-8103-3D4B4F99D998}" type="pres">
      <dgm:prSet presAssocID="{51F1783D-D170-49E2-9B6F-A7F9A1855580}" presName="parentText" presStyleLbl="alignNode1" presStyleIdx="4" presStyleCnt="5" custScaleY="1059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9ECED-60F0-4FA8-9B8A-D362953765C3}" type="pres">
      <dgm:prSet presAssocID="{51F1783D-D170-49E2-9B6F-A7F9A1855580}" presName="descendantText" presStyleLbl="alignAcc1" presStyleIdx="4" presStyleCnt="5" custLinFactNeighborY="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179F5-9D37-4445-A88F-EAD01D501A76}" srcId="{68BC7AD1-D2FE-411B-B640-E03DD0A8B92B}" destId="{101AA69B-5958-4532-B8B8-16ACC52A54FC}" srcOrd="0" destOrd="0" parTransId="{FD1DC12F-B36F-4346-B812-E41E4D4A5EB5}" sibTransId="{ADBB2BD3-278C-4464-A8EA-04D2C80A7DA7}"/>
    <dgm:cxn modelId="{B0C02B2A-7829-416C-A535-FA1533B4B7C7}" type="presOf" srcId="{9D65CD4D-9C3E-4158-A41C-0D92E377249D}" destId="{7BE9ECED-60F0-4FA8-9B8A-D362953765C3}" srcOrd="0" destOrd="0" presId="urn:microsoft.com/office/officeart/2005/8/layout/chevron2"/>
    <dgm:cxn modelId="{BE1DE070-FBB2-4FC8-BD56-EE2F5CFC2D9F}" type="presOf" srcId="{EF47D6BE-4616-4A01-8C1F-32DDEB3DFC5E}" destId="{4318CEB5-29AE-4C64-961C-532B39789831}" srcOrd="0" destOrd="1" presId="urn:microsoft.com/office/officeart/2005/8/layout/chevron2"/>
    <dgm:cxn modelId="{56085347-4853-4E52-A549-EE53F6B5D7CF}" srcId="{EEB5CAD2-E03F-4E7A-9D17-BEDEE16EBAA3}" destId="{3EA67C6C-808A-4107-9D6C-5D4FB741AD0A}" srcOrd="1" destOrd="0" parTransId="{5C924E7B-C568-4760-9B2C-90A309F43192}" sibTransId="{EB8AD813-BE9A-4860-B766-3F7929665C02}"/>
    <dgm:cxn modelId="{60ABBE09-8880-471A-A212-35CC57FF1E30}" type="presOf" srcId="{51F1783D-D170-49E2-9B6F-A7F9A1855580}" destId="{D4DD2003-A704-4ECB-8103-3D4B4F99D998}" srcOrd="0" destOrd="0" presId="urn:microsoft.com/office/officeart/2005/8/layout/chevron2"/>
    <dgm:cxn modelId="{F036E94C-481C-4FA9-A1D3-8C90C70780C4}" srcId="{EEB5CAD2-E03F-4E7A-9D17-BEDEE16EBAA3}" destId="{E37E85AD-191C-4AD2-A1B6-BE3F27E5735F}" srcOrd="3" destOrd="0" parTransId="{38644232-166E-447E-B1D8-8DEFA909BCBD}" sibTransId="{959E1BBC-80CE-46E8-9884-04005126BBD6}"/>
    <dgm:cxn modelId="{28C3A8E0-2C25-423E-BB51-90A4579BC62B}" srcId="{3EA67C6C-808A-4107-9D6C-5D4FB741AD0A}" destId="{71122D01-2E79-4016-AEF8-20280040AB84}" srcOrd="0" destOrd="0" parTransId="{24FF393F-EF38-454D-9983-EF3C56A094C0}" sibTransId="{135FB889-58B8-4099-99F8-B353F82E40AF}"/>
    <dgm:cxn modelId="{C4DC0928-B75C-40F4-91B6-D7F9644D5BF8}" type="presOf" srcId="{68BC7AD1-D2FE-411B-B640-E03DD0A8B92B}" destId="{86BBEEEF-8D88-473F-B0D0-A99C0DB91532}" srcOrd="0" destOrd="0" presId="urn:microsoft.com/office/officeart/2005/8/layout/chevron2"/>
    <dgm:cxn modelId="{364C5DAB-65BA-47E9-B250-C9F4E87CAA12}" srcId="{EEB5CAD2-E03F-4E7A-9D17-BEDEE16EBAA3}" destId="{68BC7AD1-D2FE-411B-B640-E03DD0A8B92B}" srcOrd="2" destOrd="0" parTransId="{26075CFB-4E64-414A-9822-C2CE8BF3FA7A}" sibTransId="{A3E89DA8-26C7-40F5-A414-C83B9634F502}"/>
    <dgm:cxn modelId="{829C87EB-3333-4EED-A862-21A003F59591}" srcId="{51F1783D-D170-49E2-9B6F-A7F9A1855580}" destId="{9D65CD4D-9C3E-4158-A41C-0D92E377249D}" srcOrd="0" destOrd="0" parTransId="{C315A2DE-7FA2-4ED5-A3A7-9FADF22ED106}" sibTransId="{5AA0927A-8776-4A68-AEE8-BD838F233CA4}"/>
    <dgm:cxn modelId="{0DAE5A90-E849-4615-84A4-00ABB59531C0}" type="presOf" srcId="{9B7A8CD2-BD03-4691-B6F2-DCD2B644923E}" destId="{4318CEB5-29AE-4C64-961C-532B39789831}" srcOrd="0" destOrd="0" presId="urn:microsoft.com/office/officeart/2005/8/layout/chevron2"/>
    <dgm:cxn modelId="{B872A206-09AB-4F66-AA55-750FFAEF9DF4}" srcId="{E37E85AD-191C-4AD2-A1B6-BE3F27E5735F}" destId="{EF47D6BE-4616-4A01-8C1F-32DDEB3DFC5E}" srcOrd="1" destOrd="0" parTransId="{E6644ACF-330E-4753-9FA8-4A37AEE96155}" sibTransId="{F4C120D3-C187-46AF-A935-850334FB0F99}"/>
    <dgm:cxn modelId="{2E74C86E-BB95-4E81-8C36-7700ABA97549}" srcId="{E37E85AD-191C-4AD2-A1B6-BE3F27E5735F}" destId="{14F3BBCB-680C-4DCA-A08E-E4B237A34318}" srcOrd="3" destOrd="0" parTransId="{FB1F5577-1A06-418E-B7D1-C7E035E4BED2}" sibTransId="{8E6B6BFB-3E0A-41B3-A7A2-250466A5C695}"/>
    <dgm:cxn modelId="{0F76D671-AB5B-4EED-B05B-FAD506973029}" type="presOf" srcId="{14F3BBCB-680C-4DCA-A08E-E4B237A34318}" destId="{4318CEB5-29AE-4C64-961C-532B39789831}" srcOrd="0" destOrd="3" presId="urn:microsoft.com/office/officeart/2005/8/layout/chevron2"/>
    <dgm:cxn modelId="{3A29CDF3-385C-4463-BD1F-1ED7FF9C94E8}" type="presOf" srcId="{EEB5CAD2-E03F-4E7A-9D17-BEDEE16EBAA3}" destId="{4188CDEA-0E59-4A0C-8E09-694B1E8C0F1F}" srcOrd="0" destOrd="0" presId="urn:microsoft.com/office/officeart/2005/8/layout/chevron2"/>
    <dgm:cxn modelId="{A650FB9B-B92E-427A-8F5F-F01A98811D88}" srcId="{33AEC879-67F4-4107-8E6A-7C19C21BDF05}" destId="{FB2B74F7-2326-4FED-B624-3FC17C71493F}" srcOrd="0" destOrd="0" parTransId="{483CBF96-1338-4632-9F2C-454B62083BA3}" sibTransId="{67067549-78EC-4A3B-8055-AA827441DDB0}"/>
    <dgm:cxn modelId="{BC6D2E34-E6A4-4DD4-ABC7-8268EDD81CEC}" srcId="{EEB5CAD2-E03F-4E7A-9D17-BEDEE16EBAA3}" destId="{51F1783D-D170-49E2-9B6F-A7F9A1855580}" srcOrd="4" destOrd="0" parTransId="{AE55B851-8969-4ACD-8AE3-CF214011DDA2}" sibTransId="{C4409B49-A04B-48EB-A478-B794A1053AC1}"/>
    <dgm:cxn modelId="{1FBB1575-3EAB-4FFF-8F99-DCBD831AAB60}" srcId="{EEB5CAD2-E03F-4E7A-9D17-BEDEE16EBAA3}" destId="{33AEC879-67F4-4107-8E6A-7C19C21BDF05}" srcOrd="0" destOrd="0" parTransId="{368A571F-70A6-4322-8660-2309155D91B5}" sibTransId="{624988AF-5857-4BA4-A025-89E084966D56}"/>
    <dgm:cxn modelId="{DFC56E71-B97F-47DD-860E-DC0663D56A5B}" type="presOf" srcId="{71122D01-2E79-4016-AEF8-20280040AB84}" destId="{368A7DB6-2001-4F02-A033-B5CFA82CDDA9}" srcOrd="0" destOrd="0" presId="urn:microsoft.com/office/officeart/2005/8/layout/chevron2"/>
    <dgm:cxn modelId="{F20B0104-C893-4970-95C8-1308C2B05B52}" type="presOf" srcId="{FB2B74F7-2326-4FED-B624-3FC17C71493F}" destId="{6CEDE7C2-5B18-44B0-87F1-282DCCC0C700}" srcOrd="0" destOrd="0" presId="urn:microsoft.com/office/officeart/2005/8/layout/chevron2"/>
    <dgm:cxn modelId="{EDCC76A7-EB3B-41F5-8EB4-3BCB9F3B6562}" type="presOf" srcId="{101AA69B-5958-4532-B8B8-16ACC52A54FC}" destId="{1C116A50-8397-48D9-9B87-F1086A3121DB}" srcOrd="0" destOrd="0" presId="urn:microsoft.com/office/officeart/2005/8/layout/chevron2"/>
    <dgm:cxn modelId="{30E4A130-E3B9-4A21-95FC-BC703017C906}" srcId="{51F1783D-D170-49E2-9B6F-A7F9A1855580}" destId="{14792518-5C50-4715-94E8-032C6D6F6B53}" srcOrd="1" destOrd="0" parTransId="{F2B9C267-6309-4022-99D7-7B50D95A29D4}" sibTransId="{D9927211-4C96-481F-A932-8123F1BF501A}"/>
    <dgm:cxn modelId="{2E84F273-0BAD-408A-BE8D-E9EF675C4FB8}" type="presOf" srcId="{3EA67C6C-808A-4107-9D6C-5D4FB741AD0A}" destId="{F8D5B7D8-309C-4982-AF24-BBB67A583A40}" srcOrd="0" destOrd="0" presId="urn:microsoft.com/office/officeart/2005/8/layout/chevron2"/>
    <dgm:cxn modelId="{6F8F9D17-DBB4-417E-B217-B74F9F55D0A3}" srcId="{E37E85AD-191C-4AD2-A1B6-BE3F27E5735F}" destId="{9B7A8CD2-BD03-4691-B6F2-DCD2B644923E}" srcOrd="0" destOrd="0" parTransId="{935408A5-C411-44F1-9184-BE80F683B2D9}" sibTransId="{7CEB3F20-A235-42A2-8BD3-993AEB7550F4}"/>
    <dgm:cxn modelId="{8D92E61D-C631-49DA-860E-6ABE8BF70A8D}" srcId="{E37E85AD-191C-4AD2-A1B6-BE3F27E5735F}" destId="{4F49C102-F07C-4DD1-9447-5B29A0FED793}" srcOrd="2" destOrd="0" parTransId="{68E5AFC5-CC7F-4256-83BD-2EBEE6AFE60B}" sibTransId="{3A82C1AD-3E3F-47EE-AB56-D6B7F2709FED}"/>
    <dgm:cxn modelId="{DFD9C0CF-7D42-4EB3-9A23-B405D35380DF}" type="presOf" srcId="{33AEC879-67F4-4107-8E6A-7C19C21BDF05}" destId="{4C97C12F-FE96-48F7-A76F-8BD47E517836}" srcOrd="0" destOrd="0" presId="urn:microsoft.com/office/officeart/2005/8/layout/chevron2"/>
    <dgm:cxn modelId="{01B57CAE-FB90-41AB-8E59-C104A14DD33A}" type="presOf" srcId="{E37E85AD-191C-4AD2-A1B6-BE3F27E5735F}" destId="{4B51BC73-62AC-4DB5-802C-FCCE0C719B18}" srcOrd="0" destOrd="0" presId="urn:microsoft.com/office/officeart/2005/8/layout/chevron2"/>
    <dgm:cxn modelId="{BCB778FA-585B-4DE4-ADB9-57D8665BC0D3}" type="presOf" srcId="{4F49C102-F07C-4DD1-9447-5B29A0FED793}" destId="{4318CEB5-29AE-4C64-961C-532B39789831}" srcOrd="0" destOrd="2" presId="urn:microsoft.com/office/officeart/2005/8/layout/chevron2"/>
    <dgm:cxn modelId="{6908071C-47CF-4F87-B992-90B622EC3121}" type="presOf" srcId="{14792518-5C50-4715-94E8-032C6D6F6B53}" destId="{7BE9ECED-60F0-4FA8-9B8A-D362953765C3}" srcOrd="0" destOrd="1" presId="urn:microsoft.com/office/officeart/2005/8/layout/chevron2"/>
    <dgm:cxn modelId="{5ADB318F-3DC8-4F01-ADF0-93B1D8E5D180}" type="presParOf" srcId="{4188CDEA-0E59-4A0C-8E09-694B1E8C0F1F}" destId="{E02A45D3-0885-4D2D-B824-0FF12AD7A154}" srcOrd="0" destOrd="0" presId="urn:microsoft.com/office/officeart/2005/8/layout/chevron2"/>
    <dgm:cxn modelId="{B5B90C96-01A2-40FC-AD93-E76ED1659019}" type="presParOf" srcId="{E02A45D3-0885-4D2D-B824-0FF12AD7A154}" destId="{4C97C12F-FE96-48F7-A76F-8BD47E517836}" srcOrd="0" destOrd="0" presId="urn:microsoft.com/office/officeart/2005/8/layout/chevron2"/>
    <dgm:cxn modelId="{87F19EF5-456B-42A5-8DF6-F7F6AA2A0BFA}" type="presParOf" srcId="{E02A45D3-0885-4D2D-B824-0FF12AD7A154}" destId="{6CEDE7C2-5B18-44B0-87F1-282DCCC0C700}" srcOrd="1" destOrd="0" presId="urn:microsoft.com/office/officeart/2005/8/layout/chevron2"/>
    <dgm:cxn modelId="{14357DA1-2FC3-40FE-A1A9-C4CD1ACA904B}" type="presParOf" srcId="{4188CDEA-0E59-4A0C-8E09-694B1E8C0F1F}" destId="{11CB0FF4-CB2D-4F4F-8FFF-7DD013B367DC}" srcOrd="1" destOrd="0" presId="urn:microsoft.com/office/officeart/2005/8/layout/chevron2"/>
    <dgm:cxn modelId="{93B2B597-F6E0-483B-9B5D-1EBA8E8F8251}" type="presParOf" srcId="{4188CDEA-0E59-4A0C-8E09-694B1E8C0F1F}" destId="{55A6A704-3440-4A08-97C1-DFA14E4F0CFC}" srcOrd="2" destOrd="0" presId="urn:microsoft.com/office/officeart/2005/8/layout/chevron2"/>
    <dgm:cxn modelId="{CE0BD0E5-EBD9-4C58-AE9C-4A2DDC4F724E}" type="presParOf" srcId="{55A6A704-3440-4A08-97C1-DFA14E4F0CFC}" destId="{F8D5B7D8-309C-4982-AF24-BBB67A583A40}" srcOrd="0" destOrd="0" presId="urn:microsoft.com/office/officeart/2005/8/layout/chevron2"/>
    <dgm:cxn modelId="{EF33495B-7C5A-4AE5-A596-5FB4D9B03E71}" type="presParOf" srcId="{55A6A704-3440-4A08-97C1-DFA14E4F0CFC}" destId="{368A7DB6-2001-4F02-A033-B5CFA82CDDA9}" srcOrd="1" destOrd="0" presId="urn:microsoft.com/office/officeart/2005/8/layout/chevron2"/>
    <dgm:cxn modelId="{58A6C14E-017D-49D6-AED3-BF53C2080209}" type="presParOf" srcId="{4188CDEA-0E59-4A0C-8E09-694B1E8C0F1F}" destId="{41559F6A-290E-45C4-BE04-2C90F957EB42}" srcOrd="3" destOrd="0" presId="urn:microsoft.com/office/officeart/2005/8/layout/chevron2"/>
    <dgm:cxn modelId="{4072A82E-8867-4A88-95E8-D9FE74EECE01}" type="presParOf" srcId="{4188CDEA-0E59-4A0C-8E09-694B1E8C0F1F}" destId="{F8B3AFD0-D387-4A76-AE1F-742E6F02C210}" srcOrd="4" destOrd="0" presId="urn:microsoft.com/office/officeart/2005/8/layout/chevron2"/>
    <dgm:cxn modelId="{A76CCAE0-FC6D-48B0-80FD-64C60DE14951}" type="presParOf" srcId="{F8B3AFD0-D387-4A76-AE1F-742E6F02C210}" destId="{86BBEEEF-8D88-473F-B0D0-A99C0DB91532}" srcOrd="0" destOrd="0" presId="urn:microsoft.com/office/officeart/2005/8/layout/chevron2"/>
    <dgm:cxn modelId="{F5F71442-03D5-4316-82E8-40A75577FBCE}" type="presParOf" srcId="{F8B3AFD0-D387-4A76-AE1F-742E6F02C210}" destId="{1C116A50-8397-48D9-9B87-F1086A3121DB}" srcOrd="1" destOrd="0" presId="urn:microsoft.com/office/officeart/2005/8/layout/chevron2"/>
    <dgm:cxn modelId="{04D9D799-4726-4880-9766-69646CCFDAD6}" type="presParOf" srcId="{4188CDEA-0E59-4A0C-8E09-694B1E8C0F1F}" destId="{73808FE0-69A5-476E-8770-8B06820D0F52}" srcOrd="5" destOrd="0" presId="urn:microsoft.com/office/officeart/2005/8/layout/chevron2"/>
    <dgm:cxn modelId="{395D9F9E-F98E-4AD5-819C-381D305C5B84}" type="presParOf" srcId="{4188CDEA-0E59-4A0C-8E09-694B1E8C0F1F}" destId="{3BE115CB-FCA2-468E-BC12-6913723882BE}" srcOrd="6" destOrd="0" presId="urn:microsoft.com/office/officeart/2005/8/layout/chevron2"/>
    <dgm:cxn modelId="{B207A7E9-ADFA-491F-8A7A-D1EF16370FF9}" type="presParOf" srcId="{3BE115CB-FCA2-468E-BC12-6913723882BE}" destId="{4B51BC73-62AC-4DB5-802C-FCCE0C719B18}" srcOrd="0" destOrd="0" presId="urn:microsoft.com/office/officeart/2005/8/layout/chevron2"/>
    <dgm:cxn modelId="{4757A367-2930-497D-BDC6-7E3830149866}" type="presParOf" srcId="{3BE115CB-FCA2-468E-BC12-6913723882BE}" destId="{4318CEB5-29AE-4C64-961C-532B39789831}" srcOrd="1" destOrd="0" presId="urn:microsoft.com/office/officeart/2005/8/layout/chevron2"/>
    <dgm:cxn modelId="{11C7BBA4-DB1D-4858-B634-57342AB798D8}" type="presParOf" srcId="{4188CDEA-0E59-4A0C-8E09-694B1E8C0F1F}" destId="{14A48E51-62B4-41F8-B1C1-90692D1FA277}" srcOrd="7" destOrd="0" presId="urn:microsoft.com/office/officeart/2005/8/layout/chevron2"/>
    <dgm:cxn modelId="{755801A0-964D-4021-B8A4-E1A727CEACD7}" type="presParOf" srcId="{4188CDEA-0E59-4A0C-8E09-694B1E8C0F1F}" destId="{C7BD29C1-C0AA-4759-8E8A-FCAB6751255C}" srcOrd="8" destOrd="0" presId="urn:microsoft.com/office/officeart/2005/8/layout/chevron2"/>
    <dgm:cxn modelId="{E4F3FEF6-F3DB-4DE0-96B4-E23BEA33E5B0}" type="presParOf" srcId="{C7BD29C1-C0AA-4759-8E8A-FCAB6751255C}" destId="{D4DD2003-A704-4ECB-8103-3D4B4F99D998}" srcOrd="0" destOrd="0" presId="urn:microsoft.com/office/officeart/2005/8/layout/chevron2"/>
    <dgm:cxn modelId="{D021D936-2C65-4EE5-B8D2-B1A976B2C462}" type="presParOf" srcId="{C7BD29C1-C0AA-4759-8E8A-FCAB6751255C}" destId="{7BE9ECED-60F0-4FA8-9B8A-D362953765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5A3B9-4769-41D7-91D9-8B48882B52EF}">
      <dsp:nvSpPr>
        <dsp:cNvPr id="0" name=""/>
        <dsp:cNvSpPr/>
      </dsp:nvSpPr>
      <dsp:spPr>
        <a:xfrm>
          <a:off x="3521" y="0"/>
          <a:ext cx="4290762" cy="11981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latin typeface="Arial Narrow" pitchFamily="34" charset="0"/>
              <a:cs typeface="Arial" panose="020B0604020202020204" pitchFamily="34" charset="0"/>
            </a:rPr>
            <a:t>2006</a:t>
          </a:r>
        </a:p>
      </dsp:txBody>
      <dsp:txXfrm>
        <a:off x="602611" y="0"/>
        <a:ext cx="3092583" cy="1198179"/>
      </dsp:txXfrm>
    </dsp:sp>
    <dsp:sp modelId="{26E34099-6659-46D3-9744-B9F2B29801C2}">
      <dsp:nvSpPr>
        <dsp:cNvPr id="0" name=""/>
        <dsp:cNvSpPr/>
      </dsp:nvSpPr>
      <dsp:spPr>
        <a:xfrm>
          <a:off x="3865207" y="0"/>
          <a:ext cx="4290762" cy="11981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latin typeface="Arial Narrow" pitchFamily="34" charset="0"/>
              <a:cs typeface="Arial" panose="020B0604020202020204" pitchFamily="34" charset="0"/>
            </a:rPr>
            <a:t>2011</a:t>
          </a:r>
        </a:p>
      </dsp:txBody>
      <dsp:txXfrm>
        <a:off x="4464297" y="0"/>
        <a:ext cx="3092583" cy="1198179"/>
      </dsp:txXfrm>
    </dsp:sp>
    <dsp:sp modelId="{F6020481-4257-4B20-ACF0-9907C4FEA85C}">
      <dsp:nvSpPr>
        <dsp:cNvPr id="0" name=""/>
        <dsp:cNvSpPr/>
      </dsp:nvSpPr>
      <dsp:spPr>
        <a:xfrm>
          <a:off x="7726893" y="0"/>
          <a:ext cx="4290762" cy="11981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latin typeface="Arial Narrow" pitchFamily="34" charset="0"/>
              <a:cs typeface="Arial" panose="020B0604020202020204" pitchFamily="34" charset="0"/>
            </a:rPr>
            <a:t>2019</a:t>
          </a:r>
        </a:p>
      </dsp:txBody>
      <dsp:txXfrm>
        <a:off x="8325983" y="0"/>
        <a:ext cx="3092583" cy="119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710CC-49DB-47EA-ADA4-0BB5BF7373E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8B8D-8228-4EC7-9E9D-EC6F6212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9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44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3D779-5F1C-435E-BCBA-CB71BD567AA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5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Показатель обеспеченности педиатрами на 10 тыс. населения составляет 3,2, в разрезе регионов значительно варьирует, что свидетельствует о дисбалансе. При ежегодном увеличении количества медицинских кадров система здравоохранения продолжает испытывать дефицит кадров на селе. Географический дисбаланс связан со </a:t>
            </a:r>
            <a:r>
              <a:rPr lang="ru-RU" dirty="0" err="1"/>
              <a:t>средоточением</a:t>
            </a:r>
            <a:r>
              <a:rPr lang="ru-RU" dirty="0"/>
              <a:t> </a:t>
            </a:r>
            <a:r>
              <a:rPr lang="ru-RU" dirty="0" err="1"/>
              <a:t>мед.кадров</a:t>
            </a:r>
            <a:r>
              <a:rPr lang="ru-RU" dirty="0"/>
              <a:t> в городах и их недостатком в сельских районах. Отмечается дисбаланс по полу (более 80% женщины) и возрасту (старение кадров, особенно в селе).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8B8D-8228-4EC7-9E9D-EC6F6212EB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3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D14D4-2424-4D8E-B1DA-D7C23A8A81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3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Соответствие цели – АСЗН (академической системы здравоохранения и науки)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Стихийное планирование кадров здравоохранения;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студентов, интернов и резидентов ведется 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ДОСТАТОЧНОЙ связи с практическим здравоохранением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АСЗН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Триединство не имеет нормативного закрепления;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Интерны и слушатели резидентуры не являются участником системы здравоохранения.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0B22ED-6932-418C-A26A-F1587FF87C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38D1-06BE-4901-9E02-4E9804593D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6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Введение новых подходов к сертификации специалистов здравоохранения и переход</a:t>
            </a:r>
            <a:r>
              <a:rPr lang="ru-RU" baseline="0" dirty="0"/>
              <a:t> от существующей практики сдачи сертификационного экзамена раз в 5 лет к продлению срока действия сертификата специалиста на основе достижений в НПР предусмотрены в проекте нового Кодекса РК «О здоровье народа и системе здравоохранения». В дальнейшем (в рамках новой Государственной программы развития здравоохранения РК на 2020-2025 годы) планируется трансформация процедуры сертификации в лицензирование. В рамках лицензирования – врач после окончания медицинского ВУЗа будет получать лицензию, по результатам обучения в резидентуре будет выдаваться приложение к лицензии, дающее право на работу по соответствующей специальности. Кроме того специалист может получить более углубленную специализацию в рамках основной специальности, пройдя сертификационный цикл с получением по его результатам </a:t>
            </a:r>
            <a:r>
              <a:rPr lang="ru-RU" baseline="0" dirty="0" err="1"/>
              <a:t>соответсвующего</a:t>
            </a:r>
            <a:r>
              <a:rPr lang="ru-RU" baseline="0" dirty="0"/>
              <a:t> сертификата. Приложение к лицензии и сертификаты поддерживаются через вышеуказанный механизм учета достижений в непрерывном профессиональном развитии с участием профессиональных ассоциаций.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err="1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Справочно</a:t>
            </a:r>
            <a:r>
              <a:rPr lang="ru-RU" b="1" i="1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:</a:t>
            </a:r>
            <a:r>
              <a:rPr lang="ru-RU" i="1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 Лицензирование - официальное признание уполномоченным органом владение специалистом  квалификацией для соответствующей практики. Лицензионные требования включают комбинацию образования и экзаменов для демонстрации компетентности, а также непрерывное образование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3D779-5F1C-435E-BCBA-CB71BD567A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2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Для повышения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статуса медицинского работника</a:t>
            </a:r>
            <a:r>
              <a:rPr lang="ru-RU" dirty="0">
                <a:latin typeface="Arial Narrow" panose="020B0606020202030204" pitchFamily="34" charset="0"/>
              </a:rPr>
              <a:t> предусмотрено :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Введение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лицензирования медицинской деятельности специалиста </a:t>
            </a:r>
            <a:r>
              <a:rPr lang="ru-RU" sz="1200" b="0" dirty="0">
                <a:solidFill>
                  <a:srgbClr val="002060"/>
                </a:solidFill>
                <a:latin typeface="Arial Narrow" panose="020B0606020202030204" pitchFamily="34" charset="0"/>
              </a:rPr>
              <a:t>закончивший базовую программу высшего образования или </a:t>
            </a:r>
            <a:r>
              <a:rPr lang="ru-RU" sz="1200" b="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ТиПО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, которое позволит регламентировать их обеспеченность по специальностям и уровням квалификации (с 2023 года)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B8B8D-8228-4EC7-9E9D-EC6F6212EB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7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5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2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8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 type="titleOnly">
  <p:cSld name="SIX COLUMNS">
    <p:bg>
      <p:bgPr>
        <a:gradFill>
          <a:gsLst>
            <a:gs pos="0">
              <a:srgbClr val="FFFFFF">
                <a:alpha val="0"/>
              </a:srgbClr>
            </a:gs>
            <a:gs pos="100000">
              <a:srgbClr val="AAEAEA"/>
            </a:gs>
          </a:gsLst>
          <a:lin ang="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/>
          <p:nvPr/>
        </p:nvSpPr>
        <p:spPr>
          <a:xfrm rot="10800000">
            <a:off x="7" y="3818185"/>
            <a:ext cx="12192051" cy="3039801"/>
          </a:xfrm>
          <a:custGeom>
            <a:avLst/>
            <a:gdLst/>
            <a:ahLst/>
            <a:cxnLst/>
            <a:rect l="l" t="t" r="r" b="b"/>
            <a:pathLst>
              <a:path w="115070" h="28690" extrusionOk="0">
                <a:moveTo>
                  <a:pt x="115070" y="0"/>
                </a:moveTo>
                <a:cubicBezTo>
                  <a:pt x="112368" y="1196"/>
                  <a:pt x="109380" y="2678"/>
                  <a:pt x="106989" y="4471"/>
                </a:cubicBezTo>
                <a:cubicBezTo>
                  <a:pt x="104000" y="6575"/>
                  <a:pt x="101610" y="9253"/>
                  <a:pt x="98334" y="10448"/>
                </a:cubicBezTo>
                <a:cubicBezTo>
                  <a:pt x="97333" y="10849"/>
                  <a:pt x="96296" y="11016"/>
                  <a:pt x="95248" y="11016"/>
                </a:cubicBezTo>
                <a:cubicBezTo>
                  <a:pt x="93169" y="11016"/>
                  <a:pt x="91045" y="10358"/>
                  <a:pt x="89058" y="9563"/>
                </a:cubicBezTo>
                <a:cubicBezTo>
                  <a:pt x="85061" y="7556"/>
                  <a:pt x="81064" y="5390"/>
                  <a:pt x="76822" y="5390"/>
                </a:cubicBezTo>
                <a:cubicBezTo>
                  <a:pt x="75355" y="5390"/>
                  <a:pt x="73858" y="5650"/>
                  <a:pt x="72322" y="6264"/>
                </a:cubicBezTo>
                <a:cubicBezTo>
                  <a:pt x="66943" y="8655"/>
                  <a:pt x="63357" y="14034"/>
                  <a:pt x="59484" y="18218"/>
                </a:cubicBezTo>
                <a:cubicBezTo>
                  <a:pt x="56184" y="22115"/>
                  <a:pt x="52000" y="25701"/>
                  <a:pt x="46932" y="25701"/>
                </a:cubicBezTo>
                <a:cubicBezTo>
                  <a:pt x="46635" y="25719"/>
                  <a:pt x="46343" y="25728"/>
                  <a:pt x="46054" y="25728"/>
                </a:cubicBezTo>
                <a:cubicBezTo>
                  <a:pt x="36734" y="25728"/>
                  <a:pt x="31490" y="16556"/>
                  <a:pt x="25414" y="10759"/>
                </a:cubicBezTo>
                <a:cubicBezTo>
                  <a:pt x="19817" y="5162"/>
                  <a:pt x="12263" y="431"/>
                  <a:pt x="4239" y="431"/>
                </a:cubicBezTo>
                <a:cubicBezTo>
                  <a:pt x="2838" y="431"/>
                  <a:pt x="1422" y="575"/>
                  <a:pt x="0" y="885"/>
                </a:cubicBezTo>
                <a:lnTo>
                  <a:pt x="0" y="20609"/>
                </a:lnTo>
                <a:cubicBezTo>
                  <a:pt x="4184" y="18529"/>
                  <a:pt x="8368" y="16138"/>
                  <a:pt x="12863" y="15230"/>
                </a:cubicBezTo>
                <a:cubicBezTo>
                  <a:pt x="14742" y="14692"/>
                  <a:pt x="16703" y="14423"/>
                  <a:pt x="18656" y="14423"/>
                </a:cubicBezTo>
                <a:cubicBezTo>
                  <a:pt x="23215" y="14423"/>
                  <a:pt x="27734" y="15887"/>
                  <a:pt x="31081" y="18816"/>
                </a:cubicBezTo>
                <a:cubicBezTo>
                  <a:pt x="35575" y="22713"/>
                  <a:pt x="40955" y="28690"/>
                  <a:pt x="47219" y="28690"/>
                </a:cubicBezTo>
                <a:cubicBezTo>
                  <a:pt x="56782" y="28690"/>
                  <a:pt x="59484" y="14943"/>
                  <a:pt x="68736" y="14943"/>
                </a:cubicBezTo>
                <a:cubicBezTo>
                  <a:pt x="75024" y="14943"/>
                  <a:pt x="79208" y="22115"/>
                  <a:pt x="85472" y="23597"/>
                </a:cubicBezTo>
                <a:cubicBezTo>
                  <a:pt x="86135" y="23741"/>
                  <a:pt x="86813" y="23810"/>
                  <a:pt x="87496" y="23810"/>
                </a:cubicBezTo>
                <a:cubicBezTo>
                  <a:pt x="91126" y="23810"/>
                  <a:pt x="94911" y="21883"/>
                  <a:pt x="97426" y="19127"/>
                </a:cubicBezTo>
                <a:cubicBezTo>
                  <a:pt x="100725" y="16138"/>
                  <a:pt x="103116" y="12241"/>
                  <a:pt x="106104" y="8966"/>
                </a:cubicBezTo>
                <a:cubicBezTo>
                  <a:pt x="108782" y="6264"/>
                  <a:pt x="111771" y="3873"/>
                  <a:pt x="115070" y="2080"/>
                </a:cubicBezTo>
                <a:lnTo>
                  <a:pt x="115070" y="0"/>
                </a:lnTo>
                <a:close/>
              </a:path>
            </a:pathLst>
          </a:custGeom>
          <a:solidFill>
            <a:srgbClr val="FFFFFF">
              <a:alpha val="669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 txBox="1">
            <a:spLocks noGrp="1"/>
          </p:cNvSpPr>
          <p:nvPr>
            <p:ph type="subTitle" idx="1"/>
          </p:nvPr>
        </p:nvSpPr>
        <p:spPr>
          <a:xfrm>
            <a:off x="4363600" y="6333133"/>
            <a:ext cx="71204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1067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None/>
              <a:defRPr sz="13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124" name="Google Shape;124;p11"/>
          <p:cNvCxnSpPr/>
          <p:nvPr/>
        </p:nvCxnSpPr>
        <p:spPr>
          <a:xfrm>
            <a:off x="5096667" y="6286467"/>
            <a:ext cx="71204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11409045" y="632376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l" rtl="0">
              <a:buNone/>
              <a:defRPr sz="1067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1820968" y="385867"/>
            <a:ext cx="8550000" cy="12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Ubuntu Condensed"/>
              <a:buNone/>
              <a:defRPr sz="3200"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ctrTitle" idx="2"/>
          </p:nvPr>
        </p:nvSpPr>
        <p:spPr>
          <a:xfrm>
            <a:off x="2839233" y="2496933"/>
            <a:ext cx="208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ubTitle" idx="3"/>
          </p:nvPr>
        </p:nvSpPr>
        <p:spPr>
          <a:xfrm>
            <a:off x="2839300" y="2938600"/>
            <a:ext cx="2084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ctrTitle" idx="4"/>
          </p:nvPr>
        </p:nvSpPr>
        <p:spPr>
          <a:xfrm>
            <a:off x="5053825" y="2496933"/>
            <a:ext cx="208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ubTitle" idx="5"/>
          </p:nvPr>
        </p:nvSpPr>
        <p:spPr>
          <a:xfrm>
            <a:off x="5053841" y="2938600"/>
            <a:ext cx="2084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ctrTitle" idx="6"/>
          </p:nvPr>
        </p:nvSpPr>
        <p:spPr>
          <a:xfrm>
            <a:off x="7268367" y="2496933"/>
            <a:ext cx="208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subTitle" idx="7"/>
          </p:nvPr>
        </p:nvSpPr>
        <p:spPr>
          <a:xfrm>
            <a:off x="7268368" y="2938600"/>
            <a:ext cx="2084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ctrTitle" idx="8"/>
          </p:nvPr>
        </p:nvSpPr>
        <p:spPr>
          <a:xfrm>
            <a:off x="2839300" y="4710900"/>
            <a:ext cx="208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ubTitle" idx="9"/>
          </p:nvPr>
        </p:nvSpPr>
        <p:spPr>
          <a:xfrm>
            <a:off x="2839300" y="5152700"/>
            <a:ext cx="20844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ctrTitle" idx="13"/>
          </p:nvPr>
        </p:nvSpPr>
        <p:spPr>
          <a:xfrm>
            <a:off x="5053833" y="4710900"/>
            <a:ext cx="208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14"/>
          </p:nvPr>
        </p:nvSpPr>
        <p:spPr>
          <a:xfrm>
            <a:off x="5053841" y="5152700"/>
            <a:ext cx="20844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ctrTitle" idx="15"/>
          </p:nvPr>
        </p:nvSpPr>
        <p:spPr>
          <a:xfrm>
            <a:off x="7268367" y="4710900"/>
            <a:ext cx="2084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867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subTitle" idx="16"/>
          </p:nvPr>
        </p:nvSpPr>
        <p:spPr>
          <a:xfrm>
            <a:off x="7268368" y="5152700"/>
            <a:ext cx="20844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5867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2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5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7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F1C8-5D46-4038-A4BB-4E3D0CFBCB54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4233-5B00-4A51-9A9F-7DEE8972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389678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718" y="1509933"/>
            <a:ext cx="10515600" cy="1325563"/>
          </a:xfrm>
        </p:spPr>
        <p:txBody>
          <a:bodyPr>
            <a:noAutofit/>
          </a:bodyPr>
          <a:lstStyle/>
          <a:p>
            <a:pPr algn="ctr" eaLnBrk="0" hangingPunct="0">
              <a:lnSpc>
                <a:spcPct val="150000"/>
              </a:lnSpc>
              <a:spcBef>
                <a:spcPts val="0"/>
              </a:spcBef>
            </a:pPr>
            <a:r>
              <a:rPr lang="ru-RU" sz="4000" b="1" cap="all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Концепция развития кадров </a:t>
            </a:r>
            <a:r>
              <a:rPr lang="ru-RU" sz="4000" b="1" cap="all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/>
            </a:r>
            <a:br>
              <a:rPr lang="ru-RU" sz="4000" b="1" cap="all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4000" b="1" cap="all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педиатрической службы</a:t>
            </a:r>
            <a:r>
              <a:rPr lang="ru-RU" sz="4000" b="1" cap="all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/>
            </a:r>
            <a:br>
              <a:rPr lang="ru-RU" sz="4000" b="1" cap="all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4000" b="1" cap="all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в Республике Казахстан</a:t>
            </a:r>
            <a:endParaRPr lang="ru-RU" sz="4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2F87E6-8F3B-47AE-B427-418012587B81}"/>
              </a:ext>
            </a:extLst>
          </p:cNvPr>
          <p:cNvSpPr txBox="1"/>
          <p:nvPr/>
        </p:nvSpPr>
        <p:spPr>
          <a:xfrm>
            <a:off x="5591175" y="468528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председателя Учебно-методического объединения направления подготовки «Здравоохранение» Республиканского учебно-методического совета МОН РК (Казахстан), 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декан школы Педиатрии НАО «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КазНМУ</a:t>
            </a:r>
            <a:r>
              <a:rPr lang="ru-RU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им.С.Д.Асфендиярова</a:t>
            </a:r>
            <a:r>
              <a:rPr lang="ru-RU" sz="1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0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-48707"/>
            <a:ext cx="10515600" cy="8223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Требования к разработке и реализации ОП непрерывной интегрированной подготовки врачей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804" y="1962364"/>
            <a:ext cx="11229654" cy="33493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и внедрение практико-ориентированных образовательных программ (профессиональные стандарты, стандарты ВФМО, потребности и ожидания отрасли и общества); </a:t>
            </a: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Реализация ОП через интеграцию образования, науки и практики (Международный опыт, процедуры внешней оценки качества ОП по международным стандартам, повышение стоимости обучения);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Инвестиции и базовое финансирование.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12CA8E7-7061-4FC2-A969-35587715FC81}"/>
              </a:ext>
            </a:extLst>
          </p:cNvPr>
          <p:cNvCxnSpPr/>
          <p:nvPr/>
        </p:nvCxnSpPr>
        <p:spPr>
          <a:xfrm>
            <a:off x="400050" y="786984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8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74" y="0"/>
            <a:ext cx="10515600" cy="9071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Требования к образовательной среде для клинического обучения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804" y="1454382"/>
            <a:ext cx="11229654" cy="47225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Совершенствование стандартов медицинской помощи, соответствующих международным;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стандартов оснащения;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14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Повышение потенциала научно-практических баз организаций образования в области здравоохранения (клинические базы, клиники организации образования в области здравоохранения, университетские больницы, базы резидентуры);</a:t>
            </a:r>
          </a:p>
          <a:p>
            <a:pPr lvl="0">
              <a:lnSpc>
                <a:spcPct val="100000"/>
              </a:lnSpc>
              <a:spcBef>
                <a:spcPts val="14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Аккредитация клинических баз, клиник организаций образования в области здравоохранения, университетских больниц, баз резидентуры;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Повышающие коэффициенты к тарифу на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медуслуги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для обучающих клиник;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Укрепление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материально-технической базы организаций образования (лаборатории, информационные и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симуляционные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технологии).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EC51A1F-361D-46EC-936E-6B61B481F3A3}"/>
              </a:ext>
            </a:extLst>
          </p:cNvPr>
          <p:cNvCxnSpPr/>
          <p:nvPr/>
        </p:nvCxnSpPr>
        <p:spPr>
          <a:xfrm>
            <a:off x="400050" y="786984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7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11017"/>
            <a:ext cx="10515600" cy="7869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Требования к потенциалу профессорско-преподавательского состава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804" y="1454382"/>
            <a:ext cx="11229654" cy="47225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человеческого капитала, повышение статуса медицинского работника и преподавателя:</a:t>
            </a:r>
          </a:p>
          <a:p>
            <a:pPr marL="719138" lvl="0" indent="-4524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 ППС и резидентов;</a:t>
            </a:r>
          </a:p>
          <a:p>
            <a:pPr marL="719138" indent="-4524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Планирование и прогнозирование КРЗ;</a:t>
            </a:r>
          </a:p>
          <a:p>
            <a:pPr marL="719138" indent="-4524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Лицензирование медицинской деятельности;</a:t>
            </a:r>
          </a:p>
          <a:p>
            <a:pPr marL="719138" indent="-4524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Страхование профессиональной деятельности;</a:t>
            </a:r>
          </a:p>
          <a:p>
            <a:pPr marL="719138" indent="-4524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Возможности профессионального развития, включая педагогические технологии.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033CDD8-4205-4949-A84E-70C2269D7F6E}"/>
              </a:ext>
            </a:extLst>
          </p:cNvPr>
          <p:cNvCxnSpPr/>
          <p:nvPr/>
        </p:nvCxnSpPr>
        <p:spPr>
          <a:xfrm>
            <a:off x="400050" y="786984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4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4968384"/>
            <a:ext cx="1516965" cy="8880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500" dirty="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2659971" y="4836612"/>
            <a:ext cx="383465" cy="1019859"/>
          </a:xfrm>
          <a:custGeom>
            <a:avLst/>
            <a:gdLst>
              <a:gd name="T0" fmla="*/ 0 w 538"/>
              <a:gd name="T1" fmla="*/ 1488 h 1488"/>
              <a:gd name="T2" fmla="*/ 0 w 538"/>
              <a:gd name="T3" fmla="*/ 194 h 1488"/>
              <a:gd name="T4" fmla="*/ 538 w 538"/>
              <a:gd name="T5" fmla="*/ 0 h 1488"/>
              <a:gd name="T6" fmla="*/ 538 w 538"/>
              <a:gd name="T7" fmla="*/ 1099 h 1488"/>
              <a:gd name="T8" fmla="*/ 0 w 538"/>
              <a:gd name="T9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8">
                <a:moveTo>
                  <a:pt x="0" y="1488"/>
                </a:moveTo>
                <a:lnTo>
                  <a:pt x="0" y="194"/>
                </a:lnTo>
                <a:lnTo>
                  <a:pt x="538" y="0"/>
                </a:lnTo>
                <a:lnTo>
                  <a:pt x="538" y="1099"/>
                </a:lnTo>
                <a:lnTo>
                  <a:pt x="0" y="1488"/>
                </a:lnTo>
                <a:close/>
              </a:path>
            </a:pathLst>
          </a:custGeom>
          <a:solidFill>
            <a:srgbClr val="215381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43000" y="3336392"/>
            <a:ext cx="1549824" cy="887401"/>
          </a:xfrm>
          <a:prstGeom prst="rect">
            <a:avLst/>
          </a:prstGeom>
          <a:solidFill>
            <a:srgbClr val="CAAC64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659972" y="3320762"/>
            <a:ext cx="369231" cy="904404"/>
          </a:xfrm>
          <a:custGeom>
            <a:avLst/>
            <a:gdLst>
              <a:gd name="T0" fmla="*/ 0 w 538"/>
              <a:gd name="T1" fmla="*/ 1293 h 1293"/>
              <a:gd name="T2" fmla="*/ 0 w 538"/>
              <a:gd name="T3" fmla="*/ 0 h 1293"/>
              <a:gd name="T4" fmla="*/ 538 w 538"/>
              <a:gd name="T5" fmla="*/ 0 h 1293"/>
              <a:gd name="T6" fmla="*/ 538 w 538"/>
              <a:gd name="T7" fmla="*/ 1099 h 1293"/>
              <a:gd name="T8" fmla="*/ 0 w 538"/>
              <a:gd name="T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3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rgbClr val="AF9353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143000" y="2448305"/>
            <a:ext cx="1516966" cy="888087"/>
          </a:xfrm>
          <a:prstGeom prst="rect">
            <a:avLst/>
          </a:prstGeom>
          <a:solidFill>
            <a:srgbClr val="CAAC64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659971" y="2448305"/>
            <a:ext cx="414923" cy="888087"/>
          </a:xfrm>
          <a:custGeom>
            <a:avLst/>
            <a:gdLst>
              <a:gd name="T0" fmla="*/ 0 w 538"/>
              <a:gd name="T1" fmla="*/ 1294 h 1294"/>
              <a:gd name="T2" fmla="*/ 0 w 538"/>
              <a:gd name="T3" fmla="*/ 0 h 1294"/>
              <a:gd name="T4" fmla="*/ 538 w 538"/>
              <a:gd name="T5" fmla="*/ 194 h 1294"/>
              <a:gd name="T6" fmla="*/ 538 w 538"/>
              <a:gd name="T7" fmla="*/ 1294 h 1294"/>
              <a:gd name="T8" fmla="*/ 0 w 538"/>
              <a:gd name="T9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4">
                <a:moveTo>
                  <a:pt x="0" y="1294"/>
                </a:moveTo>
                <a:lnTo>
                  <a:pt x="0" y="0"/>
                </a:lnTo>
                <a:lnTo>
                  <a:pt x="538" y="194"/>
                </a:lnTo>
                <a:lnTo>
                  <a:pt x="538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AF9353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1143000" y="1560904"/>
            <a:ext cx="1516967" cy="887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659971" y="1560902"/>
            <a:ext cx="369236" cy="1020546"/>
          </a:xfrm>
          <a:custGeom>
            <a:avLst/>
            <a:gdLst>
              <a:gd name="T0" fmla="*/ 0 w 538"/>
              <a:gd name="T1" fmla="*/ 1293 h 1487"/>
              <a:gd name="T2" fmla="*/ 0 w 538"/>
              <a:gd name="T3" fmla="*/ 0 h 1487"/>
              <a:gd name="T4" fmla="*/ 538 w 538"/>
              <a:gd name="T5" fmla="*/ 388 h 1487"/>
              <a:gd name="T6" fmla="*/ 538 w 538"/>
              <a:gd name="T7" fmla="*/ 1487 h 1487"/>
              <a:gd name="T8" fmla="*/ 0 w 538"/>
              <a:gd name="T9" fmla="*/ 1293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7">
                <a:moveTo>
                  <a:pt x="0" y="1293"/>
                </a:moveTo>
                <a:lnTo>
                  <a:pt x="0" y="0"/>
                </a:lnTo>
                <a:lnTo>
                  <a:pt x="538" y="388"/>
                </a:lnTo>
                <a:lnTo>
                  <a:pt x="538" y="1487"/>
                </a:lnTo>
                <a:lnTo>
                  <a:pt x="0" y="1293"/>
                </a:lnTo>
                <a:close/>
              </a:path>
            </a:pathLst>
          </a:custGeom>
          <a:solidFill>
            <a:srgbClr val="215381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5725213" y="4350516"/>
            <a:ext cx="276238" cy="234521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300" b="1" dirty="0">
                <a:solidFill>
                  <a:schemeClr val="bg2"/>
                </a:solidFill>
              </a:rPr>
              <a:t>04</a:t>
            </a: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1142998" y="4193165"/>
            <a:ext cx="1531727" cy="799448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2659969" y="4224479"/>
            <a:ext cx="369236" cy="768134"/>
          </a:xfrm>
          <a:custGeom>
            <a:avLst/>
            <a:gdLst>
              <a:gd name="T0" fmla="*/ 0 w 538"/>
              <a:gd name="T1" fmla="*/ 1293 h 1293"/>
              <a:gd name="T2" fmla="*/ 0 w 538"/>
              <a:gd name="T3" fmla="*/ 0 h 1293"/>
              <a:gd name="T4" fmla="*/ 538 w 538"/>
              <a:gd name="T5" fmla="*/ 0 h 1293"/>
              <a:gd name="T6" fmla="*/ 538 w 538"/>
              <a:gd name="T7" fmla="*/ 1099 h 1293"/>
              <a:gd name="T8" fmla="*/ 0 w 538"/>
              <a:gd name="T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3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rgbClr val="215381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71" name="Freeform 7"/>
          <p:cNvSpPr>
            <a:spLocks/>
          </p:cNvSpPr>
          <p:nvPr/>
        </p:nvSpPr>
        <p:spPr bwMode="auto">
          <a:xfrm>
            <a:off x="2659967" y="4080295"/>
            <a:ext cx="369238" cy="885558"/>
          </a:xfrm>
          <a:custGeom>
            <a:avLst/>
            <a:gdLst>
              <a:gd name="T0" fmla="*/ 0 w 538"/>
              <a:gd name="T1" fmla="*/ 1488 h 1488"/>
              <a:gd name="T2" fmla="*/ 0 w 538"/>
              <a:gd name="T3" fmla="*/ 194 h 1488"/>
              <a:gd name="T4" fmla="*/ 538 w 538"/>
              <a:gd name="T5" fmla="*/ 0 h 1488"/>
              <a:gd name="T6" fmla="*/ 538 w 538"/>
              <a:gd name="T7" fmla="*/ 1099 h 1488"/>
              <a:gd name="T8" fmla="*/ 0 w 538"/>
              <a:gd name="T9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8">
                <a:moveTo>
                  <a:pt x="0" y="1488"/>
                </a:moveTo>
                <a:lnTo>
                  <a:pt x="0" y="194"/>
                </a:lnTo>
                <a:lnTo>
                  <a:pt x="538" y="0"/>
                </a:lnTo>
                <a:lnTo>
                  <a:pt x="538" y="1099"/>
                </a:lnTo>
                <a:lnTo>
                  <a:pt x="0" y="1488"/>
                </a:lnTo>
                <a:close/>
              </a:path>
            </a:pathLst>
          </a:custGeom>
          <a:solidFill>
            <a:srgbClr val="215381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72" name="TextBox 71"/>
          <p:cNvSpPr txBox="1"/>
          <p:nvPr/>
        </p:nvSpPr>
        <p:spPr>
          <a:xfrm>
            <a:off x="1153508" y="2965427"/>
            <a:ext cx="14441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ОЦЕНКА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ПРОФЕССИОНАЛЬНОЙ ПОДГОТОВЛЕННОСТИ</a:t>
            </a:r>
            <a:endParaRPr lang="ru-RU" sz="1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56901" y="1738538"/>
            <a:ext cx="144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РЕГИСТРАЦИЯ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НА ОЦЕНКУ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xmlns="" id="{3E123464-C93E-4511-B572-C67FFD86BAE0}"/>
              </a:ext>
            </a:extLst>
          </p:cNvPr>
          <p:cNvSpPr txBox="1">
            <a:spLocks/>
          </p:cNvSpPr>
          <p:nvPr/>
        </p:nvSpPr>
        <p:spPr>
          <a:xfrm>
            <a:off x="6041298" y="1910949"/>
            <a:ext cx="3231861" cy="5714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b="1" dirty="0">
                <a:latin typeface="Akrobat Light" panose="00000500000000000000" pitchFamily="50" charset="-52"/>
              </a:rPr>
              <a:t>Уведомление на электронную почту: дата, время и место прохождения Оценки</a:t>
            </a:r>
            <a:endParaRPr lang="en-GB" sz="900" dirty="0">
              <a:latin typeface="Akrobat Light" panose="00000500000000000000" pitchFamily="50" charset="-52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B7097FEE-D9A2-48A3-A776-4270C57089EC}"/>
              </a:ext>
            </a:extLst>
          </p:cNvPr>
          <p:cNvSpPr txBox="1">
            <a:spLocks/>
          </p:cNvSpPr>
          <p:nvPr/>
        </p:nvSpPr>
        <p:spPr>
          <a:xfrm>
            <a:off x="6493659" y="2610077"/>
            <a:ext cx="4790640" cy="5714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b="1" dirty="0">
                <a:latin typeface="Arial Narrow" panose="020B0606020202030204" pitchFamily="34" charset="0"/>
              </a:rPr>
              <a:t>Оценка клинических/профильных знаний </a:t>
            </a:r>
            <a:r>
              <a:rPr lang="ru-RU" sz="1200" dirty="0">
                <a:latin typeface="Arial Narrow" panose="020B0606020202030204" pitchFamily="34" charset="0"/>
              </a:rPr>
              <a:t>(компьютерное тестирование) 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Психометрический анализ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Анализ результативности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15FF57FD-5275-46A4-948F-3476D92B6FCB}"/>
              </a:ext>
            </a:extLst>
          </p:cNvPr>
          <p:cNvSpPr txBox="1">
            <a:spLocks/>
          </p:cNvSpPr>
          <p:nvPr/>
        </p:nvSpPr>
        <p:spPr>
          <a:xfrm>
            <a:off x="7152548" y="3185678"/>
            <a:ext cx="4624120" cy="10997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Оценка навыков оказания </a:t>
            </a:r>
            <a:r>
              <a:rPr lang="ru-RU" sz="1200" dirty="0" err="1">
                <a:latin typeface="Arial Narrow" panose="020B0606020202030204" pitchFamily="34" charset="0"/>
              </a:rPr>
              <a:t>догоспитальной</a:t>
            </a:r>
            <a:r>
              <a:rPr lang="ru-RU" sz="1200" dirty="0">
                <a:latin typeface="Arial Narrow" panose="020B0606020202030204" pitchFamily="34" charset="0"/>
              </a:rPr>
              <a:t> медицинской помощи при неотложных состояниях (</a:t>
            </a:r>
            <a:r>
              <a:rPr lang="ru-RU" sz="1200" dirty="0" err="1">
                <a:latin typeface="Arial Narrow" panose="020B0606020202030204" pitchFamily="34" charset="0"/>
              </a:rPr>
              <a:t>симуляционные</a:t>
            </a:r>
            <a:r>
              <a:rPr lang="ru-RU" sz="1200" dirty="0">
                <a:latin typeface="Arial Narrow" panose="020B0606020202030204" pitchFamily="34" charset="0"/>
              </a:rPr>
              <a:t> технологии);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Оценка специализированных/профильных навыков;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Оценка расширенных навыков и принятия решения (компьютерная симуляция)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F9F1E670-1294-4F3E-B4D8-13678404466C}"/>
              </a:ext>
            </a:extLst>
          </p:cNvPr>
          <p:cNvSpPr txBox="1">
            <a:spLocks/>
          </p:cNvSpPr>
          <p:nvPr/>
        </p:nvSpPr>
        <p:spPr>
          <a:xfrm>
            <a:off x="8862646" y="4965854"/>
            <a:ext cx="2114017" cy="7299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900" dirty="0">
              <a:latin typeface="Akrobat Light" panose="00000500000000000000" pitchFamily="50" charset="-52"/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8160972">
            <a:off x="10489908" y="6455670"/>
            <a:ext cx="973509" cy="944387"/>
          </a:xfrm>
          <a:prstGeom prst="rtTriangle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6" name="Прямоугольный треугольник 45"/>
          <p:cNvSpPr/>
          <p:nvPr/>
        </p:nvSpPr>
        <p:spPr>
          <a:xfrm rot="16200000">
            <a:off x="11082260" y="5968781"/>
            <a:ext cx="899863" cy="878575"/>
          </a:xfrm>
          <a:prstGeom prst="rt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47" name="Номер слайда 1"/>
          <p:cNvSpPr txBox="1">
            <a:spLocks/>
          </p:cNvSpPr>
          <p:nvPr/>
        </p:nvSpPr>
        <p:spPr>
          <a:xfrm>
            <a:off x="8412912" y="6449278"/>
            <a:ext cx="2311099" cy="296664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38" dirty="0">
              <a:solidFill>
                <a:srgbClr val="AF9353"/>
              </a:solidFill>
            </a:endParaRPr>
          </a:p>
        </p:txBody>
      </p:sp>
      <p:sp>
        <p:nvSpPr>
          <p:cNvPr id="49" name="Freeform 29"/>
          <p:cNvSpPr>
            <a:spLocks/>
          </p:cNvSpPr>
          <p:nvPr/>
        </p:nvSpPr>
        <p:spPr bwMode="auto">
          <a:xfrm>
            <a:off x="3023362" y="1827164"/>
            <a:ext cx="2893344" cy="990609"/>
          </a:xfrm>
          <a:custGeom>
            <a:avLst/>
            <a:gdLst>
              <a:gd name="T0" fmla="*/ 3831 w 4228"/>
              <a:gd name="T1" fmla="*/ 1102 h 1102"/>
              <a:gd name="T2" fmla="*/ 4228 w 4228"/>
              <a:gd name="T3" fmla="*/ 552 h 1102"/>
              <a:gd name="T4" fmla="*/ 3831 w 4228"/>
              <a:gd name="T5" fmla="*/ 0 h 1102"/>
              <a:gd name="T6" fmla="*/ 0 w 4228"/>
              <a:gd name="T7" fmla="*/ 0 h 1102"/>
              <a:gd name="T8" fmla="*/ 0 w 4228"/>
              <a:gd name="T9" fmla="*/ 1102 h 1102"/>
              <a:gd name="T10" fmla="*/ 3831 w 4228"/>
              <a:gd name="T11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28" h="1102">
                <a:moveTo>
                  <a:pt x="3831" y="1102"/>
                </a:moveTo>
                <a:lnTo>
                  <a:pt x="4228" y="552"/>
                </a:lnTo>
                <a:lnTo>
                  <a:pt x="3831" y="0"/>
                </a:lnTo>
                <a:lnTo>
                  <a:pt x="0" y="0"/>
                </a:lnTo>
                <a:lnTo>
                  <a:pt x="0" y="1102"/>
                </a:lnTo>
                <a:lnTo>
                  <a:pt x="3831" y="1102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  <a:effectLst/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3029202" y="1928102"/>
            <a:ext cx="2203672" cy="5714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Веб-приложение: с любого устройства, 24/7, с любой точки мира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Биометрическая идентификация</a:t>
            </a:r>
            <a:endParaRPr lang="en-GB" sz="9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5429478" y="1947572"/>
            <a:ext cx="487228" cy="5520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latin typeface="Akrobat" panose="00000600000000000000" pitchFamily="50" charset="-52"/>
            </a:endParaRPr>
          </a:p>
        </p:txBody>
      </p:sp>
      <p:sp>
        <p:nvSpPr>
          <p:cNvPr id="59" name="Freeform 21"/>
          <p:cNvSpPr>
            <a:spLocks/>
          </p:cNvSpPr>
          <p:nvPr/>
        </p:nvSpPr>
        <p:spPr bwMode="auto">
          <a:xfrm>
            <a:off x="3024725" y="2594253"/>
            <a:ext cx="3487946" cy="772641"/>
          </a:xfrm>
          <a:custGeom>
            <a:avLst/>
            <a:gdLst>
              <a:gd name="T0" fmla="*/ 4537 w 4934"/>
              <a:gd name="T1" fmla="*/ 1099 h 1099"/>
              <a:gd name="T2" fmla="*/ 4934 w 4934"/>
              <a:gd name="T3" fmla="*/ 549 h 1099"/>
              <a:gd name="T4" fmla="*/ 4537 w 4934"/>
              <a:gd name="T5" fmla="*/ 0 h 1099"/>
              <a:gd name="T6" fmla="*/ 0 w 4934"/>
              <a:gd name="T7" fmla="*/ 0 h 1099"/>
              <a:gd name="T8" fmla="*/ 0 w 4934"/>
              <a:gd name="T9" fmla="*/ 1099 h 1099"/>
              <a:gd name="T10" fmla="*/ 4537 w 4934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34" h="1099">
                <a:moveTo>
                  <a:pt x="4537" y="1099"/>
                </a:moveTo>
                <a:lnTo>
                  <a:pt x="4934" y="549"/>
                </a:lnTo>
                <a:lnTo>
                  <a:pt x="4537" y="0"/>
                </a:lnTo>
                <a:lnTo>
                  <a:pt x="0" y="0"/>
                </a:lnTo>
                <a:lnTo>
                  <a:pt x="0" y="1099"/>
                </a:lnTo>
                <a:lnTo>
                  <a:pt x="4537" y="1099"/>
                </a:lnTo>
                <a:close/>
              </a:path>
            </a:pathLst>
          </a:custGeom>
          <a:gradFill flip="none" rotWithShape="1">
            <a:gsLst>
              <a:gs pos="0">
                <a:srgbClr val="AF9353"/>
              </a:gs>
              <a:gs pos="100000">
                <a:srgbClr val="CAAC64"/>
              </a:gs>
            </a:gsLst>
            <a:lin ang="10800000" scaled="0"/>
            <a:tileRect/>
          </a:gra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61" name="Freeform 13"/>
          <p:cNvSpPr>
            <a:spLocks/>
          </p:cNvSpPr>
          <p:nvPr/>
        </p:nvSpPr>
        <p:spPr bwMode="auto">
          <a:xfrm>
            <a:off x="3029208" y="3336391"/>
            <a:ext cx="3645017" cy="716479"/>
          </a:xfrm>
          <a:custGeom>
            <a:avLst/>
            <a:gdLst>
              <a:gd name="T0" fmla="*/ 0 w 3866"/>
              <a:gd name="T1" fmla="*/ 1099 h 1099"/>
              <a:gd name="T2" fmla="*/ 0 w 3866"/>
              <a:gd name="T3" fmla="*/ 0 h 1099"/>
              <a:gd name="T4" fmla="*/ 3469 w 3866"/>
              <a:gd name="T5" fmla="*/ 0 h 1099"/>
              <a:gd name="T6" fmla="*/ 3866 w 3866"/>
              <a:gd name="T7" fmla="*/ 549 h 1099"/>
              <a:gd name="T8" fmla="*/ 3469 w 3866"/>
              <a:gd name="T9" fmla="*/ 1099 h 1099"/>
              <a:gd name="T10" fmla="*/ 0 w 3866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6" h="1099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solidFill>
            <a:srgbClr val="CAAC6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/>
          </a:p>
        </p:txBody>
      </p:sp>
      <p:sp>
        <p:nvSpPr>
          <p:cNvPr id="65" name="Text Placeholder 3"/>
          <p:cNvSpPr txBox="1">
            <a:spLocks/>
          </p:cNvSpPr>
          <p:nvPr/>
        </p:nvSpPr>
        <p:spPr>
          <a:xfrm>
            <a:off x="7152548" y="4177799"/>
            <a:ext cx="487228" cy="600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latin typeface="Akrobat" panose="00000600000000000000" pitchFamily="50" charset="-52"/>
            </a:endParaRPr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3021194" y="4123211"/>
            <a:ext cx="4456819" cy="1490065"/>
          </a:xfrm>
          <a:custGeom>
            <a:avLst/>
            <a:gdLst>
              <a:gd name="T0" fmla="*/ 0 w 3866"/>
              <a:gd name="T1" fmla="*/ 1099 h 1099"/>
              <a:gd name="T2" fmla="*/ 0 w 3866"/>
              <a:gd name="T3" fmla="*/ 0 h 1099"/>
              <a:gd name="T4" fmla="*/ 3469 w 3866"/>
              <a:gd name="T5" fmla="*/ 0 h 1099"/>
              <a:gd name="T6" fmla="*/ 3866 w 3866"/>
              <a:gd name="T7" fmla="*/ 549 h 1099"/>
              <a:gd name="T8" fmla="*/ 3469 w 3866"/>
              <a:gd name="T9" fmla="*/ 1099 h 1099"/>
              <a:gd name="T10" fmla="*/ 0 w 3866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6" h="1099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endParaRPr lang="en-US" sz="732" dirty="0">
              <a:solidFill>
                <a:schemeClr val="bg1"/>
              </a:solidFill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3094293" y="5075339"/>
            <a:ext cx="3489225" cy="484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Akrobat" panose="00000600000000000000" pitchFamily="50" charset="-52"/>
              </a:rPr>
              <a:t>Через портал электронного правительства в орган по сертификации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02227" y="4645368"/>
            <a:ext cx="163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</a:rPr>
              <a:t>РЕЗУЛЬТАТ ОЦЕНКИ </a:t>
            </a:r>
          </a:p>
        </p:txBody>
      </p:sp>
      <p:sp>
        <p:nvSpPr>
          <p:cNvPr id="56" name="Freeform 13"/>
          <p:cNvSpPr>
            <a:spLocks/>
          </p:cNvSpPr>
          <p:nvPr/>
        </p:nvSpPr>
        <p:spPr bwMode="auto">
          <a:xfrm>
            <a:off x="3023362" y="3333905"/>
            <a:ext cx="4150258" cy="776892"/>
          </a:xfrm>
          <a:custGeom>
            <a:avLst/>
            <a:gdLst>
              <a:gd name="T0" fmla="*/ 0 w 3866"/>
              <a:gd name="T1" fmla="*/ 1099 h 1099"/>
              <a:gd name="T2" fmla="*/ 0 w 3866"/>
              <a:gd name="T3" fmla="*/ 0 h 1099"/>
              <a:gd name="T4" fmla="*/ 3469 w 3866"/>
              <a:gd name="T5" fmla="*/ 0 h 1099"/>
              <a:gd name="T6" fmla="*/ 3866 w 3866"/>
              <a:gd name="T7" fmla="*/ 549 h 1099"/>
              <a:gd name="T8" fmla="*/ 3469 w 3866"/>
              <a:gd name="T9" fmla="*/ 1099 h 1099"/>
              <a:gd name="T10" fmla="*/ 0 w 3866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6" h="1099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gradFill flip="none" rotWithShape="1">
            <a:gsLst>
              <a:gs pos="0">
                <a:srgbClr val="AF9353"/>
              </a:gs>
              <a:gs pos="100000">
                <a:srgbClr val="CAAC64"/>
              </a:gs>
            </a:gsLst>
            <a:lin ang="10800000" scaled="0"/>
            <a:tileRect/>
          </a:gradFill>
          <a:ln>
            <a:noFill/>
          </a:ln>
        </p:spPr>
        <p:txBody>
          <a:bodyPr vert="horz" wrap="square" lIns="37157" tIns="18579" rIns="37157" bIns="18579" numCol="1" anchor="t" anchorCtr="0" compatLnSpc="1">
            <a:prstTxWarp prst="textNoShape">
              <a:avLst/>
            </a:prstTxWarp>
          </a:bodyPr>
          <a:lstStyle/>
          <a:p>
            <a:r>
              <a:rPr lang="ru-RU" sz="732" dirty="0">
                <a:solidFill>
                  <a:schemeClr val="bg1"/>
                </a:solidFill>
              </a:rPr>
              <a:t>  </a:t>
            </a:r>
            <a:endParaRPr lang="en-US" sz="732" dirty="0">
              <a:solidFill>
                <a:schemeClr val="bg1"/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3893458" y="3558170"/>
            <a:ext cx="3280162" cy="4675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Akrobat" panose="00000600000000000000" pitchFamily="50" charset="-52"/>
              </a:rPr>
              <a:t>ОЦЕНКА НАВЫКОВ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(</a:t>
            </a:r>
            <a:r>
              <a:rPr lang="en-US" sz="900" dirty="0">
                <a:solidFill>
                  <a:schemeClr val="bg1"/>
                </a:solidFill>
                <a:latin typeface="Akrobat" panose="00000600000000000000" pitchFamily="50" charset="-52"/>
              </a:rPr>
              <a:t>off </a:t>
            </a: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и </a:t>
            </a:r>
            <a:r>
              <a:rPr lang="en-US" sz="900" dirty="0">
                <a:solidFill>
                  <a:schemeClr val="bg1"/>
                </a:solidFill>
                <a:latin typeface="Akrobat" panose="00000600000000000000" pitchFamily="50" charset="-52"/>
              </a:rPr>
              <a:t>online</a:t>
            </a: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 режимах)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Использование </a:t>
            </a:r>
            <a:r>
              <a:rPr lang="ru-RU" sz="900" dirty="0" err="1">
                <a:solidFill>
                  <a:schemeClr val="bg1"/>
                </a:solidFill>
                <a:latin typeface="Akrobat" panose="00000600000000000000" pitchFamily="50" charset="-52"/>
              </a:rPr>
              <a:t>симуляционных</a:t>
            </a: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 и компьютерных технологий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ru-RU" sz="11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061545" y="4038180"/>
            <a:ext cx="3451126" cy="1179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Akrobat" panose="00000600000000000000" pitchFamily="50" charset="-52"/>
              </a:rPr>
              <a:t>В личном кабинете специалиста здравоохранения (сохраняются все результаты)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Akrobat" panose="00000600000000000000" pitchFamily="50" charset="-52"/>
              </a:rPr>
              <a:t>Сводный протокол в организации образования и науки</a:t>
            </a:r>
            <a:endParaRPr lang="en-GB" sz="11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2" name="Управляющая кнопка: документ 81">
            <a:hlinkClick r:id="" action="ppaction://noaction" highlightClick="1"/>
          </p:cNvPr>
          <p:cNvSpPr/>
          <p:nvPr/>
        </p:nvSpPr>
        <p:spPr>
          <a:xfrm>
            <a:off x="3056214" y="2603201"/>
            <a:ext cx="772208" cy="713992"/>
          </a:xfrm>
          <a:prstGeom prst="actionButton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krobat Black" pitchFamily="50" charset="-52"/>
                <a:ea typeface="Verdana" pitchFamily="34" charset="0"/>
                <a:cs typeface="Verdana" pitchFamily="34" charset="0"/>
              </a:rPr>
              <a:t>1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Akrobat Black" pitchFamily="50" charset="-52"/>
                <a:ea typeface="Verdana" pitchFamily="34" charset="0"/>
                <a:cs typeface="Verdana" pitchFamily="34" charset="0"/>
              </a:rPr>
              <a:t> этап</a:t>
            </a:r>
          </a:p>
        </p:txBody>
      </p:sp>
      <p:sp>
        <p:nvSpPr>
          <p:cNvPr id="84" name="Управляющая кнопка: документ 83">
            <a:hlinkClick r:id="" action="ppaction://noaction" highlightClick="1"/>
          </p:cNvPr>
          <p:cNvSpPr/>
          <p:nvPr/>
        </p:nvSpPr>
        <p:spPr>
          <a:xfrm>
            <a:off x="3074894" y="3356569"/>
            <a:ext cx="772208" cy="696301"/>
          </a:xfrm>
          <a:prstGeom prst="actionButton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krobat Black" pitchFamily="50" charset="-52"/>
                <a:ea typeface="Verdana" pitchFamily="34" charset="0"/>
                <a:cs typeface="Verdana" pitchFamily="34" charset="0"/>
              </a:rPr>
              <a:t>2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Akrobat Black" pitchFamily="50" charset="-52"/>
                <a:ea typeface="Verdana" pitchFamily="34" charset="0"/>
                <a:cs typeface="Verdana" pitchFamily="34" charset="0"/>
              </a:rPr>
              <a:t> этап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28422" y="3321797"/>
            <a:ext cx="2356852" cy="55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3"/>
          <p:cNvSpPr txBox="1">
            <a:spLocks/>
          </p:cNvSpPr>
          <p:nvPr/>
        </p:nvSpPr>
        <p:spPr>
          <a:xfrm>
            <a:off x="3905178" y="2500566"/>
            <a:ext cx="2701156" cy="8995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  <a:latin typeface="Akrobat" panose="00000600000000000000" pitchFamily="50" charset="-52"/>
              </a:rPr>
              <a:t>ОЦЕНКА ЗНАНИЙ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(</a:t>
            </a:r>
            <a:r>
              <a:rPr lang="en-US" sz="900" dirty="0">
                <a:solidFill>
                  <a:schemeClr val="bg1"/>
                </a:solidFill>
                <a:latin typeface="Akrobat" panose="00000600000000000000" pitchFamily="50" charset="-52"/>
              </a:rPr>
              <a:t>off </a:t>
            </a: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и </a:t>
            </a:r>
            <a:r>
              <a:rPr lang="en-US" sz="900" dirty="0">
                <a:solidFill>
                  <a:schemeClr val="bg1"/>
                </a:solidFill>
                <a:latin typeface="Akrobat" panose="00000600000000000000" pitchFamily="50" charset="-52"/>
              </a:rPr>
              <a:t>online</a:t>
            </a: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 режимах)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chemeClr val="bg1"/>
                </a:solidFill>
                <a:latin typeface="Akrobat" panose="00000600000000000000" pitchFamily="50" charset="-52"/>
              </a:rPr>
              <a:t>Система биометрической аутентификации и </a:t>
            </a:r>
            <a:r>
              <a:rPr lang="en-US" sz="900" dirty="0">
                <a:solidFill>
                  <a:schemeClr val="bg1"/>
                </a:solidFill>
                <a:latin typeface="Akrobat" panose="00000600000000000000" pitchFamily="50" charset="-52"/>
              </a:rPr>
              <a:t>online </a:t>
            </a:r>
            <a:r>
              <a:rPr lang="ru-RU" sz="900" dirty="0" err="1">
                <a:solidFill>
                  <a:schemeClr val="bg1"/>
                </a:solidFill>
                <a:latin typeface="Akrobat" panose="00000600000000000000" pitchFamily="50" charset="-52"/>
              </a:rPr>
              <a:t>прокторинг</a:t>
            </a:r>
            <a:r>
              <a:rPr lang="en-US" sz="900" dirty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endParaRPr lang="ru-RU" sz="9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88" name="Заголовок 4"/>
          <p:cNvSpPr txBox="1">
            <a:spLocks/>
          </p:cNvSpPr>
          <p:nvPr/>
        </p:nvSpPr>
        <p:spPr>
          <a:xfrm>
            <a:off x="208411" y="165473"/>
            <a:ext cx="10515600" cy="7517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Процедура оценки профессиональной подготовленности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757" y="1560902"/>
            <a:ext cx="235987" cy="46891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И</a:t>
            </a:r>
          </a:p>
          <a:p>
            <a:pPr algn="ctr"/>
            <a:endParaRPr lang="ru-RU" sz="3200" dirty="0">
              <a:latin typeface="Bahnschrift Condensed" panose="020B0502040204020203" pitchFamily="34" charset="0"/>
            </a:endParaRPr>
          </a:p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С</a:t>
            </a:r>
          </a:p>
          <a:p>
            <a:pPr algn="ctr"/>
            <a:endParaRPr lang="ru-RU" sz="3200" dirty="0">
              <a:latin typeface="Bahnschrift Condensed" panose="020B0502040204020203" pitchFamily="34" charset="0"/>
            </a:endParaRPr>
          </a:p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1744" y="5948260"/>
            <a:ext cx="7234216" cy="30181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Информационная системы оценки (4 000 экзаменов в 1 поток - одновременно)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8D74B4C-8EBD-4B82-9E46-94F84D018562}"/>
              </a:ext>
            </a:extLst>
          </p:cNvPr>
          <p:cNvSpPr txBox="1"/>
          <p:nvPr/>
        </p:nvSpPr>
        <p:spPr>
          <a:xfrm>
            <a:off x="7528870" y="4359534"/>
            <a:ext cx="4613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krobat Light" panose="00000500000000000000"/>
              </a:rPr>
              <a:t>Определение сильных и слабых сторон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krobat Light" panose="00000500000000000000"/>
              </a:rPr>
              <a:t>Оценка образовательных программ и образовательного процесса для совершенствования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krobat Light" panose="00000500000000000000"/>
              </a:rPr>
              <a:t>Определение системных ошибок и пересмотр профессиональных стандартов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err="1">
                <a:latin typeface="Akrobat Light" panose="00000500000000000000"/>
              </a:rPr>
              <a:t>Бенчмаркинг</a:t>
            </a:r>
            <a:r>
              <a:rPr lang="ru-RU" sz="1200" dirty="0">
                <a:latin typeface="Akrobat Light" panose="0000050000000000000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3EC77700-1A48-492D-8019-FED661D82C98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32" y="138344"/>
            <a:ext cx="5476073" cy="6581312"/>
          </a:xfrm>
        </p:spPr>
      </p:pic>
      <p:sp>
        <p:nvSpPr>
          <p:cNvPr id="2" name="TextBox 1"/>
          <p:cNvSpPr txBox="1"/>
          <p:nvPr/>
        </p:nvSpPr>
        <p:spPr>
          <a:xfrm>
            <a:off x="5916669" y="4795864"/>
            <a:ext cx="40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1774" y="3264830"/>
            <a:ext cx="33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</a:t>
            </a:r>
            <a:endParaRPr lang="lt-LT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1522" y="1351188"/>
            <a:ext cx="29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8</a:t>
            </a:r>
            <a:endParaRPr lang="lt-LT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79405" y="2171886"/>
            <a:ext cx="4572000" cy="2049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91375" y="3429000"/>
            <a:ext cx="4572000" cy="2049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187" y="50054"/>
            <a:ext cx="8101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D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Модель приложения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Diploma Supplement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1646" y="4621778"/>
            <a:ext cx="3456384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rgbClr val="002060"/>
                </a:solidFill>
              </a:rPr>
              <a:t>Непрерывное интегрированное образование: </a:t>
            </a:r>
            <a:r>
              <a:rPr lang="ru-RU" dirty="0">
                <a:solidFill>
                  <a:srgbClr val="002060"/>
                </a:solidFill>
              </a:rPr>
              <a:t>Медицина </a:t>
            </a:r>
          </a:p>
          <a:p>
            <a:pPr>
              <a:lnSpc>
                <a:spcPts val="1600"/>
              </a:lnSpc>
            </a:pPr>
            <a:r>
              <a:rPr lang="ru-RU" dirty="0">
                <a:solidFill>
                  <a:srgbClr val="002060"/>
                </a:solidFill>
              </a:rPr>
              <a:t>(360 </a:t>
            </a:r>
            <a:r>
              <a:rPr lang="en-US" dirty="0">
                <a:solidFill>
                  <a:srgbClr val="002060"/>
                </a:solidFill>
              </a:rPr>
              <a:t>ECTS - </a:t>
            </a:r>
            <a:r>
              <a:rPr lang="ru-RU" dirty="0">
                <a:solidFill>
                  <a:srgbClr val="002060"/>
                </a:solidFill>
              </a:rPr>
              <a:t>6 лет)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1646" y="1273950"/>
            <a:ext cx="3456384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rgbClr val="002060"/>
                </a:solidFill>
              </a:rPr>
              <a:t>Докторантура: </a:t>
            </a:r>
            <a:r>
              <a:rPr lang="ru-RU" dirty="0">
                <a:solidFill>
                  <a:srgbClr val="002060"/>
                </a:solidFill>
              </a:rPr>
              <a:t>Медицина </a:t>
            </a:r>
          </a:p>
          <a:p>
            <a:pPr>
              <a:lnSpc>
                <a:spcPts val="1600"/>
              </a:lnSpc>
            </a:pPr>
            <a:r>
              <a:rPr lang="ru-RU" dirty="0">
                <a:solidFill>
                  <a:srgbClr val="002060"/>
                </a:solidFill>
              </a:rPr>
              <a:t>(240 </a:t>
            </a:r>
            <a:r>
              <a:rPr lang="en-US" dirty="0">
                <a:solidFill>
                  <a:srgbClr val="002060"/>
                </a:solidFill>
              </a:rPr>
              <a:t>ECTS – </a:t>
            </a:r>
            <a:r>
              <a:rPr lang="ru-RU" dirty="0">
                <a:solidFill>
                  <a:srgbClr val="002060"/>
                </a:solidFill>
              </a:rPr>
              <a:t>4 года)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1646" y="2972465"/>
            <a:ext cx="34563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Резидентура: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 лет, в соответствии с минимальными требованиями Директивы 2005/36/EC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9080008-92BF-4591-9310-F5A1EEDFBA07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6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7035" y="606837"/>
            <a:ext cx="11970350" cy="6028216"/>
            <a:chOff x="187035" y="625887"/>
            <a:chExt cx="11970350" cy="6028216"/>
          </a:xfrm>
        </p:grpSpPr>
        <p:sp>
          <p:nvSpPr>
            <p:cNvPr id="5" name="Полилиния 4"/>
            <p:cNvSpPr/>
            <p:nvPr/>
          </p:nvSpPr>
          <p:spPr>
            <a:xfrm>
              <a:off x="221649" y="625887"/>
              <a:ext cx="11935736" cy="1738298"/>
            </a:xfrm>
            <a:custGeom>
              <a:avLst/>
              <a:gdLst>
                <a:gd name="connsiteX0" fmla="*/ 0 w 11935736"/>
                <a:gd name="connsiteY0" fmla="*/ 434575 h 1738298"/>
                <a:gd name="connsiteX1" fmla="*/ 11066587 w 11935736"/>
                <a:gd name="connsiteY1" fmla="*/ 434575 h 1738298"/>
                <a:gd name="connsiteX2" fmla="*/ 11066587 w 11935736"/>
                <a:gd name="connsiteY2" fmla="*/ 0 h 1738298"/>
                <a:gd name="connsiteX3" fmla="*/ 11935736 w 11935736"/>
                <a:gd name="connsiteY3" fmla="*/ 869149 h 1738298"/>
                <a:gd name="connsiteX4" fmla="*/ 11066587 w 11935736"/>
                <a:gd name="connsiteY4" fmla="*/ 1738298 h 1738298"/>
                <a:gd name="connsiteX5" fmla="*/ 11066587 w 11935736"/>
                <a:gd name="connsiteY5" fmla="*/ 1303724 h 1738298"/>
                <a:gd name="connsiteX6" fmla="*/ 0 w 11935736"/>
                <a:gd name="connsiteY6" fmla="*/ 1303724 h 1738298"/>
                <a:gd name="connsiteX7" fmla="*/ 0 w 11935736"/>
                <a:gd name="connsiteY7" fmla="*/ 434575 h 173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5736" h="1738298">
                  <a:moveTo>
                    <a:pt x="0" y="434575"/>
                  </a:moveTo>
                  <a:lnTo>
                    <a:pt x="11066587" y="434575"/>
                  </a:lnTo>
                  <a:lnTo>
                    <a:pt x="11066587" y="0"/>
                  </a:lnTo>
                  <a:lnTo>
                    <a:pt x="11935736" y="869149"/>
                  </a:lnTo>
                  <a:lnTo>
                    <a:pt x="11066587" y="1738298"/>
                  </a:lnTo>
                  <a:lnTo>
                    <a:pt x="11066587" y="1303724"/>
                  </a:lnTo>
                  <a:lnTo>
                    <a:pt x="0" y="1303724"/>
                  </a:lnTo>
                  <a:lnTo>
                    <a:pt x="0" y="43457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90" tIns="506965" rIns="688574" bIns="710529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Сертификация специалиста</a:t>
              </a:r>
              <a:endParaRPr lang="ru-RU" sz="2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7035" y="1879904"/>
              <a:ext cx="4023029" cy="4063696"/>
            </a:xfrm>
            <a:custGeom>
              <a:avLst/>
              <a:gdLst>
                <a:gd name="connsiteX0" fmla="*/ 0 w 3676206"/>
                <a:gd name="connsiteY0" fmla="*/ 0 h 4504204"/>
                <a:gd name="connsiteX1" fmla="*/ 3676206 w 3676206"/>
                <a:gd name="connsiteY1" fmla="*/ 0 h 4504204"/>
                <a:gd name="connsiteX2" fmla="*/ 3676206 w 3676206"/>
                <a:gd name="connsiteY2" fmla="*/ 4504204 h 4504204"/>
                <a:gd name="connsiteX3" fmla="*/ 0 w 3676206"/>
                <a:gd name="connsiteY3" fmla="*/ 4504204 h 4504204"/>
                <a:gd name="connsiteX4" fmla="*/ 0 w 3676206"/>
                <a:gd name="connsiteY4" fmla="*/ 0 h 450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206" h="4504204">
                  <a:moveTo>
                    <a:pt x="0" y="0"/>
                  </a:moveTo>
                  <a:lnTo>
                    <a:pt x="3676206" y="0"/>
                  </a:lnTo>
                  <a:lnTo>
                    <a:pt x="3676206" y="4504204"/>
                  </a:lnTo>
                  <a:lnTo>
                    <a:pt x="0" y="4504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Процедура оценки профессиональной подготовленности </a:t>
              </a: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выпускников, с целью определения соответствия их квалификации требованиям </a:t>
              </a:r>
              <a:r>
                <a:rPr lang="ru-RU" sz="18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профстандарта</a:t>
              </a: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и допуска к клинической практике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Оценка выпускников 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входит в структуру итоговой аттестации </a:t>
              </a:r>
              <a:r>
                <a:rPr lang="ru-RU" sz="18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 проводится организацией, аккредитованной уполномоченным органом и 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ее прохождение является основанием</a:t>
              </a:r>
              <a:r>
                <a:rPr lang="ru-RU" sz="18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для получения сертификата специалиста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210066" y="1205319"/>
              <a:ext cx="7947319" cy="1738298"/>
            </a:xfrm>
            <a:custGeom>
              <a:avLst/>
              <a:gdLst>
                <a:gd name="connsiteX0" fmla="*/ 0 w 7635109"/>
                <a:gd name="connsiteY0" fmla="*/ 434575 h 1738298"/>
                <a:gd name="connsiteX1" fmla="*/ 6765960 w 7635109"/>
                <a:gd name="connsiteY1" fmla="*/ 434575 h 1738298"/>
                <a:gd name="connsiteX2" fmla="*/ 6765960 w 7635109"/>
                <a:gd name="connsiteY2" fmla="*/ 0 h 1738298"/>
                <a:gd name="connsiteX3" fmla="*/ 7635109 w 7635109"/>
                <a:gd name="connsiteY3" fmla="*/ 869149 h 1738298"/>
                <a:gd name="connsiteX4" fmla="*/ 6765960 w 7635109"/>
                <a:gd name="connsiteY4" fmla="*/ 1738298 h 1738298"/>
                <a:gd name="connsiteX5" fmla="*/ 6765960 w 7635109"/>
                <a:gd name="connsiteY5" fmla="*/ 1303724 h 1738298"/>
                <a:gd name="connsiteX6" fmla="*/ 0 w 7635109"/>
                <a:gd name="connsiteY6" fmla="*/ 1303724 h 1738298"/>
                <a:gd name="connsiteX7" fmla="*/ 0 w 7635109"/>
                <a:gd name="connsiteY7" fmla="*/ 434575 h 173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09" h="1738298">
                  <a:moveTo>
                    <a:pt x="0" y="434575"/>
                  </a:moveTo>
                  <a:lnTo>
                    <a:pt x="6765960" y="434575"/>
                  </a:lnTo>
                  <a:lnTo>
                    <a:pt x="6765960" y="0"/>
                  </a:lnTo>
                  <a:lnTo>
                    <a:pt x="7635109" y="869149"/>
                  </a:lnTo>
                  <a:lnTo>
                    <a:pt x="6765960" y="1738298"/>
                  </a:lnTo>
                  <a:lnTo>
                    <a:pt x="6765960" y="1303724"/>
                  </a:lnTo>
                  <a:lnTo>
                    <a:pt x="0" y="1303724"/>
                  </a:lnTo>
                  <a:lnTo>
                    <a:pt x="0" y="43457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2390" tIns="506965" rIns="688574" bIns="710529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/>
                <a:t>Продление срока действия сертификата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210065" y="2378905"/>
              <a:ext cx="3162285" cy="3564695"/>
            </a:xfrm>
            <a:custGeom>
              <a:avLst/>
              <a:gdLst>
                <a:gd name="connsiteX0" fmla="*/ 0 w 3425121"/>
                <a:gd name="connsiteY0" fmla="*/ 0 h 4005195"/>
                <a:gd name="connsiteX1" fmla="*/ 3425121 w 3425121"/>
                <a:gd name="connsiteY1" fmla="*/ 0 h 4005195"/>
                <a:gd name="connsiteX2" fmla="*/ 3425121 w 3425121"/>
                <a:gd name="connsiteY2" fmla="*/ 4005195 h 4005195"/>
                <a:gd name="connsiteX3" fmla="*/ 0 w 3425121"/>
                <a:gd name="connsiteY3" fmla="*/ 4005195 h 4005195"/>
                <a:gd name="connsiteX4" fmla="*/ 0 w 3425121"/>
                <a:gd name="connsiteY4" fmla="*/ 0 h 400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5121" h="4005195">
                  <a:moveTo>
                    <a:pt x="0" y="0"/>
                  </a:moveTo>
                  <a:lnTo>
                    <a:pt x="3425121" y="0"/>
                  </a:lnTo>
                  <a:lnTo>
                    <a:pt x="3425121" y="4005195"/>
                  </a:lnTo>
                  <a:lnTo>
                    <a:pt x="0" y="4005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проводится государственным органом один раз в пять лет </a:t>
              </a:r>
              <a:r>
                <a:rPr lang="ru-RU" sz="1800" b="1" kern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 основании подтверждения квалификации медицинского работника достижениями НПР </a:t>
              </a:r>
              <a:r>
                <a:rPr lang="ru-RU" sz="18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(портфолио </a:t>
              </a:r>
              <a:r>
                <a:rPr lang="ru-RU" sz="1800" kern="120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профрегистра</a:t>
              </a:r>
              <a:r>
                <a:rPr lang="ru-RU" sz="180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профессиональной медицинской ассоциацией, аккредитованной уполномоченным органом</a:t>
              </a:r>
              <a:endParaRPr lang="ru-RU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72350" y="1784752"/>
              <a:ext cx="4785035" cy="1738298"/>
            </a:xfrm>
            <a:custGeom>
              <a:avLst/>
              <a:gdLst>
                <a:gd name="connsiteX0" fmla="*/ 0 w 4583322"/>
                <a:gd name="connsiteY0" fmla="*/ 434575 h 1738298"/>
                <a:gd name="connsiteX1" fmla="*/ 3714173 w 4583322"/>
                <a:gd name="connsiteY1" fmla="*/ 434575 h 1738298"/>
                <a:gd name="connsiteX2" fmla="*/ 3714173 w 4583322"/>
                <a:gd name="connsiteY2" fmla="*/ 0 h 1738298"/>
                <a:gd name="connsiteX3" fmla="*/ 4583322 w 4583322"/>
                <a:gd name="connsiteY3" fmla="*/ 869149 h 1738298"/>
                <a:gd name="connsiteX4" fmla="*/ 3714173 w 4583322"/>
                <a:gd name="connsiteY4" fmla="*/ 1738298 h 1738298"/>
                <a:gd name="connsiteX5" fmla="*/ 3714173 w 4583322"/>
                <a:gd name="connsiteY5" fmla="*/ 1303724 h 1738298"/>
                <a:gd name="connsiteX6" fmla="*/ 0 w 4583322"/>
                <a:gd name="connsiteY6" fmla="*/ 1303724 h 1738298"/>
                <a:gd name="connsiteX7" fmla="*/ 0 w 4583322"/>
                <a:gd name="connsiteY7" fmla="*/ 434575 h 173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322" h="1738298">
                  <a:moveTo>
                    <a:pt x="0" y="434575"/>
                  </a:moveTo>
                  <a:lnTo>
                    <a:pt x="3714173" y="434575"/>
                  </a:lnTo>
                  <a:lnTo>
                    <a:pt x="3714173" y="0"/>
                  </a:lnTo>
                  <a:lnTo>
                    <a:pt x="4583322" y="869149"/>
                  </a:lnTo>
                  <a:lnTo>
                    <a:pt x="3714173" y="1738298"/>
                  </a:lnTo>
                  <a:lnTo>
                    <a:pt x="3714173" y="1303724"/>
                  </a:lnTo>
                  <a:lnTo>
                    <a:pt x="0" y="1303724"/>
                  </a:lnTo>
                  <a:lnTo>
                    <a:pt x="0" y="43457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2390" tIns="506965" rIns="688574" bIns="710529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/>
                <a:t>Разделение понятий в номенклатуре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372350" y="2960078"/>
              <a:ext cx="4019550" cy="3694025"/>
            </a:xfrm>
            <a:custGeom>
              <a:avLst/>
              <a:gdLst>
                <a:gd name="connsiteX0" fmla="*/ 0 w 3676206"/>
                <a:gd name="connsiteY0" fmla="*/ 0 h 3557887"/>
                <a:gd name="connsiteX1" fmla="*/ 3676206 w 3676206"/>
                <a:gd name="connsiteY1" fmla="*/ 0 h 3557887"/>
                <a:gd name="connsiteX2" fmla="*/ 3676206 w 3676206"/>
                <a:gd name="connsiteY2" fmla="*/ 3557887 h 3557887"/>
                <a:gd name="connsiteX3" fmla="*/ 0 w 3676206"/>
                <a:gd name="connsiteY3" fmla="*/ 3557887 h 3557887"/>
                <a:gd name="connsiteX4" fmla="*/ 0 w 3676206"/>
                <a:gd name="connsiteY4" fmla="*/ 0 h 35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206" h="3557887">
                  <a:moveTo>
                    <a:pt x="0" y="0"/>
                  </a:moveTo>
                  <a:lnTo>
                    <a:pt x="3676206" y="0"/>
                  </a:lnTo>
                  <a:lnTo>
                    <a:pt x="3676206" y="3557887"/>
                  </a:lnTo>
                  <a:lnTo>
                    <a:pt x="0" y="35578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 перспективе планируется: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Специальность – лицензия на всю трудовую деятельность с продлением срока каждые 5 лет;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Специализация – сертификат и его обновление после обучения каждые 5 лет;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Привилегирование</a:t>
              </a: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(врачей) – права осуществлять определенную процедуру в </a:t>
              </a:r>
              <a:r>
                <a:rPr lang="ru-RU" sz="18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мед.организации</a:t>
              </a:r>
              <a:r>
                <a:rPr lang="ru-RU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на основе экспертной оценки .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4786" y="523219"/>
            <a:ext cx="10142214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этап – до 2021 года: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лицензированию (в рамках принятия нового Кодекса) 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035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Этапы перехода к лицензированию медицинских работников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83" y="6092964"/>
            <a:ext cx="6764917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2-й этап – до 2025 года: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к лицензированию специалистов (в рамках новой ГПРЗ)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953250" y="6096000"/>
            <a:ext cx="342900" cy="405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9741840-F69A-401A-B8CA-7A786459AF3C}"/>
              </a:ext>
            </a:extLst>
          </p:cNvPr>
          <p:cNvCxnSpPr/>
          <p:nvPr/>
        </p:nvCxnSpPr>
        <p:spPr>
          <a:xfrm>
            <a:off x="312833" y="396530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4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87111"/>
              </p:ext>
            </p:extLst>
          </p:nvPr>
        </p:nvGraphicFramePr>
        <p:xfrm>
          <a:off x="185736" y="1096923"/>
          <a:ext cx="11906251" cy="503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89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Действующая система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Предлагаемая система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Обоснование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Подготовка врачей специалистов ведется по 3 уровням: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высшее (интернатура – 1 год);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послевузовское (резидентура 2-4 года);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переподготовка (2-4 месяца).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Подготовку врачей специалистов вести только через практико-ориентированную резидентуру (3-6 лет).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Получение квалификации врача-специалиста или ее изменение через резидентуру или сертификационный курс.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Переподготовка в системе повышения квалификаций врачей исключена.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Номенклатура разделена на специальности и специализации (траектории подготовки врачей).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Специализации предусмотрены через сертификационные курсы.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При смене специальности в резидентуре учитывать предшествующее образование и опыт работы.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Международная практика: стандарты подготовки, рекомендованные Всемирной федерацией медицинского образования (ВФМО);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Компетенции врача специалиста с соответствующей траекторией обучения, уровнем заработной платы и непрерывным профессиональным развитием.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7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Допуск к клинической практике при получении сертификата специалиста после независимой оценки знаний (тесты по специальности) и навыков (неотложная помощь).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3538" indent="-363538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Допуск к клинической практике при получении сертификата специалиста после независимой оценки уровня подготовленности выпускников, совмещенной с Итоговой аттестацией по завершении обучения интернатуры и резидентуры.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Международная практика и соблюдение принципа «Чему учат – то и проверяют»;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Снижение нагрузки на выпускника;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Солидарная ответственность организаций образования и обучающегося за качество подготовки.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Сертификат специалиста подтверждается повышением квалификации 216 часов и оценкой знаний (тесты по специальности) и навыков (неотложная помощь)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3538" indent="-363538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Экзамен при подтверждении сертификата специалиста исключен.</a:t>
                      </a:r>
                    </a:p>
                    <a:p>
                      <a:pPr marL="363538" indent="-363538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Сертификат специалиста подтверждается системой НПР, результаты которой одобряются профессиональной ассоциацией.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Международная практика: достижения специалиста в НПР оценивают коллеги;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Система НПР против формального повышения квалификации.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6" y="166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Отличия предлагаемой системы непрерывного профессионального развития (НПР) от повышения квалификации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045B9A-9CA3-46C6-BFC1-6CDC83F6120B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8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38155437-5245-4CB8-9335-17A7CE543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466944"/>
              </p:ext>
            </p:extLst>
          </p:nvPr>
        </p:nvGraphicFramePr>
        <p:xfrm>
          <a:off x="509390" y="874258"/>
          <a:ext cx="11073009" cy="569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511FB33-5BD8-4B92-86F0-CA2CF48CBFCA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B2DF85-16C3-4C8B-8156-008C016EE8D9}"/>
              </a:ext>
            </a:extLst>
          </p:cNvPr>
          <p:cNvSpPr txBox="1"/>
          <p:nvPr/>
        </p:nvSpPr>
        <p:spPr>
          <a:xfrm>
            <a:off x="228600" y="18316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Статус медицинского и фармацевтического работника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72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шивка 12"/>
          <p:cNvSpPr/>
          <p:nvPr/>
        </p:nvSpPr>
        <p:spPr>
          <a:xfrm>
            <a:off x="7116971" y="2380593"/>
            <a:ext cx="118243" cy="788276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37" y="0"/>
            <a:ext cx="11971664" cy="75212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Траектория профессионального роста медицинского работника (на примере подготовки педиатров)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328571" y="2380593"/>
            <a:ext cx="173421" cy="1986456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2380593"/>
            <a:ext cx="3501992" cy="1986456"/>
          </a:xfrm>
          <a:prstGeom prst="homePlate">
            <a:avLst>
              <a:gd name="adj" fmla="val 1746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непрерывного интегрированного образования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6 лет «Педиатрия»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5103214" y="2380593"/>
            <a:ext cx="149774" cy="788276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158282" y="3168869"/>
            <a:ext cx="1" cy="33974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06028" y="3122180"/>
            <a:ext cx="1" cy="33974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ятиугольник 10"/>
          <p:cNvSpPr/>
          <p:nvPr/>
        </p:nvSpPr>
        <p:spPr>
          <a:xfrm>
            <a:off x="5355464" y="2380593"/>
            <a:ext cx="1879750" cy="788276"/>
          </a:xfrm>
          <a:prstGeom prst="homePlate">
            <a:avLst>
              <a:gd name="adj" fmla="val 1746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Специализация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(1 год)</a:t>
            </a:r>
            <a:endParaRPr lang="ru-RU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691166" y="4375728"/>
            <a:ext cx="1" cy="33974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50272" y="4736734"/>
            <a:ext cx="229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сертификата врача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(лицензии)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328571" y="5517926"/>
            <a:ext cx="8863430" cy="13400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Профессиональный регистр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391635" y="5394744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7096535" y="4291627"/>
            <a:ext cx="11823" cy="4135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159128" y="5383076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ятиугольник 34"/>
          <p:cNvSpPr/>
          <p:nvPr/>
        </p:nvSpPr>
        <p:spPr>
          <a:xfrm>
            <a:off x="7381915" y="2380593"/>
            <a:ext cx="4810086" cy="2014575"/>
          </a:xfrm>
          <a:prstGeom prst="homePlate">
            <a:avLst>
              <a:gd name="adj" fmla="val 1087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НПР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7523808" y="2506718"/>
            <a:ext cx="378372" cy="1450428"/>
          </a:xfrm>
          <a:prstGeom prst="homePlat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254476" y="5379598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20845" y="4725312"/>
            <a:ext cx="3887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сертификата врача-специалиста</a:t>
            </a:r>
          </a:p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(приложения к лицензии)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712994" y="1480224"/>
            <a:ext cx="595432" cy="132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381915" y="1010099"/>
            <a:ext cx="207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Сертификационный курс 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8905913" y="4447719"/>
            <a:ext cx="1" cy="33974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0146134" y="4456523"/>
            <a:ext cx="1" cy="33974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1391609" y="4465327"/>
            <a:ext cx="1" cy="33974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ятиугольник 48"/>
          <p:cNvSpPr/>
          <p:nvPr/>
        </p:nvSpPr>
        <p:spPr>
          <a:xfrm>
            <a:off x="7381915" y="4051735"/>
            <a:ext cx="4599877" cy="315314"/>
          </a:xfrm>
          <a:prstGeom prst="homePlat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</a:rPr>
              <a:t>Непрерывное профессиональное развитие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90479" y="4736734"/>
            <a:ext cx="3887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срока действия сертификата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лицензии) на основе учета достижений в НПР (каждые 5 лет)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7197934" y="5372023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902180" y="5374660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905913" y="5379597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0152211" y="5395362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444982" y="5388408"/>
            <a:ext cx="0" cy="35966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CBC07B79-198D-4FD4-A87D-FEE2B9F6F136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D4A5255C-D3C2-4BCA-BAA9-5C56A29205D2}"/>
              </a:ext>
            </a:extLst>
          </p:cNvPr>
          <p:cNvCxnSpPr/>
          <p:nvPr/>
        </p:nvCxnSpPr>
        <p:spPr>
          <a:xfrm>
            <a:off x="5470573" y="3154299"/>
            <a:ext cx="1" cy="33974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0E351303-1313-4079-A46E-6C32D340CCFF}"/>
              </a:ext>
            </a:extLst>
          </p:cNvPr>
          <p:cNvCxnSpPr>
            <a:cxnSpLocks/>
          </p:cNvCxnSpPr>
          <p:nvPr/>
        </p:nvCxnSpPr>
        <p:spPr>
          <a:xfrm>
            <a:off x="5146459" y="4273732"/>
            <a:ext cx="11823" cy="4135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71D28E67-0E88-49DE-B9AF-918E6AE7578F}"/>
              </a:ext>
            </a:extLst>
          </p:cNvPr>
          <p:cNvCxnSpPr>
            <a:cxnSpLocks/>
          </p:cNvCxnSpPr>
          <p:nvPr/>
        </p:nvCxnSpPr>
        <p:spPr>
          <a:xfrm>
            <a:off x="5517052" y="4270466"/>
            <a:ext cx="11823" cy="4135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2DBFA35-3366-489F-BDDE-6C4975CF2C48}"/>
              </a:ext>
            </a:extLst>
          </p:cNvPr>
          <p:cNvSpPr/>
          <p:nvPr/>
        </p:nvSpPr>
        <p:spPr>
          <a:xfrm>
            <a:off x="3588702" y="3508611"/>
            <a:ext cx="3646511" cy="858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Оценка профессиональной подготовленности выпускников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F44431B4-5BCB-4482-BC0F-E4814F469CC0}"/>
              </a:ext>
            </a:extLst>
          </p:cNvPr>
          <p:cNvCxnSpPr/>
          <p:nvPr/>
        </p:nvCxnSpPr>
        <p:spPr>
          <a:xfrm>
            <a:off x="3715888" y="3111232"/>
            <a:ext cx="1" cy="33974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ятиугольник 9">
            <a:extLst>
              <a:ext uri="{FF2B5EF4-FFF2-40B4-BE49-F238E27FC236}">
                <a16:creationId xmlns:a16="http://schemas.microsoft.com/office/drawing/2014/main" xmlns="" id="{6E5F0FED-DD21-46FB-B85F-0CDB13418B15}"/>
              </a:ext>
            </a:extLst>
          </p:cNvPr>
          <p:cNvSpPr/>
          <p:nvPr/>
        </p:nvSpPr>
        <p:spPr>
          <a:xfrm>
            <a:off x="3588702" y="2380593"/>
            <a:ext cx="1664285" cy="788276"/>
          </a:xfrm>
          <a:prstGeom prst="homePlate">
            <a:avLst>
              <a:gd name="adj" fmla="val 1746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Базовая резидентура «Педиатрия»</a:t>
            </a:r>
          </a:p>
          <a:p>
            <a:pPr algn="ctr">
              <a:lnSpc>
                <a:spcPts val="1600"/>
              </a:lnSpc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3 года</a:t>
            </a:r>
          </a:p>
        </p:txBody>
      </p:sp>
    </p:spTree>
    <p:extLst>
      <p:ext uri="{BB962C8B-B14F-4D97-AF65-F5344CB8AC3E}">
        <p14:creationId xmlns:p14="http://schemas.microsoft.com/office/powerpoint/2010/main" val="95881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26" y="-34777"/>
            <a:ext cx="11825619" cy="72521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Виды активностей НПР, которые будут учитывать при продлении срока действия сертификата специалиста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93252" y="5580972"/>
            <a:ext cx="11067393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50451" y="756726"/>
            <a:ext cx="0" cy="493618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22" idx="0"/>
          </p:cNvCxnSpPr>
          <p:nvPr/>
        </p:nvCxnSpPr>
        <p:spPr>
          <a:xfrm>
            <a:off x="3631565" y="756726"/>
            <a:ext cx="0" cy="492335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54133" y="756726"/>
            <a:ext cx="0" cy="493618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4" idx="0"/>
          </p:cNvCxnSpPr>
          <p:nvPr/>
        </p:nvCxnSpPr>
        <p:spPr>
          <a:xfrm>
            <a:off x="8224369" y="756726"/>
            <a:ext cx="0" cy="495415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25" idx="0"/>
          </p:cNvCxnSpPr>
          <p:nvPr/>
        </p:nvCxnSpPr>
        <p:spPr>
          <a:xfrm>
            <a:off x="10431541" y="756726"/>
            <a:ext cx="0" cy="493618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50450" y="895350"/>
            <a:ext cx="10741549" cy="41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Формальное образование</a:t>
            </a:r>
            <a:r>
              <a:rPr lang="ru-RU" i="1" dirty="0">
                <a:solidFill>
                  <a:srgbClr val="002060"/>
                </a:solidFill>
              </a:rPr>
              <a:t> (Курсы повышения квалификации в аккредитованных организациях)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50451" y="1422838"/>
            <a:ext cx="10741548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+ Неформальное образование </a:t>
            </a:r>
            <a:r>
              <a:rPr lang="ru-RU" i="1" dirty="0">
                <a:solidFill>
                  <a:srgbClr val="002060"/>
                </a:solidFill>
              </a:rPr>
              <a:t>(стажировки, мастер-классы, он-</a:t>
            </a:r>
            <a:r>
              <a:rPr lang="ru-RU" i="1" dirty="0" err="1">
                <a:solidFill>
                  <a:srgbClr val="002060"/>
                </a:solidFill>
              </a:rPr>
              <a:t>лайн</a:t>
            </a:r>
            <a:r>
              <a:rPr lang="ru-RU" i="1" dirty="0">
                <a:solidFill>
                  <a:srgbClr val="002060"/>
                </a:solidFill>
              </a:rPr>
              <a:t> курсы, тренинги и др.)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1372" y="1891874"/>
            <a:ext cx="8560627" cy="3468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+ Наставничество </a:t>
            </a:r>
            <a:r>
              <a:rPr lang="ru-RU" i="1" dirty="0">
                <a:solidFill>
                  <a:srgbClr val="002060"/>
                </a:solidFill>
              </a:rPr>
              <a:t>(над студентами, интернами, врачами-резидентами)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54133" y="3738700"/>
            <a:ext cx="6237866" cy="4707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2060"/>
                </a:solidFill>
              </a:rPr>
              <a:t>+  Разработка клинических протоколов, руководств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52102" y="5680085"/>
            <a:ext cx="7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5 лет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74670" y="5710881"/>
            <a:ext cx="88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10 лет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80786" y="5710881"/>
            <a:ext cx="88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15 лет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987958" y="5692910"/>
            <a:ext cx="88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 лет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42951" y="5892603"/>
            <a:ext cx="683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Профессиональная деятельность медицинского работника</a:t>
            </a:r>
            <a:endParaRPr lang="ru-RU" i="1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26187" y="5348587"/>
            <a:ext cx="1424264" cy="484632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Допуск к практике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431541" y="4367072"/>
            <a:ext cx="1760458" cy="1008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rgbClr val="002060"/>
                </a:solidFill>
              </a:rPr>
              <a:t>Активное членство в отраслевых экспертных органах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31373" y="2354344"/>
            <a:ext cx="8560626" cy="346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+ Участие в конференциях, форумах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36659" y="6395544"/>
            <a:ext cx="1692142" cy="346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Все специалисты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39446" y="6406054"/>
            <a:ext cx="1692142" cy="3468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Специалисты клинических баз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31588" y="2808158"/>
            <a:ext cx="8560411" cy="346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+ Публикации в рецензируемых изданиях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3988" y="6421818"/>
            <a:ext cx="1692142" cy="346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Специалисты НИИ, НЦ, ВУЗов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74669" y="6432328"/>
            <a:ext cx="2649699" cy="315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Специалисты, достигшие в ОРК экспертного уровня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403021" y="6416574"/>
            <a:ext cx="3594540" cy="331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i="1" dirty="0">
                <a:solidFill>
                  <a:srgbClr val="002060"/>
                </a:solidFill>
              </a:rPr>
              <a:t>Признанные лидеры и эксперты в здравоохранении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631373" y="3275868"/>
            <a:ext cx="8560626" cy="346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+ Публикации  учебников, монографий,  методических рекомендаций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-50014" y="1232460"/>
            <a:ext cx="15930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Базовое требование – </a:t>
            </a:r>
            <a:r>
              <a:rPr lang="ru-RU" sz="1400" dirty="0">
                <a:solidFill>
                  <a:srgbClr val="FF0000"/>
                </a:solidFill>
              </a:rPr>
              <a:t>все виды активностей в НПР должны быть связаны со специальностью по которой осуществляется подтверждение сертификата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B13FB2A-6BFA-4034-BD71-7E7CD02C21CC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62;p47"/>
          <p:cNvSpPr txBox="1">
            <a:spLocks/>
          </p:cNvSpPr>
          <p:nvPr/>
        </p:nvSpPr>
        <p:spPr>
          <a:xfrm>
            <a:off x="260039" y="152333"/>
            <a:ext cx="10272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Ubuntu Condensed"/>
              <a:buNone/>
              <a:defRPr sz="2400" b="0" i="0" u="none" strike="noStrike" cap="none">
                <a:solidFill>
                  <a:srgbClr val="434343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 Condensed"/>
              <a:buNone/>
              <a:defRPr sz="1400" b="0" i="0" u="none" strike="noStrike" cap="none">
                <a:solidFill>
                  <a:srgbClr val="666666"/>
                </a:solidFill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  <a:sym typeface="Muli Regular"/>
              </a:rPr>
              <a:t>Кадровые ресурсы здравоохранения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  <a:sym typeface="Muli Regular"/>
            </a:endParaRPr>
          </a:p>
        </p:txBody>
      </p:sp>
      <p:sp>
        <p:nvSpPr>
          <p:cNvPr id="20" name="Google Shape;863;p47"/>
          <p:cNvSpPr txBox="1">
            <a:spLocks noGrp="1"/>
          </p:cNvSpPr>
          <p:nvPr>
            <p:ph type="subTitle" idx="4294967295"/>
          </p:nvPr>
        </p:nvSpPr>
        <p:spPr>
          <a:xfrm>
            <a:off x="74476" y="3149813"/>
            <a:ext cx="2416357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ru-RU" sz="1333" b="1" dirty="0">
                <a:latin typeface="Arial Narrow" panose="020B0606020202030204" pitchFamily="34" charset="0"/>
                <a:ea typeface="Pompiere"/>
                <a:cs typeface="Pompiere"/>
                <a:sym typeface="Pompiere"/>
              </a:rPr>
              <a:t>Остродефицитные специальности</a:t>
            </a:r>
            <a:endParaRPr sz="1333" b="1" dirty="0">
              <a:latin typeface="Arial Narrow" panose="020B0606020202030204" pitchFamily="34" charset="0"/>
              <a:ea typeface="Pompiere"/>
              <a:cs typeface="Pompiere"/>
              <a:sym typeface="Pompiere"/>
            </a:endParaRPr>
          </a:p>
        </p:txBody>
      </p:sp>
      <p:sp>
        <p:nvSpPr>
          <p:cNvPr id="24" name="Google Shape;867;p47"/>
          <p:cNvSpPr txBox="1">
            <a:spLocks noGrp="1"/>
          </p:cNvSpPr>
          <p:nvPr>
            <p:ph type="subTitle" idx="4294967295"/>
          </p:nvPr>
        </p:nvSpPr>
        <p:spPr>
          <a:xfrm>
            <a:off x="7186974" y="3132113"/>
            <a:ext cx="5150089" cy="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03195" indent="0">
              <a:buNone/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* данные МИО на 01.01.2020 г.</a:t>
            </a:r>
          </a:p>
        </p:txBody>
      </p:sp>
      <p:sp>
        <p:nvSpPr>
          <p:cNvPr id="342" name="Google Shape;13009;p55"/>
          <p:cNvSpPr/>
          <p:nvPr/>
        </p:nvSpPr>
        <p:spPr>
          <a:xfrm>
            <a:off x="368226" y="4078232"/>
            <a:ext cx="1824599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  <a:sym typeface="Muli Regular"/>
              </a:rPr>
              <a:t>ВОП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  <a:sym typeface="Muli Regular"/>
            </a:endParaRPr>
          </a:p>
        </p:txBody>
      </p:sp>
      <p:sp>
        <p:nvSpPr>
          <p:cNvPr id="346" name="Google Shape;13021;p55"/>
          <p:cNvSpPr/>
          <p:nvPr/>
        </p:nvSpPr>
        <p:spPr>
          <a:xfrm>
            <a:off x="357354" y="4591808"/>
            <a:ext cx="1824599" cy="440323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Анестезиология – реаниматология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376" name="Google Shape;357;p27"/>
          <p:cNvSpPr txBox="1">
            <a:spLocks noGrp="1"/>
          </p:cNvSpPr>
          <p:nvPr>
            <p:ph type="ctrTitle" idx="4294967295"/>
          </p:nvPr>
        </p:nvSpPr>
        <p:spPr>
          <a:xfrm>
            <a:off x="528377" y="934849"/>
            <a:ext cx="4503897" cy="3975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  <a:buClr>
                <a:srgbClr val="666666"/>
              </a:buClr>
              <a:buSzPts val="1200"/>
            </a:pPr>
            <a:r>
              <a:rPr lang="ru-RU" sz="1867" b="1" dirty="0">
                <a:latin typeface="Arial Narrow" panose="020B0606020202030204" pitchFamily="34" charset="0"/>
                <a:ea typeface="Pompiere"/>
                <a:cs typeface="Pompiere"/>
                <a:sym typeface="Barlow Semi Condensed"/>
              </a:rPr>
              <a:t>Обеспеченность на 10 тысяч населения</a:t>
            </a:r>
            <a:endParaRPr sz="1867" b="1" dirty="0">
              <a:latin typeface="Arial Narrow" panose="020B0606020202030204" pitchFamily="34" charset="0"/>
              <a:ea typeface="Pompiere"/>
              <a:cs typeface="Pompiere"/>
              <a:sym typeface="Barlow Semi Condensed"/>
            </a:endParaRPr>
          </a:p>
        </p:txBody>
      </p:sp>
      <p:grpSp>
        <p:nvGrpSpPr>
          <p:cNvPr id="391" name="Google Shape;5253;p43"/>
          <p:cNvGrpSpPr/>
          <p:nvPr/>
        </p:nvGrpSpPr>
        <p:grpSpPr>
          <a:xfrm rot="5400000">
            <a:off x="2220375" y="1007701"/>
            <a:ext cx="60959" cy="942788"/>
            <a:chOff x="4783775" y="1199950"/>
            <a:chExt cx="33650" cy="773300"/>
          </a:xfrm>
          <a:solidFill>
            <a:srgbClr val="4A7886"/>
          </a:solidFill>
        </p:grpSpPr>
        <p:sp>
          <p:nvSpPr>
            <p:cNvPr id="392" name="Google Shape;5254;p4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393" name="Google Shape;5255;p4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394" name="Google Shape;5256;p4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395" name="Google Shape;5257;p4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396" name="Google Shape;5258;p4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397" name="Google Shape;5259;p4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</p:grpSp>
      <p:sp>
        <p:nvSpPr>
          <p:cNvPr id="405" name="Google Shape;5281;p43"/>
          <p:cNvSpPr/>
          <p:nvPr/>
        </p:nvSpPr>
        <p:spPr>
          <a:xfrm>
            <a:off x="1363853" y="1338723"/>
            <a:ext cx="278704" cy="259056"/>
          </a:xfrm>
          <a:prstGeom prst="ellipse">
            <a:avLst/>
          </a:prstGeom>
          <a:solidFill>
            <a:srgbClr val="4A78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406" name="Google Shape;5285;p43"/>
          <p:cNvSpPr/>
          <p:nvPr/>
        </p:nvSpPr>
        <p:spPr>
          <a:xfrm>
            <a:off x="2864110" y="1195905"/>
            <a:ext cx="1849244" cy="654100"/>
          </a:xfrm>
          <a:prstGeom prst="round2DiagRect">
            <a:avLst>
              <a:gd name="adj1" fmla="val 0"/>
              <a:gd name="adj2" fmla="val 33550"/>
            </a:avLst>
          </a:prstGeom>
          <a:solidFill>
            <a:srgbClr val="4A78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408" name="Google Shape;5287;p43"/>
          <p:cNvSpPr txBox="1">
            <a:spLocks noGrp="1"/>
          </p:cNvSpPr>
          <p:nvPr>
            <p:ph type="subTitle" idx="4294967295"/>
          </p:nvPr>
        </p:nvSpPr>
        <p:spPr>
          <a:xfrm>
            <a:off x="2952606" y="1277228"/>
            <a:ext cx="1558469" cy="478392"/>
          </a:xfrm>
          <a:prstGeom prst="rect">
            <a:avLst/>
          </a:prstGeom>
          <a:solidFill>
            <a:srgbClr val="4A7886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733" dirty="0">
                <a:solidFill>
                  <a:schemeClr val="bg1"/>
                </a:solidFill>
                <a:latin typeface="Arial Narrow" panose="020B0606020202030204" pitchFamily="34" charset="0"/>
              </a:rPr>
              <a:t>Врачи – 33</a:t>
            </a:r>
          </a:p>
          <a:p>
            <a:pPr marL="0" indent="0" algn="ctr">
              <a:buNone/>
            </a:pPr>
            <a:r>
              <a:rPr lang="ru-RU" sz="1733" dirty="0">
                <a:solidFill>
                  <a:schemeClr val="bg1"/>
                </a:solidFill>
                <a:latin typeface="Arial Narrow" panose="020B0606020202030204" pitchFamily="34" charset="0"/>
              </a:rPr>
              <a:t>СМР – 91</a:t>
            </a:r>
            <a:endParaRPr sz="17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6" y="1038490"/>
            <a:ext cx="846720" cy="7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" y="2152436"/>
            <a:ext cx="653717" cy="5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4" name="Google Shape;5253;p43"/>
          <p:cNvGrpSpPr/>
          <p:nvPr/>
        </p:nvGrpSpPr>
        <p:grpSpPr>
          <a:xfrm rot="5400000">
            <a:off x="2221262" y="1939725"/>
            <a:ext cx="60959" cy="942788"/>
            <a:chOff x="4783775" y="1199950"/>
            <a:chExt cx="33650" cy="773300"/>
          </a:xfrm>
          <a:solidFill>
            <a:srgbClr val="4A7886"/>
          </a:solidFill>
        </p:grpSpPr>
        <p:sp>
          <p:nvSpPr>
            <p:cNvPr id="415" name="Google Shape;5254;p4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416" name="Google Shape;5255;p4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417" name="Google Shape;5256;p4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418" name="Google Shape;5257;p4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419" name="Google Shape;5258;p4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  <p:sp>
          <p:nvSpPr>
            <p:cNvPr id="420" name="Google Shape;5259;p4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 Narrow" panose="020B0606020202030204" pitchFamily="34" charset="0"/>
              </a:endParaRPr>
            </a:p>
          </p:txBody>
        </p:sp>
      </p:grpSp>
      <p:sp>
        <p:nvSpPr>
          <p:cNvPr id="421" name="Google Shape;5281;p43"/>
          <p:cNvSpPr/>
          <p:nvPr/>
        </p:nvSpPr>
        <p:spPr>
          <a:xfrm>
            <a:off x="1352109" y="2281591"/>
            <a:ext cx="278704" cy="259056"/>
          </a:xfrm>
          <a:prstGeom prst="ellipse">
            <a:avLst/>
          </a:prstGeom>
          <a:solidFill>
            <a:srgbClr val="4A78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422" name="Google Shape;5285;p43"/>
          <p:cNvSpPr/>
          <p:nvPr/>
        </p:nvSpPr>
        <p:spPr>
          <a:xfrm>
            <a:off x="2852366" y="2138773"/>
            <a:ext cx="1849244" cy="654100"/>
          </a:xfrm>
          <a:prstGeom prst="round2DiagRect">
            <a:avLst>
              <a:gd name="adj1" fmla="val 0"/>
              <a:gd name="adj2" fmla="val 33550"/>
            </a:avLst>
          </a:prstGeom>
          <a:solidFill>
            <a:srgbClr val="4A78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423" name="Google Shape;5287;p43"/>
          <p:cNvSpPr txBox="1">
            <a:spLocks noGrp="1"/>
          </p:cNvSpPr>
          <p:nvPr>
            <p:ph type="subTitle" idx="4294967295"/>
          </p:nvPr>
        </p:nvSpPr>
        <p:spPr>
          <a:xfrm>
            <a:off x="2908766" y="2195172"/>
            <a:ext cx="1746101" cy="5582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733" dirty="0">
                <a:solidFill>
                  <a:schemeClr val="bg1"/>
                </a:solidFill>
                <a:latin typeface="Arial Narrow" panose="020B0606020202030204" pitchFamily="34" charset="0"/>
              </a:rPr>
              <a:t>Врачи – 39,6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733" dirty="0">
                <a:solidFill>
                  <a:schemeClr val="bg1"/>
                </a:solidFill>
                <a:latin typeface="Arial Narrow" panose="020B0606020202030204" pitchFamily="34" charset="0"/>
              </a:rPr>
              <a:t>СМР – 95,5</a:t>
            </a:r>
            <a:endParaRPr sz="17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9" name="Google Shape;1439;p47"/>
          <p:cNvGrpSpPr/>
          <p:nvPr/>
        </p:nvGrpSpPr>
        <p:grpSpPr>
          <a:xfrm>
            <a:off x="5942810" y="677986"/>
            <a:ext cx="5098093" cy="1214425"/>
            <a:chOff x="5791407" y="2296463"/>
            <a:chExt cx="476596" cy="234058"/>
          </a:xfrm>
          <a:solidFill>
            <a:srgbClr val="336699">
              <a:alpha val="76000"/>
            </a:srgbClr>
          </a:solidFill>
        </p:grpSpPr>
        <p:sp>
          <p:nvSpPr>
            <p:cNvPr id="90" name="Google Shape;1440;p47"/>
            <p:cNvSpPr/>
            <p:nvPr/>
          </p:nvSpPr>
          <p:spPr>
            <a:xfrm>
              <a:off x="5791407" y="2299800"/>
              <a:ext cx="199322" cy="229793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rgbClr val="4A78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21917" marR="121917" algn="ctr"/>
              <a:r>
                <a:rPr lang="ru-RU" sz="1333" b="1" dirty="0">
                  <a:solidFill>
                    <a:schemeClr val="bg1"/>
                  </a:solidFill>
                  <a:latin typeface="Arial Narrow" panose="020B0606020202030204" pitchFamily="34" charset="0"/>
                  <a:sym typeface="Arvo"/>
                </a:rPr>
                <a:t>ВРАЧИ </a:t>
              </a:r>
            </a:p>
            <a:p>
              <a:pPr marL="121917" marR="121917" algn="ctr"/>
              <a:r>
                <a:rPr lang="ru-RU" sz="1333" b="1" dirty="0">
                  <a:solidFill>
                    <a:schemeClr val="bg1"/>
                  </a:solidFill>
                  <a:latin typeface="Arial Narrow" panose="020B0606020202030204" pitchFamily="34" charset="0"/>
                  <a:sym typeface="Arvo"/>
                </a:rPr>
                <a:t>на 10 тысяч населения</a:t>
              </a:r>
              <a:endParaRPr lang="ru-RU" sz="1333" b="1" dirty="0">
                <a:solidFill>
                  <a:schemeClr val="bg1"/>
                </a:solidFill>
                <a:latin typeface="Arial Narrow" panose="020B0606020202030204" pitchFamily="34" charset="0"/>
                <a:ea typeface="Arvo"/>
                <a:cs typeface="Arvo"/>
                <a:sym typeface="Arvo"/>
              </a:endParaRPr>
            </a:p>
            <a:p>
              <a:pPr algn="ctr"/>
              <a:r>
                <a:rPr lang="ru-RU" sz="1333" b="1" dirty="0">
                  <a:solidFill>
                    <a:schemeClr val="bg1"/>
                  </a:solidFill>
                </a:rPr>
                <a:t>Город - 56,8</a:t>
              </a:r>
            </a:p>
            <a:p>
              <a:pPr algn="ctr"/>
              <a:r>
                <a:rPr lang="ru-RU" sz="1333" b="1" dirty="0">
                  <a:solidFill>
                    <a:schemeClr val="bg1"/>
                  </a:solidFill>
                </a:rPr>
                <a:t>Село - 16,1</a:t>
              </a:r>
              <a:endParaRPr sz="1333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Google Shape;1441;p47"/>
            <p:cNvSpPr/>
            <p:nvPr/>
          </p:nvSpPr>
          <p:spPr>
            <a:xfrm>
              <a:off x="6081267" y="2296463"/>
              <a:ext cx="186736" cy="234058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4A78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ВРАЧИ</a:t>
              </a:r>
            </a:p>
            <a:p>
              <a:pPr algn="ctr"/>
              <a:r>
                <a:rPr lang="ru-RU" sz="1333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Гос.сектор</a:t>
              </a:r>
              <a:r>
                <a:rPr lang="ru-RU" sz="1333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- 76%</a:t>
              </a:r>
            </a:p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Частный сектор - 21%</a:t>
              </a:r>
            </a:p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Другие ведомства - 3%</a:t>
              </a:r>
              <a:endParaRPr sz="1333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Google Shape;864;p47"/>
          <p:cNvSpPr txBox="1">
            <a:spLocks noGrp="1"/>
          </p:cNvSpPr>
          <p:nvPr>
            <p:ph type="subTitle" idx="4294967295"/>
          </p:nvPr>
        </p:nvSpPr>
        <p:spPr>
          <a:xfrm>
            <a:off x="5283363" y="1739544"/>
            <a:ext cx="6451908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ru-RU" sz="2400" b="1" dirty="0">
                <a:latin typeface="Arial Narrow" panose="020B0606020202030204" pitchFamily="34" charset="0"/>
                <a:ea typeface="Pompiere"/>
                <a:cs typeface="Pompiere"/>
                <a:sym typeface="Pompiere"/>
              </a:rPr>
              <a:t>Потребность во врачебных кадрах – 4438 шт.ед.*</a:t>
            </a:r>
            <a:endParaRPr sz="2400" b="1" dirty="0">
              <a:latin typeface="Arial Narrow" panose="020B0606020202030204" pitchFamily="34" charset="0"/>
              <a:ea typeface="Pompiere"/>
              <a:cs typeface="Pompiere"/>
              <a:sym typeface="Pompier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28" y="1292073"/>
            <a:ext cx="79248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6674" y="4144988"/>
            <a:ext cx="123142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Карагандинская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30497" y="2284670"/>
            <a:ext cx="47641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СКО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599665" y="3671336"/>
            <a:ext cx="46839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ВКО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27581" y="3420312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ЗКО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177169" y="3124612"/>
            <a:ext cx="10775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Костанайская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40515" y="2992118"/>
            <a:ext cx="103586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Акмолинская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482636" y="3315692"/>
            <a:ext cx="108234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г. </a:t>
            </a:r>
            <a:r>
              <a:rPr lang="ru-RU" sz="1333" dirty="0" err="1">
                <a:latin typeface="Arial Narrow" panose="020B0606020202030204" pitchFamily="34" charset="0"/>
              </a:rPr>
              <a:t>Нур</a:t>
            </a:r>
            <a:r>
              <a:rPr lang="ru-RU" sz="1333" dirty="0">
                <a:latin typeface="Arial Narrow" panose="020B0606020202030204" pitchFamily="34" charset="0"/>
              </a:rPr>
              <a:t>-Султан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574241" y="3196514"/>
            <a:ext cx="112242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Павлодарская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828622" y="4778439"/>
            <a:ext cx="10390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Алматинская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980693" y="5372230"/>
            <a:ext cx="83067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г. Алматы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870523" y="5325672"/>
            <a:ext cx="10406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Жамбылская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98187" y="5754907"/>
            <a:ext cx="11336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Туркестанская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217441" y="4996488"/>
            <a:ext cx="9220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г. Шымкент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82493" y="3796031"/>
            <a:ext cx="102944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Актюбинская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363769" y="4232938"/>
            <a:ext cx="95891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Атырауская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66972" y="5162388"/>
            <a:ext cx="115608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Мангистауская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36560" y="4831451"/>
            <a:ext cx="130035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 err="1">
                <a:latin typeface="Arial Narrow" panose="020B0606020202030204" pitchFamily="34" charset="0"/>
              </a:rPr>
              <a:t>Кызылординская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314" name="Google Shape;1157;p47"/>
          <p:cNvSpPr/>
          <p:nvPr/>
        </p:nvSpPr>
        <p:spPr>
          <a:xfrm>
            <a:off x="10024963" y="5447411"/>
            <a:ext cx="214168" cy="219084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315" name="Google Shape;1158;p47"/>
          <p:cNvSpPr/>
          <p:nvPr/>
        </p:nvSpPr>
        <p:spPr>
          <a:xfrm>
            <a:off x="9056747" y="9808520"/>
            <a:ext cx="214168" cy="219084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316" name="Google Shape;1159;p47"/>
          <p:cNvSpPr/>
          <p:nvPr/>
        </p:nvSpPr>
        <p:spPr>
          <a:xfrm>
            <a:off x="7069624" y="5447411"/>
            <a:ext cx="214168" cy="219084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7570186" y="3491222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318</a:t>
            </a:r>
          </a:p>
        </p:txBody>
      </p:sp>
      <p:sp>
        <p:nvSpPr>
          <p:cNvPr id="321" name="Прямоугольник 320"/>
          <p:cNvSpPr/>
          <p:nvPr/>
        </p:nvSpPr>
        <p:spPr>
          <a:xfrm>
            <a:off x="9716915" y="3012610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191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9535718" y="4157750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355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10516416" y="3868950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207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10597531" y="4763598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170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9026096" y="5167172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277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8339450" y="5604951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145</a:t>
            </a:r>
          </a:p>
        </p:txBody>
      </p:sp>
      <p:sp>
        <p:nvSpPr>
          <p:cNvPr id="327" name="Прямоугольник 326"/>
          <p:cNvSpPr/>
          <p:nvPr/>
        </p:nvSpPr>
        <p:spPr>
          <a:xfrm>
            <a:off x="8372292" y="5148655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79</a:t>
            </a:r>
          </a:p>
        </p:txBody>
      </p:sp>
      <p:sp>
        <p:nvSpPr>
          <p:cNvPr id="328" name="Прямоугольник 327"/>
          <p:cNvSpPr/>
          <p:nvPr/>
        </p:nvSpPr>
        <p:spPr>
          <a:xfrm>
            <a:off x="7419035" y="5026560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159</a:t>
            </a:r>
          </a:p>
        </p:txBody>
      </p:sp>
      <p:sp>
        <p:nvSpPr>
          <p:cNvPr id="329" name="Прямоугольник 328"/>
          <p:cNvSpPr/>
          <p:nvPr/>
        </p:nvSpPr>
        <p:spPr>
          <a:xfrm>
            <a:off x="6429658" y="4009319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243</a:t>
            </a:r>
          </a:p>
        </p:txBody>
      </p:sp>
      <p:sp>
        <p:nvSpPr>
          <p:cNvPr id="330" name="Прямоугольник 329"/>
          <p:cNvSpPr/>
          <p:nvPr/>
        </p:nvSpPr>
        <p:spPr>
          <a:xfrm>
            <a:off x="8694718" y="3475119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292</a:t>
            </a:r>
          </a:p>
        </p:txBody>
      </p:sp>
      <p:sp>
        <p:nvSpPr>
          <p:cNvPr id="331" name="Прямоугольник 330"/>
          <p:cNvSpPr/>
          <p:nvPr/>
        </p:nvSpPr>
        <p:spPr>
          <a:xfrm>
            <a:off x="5257855" y="3787832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372</a:t>
            </a:r>
          </a:p>
        </p:txBody>
      </p:sp>
      <p:sp>
        <p:nvSpPr>
          <p:cNvPr id="332" name="Прямоугольник 331"/>
          <p:cNvSpPr/>
          <p:nvPr/>
        </p:nvSpPr>
        <p:spPr>
          <a:xfrm>
            <a:off x="9751719" y="5175643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314</a:t>
            </a:r>
          </a:p>
        </p:txBody>
      </p:sp>
      <p:sp>
        <p:nvSpPr>
          <p:cNvPr id="333" name="Прямоугольник 332"/>
          <p:cNvSpPr/>
          <p:nvPr/>
        </p:nvSpPr>
        <p:spPr>
          <a:xfrm>
            <a:off x="5698786" y="4428279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242</a:t>
            </a:r>
          </a:p>
        </p:txBody>
      </p:sp>
      <p:sp>
        <p:nvSpPr>
          <p:cNvPr id="334" name="Прямоугольник 333"/>
          <p:cNvSpPr/>
          <p:nvPr/>
        </p:nvSpPr>
        <p:spPr>
          <a:xfrm>
            <a:off x="5693404" y="5359896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269</a:t>
            </a:r>
          </a:p>
        </p:txBody>
      </p:sp>
      <p:sp>
        <p:nvSpPr>
          <p:cNvPr id="338" name="Овал 337"/>
          <p:cNvSpPr/>
          <p:nvPr/>
        </p:nvSpPr>
        <p:spPr>
          <a:xfrm>
            <a:off x="5396039" y="3737916"/>
            <a:ext cx="424523" cy="4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9" name="Овал 338"/>
          <p:cNvSpPr/>
          <p:nvPr/>
        </p:nvSpPr>
        <p:spPr>
          <a:xfrm>
            <a:off x="9673835" y="4095327"/>
            <a:ext cx="424523" cy="4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0" name="Овал 339"/>
          <p:cNvSpPr/>
          <p:nvPr/>
        </p:nvSpPr>
        <p:spPr>
          <a:xfrm>
            <a:off x="7688239" y="3431560"/>
            <a:ext cx="424523" cy="4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1" name="Овал 340"/>
          <p:cNvSpPr/>
          <p:nvPr/>
        </p:nvSpPr>
        <p:spPr>
          <a:xfrm>
            <a:off x="9910271" y="5118477"/>
            <a:ext cx="424523" cy="4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7" name="Овал 336"/>
          <p:cNvSpPr/>
          <p:nvPr/>
        </p:nvSpPr>
        <p:spPr>
          <a:xfrm>
            <a:off x="8404685" y="2442285"/>
            <a:ext cx="424523" cy="4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8262712" y="2491728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414</a:t>
            </a:r>
          </a:p>
        </p:txBody>
      </p:sp>
      <p:sp>
        <p:nvSpPr>
          <p:cNvPr id="320" name="Прямоугольник 319"/>
          <p:cNvSpPr/>
          <p:nvPr/>
        </p:nvSpPr>
        <p:spPr>
          <a:xfrm>
            <a:off x="8849974" y="2827036"/>
            <a:ext cx="69030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391</a:t>
            </a:r>
          </a:p>
        </p:txBody>
      </p:sp>
      <p:sp>
        <p:nvSpPr>
          <p:cNvPr id="336" name="Овал 335"/>
          <p:cNvSpPr/>
          <p:nvPr/>
        </p:nvSpPr>
        <p:spPr>
          <a:xfrm>
            <a:off x="8981765" y="2774187"/>
            <a:ext cx="424523" cy="4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4305" y="6259212"/>
            <a:ext cx="415530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</a:rPr>
              <a:t>*заявки МИО на 01.01.2020 г.</a:t>
            </a:r>
          </a:p>
          <a:p>
            <a:r>
              <a:rPr lang="ru-RU" sz="1333" dirty="0">
                <a:latin typeface="Arial Narrow" panose="020B0606020202030204" pitchFamily="34" charset="0"/>
              </a:rPr>
              <a:t>**на карте выделена потребность регионов более 300 </a:t>
            </a:r>
            <a:r>
              <a:rPr lang="ru-RU" sz="1333" dirty="0" err="1">
                <a:latin typeface="Arial Narrow" panose="020B0606020202030204" pitchFamily="34" charset="0"/>
              </a:rPr>
              <a:t>шт.ед</a:t>
            </a:r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118" name="Google Shape;13009;p55"/>
          <p:cNvSpPr/>
          <p:nvPr/>
        </p:nvSpPr>
        <p:spPr>
          <a:xfrm>
            <a:off x="368226" y="6200310"/>
            <a:ext cx="1824599" cy="417852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  <a:sym typeface="Muli Regular"/>
              </a:rPr>
              <a:t>Психиатрия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  <a:sym typeface="Muli Regular"/>
            </a:endParaRPr>
          </a:p>
        </p:txBody>
      </p:sp>
      <p:sp>
        <p:nvSpPr>
          <p:cNvPr id="119" name="Google Shape;13009;p55"/>
          <p:cNvSpPr/>
          <p:nvPr/>
        </p:nvSpPr>
        <p:spPr>
          <a:xfrm>
            <a:off x="368229" y="5665906"/>
            <a:ext cx="1824599" cy="417852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  <a:sym typeface="Muli Regular"/>
              </a:rPr>
              <a:t>Акушерство – гинекология </a:t>
            </a:r>
          </a:p>
        </p:txBody>
      </p:sp>
      <p:sp>
        <p:nvSpPr>
          <p:cNvPr id="120" name="Google Shape;13009;p55"/>
          <p:cNvSpPr/>
          <p:nvPr/>
        </p:nvSpPr>
        <p:spPr>
          <a:xfrm>
            <a:off x="369921" y="5140093"/>
            <a:ext cx="1824599" cy="417852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  <a:sym typeface="Muli Regular"/>
              </a:rPr>
              <a:t>Педиатрия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  <a:sym typeface="Muli Regular"/>
            </a:endParaRPr>
          </a:p>
        </p:txBody>
      </p:sp>
      <p:sp>
        <p:nvSpPr>
          <p:cNvPr id="125" name="Google Shape;13021;p55"/>
          <p:cNvSpPr/>
          <p:nvPr/>
        </p:nvSpPr>
        <p:spPr>
          <a:xfrm>
            <a:off x="2353185" y="4089506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834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26" name="Google Shape;13021;p55"/>
          <p:cNvSpPr/>
          <p:nvPr/>
        </p:nvSpPr>
        <p:spPr>
          <a:xfrm>
            <a:off x="2353185" y="4612025"/>
            <a:ext cx="553712" cy="436649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317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27" name="Google Shape;13021;p55"/>
          <p:cNvSpPr/>
          <p:nvPr/>
        </p:nvSpPr>
        <p:spPr>
          <a:xfrm>
            <a:off x="2355731" y="5139521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266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28" name="Google Shape;13021;p55"/>
          <p:cNvSpPr/>
          <p:nvPr/>
        </p:nvSpPr>
        <p:spPr>
          <a:xfrm>
            <a:off x="2366099" y="6196753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176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29" name="Google Shape;13021;p55"/>
          <p:cNvSpPr/>
          <p:nvPr/>
        </p:nvSpPr>
        <p:spPr>
          <a:xfrm>
            <a:off x="2359123" y="5668137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201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0" name="Google Shape;13021;p55"/>
          <p:cNvSpPr/>
          <p:nvPr/>
        </p:nvSpPr>
        <p:spPr>
          <a:xfrm>
            <a:off x="3067259" y="4089556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690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1" name="Google Shape;13021;p55"/>
          <p:cNvSpPr/>
          <p:nvPr/>
        </p:nvSpPr>
        <p:spPr>
          <a:xfrm>
            <a:off x="3067259" y="4612074"/>
            <a:ext cx="553712" cy="436649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119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2" name="Google Shape;13021;p55"/>
          <p:cNvSpPr/>
          <p:nvPr/>
        </p:nvSpPr>
        <p:spPr>
          <a:xfrm>
            <a:off x="3069804" y="5139570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75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3" name="Google Shape;13021;p55"/>
          <p:cNvSpPr/>
          <p:nvPr/>
        </p:nvSpPr>
        <p:spPr>
          <a:xfrm>
            <a:off x="3080172" y="6196802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141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4" name="Google Shape;13021;p55"/>
          <p:cNvSpPr/>
          <p:nvPr/>
        </p:nvSpPr>
        <p:spPr>
          <a:xfrm>
            <a:off x="3073196" y="5668186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27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5" name="Google Shape;13021;p55"/>
          <p:cNvSpPr/>
          <p:nvPr/>
        </p:nvSpPr>
        <p:spPr>
          <a:xfrm>
            <a:off x="3679998" y="4098320"/>
            <a:ext cx="732265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600 </a:t>
            </a:r>
            <a:r>
              <a:rPr lang="ru-RU" sz="10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интерны</a:t>
            </a:r>
            <a:endParaRPr sz="10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6" name="Google Shape;13021;p55"/>
          <p:cNvSpPr/>
          <p:nvPr/>
        </p:nvSpPr>
        <p:spPr>
          <a:xfrm>
            <a:off x="3772675" y="4612074"/>
            <a:ext cx="553712" cy="436649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110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7" name="Google Shape;13021;p55"/>
          <p:cNvSpPr/>
          <p:nvPr/>
        </p:nvSpPr>
        <p:spPr>
          <a:xfrm>
            <a:off x="3775220" y="5139570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151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8" name="Google Shape;13021;p55"/>
          <p:cNvSpPr/>
          <p:nvPr/>
        </p:nvSpPr>
        <p:spPr>
          <a:xfrm>
            <a:off x="3785588" y="6196802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50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sp>
        <p:nvSpPr>
          <p:cNvPr id="139" name="Google Shape;13021;p55"/>
          <p:cNvSpPr/>
          <p:nvPr/>
        </p:nvSpPr>
        <p:spPr>
          <a:xfrm>
            <a:off x="3778612" y="5668186"/>
            <a:ext cx="553712" cy="418145"/>
          </a:xfrm>
          <a:prstGeom prst="flowChartAlternateProcess">
            <a:avLst/>
          </a:prstGeom>
          <a:ln>
            <a:solidFill>
              <a:srgbClr val="4A7886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dirty="0">
                <a:solidFill>
                  <a:schemeClr val="tx1"/>
                </a:solidFill>
                <a:latin typeface="Arial Narrow" panose="020B0606020202030204" pitchFamily="34" charset="0"/>
                <a:ea typeface="Pompiere"/>
                <a:cs typeface="Pompiere"/>
              </a:rPr>
              <a:t>217</a:t>
            </a:r>
            <a:endParaRPr sz="1467" dirty="0">
              <a:solidFill>
                <a:schemeClr val="tx1"/>
              </a:solidFill>
              <a:latin typeface="Arial Narrow" panose="020B0606020202030204" pitchFamily="34" charset="0"/>
              <a:ea typeface="Pompiere"/>
              <a:cs typeface="Pompiere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V="1">
            <a:off x="369953" y="3124612"/>
            <a:ext cx="3999424" cy="1091"/>
          </a:xfrm>
          <a:prstGeom prst="line">
            <a:avLst/>
          </a:prstGeom>
          <a:ln>
            <a:solidFill>
              <a:srgbClr val="4A788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357353" y="3937475"/>
            <a:ext cx="4012024" cy="692"/>
          </a:xfrm>
          <a:prstGeom prst="line">
            <a:avLst/>
          </a:prstGeom>
          <a:ln>
            <a:solidFill>
              <a:srgbClr val="4A788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2" name="Google Shape;863;p47"/>
          <p:cNvSpPr txBox="1">
            <a:spLocks noGrp="1"/>
          </p:cNvSpPr>
          <p:nvPr>
            <p:ph type="subTitle" idx="4294967295"/>
          </p:nvPr>
        </p:nvSpPr>
        <p:spPr>
          <a:xfrm>
            <a:off x="2893266" y="3095290"/>
            <a:ext cx="1669829" cy="369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ru-RU" sz="1067" b="1" dirty="0">
                <a:latin typeface="Arial Narrow" panose="020B0606020202030204" pitchFamily="34" charset="0"/>
                <a:ea typeface="Pompiere"/>
                <a:cs typeface="Pompiere"/>
                <a:sym typeface="Pompiere"/>
              </a:rPr>
              <a:t>Резидентура</a:t>
            </a:r>
            <a:endParaRPr sz="1067" b="1" dirty="0">
              <a:latin typeface="Arial Narrow" panose="020B0606020202030204" pitchFamily="34" charset="0"/>
              <a:ea typeface="Pompiere"/>
              <a:cs typeface="Pompiere"/>
              <a:sym typeface="Pompiere"/>
            </a:endParaRPr>
          </a:p>
        </p:txBody>
      </p:sp>
      <p:sp>
        <p:nvSpPr>
          <p:cNvPr id="144" name="Google Shape;863;p47"/>
          <p:cNvSpPr txBox="1">
            <a:spLocks noGrp="1"/>
          </p:cNvSpPr>
          <p:nvPr>
            <p:ph type="subTitle" idx="4294967295"/>
          </p:nvPr>
        </p:nvSpPr>
        <p:spPr>
          <a:xfrm>
            <a:off x="2895246" y="3319815"/>
            <a:ext cx="943565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ru-RU" sz="1067" b="1" dirty="0">
                <a:latin typeface="Arial Narrow" panose="020B0606020202030204" pitchFamily="34" charset="0"/>
                <a:ea typeface="Pompiere"/>
                <a:cs typeface="Pompiere"/>
                <a:sym typeface="Pompiere"/>
              </a:rPr>
              <a:t>Госзаказ прием 2019</a:t>
            </a:r>
            <a:endParaRPr sz="1067" b="1" dirty="0">
              <a:latin typeface="Arial Narrow" panose="020B0606020202030204" pitchFamily="34" charset="0"/>
              <a:ea typeface="Pompiere"/>
              <a:cs typeface="Pompiere"/>
              <a:sym typeface="Pompiere"/>
            </a:endParaRPr>
          </a:p>
        </p:txBody>
      </p:sp>
      <p:sp>
        <p:nvSpPr>
          <p:cNvPr id="145" name="Google Shape;863;p47"/>
          <p:cNvSpPr txBox="1">
            <a:spLocks noGrp="1"/>
          </p:cNvSpPr>
          <p:nvPr>
            <p:ph type="subTitle" idx="4294967295"/>
          </p:nvPr>
        </p:nvSpPr>
        <p:spPr>
          <a:xfrm>
            <a:off x="3726561" y="3330372"/>
            <a:ext cx="678440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ru-RU" sz="1067" b="1" dirty="0">
                <a:latin typeface="Arial Narrow" panose="020B0606020202030204" pitchFamily="34" charset="0"/>
                <a:ea typeface="Pompiere"/>
                <a:cs typeface="Pompiere"/>
                <a:sym typeface="Pompiere"/>
              </a:rPr>
              <a:t>Выпуск 2020</a:t>
            </a:r>
            <a:endParaRPr sz="1067" b="1" dirty="0">
              <a:latin typeface="Arial Narrow" panose="020B0606020202030204" pitchFamily="34" charset="0"/>
              <a:ea typeface="Pompiere"/>
              <a:cs typeface="Pompiere"/>
              <a:sym typeface="Pompiere"/>
            </a:endParaRPr>
          </a:p>
        </p:txBody>
      </p:sp>
      <p:sp>
        <p:nvSpPr>
          <p:cNvPr id="146" name="Google Shape;863;p47"/>
          <p:cNvSpPr txBox="1">
            <a:spLocks noGrp="1"/>
          </p:cNvSpPr>
          <p:nvPr>
            <p:ph type="subTitle" idx="4294967295"/>
          </p:nvPr>
        </p:nvSpPr>
        <p:spPr>
          <a:xfrm>
            <a:off x="2261093" y="3501859"/>
            <a:ext cx="760212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ru-RU" sz="1067" b="1" dirty="0">
                <a:latin typeface="Arial Narrow" panose="020B0606020202030204" pitchFamily="34" charset="0"/>
                <a:ea typeface="Pompiere"/>
                <a:cs typeface="Pompiere"/>
                <a:sym typeface="Pompiere"/>
              </a:rPr>
              <a:t>Дефицит</a:t>
            </a:r>
            <a:endParaRPr sz="1067" b="1" dirty="0">
              <a:latin typeface="Arial Narrow" panose="020B0606020202030204" pitchFamily="34" charset="0"/>
              <a:ea typeface="Pompiere"/>
              <a:cs typeface="Pompiere"/>
              <a:sym typeface="Pompiere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F888F569-CA33-4FDF-A1A6-F6187B29BD7B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1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04043DC8-6885-4D67-AAD3-692E53711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83313"/>
              </p:ext>
            </p:extLst>
          </p:nvPr>
        </p:nvGraphicFramePr>
        <p:xfrm>
          <a:off x="2299063" y="2170836"/>
          <a:ext cx="7898818" cy="419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409">
                  <a:extLst>
                    <a:ext uri="{9D8B030D-6E8A-4147-A177-3AD203B41FA5}">
                      <a16:colId xmlns:a16="http://schemas.microsoft.com/office/drawing/2014/main" xmlns="" val="3456367459"/>
                    </a:ext>
                  </a:extLst>
                </a:gridCol>
                <a:gridCol w="3949409">
                  <a:extLst>
                    <a:ext uri="{9D8B030D-6E8A-4147-A177-3AD203B41FA5}">
                      <a16:colId xmlns:a16="http://schemas.microsoft.com/office/drawing/2014/main" xmlns="" val="1499009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Специальность резидентуры 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Специализации в резидентуре (1 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0978446"/>
                  </a:ext>
                </a:extLst>
              </a:tr>
              <a:tr h="347230">
                <a:tc rowSpan="11"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arrow" panose="020B0606020202030204" pitchFamily="34" charset="0"/>
                        </a:rPr>
                        <a:t>Педиатрия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Аллергология и иммунология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065950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Гастроэнтерология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194775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Интенсивная терапия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8111566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Кардиология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6771067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Неврология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7113161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Нефрология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247613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Неонатология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7785250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Нейропсихиатрия</a:t>
                      </a: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7152873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Онкология и гематология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559398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Пульмонология </a:t>
                      </a:r>
                      <a:r>
                        <a:rPr lang="ru-RU" sz="1600" dirty="0" err="1">
                          <a:effectLst/>
                          <a:latin typeface="Arial Narrow" panose="020B0606020202030204" pitchFamily="34" charset="0"/>
                        </a:rPr>
                        <a:t>детска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8665246"/>
                  </a:ext>
                </a:extLst>
              </a:tr>
              <a:tr h="3472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Ревматология детская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96319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45C5B7-3DA6-4859-98D8-E6F31C358694}"/>
              </a:ext>
            </a:extLst>
          </p:cNvPr>
          <p:cNvSpPr txBox="1"/>
          <p:nvPr/>
        </p:nvSpPr>
        <p:spPr>
          <a:xfrm>
            <a:off x="176353" y="175343"/>
            <a:ext cx="8101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D8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Предложения в номенклатуру специальностей и специализаций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A47B172-E0B3-4046-9701-21C42D1FD30F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D464658-02CC-486D-A9BA-A0BA5BC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4" y="77562"/>
            <a:ext cx="4920199" cy="1847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785F82A-3674-418A-9D9C-83A2C7A3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53" y="2009100"/>
            <a:ext cx="11832895" cy="45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" t="4489" r="4722" b="2877"/>
          <a:stretch/>
        </p:blipFill>
        <p:spPr>
          <a:xfrm>
            <a:off x="5490063" y="639481"/>
            <a:ext cx="6477000" cy="47809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891" y="2377440"/>
            <a:ext cx="9352579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Благодарю за 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667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6756718A-35B3-46BB-B27B-7284DE90789A}"/>
              </a:ext>
            </a:extLst>
          </p:cNvPr>
          <p:cNvSpPr txBox="1">
            <a:spLocks/>
          </p:cNvSpPr>
          <p:nvPr/>
        </p:nvSpPr>
        <p:spPr>
          <a:xfrm>
            <a:off x="228600" y="72297"/>
            <a:ext cx="6353175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Данные об обеспеченности педиатрами (2019)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9004" y="3603812"/>
            <a:ext cx="4725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100" b="1" dirty="0">
                <a:solidFill>
                  <a:srgbClr val="002060"/>
                </a:solidFill>
                <a:latin typeface="Arial Narrow" panose="020B0606020202030204" pitchFamily="34" charset="0"/>
                <a:sym typeface="Arial" panose="020B0604020202020204" pitchFamily="34" charset="0"/>
              </a:rPr>
              <a:t>Обеспеченность регионов Казахстана педиатрами, включая неонатологами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AD477E-0CD6-B94F-9AAF-15EC22A7C4F7}"/>
              </a:ext>
            </a:extLst>
          </p:cNvPr>
          <p:cNvSpPr txBox="1"/>
          <p:nvPr/>
        </p:nvSpPr>
        <p:spPr>
          <a:xfrm>
            <a:off x="4219004" y="1077722"/>
            <a:ext cx="357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sym typeface="Arial" panose="020B0604020202020204" pitchFamily="34" charset="0"/>
              </a:rPr>
              <a:t>Обеспеченность ВОП и педиатрами  РК и стран ОСЭР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05B2A83E-6BC4-4AC7-80AA-AC64982F1B17}"/>
              </a:ext>
            </a:extLst>
          </p:cNvPr>
          <p:cNvSpPr txBox="1">
            <a:spLocks/>
          </p:cNvSpPr>
          <p:nvPr/>
        </p:nvSpPr>
        <p:spPr>
          <a:xfrm>
            <a:off x="85458" y="6456364"/>
            <a:ext cx="3487309" cy="401637"/>
          </a:xfrm>
          <a:prstGeom prst="rect">
            <a:avLst/>
          </a:prstGeom>
          <a:noFill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984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99699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4954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99398" algn="l" rtl="0" fontAlgn="base">
              <a:spcBef>
                <a:spcPct val="0"/>
              </a:spcBef>
              <a:spcAft>
                <a:spcPct val="0"/>
              </a:spcAft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4924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99097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4894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98796" algn="l" defTabSz="699699" rtl="0" eaLnBrk="1" latinLnBrk="0" hangingPunct="1">
              <a:defRPr sz="1224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>
                <a:solidFill>
                  <a:srgbClr val="424558"/>
                </a:solidFill>
                <a:cs typeface="Times New Roman" panose="02020603050405020304" pitchFamily="18" charset="0"/>
                <a:sym typeface="Arial Narrow" panose="020B0606020202030204" pitchFamily="34" charset="0"/>
              </a:rPr>
              <a:t>Источники</a:t>
            </a:r>
            <a:r>
              <a:rPr lang="en-US" sz="800" dirty="0">
                <a:solidFill>
                  <a:srgbClr val="424558"/>
                </a:solidFill>
                <a:cs typeface="Times New Roman" panose="02020603050405020304" pitchFamily="18" charset="0"/>
                <a:sym typeface="Arial Narrow" panose="020B0606020202030204" pitchFamily="34" charset="0"/>
              </a:rPr>
              <a:t>: </a:t>
            </a:r>
            <a:r>
              <a:rPr lang="ru-RU" sz="800" dirty="0">
                <a:solidFill>
                  <a:srgbClr val="424558"/>
                </a:solidFill>
                <a:cs typeface="Times New Roman" panose="02020603050405020304" pitchFamily="18" charset="0"/>
                <a:sym typeface="Arial Narrow" panose="020B0606020202030204" pitchFamily="34" charset="0"/>
              </a:rPr>
              <a:t>Комитет по статистике РК, </a:t>
            </a:r>
            <a:r>
              <a:rPr lang="en-US" sz="800" dirty="0" err="1">
                <a:solidFill>
                  <a:srgbClr val="424558"/>
                </a:solidFill>
                <a:cs typeface="Times New Roman" panose="02020603050405020304" pitchFamily="18" charset="0"/>
                <a:sym typeface="Arial Narrow" panose="020B0606020202030204" pitchFamily="34" charset="0"/>
              </a:rPr>
              <a:t>Worldbank</a:t>
            </a:r>
            <a:endParaRPr lang="en-US" sz="800" dirty="0">
              <a:solidFill>
                <a:srgbClr val="424558"/>
              </a:solidFill>
              <a:cs typeface="Times New Roman" panose="02020603050405020304" pitchFamily="18" charset="0"/>
              <a:sym typeface="Arial Narrow" panose="020B0606020202030204" pitchFamily="34" charset="0"/>
            </a:endParaRPr>
          </a:p>
        </p:txBody>
      </p:sp>
      <p:graphicFrame>
        <p:nvGraphicFramePr>
          <p:cNvPr id="2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82326"/>
              </p:ext>
            </p:extLst>
          </p:nvPr>
        </p:nvGraphicFramePr>
        <p:xfrm>
          <a:off x="3738965" y="1403525"/>
          <a:ext cx="4133546" cy="20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52956"/>
              </p:ext>
            </p:extLst>
          </p:nvPr>
        </p:nvGraphicFramePr>
        <p:xfrm>
          <a:off x="6234164" y="3819064"/>
          <a:ext cx="4467811" cy="274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698366"/>
              </p:ext>
            </p:extLst>
          </p:nvPr>
        </p:nvGraphicFramePr>
        <p:xfrm>
          <a:off x="1557607" y="3781173"/>
          <a:ext cx="3793503" cy="273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51BB1559-3074-5B48-8820-EFF1BC50A6E4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9200404" y="1949241"/>
            <a:ext cx="63878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85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70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455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940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6pPr>
            <a:lvl7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7pPr>
            <a:lvl8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8pPr>
            <a:lvl9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700" dirty="0">
                <a:sym typeface="Arial" panose="020B0604020202020204" pitchFamily="34" charset="0"/>
              </a:rPr>
              <a:t>ВОП</a:t>
            </a:r>
            <a:endParaRPr lang="ru-RU" sz="700" dirty="0">
              <a:sym typeface="Arial" panose="020B0604020202020204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51BB1559-3074-5B48-8820-EFF1BC50A6E4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9200404" y="2287197"/>
            <a:ext cx="136510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85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70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455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94000" indent="-148500" algn="l" defTabSz="51384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400" b="0" i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6pPr>
            <a:lvl7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7pPr>
            <a:lvl8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8pPr>
            <a:lvl9pPr marL="573782" indent="-99615" algn="l" defTabSz="685157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224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700" dirty="0">
                <a:sym typeface="Arial" panose="020B0604020202020204" pitchFamily="34" charset="0"/>
              </a:rPr>
              <a:t>Педиатры общего профиля</a:t>
            </a:r>
            <a:endParaRPr lang="ru-RU" sz="700" dirty="0">
              <a:sym typeface="Arial" panose="020B0604020202020204" pitchFamily="34" charset="0"/>
            </a:endParaRPr>
          </a:p>
        </p:txBody>
      </p:sp>
      <p:sp>
        <p:nvSpPr>
          <p:cNvPr id="31" name="Прямоугольник 1560">
            <a:extLst>
              <a:ext uri="{FF2B5EF4-FFF2-40B4-BE49-F238E27FC236}">
                <a16:creationId xmlns:a16="http://schemas.microsoft.com/office/drawing/2014/main" xmlns="" id="{E197324E-675E-7442-A566-8F46AB66C0E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861368" y="2008771"/>
            <a:ext cx="167217" cy="93663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208">
            <a:extLst>
              <a:ext uri="{FF2B5EF4-FFF2-40B4-BE49-F238E27FC236}">
                <a16:creationId xmlns:a16="http://schemas.microsoft.com/office/drawing/2014/main" xmlns="" id="{A1E18BFC-6463-954F-BC4B-7D3C0B78F4E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861369" y="2346727"/>
            <a:ext cx="167217" cy="93663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AB229AD0-03C9-4EBA-A313-EAFEDF165411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7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E458F2-1E8D-4579-ACD4-D7E1842CB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6" t="17717" r="32938" b="10094"/>
          <a:stretch/>
        </p:blipFill>
        <p:spPr>
          <a:xfrm>
            <a:off x="1845487" y="409635"/>
            <a:ext cx="9875801" cy="6230318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976A5F8A-4497-4F2F-9F95-4ED93A3FA712}"/>
              </a:ext>
            </a:extLst>
          </p:cNvPr>
          <p:cNvSpPr txBox="1">
            <a:spLocks/>
          </p:cNvSpPr>
          <p:nvPr/>
        </p:nvSpPr>
        <p:spPr>
          <a:xfrm>
            <a:off x="323850" y="-12538"/>
            <a:ext cx="605155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Ключевые факторы повышения качества мед. помощи: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38B3889-B22C-4FAF-BF0D-8CF7C10FDD39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B02F0B6-AD65-4EC5-B0CD-722DD308A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7625"/>
              </p:ext>
            </p:extLst>
          </p:nvPr>
        </p:nvGraphicFramePr>
        <p:xfrm>
          <a:off x="323850" y="790516"/>
          <a:ext cx="308036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362">
                  <a:extLst>
                    <a:ext uri="{9D8B030D-6E8A-4147-A177-3AD203B41FA5}">
                      <a16:colId xmlns:a16="http://schemas.microsoft.com/office/drawing/2014/main" xmlns="" val="2696077474"/>
                    </a:ext>
                  </a:extLst>
                </a:gridCol>
              </a:tblGrid>
              <a:tr h="312103">
                <a:tc>
                  <a:txBody>
                    <a:bodyPr/>
                    <a:lstStyle/>
                    <a:p>
                      <a:pPr marL="228600" marR="0" lvl="0" indent="-228600" algn="l" defTabSz="699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Basic Medical Education WFME Global Standards for Quality Improvement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699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Postgraduate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Medical Education WFME Global Standards for Quality Improvement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6997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Continuing Professional Development of Medical Doctors WFME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Global Standards for Quality Improvement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Standards for Master’s Degrees in Medical and Health Professions Education WFME Global Standards for Quality Improvement (2016)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425113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DDCC48B7-16AE-417F-81F5-F2BC7B7D3F67}"/>
              </a:ext>
            </a:extLst>
          </p:cNvPr>
          <p:cNvSpPr/>
          <p:nvPr/>
        </p:nvSpPr>
        <p:spPr>
          <a:xfrm>
            <a:off x="3734718" y="1344058"/>
            <a:ext cx="1685581" cy="12228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4E9383C-9E56-4B0F-97B3-192865F0C9C2}"/>
              </a:ext>
            </a:extLst>
          </p:cNvPr>
          <p:cNvSpPr/>
          <p:nvPr/>
        </p:nvSpPr>
        <p:spPr>
          <a:xfrm>
            <a:off x="3734717" y="2967069"/>
            <a:ext cx="1685581" cy="12228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3BC738A-1259-4C27-BED1-7F77B8E6EFBF}"/>
              </a:ext>
            </a:extLst>
          </p:cNvPr>
          <p:cNvSpPr/>
          <p:nvPr/>
        </p:nvSpPr>
        <p:spPr>
          <a:xfrm>
            <a:off x="3734716" y="5155894"/>
            <a:ext cx="1685581" cy="1586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7632B8-D871-4445-9E26-193DBFFB874B}"/>
              </a:ext>
            </a:extLst>
          </p:cNvPr>
          <p:cNvSpPr/>
          <p:nvPr/>
        </p:nvSpPr>
        <p:spPr>
          <a:xfrm>
            <a:off x="7480453" y="1795749"/>
            <a:ext cx="1795749" cy="5949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B1B971E-89EE-4F69-B17A-D7B4F792C2AE}"/>
              </a:ext>
            </a:extLst>
          </p:cNvPr>
          <p:cNvSpPr/>
          <p:nvPr/>
        </p:nvSpPr>
        <p:spPr>
          <a:xfrm>
            <a:off x="7480452" y="4858438"/>
            <a:ext cx="1795749" cy="5949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32558" r="22762" b="30615"/>
          <a:stretch>
            <a:fillRect/>
          </a:stretch>
        </p:blipFill>
        <p:spPr>
          <a:xfrm>
            <a:off x="323850" y="458485"/>
            <a:ext cx="12008170" cy="5423453"/>
          </a:xfrm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565650" y="6596063"/>
            <a:ext cx="8459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Nara N, Suzuki T, Tohda S. </a:t>
            </a:r>
            <a:r>
              <a:rPr lang="en-US" sz="1100" u="sng">
                <a:solidFill>
                  <a:srgbClr val="642A8F"/>
                </a:solidFill>
                <a:latin typeface="Arial" panose="020B0604020202020204" pitchFamily="34" charset="0"/>
                <a:hlinkClick r:id="rId4"/>
              </a:rPr>
              <a:t>The current medical education system in the world.</a:t>
            </a: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</a:rPr>
              <a:t> J Med Dent Sci. 2011 Jul 4;58(2):79-83</a:t>
            </a:r>
            <a:endParaRPr lang="en-US" sz="110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8288" y="176370"/>
            <a:ext cx="11372850" cy="3111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Анализ международной практики подготовки врачей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1043" y="5760026"/>
            <a:ext cx="1960562" cy="2508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tx1"/>
                </a:solidFill>
              </a:rPr>
              <a:t>Бакалавриат</a:t>
            </a:r>
            <a:r>
              <a:rPr lang="ru-RU" sz="1200" dirty="0">
                <a:solidFill>
                  <a:schemeClr val="tx1"/>
                </a:solidFill>
              </a:rPr>
              <a:t> 5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61605" y="5755264"/>
            <a:ext cx="792163" cy="465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1"/>
                </a:solidFill>
              </a:rPr>
              <a:t>Интернатура, 2 направления 2х </a:t>
            </a:r>
            <a:r>
              <a:rPr lang="ru-RU" sz="800" dirty="0" err="1">
                <a:solidFill>
                  <a:schemeClr val="tx1"/>
                </a:solidFill>
              </a:rPr>
              <a:t>годияная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одним усеченным и одним скругленным углом 11"/>
          <p:cNvSpPr/>
          <p:nvPr/>
        </p:nvSpPr>
        <p:spPr>
          <a:xfrm>
            <a:off x="4053768" y="5780664"/>
            <a:ext cx="1616075" cy="223837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chemeClr val="tx1"/>
                </a:solidFill>
              </a:rPr>
              <a:t>Необязательная резидентура 2-4 года</a:t>
            </a:r>
          </a:p>
        </p:txBody>
      </p:sp>
      <p:sp>
        <p:nvSpPr>
          <p:cNvPr id="26634" name="TextBox 25"/>
          <p:cNvSpPr txBox="1">
            <a:spLocks noChangeArrowheads="1"/>
          </p:cNvSpPr>
          <p:nvPr/>
        </p:nvSpPr>
        <p:spPr bwMode="auto">
          <a:xfrm>
            <a:off x="3757612" y="6257925"/>
            <a:ext cx="744537" cy="27781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600" b="1" dirty="0"/>
              <a:t>Переподготовка от 4 </a:t>
            </a:r>
            <a:r>
              <a:rPr lang="ru-RU" sz="600" b="1" dirty="0" err="1"/>
              <a:t>мес</a:t>
            </a:r>
            <a:endParaRPr lang="ru-RU" sz="600" b="1" dirty="0"/>
          </a:p>
        </p:txBody>
      </p:sp>
      <p:sp>
        <p:nvSpPr>
          <p:cNvPr id="26638" name="TextBox 43"/>
          <p:cNvSpPr txBox="1">
            <a:spLocks noChangeArrowheads="1"/>
          </p:cNvSpPr>
          <p:nvPr/>
        </p:nvSpPr>
        <p:spPr bwMode="auto">
          <a:xfrm>
            <a:off x="333912" y="5728050"/>
            <a:ext cx="9671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Казахстан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DEAB5D1-9670-4021-A4B5-C4D0DE3CB5B6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3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 noChangeArrowheads="1"/>
          </p:cNvSpPr>
          <p:nvPr/>
        </p:nvSpPr>
        <p:spPr bwMode="auto">
          <a:xfrm>
            <a:off x="217488" y="151604"/>
            <a:ext cx="113728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Практика подготовки врачей в Казахстане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8675" name="TextBox 39"/>
          <p:cNvSpPr txBox="1">
            <a:spLocks noChangeArrowheads="1"/>
          </p:cNvSpPr>
          <p:nvPr/>
        </p:nvSpPr>
        <p:spPr bwMode="auto">
          <a:xfrm>
            <a:off x="8701088" y="5233988"/>
            <a:ext cx="3060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600" b="1" i="1">
                <a:solidFill>
                  <a:srgbClr val="FF0000"/>
                </a:solidFill>
              </a:rPr>
              <a:t>Какую  лицензию должны получить врачи специалисты при разных уровнях подготовки?</a:t>
            </a:r>
          </a:p>
        </p:txBody>
      </p:sp>
      <p:pic>
        <p:nvPicPr>
          <p:cNvPr id="28676" name="Afbeelding 3" descr="Vrag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126038"/>
            <a:ext cx="1103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Группа 3"/>
          <p:cNvGrpSpPr>
            <a:grpSpLocks/>
          </p:cNvGrpSpPr>
          <p:nvPr/>
        </p:nvGrpSpPr>
        <p:grpSpPr bwMode="auto">
          <a:xfrm>
            <a:off x="590550" y="1600200"/>
            <a:ext cx="10010775" cy="3071813"/>
            <a:chOff x="1049019" y="5338992"/>
            <a:chExt cx="5745066" cy="100825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9019" y="5344203"/>
              <a:ext cx="1960574" cy="2511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err="1">
                  <a:solidFill>
                    <a:schemeClr val="tx1"/>
                  </a:solidFill>
                </a:rPr>
                <a:t>Бакалавриат</a:t>
              </a:r>
              <a:r>
                <a:rPr lang="ru-RU" sz="2400" dirty="0">
                  <a:solidFill>
                    <a:schemeClr val="tx1"/>
                  </a:solidFill>
                </a:rPr>
                <a:t> 5 лет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96839" y="5338992"/>
              <a:ext cx="792611" cy="6987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Интернатура, 2 направления (ВОП, педиатрия)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2х годичная</a:t>
              </a:r>
            </a:p>
          </p:txBody>
        </p:sp>
        <p:sp>
          <p:nvSpPr>
            <p:cNvPr id="12" name="Прямоугольник с одним усеченным и одним скругленным углом 11"/>
            <p:cNvSpPr/>
            <p:nvPr/>
          </p:nvSpPr>
          <p:spPr>
            <a:xfrm>
              <a:off x="3789450" y="5364524"/>
              <a:ext cx="1615288" cy="223535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Необязательная резидентура 2-4 года</a:t>
              </a:r>
            </a:p>
          </p:txBody>
        </p:sp>
        <p:sp>
          <p:nvSpPr>
            <p:cNvPr id="28681" name="TextBox 19"/>
            <p:cNvSpPr txBox="1">
              <a:spLocks noChangeArrowheads="1"/>
            </p:cNvSpPr>
            <p:nvPr/>
          </p:nvSpPr>
          <p:spPr bwMode="auto">
            <a:xfrm>
              <a:off x="3850825" y="5862652"/>
              <a:ext cx="2143760" cy="1111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600" b="1" i="1">
                  <a:solidFill>
                    <a:srgbClr val="FF0000"/>
                  </a:solidFill>
                </a:rPr>
                <a:t>Врач специалист</a:t>
              </a:r>
            </a:p>
          </p:txBody>
        </p:sp>
        <p:sp>
          <p:nvSpPr>
            <p:cNvPr id="28682" name="TextBox 20"/>
            <p:cNvSpPr txBox="1">
              <a:spLocks noChangeArrowheads="1"/>
            </p:cNvSpPr>
            <p:nvPr/>
          </p:nvSpPr>
          <p:spPr bwMode="auto">
            <a:xfrm>
              <a:off x="5501016" y="5427747"/>
              <a:ext cx="1293069" cy="1111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600" b="1" i="1">
                  <a:solidFill>
                    <a:srgbClr val="FF0000"/>
                  </a:solidFill>
                </a:rPr>
                <a:t>Врач-специалист</a:t>
              </a:r>
            </a:p>
          </p:txBody>
        </p:sp>
        <p:sp>
          <p:nvSpPr>
            <p:cNvPr id="28683" name="TextBox 25"/>
            <p:cNvSpPr txBox="1">
              <a:spLocks noChangeArrowheads="1"/>
            </p:cNvSpPr>
            <p:nvPr/>
          </p:nvSpPr>
          <p:spPr bwMode="auto">
            <a:xfrm>
              <a:off x="3820788" y="6155311"/>
              <a:ext cx="953852" cy="19193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600" b="1"/>
                <a:t>Переподготовка от 4 мес</a:t>
              </a:r>
            </a:p>
          </p:txBody>
        </p:sp>
        <p:sp>
          <p:nvSpPr>
            <p:cNvPr id="28684" name="TextBox 27"/>
            <p:cNvSpPr txBox="1">
              <a:spLocks noChangeArrowheads="1"/>
            </p:cNvSpPr>
            <p:nvPr/>
          </p:nvSpPr>
          <p:spPr bwMode="auto">
            <a:xfrm>
              <a:off x="4922705" y="6197346"/>
              <a:ext cx="1097704" cy="1111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sz="1600" b="1" i="1">
                  <a:solidFill>
                    <a:srgbClr val="FF0000"/>
                  </a:solidFill>
                </a:rPr>
                <a:t>Врач специалист</a:t>
              </a:r>
            </a:p>
          </p:txBody>
        </p:sp>
        <p:cxnSp>
          <p:nvCxnSpPr>
            <p:cNvPr id="31" name="Прямая со стрелкой 30"/>
            <p:cNvCxnSpPr>
              <a:stCxn id="10" idx="2"/>
              <a:endCxn id="28683" idx="1"/>
            </p:cNvCxnSpPr>
            <p:nvPr/>
          </p:nvCxnSpPr>
          <p:spPr>
            <a:xfrm>
              <a:off x="3393145" y="6037736"/>
              <a:ext cx="427281" cy="2136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endCxn id="28683" idx="0"/>
            </p:cNvCxnSpPr>
            <p:nvPr/>
          </p:nvCxnSpPr>
          <p:spPr>
            <a:xfrm>
              <a:off x="4193955" y="5595354"/>
              <a:ext cx="103859" cy="5601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5309989" y="5483326"/>
              <a:ext cx="21865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3786717" y="5926229"/>
              <a:ext cx="6231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4774293" y="6251372"/>
              <a:ext cx="219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BCEEA81-D464-4F12-86A4-00520B3629CB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4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" t="4489" r="4722" b="2877"/>
          <a:stretch/>
        </p:blipFill>
        <p:spPr>
          <a:xfrm>
            <a:off x="5490063" y="639481"/>
            <a:ext cx="6477000" cy="478094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19" name="Объект 3"/>
          <p:cNvGraphicFramePr>
            <a:graphicFrameLocks/>
          </p:cNvGraphicFramePr>
          <p:nvPr/>
        </p:nvGraphicFramePr>
        <p:xfrm>
          <a:off x="170823" y="977462"/>
          <a:ext cx="12021178" cy="119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6541" y="2400300"/>
            <a:ext cx="3528000" cy="42425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540" y="2400300"/>
            <a:ext cx="3678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Концепция реформирования </a:t>
            </a:r>
          </a:p>
          <a:p>
            <a:pPr algn="ctr"/>
            <a:r>
              <a:rPr lang="ru-RU" sz="2000" b="1" dirty="0">
                <a:latin typeface="Arial Narrow" pitchFamily="34" charset="0"/>
              </a:rPr>
              <a:t>медицинского и фармацевтического образования РК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541" y="3837511"/>
            <a:ext cx="3482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Концепция резидентуры;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Обучение клиническим навыкам в безопасной среде (</a:t>
            </a:r>
            <a:r>
              <a:rPr lang="ru-RU" dirty="0" err="1">
                <a:latin typeface="Arial Narrow" pitchFamily="34" charset="0"/>
                <a:cs typeface="Arial" panose="020B0604020202020204" pitchFamily="34" charset="0"/>
              </a:rPr>
              <a:t>симуляционное</a:t>
            </a: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 обучение);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Обучение коммуникативным навыкам;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Развитие научного подхода в образовании;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Основы доказательной медицины.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24579" y="2400300"/>
            <a:ext cx="3442869" cy="42425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1707" y="2400300"/>
            <a:ext cx="3315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Концепция развития медицинского и фармацевтического образования РК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72321" y="3800822"/>
            <a:ext cx="3474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Менеджмент в организациях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Совершенствование образовательных программ;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Повышение потенциала ППС ВУЗов;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Управление качеством образования (институциональная и специализированные аккредитации).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29058" y="2400300"/>
            <a:ext cx="3705893" cy="4229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9058" y="2400300"/>
            <a:ext cx="370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Концептуальные подходы </a:t>
            </a:r>
            <a:r>
              <a:rPr lang="ru-RU" sz="2000" b="1" dirty="0" err="1">
                <a:latin typeface="Arial Narrow" pitchFamily="34" charset="0"/>
              </a:rPr>
              <a:t>развити</a:t>
            </a:r>
            <a:r>
              <a:rPr lang="kk-KZ" sz="2000" b="1" dirty="0">
                <a:latin typeface="Arial Narrow" pitchFamily="34" charset="0"/>
              </a:rPr>
              <a:t>я</a:t>
            </a:r>
            <a:r>
              <a:rPr lang="ru-RU" sz="2000" b="1" dirty="0">
                <a:latin typeface="Arial Narrow" pitchFamily="34" charset="0"/>
              </a:rPr>
              <a:t> человеческого капитала  в здравоохранении РК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540" y="140176"/>
            <a:ext cx="12021178" cy="40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Этапы развития медицинского образования РК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29061" y="3840588"/>
            <a:ext cx="3705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Совершенствование кадровой политики в системе здравоохранения;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Новое качество подготовки и НПР работников здравоохранения;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itchFamily="34" charset="0"/>
                <a:cs typeface="Arial" panose="020B0604020202020204" pitchFamily="34" charset="0"/>
              </a:rPr>
              <a:t>Ускоренное инновационное развитие здравоохранения на основе медицинских исследований.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ED7EF0D-7EE3-4022-B53D-62F90D707993}"/>
              </a:ext>
            </a:extLst>
          </p:cNvPr>
          <p:cNvCxnSpPr/>
          <p:nvPr/>
        </p:nvCxnSpPr>
        <p:spPr>
          <a:xfrm>
            <a:off x="323850" y="600075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3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225F7A-0B6C-419E-BD5B-F8FD0A089B1F}"/>
              </a:ext>
            </a:extLst>
          </p:cNvPr>
          <p:cNvSpPr txBox="1"/>
          <p:nvPr/>
        </p:nvSpPr>
        <p:spPr>
          <a:xfrm>
            <a:off x="323850" y="28065"/>
            <a:ext cx="11598184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Нормативная регламентация процесса подготовки врачей  в рамках программ непрерывного интегрированного медицинского образования</a:t>
            </a:r>
            <a:endParaRPr lang="x-none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A06567-D937-4E7E-980C-286DE25E31F4}"/>
              </a:ext>
            </a:extLst>
          </p:cNvPr>
          <p:cNvSpPr txBox="1"/>
          <p:nvPr/>
        </p:nvSpPr>
        <p:spPr>
          <a:xfrm>
            <a:off x="400050" y="1123004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ЗДОРОВЬЕ НАРОДА И СИСТЕМЕ ЗДРАВООХРАНЕНИЯ»</a:t>
            </a:r>
          </a:p>
          <a:p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</a:rPr>
              <a:t>раздел 4. образовательная и научная деятельность в области здравоохранения</a:t>
            </a:r>
          </a:p>
          <a:p>
            <a:r>
              <a:rPr lang="ru-RU" dirty="0">
                <a:solidFill>
                  <a:srgbClr val="002060"/>
                </a:solidFill>
              </a:rPr>
              <a:t> глава 25. образовательная деятельность в области здравоохранения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F25EAA-3F8E-4807-9CA7-AF8AB8626B81}"/>
              </a:ext>
            </a:extLst>
          </p:cNvPr>
          <p:cNvSpPr txBox="1"/>
          <p:nvPr/>
        </p:nvSpPr>
        <p:spPr>
          <a:xfrm>
            <a:off x="400050" y="1986220"/>
            <a:ext cx="1131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РК «Об образовании»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C40277-DAFF-46A9-9EA6-4A989648C580}"/>
              </a:ext>
            </a:extLst>
          </p:cNvPr>
          <p:cNvSpPr txBox="1"/>
          <p:nvPr/>
        </p:nvSpPr>
        <p:spPr>
          <a:xfrm>
            <a:off x="328131" y="2355552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Министра здравоохранения и социального развития Республики Казахстан от 31 июля 2015 года № 647 "Об утверждении государственных общеобязательных стандартов и типовых профессиональных учебных программ по медицинским и фармацевтическим специальностям"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40277-DAFF-46A9-9EA6-4A989648C580}"/>
              </a:ext>
            </a:extLst>
          </p:cNvPr>
          <p:cNvSpPr txBox="1"/>
          <p:nvPr/>
        </p:nvSpPr>
        <p:spPr>
          <a:xfrm>
            <a:off x="328131" y="3465302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Министра образования и науки Республики Казахстан от 31 октября 2018 года № 604 "Об утверждении государственных общеобязательных стандартов образования всех уровней образования"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C40277-DAFF-46A9-9EA6-4A989648C580}"/>
              </a:ext>
            </a:extLst>
          </p:cNvPr>
          <p:cNvSpPr txBox="1"/>
          <p:nvPr/>
        </p:nvSpPr>
        <p:spPr>
          <a:xfrm>
            <a:off x="328131" y="4418432"/>
            <a:ext cx="1131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Министра здравоохранения Республики Казахстан от 21 декабря 2020 года № ҚР ДСМ-304/2020 "Об утверждении положений о клинической базе, клинике организации образования в области здравоохранения, университетской больнице, базе резидентуры, интегрированном академическом медицинском центре и требований, предъявляемых к ним"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C40277-DAFF-46A9-9EA6-4A989648C580}"/>
              </a:ext>
            </a:extLst>
          </p:cNvPr>
          <p:cNvSpPr txBox="1"/>
          <p:nvPr/>
        </p:nvSpPr>
        <p:spPr>
          <a:xfrm>
            <a:off x="328131" y="5615846"/>
            <a:ext cx="113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Министра здравоохранения Республики Казахстан от 19 января 2021 года № ҚР ДСМ-6 «Об утверждении методики формирования стоимости обучения по программам образования в области здравоохранения»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6B7059B-DFCC-4E30-AB66-1CCD87390515}"/>
              </a:ext>
            </a:extLst>
          </p:cNvPr>
          <p:cNvCxnSpPr/>
          <p:nvPr/>
        </p:nvCxnSpPr>
        <p:spPr>
          <a:xfrm>
            <a:off x="400050" y="786984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1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225F7A-0B6C-419E-BD5B-F8FD0A089B1F}"/>
              </a:ext>
            </a:extLst>
          </p:cNvPr>
          <p:cNvSpPr txBox="1"/>
          <p:nvPr/>
        </p:nvSpPr>
        <p:spPr>
          <a:xfrm>
            <a:off x="293770" y="16798"/>
            <a:ext cx="10412471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Обязательные условия реализации образовательных программ в области здравоохранения по медицинским специальностям</a:t>
            </a:r>
            <a:endParaRPr lang="x-none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83C49820-5EEC-43A4-A0B2-5583266F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4" y="1322540"/>
            <a:ext cx="846730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1769B0F-5E28-48FA-8545-02A0C6E7C196}"/>
              </a:ext>
            </a:extLst>
          </p:cNvPr>
          <p:cNvSpPr txBox="1"/>
          <p:nvPr/>
        </p:nvSpPr>
        <p:spPr>
          <a:xfrm>
            <a:off x="1526461" y="1352743"/>
            <a:ext cx="10352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в структуре организации образования в области здравоохранения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кабинета (центра);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460" y="2450527"/>
            <a:ext cx="9705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подготовке врачей – реализация в организации высшего и (или) послевузовского образования программ интегрированного и послевузовского медицинского образования (резидентура, докторантура);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6460" y="3974152"/>
            <a:ext cx="10352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наставников из числа квалифицированных медицинских работников в период подготовки обучающихся на клинических базах;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6461" y="5415806"/>
            <a:ext cx="1035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в организациях высшего и (или) послевузовского образования университетских больниц и (или) интегрированных академических медицинских центров, функционирующих на основе договоров с научными организациями в области здравоохранения и организациями здравоохранения.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3C49820-5EEC-43A4-A0B2-5583266F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4" y="2673643"/>
            <a:ext cx="846730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83C49820-5EEC-43A4-A0B2-5583266F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7" y="3974152"/>
            <a:ext cx="846730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83C49820-5EEC-43A4-A0B2-5583266F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0" y="5601363"/>
            <a:ext cx="846730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8E21A7B-AD6C-4B7D-BDD8-BB3D21C2320F}"/>
              </a:ext>
            </a:extLst>
          </p:cNvPr>
          <p:cNvCxnSpPr/>
          <p:nvPr/>
        </p:nvCxnSpPr>
        <p:spPr>
          <a:xfrm>
            <a:off x="400050" y="786984"/>
            <a:ext cx="6867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84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kvRGr6KF8leczDciYf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kvRGr6KF8leczDciYf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WTNpU8_SlEklLi33es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HdgfDOnwvnJJH7.vv.Y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2284</Words>
  <Application>Microsoft Office PowerPoint</Application>
  <PresentationFormat>Произвольный</PresentationFormat>
  <Paragraphs>352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Концепция развития кадров  педиатрической службы в Республике Казахстан</vt:lpstr>
      <vt:lpstr>Обеспеченность на 10 тысяч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разработке и реализации ОП непрерывной интегрированной подготовки врачей</vt:lpstr>
      <vt:lpstr>Требования к образовательной среде для клинического обучения</vt:lpstr>
      <vt:lpstr>Требования к потенциалу профессорско-преподавательского состава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Траектория профессионального роста медицинского работника (на примере подготовки педиатров)</vt:lpstr>
      <vt:lpstr>Виды активностей НПР, которые будут учитывать при продлении срока действия сертификата специалиста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Индикаторы для университетов</dc:title>
  <dc:creator>Пользователь Windows</dc:creator>
  <cp:lastModifiedBy>user</cp:lastModifiedBy>
  <cp:revision>130</cp:revision>
  <cp:lastPrinted>2021-10-12T05:46:10Z</cp:lastPrinted>
  <dcterms:created xsi:type="dcterms:W3CDTF">2019-11-10T15:30:42Z</dcterms:created>
  <dcterms:modified xsi:type="dcterms:W3CDTF">2021-10-13T06:31:31Z</dcterms:modified>
</cp:coreProperties>
</file>