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5" r:id="rId3"/>
    <p:sldId id="296" r:id="rId4"/>
    <p:sldId id="292" r:id="rId5"/>
    <p:sldId id="297" r:id="rId6"/>
    <p:sldId id="284" r:id="rId7"/>
    <p:sldId id="339" r:id="rId8"/>
    <p:sldId id="298" r:id="rId9"/>
    <p:sldId id="325" r:id="rId10"/>
    <p:sldId id="326" r:id="rId11"/>
    <p:sldId id="300" r:id="rId12"/>
    <p:sldId id="332" r:id="rId13"/>
    <p:sldId id="328" r:id="rId14"/>
    <p:sldId id="317" r:id="rId15"/>
    <p:sldId id="318" r:id="rId16"/>
    <p:sldId id="327" r:id="rId17"/>
    <p:sldId id="302" r:id="rId18"/>
    <p:sldId id="303" r:id="rId19"/>
    <p:sldId id="322" r:id="rId20"/>
    <p:sldId id="329" r:id="rId21"/>
    <p:sldId id="334" r:id="rId22"/>
    <p:sldId id="335" r:id="rId23"/>
    <p:sldId id="323" r:id="rId24"/>
    <p:sldId id="336" r:id="rId25"/>
    <p:sldId id="324" r:id="rId26"/>
    <p:sldId id="333" r:id="rId27"/>
    <p:sldId id="343" r:id="rId28"/>
    <p:sldId id="340" r:id="rId29"/>
    <p:sldId id="299" r:id="rId30"/>
    <p:sldId id="355" r:id="rId31"/>
    <p:sldId id="319" r:id="rId32"/>
    <p:sldId id="337" r:id="rId33"/>
    <p:sldId id="321" r:id="rId34"/>
    <p:sldId id="304" r:id="rId35"/>
    <p:sldId id="341" r:id="rId36"/>
    <p:sldId id="344" r:id="rId37"/>
    <p:sldId id="345" r:id="rId38"/>
    <p:sldId id="342" r:id="rId39"/>
    <p:sldId id="347" r:id="rId40"/>
    <p:sldId id="346" r:id="rId41"/>
    <p:sldId id="350" r:id="rId42"/>
    <p:sldId id="348" r:id="rId43"/>
    <p:sldId id="349" r:id="rId44"/>
  </p:sldIdLst>
  <p:sldSz cx="13004800" cy="9753600"/>
  <p:notesSz cx="13004800" cy="97536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40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EC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6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152" y="-48"/>
      </p:cViewPr>
      <p:guideLst>
        <p:guide orient="horz" pos="2880"/>
        <p:guide pos="40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220"/>
    </p:cViewPr>
  </p:sorterViewPr>
  <p:notesViewPr>
    <p:cSldViewPr snapToGrid="0">
      <p:cViewPr varScale="1">
        <p:scale>
          <a:sx n="53" d="100"/>
          <a:sy n="53" d="100"/>
        </p:scale>
        <p:origin x="10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E5B6-A2C7-47AF-922F-0F69B225A295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BA20-605A-412D-B769-FD4B307E24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37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A4F3-5EEF-0B4E-B119-C041F02D3721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A433E-95A7-8B49-90F3-B7E009629FF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24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815132" y="809868"/>
            <a:ext cx="11704320" cy="1015663"/>
          </a:xfrm>
        </p:spPr>
        <p:txBody>
          <a:bodyPr lIns="0" tIns="0" rIns="0" bIns="0"/>
          <a:lstStyle>
            <a:lvl1pPr>
              <a:defRPr sz="66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Titolo esempio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815132" y="2423210"/>
            <a:ext cx="11704320" cy="492443"/>
          </a:xfrm>
        </p:spPr>
        <p:txBody>
          <a:bodyPr lIns="0" tIns="0" rIns="0" bIns="0"/>
          <a:lstStyle>
            <a:lvl1pPr>
              <a:defRPr sz="32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testo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5873" y="8055404"/>
            <a:ext cx="2233182" cy="489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116" y="3888630"/>
            <a:ext cx="10990039" cy="3182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407EC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Rules on Medical Specialist Training in Europe</a:t>
            </a:r>
          </a:p>
          <a:p>
            <a:pPr algn="ctr"/>
            <a:endParaRPr lang="en-US" sz="1200" dirty="0">
              <a:solidFill>
                <a:srgbClr val="407EC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800" b="1" dirty="0">
                <a:solidFill>
                  <a:srgbClr val="407EC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European Training Requirements in Pediatric Surgery</a:t>
            </a:r>
            <a:endParaRPr sz="6000" dirty="0">
              <a:latin typeface="Cambria-BoldItalic"/>
              <a:cs typeface="Cambria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6903534"/>
            <a:ext cx="884521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it-IT" sz="2400" b="1" spc="-10" dirty="0">
                <a:solidFill>
                  <a:srgbClr val="407EC9"/>
                </a:solidFill>
                <a:latin typeface="Cambria"/>
                <a:cs typeface="Cambria"/>
              </a:rPr>
              <a:t>Prof. Gian Battista Parigi, MD, FEBPS</a:t>
            </a:r>
          </a:p>
          <a:p>
            <a:pPr marL="12700">
              <a:lnSpc>
                <a:spcPct val="100000"/>
              </a:lnSpc>
            </a:pPr>
            <a:r>
              <a:rPr lang="it-IT" sz="2400" b="1" spc="-10" dirty="0" err="1">
                <a:solidFill>
                  <a:srgbClr val="407EC9"/>
                </a:solidFill>
                <a:latin typeface="Cambria"/>
                <a:cs typeface="Cambria"/>
              </a:rPr>
              <a:t>University</a:t>
            </a:r>
            <a:r>
              <a:rPr lang="it-IT" sz="2400" b="1" spc="-10" dirty="0">
                <a:solidFill>
                  <a:srgbClr val="407EC9"/>
                </a:solidFill>
                <a:latin typeface="Cambria"/>
                <a:cs typeface="Cambria"/>
              </a:rPr>
              <a:t> of Pavia, </a:t>
            </a:r>
            <a:r>
              <a:rPr lang="it-IT" sz="2400" b="1" spc="-10" dirty="0" err="1">
                <a:solidFill>
                  <a:srgbClr val="407EC9"/>
                </a:solidFill>
                <a:latin typeface="Cambria"/>
                <a:cs typeface="Cambria"/>
              </a:rPr>
              <a:t>Italy</a:t>
            </a:r>
            <a:endParaRPr lang="it-IT" sz="2400" b="1" spc="-10" dirty="0">
              <a:solidFill>
                <a:srgbClr val="407EC9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it-IT" sz="2400" b="1" spc="-10" dirty="0">
                <a:solidFill>
                  <a:srgbClr val="407EC9"/>
                </a:solidFill>
                <a:latin typeface="Cambria"/>
                <a:cs typeface="Cambria"/>
              </a:rPr>
              <a:t>ChildCA Project Coordinator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8737600"/>
            <a:ext cx="40325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20" dirty="0">
                <a:solidFill>
                  <a:srgbClr val="407EC9"/>
                </a:solidFill>
                <a:latin typeface="Cambria"/>
                <a:cs typeface="Cambria"/>
              </a:rPr>
              <a:t>Almaty, 14 </a:t>
            </a:r>
            <a:r>
              <a:rPr lang="it-IT" sz="2400" spc="-20" dirty="0" err="1">
                <a:solidFill>
                  <a:srgbClr val="407EC9"/>
                </a:solidFill>
                <a:latin typeface="Cambria"/>
                <a:cs typeface="Cambria"/>
              </a:rPr>
              <a:t>October</a:t>
            </a:r>
            <a:r>
              <a:rPr lang="it-IT" sz="2400" spc="-20" dirty="0">
                <a:solidFill>
                  <a:srgbClr val="407EC9"/>
                </a:solidFill>
                <a:latin typeface="Cambria"/>
                <a:cs typeface="Cambria"/>
              </a:rPr>
              <a:t> 2021</a:t>
            </a:r>
            <a:endParaRPr sz="2100" baseline="31746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3901" y="1516967"/>
            <a:ext cx="621030" cy="695325"/>
          </a:xfrm>
          <a:custGeom>
            <a:avLst/>
            <a:gdLst/>
            <a:ahLst/>
            <a:cxnLst/>
            <a:rect l="l" t="t" r="r" b="b"/>
            <a:pathLst>
              <a:path w="621030" h="695325">
                <a:moveTo>
                  <a:pt x="361797" y="0"/>
                </a:moveTo>
                <a:lnTo>
                  <a:pt x="309648" y="2526"/>
                </a:lnTo>
                <a:lnTo>
                  <a:pt x="261342" y="9968"/>
                </a:lnTo>
                <a:lnTo>
                  <a:pt x="216937" y="22121"/>
                </a:lnTo>
                <a:lnTo>
                  <a:pt x="176490" y="38781"/>
                </a:lnTo>
                <a:lnTo>
                  <a:pt x="140058" y="59743"/>
                </a:lnTo>
                <a:lnTo>
                  <a:pt x="107698" y="84802"/>
                </a:lnTo>
                <a:lnTo>
                  <a:pt x="79468" y="113753"/>
                </a:lnTo>
                <a:lnTo>
                  <a:pt x="55424" y="146392"/>
                </a:lnTo>
                <a:lnTo>
                  <a:pt x="35624" y="182513"/>
                </a:lnTo>
                <a:lnTo>
                  <a:pt x="20124" y="221913"/>
                </a:lnTo>
                <a:lnTo>
                  <a:pt x="8982" y="264386"/>
                </a:lnTo>
                <a:lnTo>
                  <a:pt x="2255" y="309728"/>
                </a:lnTo>
                <a:lnTo>
                  <a:pt x="0" y="357733"/>
                </a:lnTo>
                <a:lnTo>
                  <a:pt x="3030" y="412364"/>
                </a:lnTo>
                <a:lnTo>
                  <a:pt x="11951" y="462040"/>
                </a:lnTo>
                <a:lnTo>
                  <a:pt x="26513" y="506801"/>
                </a:lnTo>
                <a:lnTo>
                  <a:pt x="46462" y="546684"/>
                </a:lnTo>
                <a:lnTo>
                  <a:pt x="71546" y="581730"/>
                </a:lnTo>
                <a:lnTo>
                  <a:pt x="101512" y="611976"/>
                </a:lnTo>
                <a:lnTo>
                  <a:pt x="136109" y="637462"/>
                </a:lnTo>
                <a:lnTo>
                  <a:pt x="175085" y="658227"/>
                </a:lnTo>
                <a:lnTo>
                  <a:pt x="218186" y="674310"/>
                </a:lnTo>
                <a:lnTo>
                  <a:pt x="265161" y="685750"/>
                </a:lnTo>
                <a:lnTo>
                  <a:pt x="315757" y="692585"/>
                </a:lnTo>
                <a:lnTo>
                  <a:pt x="369722" y="694855"/>
                </a:lnTo>
                <a:lnTo>
                  <a:pt x="439727" y="691221"/>
                </a:lnTo>
                <a:lnTo>
                  <a:pt x="497959" y="681967"/>
                </a:lnTo>
                <a:lnTo>
                  <a:pt x="544611" y="669568"/>
                </a:lnTo>
                <a:lnTo>
                  <a:pt x="603948" y="645223"/>
                </a:lnTo>
                <a:lnTo>
                  <a:pt x="620915" y="619937"/>
                </a:lnTo>
                <a:lnTo>
                  <a:pt x="620915" y="609638"/>
                </a:lnTo>
                <a:lnTo>
                  <a:pt x="375729" y="609638"/>
                </a:lnTo>
                <a:lnTo>
                  <a:pt x="318547" y="606022"/>
                </a:lnTo>
                <a:lnTo>
                  <a:pt x="269074" y="595415"/>
                </a:lnTo>
                <a:lnTo>
                  <a:pt x="227050" y="578180"/>
                </a:lnTo>
                <a:lnTo>
                  <a:pt x="192211" y="554678"/>
                </a:lnTo>
                <a:lnTo>
                  <a:pt x="164295" y="525273"/>
                </a:lnTo>
                <a:lnTo>
                  <a:pt x="143040" y="490325"/>
                </a:lnTo>
                <a:lnTo>
                  <a:pt x="128182" y="450198"/>
                </a:lnTo>
                <a:lnTo>
                  <a:pt x="119460" y="405254"/>
                </a:lnTo>
                <a:lnTo>
                  <a:pt x="116611" y="355854"/>
                </a:lnTo>
                <a:lnTo>
                  <a:pt x="119285" y="306821"/>
                </a:lnTo>
                <a:lnTo>
                  <a:pt x="127527" y="260208"/>
                </a:lnTo>
                <a:lnTo>
                  <a:pt x="141666" y="216909"/>
                </a:lnTo>
                <a:lnTo>
                  <a:pt x="162029" y="177818"/>
                </a:lnTo>
                <a:lnTo>
                  <a:pt x="188947" y="143830"/>
                </a:lnTo>
                <a:lnTo>
                  <a:pt x="222747" y="115839"/>
                </a:lnTo>
                <a:lnTo>
                  <a:pt x="263759" y="94737"/>
                </a:lnTo>
                <a:lnTo>
                  <a:pt x="312311" y="81421"/>
                </a:lnTo>
                <a:lnTo>
                  <a:pt x="368731" y="76784"/>
                </a:lnTo>
                <a:lnTo>
                  <a:pt x="576408" y="76784"/>
                </a:lnTo>
                <a:lnTo>
                  <a:pt x="559365" y="57943"/>
                </a:lnTo>
                <a:lnTo>
                  <a:pt x="525905" y="34618"/>
                </a:lnTo>
                <a:lnTo>
                  <a:pt x="482447" y="16285"/>
                </a:lnTo>
                <a:lnTo>
                  <a:pt x="428056" y="4296"/>
                </a:lnTo>
                <a:lnTo>
                  <a:pt x="361797" y="0"/>
                </a:lnTo>
                <a:close/>
              </a:path>
              <a:path w="621030" h="695325">
                <a:moveTo>
                  <a:pt x="605763" y="560183"/>
                </a:moveTo>
                <a:lnTo>
                  <a:pt x="591007" y="564692"/>
                </a:lnTo>
                <a:lnTo>
                  <a:pt x="554135" y="578428"/>
                </a:lnTo>
                <a:lnTo>
                  <a:pt x="505404" y="593132"/>
                </a:lnTo>
                <a:lnTo>
                  <a:pt x="445655" y="604853"/>
                </a:lnTo>
                <a:lnTo>
                  <a:pt x="375729" y="609638"/>
                </a:lnTo>
                <a:lnTo>
                  <a:pt x="620915" y="609638"/>
                </a:lnTo>
                <a:lnTo>
                  <a:pt x="620794" y="578428"/>
                </a:lnTo>
                <a:lnTo>
                  <a:pt x="619603" y="566266"/>
                </a:lnTo>
                <a:lnTo>
                  <a:pt x="614924" y="560239"/>
                </a:lnTo>
                <a:lnTo>
                  <a:pt x="605763" y="560183"/>
                </a:lnTo>
                <a:close/>
              </a:path>
              <a:path w="621030" h="695325">
                <a:moveTo>
                  <a:pt x="576408" y="76784"/>
                </a:moveTo>
                <a:lnTo>
                  <a:pt x="368731" y="76784"/>
                </a:lnTo>
                <a:lnTo>
                  <a:pt x="412110" y="79477"/>
                </a:lnTo>
                <a:lnTo>
                  <a:pt x="449595" y="87088"/>
                </a:lnTo>
                <a:lnTo>
                  <a:pt x="481285" y="98917"/>
                </a:lnTo>
                <a:lnTo>
                  <a:pt x="507276" y="114261"/>
                </a:lnTo>
                <a:lnTo>
                  <a:pt x="491542" y="124569"/>
                </a:lnTo>
                <a:lnTo>
                  <a:pt x="479266" y="138477"/>
                </a:lnTo>
                <a:lnTo>
                  <a:pt x="471285" y="155724"/>
                </a:lnTo>
                <a:lnTo>
                  <a:pt x="468439" y="176047"/>
                </a:lnTo>
                <a:lnTo>
                  <a:pt x="473874" y="203821"/>
                </a:lnTo>
                <a:lnTo>
                  <a:pt x="488745" y="224743"/>
                </a:lnTo>
                <a:lnTo>
                  <a:pt x="510900" y="237939"/>
                </a:lnTo>
                <a:lnTo>
                  <a:pt x="538187" y="242531"/>
                </a:lnTo>
                <a:lnTo>
                  <a:pt x="565691" y="237909"/>
                </a:lnTo>
                <a:lnTo>
                  <a:pt x="589262" y="224510"/>
                </a:lnTo>
                <a:lnTo>
                  <a:pt x="605730" y="203034"/>
                </a:lnTo>
                <a:lnTo>
                  <a:pt x="611924" y="174180"/>
                </a:lnTo>
                <a:lnTo>
                  <a:pt x="609106" y="144380"/>
                </a:lnTo>
                <a:lnTo>
                  <a:pt x="600030" y="114174"/>
                </a:lnTo>
                <a:lnTo>
                  <a:pt x="583762" y="84912"/>
                </a:lnTo>
                <a:lnTo>
                  <a:pt x="576408" y="76784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2802" y="1486072"/>
            <a:ext cx="603250" cy="720725"/>
          </a:xfrm>
          <a:custGeom>
            <a:avLst/>
            <a:gdLst/>
            <a:ahLst/>
            <a:cxnLst/>
            <a:rect l="l" t="t" r="r" b="b"/>
            <a:pathLst>
              <a:path w="603250" h="720725">
                <a:moveTo>
                  <a:pt x="511378" y="289369"/>
                </a:moveTo>
                <a:lnTo>
                  <a:pt x="327926" y="289369"/>
                </a:lnTo>
                <a:lnTo>
                  <a:pt x="371145" y="296392"/>
                </a:lnTo>
                <a:lnTo>
                  <a:pt x="400180" y="316058"/>
                </a:lnTo>
                <a:lnTo>
                  <a:pt x="416512" y="346258"/>
                </a:lnTo>
                <a:lnTo>
                  <a:pt x="421627" y="384886"/>
                </a:lnTo>
                <a:lnTo>
                  <a:pt x="421627" y="624611"/>
                </a:lnTo>
                <a:lnTo>
                  <a:pt x="430596" y="672729"/>
                </a:lnTo>
                <a:lnTo>
                  <a:pt x="453767" y="701879"/>
                </a:lnTo>
                <a:lnTo>
                  <a:pt x="485535" y="716278"/>
                </a:lnTo>
                <a:lnTo>
                  <a:pt x="520293" y="720140"/>
                </a:lnTo>
                <a:lnTo>
                  <a:pt x="544794" y="719610"/>
                </a:lnTo>
                <a:lnTo>
                  <a:pt x="590080" y="711695"/>
                </a:lnTo>
                <a:lnTo>
                  <a:pt x="603021" y="700468"/>
                </a:lnTo>
                <a:lnTo>
                  <a:pt x="603021" y="645223"/>
                </a:lnTo>
                <a:lnTo>
                  <a:pt x="557187" y="645223"/>
                </a:lnTo>
                <a:lnTo>
                  <a:pt x="544102" y="642734"/>
                </a:lnTo>
                <a:lnTo>
                  <a:pt x="534755" y="635152"/>
                </a:lnTo>
                <a:lnTo>
                  <a:pt x="529147" y="622302"/>
                </a:lnTo>
                <a:lnTo>
                  <a:pt x="527278" y="604011"/>
                </a:lnTo>
                <a:lnTo>
                  <a:pt x="527278" y="369900"/>
                </a:lnTo>
                <a:lnTo>
                  <a:pt x="521744" y="316790"/>
                </a:lnTo>
                <a:lnTo>
                  <a:pt x="511378" y="289369"/>
                </a:lnTo>
                <a:close/>
              </a:path>
              <a:path w="603250" h="720725">
                <a:moveTo>
                  <a:pt x="275107" y="643356"/>
                </a:moveTo>
                <a:lnTo>
                  <a:pt x="2984" y="643356"/>
                </a:lnTo>
                <a:lnTo>
                  <a:pt x="0" y="647090"/>
                </a:lnTo>
                <a:lnTo>
                  <a:pt x="0" y="711695"/>
                </a:lnTo>
                <a:lnTo>
                  <a:pt x="4025" y="715441"/>
                </a:lnTo>
                <a:lnTo>
                  <a:pt x="274116" y="715441"/>
                </a:lnTo>
                <a:lnTo>
                  <a:pt x="278066" y="711695"/>
                </a:lnTo>
                <a:lnTo>
                  <a:pt x="278066" y="647090"/>
                </a:lnTo>
                <a:lnTo>
                  <a:pt x="275107" y="643356"/>
                </a:lnTo>
                <a:close/>
              </a:path>
              <a:path w="603250" h="720725">
                <a:moveTo>
                  <a:pt x="599058" y="639610"/>
                </a:moveTo>
                <a:lnTo>
                  <a:pt x="591070" y="640524"/>
                </a:lnTo>
                <a:lnTo>
                  <a:pt x="583670" y="641655"/>
                </a:lnTo>
                <a:lnTo>
                  <a:pt x="576733" y="643226"/>
                </a:lnTo>
                <a:lnTo>
                  <a:pt x="568494" y="644621"/>
                </a:lnTo>
                <a:lnTo>
                  <a:pt x="557187" y="645223"/>
                </a:lnTo>
                <a:lnTo>
                  <a:pt x="603021" y="645223"/>
                </a:lnTo>
                <a:lnTo>
                  <a:pt x="603021" y="640524"/>
                </a:lnTo>
                <a:lnTo>
                  <a:pt x="599058" y="639610"/>
                </a:lnTo>
                <a:close/>
              </a:path>
              <a:path w="603250" h="720725">
                <a:moveTo>
                  <a:pt x="168452" y="0"/>
                </a:moveTo>
                <a:lnTo>
                  <a:pt x="22923" y="8420"/>
                </a:lnTo>
                <a:lnTo>
                  <a:pt x="8978" y="9372"/>
                </a:lnTo>
                <a:lnTo>
                  <a:pt x="6007" y="11226"/>
                </a:lnTo>
                <a:lnTo>
                  <a:pt x="6007" y="60871"/>
                </a:lnTo>
                <a:lnTo>
                  <a:pt x="56845" y="81470"/>
                </a:lnTo>
                <a:lnTo>
                  <a:pt x="69627" y="83341"/>
                </a:lnTo>
                <a:lnTo>
                  <a:pt x="78495" y="88028"/>
                </a:lnTo>
                <a:lnTo>
                  <a:pt x="84005" y="96227"/>
                </a:lnTo>
                <a:lnTo>
                  <a:pt x="86715" y="108635"/>
                </a:lnTo>
                <a:lnTo>
                  <a:pt x="86715" y="610577"/>
                </a:lnTo>
                <a:lnTo>
                  <a:pt x="83088" y="627551"/>
                </a:lnTo>
                <a:lnTo>
                  <a:pt x="74885" y="637501"/>
                </a:lnTo>
                <a:lnTo>
                  <a:pt x="61633" y="642185"/>
                </a:lnTo>
                <a:lnTo>
                  <a:pt x="42862" y="643356"/>
                </a:lnTo>
                <a:lnTo>
                  <a:pt x="236207" y="643356"/>
                </a:lnTo>
                <a:lnTo>
                  <a:pt x="216487" y="642185"/>
                </a:lnTo>
                <a:lnTo>
                  <a:pt x="203095" y="637501"/>
                </a:lnTo>
                <a:lnTo>
                  <a:pt x="195298" y="627551"/>
                </a:lnTo>
                <a:lnTo>
                  <a:pt x="192366" y="610577"/>
                </a:lnTo>
                <a:lnTo>
                  <a:pt x="192366" y="481329"/>
                </a:lnTo>
                <a:lnTo>
                  <a:pt x="196936" y="424843"/>
                </a:lnTo>
                <a:lnTo>
                  <a:pt x="208682" y="377460"/>
                </a:lnTo>
                <a:lnTo>
                  <a:pt x="227628" y="339701"/>
                </a:lnTo>
                <a:lnTo>
                  <a:pt x="287225" y="295135"/>
                </a:lnTo>
                <a:lnTo>
                  <a:pt x="321382" y="290296"/>
                </a:lnTo>
                <a:lnTo>
                  <a:pt x="192366" y="290296"/>
                </a:lnTo>
                <a:lnTo>
                  <a:pt x="192366" y="26212"/>
                </a:lnTo>
                <a:lnTo>
                  <a:pt x="191294" y="14214"/>
                </a:lnTo>
                <a:lnTo>
                  <a:pt x="187515" y="6081"/>
                </a:lnTo>
                <a:lnTo>
                  <a:pt x="180183" y="1461"/>
                </a:lnTo>
                <a:lnTo>
                  <a:pt x="168452" y="0"/>
                </a:lnTo>
                <a:close/>
              </a:path>
              <a:path w="603250" h="720725">
                <a:moveTo>
                  <a:pt x="363791" y="206019"/>
                </a:moveTo>
                <a:lnTo>
                  <a:pt x="309392" y="211022"/>
                </a:lnTo>
                <a:lnTo>
                  <a:pt x="261258" y="226383"/>
                </a:lnTo>
                <a:lnTo>
                  <a:pt x="221534" y="252632"/>
                </a:lnTo>
                <a:lnTo>
                  <a:pt x="192366" y="290296"/>
                </a:lnTo>
                <a:lnTo>
                  <a:pt x="321382" y="290296"/>
                </a:lnTo>
                <a:lnTo>
                  <a:pt x="327926" y="289369"/>
                </a:lnTo>
                <a:lnTo>
                  <a:pt x="511378" y="289369"/>
                </a:lnTo>
                <a:lnTo>
                  <a:pt x="505935" y="274970"/>
                </a:lnTo>
                <a:lnTo>
                  <a:pt x="481044" y="243711"/>
                </a:lnTo>
                <a:lnTo>
                  <a:pt x="448262" y="222285"/>
                </a:lnTo>
                <a:lnTo>
                  <a:pt x="408780" y="209964"/>
                </a:lnTo>
                <a:lnTo>
                  <a:pt x="363791" y="206019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8831" y="1701451"/>
            <a:ext cx="278130" cy="500380"/>
          </a:xfrm>
          <a:custGeom>
            <a:avLst/>
            <a:gdLst/>
            <a:ahLst/>
            <a:cxnLst/>
            <a:rect l="l" t="t" r="r" b="b"/>
            <a:pathLst>
              <a:path w="278129" h="500380">
                <a:moveTo>
                  <a:pt x="275094" y="427977"/>
                </a:moveTo>
                <a:lnTo>
                  <a:pt x="1981" y="427977"/>
                </a:lnTo>
                <a:lnTo>
                  <a:pt x="0" y="431698"/>
                </a:lnTo>
                <a:lnTo>
                  <a:pt x="0" y="496315"/>
                </a:lnTo>
                <a:lnTo>
                  <a:pt x="3962" y="500075"/>
                </a:lnTo>
                <a:lnTo>
                  <a:pt x="273049" y="500075"/>
                </a:lnTo>
                <a:lnTo>
                  <a:pt x="278066" y="496315"/>
                </a:lnTo>
                <a:lnTo>
                  <a:pt x="278066" y="431698"/>
                </a:lnTo>
                <a:lnTo>
                  <a:pt x="275094" y="427977"/>
                </a:lnTo>
                <a:close/>
              </a:path>
              <a:path w="278129" h="500380">
                <a:moveTo>
                  <a:pt x="168452" y="0"/>
                </a:moveTo>
                <a:lnTo>
                  <a:pt x="8978" y="9372"/>
                </a:lnTo>
                <a:lnTo>
                  <a:pt x="4952" y="11226"/>
                </a:lnTo>
                <a:lnTo>
                  <a:pt x="4952" y="60871"/>
                </a:lnTo>
                <a:lnTo>
                  <a:pt x="56781" y="81470"/>
                </a:lnTo>
                <a:lnTo>
                  <a:pt x="69574" y="83341"/>
                </a:lnTo>
                <a:lnTo>
                  <a:pt x="78352" y="88028"/>
                </a:lnTo>
                <a:lnTo>
                  <a:pt x="83577" y="96227"/>
                </a:lnTo>
                <a:lnTo>
                  <a:pt x="85712" y="108635"/>
                </a:lnTo>
                <a:lnTo>
                  <a:pt x="85712" y="387680"/>
                </a:lnTo>
                <a:lnTo>
                  <a:pt x="83484" y="408592"/>
                </a:lnTo>
                <a:lnTo>
                  <a:pt x="76115" y="420820"/>
                </a:lnTo>
                <a:lnTo>
                  <a:pt x="62582" y="426552"/>
                </a:lnTo>
                <a:lnTo>
                  <a:pt x="41859" y="427977"/>
                </a:lnTo>
                <a:lnTo>
                  <a:pt x="235203" y="427977"/>
                </a:lnTo>
                <a:lnTo>
                  <a:pt x="214487" y="426552"/>
                </a:lnTo>
                <a:lnTo>
                  <a:pt x="200958" y="420820"/>
                </a:lnTo>
                <a:lnTo>
                  <a:pt x="193591" y="408592"/>
                </a:lnTo>
                <a:lnTo>
                  <a:pt x="191363" y="387680"/>
                </a:lnTo>
                <a:lnTo>
                  <a:pt x="191363" y="26212"/>
                </a:lnTo>
                <a:lnTo>
                  <a:pt x="190300" y="14214"/>
                </a:lnTo>
                <a:lnTo>
                  <a:pt x="186618" y="6081"/>
                </a:lnTo>
                <a:lnTo>
                  <a:pt x="179581" y="1461"/>
                </a:lnTo>
                <a:lnTo>
                  <a:pt x="16845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5817" y="1487008"/>
            <a:ext cx="278130" cy="715010"/>
          </a:xfrm>
          <a:custGeom>
            <a:avLst/>
            <a:gdLst/>
            <a:ahLst/>
            <a:cxnLst/>
            <a:rect l="l" t="t" r="r" b="b"/>
            <a:pathLst>
              <a:path w="278129" h="715010">
                <a:moveTo>
                  <a:pt x="275094" y="642416"/>
                </a:moveTo>
                <a:lnTo>
                  <a:pt x="3009" y="642416"/>
                </a:lnTo>
                <a:lnTo>
                  <a:pt x="0" y="646150"/>
                </a:lnTo>
                <a:lnTo>
                  <a:pt x="0" y="710768"/>
                </a:lnTo>
                <a:lnTo>
                  <a:pt x="4013" y="714514"/>
                </a:lnTo>
                <a:lnTo>
                  <a:pt x="274104" y="714514"/>
                </a:lnTo>
                <a:lnTo>
                  <a:pt x="278117" y="710768"/>
                </a:lnTo>
                <a:lnTo>
                  <a:pt x="278117" y="646150"/>
                </a:lnTo>
                <a:lnTo>
                  <a:pt x="275094" y="642416"/>
                </a:lnTo>
                <a:close/>
              </a:path>
              <a:path w="278129" h="715010">
                <a:moveTo>
                  <a:pt x="168452" y="0"/>
                </a:moveTo>
                <a:lnTo>
                  <a:pt x="22961" y="7480"/>
                </a:lnTo>
                <a:lnTo>
                  <a:pt x="8978" y="8432"/>
                </a:lnTo>
                <a:lnTo>
                  <a:pt x="5994" y="10299"/>
                </a:lnTo>
                <a:lnTo>
                  <a:pt x="5994" y="60858"/>
                </a:lnTo>
                <a:lnTo>
                  <a:pt x="6539" y="68543"/>
                </a:lnTo>
                <a:lnTo>
                  <a:pt x="8863" y="74561"/>
                </a:lnTo>
                <a:lnTo>
                  <a:pt x="13993" y="78646"/>
                </a:lnTo>
                <a:lnTo>
                  <a:pt x="22961" y="80530"/>
                </a:lnTo>
                <a:lnTo>
                  <a:pt x="56845" y="80530"/>
                </a:lnTo>
                <a:lnTo>
                  <a:pt x="70765" y="82781"/>
                </a:lnTo>
                <a:lnTo>
                  <a:pt x="80019" y="88723"/>
                </a:lnTo>
                <a:lnTo>
                  <a:pt x="85163" y="99231"/>
                </a:lnTo>
                <a:lnTo>
                  <a:pt x="86753" y="115176"/>
                </a:lnTo>
                <a:lnTo>
                  <a:pt x="86753" y="602132"/>
                </a:lnTo>
                <a:lnTo>
                  <a:pt x="84378" y="623042"/>
                </a:lnTo>
                <a:lnTo>
                  <a:pt x="76760" y="635266"/>
                </a:lnTo>
                <a:lnTo>
                  <a:pt x="63163" y="640994"/>
                </a:lnTo>
                <a:lnTo>
                  <a:pt x="42849" y="642416"/>
                </a:lnTo>
                <a:lnTo>
                  <a:pt x="236258" y="642416"/>
                </a:lnTo>
                <a:lnTo>
                  <a:pt x="215529" y="640994"/>
                </a:lnTo>
                <a:lnTo>
                  <a:pt x="201996" y="635266"/>
                </a:lnTo>
                <a:lnTo>
                  <a:pt x="194631" y="623042"/>
                </a:lnTo>
                <a:lnTo>
                  <a:pt x="192404" y="602132"/>
                </a:lnTo>
                <a:lnTo>
                  <a:pt x="192404" y="26212"/>
                </a:lnTo>
                <a:lnTo>
                  <a:pt x="191327" y="14214"/>
                </a:lnTo>
                <a:lnTo>
                  <a:pt x="187534" y="6081"/>
                </a:lnTo>
                <a:lnTo>
                  <a:pt x="180189" y="1461"/>
                </a:lnTo>
                <a:lnTo>
                  <a:pt x="16845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5769" y="1487010"/>
            <a:ext cx="551180" cy="727075"/>
          </a:xfrm>
          <a:custGeom>
            <a:avLst/>
            <a:gdLst/>
            <a:ahLst/>
            <a:cxnLst/>
            <a:rect l="l" t="t" r="r" b="b"/>
            <a:pathLst>
              <a:path w="551179" h="727075">
                <a:moveTo>
                  <a:pt x="238226" y="206946"/>
                </a:moveTo>
                <a:lnTo>
                  <a:pt x="190423" y="210813"/>
                </a:lnTo>
                <a:lnTo>
                  <a:pt x="147474" y="222204"/>
                </a:lnTo>
                <a:lnTo>
                  <a:pt x="109583" y="240802"/>
                </a:lnTo>
                <a:lnTo>
                  <a:pt x="76956" y="266291"/>
                </a:lnTo>
                <a:lnTo>
                  <a:pt x="49801" y="298354"/>
                </a:lnTo>
                <a:lnTo>
                  <a:pt x="28321" y="336674"/>
                </a:lnTo>
                <a:lnTo>
                  <a:pt x="12724" y="380936"/>
                </a:lnTo>
                <a:lnTo>
                  <a:pt x="3215" y="430822"/>
                </a:lnTo>
                <a:lnTo>
                  <a:pt x="0" y="486016"/>
                </a:lnTo>
                <a:lnTo>
                  <a:pt x="3926" y="545560"/>
                </a:lnTo>
                <a:lnTo>
                  <a:pt x="15330" y="595918"/>
                </a:lnTo>
                <a:lnTo>
                  <a:pt x="33651" y="637474"/>
                </a:lnTo>
                <a:lnTo>
                  <a:pt x="58324" y="670613"/>
                </a:lnTo>
                <a:lnTo>
                  <a:pt x="88789" y="695719"/>
                </a:lnTo>
                <a:lnTo>
                  <a:pt x="124483" y="713176"/>
                </a:lnTo>
                <a:lnTo>
                  <a:pt x="164843" y="723369"/>
                </a:lnTo>
                <a:lnTo>
                  <a:pt x="209308" y="726681"/>
                </a:lnTo>
                <a:lnTo>
                  <a:pt x="255576" y="722526"/>
                </a:lnTo>
                <a:lnTo>
                  <a:pt x="299034" y="708890"/>
                </a:lnTo>
                <a:lnTo>
                  <a:pt x="337996" y="684017"/>
                </a:lnTo>
                <a:lnTo>
                  <a:pt x="368346" y="648957"/>
                </a:lnTo>
                <a:lnTo>
                  <a:pt x="230251" y="648957"/>
                </a:lnTo>
                <a:lnTo>
                  <a:pt x="184416" y="640889"/>
                </a:lnTo>
                <a:lnTo>
                  <a:pt x="150348" y="618122"/>
                </a:lnTo>
                <a:lnTo>
                  <a:pt x="127140" y="582816"/>
                </a:lnTo>
                <a:lnTo>
                  <a:pt x="113882" y="537125"/>
                </a:lnTo>
                <a:lnTo>
                  <a:pt x="109664" y="483209"/>
                </a:lnTo>
                <a:lnTo>
                  <a:pt x="113258" y="431178"/>
                </a:lnTo>
                <a:lnTo>
                  <a:pt x="124467" y="384115"/>
                </a:lnTo>
                <a:lnTo>
                  <a:pt x="143925" y="344023"/>
                </a:lnTo>
                <a:lnTo>
                  <a:pt x="172272" y="312907"/>
                </a:lnTo>
                <a:lnTo>
                  <a:pt x="210144" y="292768"/>
                </a:lnTo>
                <a:lnTo>
                  <a:pt x="258178" y="285610"/>
                </a:lnTo>
                <a:lnTo>
                  <a:pt x="475437" y="285610"/>
                </a:lnTo>
                <a:lnTo>
                  <a:pt x="475437" y="245351"/>
                </a:lnTo>
                <a:lnTo>
                  <a:pt x="369785" y="245351"/>
                </a:lnTo>
                <a:lnTo>
                  <a:pt x="342643" y="230269"/>
                </a:lnTo>
                <a:lnTo>
                  <a:pt x="312597" y="218076"/>
                </a:lnTo>
                <a:lnTo>
                  <a:pt x="278256" y="209920"/>
                </a:lnTo>
                <a:lnTo>
                  <a:pt x="238226" y="206946"/>
                </a:lnTo>
                <a:close/>
              </a:path>
              <a:path w="551179" h="727075">
                <a:moveTo>
                  <a:pt x="551180" y="646150"/>
                </a:moveTo>
                <a:lnTo>
                  <a:pt x="370776" y="646150"/>
                </a:lnTo>
                <a:lnTo>
                  <a:pt x="383938" y="682848"/>
                </a:lnTo>
                <a:lnTo>
                  <a:pt x="407293" y="705150"/>
                </a:lnTo>
                <a:lnTo>
                  <a:pt x="436818" y="716214"/>
                </a:lnTo>
                <a:lnTo>
                  <a:pt x="468490" y="719200"/>
                </a:lnTo>
                <a:lnTo>
                  <a:pt x="492968" y="718670"/>
                </a:lnTo>
                <a:lnTo>
                  <a:pt x="538226" y="710755"/>
                </a:lnTo>
                <a:lnTo>
                  <a:pt x="551180" y="699528"/>
                </a:lnTo>
                <a:lnTo>
                  <a:pt x="551180" y="646150"/>
                </a:lnTo>
                <a:close/>
              </a:path>
              <a:path w="551179" h="727075">
                <a:moveTo>
                  <a:pt x="475437" y="285610"/>
                </a:moveTo>
                <a:lnTo>
                  <a:pt x="258178" y="285610"/>
                </a:lnTo>
                <a:lnTo>
                  <a:pt x="291311" y="288404"/>
                </a:lnTo>
                <a:lnTo>
                  <a:pt x="322202" y="296025"/>
                </a:lnTo>
                <a:lnTo>
                  <a:pt x="348982" y="307336"/>
                </a:lnTo>
                <a:lnTo>
                  <a:pt x="369785" y="321195"/>
                </a:lnTo>
                <a:lnTo>
                  <a:pt x="369785" y="471030"/>
                </a:lnTo>
                <a:lnTo>
                  <a:pt x="359389" y="533406"/>
                </a:lnTo>
                <a:lnTo>
                  <a:pt x="340192" y="583016"/>
                </a:lnTo>
                <a:lnTo>
                  <a:pt x="312239" y="619230"/>
                </a:lnTo>
                <a:lnTo>
                  <a:pt x="275577" y="641420"/>
                </a:lnTo>
                <a:lnTo>
                  <a:pt x="230251" y="648957"/>
                </a:lnTo>
                <a:lnTo>
                  <a:pt x="368346" y="648957"/>
                </a:lnTo>
                <a:lnTo>
                  <a:pt x="370776" y="646150"/>
                </a:lnTo>
                <a:lnTo>
                  <a:pt x="551180" y="646150"/>
                </a:lnTo>
                <a:lnTo>
                  <a:pt x="551180" y="644283"/>
                </a:lnTo>
                <a:lnTo>
                  <a:pt x="505345" y="644283"/>
                </a:lnTo>
                <a:lnTo>
                  <a:pt x="492817" y="642161"/>
                </a:lnTo>
                <a:lnTo>
                  <a:pt x="483657" y="635736"/>
                </a:lnTo>
                <a:lnTo>
                  <a:pt x="477863" y="624920"/>
                </a:lnTo>
                <a:lnTo>
                  <a:pt x="475437" y="609625"/>
                </a:lnTo>
                <a:lnTo>
                  <a:pt x="475437" y="285610"/>
                </a:lnTo>
                <a:close/>
              </a:path>
              <a:path w="551179" h="727075">
                <a:moveTo>
                  <a:pt x="547217" y="638670"/>
                </a:moveTo>
                <a:lnTo>
                  <a:pt x="539229" y="639597"/>
                </a:lnTo>
                <a:lnTo>
                  <a:pt x="531836" y="640726"/>
                </a:lnTo>
                <a:lnTo>
                  <a:pt x="524911" y="642292"/>
                </a:lnTo>
                <a:lnTo>
                  <a:pt x="516674" y="643683"/>
                </a:lnTo>
                <a:lnTo>
                  <a:pt x="505345" y="644283"/>
                </a:lnTo>
                <a:lnTo>
                  <a:pt x="551180" y="644283"/>
                </a:lnTo>
                <a:lnTo>
                  <a:pt x="551180" y="639597"/>
                </a:lnTo>
                <a:lnTo>
                  <a:pt x="547217" y="638670"/>
                </a:lnTo>
                <a:close/>
              </a:path>
              <a:path w="551179" h="727075">
                <a:moveTo>
                  <a:pt x="451535" y="0"/>
                </a:moveTo>
                <a:lnTo>
                  <a:pt x="305993" y="7480"/>
                </a:lnTo>
                <a:lnTo>
                  <a:pt x="292049" y="8432"/>
                </a:lnTo>
                <a:lnTo>
                  <a:pt x="289077" y="10299"/>
                </a:lnTo>
                <a:lnTo>
                  <a:pt x="289077" y="60871"/>
                </a:lnTo>
                <a:lnTo>
                  <a:pt x="289620" y="68547"/>
                </a:lnTo>
                <a:lnTo>
                  <a:pt x="291934" y="74558"/>
                </a:lnTo>
                <a:lnTo>
                  <a:pt x="297049" y="78641"/>
                </a:lnTo>
                <a:lnTo>
                  <a:pt x="305993" y="80530"/>
                </a:lnTo>
                <a:lnTo>
                  <a:pt x="339877" y="80530"/>
                </a:lnTo>
                <a:lnTo>
                  <a:pt x="353819" y="82781"/>
                </a:lnTo>
                <a:lnTo>
                  <a:pt x="363070" y="88723"/>
                </a:lnTo>
                <a:lnTo>
                  <a:pt x="368202" y="99231"/>
                </a:lnTo>
                <a:lnTo>
                  <a:pt x="369785" y="115176"/>
                </a:lnTo>
                <a:lnTo>
                  <a:pt x="369785" y="245351"/>
                </a:lnTo>
                <a:lnTo>
                  <a:pt x="475437" y="245351"/>
                </a:lnTo>
                <a:lnTo>
                  <a:pt x="475437" y="26212"/>
                </a:lnTo>
                <a:lnTo>
                  <a:pt x="474226" y="14214"/>
                </a:lnTo>
                <a:lnTo>
                  <a:pt x="470215" y="6081"/>
                </a:lnTo>
                <a:lnTo>
                  <a:pt x="462840" y="1461"/>
                </a:lnTo>
                <a:lnTo>
                  <a:pt x="451535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4386" y="1516967"/>
            <a:ext cx="621030" cy="695325"/>
          </a:xfrm>
          <a:custGeom>
            <a:avLst/>
            <a:gdLst/>
            <a:ahLst/>
            <a:cxnLst/>
            <a:rect l="l" t="t" r="r" b="b"/>
            <a:pathLst>
              <a:path w="621029" h="695325">
                <a:moveTo>
                  <a:pt x="361797" y="0"/>
                </a:moveTo>
                <a:lnTo>
                  <a:pt x="309648" y="2526"/>
                </a:lnTo>
                <a:lnTo>
                  <a:pt x="261342" y="9968"/>
                </a:lnTo>
                <a:lnTo>
                  <a:pt x="216937" y="22121"/>
                </a:lnTo>
                <a:lnTo>
                  <a:pt x="176490" y="38781"/>
                </a:lnTo>
                <a:lnTo>
                  <a:pt x="140058" y="59743"/>
                </a:lnTo>
                <a:lnTo>
                  <a:pt x="107698" y="84802"/>
                </a:lnTo>
                <a:lnTo>
                  <a:pt x="79468" y="113753"/>
                </a:lnTo>
                <a:lnTo>
                  <a:pt x="55424" y="146392"/>
                </a:lnTo>
                <a:lnTo>
                  <a:pt x="35624" y="182513"/>
                </a:lnTo>
                <a:lnTo>
                  <a:pt x="20124" y="221913"/>
                </a:lnTo>
                <a:lnTo>
                  <a:pt x="8982" y="264386"/>
                </a:lnTo>
                <a:lnTo>
                  <a:pt x="2255" y="309728"/>
                </a:lnTo>
                <a:lnTo>
                  <a:pt x="0" y="357733"/>
                </a:lnTo>
                <a:lnTo>
                  <a:pt x="3030" y="412364"/>
                </a:lnTo>
                <a:lnTo>
                  <a:pt x="11951" y="462040"/>
                </a:lnTo>
                <a:lnTo>
                  <a:pt x="26513" y="506801"/>
                </a:lnTo>
                <a:lnTo>
                  <a:pt x="46462" y="546684"/>
                </a:lnTo>
                <a:lnTo>
                  <a:pt x="71547" y="581730"/>
                </a:lnTo>
                <a:lnTo>
                  <a:pt x="101514" y="611976"/>
                </a:lnTo>
                <a:lnTo>
                  <a:pt x="136112" y="637462"/>
                </a:lnTo>
                <a:lnTo>
                  <a:pt x="175088" y="658227"/>
                </a:lnTo>
                <a:lnTo>
                  <a:pt x="218191" y="674310"/>
                </a:lnTo>
                <a:lnTo>
                  <a:pt x="265168" y="685750"/>
                </a:lnTo>
                <a:lnTo>
                  <a:pt x="315766" y="692585"/>
                </a:lnTo>
                <a:lnTo>
                  <a:pt x="369735" y="694855"/>
                </a:lnTo>
                <a:lnTo>
                  <a:pt x="439734" y="691221"/>
                </a:lnTo>
                <a:lnTo>
                  <a:pt x="497962" y="681967"/>
                </a:lnTo>
                <a:lnTo>
                  <a:pt x="544612" y="669568"/>
                </a:lnTo>
                <a:lnTo>
                  <a:pt x="603948" y="645223"/>
                </a:lnTo>
                <a:lnTo>
                  <a:pt x="620915" y="619937"/>
                </a:lnTo>
                <a:lnTo>
                  <a:pt x="620915" y="609638"/>
                </a:lnTo>
                <a:lnTo>
                  <a:pt x="375729" y="609638"/>
                </a:lnTo>
                <a:lnTo>
                  <a:pt x="318547" y="606022"/>
                </a:lnTo>
                <a:lnTo>
                  <a:pt x="269074" y="595415"/>
                </a:lnTo>
                <a:lnTo>
                  <a:pt x="227050" y="578180"/>
                </a:lnTo>
                <a:lnTo>
                  <a:pt x="192211" y="554678"/>
                </a:lnTo>
                <a:lnTo>
                  <a:pt x="164295" y="525273"/>
                </a:lnTo>
                <a:lnTo>
                  <a:pt x="143040" y="490325"/>
                </a:lnTo>
                <a:lnTo>
                  <a:pt x="128182" y="450198"/>
                </a:lnTo>
                <a:lnTo>
                  <a:pt x="119460" y="405254"/>
                </a:lnTo>
                <a:lnTo>
                  <a:pt x="116611" y="355854"/>
                </a:lnTo>
                <a:lnTo>
                  <a:pt x="119285" y="306821"/>
                </a:lnTo>
                <a:lnTo>
                  <a:pt x="127527" y="260208"/>
                </a:lnTo>
                <a:lnTo>
                  <a:pt x="141666" y="216909"/>
                </a:lnTo>
                <a:lnTo>
                  <a:pt x="162030" y="177818"/>
                </a:lnTo>
                <a:lnTo>
                  <a:pt x="188949" y="143830"/>
                </a:lnTo>
                <a:lnTo>
                  <a:pt x="222751" y="115839"/>
                </a:lnTo>
                <a:lnTo>
                  <a:pt x="263765" y="94737"/>
                </a:lnTo>
                <a:lnTo>
                  <a:pt x="312320" y="81421"/>
                </a:lnTo>
                <a:lnTo>
                  <a:pt x="368744" y="76784"/>
                </a:lnTo>
                <a:lnTo>
                  <a:pt x="576416" y="76784"/>
                </a:lnTo>
                <a:lnTo>
                  <a:pt x="559371" y="57943"/>
                </a:lnTo>
                <a:lnTo>
                  <a:pt x="525909" y="34618"/>
                </a:lnTo>
                <a:lnTo>
                  <a:pt x="482449" y="16285"/>
                </a:lnTo>
                <a:lnTo>
                  <a:pt x="428056" y="4296"/>
                </a:lnTo>
                <a:lnTo>
                  <a:pt x="361797" y="0"/>
                </a:lnTo>
                <a:close/>
              </a:path>
              <a:path w="621029" h="695325">
                <a:moveTo>
                  <a:pt x="605763" y="560183"/>
                </a:moveTo>
                <a:lnTo>
                  <a:pt x="591007" y="564692"/>
                </a:lnTo>
                <a:lnTo>
                  <a:pt x="554135" y="578428"/>
                </a:lnTo>
                <a:lnTo>
                  <a:pt x="505404" y="593132"/>
                </a:lnTo>
                <a:lnTo>
                  <a:pt x="445655" y="604853"/>
                </a:lnTo>
                <a:lnTo>
                  <a:pt x="375729" y="609638"/>
                </a:lnTo>
                <a:lnTo>
                  <a:pt x="620915" y="609638"/>
                </a:lnTo>
                <a:lnTo>
                  <a:pt x="620794" y="578428"/>
                </a:lnTo>
                <a:lnTo>
                  <a:pt x="619603" y="566266"/>
                </a:lnTo>
                <a:lnTo>
                  <a:pt x="614924" y="560239"/>
                </a:lnTo>
                <a:lnTo>
                  <a:pt x="605763" y="560183"/>
                </a:lnTo>
                <a:close/>
              </a:path>
              <a:path w="621029" h="695325">
                <a:moveTo>
                  <a:pt x="576416" y="76784"/>
                </a:moveTo>
                <a:lnTo>
                  <a:pt x="368744" y="76784"/>
                </a:lnTo>
                <a:lnTo>
                  <a:pt x="412115" y="79477"/>
                </a:lnTo>
                <a:lnTo>
                  <a:pt x="449597" y="87088"/>
                </a:lnTo>
                <a:lnTo>
                  <a:pt x="481285" y="98917"/>
                </a:lnTo>
                <a:lnTo>
                  <a:pt x="507276" y="114261"/>
                </a:lnTo>
                <a:lnTo>
                  <a:pt x="491542" y="124569"/>
                </a:lnTo>
                <a:lnTo>
                  <a:pt x="479266" y="138477"/>
                </a:lnTo>
                <a:lnTo>
                  <a:pt x="471285" y="155724"/>
                </a:lnTo>
                <a:lnTo>
                  <a:pt x="468439" y="176047"/>
                </a:lnTo>
                <a:lnTo>
                  <a:pt x="473874" y="203821"/>
                </a:lnTo>
                <a:lnTo>
                  <a:pt x="488745" y="224743"/>
                </a:lnTo>
                <a:lnTo>
                  <a:pt x="510900" y="237939"/>
                </a:lnTo>
                <a:lnTo>
                  <a:pt x="538187" y="242531"/>
                </a:lnTo>
                <a:lnTo>
                  <a:pt x="565693" y="237909"/>
                </a:lnTo>
                <a:lnTo>
                  <a:pt x="589268" y="224510"/>
                </a:lnTo>
                <a:lnTo>
                  <a:pt x="605740" y="203034"/>
                </a:lnTo>
                <a:lnTo>
                  <a:pt x="611936" y="174180"/>
                </a:lnTo>
                <a:lnTo>
                  <a:pt x="609118" y="144380"/>
                </a:lnTo>
                <a:lnTo>
                  <a:pt x="600041" y="114174"/>
                </a:lnTo>
                <a:lnTo>
                  <a:pt x="583770" y="84912"/>
                </a:lnTo>
                <a:lnTo>
                  <a:pt x="576416" y="76784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5331" y="1525402"/>
            <a:ext cx="720725" cy="676275"/>
          </a:xfrm>
          <a:custGeom>
            <a:avLst/>
            <a:gdLst/>
            <a:ahLst/>
            <a:cxnLst/>
            <a:rect l="l" t="t" r="r" b="b"/>
            <a:pathLst>
              <a:path w="720725" h="676275">
                <a:moveTo>
                  <a:pt x="401662" y="0"/>
                </a:moveTo>
                <a:lnTo>
                  <a:pt x="311950" y="0"/>
                </a:lnTo>
                <a:lnTo>
                  <a:pt x="300624" y="613"/>
                </a:lnTo>
                <a:lnTo>
                  <a:pt x="293771" y="2806"/>
                </a:lnTo>
                <a:lnTo>
                  <a:pt x="289531" y="7104"/>
                </a:lnTo>
                <a:lnTo>
                  <a:pt x="286042" y="14033"/>
                </a:lnTo>
                <a:lnTo>
                  <a:pt x="84721" y="566559"/>
                </a:lnTo>
                <a:lnTo>
                  <a:pt x="76278" y="585553"/>
                </a:lnTo>
                <a:lnTo>
                  <a:pt x="68019" y="596393"/>
                </a:lnTo>
                <a:lnTo>
                  <a:pt x="58634" y="601444"/>
                </a:lnTo>
                <a:lnTo>
                  <a:pt x="46812" y="603072"/>
                </a:lnTo>
                <a:lnTo>
                  <a:pt x="17957" y="604012"/>
                </a:lnTo>
                <a:lnTo>
                  <a:pt x="8835" y="605629"/>
                </a:lnTo>
                <a:lnTo>
                  <a:pt x="3363" y="609171"/>
                </a:lnTo>
                <a:lnTo>
                  <a:pt x="700" y="614813"/>
                </a:lnTo>
                <a:lnTo>
                  <a:pt x="0" y="622731"/>
                </a:lnTo>
                <a:lnTo>
                  <a:pt x="0" y="673303"/>
                </a:lnTo>
                <a:lnTo>
                  <a:pt x="4965" y="676122"/>
                </a:lnTo>
                <a:lnTo>
                  <a:pt x="220281" y="676122"/>
                </a:lnTo>
                <a:lnTo>
                  <a:pt x="230267" y="675462"/>
                </a:lnTo>
                <a:lnTo>
                  <a:pt x="236720" y="672958"/>
                </a:lnTo>
                <a:lnTo>
                  <a:pt x="240189" y="667823"/>
                </a:lnTo>
                <a:lnTo>
                  <a:pt x="241223" y="659269"/>
                </a:lnTo>
                <a:lnTo>
                  <a:pt x="241132" y="622731"/>
                </a:lnTo>
                <a:lnTo>
                  <a:pt x="240469" y="615876"/>
                </a:lnTo>
                <a:lnTo>
                  <a:pt x="237467" y="610450"/>
                </a:lnTo>
                <a:lnTo>
                  <a:pt x="231108" y="606958"/>
                </a:lnTo>
                <a:lnTo>
                  <a:pt x="220281" y="604964"/>
                </a:lnTo>
                <a:lnTo>
                  <a:pt x="202323" y="604964"/>
                </a:lnTo>
                <a:lnTo>
                  <a:pt x="184774" y="601880"/>
                </a:lnTo>
                <a:lnTo>
                  <a:pt x="174143" y="595820"/>
                </a:lnTo>
                <a:lnTo>
                  <a:pt x="170621" y="585197"/>
                </a:lnTo>
                <a:lnTo>
                  <a:pt x="174396" y="568426"/>
                </a:lnTo>
                <a:lnTo>
                  <a:pt x="213271" y="457911"/>
                </a:lnTo>
                <a:lnTo>
                  <a:pt x="590325" y="457911"/>
                </a:lnTo>
                <a:lnTo>
                  <a:pt x="564157" y="387680"/>
                </a:lnTo>
                <a:lnTo>
                  <a:pt x="238188" y="387680"/>
                </a:lnTo>
                <a:lnTo>
                  <a:pt x="343839" y="92697"/>
                </a:lnTo>
                <a:lnTo>
                  <a:pt x="454246" y="92697"/>
                </a:lnTo>
                <a:lnTo>
                  <a:pt x="424586" y="13093"/>
                </a:lnTo>
                <a:lnTo>
                  <a:pt x="420720" y="6707"/>
                </a:lnTo>
                <a:lnTo>
                  <a:pt x="416110" y="2689"/>
                </a:lnTo>
                <a:lnTo>
                  <a:pt x="410007" y="599"/>
                </a:lnTo>
                <a:lnTo>
                  <a:pt x="401662" y="0"/>
                </a:lnTo>
                <a:close/>
              </a:path>
              <a:path w="720725" h="676275">
                <a:moveTo>
                  <a:pt x="590325" y="457911"/>
                </a:moveTo>
                <a:lnTo>
                  <a:pt x="476427" y="457911"/>
                </a:lnTo>
                <a:lnTo>
                  <a:pt x="512279" y="557187"/>
                </a:lnTo>
                <a:lnTo>
                  <a:pt x="515721" y="566559"/>
                </a:lnTo>
                <a:lnTo>
                  <a:pt x="518160" y="574165"/>
                </a:lnTo>
                <a:lnTo>
                  <a:pt x="519727" y="580763"/>
                </a:lnTo>
                <a:lnTo>
                  <a:pt x="520268" y="586219"/>
                </a:lnTo>
                <a:lnTo>
                  <a:pt x="518166" y="594822"/>
                </a:lnTo>
                <a:lnTo>
                  <a:pt x="511675" y="600265"/>
                </a:lnTo>
                <a:lnTo>
                  <a:pt x="500513" y="603603"/>
                </a:lnTo>
                <a:lnTo>
                  <a:pt x="484403" y="605891"/>
                </a:lnTo>
                <a:lnTo>
                  <a:pt x="471411" y="605891"/>
                </a:lnTo>
                <a:lnTo>
                  <a:pt x="460588" y="607741"/>
                </a:lnTo>
                <a:lnTo>
                  <a:pt x="454237" y="610914"/>
                </a:lnTo>
                <a:lnTo>
                  <a:pt x="451244" y="616021"/>
                </a:lnTo>
                <a:lnTo>
                  <a:pt x="450586" y="622731"/>
                </a:lnTo>
                <a:lnTo>
                  <a:pt x="450494" y="659269"/>
                </a:lnTo>
                <a:lnTo>
                  <a:pt x="451383" y="667823"/>
                </a:lnTo>
                <a:lnTo>
                  <a:pt x="454609" y="672958"/>
                </a:lnTo>
                <a:lnTo>
                  <a:pt x="461006" y="675462"/>
                </a:lnTo>
                <a:lnTo>
                  <a:pt x="471411" y="676122"/>
                </a:lnTo>
                <a:lnTo>
                  <a:pt x="699681" y="676122"/>
                </a:lnTo>
                <a:lnTo>
                  <a:pt x="710527" y="675462"/>
                </a:lnTo>
                <a:lnTo>
                  <a:pt x="716880" y="672958"/>
                </a:lnTo>
                <a:lnTo>
                  <a:pt x="719865" y="667823"/>
                </a:lnTo>
                <a:lnTo>
                  <a:pt x="720610" y="659269"/>
                </a:lnTo>
                <a:lnTo>
                  <a:pt x="720610" y="620864"/>
                </a:lnTo>
                <a:lnTo>
                  <a:pt x="680732" y="603072"/>
                </a:lnTo>
                <a:lnTo>
                  <a:pt x="660672" y="601239"/>
                </a:lnTo>
                <a:lnTo>
                  <a:pt x="647339" y="594753"/>
                </a:lnTo>
                <a:lnTo>
                  <a:pt x="637000" y="580019"/>
                </a:lnTo>
                <a:lnTo>
                  <a:pt x="625919" y="553440"/>
                </a:lnTo>
                <a:lnTo>
                  <a:pt x="590325" y="457911"/>
                </a:lnTo>
                <a:close/>
              </a:path>
              <a:path w="720725" h="676275">
                <a:moveTo>
                  <a:pt x="454246" y="92697"/>
                </a:moveTo>
                <a:lnTo>
                  <a:pt x="343839" y="92697"/>
                </a:lnTo>
                <a:lnTo>
                  <a:pt x="450494" y="387680"/>
                </a:lnTo>
                <a:lnTo>
                  <a:pt x="564157" y="387680"/>
                </a:lnTo>
                <a:lnTo>
                  <a:pt x="454246" y="92697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6561" y="206274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410" y="0"/>
                </a:moveTo>
                <a:lnTo>
                  <a:pt x="0" y="82397"/>
                </a:lnTo>
                <a:lnTo>
                  <a:pt x="82410" y="164782"/>
                </a:lnTo>
                <a:lnTo>
                  <a:pt x="164795" y="82397"/>
                </a:lnTo>
                <a:lnTo>
                  <a:pt x="8241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0204" y="206274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410" y="0"/>
                </a:moveTo>
                <a:lnTo>
                  <a:pt x="0" y="82397"/>
                </a:lnTo>
                <a:lnTo>
                  <a:pt x="82410" y="164782"/>
                </a:lnTo>
                <a:lnTo>
                  <a:pt x="164795" y="82397"/>
                </a:lnTo>
                <a:lnTo>
                  <a:pt x="8241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8874" y="1703844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0" y="267754"/>
                </a:moveTo>
                <a:lnTo>
                  <a:pt x="284911" y="267754"/>
                </a:lnTo>
                <a:lnTo>
                  <a:pt x="284911" y="0"/>
                </a:lnTo>
                <a:lnTo>
                  <a:pt x="0" y="0"/>
                </a:lnTo>
                <a:lnTo>
                  <a:pt x="0" y="267754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3786" y="1703844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0" y="267754"/>
                </a:moveTo>
                <a:lnTo>
                  <a:pt x="284962" y="267754"/>
                </a:lnTo>
                <a:lnTo>
                  <a:pt x="284962" y="0"/>
                </a:lnTo>
                <a:lnTo>
                  <a:pt x="0" y="0"/>
                </a:lnTo>
                <a:lnTo>
                  <a:pt x="0" y="267754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3911" y="1703844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284962" y="0"/>
                </a:moveTo>
                <a:lnTo>
                  <a:pt x="0" y="0"/>
                </a:lnTo>
                <a:lnTo>
                  <a:pt x="0" y="267754"/>
                </a:lnTo>
                <a:lnTo>
                  <a:pt x="284962" y="267754"/>
                </a:lnTo>
                <a:lnTo>
                  <a:pt x="284962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8874" y="1436166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11" y="0"/>
                </a:moveTo>
                <a:lnTo>
                  <a:pt x="0" y="0"/>
                </a:lnTo>
                <a:lnTo>
                  <a:pt x="0" y="267677"/>
                </a:lnTo>
                <a:lnTo>
                  <a:pt x="284911" y="267677"/>
                </a:lnTo>
                <a:lnTo>
                  <a:pt x="284911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3786" y="116840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62" y="0"/>
                </a:moveTo>
                <a:lnTo>
                  <a:pt x="0" y="0"/>
                </a:lnTo>
                <a:lnTo>
                  <a:pt x="0" y="267766"/>
                </a:lnTo>
                <a:lnTo>
                  <a:pt x="284962" y="267766"/>
                </a:lnTo>
                <a:lnTo>
                  <a:pt x="2849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3911" y="116840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284962" y="0"/>
                </a:moveTo>
                <a:lnTo>
                  <a:pt x="0" y="0"/>
                </a:lnTo>
                <a:lnTo>
                  <a:pt x="0" y="267766"/>
                </a:lnTo>
                <a:lnTo>
                  <a:pt x="284962" y="267766"/>
                </a:lnTo>
                <a:lnTo>
                  <a:pt x="2849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8761" y="1436166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37" y="0"/>
                </a:moveTo>
                <a:lnTo>
                  <a:pt x="0" y="0"/>
                </a:lnTo>
                <a:lnTo>
                  <a:pt x="0" y="267677"/>
                </a:lnTo>
                <a:lnTo>
                  <a:pt x="284937" y="267677"/>
                </a:lnTo>
                <a:lnTo>
                  <a:pt x="284937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8761" y="1971598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37" y="0"/>
                </a:moveTo>
                <a:lnTo>
                  <a:pt x="0" y="0"/>
                </a:lnTo>
                <a:lnTo>
                  <a:pt x="0" y="267690"/>
                </a:lnTo>
                <a:lnTo>
                  <a:pt x="284937" y="267690"/>
                </a:lnTo>
                <a:lnTo>
                  <a:pt x="284937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9000" y="1436166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0" y="267677"/>
                </a:moveTo>
                <a:lnTo>
                  <a:pt x="284899" y="267677"/>
                </a:lnTo>
                <a:lnTo>
                  <a:pt x="284899" y="0"/>
                </a:lnTo>
                <a:lnTo>
                  <a:pt x="0" y="0"/>
                </a:lnTo>
                <a:lnTo>
                  <a:pt x="0" y="26767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000" y="1971598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0" y="267690"/>
                </a:moveTo>
                <a:lnTo>
                  <a:pt x="284899" y="267690"/>
                </a:lnTo>
                <a:lnTo>
                  <a:pt x="284899" y="0"/>
                </a:lnTo>
                <a:lnTo>
                  <a:pt x="0" y="0"/>
                </a:lnTo>
                <a:lnTo>
                  <a:pt x="0" y="26769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3786" y="223934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284962" y="0"/>
                </a:moveTo>
                <a:lnTo>
                  <a:pt x="0" y="0"/>
                </a:lnTo>
                <a:lnTo>
                  <a:pt x="0" y="267703"/>
                </a:lnTo>
                <a:lnTo>
                  <a:pt x="284962" y="267703"/>
                </a:lnTo>
                <a:lnTo>
                  <a:pt x="2849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3899" y="2239340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69">
                <a:moveTo>
                  <a:pt x="0" y="267703"/>
                </a:moveTo>
                <a:lnTo>
                  <a:pt x="284962" y="267703"/>
                </a:lnTo>
                <a:lnTo>
                  <a:pt x="284962" y="0"/>
                </a:lnTo>
                <a:lnTo>
                  <a:pt x="0" y="0"/>
                </a:lnTo>
                <a:lnTo>
                  <a:pt x="0" y="267703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8874" y="1971598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4" h="267969">
                <a:moveTo>
                  <a:pt x="0" y="267741"/>
                </a:moveTo>
                <a:lnTo>
                  <a:pt x="284911" y="267741"/>
                </a:lnTo>
                <a:lnTo>
                  <a:pt x="284911" y="0"/>
                </a:lnTo>
                <a:lnTo>
                  <a:pt x="0" y="0"/>
                </a:lnTo>
                <a:lnTo>
                  <a:pt x="0" y="267741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93135" y="1429941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19354" y="0"/>
                </a:moveTo>
                <a:lnTo>
                  <a:pt x="0" y="119341"/>
                </a:lnTo>
                <a:lnTo>
                  <a:pt x="119354" y="238671"/>
                </a:lnTo>
                <a:lnTo>
                  <a:pt x="238696" y="119341"/>
                </a:lnTo>
                <a:lnTo>
                  <a:pt x="119354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64367" y="889228"/>
            <a:ext cx="998219" cy="941069"/>
          </a:xfrm>
          <a:custGeom>
            <a:avLst/>
            <a:gdLst/>
            <a:ahLst/>
            <a:cxnLst/>
            <a:rect l="l" t="t" r="r" b="b"/>
            <a:pathLst>
              <a:path w="998220" h="941069">
                <a:moveTo>
                  <a:pt x="998105" y="940523"/>
                </a:moveTo>
                <a:lnTo>
                  <a:pt x="0" y="940523"/>
                </a:lnTo>
                <a:lnTo>
                  <a:pt x="0" y="0"/>
                </a:lnTo>
                <a:lnTo>
                  <a:pt x="998105" y="0"/>
                </a:lnTo>
                <a:lnTo>
                  <a:pt x="998105" y="940523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66032" y="889228"/>
            <a:ext cx="998855" cy="941069"/>
          </a:xfrm>
          <a:custGeom>
            <a:avLst/>
            <a:gdLst/>
            <a:ahLst/>
            <a:cxnLst/>
            <a:rect l="l" t="t" r="r" b="b"/>
            <a:pathLst>
              <a:path w="998854" h="941069">
                <a:moveTo>
                  <a:pt x="998321" y="940523"/>
                </a:moveTo>
                <a:lnTo>
                  <a:pt x="0" y="940523"/>
                </a:lnTo>
                <a:lnTo>
                  <a:pt x="0" y="0"/>
                </a:lnTo>
                <a:lnTo>
                  <a:pt x="998321" y="0"/>
                </a:lnTo>
                <a:lnTo>
                  <a:pt x="998321" y="940523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62473" y="889228"/>
            <a:ext cx="942340" cy="941069"/>
          </a:xfrm>
          <a:custGeom>
            <a:avLst/>
            <a:gdLst/>
            <a:ahLst/>
            <a:cxnLst/>
            <a:rect l="l" t="t" r="r" b="b"/>
            <a:pathLst>
              <a:path w="942340" h="941069">
                <a:moveTo>
                  <a:pt x="0" y="940523"/>
                </a:moveTo>
                <a:lnTo>
                  <a:pt x="942339" y="940523"/>
                </a:lnTo>
                <a:lnTo>
                  <a:pt x="942339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64354" y="0"/>
            <a:ext cx="998219" cy="889635"/>
          </a:xfrm>
          <a:custGeom>
            <a:avLst/>
            <a:gdLst/>
            <a:ahLst/>
            <a:cxnLst/>
            <a:rect l="l" t="t" r="r" b="b"/>
            <a:pathLst>
              <a:path w="998220" h="889635">
                <a:moveTo>
                  <a:pt x="0" y="889228"/>
                </a:moveTo>
                <a:lnTo>
                  <a:pt x="998118" y="889228"/>
                </a:lnTo>
                <a:lnTo>
                  <a:pt x="998118" y="0"/>
                </a:lnTo>
                <a:lnTo>
                  <a:pt x="0" y="0"/>
                </a:lnTo>
                <a:lnTo>
                  <a:pt x="0" y="889228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67800" y="0"/>
            <a:ext cx="998219" cy="889635"/>
          </a:xfrm>
          <a:custGeom>
            <a:avLst/>
            <a:gdLst/>
            <a:ahLst/>
            <a:cxnLst/>
            <a:rect l="l" t="t" r="r" b="b"/>
            <a:pathLst>
              <a:path w="998220" h="889635">
                <a:moveTo>
                  <a:pt x="0" y="889228"/>
                </a:moveTo>
                <a:lnTo>
                  <a:pt x="998207" y="889228"/>
                </a:lnTo>
                <a:lnTo>
                  <a:pt x="998207" y="0"/>
                </a:lnTo>
                <a:lnTo>
                  <a:pt x="0" y="0"/>
                </a:lnTo>
                <a:lnTo>
                  <a:pt x="0" y="88922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67800" y="1829752"/>
            <a:ext cx="998219" cy="940435"/>
          </a:xfrm>
          <a:custGeom>
            <a:avLst/>
            <a:gdLst/>
            <a:ahLst/>
            <a:cxnLst/>
            <a:rect l="l" t="t" r="r" b="b"/>
            <a:pathLst>
              <a:path w="998220" h="940435">
                <a:moveTo>
                  <a:pt x="0" y="0"/>
                </a:moveTo>
                <a:lnTo>
                  <a:pt x="998194" y="0"/>
                </a:lnTo>
                <a:lnTo>
                  <a:pt x="998194" y="940320"/>
                </a:lnTo>
                <a:lnTo>
                  <a:pt x="0" y="940320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66045" y="2770225"/>
            <a:ext cx="998855" cy="940435"/>
          </a:xfrm>
          <a:custGeom>
            <a:avLst/>
            <a:gdLst/>
            <a:ahLst/>
            <a:cxnLst/>
            <a:rect l="l" t="t" r="r" b="b"/>
            <a:pathLst>
              <a:path w="998854" h="940435">
                <a:moveTo>
                  <a:pt x="0" y="0"/>
                </a:moveTo>
                <a:lnTo>
                  <a:pt x="998321" y="0"/>
                </a:lnTo>
                <a:lnTo>
                  <a:pt x="998321" y="940358"/>
                </a:lnTo>
                <a:lnTo>
                  <a:pt x="0" y="940358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2511" y="2770225"/>
            <a:ext cx="942340" cy="940435"/>
          </a:xfrm>
          <a:custGeom>
            <a:avLst/>
            <a:gdLst/>
            <a:ahLst/>
            <a:cxnLst/>
            <a:rect l="l" t="t" r="r" b="b"/>
            <a:pathLst>
              <a:path w="942340" h="940435">
                <a:moveTo>
                  <a:pt x="0" y="940358"/>
                </a:moveTo>
                <a:lnTo>
                  <a:pt x="942289" y="940358"/>
                </a:lnTo>
                <a:lnTo>
                  <a:pt x="942289" y="0"/>
                </a:lnTo>
                <a:lnTo>
                  <a:pt x="0" y="0"/>
                </a:lnTo>
                <a:lnTo>
                  <a:pt x="0" y="94035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064367" y="1829752"/>
            <a:ext cx="998219" cy="941069"/>
          </a:xfrm>
          <a:custGeom>
            <a:avLst/>
            <a:gdLst/>
            <a:ahLst/>
            <a:cxnLst/>
            <a:rect l="l" t="t" r="r" b="b"/>
            <a:pathLst>
              <a:path w="998220" h="941069">
                <a:moveTo>
                  <a:pt x="998105" y="940473"/>
                </a:moveTo>
                <a:lnTo>
                  <a:pt x="0" y="940473"/>
                </a:lnTo>
                <a:lnTo>
                  <a:pt x="0" y="0"/>
                </a:lnTo>
                <a:lnTo>
                  <a:pt x="998105" y="0"/>
                </a:lnTo>
                <a:lnTo>
                  <a:pt x="998105" y="940473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0570" y="8926588"/>
            <a:ext cx="245224" cy="155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81237" y="8932347"/>
            <a:ext cx="1148918" cy="143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91787" y="8889781"/>
            <a:ext cx="216193" cy="229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26565" y="8932343"/>
            <a:ext cx="1104455" cy="116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to be </a:t>
            </a:r>
            <a:r>
              <a:rPr lang="it-IT" dirty="0" err="1"/>
              <a:t>addressed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75062"/>
            <a:ext cx="11704320" cy="5927777"/>
          </a:xfrm>
        </p:spPr>
        <p:txBody>
          <a:bodyPr/>
          <a:lstStyle/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What is required to enter in the medical program? </a:t>
            </a:r>
          </a:p>
          <a:p>
            <a:pPr marL="10287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doctors?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specialists?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Where do medical specialists can get employed or are allowed to work after the study program? 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Which are the contents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164000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692771"/>
          </a:xfrm>
        </p:spPr>
        <p:txBody>
          <a:bodyPr/>
          <a:lstStyle/>
          <a:p>
            <a:r>
              <a:rPr lang="en-US" dirty="0"/>
              <a:t>Basic medical training </a:t>
            </a:r>
            <a:br>
              <a:rPr lang="en-US" dirty="0"/>
            </a:br>
            <a:r>
              <a:rPr lang="en-US" sz="4000" dirty="0"/>
              <a:t>(2005/36/EC </a:t>
            </a:r>
            <a:r>
              <a:rPr lang="en-US" sz="4000" dirty="0" err="1"/>
              <a:t>chapt</a:t>
            </a:r>
            <a:r>
              <a:rPr lang="en-US" sz="4000" dirty="0"/>
              <a:t>. III, Sect.1, art.24)</a:t>
            </a:r>
            <a:endParaRPr lang="it-IT" sz="44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52147" y="3494248"/>
            <a:ext cx="11305532" cy="4185761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000" dirty="0"/>
              <a:t>Admission to basic medical training shall be contingent upon possession of a </a:t>
            </a:r>
            <a:r>
              <a:rPr lang="en-US" sz="4000" b="1" dirty="0"/>
              <a:t>diploma or certificate providing access</a:t>
            </a:r>
            <a:r>
              <a:rPr lang="en-US" sz="4000" dirty="0"/>
              <a:t>, for the studies in question</a:t>
            </a:r>
            <a:r>
              <a:rPr lang="en-US" sz="4000" b="1" dirty="0"/>
              <a:t>, to universities. </a:t>
            </a:r>
            <a:endParaRPr lang="en-US" sz="4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56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to be </a:t>
            </a:r>
            <a:r>
              <a:rPr lang="it-IT" dirty="0" err="1"/>
              <a:t>addressed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75062"/>
            <a:ext cx="11704320" cy="5927777"/>
          </a:xfrm>
        </p:spPr>
        <p:txBody>
          <a:bodyPr/>
          <a:lstStyle/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What is required to enter in the medical program? </a:t>
            </a:r>
          </a:p>
          <a:p>
            <a:pPr marL="10287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How long does it take to prepare medical doctors?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specialists?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Where do medical specialists can get employed or are allowed to work after the study program? 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Which are the contents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50932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692771"/>
          </a:xfrm>
        </p:spPr>
        <p:txBody>
          <a:bodyPr/>
          <a:lstStyle/>
          <a:p>
            <a:r>
              <a:rPr lang="en-US" dirty="0"/>
              <a:t>Basic medical training </a:t>
            </a:r>
            <a:br>
              <a:rPr lang="en-US" dirty="0"/>
            </a:br>
            <a:r>
              <a:rPr lang="en-US" sz="4000" dirty="0"/>
              <a:t>(2005/36/EC </a:t>
            </a:r>
            <a:r>
              <a:rPr lang="en-US" sz="4000" dirty="0" err="1"/>
              <a:t>chapt</a:t>
            </a:r>
            <a:r>
              <a:rPr lang="en-US" sz="4000" dirty="0"/>
              <a:t>. III, Sect.1, art.24)</a:t>
            </a:r>
            <a:endParaRPr lang="it-IT" sz="44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3019407"/>
            <a:ext cx="11305532" cy="63094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2. Basic medical training shall comprise a total of </a:t>
            </a:r>
            <a:r>
              <a:rPr lang="en-US" sz="4000" b="1" dirty="0"/>
              <a:t>at least five years of study</a:t>
            </a:r>
            <a:r>
              <a:rPr lang="en-US" sz="3600" b="1" dirty="0"/>
              <a:t>, </a:t>
            </a:r>
            <a:r>
              <a:rPr lang="en-US" sz="3600" dirty="0"/>
              <a:t>which may in addition be expressed with the </a:t>
            </a:r>
            <a:r>
              <a:rPr lang="en-US" sz="4000" b="1" dirty="0"/>
              <a:t>equivalent ECTS credits</a:t>
            </a:r>
            <a:r>
              <a:rPr lang="en-US" sz="3600" dirty="0"/>
              <a:t>, and shall consist of at least 5500 hours of theoretical and practical training provided by, or under the supervision of, a university. </a:t>
            </a:r>
          </a:p>
          <a:p>
            <a:endParaRPr lang="en-US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04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 of the slide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423210"/>
            <a:ext cx="11704320" cy="984885"/>
          </a:xfrm>
        </p:spPr>
        <p:txBody>
          <a:bodyPr/>
          <a:lstStyle/>
          <a:p>
            <a:r>
              <a:rPr lang="it-IT" dirty="0"/>
              <a:t>Text</a:t>
            </a:r>
          </a:p>
          <a:p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32" y="582518"/>
            <a:ext cx="11730406" cy="4222946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32" y="4805464"/>
            <a:ext cx="11779312" cy="24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2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ECTS </a:t>
            </a:r>
            <a:r>
              <a:rPr lang="it-IT" dirty="0" err="1"/>
              <a:t>definitions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226033"/>
            <a:ext cx="11704320" cy="60785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60 ECTS </a:t>
            </a:r>
            <a:r>
              <a:rPr lang="en-US" dirty="0"/>
              <a:t>credits are the equivalent of a </a:t>
            </a:r>
            <a:r>
              <a:rPr lang="en-US" b="1" dirty="0"/>
              <a:t>full year</a:t>
            </a:r>
            <a:r>
              <a:rPr lang="en-US" dirty="0"/>
              <a:t> of study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Workload ranges from 1,500 to 1,800 hours for an academic year, which means that </a:t>
            </a:r>
            <a:r>
              <a:rPr lang="en-US" b="1" dirty="0"/>
              <a:t>one credit corresponds to 25 to 30 hours of work.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 ‘first cycle’ (or bachelor's) degree consists of either 180 or 240 ECTS credits; a ‘second cycle’ (or master's) degree equates to 90 or 120 ECTS credits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 “unique cycle” degree (as the one in Medicine) equates 300 to 360 ECTS (5 to 6 years study) </a:t>
            </a:r>
          </a:p>
          <a:p>
            <a:endParaRPr lang="en-US" sz="1400" dirty="0"/>
          </a:p>
          <a:p>
            <a:r>
              <a:rPr lang="it-IT" sz="2400" dirty="0"/>
              <a:t>https://ec.europa.eu/education/sites/default/files/document-library-docs/ects-users-guide_en.pdf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358B8A7-F78D-4191-A5EF-5F9D1F2A7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534" y="205987"/>
            <a:ext cx="6673515" cy="92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to be </a:t>
            </a:r>
            <a:r>
              <a:rPr lang="it-IT" dirty="0" err="1"/>
              <a:t>addressed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75062"/>
            <a:ext cx="11704320" cy="5927777"/>
          </a:xfrm>
        </p:spPr>
        <p:txBody>
          <a:bodyPr/>
          <a:lstStyle/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What is required to enter in the medical program? </a:t>
            </a:r>
          </a:p>
          <a:p>
            <a:pPr marL="10287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doctors?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How long does it take to prepare medical specialists?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Where do medical specialists can get employed or are allowed to work after the study program? 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Which are the contents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337739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9"/>
            <a:ext cx="11704320" cy="1846659"/>
          </a:xfrm>
        </p:spPr>
        <p:txBody>
          <a:bodyPr/>
          <a:lstStyle/>
          <a:p>
            <a:r>
              <a:rPr lang="en-US" sz="6000" dirty="0"/>
              <a:t>Specialist medical training </a:t>
            </a:r>
            <a:r>
              <a:rPr lang="en-US" sz="4800" dirty="0"/>
              <a:t>(art.25)</a:t>
            </a:r>
            <a:r>
              <a:rPr lang="en-US" sz="5400" dirty="0"/>
              <a:t/>
            </a:r>
            <a:br>
              <a:rPr lang="en-US" sz="5400" dirty="0"/>
            </a:br>
            <a:endParaRPr lang="it-IT" sz="60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914438" y="2074693"/>
            <a:ext cx="11704320" cy="6709529"/>
          </a:xfrm>
        </p:spPr>
        <p:txBody>
          <a:bodyPr/>
          <a:lstStyle/>
          <a:p>
            <a:r>
              <a:rPr lang="en-US" sz="3600" dirty="0"/>
              <a:t>1. Admission to specialist medical training shall be contingent </a:t>
            </a:r>
            <a:r>
              <a:rPr lang="en-US" sz="3600" b="1" dirty="0"/>
              <a:t>upon completion and validation of a basic medical training </a:t>
            </a:r>
            <a:r>
              <a:rPr lang="en-US" sz="3600" b="1" dirty="0" err="1"/>
              <a:t>programme</a:t>
            </a:r>
            <a:r>
              <a:rPr lang="en-US" sz="3600" b="1" dirty="0"/>
              <a:t> </a:t>
            </a:r>
            <a:r>
              <a:rPr lang="en-US" sz="3600" dirty="0"/>
              <a:t>as referred to in Article 24(2) in the course of which the trainee has acquired the relevant knowledge of basic medicine.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2. Specialist medical training shall </a:t>
            </a:r>
            <a:r>
              <a:rPr lang="en-US" sz="3600" b="1" dirty="0"/>
              <a:t>comprise theoretical and practical training</a:t>
            </a:r>
            <a:r>
              <a:rPr lang="en-US" sz="4000" b="1" dirty="0"/>
              <a:t> </a:t>
            </a:r>
            <a:r>
              <a:rPr lang="en-US" sz="3600" dirty="0"/>
              <a:t>at a university or medical teaching hospital or, where appro­priate, a medical care establishment approved for that purpose by the competent authorities or bodies.</a:t>
            </a:r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231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A5BD56F4-EDEC-42C0-9763-0808F485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6703"/>
            <a:ext cx="9688232" cy="88783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85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9"/>
            <a:ext cx="11704320" cy="1846659"/>
          </a:xfrm>
        </p:spPr>
        <p:txBody>
          <a:bodyPr/>
          <a:lstStyle/>
          <a:p>
            <a:r>
              <a:rPr lang="en-US" sz="6000" dirty="0"/>
              <a:t>Specialist medical training </a:t>
            </a:r>
            <a:r>
              <a:rPr lang="en-US" sz="5400" dirty="0"/>
              <a:t>(art.25)</a:t>
            </a:r>
            <a:r>
              <a:rPr lang="en-US" sz="6000" dirty="0"/>
              <a:t/>
            </a:r>
            <a:br>
              <a:rPr lang="en-US" sz="6000" dirty="0"/>
            </a:br>
            <a:endParaRPr lang="it-IT" sz="60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914438" y="2399232"/>
            <a:ext cx="11704320" cy="5601533"/>
          </a:xfrm>
        </p:spPr>
        <p:txBody>
          <a:bodyPr/>
          <a:lstStyle/>
          <a:p>
            <a:r>
              <a:rPr lang="en-US" sz="4400" dirty="0"/>
              <a:t>2b. </a:t>
            </a:r>
            <a:r>
              <a:rPr lang="en-US" sz="4000" dirty="0"/>
              <a:t>The Member States shall ensure that </a:t>
            </a:r>
            <a:r>
              <a:rPr lang="en-US" sz="4000" b="1" dirty="0"/>
              <a:t>the minimum duration of specialist medical training </a:t>
            </a:r>
            <a:r>
              <a:rPr lang="en-US" sz="4000" dirty="0"/>
              <a:t>courses referred to in Annex V, point 5.1.3 </a:t>
            </a:r>
            <a:r>
              <a:rPr lang="en-US" sz="4000" b="1" dirty="0"/>
              <a:t>is not less than the duration provided </a:t>
            </a:r>
            <a:r>
              <a:rPr lang="en-US" sz="4000" dirty="0"/>
              <a:t>for in that point. Training shall be given under the supervision of the competent authorities or bodies. It shall include </a:t>
            </a:r>
            <a:r>
              <a:rPr lang="en-US" sz="4000" b="1" dirty="0"/>
              <a:t>personal participation of the trainee </a:t>
            </a:r>
            <a:r>
              <a:rPr lang="en-US" sz="4000" dirty="0" err="1"/>
              <a:t>specialised</a:t>
            </a:r>
            <a:r>
              <a:rPr lang="en-US" sz="4000" dirty="0"/>
              <a:t> doctor in the activity and responsibilities entailed by the services in question.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8020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3046988"/>
          </a:xfrm>
        </p:spPr>
        <p:txBody>
          <a:bodyPr/>
          <a:lstStyle/>
          <a:p>
            <a:pPr algn="r"/>
            <a:r>
              <a:rPr lang="it-IT" altLang="it-IT" sz="4400" dirty="0"/>
              <a:t>March 25</a:t>
            </a:r>
            <a:r>
              <a:rPr lang="it-IT" altLang="it-IT" sz="4400" baseline="30000" dirty="0"/>
              <a:t>th</a:t>
            </a:r>
            <a:r>
              <a:rPr lang="it-IT" altLang="it-IT" sz="4400" dirty="0"/>
              <a:t>, 1957</a:t>
            </a:r>
            <a:br>
              <a:rPr lang="it-IT" altLang="it-IT" sz="4400" dirty="0"/>
            </a:br>
            <a:r>
              <a:rPr lang="it-IT" altLang="it-IT" sz="4400" dirty="0" err="1"/>
              <a:t>Signature</a:t>
            </a:r>
            <a:r>
              <a:rPr lang="it-IT" altLang="it-IT" sz="4400" dirty="0"/>
              <a:t> of the </a:t>
            </a:r>
            <a:r>
              <a:rPr lang="it-IT" altLang="it-IT" sz="4400" dirty="0" err="1"/>
              <a:t>Treaty</a:t>
            </a:r>
            <a:r>
              <a:rPr lang="it-IT" altLang="it-IT" sz="4400" dirty="0"/>
              <a:t> of Roma</a:t>
            </a:r>
            <a:br>
              <a:rPr lang="it-IT" altLang="it-IT" sz="4400" dirty="0"/>
            </a:br>
            <a:r>
              <a:rPr lang="it-IT" altLang="it-IT" sz="4400" dirty="0"/>
              <a:t>Foundation of </a:t>
            </a:r>
            <a:r>
              <a:rPr lang="it-IT" altLang="it-IT" sz="4400" dirty="0" err="1"/>
              <a:t>European</a:t>
            </a:r>
            <a:r>
              <a:rPr lang="it-IT" altLang="it-IT" sz="4400" dirty="0"/>
              <a:t> </a:t>
            </a:r>
            <a:r>
              <a:rPr lang="it-IT" altLang="it-IT" sz="4400" dirty="0" err="1"/>
              <a:t>Economic</a:t>
            </a:r>
            <a:r>
              <a:rPr lang="it-IT" altLang="it-IT" sz="4400" dirty="0"/>
              <a:t> Community </a:t>
            </a:r>
            <a:r>
              <a:rPr lang="it-IT" altLang="it-IT" dirty="0"/>
              <a:t>(EEC)</a:t>
            </a:r>
            <a:endParaRPr lang="it-IT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38" y="3280632"/>
            <a:ext cx="7759113" cy="50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40272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96" y="185380"/>
            <a:ext cx="12300388" cy="1953281"/>
          </a:xfrm>
          <a:prstGeom prst="rect">
            <a:avLst/>
          </a:prstGeom>
          <a:effectLst/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716" y="1807191"/>
            <a:ext cx="8535353" cy="66294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053" y="2451730"/>
            <a:ext cx="2875952" cy="70652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536" y="2534653"/>
            <a:ext cx="4602154" cy="6969397"/>
          </a:xfrm>
          <a:prstGeom prst="rect">
            <a:avLst/>
          </a:prstGeom>
        </p:spPr>
      </p:pic>
      <p:sp>
        <p:nvSpPr>
          <p:cNvPr id="33" name="Ovale 32"/>
          <p:cNvSpPr/>
          <p:nvPr/>
        </p:nvSpPr>
        <p:spPr>
          <a:xfrm>
            <a:off x="5389123" y="2710614"/>
            <a:ext cx="4565163" cy="1381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78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96" y="185380"/>
            <a:ext cx="12300388" cy="1953281"/>
          </a:xfrm>
          <a:prstGeom prst="rect">
            <a:avLst/>
          </a:prstGeom>
          <a:effectLst/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716" y="1807191"/>
            <a:ext cx="8535353" cy="66294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716" y="2299081"/>
            <a:ext cx="6962516" cy="6843752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5132743" y="2299081"/>
            <a:ext cx="4565163" cy="1381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14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96" y="185380"/>
            <a:ext cx="12300388" cy="1953281"/>
          </a:xfrm>
          <a:prstGeom prst="rect">
            <a:avLst/>
          </a:prstGeom>
          <a:effectLst/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716" y="1807191"/>
            <a:ext cx="8535353" cy="66294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3FB7B962-1FF0-4CCC-8F64-9EEF9687C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7" y="2523112"/>
            <a:ext cx="5408210" cy="6359966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2855934" y="2642992"/>
            <a:ext cx="3156560" cy="9022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A8BE7BF7-CDC4-4146-A6E2-F8F19A2BA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6831" y="2428483"/>
            <a:ext cx="3316074" cy="6473753"/>
          </a:xfrm>
          <a:prstGeom prst="rect">
            <a:avLst/>
          </a:prstGeom>
        </p:spPr>
      </p:pic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22FB4728-2245-466C-8A25-F3B28A9833F5}"/>
              </a:ext>
            </a:extLst>
          </p:cNvPr>
          <p:cNvSpPr/>
          <p:nvPr/>
        </p:nvSpPr>
        <p:spPr>
          <a:xfrm>
            <a:off x="6416345" y="2525579"/>
            <a:ext cx="3156560" cy="10196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043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9"/>
            <a:ext cx="11704320" cy="1846659"/>
          </a:xfrm>
        </p:spPr>
        <p:txBody>
          <a:bodyPr/>
          <a:lstStyle/>
          <a:p>
            <a:r>
              <a:rPr lang="en-US" sz="6000" dirty="0"/>
              <a:t>Specialist medical training </a:t>
            </a:r>
            <a:r>
              <a:rPr lang="en-US" sz="5400" dirty="0"/>
              <a:t>(art.25)</a:t>
            </a:r>
            <a:r>
              <a:rPr lang="en-US" sz="6000" dirty="0"/>
              <a:t/>
            </a:r>
            <a:br>
              <a:rPr lang="en-US" sz="6000" dirty="0"/>
            </a:br>
            <a:endParaRPr lang="it-IT" sz="60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914438" y="2399232"/>
            <a:ext cx="11704320" cy="5324535"/>
          </a:xfrm>
        </p:spPr>
        <p:txBody>
          <a:bodyPr/>
          <a:lstStyle/>
          <a:p>
            <a:r>
              <a:rPr lang="en-US" sz="3600" dirty="0"/>
              <a:t>3. Training shall be given </a:t>
            </a:r>
            <a:r>
              <a:rPr lang="en-US" sz="3600" b="1" dirty="0"/>
              <a:t>on a full-time basis </a:t>
            </a:r>
            <a:r>
              <a:rPr lang="en-US" sz="3600" dirty="0"/>
              <a:t>at specific estab­lishments which are </a:t>
            </a:r>
            <a:r>
              <a:rPr lang="en-US" sz="3600" dirty="0" err="1"/>
              <a:t>recognised</a:t>
            </a:r>
            <a:r>
              <a:rPr lang="en-US" sz="3600" dirty="0"/>
              <a:t> by the competent authorities. </a:t>
            </a:r>
          </a:p>
          <a:p>
            <a:r>
              <a:rPr lang="en-US" sz="3600" dirty="0"/>
              <a:t>It shall entail </a:t>
            </a:r>
            <a:r>
              <a:rPr lang="en-US" sz="3600" b="1" dirty="0"/>
              <a:t>participation in the full range of medical activities </a:t>
            </a:r>
            <a:r>
              <a:rPr lang="en-US" sz="3600" dirty="0"/>
              <a:t>of the department where the training is given, including </a:t>
            </a:r>
            <a:r>
              <a:rPr lang="en-US" sz="3600" b="1" dirty="0"/>
              <a:t>duty on call.</a:t>
            </a:r>
          </a:p>
          <a:p>
            <a:r>
              <a:rPr lang="en-US" sz="3600" b="1" dirty="0"/>
              <a:t>…..</a:t>
            </a:r>
          </a:p>
          <a:p>
            <a:r>
              <a:rPr lang="en-US" sz="3600" dirty="0"/>
              <a:t>Accordingly, these posts </a:t>
            </a:r>
            <a:r>
              <a:rPr lang="en-US" sz="4000" b="1" dirty="0"/>
              <a:t>shall be the subject of appropriate remuneration.</a:t>
            </a:r>
            <a:r>
              <a:rPr lang="en-US" sz="5400" b="1" dirty="0"/>
              <a:t> 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486159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to be </a:t>
            </a:r>
            <a:r>
              <a:rPr lang="it-IT" dirty="0" err="1"/>
              <a:t>addressed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75062"/>
            <a:ext cx="11704320" cy="5927777"/>
          </a:xfrm>
        </p:spPr>
        <p:txBody>
          <a:bodyPr/>
          <a:lstStyle/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What is required to enter in the medical program? </a:t>
            </a:r>
          </a:p>
          <a:p>
            <a:pPr marL="10287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doctors?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specialists?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07EC9"/>
                </a:solidFill>
                <a:ea typeface="Cambria" panose="02040503050406030204" pitchFamily="18" charset="0"/>
              </a:rPr>
              <a:t>Where do medical specialists can get employed or are allowed to work after the study program? 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Which are the contents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3060052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2215991"/>
          </a:xfrm>
        </p:spPr>
        <p:txBody>
          <a:bodyPr/>
          <a:lstStyle/>
          <a:p>
            <a:r>
              <a:rPr lang="en-US" sz="4800" dirty="0"/>
              <a:t>Principle of automatic recognition on the basis of coordination of minimum training conditions </a:t>
            </a:r>
            <a:r>
              <a:rPr lang="en-US" sz="3600" dirty="0"/>
              <a:t>(2005/36/EC </a:t>
            </a:r>
            <a:r>
              <a:rPr lang="en-US" sz="3600" dirty="0" err="1"/>
              <a:t>chapt</a:t>
            </a:r>
            <a:r>
              <a:rPr lang="en-US" sz="3600" dirty="0"/>
              <a:t>. III, Sect.1, art.21)</a:t>
            </a:r>
            <a:endParaRPr lang="it-IT" sz="44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914437" y="3434301"/>
            <a:ext cx="11480761" cy="519405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1. Each Member State </a:t>
            </a:r>
            <a:r>
              <a:rPr lang="en-US" sz="3600" b="1" dirty="0"/>
              <a:t>shall </a:t>
            </a:r>
            <a:r>
              <a:rPr lang="en-US" sz="3600" b="1" dirty="0" err="1"/>
              <a:t>recognise</a:t>
            </a:r>
            <a:r>
              <a:rPr lang="en-US" sz="3600" b="1" dirty="0"/>
              <a:t> evidence of formal qualifications as doctor</a:t>
            </a:r>
            <a:r>
              <a:rPr lang="en-US" dirty="0"/>
              <a:t> giving access to the professional activities of doctor with basic training and </a:t>
            </a:r>
            <a:r>
              <a:rPr lang="en-US" dirty="0" err="1"/>
              <a:t>specialised</a:t>
            </a:r>
            <a:r>
              <a:rPr lang="en-US" dirty="0"/>
              <a:t> doctor, …., which satisfy the </a:t>
            </a:r>
            <a:r>
              <a:rPr lang="en-US" sz="3600" b="1" dirty="0"/>
              <a:t>minimum training conditions </a:t>
            </a:r>
            <a:r>
              <a:rPr lang="en-US" dirty="0"/>
              <a:t>referred to in Articles 24, 25, 31, 34, 35, 38, 44 and 46 respectively, and shall, for the purposes of access to and pursuit of the professional activities, </a:t>
            </a:r>
            <a:r>
              <a:rPr lang="en-US" b="1" dirty="0"/>
              <a:t>give such evidence the same effect on its territory as the evidence of formal qualifications </a:t>
            </a:r>
            <a:r>
              <a:rPr lang="en-US" dirty="0"/>
              <a:t>which it itself issues.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698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830997"/>
          </a:xfrm>
        </p:spPr>
        <p:txBody>
          <a:bodyPr/>
          <a:lstStyle/>
          <a:p>
            <a:r>
              <a:rPr lang="it-IT" sz="5400" dirty="0" err="1"/>
              <a:t>Formal</a:t>
            </a:r>
            <a:r>
              <a:rPr lang="it-IT" sz="5400" dirty="0"/>
              <a:t> </a:t>
            </a:r>
            <a:r>
              <a:rPr lang="it-IT" sz="5400" dirty="0" err="1"/>
              <a:t>qualifications</a:t>
            </a:r>
            <a:r>
              <a:rPr lang="it-IT" sz="5400" dirty="0"/>
              <a:t> </a:t>
            </a:r>
            <a:r>
              <a:rPr lang="it-IT" sz="5400" dirty="0" err="1"/>
              <a:t>recognised</a:t>
            </a:r>
            <a:endParaRPr lang="it-IT" sz="5400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DE980D7-6D17-409D-9501-9017B7899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2" y="1885422"/>
            <a:ext cx="10859796" cy="64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846659"/>
          </a:xfrm>
        </p:spPr>
        <p:txBody>
          <a:bodyPr/>
          <a:lstStyle/>
          <a:p>
            <a:r>
              <a:rPr lang="it-IT" sz="6000" dirty="0"/>
              <a:t>The </a:t>
            </a:r>
            <a:r>
              <a:rPr lang="it-IT" sz="6000" dirty="0" err="1"/>
              <a:t>actual</a:t>
            </a:r>
            <a:r>
              <a:rPr lang="it-IT" sz="6000" dirty="0"/>
              <a:t> </a:t>
            </a:r>
            <a:r>
              <a:rPr lang="it-IT" sz="6000" dirty="0" err="1"/>
              <a:t>implementation</a:t>
            </a:r>
            <a:r>
              <a:rPr lang="it-IT" sz="6000" dirty="0"/>
              <a:t> of the inter-EU </a:t>
            </a:r>
            <a:r>
              <a:rPr lang="it-IT" sz="6000" dirty="0" err="1"/>
              <a:t>exchange</a:t>
            </a:r>
            <a:r>
              <a:rPr lang="it-IT" sz="6000" dirty="0"/>
              <a:t> of </a:t>
            </a:r>
            <a:r>
              <a:rPr lang="it-IT" sz="6000" dirty="0" err="1"/>
              <a:t>specialists</a:t>
            </a:r>
            <a:endParaRPr lang="it-IT" sz="60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913790" y="2936557"/>
            <a:ext cx="11704320" cy="7509748"/>
          </a:xfrm>
        </p:spPr>
        <p:txBody>
          <a:bodyPr/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dirty="0"/>
              <a:t>The Directive on the mutual recognition of medical  professional qualification </a:t>
            </a:r>
            <a:r>
              <a:rPr lang="en-US" b="1" dirty="0"/>
              <a:t>must be implemented </a:t>
            </a:r>
            <a:r>
              <a:rPr lang="en-US" dirty="0"/>
              <a:t>by each member Country duly amending their internal laws</a:t>
            </a:r>
            <a:endParaRPr lang="it-IT" dirty="0"/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mobility of specialists trained in the EU </a:t>
            </a:r>
            <a:r>
              <a:rPr lang="en-US" b="1" dirty="0"/>
              <a:t>cannot have any limitations</a:t>
            </a:r>
            <a:r>
              <a:rPr lang="en-US" dirty="0"/>
              <a:t> based on the non-recognition of qualifications issued in the EU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dirty="0"/>
              <a:t>The only limitation that EU countries can legitimately oppose to mobility is the </a:t>
            </a:r>
            <a:r>
              <a:rPr lang="en-US" b="1" dirty="0"/>
              <a:t>knowledge of the language </a:t>
            </a:r>
            <a:r>
              <a:rPr lang="en-US" dirty="0"/>
              <a:t>of the country where the profession is to be practiced</a:t>
            </a: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2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/>
              <a:t>Knowledge of </a:t>
            </a:r>
            <a:r>
              <a:rPr lang="it-IT" dirty="0" err="1"/>
              <a:t>languages</a:t>
            </a:r>
            <a:r>
              <a:rPr lang="it-IT" dirty="0"/>
              <a:t> </a:t>
            </a:r>
            <a:r>
              <a:rPr lang="it-IT" sz="5400" dirty="0"/>
              <a:t>(art. 53)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423210"/>
            <a:ext cx="11704320" cy="6155531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000" dirty="0"/>
              <a:t>Professionals benefiting from the recognition of professional qualifications </a:t>
            </a:r>
            <a:r>
              <a:rPr lang="en-US" sz="4000" b="1" dirty="0"/>
              <a:t>shall have a knowledge of languages</a:t>
            </a:r>
            <a:r>
              <a:rPr lang="en-US" sz="4000" dirty="0"/>
              <a:t> necessary for </a:t>
            </a:r>
            <a:r>
              <a:rPr lang="en-US" sz="4000" dirty="0" err="1"/>
              <a:t>practising</a:t>
            </a:r>
            <a:r>
              <a:rPr lang="en-US" sz="4000" dirty="0"/>
              <a:t> the profession in the host Member State. </a:t>
            </a:r>
          </a:p>
          <a:p>
            <a:pPr marL="742950" indent="-742950">
              <a:buAutoNum type="arabicPeriod"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/>
              <a:t>A Member State shall ensure that any controls carried out by… the competent authority for controlling compliance… </a:t>
            </a:r>
            <a:r>
              <a:rPr lang="en-US" sz="4000" b="1" dirty="0"/>
              <a:t>shall be limited to the knowledge of one official language of the host Member State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770160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477328"/>
          </a:xfrm>
        </p:spPr>
        <p:txBody>
          <a:bodyPr/>
          <a:lstStyle/>
          <a:p>
            <a:r>
              <a:rPr lang="it-IT" sz="4800" dirty="0" err="1"/>
              <a:t>Informatic</a:t>
            </a:r>
            <a:r>
              <a:rPr lang="it-IT" sz="4800" dirty="0"/>
              <a:t> </a:t>
            </a:r>
            <a:r>
              <a:rPr lang="it-IT" sz="4800" dirty="0" err="1"/>
              <a:t>process</a:t>
            </a:r>
            <a:r>
              <a:rPr lang="it-IT" sz="4800" dirty="0"/>
              <a:t> of </a:t>
            </a:r>
            <a:r>
              <a:rPr lang="it-IT" sz="4800" dirty="0" err="1"/>
              <a:t>recognition</a:t>
            </a:r>
            <a:r>
              <a:rPr lang="it-IT" sz="4800" dirty="0"/>
              <a:t> of </a:t>
            </a:r>
            <a:r>
              <a:rPr lang="it-IT" sz="4800" dirty="0" err="1"/>
              <a:t>titles</a:t>
            </a:r>
            <a:r>
              <a:rPr lang="it-IT" sz="4800" dirty="0"/>
              <a:t> </a:t>
            </a:r>
            <a:r>
              <a:rPr lang="it-IT" sz="4800" dirty="0" err="1"/>
              <a:t>enabling</a:t>
            </a:r>
            <a:r>
              <a:rPr lang="it-IT" sz="4800" dirty="0"/>
              <a:t> to be </a:t>
            </a:r>
            <a:r>
              <a:rPr lang="it-IT" sz="4800" dirty="0" err="1"/>
              <a:t>employed</a:t>
            </a:r>
            <a:r>
              <a:rPr lang="it-IT" sz="4800" dirty="0"/>
              <a:t> in Europe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38" y="2543848"/>
            <a:ext cx="8923290" cy="56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9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914438" y="1045960"/>
            <a:ext cx="11704320" cy="2031325"/>
          </a:xfrm>
        </p:spPr>
        <p:txBody>
          <a:bodyPr/>
          <a:lstStyle/>
          <a:p>
            <a:r>
              <a:rPr lang="it-IT" altLang="it-IT" dirty="0"/>
              <a:t>1/11/1993</a:t>
            </a:r>
            <a:br>
              <a:rPr lang="it-IT" altLang="it-IT" dirty="0"/>
            </a:br>
            <a:r>
              <a:rPr lang="it-IT" altLang="it-IT" dirty="0"/>
              <a:t>Maastricht </a:t>
            </a:r>
            <a:r>
              <a:rPr lang="it-IT" altLang="it-IT" dirty="0" err="1"/>
              <a:t>treaty</a:t>
            </a:r>
            <a:endParaRPr lang="it-IT" dirty="0"/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2996402" y="3574045"/>
            <a:ext cx="6692348" cy="453414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204"/>
                <a:gd name="adj2" fmla="val 0"/>
              </a:avLst>
            </a:prstTxWarp>
          </a:bodyPr>
          <a:lstStyle/>
          <a:p>
            <a:pPr algn="ctr"/>
            <a:r>
              <a:rPr lang="it-IT" sz="5120" kern="10" spc="-51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 U</a:t>
            </a:r>
          </a:p>
        </p:txBody>
      </p:sp>
      <p:sp>
        <p:nvSpPr>
          <p:cNvPr id="24" name="WordArt 5"/>
          <p:cNvSpPr>
            <a:spLocks noChangeArrowheads="1" noChangeShapeType="1" noTextEdit="1"/>
          </p:cNvSpPr>
          <p:nvPr/>
        </p:nvSpPr>
        <p:spPr bwMode="auto">
          <a:xfrm>
            <a:off x="3840481" y="3851770"/>
            <a:ext cx="4626186" cy="37817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12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EEC</a:t>
            </a:r>
          </a:p>
        </p:txBody>
      </p:sp>
    </p:spTree>
    <p:extLst>
      <p:ext uri="{BB962C8B-B14F-4D97-AF65-F5344CB8AC3E}">
        <p14:creationId xmlns:p14="http://schemas.microsoft.com/office/powerpoint/2010/main" val="1208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923330"/>
          </a:xfrm>
        </p:spPr>
        <p:txBody>
          <a:bodyPr/>
          <a:lstStyle/>
          <a:p>
            <a:r>
              <a:rPr lang="it-IT" sz="6000" dirty="0"/>
              <a:t>Cross-check </a:t>
            </a:r>
            <a:r>
              <a:rPr lang="it-IT" sz="6000" dirty="0" err="1"/>
              <a:t>among</a:t>
            </a:r>
            <a:r>
              <a:rPr lang="it-IT" sz="6000" dirty="0"/>
              <a:t> </a:t>
            </a:r>
            <a:r>
              <a:rPr lang="it-IT" sz="6000" dirty="0" err="1"/>
              <a:t>two</a:t>
            </a:r>
            <a:r>
              <a:rPr lang="it-IT" sz="6000" dirty="0"/>
              <a:t> countries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E3457F4D-FF36-4C94-B843-0D30732DB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7" y="2054095"/>
            <a:ext cx="11259834" cy="5836083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C8AE48D6-9786-430C-99EB-A2A5A55FA213}"/>
              </a:ext>
            </a:extLst>
          </p:cNvPr>
          <p:cNvGrpSpPr/>
          <p:nvPr/>
        </p:nvGrpSpPr>
        <p:grpSpPr>
          <a:xfrm>
            <a:off x="304825" y="4314976"/>
            <a:ext cx="2614863" cy="3877519"/>
            <a:chOff x="304825" y="4370044"/>
            <a:chExt cx="2614863" cy="3877519"/>
          </a:xfrm>
        </p:grpSpPr>
        <p:sp>
          <p:nvSpPr>
            <p:cNvPr id="25" name="Freccia bidirezionale verticale 24">
              <a:extLst>
                <a:ext uri="{FF2B5EF4-FFF2-40B4-BE49-F238E27FC236}">
                  <a16:creationId xmlns:a16="http://schemas.microsoft.com/office/drawing/2014/main" xmlns="" id="{D8899406-3CA4-4CD8-A73C-D1B31F23722E}"/>
                </a:ext>
              </a:extLst>
            </p:cNvPr>
            <p:cNvSpPr/>
            <p:nvPr/>
          </p:nvSpPr>
          <p:spPr>
            <a:xfrm>
              <a:off x="1636293" y="5454314"/>
              <a:ext cx="705853" cy="162025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xmlns="" id="{D07F6523-A7E8-42BF-8A65-5FF823B8F3C0}"/>
                </a:ext>
              </a:extLst>
            </p:cNvPr>
            <p:cNvSpPr/>
            <p:nvPr/>
          </p:nvSpPr>
          <p:spPr>
            <a:xfrm>
              <a:off x="304825" y="4370044"/>
              <a:ext cx="2614863" cy="3877519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328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738664"/>
          </a:xfrm>
        </p:spPr>
        <p:txBody>
          <a:bodyPr/>
          <a:lstStyle/>
          <a:p>
            <a:r>
              <a:rPr lang="it-IT" sz="4800" dirty="0" err="1"/>
              <a:t>Titles</a:t>
            </a:r>
            <a:r>
              <a:rPr lang="it-IT" sz="4800" dirty="0"/>
              <a:t> </a:t>
            </a:r>
            <a:r>
              <a:rPr lang="it-IT" sz="4800" dirty="0" err="1"/>
              <a:t>equivalence</a:t>
            </a:r>
            <a:r>
              <a:rPr lang="it-IT" sz="4800" dirty="0"/>
              <a:t> </a:t>
            </a:r>
            <a:r>
              <a:rPr lang="it-IT" sz="4800" dirty="0" err="1"/>
              <a:t>between</a:t>
            </a:r>
            <a:r>
              <a:rPr lang="it-IT" sz="4800" dirty="0"/>
              <a:t> EU Countries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17B4E73-09FF-4734-8288-AAF9543AC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38" y="1548532"/>
            <a:ext cx="9859754" cy="6650833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7A9A06BD-AA35-4AD9-83BE-00FA406ED950}"/>
              </a:ext>
            </a:extLst>
          </p:cNvPr>
          <p:cNvSpPr txBox="1"/>
          <p:nvPr/>
        </p:nvSpPr>
        <p:spPr>
          <a:xfrm>
            <a:off x="2230608" y="6875926"/>
            <a:ext cx="7811049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000" dirty="0"/>
              <a:t>NQF = National </a:t>
            </a:r>
            <a:r>
              <a:rPr lang="it-IT" sz="4000" dirty="0" err="1"/>
              <a:t>qualification</a:t>
            </a:r>
            <a:r>
              <a:rPr lang="it-IT" sz="4000" dirty="0"/>
              <a:t> Level</a:t>
            </a:r>
          </a:p>
          <a:p>
            <a:pPr algn="ctr"/>
            <a:r>
              <a:rPr lang="it-IT" sz="4000" dirty="0"/>
              <a:t>EQF = </a:t>
            </a:r>
            <a:r>
              <a:rPr lang="it-IT" sz="4000" dirty="0" err="1"/>
              <a:t>European</a:t>
            </a:r>
            <a:r>
              <a:rPr lang="it-IT" sz="4000" dirty="0"/>
              <a:t> </a:t>
            </a:r>
            <a:r>
              <a:rPr lang="it-IT" sz="4000" dirty="0" err="1"/>
              <a:t>Qualification</a:t>
            </a:r>
            <a:r>
              <a:rPr lang="it-IT" sz="4000" dirty="0"/>
              <a:t> Level </a:t>
            </a:r>
          </a:p>
        </p:txBody>
      </p:sp>
    </p:spTree>
    <p:extLst>
      <p:ext uri="{BB962C8B-B14F-4D97-AF65-F5344CB8AC3E}">
        <p14:creationId xmlns:p14="http://schemas.microsoft.com/office/powerpoint/2010/main" val="1765154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to be </a:t>
            </a:r>
            <a:r>
              <a:rPr lang="it-IT" dirty="0" err="1"/>
              <a:t>addressed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75062"/>
            <a:ext cx="11704320" cy="5927777"/>
          </a:xfrm>
        </p:spPr>
        <p:txBody>
          <a:bodyPr/>
          <a:lstStyle/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What is required to enter in the medical program? </a:t>
            </a:r>
          </a:p>
          <a:p>
            <a:pPr marL="10287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doctors?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How long does it take to prepare medical specialists?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CFFFF"/>
                </a:solidFill>
                <a:ea typeface="Cambria" panose="02040503050406030204" pitchFamily="18" charset="0"/>
              </a:rPr>
              <a:t>Where do medical specialists can get employed or are allowed to work after the study program? 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07EC9"/>
                </a:solidFill>
                <a:ea typeface="Cambria" panose="02040503050406030204" pitchFamily="18" charset="0"/>
              </a:rPr>
              <a:t>Which are the contents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3297740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830997"/>
          </a:xfrm>
        </p:spPr>
        <p:txBody>
          <a:bodyPr/>
          <a:lstStyle/>
          <a:p>
            <a:r>
              <a:rPr lang="it-IT" sz="5400" dirty="0" err="1"/>
              <a:t>European</a:t>
            </a:r>
            <a:r>
              <a:rPr lang="it-IT" sz="5400" dirty="0"/>
              <a:t> Training </a:t>
            </a:r>
            <a:r>
              <a:rPr lang="it-IT" sz="5400" dirty="0" err="1"/>
              <a:t>Requirements</a:t>
            </a:r>
            <a:endParaRPr lang="it-IT" sz="54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423210"/>
            <a:ext cx="11704320" cy="984885"/>
          </a:xfrm>
        </p:spPr>
        <p:txBody>
          <a:bodyPr/>
          <a:lstStyle/>
          <a:p>
            <a:r>
              <a:rPr lang="it-IT" dirty="0"/>
              <a:t>Text</a:t>
            </a:r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0F5791E-1D3A-4E15-8062-1A704F76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38" y="1982113"/>
            <a:ext cx="11687800" cy="487937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4BA04DBD-AAC8-499E-BE8A-48A0915DE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438" y="738021"/>
            <a:ext cx="5775158" cy="8394125"/>
          </a:xfrm>
          <a:prstGeom prst="rect">
            <a:avLst/>
          </a:prstGeom>
          <a:effectLst>
            <a:outerShdw blurRad="596900" dist="50800" dir="5400000" sx="108000" sy="108000" algn="ctr" rotWithShape="0">
              <a:srgbClr val="407EC9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2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830997"/>
          </a:xfrm>
        </p:spPr>
        <p:txBody>
          <a:bodyPr/>
          <a:lstStyle/>
          <a:p>
            <a:r>
              <a:rPr lang="it-IT" sz="5400" dirty="0" err="1"/>
              <a:t>European</a:t>
            </a:r>
            <a:r>
              <a:rPr lang="it-IT" sz="5400" dirty="0"/>
              <a:t> </a:t>
            </a:r>
            <a:r>
              <a:rPr lang="it-IT" sz="5400" dirty="0" err="1"/>
              <a:t>Syllabus</a:t>
            </a:r>
            <a:r>
              <a:rPr lang="it-IT" sz="5400" dirty="0"/>
              <a:t> of Pediatric Surgery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28DA3B2-7426-44D8-BE97-DB05A44DB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06" y="2384706"/>
            <a:ext cx="11744325" cy="556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69900" dist="38100" dir="2700000" algn="tl" rotWithShape="0">
              <a:srgbClr val="407EC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73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Basic sciences curriculum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112170"/>
            <a:ext cx="11704320" cy="658641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Basic sciences </a:t>
            </a:r>
            <a:endParaRPr lang="it-IT" b="1" dirty="0"/>
          </a:p>
          <a:p>
            <a:pPr lvl="1"/>
            <a:r>
              <a:rPr lang="en-GB" sz="2800" i="1" dirty="0">
                <a:latin typeface="Cambria" panose="02040503050406030204" pitchFamily="18" charset="0"/>
              </a:rPr>
              <a:t>genetics, embryology</a:t>
            </a:r>
            <a:r>
              <a:rPr lang="en-GB" sz="2800" dirty="0">
                <a:latin typeface="Cambria" panose="02040503050406030204" pitchFamily="18" charset="0"/>
              </a:rPr>
              <a:t>, </a:t>
            </a:r>
            <a:r>
              <a:rPr lang="en-GB" sz="2800" i="1" dirty="0">
                <a:latin typeface="Cambria" panose="02040503050406030204" pitchFamily="18" charset="0"/>
              </a:rPr>
              <a:t>anatomy</a:t>
            </a:r>
            <a:r>
              <a:rPr lang="en-GB" sz="2800" dirty="0">
                <a:latin typeface="Cambria" panose="02040503050406030204" pitchFamily="18" charset="0"/>
              </a:rPr>
              <a:t>, </a:t>
            </a:r>
            <a:r>
              <a:rPr lang="en-GB" sz="2800" i="1" dirty="0">
                <a:latin typeface="Cambria" panose="02040503050406030204" pitchFamily="18" charset="0"/>
              </a:rPr>
              <a:t>physiology</a:t>
            </a:r>
            <a:r>
              <a:rPr lang="en-GB" sz="2800" dirty="0">
                <a:latin typeface="Cambria" panose="02040503050406030204" pitchFamily="18" charset="0"/>
              </a:rPr>
              <a:t> and </a:t>
            </a:r>
            <a:r>
              <a:rPr lang="en-GB" sz="2800" i="1" dirty="0">
                <a:latin typeface="Cambria" panose="02040503050406030204" pitchFamily="18" charset="0"/>
              </a:rPr>
              <a:t>biochemistry, pathology</a:t>
            </a:r>
            <a:r>
              <a:rPr lang="en-GB" sz="2800" dirty="0">
                <a:latin typeface="Cambria" panose="02040503050406030204" pitchFamily="18" charset="0"/>
              </a:rPr>
              <a:t> </a:t>
            </a:r>
            <a:r>
              <a:rPr lang="en-GB" sz="2800" i="1" dirty="0">
                <a:latin typeface="Cambria" panose="02040503050406030204" pitchFamily="18" charset="0"/>
              </a:rPr>
              <a:t>immunology, microbiology, pharmacology, epidemiology and statistics</a:t>
            </a:r>
            <a:endParaRPr lang="it-IT" sz="2800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Communication and behaviour</a:t>
            </a:r>
            <a:endParaRPr lang="it-IT" b="1" dirty="0"/>
          </a:p>
          <a:p>
            <a:pPr lvl="1"/>
            <a:r>
              <a:rPr lang="en-GB" sz="2800" i="1" dirty="0">
                <a:latin typeface="Cambria" panose="02040503050406030204" pitchFamily="18" charset="0"/>
              </a:rPr>
              <a:t>Clinical contact with the patient, counselling and communication skills, role of family education in pediatric surgical  disorders, role of staff </a:t>
            </a:r>
            <a:endParaRPr lang="it-IT" sz="2800" i="1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Management </a:t>
            </a:r>
            <a:endParaRPr lang="it-IT" b="1" dirty="0"/>
          </a:p>
          <a:p>
            <a:pPr lvl="1"/>
            <a:r>
              <a:rPr lang="en-GB" sz="2800" i="1" dirty="0">
                <a:latin typeface="Cambria" panose="02040503050406030204" pitchFamily="18" charset="0"/>
              </a:rPr>
              <a:t>Management skills in running a PS  Unit, socioeconomic and legal aspects of pediatric surgical  disorders</a:t>
            </a:r>
            <a:endParaRPr lang="it-IT" sz="2800" i="1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Teaching and research </a:t>
            </a:r>
            <a:endParaRPr lang="it-IT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Quality control</a:t>
            </a:r>
            <a:endParaRPr lang="it-IT" b="1" dirty="0"/>
          </a:p>
          <a:p>
            <a:pPr lvl="1"/>
            <a:r>
              <a:rPr lang="en-GB" sz="2800" i="1" dirty="0">
                <a:latin typeface="Cambria" panose="02040503050406030204" pitchFamily="18" charset="0"/>
              </a:rPr>
              <a:t>Audit Methodology and Specific Outcome Measures </a:t>
            </a:r>
            <a:endParaRPr lang="it-IT" sz="2800" i="1" dirty="0">
              <a:latin typeface="Cambria" panose="020405030504060302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3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Allied</a:t>
            </a:r>
            <a:r>
              <a:rPr lang="it-IT" dirty="0"/>
              <a:t> </a:t>
            </a:r>
            <a:r>
              <a:rPr lang="it-IT" dirty="0" err="1"/>
              <a:t>disciplines</a:t>
            </a:r>
            <a:r>
              <a:rPr lang="it-IT" dirty="0"/>
              <a:t> curriculum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528531"/>
            <a:ext cx="11704320" cy="587853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General Surgery</a:t>
            </a:r>
            <a:endParaRPr lang="it-IT" b="1" dirty="0"/>
          </a:p>
          <a:p>
            <a:pPr lvl="1"/>
            <a:r>
              <a:rPr lang="en-GB" sz="3200" i="1" dirty="0">
                <a:latin typeface="Cambria" panose="02040503050406030204" pitchFamily="18" charset="0"/>
              </a:rPr>
              <a:t>Surgical Infections and their Prevention</a:t>
            </a:r>
          </a:p>
          <a:p>
            <a:pPr lvl="1"/>
            <a:r>
              <a:rPr lang="en-GB" sz="3200" i="1" dirty="0">
                <a:latin typeface="Cambria" panose="02040503050406030204" pitchFamily="18" charset="0"/>
              </a:rPr>
              <a:t>Surgical Technique and Technology </a:t>
            </a:r>
          </a:p>
          <a:p>
            <a:pPr lvl="1"/>
            <a:r>
              <a:rPr lang="en-GB" sz="3200" i="1" dirty="0">
                <a:latin typeface="Cambria" panose="02040503050406030204" pitchFamily="18" charset="0"/>
              </a:rPr>
              <a:t>Organ Transplantation</a:t>
            </a:r>
            <a:endParaRPr lang="it-IT" sz="3200" i="1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Pediatrics</a:t>
            </a:r>
            <a:endParaRPr lang="it-IT" b="1" dirty="0"/>
          </a:p>
          <a:p>
            <a:pPr lvl="1"/>
            <a:r>
              <a:rPr lang="en-GB" sz="3200" i="1" dirty="0">
                <a:latin typeface="Cambria" panose="02040503050406030204" pitchFamily="18" charset="0"/>
              </a:rPr>
              <a:t>Pediatrics / Neonatology </a:t>
            </a:r>
            <a:endParaRPr lang="it-IT" sz="3200" i="1" dirty="0">
              <a:latin typeface="Cambria" panose="02040503050406030204" pitchFamily="18" charset="0"/>
            </a:endParaRPr>
          </a:p>
          <a:p>
            <a:pPr lvl="1"/>
            <a:r>
              <a:rPr lang="en-GB" sz="3200" i="1" dirty="0">
                <a:latin typeface="Cambria" panose="02040503050406030204" pitchFamily="18" charset="0"/>
              </a:rPr>
              <a:t>NICU / PICU</a:t>
            </a:r>
            <a:endParaRPr lang="it-IT" sz="3200" i="1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Pediatric Anaesthesia</a:t>
            </a:r>
            <a:endParaRPr lang="it-IT" b="1" dirty="0"/>
          </a:p>
          <a:p>
            <a:pPr lvl="1"/>
            <a:r>
              <a:rPr lang="en-GB" sz="3200" i="1" dirty="0" err="1">
                <a:latin typeface="Cambria" panose="02040503050406030204" pitchFamily="18" charset="0"/>
              </a:rPr>
              <a:t>Anesthesiology</a:t>
            </a:r>
            <a:r>
              <a:rPr lang="en-GB" sz="3200" i="1" dirty="0">
                <a:latin typeface="Cambria" panose="02040503050406030204" pitchFamily="18" charset="0"/>
              </a:rPr>
              <a:t> Techniques </a:t>
            </a:r>
            <a:endParaRPr lang="it-IT" sz="3200" i="1" dirty="0">
              <a:latin typeface="Cambria" panose="02040503050406030204" pitchFamily="18" charset="0"/>
            </a:endParaRPr>
          </a:p>
          <a:p>
            <a:pPr lvl="1"/>
            <a:r>
              <a:rPr lang="en-GB" sz="3200" i="1" dirty="0">
                <a:latin typeface="Cambria" panose="02040503050406030204" pitchFamily="18" charset="0"/>
              </a:rPr>
              <a:t>Critical Surgical illness and Intensive Care Medicine</a:t>
            </a:r>
            <a:endParaRPr lang="it-IT" sz="3200" i="1" dirty="0">
              <a:latin typeface="Cambria" panose="020405030504060302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962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923330"/>
          </a:xfrm>
        </p:spPr>
        <p:txBody>
          <a:bodyPr/>
          <a:lstStyle/>
          <a:p>
            <a:r>
              <a:rPr lang="it-IT" sz="6000" dirty="0"/>
              <a:t>Pediatric surgery core curriculum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112170"/>
            <a:ext cx="11704320" cy="654025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Preoperative and postoperative care </a:t>
            </a:r>
            <a:endParaRPr lang="it-IT" b="1" dirty="0"/>
          </a:p>
          <a:p>
            <a:pPr lvl="1">
              <a:lnSpc>
                <a:spcPts val="4400"/>
              </a:lnSpc>
            </a:pPr>
            <a:r>
              <a:rPr lang="en-GB" sz="3200" i="1" dirty="0">
                <a:latin typeface="Cambria" panose="02040503050406030204" pitchFamily="18" charset="0"/>
              </a:rPr>
              <a:t>Screening programs and prenatal diagnosis, Laboratory tests, Endoscopic techniques, Other instrumental techniques </a:t>
            </a:r>
            <a:endParaRPr lang="it-IT" sz="3200" i="1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Neonatal Surgery </a:t>
            </a:r>
            <a:endParaRPr lang="it-IT" b="1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Emergency Surgery</a:t>
            </a:r>
            <a:endParaRPr lang="it-IT" b="1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General Pediatric Surgery</a:t>
            </a:r>
            <a:endParaRPr lang="it-IT" b="1" dirty="0"/>
          </a:p>
          <a:p>
            <a:pPr lvl="1">
              <a:lnSpc>
                <a:spcPts val="4400"/>
              </a:lnSpc>
            </a:pPr>
            <a:r>
              <a:rPr lang="en-GB" sz="3200" i="1" dirty="0">
                <a:latin typeface="Cambria" panose="02040503050406030204" pitchFamily="18" charset="0"/>
              </a:rPr>
              <a:t>Central and peripheral nervous systems, Head and neck surgery, Thoracic surgery, Gastrointestinal surgery, Genitourinary surgery, Orthopaedic traumatology, Tumour Surgery, Endocrine Surgery, Minimally invasive surgery, Day case surgery</a:t>
            </a:r>
            <a:endParaRPr lang="it-IT" sz="3200" i="1" dirty="0">
              <a:latin typeface="Cambria" panose="020405030504060302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4931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/>
              <a:t>Training programme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64401"/>
            <a:ext cx="11704320" cy="670952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b="1" dirty="0"/>
              <a:t>Access </a:t>
            </a:r>
            <a:endParaRPr lang="it-IT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Selection procedure on a national basis open to all EU citizens</a:t>
            </a:r>
            <a:endParaRPr lang="it-IT" sz="3000" dirty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b="1" dirty="0"/>
              <a:t>Duration </a:t>
            </a:r>
            <a:endParaRPr lang="it-IT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Recommended six years; allowed five years according to EU rules </a:t>
            </a:r>
            <a:endParaRPr lang="it-IT" sz="3000" dirty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b="1" dirty="0"/>
              <a:t>Structure </a:t>
            </a:r>
            <a:endParaRPr lang="it-IT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basic training programme in the early years 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preliminary common trunk in general surgery 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core curriculum training structured in a modular system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Essential an active participation in a structured program of formal lectures, seminars, journal clubs, clinical  and audit meetings</a:t>
            </a:r>
            <a:endParaRPr lang="it-IT" sz="3000" dirty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b="1" dirty="0"/>
              <a:t>Minimal practical requirements  of surgical competence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15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Surgical</a:t>
            </a:r>
            <a:r>
              <a:rPr lang="it-IT" dirty="0"/>
              <a:t> </a:t>
            </a:r>
            <a:r>
              <a:rPr lang="it-IT" dirty="0" err="1"/>
              <a:t>competence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64401"/>
            <a:ext cx="11704320" cy="6340197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degree of competence </a:t>
            </a:r>
            <a:r>
              <a:rPr lang="en-GB" dirty="0"/>
              <a:t>is determined by the trainer and driven by the trainee. </a:t>
            </a:r>
          </a:p>
          <a:p>
            <a:endParaRPr lang="en-GB" sz="1000" b="1" dirty="0"/>
          </a:p>
          <a:p>
            <a:r>
              <a:rPr lang="en-GB" b="1" dirty="0"/>
              <a:t>Levels of competence:</a:t>
            </a:r>
            <a:endParaRPr lang="en-GB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1.   Has observed</a:t>
            </a:r>
            <a:endParaRPr lang="it-IT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2.   Can do with assistance</a:t>
            </a:r>
            <a:endParaRPr lang="it-IT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3.   Can do almost all – may need assistance</a:t>
            </a:r>
            <a:endParaRPr lang="it-IT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GB" dirty="0"/>
              <a:t>4.  Competent to do without assistance, including complications</a:t>
            </a:r>
          </a:p>
          <a:p>
            <a:pPr marL="514350" indent="-514350">
              <a:buAutoNum type="arabicPeriod" startAt="4"/>
            </a:pPr>
            <a:endParaRPr lang="it-IT" sz="1400" dirty="0"/>
          </a:p>
          <a:p>
            <a:r>
              <a:rPr lang="en-GB" dirty="0"/>
              <a:t>Level to be reached by the end of the training program for a  </a:t>
            </a:r>
            <a:r>
              <a:rPr lang="en-GB" b="1" dirty="0"/>
              <a:t>minimum required number of cases:</a:t>
            </a:r>
          </a:p>
          <a:p>
            <a:pPr indent="-864000">
              <a:buFont typeface="Wingdings" panose="05000000000000000000" pitchFamily="2" charset="2"/>
              <a:buChar char="Ø"/>
            </a:pPr>
            <a:r>
              <a:rPr lang="en-GB" dirty="0"/>
              <a:t>Level 2 for complex procedures</a:t>
            </a:r>
          </a:p>
          <a:p>
            <a:pPr indent="-864000">
              <a:buFont typeface="Wingdings" panose="05000000000000000000" pitchFamily="2" charset="2"/>
              <a:buChar char="Ø"/>
            </a:pPr>
            <a:r>
              <a:rPr lang="en-GB" dirty="0"/>
              <a:t>Level 3 for average procedures </a:t>
            </a:r>
          </a:p>
          <a:p>
            <a:pPr indent="-864000">
              <a:buFont typeface="Wingdings" panose="05000000000000000000" pitchFamily="2" charset="2"/>
              <a:buChar char="Ø"/>
            </a:pPr>
            <a:r>
              <a:rPr lang="en-GB" dirty="0"/>
              <a:t>Level 4 for day case procedures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898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European</a:t>
            </a:r>
            <a:r>
              <a:rPr lang="it-IT" dirty="0"/>
              <a:t> Union </a:t>
            </a:r>
            <a:r>
              <a:rPr lang="it-IT" dirty="0" err="1"/>
              <a:t>today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7179014" y="2423210"/>
            <a:ext cx="5340438" cy="59708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 err="1"/>
              <a:t>Inhabitants</a:t>
            </a:r>
            <a:r>
              <a:rPr lang="it-IT" sz="3600" dirty="0"/>
              <a:t>: 450.131.902 </a:t>
            </a:r>
            <a:r>
              <a:rPr lang="it-IT" sz="2800" dirty="0"/>
              <a:t>(</a:t>
            </a:r>
            <a:r>
              <a:rPr lang="it-IT" sz="2800" dirty="0" err="1"/>
              <a:t>July</a:t>
            </a:r>
            <a:r>
              <a:rPr lang="it-IT" sz="2800" dirty="0"/>
              <a:t> 2021 est.)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24 </a:t>
            </a:r>
            <a:r>
              <a:rPr lang="it-IT" sz="3600" dirty="0" err="1"/>
              <a:t>official</a:t>
            </a:r>
            <a:r>
              <a:rPr lang="it-IT" sz="3600" dirty="0"/>
              <a:t> </a:t>
            </a:r>
            <a:r>
              <a:rPr lang="it-IT" sz="3600" dirty="0" err="1"/>
              <a:t>languages</a:t>
            </a:r>
            <a:endParaRPr lang="it-IT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3 </a:t>
            </a:r>
            <a:r>
              <a:rPr lang="it-IT" sz="3600" dirty="0" err="1"/>
              <a:t>alphabets</a:t>
            </a:r>
            <a:r>
              <a:rPr lang="it-IT" sz="3600" dirty="0"/>
              <a:t> (latin, </a:t>
            </a:r>
            <a:r>
              <a:rPr lang="it-IT" sz="3600" dirty="0" err="1"/>
              <a:t>greek</a:t>
            </a:r>
            <a:r>
              <a:rPr lang="it-IT" sz="3600" dirty="0"/>
              <a:t>, </a:t>
            </a:r>
            <a:r>
              <a:rPr lang="it-IT" sz="3600" dirty="0" err="1"/>
              <a:t>cyrillic</a:t>
            </a:r>
            <a:r>
              <a:rPr lang="it-IT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GDP $19,885,625,000,000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9,9% in </a:t>
            </a:r>
            <a:r>
              <a:rPr lang="it-IT" sz="3600" dirty="0" err="1"/>
              <a:t>health</a:t>
            </a:r>
            <a:r>
              <a:rPr lang="it-IT" sz="3600" dirty="0"/>
              <a:t> </a:t>
            </a:r>
            <a:r>
              <a:rPr lang="it-IT" sz="3600" dirty="0" err="1"/>
              <a:t>expenditure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39" y="2879386"/>
            <a:ext cx="5736324" cy="5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10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408" y="648038"/>
            <a:ext cx="11704320" cy="830997"/>
          </a:xfrm>
        </p:spPr>
        <p:txBody>
          <a:bodyPr/>
          <a:lstStyle/>
          <a:p>
            <a:r>
              <a:rPr lang="en-GB" sz="5400" dirty="0">
                <a:solidFill>
                  <a:srgbClr val="407EC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Minimum required number of cases</a:t>
            </a:r>
            <a:endParaRPr lang="it-IT" sz="5400" dirty="0">
              <a:solidFill>
                <a:srgbClr val="407EC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Segnaposto testo 25"/>
          <p:cNvSpPr>
            <a:spLocks noGrp="1"/>
          </p:cNvSpPr>
          <p:nvPr>
            <p:ph type="body" idx="4294967295"/>
          </p:nvPr>
        </p:nvSpPr>
        <p:spPr>
          <a:xfrm>
            <a:off x="1300163" y="2063750"/>
            <a:ext cx="11704637" cy="985838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graphicFrame>
        <p:nvGraphicFramePr>
          <p:cNvPr id="24" name="Group 261">
            <a:extLst>
              <a:ext uri="{FF2B5EF4-FFF2-40B4-BE49-F238E27FC236}">
                <a16:creationId xmlns:a16="http://schemas.microsoft.com/office/drawing/2014/main" xmlns="" id="{022856F9-70CD-4FA8-A1A4-5546493CF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394693"/>
              </p:ext>
            </p:extLst>
          </p:nvPr>
        </p:nvGraphicFramePr>
        <p:xfrm>
          <a:off x="1237507" y="1766220"/>
          <a:ext cx="10562122" cy="7367920"/>
        </p:xfrm>
        <a:graphic>
          <a:graphicData uri="http://schemas.openxmlformats.org/drawingml/2006/table">
            <a:tbl>
              <a:tblPr/>
              <a:tblGrid>
                <a:gridCol w="4746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9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7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749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of procedures</a:t>
                      </a:r>
                    </a:p>
                  </a:txBody>
                  <a:tcPr marL="130048" marR="130048" marT="65020" marB="650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GB" sz="2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</a:t>
                      </a: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surgeon</a:t>
                      </a:r>
                      <a:endParaRPr kumimoji="0" lang="en-GB" sz="5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GB" sz="2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</a:t>
                      </a: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surgeon</a:t>
                      </a:r>
                      <a:endParaRPr kumimoji="0" lang="en-GB" sz="5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Neonatal surgery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Emergency surgery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Day case surgery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Head and neck surgery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Thoracic surgery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Gastrointestinal surgery</a:t>
                      </a:r>
                      <a:endParaRPr kumimoji="0" lang="en-GB" sz="5100" b="1" i="0" u="none" strike="noStrike" cap="none" normalizeH="0" baseline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Tumour surgery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Endoscopies</a:t>
                      </a:r>
                      <a:endParaRPr kumimoji="0" lang="en-GB" sz="5100" b="1" i="0" u="none" strike="noStrike" cap="none" normalizeH="0" baseline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 (250)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 (450)</a:t>
                      </a:r>
                    </a:p>
                  </a:txBody>
                  <a:tcPr marL="130048" marR="130048" marT="65020" marB="650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4151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If included in the National core curriculum 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Central /peripheral  NS</a:t>
                      </a:r>
                      <a:endParaRPr kumimoji="0" lang="en-GB" sz="5100" b="1" i="0" u="none" strike="noStrike" cap="none" normalizeH="0" baseline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Urology</a:t>
                      </a:r>
                      <a:endParaRPr kumimoji="0" lang="en-GB" sz="5100" b="1" i="0" u="none" strike="noStrike" cap="none" normalizeH="0" baseline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Traumatology</a:t>
                      </a:r>
                      <a:endParaRPr kumimoji="0" lang="en-GB" sz="5100" b="1" i="0" u="none" strike="noStrike" cap="none" normalizeH="0" baseline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  <a:endParaRPr kumimoji="0" lang="en-GB" sz="5100" b="1" i="0" u="none" strike="noStrike" cap="none" normalizeH="0" baseline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407EC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GB" sz="5100" b="1" i="0" u="none" strike="noStrike" cap="none" normalizeH="0" baseline="0" dirty="0">
                        <a:ln>
                          <a:noFill/>
                        </a:ln>
                        <a:solidFill>
                          <a:srgbClr val="407EC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30048" marR="130048" marT="65020" marB="6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D096D5BC-26CB-4F5A-8ADE-A867017AFA43}"/>
              </a:ext>
            </a:extLst>
          </p:cNvPr>
          <p:cNvCxnSpPr>
            <a:cxnSpLocks/>
          </p:cNvCxnSpPr>
          <p:nvPr/>
        </p:nvCxnSpPr>
        <p:spPr>
          <a:xfrm>
            <a:off x="1219238" y="7010400"/>
            <a:ext cx="10655284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92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923330"/>
          </a:xfrm>
        </p:spPr>
        <p:txBody>
          <a:bodyPr/>
          <a:lstStyle/>
          <a:p>
            <a:r>
              <a:rPr lang="it-IT" sz="6000" dirty="0"/>
              <a:t>Training Institutions </a:t>
            </a:r>
            <a:r>
              <a:rPr lang="it-IT" sz="6000" dirty="0" err="1"/>
              <a:t>requirements</a:t>
            </a:r>
            <a:endParaRPr lang="it-IT" sz="6000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64401"/>
            <a:ext cx="11704320" cy="8330486"/>
          </a:xfrm>
        </p:spPr>
        <p:txBody>
          <a:bodyPr/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dirty="0"/>
              <a:t>Training must take place in an institution, preferably based in a university hospital, formally recognized by their proper National Authority </a:t>
            </a:r>
            <a:endParaRPr lang="it-IT" dirty="0"/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dirty="0"/>
              <a:t>Facilities for inpatient care, day care and ambulatory care</a:t>
            </a:r>
            <a:endParaRPr lang="it-IT" dirty="0"/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dirty="0"/>
              <a:t>At least </a:t>
            </a:r>
            <a:r>
              <a:rPr lang="en-US" sz="3600" b="1" dirty="0"/>
              <a:t>two</a:t>
            </a:r>
            <a:r>
              <a:rPr lang="en-US" dirty="0"/>
              <a:t> trained </a:t>
            </a:r>
            <a:r>
              <a:rPr lang="en-US" dirty="0" err="1"/>
              <a:t>paediatric</a:t>
            </a:r>
            <a:r>
              <a:rPr lang="en-US" dirty="0"/>
              <a:t> surgeons </a:t>
            </a:r>
            <a:endParaRPr lang="it-IT" dirty="0"/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dirty="0"/>
              <a:t>Educational and research facilities</a:t>
            </a:r>
            <a:endParaRPr lang="it-IT" dirty="0"/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dirty="0"/>
              <a:t>Access to adequate national and international literature </a:t>
            </a:r>
            <a:endParaRPr lang="it-IT" dirty="0"/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date facilities for:</a:t>
            </a:r>
            <a:endParaRPr lang="it-IT" dirty="0"/>
          </a:p>
          <a:p>
            <a:pPr marL="2005200" lvl="1" indent="-457200">
              <a:buFont typeface="Arial" panose="020B0604020202020204" pitchFamily="34" charset="0"/>
              <a:buChar char="•"/>
            </a:pPr>
            <a:r>
              <a:rPr lang="en-GB" sz="2800" i="1" dirty="0">
                <a:latin typeface="Cambria" panose="02040503050406030204" pitchFamily="18" charset="0"/>
              </a:rPr>
              <a:t>paediatrics and its subspecialties</a:t>
            </a:r>
            <a:endParaRPr lang="it-IT" sz="2800" i="1" dirty="0">
              <a:latin typeface="Cambria" panose="02040503050406030204" pitchFamily="18" charset="0"/>
            </a:endParaRPr>
          </a:p>
          <a:p>
            <a:pPr marL="2005200" lvl="1" indent="-457200">
              <a:buFont typeface="Arial" panose="020B0604020202020204" pitchFamily="34" charset="0"/>
              <a:buChar char="•"/>
            </a:pPr>
            <a:r>
              <a:rPr lang="en-GB" sz="2800" i="1" dirty="0">
                <a:latin typeface="Cambria" panose="02040503050406030204" pitchFamily="18" charset="0"/>
              </a:rPr>
              <a:t>paediatric anaesthesia</a:t>
            </a:r>
            <a:endParaRPr lang="it-IT" sz="2800" i="1" dirty="0">
              <a:latin typeface="Cambria" panose="02040503050406030204" pitchFamily="18" charset="0"/>
            </a:endParaRPr>
          </a:p>
          <a:p>
            <a:pPr marL="2005200" lvl="1" indent="-457200">
              <a:buFont typeface="Arial" panose="020B0604020202020204" pitchFamily="34" charset="0"/>
              <a:buChar char="•"/>
            </a:pPr>
            <a:r>
              <a:rPr lang="en-GB" sz="2800" i="1" dirty="0">
                <a:latin typeface="Cambria" panose="02040503050406030204" pitchFamily="18" charset="0"/>
              </a:rPr>
              <a:t>child psychiatry</a:t>
            </a:r>
            <a:endParaRPr lang="it-IT" sz="2800" i="1" dirty="0">
              <a:latin typeface="Cambria" panose="02040503050406030204" pitchFamily="18" charset="0"/>
            </a:endParaRPr>
          </a:p>
          <a:p>
            <a:pPr marL="2005200" lvl="1" indent="-457200">
              <a:buFont typeface="Arial" panose="020B0604020202020204" pitchFamily="34" charset="0"/>
              <a:buChar char="•"/>
            </a:pPr>
            <a:r>
              <a:rPr lang="en-GB" sz="2800" i="1" dirty="0">
                <a:latin typeface="Cambria" panose="02040503050406030204" pitchFamily="18" charset="0"/>
              </a:rPr>
              <a:t>paediatric imaging</a:t>
            </a:r>
            <a:endParaRPr lang="it-IT" sz="2800" i="1" dirty="0">
              <a:latin typeface="Cambria" panose="02040503050406030204" pitchFamily="18" charset="0"/>
            </a:endParaRPr>
          </a:p>
          <a:p>
            <a:pPr marL="2005200" lvl="1" indent="-457200">
              <a:buFont typeface="Arial" panose="020B0604020202020204" pitchFamily="34" charset="0"/>
              <a:buChar char="•"/>
            </a:pPr>
            <a:r>
              <a:rPr lang="en-GB" sz="2800" i="1" dirty="0">
                <a:latin typeface="Cambria" panose="02040503050406030204" pitchFamily="18" charset="0"/>
              </a:rPr>
              <a:t>laboratory services</a:t>
            </a:r>
            <a:endParaRPr lang="en-GB" sz="3200" b="1" i="1" dirty="0">
              <a:latin typeface="Cambria" panose="02040503050406030204" pitchFamily="18" charset="0"/>
            </a:endParaRPr>
          </a:p>
          <a:p>
            <a:pPr marL="2119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999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1219238" y="6747035"/>
            <a:ext cx="10777855" cy="168977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/>
              <a:t>Principle of (</a:t>
            </a:r>
            <a:r>
              <a:rPr lang="en-US" sz="3600" strike="dblStrike" dirty="0"/>
              <a:t>automatic</a:t>
            </a:r>
            <a:r>
              <a:rPr lang="en-US" sz="3600" dirty="0"/>
              <a:t>) recognition on the basis of coordination of </a:t>
            </a:r>
            <a:r>
              <a:rPr lang="en-US" sz="3600" b="1" dirty="0"/>
              <a:t>minimum training conditions </a:t>
            </a:r>
            <a:endParaRPr lang="en-GB" sz="3600" b="1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7EEB7F2-2686-42A2-86A2-2A68593F6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38" y="406398"/>
            <a:ext cx="112585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5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3CBC416F-D5F5-4D2F-883D-FE0C4AD21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44" y="2142920"/>
            <a:ext cx="11007635" cy="5572615"/>
          </a:xfrm>
          <a:prstGeom prst="rect">
            <a:avLst/>
          </a:prstGeom>
        </p:spPr>
      </p:pic>
      <p:sp>
        <p:nvSpPr>
          <p:cNvPr id="27" name="Titolo 20">
            <a:extLst>
              <a:ext uri="{FF2B5EF4-FFF2-40B4-BE49-F238E27FC236}">
                <a16:creationId xmlns:a16="http://schemas.microsoft.com/office/drawing/2014/main" xmlns="" id="{6887B521-AC5B-4CDB-BB8E-92A52FF8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923330"/>
          </a:xfrm>
        </p:spPr>
        <p:txBody>
          <a:bodyPr/>
          <a:lstStyle/>
          <a:p>
            <a:r>
              <a:rPr lang="it-IT" sz="6000" dirty="0" err="1"/>
              <a:t>Shall</a:t>
            </a:r>
            <a:r>
              <a:rPr lang="it-IT" sz="6000" dirty="0"/>
              <a:t> </a:t>
            </a:r>
            <a:r>
              <a:rPr lang="it-IT" sz="6000" dirty="0" err="1"/>
              <a:t>we</a:t>
            </a:r>
            <a:r>
              <a:rPr lang="it-IT" sz="6000" dirty="0"/>
              <a:t> </a:t>
            </a:r>
            <a:r>
              <a:rPr lang="it-IT" sz="6000" dirty="0" err="1"/>
              <a:t>try</a:t>
            </a:r>
            <a:r>
              <a:rPr lang="it-IT" sz="6000" dirty="0"/>
              <a:t> </a:t>
            </a:r>
            <a:r>
              <a:rPr lang="it-IT" sz="6000" dirty="0" err="1"/>
              <a:t>together</a:t>
            </a:r>
            <a:r>
              <a:rPr lang="it-IT" sz="6000" dirty="0"/>
              <a:t> ? </a:t>
            </a:r>
          </a:p>
        </p:txBody>
      </p:sp>
      <p:sp>
        <p:nvSpPr>
          <p:cNvPr id="28" name="Freccia bidirezionale orizzontale 27">
            <a:extLst>
              <a:ext uri="{FF2B5EF4-FFF2-40B4-BE49-F238E27FC236}">
                <a16:creationId xmlns:a16="http://schemas.microsoft.com/office/drawing/2014/main" xmlns="" id="{869B22D4-9489-4F2C-9D18-C1E95A8D900E}"/>
              </a:ext>
            </a:extLst>
          </p:cNvPr>
          <p:cNvSpPr/>
          <p:nvPr/>
        </p:nvSpPr>
        <p:spPr>
          <a:xfrm>
            <a:off x="4299284" y="4331368"/>
            <a:ext cx="4828674" cy="176463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en-US" dirty="0"/>
              <a:t>EU incidence on world economy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1987974"/>
            <a:ext cx="11704320" cy="1046440"/>
          </a:xfrm>
        </p:spPr>
        <p:txBody>
          <a:bodyPr/>
          <a:lstStyle/>
          <a:p>
            <a:r>
              <a:rPr lang="it-IT" sz="3600" dirty="0"/>
              <a:t>%  on  </a:t>
            </a:r>
            <a:r>
              <a:rPr lang="it-IT" sz="3600" dirty="0" err="1"/>
              <a:t>total</a:t>
            </a:r>
            <a:r>
              <a:rPr lang="it-IT" sz="3600" dirty="0"/>
              <a:t> World </a:t>
            </a:r>
            <a:r>
              <a:rPr lang="en-US" sz="3600" dirty="0"/>
              <a:t>Purchasing Power Standards (PPS) </a:t>
            </a:r>
            <a:endParaRPr lang="it-IT" sz="3600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21" y="3052914"/>
            <a:ext cx="10723858" cy="234528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21" y="5373358"/>
            <a:ext cx="10723858" cy="22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846659"/>
          </a:xfrm>
        </p:spPr>
        <p:txBody>
          <a:bodyPr/>
          <a:lstStyle/>
          <a:p>
            <a:r>
              <a:rPr lang="it-IT" sz="6000" dirty="0"/>
              <a:t>EU common </a:t>
            </a:r>
            <a:r>
              <a:rPr lang="it-IT" sz="6000" dirty="0" err="1"/>
              <a:t>legislation</a:t>
            </a:r>
            <a:r>
              <a:rPr lang="it-IT" sz="6000" dirty="0"/>
              <a:t> and </a:t>
            </a:r>
            <a:r>
              <a:rPr lang="it-IT" sz="6000" dirty="0" err="1"/>
              <a:t>its</a:t>
            </a:r>
            <a:r>
              <a:rPr lang="it-IT" sz="6000" dirty="0"/>
              <a:t> ranking</a:t>
            </a:r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769802"/>
            <a:ext cx="11279712" cy="564257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it-IT" b="1" dirty="0" err="1"/>
              <a:t>Regulations</a:t>
            </a:r>
            <a:endParaRPr lang="it-IT" b="1" dirty="0"/>
          </a:p>
          <a:p>
            <a:pPr>
              <a:lnSpc>
                <a:spcPts val="4000"/>
              </a:lnSpc>
            </a:pPr>
            <a:r>
              <a:rPr lang="it-IT" sz="2800" dirty="0"/>
              <a:t>A </a:t>
            </a:r>
            <a:r>
              <a:rPr lang="it-IT" sz="2800" dirty="0" err="1"/>
              <a:t>binding</a:t>
            </a:r>
            <a:r>
              <a:rPr lang="it-IT" sz="2800" dirty="0"/>
              <a:t> legislative </a:t>
            </a:r>
            <a:r>
              <a:rPr lang="it-IT" sz="2800" dirty="0" err="1"/>
              <a:t>act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must be </a:t>
            </a:r>
            <a:r>
              <a:rPr lang="it-IT" sz="2800" dirty="0" err="1"/>
              <a:t>applied</a:t>
            </a:r>
            <a:r>
              <a:rPr lang="it-IT" sz="2800" dirty="0"/>
              <a:t> in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entirety</a:t>
            </a:r>
            <a:r>
              <a:rPr lang="it-IT" sz="2800" dirty="0"/>
              <a:t> </a:t>
            </a:r>
            <a:r>
              <a:rPr lang="it-IT" sz="2800" dirty="0" err="1"/>
              <a:t>across</a:t>
            </a:r>
            <a:r>
              <a:rPr lang="it-IT" sz="2800" dirty="0"/>
              <a:t> the EU</a:t>
            </a:r>
          </a:p>
          <a:p>
            <a:pPr>
              <a:lnSpc>
                <a:spcPts val="4000"/>
              </a:lnSpc>
            </a:pPr>
            <a:r>
              <a:rPr lang="it-IT" b="1" u="sng" dirty="0" err="1"/>
              <a:t>Directives</a:t>
            </a:r>
            <a:endParaRPr lang="it-IT" b="1" u="sng" dirty="0"/>
          </a:p>
          <a:p>
            <a:pPr>
              <a:lnSpc>
                <a:spcPts val="4000"/>
              </a:lnSpc>
            </a:pPr>
            <a:r>
              <a:rPr lang="it-IT" sz="2800" dirty="0"/>
              <a:t>A legislative </a:t>
            </a:r>
            <a:r>
              <a:rPr lang="it-IT" sz="2800" dirty="0" err="1"/>
              <a:t>act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sets out a goal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all</a:t>
            </a:r>
            <a:r>
              <a:rPr lang="it-IT" sz="2800" dirty="0"/>
              <a:t> EU </a:t>
            </a:r>
            <a:r>
              <a:rPr lang="it-IT" sz="2800" dirty="0" err="1"/>
              <a:t>countries</a:t>
            </a:r>
            <a:r>
              <a:rPr lang="it-IT" sz="2800" dirty="0"/>
              <a:t> must </a:t>
            </a:r>
            <a:r>
              <a:rPr lang="it-IT" sz="2800" dirty="0" err="1"/>
              <a:t>achieve</a:t>
            </a:r>
            <a:r>
              <a:rPr lang="it-IT" sz="2800" dirty="0"/>
              <a:t>;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up to the </a:t>
            </a:r>
            <a:r>
              <a:rPr lang="it-IT" sz="2800" dirty="0" err="1"/>
              <a:t>countries</a:t>
            </a:r>
            <a:r>
              <a:rPr lang="it-IT" sz="2800" dirty="0"/>
              <a:t> to </a:t>
            </a:r>
            <a:r>
              <a:rPr lang="it-IT" sz="2800" dirty="0" err="1"/>
              <a:t>devise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own</a:t>
            </a:r>
            <a:r>
              <a:rPr lang="it-IT" sz="2800" dirty="0"/>
              <a:t> </a:t>
            </a:r>
            <a:r>
              <a:rPr lang="it-IT" sz="2800" dirty="0" err="1"/>
              <a:t>laws</a:t>
            </a:r>
            <a:r>
              <a:rPr lang="it-IT" sz="2800" dirty="0"/>
              <a:t> on </a:t>
            </a:r>
            <a:r>
              <a:rPr lang="it-IT" sz="2800" dirty="0" err="1"/>
              <a:t>how</a:t>
            </a:r>
            <a:r>
              <a:rPr lang="it-IT" sz="2800" dirty="0"/>
              <a:t> to </a:t>
            </a:r>
            <a:r>
              <a:rPr lang="it-IT" sz="2800" dirty="0" err="1"/>
              <a:t>reach</a:t>
            </a:r>
            <a:r>
              <a:rPr lang="it-IT" sz="2800" dirty="0"/>
              <a:t> </a:t>
            </a:r>
            <a:r>
              <a:rPr lang="it-IT" sz="2800" dirty="0" err="1"/>
              <a:t>these</a:t>
            </a:r>
            <a:r>
              <a:rPr lang="it-IT" sz="2800" dirty="0"/>
              <a:t> </a:t>
            </a:r>
            <a:r>
              <a:rPr lang="it-IT" sz="2800" dirty="0" err="1"/>
              <a:t>goals</a:t>
            </a:r>
            <a:r>
              <a:rPr lang="it-IT" sz="2800" dirty="0"/>
              <a:t>. </a:t>
            </a:r>
          </a:p>
          <a:p>
            <a:pPr>
              <a:lnSpc>
                <a:spcPts val="4000"/>
              </a:lnSpc>
            </a:pPr>
            <a:r>
              <a:rPr lang="it-IT" sz="2800" b="1" dirty="0" err="1"/>
              <a:t>Decisions</a:t>
            </a:r>
            <a:endParaRPr lang="it-IT" sz="2800" b="1" dirty="0"/>
          </a:p>
          <a:p>
            <a:pPr>
              <a:lnSpc>
                <a:spcPts val="4000"/>
              </a:lnSpc>
            </a:pPr>
            <a:r>
              <a:rPr lang="it-IT" sz="2400" dirty="0"/>
              <a:t>A "</a:t>
            </a:r>
            <a:r>
              <a:rPr lang="it-IT" sz="2400" dirty="0" err="1"/>
              <a:t>decision</a:t>
            </a:r>
            <a:r>
              <a:rPr lang="it-IT" sz="2400" dirty="0"/>
              <a:t>"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binding</a:t>
            </a:r>
            <a:r>
              <a:rPr lang="it-IT" sz="2400" dirty="0"/>
              <a:t> on </a:t>
            </a:r>
            <a:r>
              <a:rPr lang="it-IT" sz="2400" dirty="0" err="1"/>
              <a:t>those</a:t>
            </a:r>
            <a:r>
              <a:rPr lang="it-IT" sz="2400" dirty="0"/>
              <a:t> to </a:t>
            </a:r>
            <a:r>
              <a:rPr lang="it-IT" sz="2400" dirty="0" err="1"/>
              <a:t>whom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addressed</a:t>
            </a:r>
            <a:r>
              <a:rPr lang="it-IT" sz="2400" dirty="0"/>
              <a:t> and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directly</a:t>
            </a:r>
            <a:r>
              <a:rPr lang="it-IT" sz="2400" dirty="0"/>
              <a:t> </a:t>
            </a:r>
            <a:r>
              <a:rPr lang="it-IT" sz="2400" dirty="0" err="1"/>
              <a:t>applicable</a:t>
            </a:r>
            <a:endParaRPr lang="it-IT" sz="2400" dirty="0"/>
          </a:p>
          <a:p>
            <a:pPr>
              <a:lnSpc>
                <a:spcPts val="4000"/>
              </a:lnSpc>
            </a:pPr>
            <a:r>
              <a:rPr lang="it-IT" sz="2800" b="1" dirty="0" err="1"/>
              <a:t>Recommendations</a:t>
            </a:r>
            <a:endParaRPr lang="it-IT" sz="2800" b="1" dirty="0"/>
          </a:p>
          <a:p>
            <a:pPr>
              <a:lnSpc>
                <a:spcPts val="4000"/>
              </a:lnSpc>
            </a:pPr>
            <a:r>
              <a:rPr lang="it-IT" sz="2400" dirty="0" err="1"/>
              <a:t>Suggesting</a:t>
            </a:r>
            <a:r>
              <a:rPr lang="it-IT" sz="2400" dirty="0"/>
              <a:t>  a line of </a:t>
            </a:r>
            <a:r>
              <a:rPr lang="it-IT" sz="2400" dirty="0" err="1"/>
              <a:t>action</a:t>
            </a:r>
            <a:r>
              <a:rPr lang="it-IT" sz="2400" dirty="0"/>
              <a:t> </a:t>
            </a:r>
            <a:r>
              <a:rPr lang="it-IT" sz="2400" dirty="0" err="1"/>
              <a:t>without</a:t>
            </a:r>
            <a:r>
              <a:rPr lang="it-IT" sz="2400" dirty="0"/>
              <a:t> </a:t>
            </a:r>
            <a:r>
              <a:rPr lang="it-IT" sz="2400" dirty="0" err="1"/>
              <a:t>imposing</a:t>
            </a:r>
            <a:r>
              <a:rPr lang="it-IT" sz="2400" dirty="0"/>
              <a:t> </a:t>
            </a:r>
            <a:r>
              <a:rPr lang="it-IT" sz="2400" dirty="0" err="1"/>
              <a:t>any</a:t>
            </a:r>
            <a:r>
              <a:rPr lang="it-IT" sz="2400" dirty="0"/>
              <a:t> </a:t>
            </a:r>
            <a:r>
              <a:rPr lang="it-IT" sz="2400" dirty="0" err="1"/>
              <a:t>legal</a:t>
            </a:r>
            <a:r>
              <a:rPr lang="it-IT" sz="2400" dirty="0"/>
              <a:t> </a:t>
            </a:r>
            <a:r>
              <a:rPr lang="it-IT" sz="2400" dirty="0" err="1"/>
              <a:t>obligation</a:t>
            </a:r>
            <a:r>
              <a:rPr lang="it-IT" sz="2400" dirty="0"/>
              <a:t>.</a:t>
            </a:r>
          </a:p>
          <a:p>
            <a:pPr>
              <a:lnSpc>
                <a:spcPts val="4000"/>
              </a:lnSpc>
            </a:pPr>
            <a:r>
              <a:rPr lang="it-IT" sz="2800" b="1" dirty="0" err="1"/>
              <a:t>Opinions</a:t>
            </a:r>
            <a:endParaRPr lang="it-IT" sz="2800" b="1" dirty="0"/>
          </a:p>
          <a:p>
            <a:pPr>
              <a:lnSpc>
                <a:spcPts val="4000"/>
              </a:lnSpc>
            </a:pPr>
            <a:r>
              <a:rPr lang="it-IT" sz="2400" dirty="0"/>
              <a:t>A statement in a non-</a:t>
            </a:r>
            <a:r>
              <a:rPr lang="it-IT" sz="2400" dirty="0" err="1"/>
              <a:t>binding</a:t>
            </a:r>
            <a:r>
              <a:rPr lang="it-IT" sz="2400" dirty="0"/>
              <a:t> fashion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804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1066838" y="315591"/>
            <a:ext cx="11704320" cy="2031325"/>
          </a:xfrm>
        </p:spPr>
        <p:txBody>
          <a:bodyPr/>
          <a:lstStyle/>
          <a:p>
            <a:r>
              <a:rPr lang="it-IT" dirty="0" err="1"/>
              <a:t>Mutual</a:t>
            </a:r>
            <a:r>
              <a:rPr lang="it-IT" dirty="0"/>
              <a:t> </a:t>
            </a:r>
            <a:r>
              <a:rPr lang="it-IT" dirty="0" err="1"/>
              <a:t>recognition</a:t>
            </a:r>
            <a:r>
              <a:rPr lang="it-IT" dirty="0"/>
              <a:t> of </a:t>
            </a:r>
            <a:r>
              <a:rPr lang="it-IT" dirty="0" err="1"/>
              <a:t>medical</a:t>
            </a:r>
            <a:r>
              <a:rPr lang="it-IT" dirty="0"/>
              <a:t>  </a:t>
            </a:r>
            <a:r>
              <a:rPr lang="it-IT" dirty="0" err="1"/>
              <a:t>professional</a:t>
            </a:r>
            <a:r>
              <a:rPr lang="it-IT" dirty="0"/>
              <a:t> </a:t>
            </a:r>
            <a:r>
              <a:rPr lang="it-IT" dirty="0" err="1"/>
              <a:t>qualification</a:t>
            </a:r>
            <a:endParaRPr lang="it-IT" dirty="0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xmlns="" id="{E677A26E-87C4-499E-A28B-579683C5E593}"/>
              </a:ext>
            </a:extLst>
          </p:cNvPr>
          <p:cNvSpPr txBox="1">
            <a:spLocks/>
          </p:cNvSpPr>
          <p:nvPr/>
        </p:nvSpPr>
        <p:spPr>
          <a:xfrm>
            <a:off x="914438" y="2499473"/>
            <a:ext cx="11704320" cy="5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20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914400">
              <a:spcAft>
                <a:spcPts val="600"/>
              </a:spcAft>
              <a:buClr>
                <a:srgbClr val="407EC9"/>
              </a:buClr>
              <a:buFont typeface="Wingdings" panose="05000000000000000000" pitchFamily="2" charset="2"/>
              <a:buChar char="v"/>
              <a:defRPr/>
            </a:pPr>
            <a:r>
              <a:rPr lang="en-US" sz="4400" b="1" kern="0" dirty="0">
                <a:solidFill>
                  <a:srgbClr val="407EC9"/>
                </a:solidFill>
              </a:rPr>
              <a:t>1975</a:t>
            </a:r>
            <a:endParaRPr lang="en-US" sz="4800" b="1" kern="0" dirty="0">
              <a:solidFill>
                <a:srgbClr val="407EC9"/>
              </a:solidFill>
            </a:endParaRPr>
          </a:p>
          <a:p>
            <a:pPr marL="571500" indent="-571500" defTabSz="914400">
              <a:spcAft>
                <a:spcPts val="600"/>
              </a:spcAft>
              <a:buClr>
                <a:srgbClr val="407EC9"/>
              </a:buClr>
              <a:buFont typeface="Wingdings" panose="05000000000000000000" pitchFamily="2" charset="2"/>
              <a:buChar char="§"/>
              <a:defRPr/>
            </a:pPr>
            <a:r>
              <a:rPr lang="en-US" sz="4200" kern="0" dirty="0">
                <a:solidFill>
                  <a:srgbClr val="407EC9"/>
                </a:solidFill>
              </a:rPr>
              <a:t>Doctors Directives – 75/362/EEC and 75/363/EEC  (mutual recognition of diplomas)</a:t>
            </a:r>
          </a:p>
          <a:p>
            <a:pPr marL="571500" indent="-571500" defTabSz="914400">
              <a:spcAft>
                <a:spcPts val="600"/>
              </a:spcAft>
              <a:buClr>
                <a:srgbClr val="407EC9"/>
              </a:buClr>
              <a:buFont typeface="Wingdings" panose="05000000000000000000" pitchFamily="2" charset="2"/>
              <a:buChar char="v"/>
              <a:defRPr/>
            </a:pPr>
            <a:r>
              <a:rPr lang="en-US" sz="4400" b="1" kern="0" dirty="0">
                <a:solidFill>
                  <a:srgbClr val="407EC9"/>
                </a:solidFill>
              </a:rPr>
              <a:t>1993</a:t>
            </a:r>
          </a:p>
          <a:p>
            <a:pPr marL="571500" indent="-571500" defTabSz="914400">
              <a:spcAft>
                <a:spcPts val="600"/>
              </a:spcAft>
              <a:buClr>
                <a:srgbClr val="407EC9"/>
              </a:buClr>
              <a:buFont typeface="Wingdings" panose="05000000000000000000" pitchFamily="2" charset="2"/>
              <a:buChar char="§"/>
              <a:defRPr/>
            </a:pPr>
            <a:r>
              <a:rPr lang="en-US" sz="4200" kern="0" dirty="0">
                <a:solidFill>
                  <a:srgbClr val="407EC9"/>
                </a:solidFill>
              </a:rPr>
              <a:t>Consolidation of Doctors Directives – Directive 93/16/EC</a:t>
            </a:r>
          </a:p>
          <a:p>
            <a:pPr marL="571500" indent="-571500" defTabSz="914400">
              <a:spcAft>
                <a:spcPts val="600"/>
              </a:spcAft>
              <a:buClr>
                <a:srgbClr val="407EC9"/>
              </a:buClr>
              <a:buFont typeface="Wingdings" panose="05000000000000000000" pitchFamily="2" charset="2"/>
              <a:buChar char="v"/>
              <a:defRPr/>
            </a:pPr>
            <a:r>
              <a:rPr lang="en-US" sz="4400" b="1" kern="0" dirty="0">
                <a:solidFill>
                  <a:srgbClr val="407EC9"/>
                </a:solidFill>
              </a:rPr>
              <a:t>2005</a:t>
            </a:r>
          </a:p>
          <a:p>
            <a:pPr marL="571500" indent="-571500" defTabSz="914400">
              <a:spcAft>
                <a:spcPts val="600"/>
              </a:spcAft>
              <a:buClr>
                <a:srgbClr val="407EC9"/>
              </a:buClr>
              <a:buFont typeface="Wingdings" panose="05000000000000000000" pitchFamily="2" charset="2"/>
              <a:buChar char="§"/>
              <a:defRPr/>
            </a:pPr>
            <a:r>
              <a:rPr lang="en-US" sz="4200" kern="0" dirty="0">
                <a:solidFill>
                  <a:srgbClr val="407EC9"/>
                </a:solidFill>
              </a:rPr>
              <a:t>Professional Qualifications Directive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85662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2708434"/>
          </a:xfrm>
        </p:spPr>
        <p:txBody>
          <a:bodyPr/>
          <a:lstStyle/>
          <a:p>
            <a:r>
              <a:rPr lang="it-IT" dirty="0"/>
              <a:t>Directive on </a:t>
            </a:r>
            <a:r>
              <a:rPr lang="it-IT" dirty="0" err="1"/>
              <a:t>Mutual</a:t>
            </a:r>
            <a:r>
              <a:rPr lang="it-IT" dirty="0"/>
              <a:t> </a:t>
            </a:r>
            <a:r>
              <a:rPr lang="it-IT" dirty="0" err="1"/>
              <a:t>recognition</a:t>
            </a:r>
            <a:r>
              <a:rPr lang="it-IT" dirty="0"/>
              <a:t> of </a:t>
            </a:r>
            <a:r>
              <a:rPr lang="it-IT" dirty="0" err="1"/>
              <a:t>professional</a:t>
            </a:r>
            <a:r>
              <a:rPr lang="it-IT" dirty="0"/>
              <a:t> </a:t>
            </a:r>
            <a:r>
              <a:rPr lang="it-IT" dirty="0" err="1"/>
              <a:t>qualifications</a:t>
            </a:r>
            <a:r>
              <a:rPr lang="it-IT" sz="3200" dirty="0"/>
              <a:t>  </a:t>
            </a:r>
            <a:r>
              <a:rPr lang="it-IT" sz="4400" dirty="0"/>
              <a:t>2005/36/EC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914438" y="6848968"/>
            <a:ext cx="11704320" cy="1477328"/>
          </a:xfrm>
        </p:spPr>
        <p:txBody>
          <a:bodyPr/>
          <a:lstStyle/>
          <a:p>
            <a:r>
              <a:rPr lang="it-IT" dirty="0" err="1"/>
              <a:t>Updated</a:t>
            </a:r>
            <a:r>
              <a:rPr lang="it-IT" dirty="0"/>
              <a:t> the 24 April 2020 -</a:t>
            </a:r>
            <a:r>
              <a:rPr lang="it-IT" dirty="0" err="1"/>
              <a:t>Document</a:t>
            </a:r>
            <a:r>
              <a:rPr lang="it-IT" dirty="0"/>
              <a:t> 02005L0036-20200424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12" y="4143495"/>
            <a:ext cx="10881962" cy="251122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5D2F47E-A0EB-4BCA-A15E-ECE5EEC45C9A}"/>
              </a:ext>
            </a:extLst>
          </p:cNvPr>
          <p:cNvSpPr txBox="1"/>
          <p:nvPr/>
        </p:nvSpPr>
        <p:spPr>
          <a:xfrm>
            <a:off x="1777423" y="4003238"/>
            <a:ext cx="9161740" cy="38472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it-IT" sz="3200" dirty="0"/>
          </a:p>
          <a:p>
            <a:pPr algn="ctr"/>
            <a:r>
              <a:rPr lang="it-IT" sz="6000" dirty="0" err="1">
                <a:latin typeface="Cambria" panose="02040503050406030204" pitchFamily="18" charset="0"/>
              </a:rPr>
              <a:t>This</a:t>
            </a:r>
            <a:r>
              <a:rPr lang="it-IT" sz="6000" dirty="0">
                <a:latin typeface="Cambria" panose="02040503050406030204" pitchFamily="18" charset="0"/>
              </a:rPr>
              <a:t> Directive can </a:t>
            </a:r>
            <a:r>
              <a:rPr lang="it-IT" sz="6000" dirty="0" err="1">
                <a:latin typeface="Cambria" panose="02040503050406030204" pitchFamily="18" charset="0"/>
              </a:rPr>
              <a:t>offer</a:t>
            </a:r>
            <a:r>
              <a:rPr lang="it-IT" sz="6000" dirty="0">
                <a:latin typeface="Cambria" panose="02040503050406030204" pitchFamily="18" charset="0"/>
              </a:rPr>
              <a:t> </a:t>
            </a:r>
            <a:r>
              <a:rPr lang="it-IT" sz="6000" dirty="0" err="1">
                <a:latin typeface="Cambria" panose="02040503050406030204" pitchFamily="18" charset="0"/>
              </a:rPr>
              <a:t>us</a:t>
            </a:r>
            <a:r>
              <a:rPr lang="it-IT" sz="6000" dirty="0">
                <a:latin typeface="Cambria" panose="02040503050406030204" pitchFamily="18" charset="0"/>
              </a:rPr>
              <a:t> the </a:t>
            </a:r>
            <a:r>
              <a:rPr lang="it-IT" sz="6000" dirty="0" err="1">
                <a:latin typeface="Cambria" panose="02040503050406030204" pitchFamily="18" charset="0"/>
              </a:rPr>
              <a:t>official</a:t>
            </a:r>
            <a:r>
              <a:rPr lang="it-IT" sz="6000" dirty="0">
                <a:latin typeface="Cambria" panose="02040503050406030204" pitchFamily="18" charset="0"/>
              </a:rPr>
              <a:t> </a:t>
            </a:r>
            <a:r>
              <a:rPr lang="it-IT" sz="6000" dirty="0" err="1">
                <a:latin typeface="Cambria" panose="02040503050406030204" pitchFamily="18" charset="0"/>
              </a:rPr>
              <a:t>answers</a:t>
            </a:r>
            <a:r>
              <a:rPr lang="it-IT" sz="6000" dirty="0">
                <a:latin typeface="Cambria" panose="02040503050406030204" pitchFamily="18" charset="0"/>
              </a:rPr>
              <a:t> to the </a:t>
            </a:r>
            <a:r>
              <a:rPr lang="it-IT" sz="6000" dirty="0" err="1">
                <a:latin typeface="Cambria" panose="02040503050406030204" pitchFamily="18" charset="0"/>
              </a:rPr>
              <a:t>questions</a:t>
            </a:r>
            <a:r>
              <a:rPr lang="it-IT" sz="6000" dirty="0">
                <a:latin typeface="Cambria" panose="02040503050406030204" pitchFamily="18" charset="0"/>
              </a:rPr>
              <a:t> to be </a:t>
            </a:r>
            <a:r>
              <a:rPr lang="it-IT" sz="6000" dirty="0" err="1">
                <a:latin typeface="Cambria" panose="02040503050406030204" pitchFamily="18" charset="0"/>
              </a:rPr>
              <a:t>addressed</a:t>
            </a:r>
            <a:endParaRPr lang="it-IT" sz="6000" dirty="0">
              <a:latin typeface="Cambria" panose="02040503050406030204" pitchFamily="18" charset="0"/>
            </a:endParaRPr>
          </a:p>
          <a:p>
            <a:r>
              <a:rPr lang="it-IT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26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94069" y="8978206"/>
            <a:ext cx="169545" cy="189865"/>
          </a:xfrm>
          <a:custGeom>
            <a:avLst/>
            <a:gdLst/>
            <a:ahLst/>
            <a:cxnLst/>
            <a:rect l="l" t="t" r="r" b="b"/>
            <a:pathLst>
              <a:path w="169545" h="189865">
                <a:moveTo>
                  <a:pt x="98729" y="0"/>
                </a:moveTo>
                <a:lnTo>
                  <a:pt x="56337" y="7061"/>
                </a:lnTo>
                <a:lnTo>
                  <a:pt x="25395" y="26968"/>
                </a:lnTo>
                <a:lnTo>
                  <a:pt x="6437" y="57800"/>
                </a:lnTo>
                <a:lnTo>
                  <a:pt x="0" y="97637"/>
                </a:lnTo>
                <a:lnTo>
                  <a:pt x="7236" y="138319"/>
                </a:lnTo>
                <a:lnTo>
                  <a:pt x="27705" y="167020"/>
                </a:lnTo>
                <a:lnTo>
                  <a:pt x="59546" y="184030"/>
                </a:lnTo>
                <a:lnTo>
                  <a:pt x="100901" y="189636"/>
                </a:lnTo>
                <a:lnTo>
                  <a:pt x="124276" y="188131"/>
                </a:lnTo>
                <a:lnTo>
                  <a:pt x="164820" y="176098"/>
                </a:lnTo>
                <a:lnTo>
                  <a:pt x="169456" y="172770"/>
                </a:lnTo>
                <a:lnTo>
                  <a:pt x="169456" y="166382"/>
                </a:lnTo>
                <a:lnTo>
                  <a:pt x="102539" y="166382"/>
                </a:lnTo>
                <a:lnTo>
                  <a:pt x="70375" y="161491"/>
                </a:lnTo>
                <a:lnTo>
                  <a:pt x="48413" y="147566"/>
                </a:lnTo>
                <a:lnTo>
                  <a:pt x="35836" y="125732"/>
                </a:lnTo>
                <a:lnTo>
                  <a:pt x="31826" y="97116"/>
                </a:lnTo>
                <a:lnTo>
                  <a:pt x="35615" y="67964"/>
                </a:lnTo>
                <a:lnTo>
                  <a:pt x="47666" y="43700"/>
                </a:lnTo>
                <a:lnTo>
                  <a:pt x="68998" y="27104"/>
                </a:lnTo>
                <a:lnTo>
                  <a:pt x="100634" y="20955"/>
                </a:lnTo>
                <a:lnTo>
                  <a:pt x="156378" y="20955"/>
                </a:lnTo>
                <a:lnTo>
                  <a:pt x="152660" y="15814"/>
                </a:lnTo>
                <a:lnTo>
                  <a:pt x="131664" y="4445"/>
                </a:lnTo>
                <a:lnTo>
                  <a:pt x="98729" y="0"/>
                </a:lnTo>
                <a:close/>
              </a:path>
              <a:path w="169545" h="189865">
                <a:moveTo>
                  <a:pt x="169456" y="151815"/>
                </a:moveTo>
                <a:lnTo>
                  <a:pt x="167817" y="151815"/>
                </a:lnTo>
                <a:lnTo>
                  <a:pt x="161289" y="154114"/>
                </a:lnTo>
                <a:lnTo>
                  <a:pt x="151229" y="157863"/>
                </a:lnTo>
                <a:lnTo>
                  <a:pt x="137929" y="161877"/>
                </a:lnTo>
                <a:lnTo>
                  <a:pt x="121622" y="165076"/>
                </a:lnTo>
                <a:lnTo>
                  <a:pt x="102539" y="166382"/>
                </a:lnTo>
                <a:lnTo>
                  <a:pt x="169456" y="166382"/>
                </a:lnTo>
                <a:lnTo>
                  <a:pt x="169456" y="151815"/>
                </a:lnTo>
                <a:close/>
              </a:path>
              <a:path w="169545" h="189865">
                <a:moveTo>
                  <a:pt x="156378" y="20955"/>
                </a:moveTo>
                <a:lnTo>
                  <a:pt x="100634" y="20955"/>
                </a:lnTo>
                <a:lnTo>
                  <a:pt x="112471" y="21690"/>
                </a:lnTo>
                <a:lnTo>
                  <a:pt x="122701" y="23768"/>
                </a:lnTo>
                <a:lnTo>
                  <a:pt x="131349" y="26998"/>
                </a:lnTo>
                <a:lnTo>
                  <a:pt x="138442" y="31191"/>
                </a:lnTo>
                <a:lnTo>
                  <a:pt x="132181" y="34251"/>
                </a:lnTo>
                <a:lnTo>
                  <a:pt x="127838" y="40132"/>
                </a:lnTo>
                <a:lnTo>
                  <a:pt x="127838" y="48044"/>
                </a:lnTo>
                <a:lnTo>
                  <a:pt x="129321" y="55626"/>
                </a:lnTo>
                <a:lnTo>
                  <a:pt x="133380" y="61337"/>
                </a:lnTo>
                <a:lnTo>
                  <a:pt x="139427" y="64939"/>
                </a:lnTo>
                <a:lnTo>
                  <a:pt x="146875" y="66192"/>
                </a:lnTo>
                <a:lnTo>
                  <a:pt x="154381" y="64931"/>
                </a:lnTo>
                <a:lnTo>
                  <a:pt x="160816" y="61274"/>
                </a:lnTo>
                <a:lnTo>
                  <a:pt x="165313" y="55412"/>
                </a:lnTo>
                <a:lnTo>
                  <a:pt x="167004" y="47536"/>
                </a:lnTo>
                <a:lnTo>
                  <a:pt x="163759" y="31161"/>
                </a:lnTo>
                <a:lnTo>
                  <a:pt x="156378" y="2095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3890" y="8969784"/>
            <a:ext cx="165100" cy="196850"/>
          </a:xfrm>
          <a:custGeom>
            <a:avLst/>
            <a:gdLst/>
            <a:ahLst/>
            <a:cxnLst/>
            <a:rect l="l" t="t" r="r" b="b"/>
            <a:pathLst>
              <a:path w="165100" h="196850">
                <a:moveTo>
                  <a:pt x="139628" y="78968"/>
                </a:moveTo>
                <a:lnTo>
                  <a:pt x="89496" y="78968"/>
                </a:lnTo>
                <a:lnTo>
                  <a:pt x="101294" y="80884"/>
                </a:lnTo>
                <a:lnTo>
                  <a:pt x="109220" y="86250"/>
                </a:lnTo>
                <a:lnTo>
                  <a:pt x="113678" y="94490"/>
                </a:lnTo>
                <a:lnTo>
                  <a:pt x="115074" y="105029"/>
                </a:lnTo>
                <a:lnTo>
                  <a:pt x="115074" y="170459"/>
                </a:lnTo>
                <a:lnTo>
                  <a:pt x="117522" y="183593"/>
                </a:lnTo>
                <a:lnTo>
                  <a:pt x="123845" y="191549"/>
                </a:lnTo>
                <a:lnTo>
                  <a:pt x="132514" y="195478"/>
                </a:lnTo>
                <a:lnTo>
                  <a:pt x="141998" y="196532"/>
                </a:lnTo>
                <a:lnTo>
                  <a:pt x="152336" y="196532"/>
                </a:lnTo>
                <a:lnTo>
                  <a:pt x="164579" y="176085"/>
                </a:lnTo>
                <a:lnTo>
                  <a:pt x="146621" y="176085"/>
                </a:lnTo>
                <a:lnTo>
                  <a:pt x="143903" y="172504"/>
                </a:lnTo>
                <a:lnTo>
                  <a:pt x="143903" y="100939"/>
                </a:lnTo>
                <a:lnTo>
                  <a:pt x="140566" y="80370"/>
                </a:lnTo>
                <a:lnTo>
                  <a:pt x="139628" y="78968"/>
                </a:lnTo>
                <a:close/>
              </a:path>
              <a:path w="165100" h="196850">
                <a:moveTo>
                  <a:pt x="75082" y="175577"/>
                </a:moveTo>
                <a:lnTo>
                  <a:pt x="812" y="175577"/>
                </a:lnTo>
                <a:lnTo>
                  <a:pt x="0" y="176593"/>
                </a:lnTo>
                <a:lnTo>
                  <a:pt x="0" y="194233"/>
                </a:lnTo>
                <a:lnTo>
                  <a:pt x="1104" y="195249"/>
                </a:lnTo>
                <a:lnTo>
                  <a:pt x="74815" y="195249"/>
                </a:lnTo>
                <a:lnTo>
                  <a:pt x="75895" y="194233"/>
                </a:lnTo>
                <a:lnTo>
                  <a:pt x="75895" y="176593"/>
                </a:lnTo>
                <a:lnTo>
                  <a:pt x="75082" y="175577"/>
                </a:lnTo>
                <a:close/>
              </a:path>
              <a:path w="165100" h="196850">
                <a:moveTo>
                  <a:pt x="163499" y="174548"/>
                </a:moveTo>
                <a:lnTo>
                  <a:pt x="161315" y="174802"/>
                </a:lnTo>
                <a:lnTo>
                  <a:pt x="158318" y="175056"/>
                </a:lnTo>
                <a:lnTo>
                  <a:pt x="156959" y="176085"/>
                </a:lnTo>
                <a:lnTo>
                  <a:pt x="164579" y="176085"/>
                </a:lnTo>
                <a:lnTo>
                  <a:pt x="164579" y="174802"/>
                </a:lnTo>
                <a:lnTo>
                  <a:pt x="163499" y="174548"/>
                </a:lnTo>
                <a:close/>
              </a:path>
              <a:path w="165100" h="196850">
                <a:moveTo>
                  <a:pt x="51142" y="0"/>
                </a:moveTo>
                <a:lnTo>
                  <a:pt x="45974" y="0"/>
                </a:lnTo>
                <a:lnTo>
                  <a:pt x="6261" y="2286"/>
                </a:lnTo>
                <a:lnTo>
                  <a:pt x="2451" y="2552"/>
                </a:lnTo>
                <a:lnTo>
                  <a:pt x="1638" y="3060"/>
                </a:lnTo>
                <a:lnTo>
                  <a:pt x="1638" y="19672"/>
                </a:lnTo>
                <a:lnTo>
                  <a:pt x="2184" y="21717"/>
                </a:lnTo>
                <a:lnTo>
                  <a:pt x="6261" y="21971"/>
                </a:lnTo>
                <a:lnTo>
                  <a:pt x="15519" y="22225"/>
                </a:lnTo>
                <a:lnTo>
                  <a:pt x="20942" y="22479"/>
                </a:lnTo>
                <a:lnTo>
                  <a:pt x="23126" y="24269"/>
                </a:lnTo>
                <a:lnTo>
                  <a:pt x="23672" y="29641"/>
                </a:lnTo>
                <a:lnTo>
                  <a:pt x="23672" y="166624"/>
                </a:lnTo>
                <a:lnTo>
                  <a:pt x="23126" y="174294"/>
                </a:lnTo>
                <a:lnTo>
                  <a:pt x="19596" y="175577"/>
                </a:lnTo>
                <a:lnTo>
                  <a:pt x="56045" y="175577"/>
                </a:lnTo>
                <a:lnTo>
                  <a:pt x="52768" y="174294"/>
                </a:lnTo>
                <a:lnTo>
                  <a:pt x="52501" y="166624"/>
                </a:lnTo>
                <a:lnTo>
                  <a:pt x="52501" y="131356"/>
                </a:lnTo>
                <a:lnTo>
                  <a:pt x="55108" y="109154"/>
                </a:lnTo>
                <a:lnTo>
                  <a:pt x="62126" y="92703"/>
                </a:lnTo>
                <a:lnTo>
                  <a:pt x="73581" y="82482"/>
                </a:lnTo>
                <a:lnTo>
                  <a:pt x="88346" y="79222"/>
                </a:lnTo>
                <a:lnTo>
                  <a:pt x="52501" y="79222"/>
                </a:lnTo>
                <a:lnTo>
                  <a:pt x="52501" y="2032"/>
                </a:lnTo>
                <a:lnTo>
                  <a:pt x="51142" y="0"/>
                </a:lnTo>
                <a:close/>
              </a:path>
              <a:path w="165100" h="196850">
                <a:moveTo>
                  <a:pt x="99288" y="56222"/>
                </a:moveTo>
                <a:lnTo>
                  <a:pt x="84441" y="57587"/>
                </a:lnTo>
                <a:lnTo>
                  <a:pt x="71304" y="61779"/>
                </a:lnTo>
                <a:lnTo>
                  <a:pt x="60462" y="68942"/>
                </a:lnTo>
                <a:lnTo>
                  <a:pt x="52501" y="79222"/>
                </a:lnTo>
                <a:lnTo>
                  <a:pt x="88346" y="79222"/>
                </a:lnTo>
                <a:lnTo>
                  <a:pt x="89496" y="78968"/>
                </a:lnTo>
                <a:lnTo>
                  <a:pt x="139628" y="78968"/>
                </a:lnTo>
                <a:lnTo>
                  <a:pt x="131287" y="66508"/>
                </a:lnTo>
                <a:lnTo>
                  <a:pt x="117162" y="58682"/>
                </a:lnTo>
                <a:lnTo>
                  <a:pt x="99288" y="56222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96" y="9028558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75082" y="116801"/>
                </a:moveTo>
                <a:lnTo>
                  <a:pt x="546" y="116801"/>
                </a:lnTo>
                <a:lnTo>
                  <a:pt x="0" y="117817"/>
                </a:lnTo>
                <a:lnTo>
                  <a:pt x="0" y="135458"/>
                </a:lnTo>
                <a:lnTo>
                  <a:pt x="1092" y="136474"/>
                </a:lnTo>
                <a:lnTo>
                  <a:pt x="74523" y="136474"/>
                </a:lnTo>
                <a:lnTo>
                  <a:pt x="75895" y="135458"/>
                </a:lnTo>
                <a:lnTo>
                  <a:pt x="75895" y="117817"/>
                </a:lnTo>
                <a:lnTo>
                  <a:pt x="75082" y="116801"/>
                </a:lnTo>
                <a:close/>
              </a:path>
              <a:path w="76200" h="136525">
                <a:moveTo>
                  <a:pt x="50863" y="0"/>
                </a:moveTo>
                <a:lnTo>
                  <a:pt x="45973" y="0"/>
                </a:lnTo>
                <a:lnTo>
                  <a:pt x="2451" y="2552"/>
                </a:lnTo>
                <a:lnTo>
                  <a:pt x="1358" y="3060"/>
                </a:lnTo>
                <a:lnTo>
                  <a:pt x="1358" y="19672"/>
                </a:lnTo>
                <a:lnTo>
                  <a:pt x="1904" y="21729"/>
                </a:lnTo>
                <a:lnTo>
                  <a:pt x="6261" y="21983"/>
                </a:lnTo>
                <a:lnTo>
                  <a:pt x="15506" y="22237"/>
                </a:lnTo>
                <a:lnTo>
                  <a:pt x="20942" y="22491"/>
                </a:lnTo>
                <a:lnTo>
                  <a:pt x="23126" y="24282"/>
                </a:lnTo>
                <a:lnTo>
                  <a:pt x="23393" y="29654"/>
                </a:lnTo>
                <a:lnTo>
                  <a:pt x="23393" y="115265"/>
                </a:lnTo>
                <a:lnTo>
                  <a:pt x="20408" y="116801"/>
                </a:lnTo>
                <a:lnTo>
                  <a:pt x="55232" y="116801"/>
                </a:lnTo>
                <a:lnTo>
                  <a:pt x="52235" y="115265"/>
                </a:lnTo>
                <a:lnTo>
                  <a:pt x="52235" y="2044"/>
                </a:lnTo>
                <a:lnTo>
                  <a:pt x="50863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3979" y="8970027"/>
            <a:ext cx="76200" cy="195580"/>
          </a:xfrm>
          <a:custGeom>
            <a:avLst/>
            <a:gdLst/>
            <a:ahLst/>
            <a:cxnLst/>
            <a:rect l="l" t="t" r="r" b="b"/>
            <a:pathLst>
              <a:path w="76200" h="195579">
                <a:moveTo>
                  <a:pt x="75082" y="175336"/>
                </a:moveTo>
                <a:lnTo>
                  <a:pt x="825" y="175336"/>
                </a:lnTo>
                <a:lnTo>
                  <a:pt x="0" y="176352"/>
                </a:lnTo>
                <a:lnTo>
                  <a:pt x="0" y="193979"/>
                </a:lnTo>
                <a:lnTo>
                  <a:pt x="1104" y="195008"/>
                </a:lnTo>
                <a:lnTo>
                  <a:pt x="74815" y="195008"/>
                </a:lnTo>
                <a:lnTo>
                  <a:pt x="75907" y="193979"/>
                </a:lnTo>
                <a:lnTo>
                  <a:pt x="75907" y="176352"/>
                </a:lnTo>
                <a:lnTo>
                  <a:pt x="75082" y="175336"/>
                </a:lnTo>
                <a:close/>
              </a:path>
              <a:path w="76200" h="195579">
                <a:moveTo>
                  <a:pt x="51142" y="0"/>
                </a:moveTo>
                <a:lnTo>
                  <a:pt x="45973" y="0"/>
                </a:lnTo>
                <a:lnTo>
                  <a:pt x="6273" y="2044"/>
                </a:lnTo>
                <a:lnTo>
                  <a:pt x="2451" y="2311"/>
                </a:lnTo>
                <a:lnTo>
                  <a:pt x="1638" y="2819"/>
                </a:lnTo>
                <a:lnTo>
                  <a:pt x="1638" y="19684"/>
                </a:lnTo>
                <a:lnTo>
                  <a:pt x="2184" y="21729"/>
                </a:lnTo>
                <a:lnTo>
                  <a:pt x="6273" y="21983"/>
                </a:lnTo>
                <a:lnTo>
                  <a:pt x="15519" y="21983"/>
                </a:lnTo>
                <a:lnTo>
                  <a:pt x="21501" y="22237"/>
                </a:lnTo>
                <a:lnTo>
                  <a:pt x="23685" y="24536"/>
                </a:lnTo>
                <a:lnTo>
                  <a:pt x="23685" y="173786"/>
                </a:lnTo>
                <a:lnTo>
                  <a:pt x="20408" y="175336"/>
                </a:lnTo>
                <a:lnTo>
                  <a:pt x="55511" y="175336"/>
                </a:lnTo>
                <a:lnTo>
                  <a:pt x="52514" y="173786"/>
                </a:lnTo>
                <a:lnTo>
                  <a:pt x="52514" y="2044"/>
                </a:lnTo>
                <a:lnTo>
                  <a:pt x="51142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027" y="8970026"/>
            <a:ext cx="150495" cy="198755"/>
          </a:xfrm>
          <a:custGeom>
            <a:avLst/>
            <a:gdLst/>
            <a:ahLst/>
            <a:cxnLst/>
            <a:rect l="l" t="t" r="r" b="b"/>
            <a:pathLst>
              <a:path w="150495" h="198754">
                <a:moveTo>
                  <a:pt x="65024" y="56489"/>
                </a:moveTo>
                <a:lnTo>
                  <a:pt x="37536" y="61740"/>
                </a:lnTo>
                <a:lnTo>
                  <a:pt x="17110" y="76839"/>
                </a:lnTo>
                <a:lnTo>
                  <a:pt x="4384" y="100804"/>
                </a:lnTo>
                <a:lnTo>
                  <a:pt x="0" y="132651"/>
                </a:lnTo>
                <a:lnTo>
                  <a:pt x="4186" y="162645"/>
                </a:lnTo>
                <a:lnTo>
                  <a:pt x="15924" y="183027"/>
                </a:lnTo>
                <a:lnTo>
                  <a:pt x="33984" y="194639"/>
                </a:lnTo>
                <a:lnTo>
                  <a:pt x="57137" y="198323"/>
                </a:lnTo>
                <a:lnTo>
                  <a:pt x="69759" y="197190"/>
                </a:lnTo>
                <a:lnTo>
                  <a:pt x="81618" y="193471"/>
                </a:lnTo>
                <a:lnTo>
                  <a:pt x="92250" y="186686"/>
                </a:lnTo>
                <a:lnTo>
                  <a:pt x="100534" y="177114"/>
                </a:lnTo>
                <a:lnTo>
                  <a:pt x="62852" y="177114"/>
                </a:lnTo>
                <a:lnTo>
                  <a:pt x="47721" y="173712"/>
                </a:lnTo>
                <a:lnTo>
                  <a:pt x="37515" y="164274"/>
                </a:lnTo>
                <a:lnTo>
                  <a:pt x="31748" y="149950"/>
                </a:lnTo>
                <a:lnTo>
                  <a:pt x="29933" y="131889"/>
                </a:lnTo>
                <a:lnTo>
                  <a:pt x="32174" y="111058"/>
                </a:lnTo>
                <a:lnTo>
                  <a:pt x="39287" y="93895"/>
                </a:lnTo>
                <a:lnTo>
                  <a:pt x="51858" y="82245"/>
                </a:lnTo>
                <a:lnTo>
                  <a:pt x="70472" y="77952"/>
                </a:lnTo>
                <a:lnTo>
                  <a:pt x="129755" y="77952"/>
                </a:lnTo>
                <a:lnTo>
                  <a:pt x="129755" y="66967"/>
                </a:lnTo>
                <a:lnTo>
                  <a:pt x="100926" y="66967"/>
                </a:lnTo>
                <a:lnTo>
                  <a:pt x="93522" y="62849"/>
                </a:lnTo>
                <a:lnTo>
                  <a:pt x="85323" y="59523"/>
                </a:lnTo>
                <a:lnTo>
                  <a:pt x="75950" y="57299"/>
                </a:lnTo>
                <a:lnTo>
                  <a:pt x="65024" y="56489"/>
                </a:lnTo>
                <a:close/>
              </a:path>
              <a:path w="150495" h="198754">
                <a:moveTo>
                  <a:pt x="150431" y="176352"/>
                </a:moveTo>
                <a:lnTo>
                  <a:pt x="101193" y="176352"/>
                </a:lnTo>
                <a:lnTo>
                  <a:pt x="104787" y="186368"/>
                </a:lnTo>
                <a:lnTo>
                  <a:pt x="111161" y="192455"/>
                </a:lnTo>
                <a:lnTo>
                  <a:pt x="119219" y="195476"/>
                </a:lnTo>
                <a:lnTo>
                  <a:pt x="127863" y="196291"/>
                </a:lnTo>
                <a:lnTo>
                  <a:pt x="138188" y="196291"/>
                </a:lnTo>
                <a:lnTo>
                  <a:pt x="142265" y="195516"/>
                </a:lnTo>
                <a:lnTo>
                  <a:pt x="149885" y="192963"/>
                </a:lnTo>
                <a:lnTo>
                  <a:pt x="150431" y="190919"/>
                </a:lnTo>
                <a:lnTo>
                  <a:pt x="150431" y="176352"/>
                </a:lnTo>
                <a:close/>
              </a:path>
              <a:path w="150495" h="198754">
                <a:moveTo>
                  <a:pt x="129755" y="77952"/>
                </a:moveTo>
                <a:lnTo>
                  <a:pt x="70472" y="77952"/>
                </a:lnTo>
                <a:lnTo>
                  <a:pt x="79511" y="78715"/>
                </a:lnTo>
                <a:lnTo>
                  <a:pt x="87942" y="80795"/>
                </a:lnTo>
                <a:lnTo>
                  <a:pt x="95252" y="83883"/>
                </a:lnTo>
                <a:lnTo>
                  <a:pt x="100926" y="87668"/>
                </a:lnTo>
                <a:lnTo>
                  <a:pt x="100926" y="128562"/>
                </a:lnTo>
                <a:lnTo>
                  <a:pt x="97006" y="149301"/>
                </a:lnTo>
                <a:lnTo>
                  <a:pt x="89338" y="164530"/>
                </a:lnTo>
                <a:lnTo>
                  <a:pt x="77945" y="173912"/>
                </a:lnTo>
                <a:lnTo>
                  <a:pt x="62852" y="177114"/>
                </a:lnTo>
                <a:lnTo>
                  <a:pt x="100534" y="177114"/>
                </a:lnTo>
                <a:lnTo>
                  <a:pt x="101193" y="176352"/>
                </a:lnTo>
                <a:lnTo>
                  <a:pt x="150431" y="176352"/>
                </a:lnTo>
                <a:lnTo>
                  <a:pt x="150431" y="175844"/>
                </a:lnTo>
                <a:lnTo>
                  <a:pt x="132753" y="175844"/>
                </a:lnTo>
                <a:lnTo>
                  <a:pt x="130035" y="172770"/>
                </a:lnTo>
                <a:lnTo>
                  <a:pt x="129755" y="166382"/>
                </a:lnTo>
                <a:lnTo>
                  <a:pt x="129755" y="77952"/>
                </a:lnTo>
                <a:close/>
              </a:path>
              <a:path w="150495" h="198754">
                <a:moveTo>
                  <a:pt x="149352" y="174307"/>
                </a:moveTo>
                <a:lnTo>
                  <a:pt x="147167" y="174561"/>
                </a:lnTo>
                <a:lnTo>
                  <a:pt x="144183" y="174815"/>
                </a:lnTo>
                <a:lnTo>
                  <a:pt x="142824" y="175844"/>
                </a:lnTo>
                <a:lnTo>
                  <a:pt x="150431" y="175844"/>
                </a:lnTo>
                <a:lnTo>
                  <a:pt x="150431" y="174561"/>
                </a:lnTo>
                <a:lnTo>
                  <a:pt x="149352" y="174307"/>
                </a:lnTo>
                <a:close/>
              </a:path>
              <a:path w="150495" h="198754">
                <a:moveTo>
                  <a:pt x="128130" y="0"/>
                </a:moveTo>
                <a:lnTo>
                  <a:pt x="123240" y="0"/>
                </a:lnTo>
                <a:lnTo>
                  <a:pt x="83515" y="2044"/>
                </a:lnTo>
                <a:lnTo>
                  <a:pt x="79717" y="2311"/>
                </a:lnTo>
                <a:lnTo>
                  <a:pt x="78905" y="2819"/>
                </a:lnTo>
                <a:lnTo>
                  <a:pt x="78905" y="19685"/>
                </a:lnTo>
                <a:lnTo>
                  <a:pt x="79438" y="21729"/>
                </a:lnTo>
                <a:lnTo>
                  <a:pt x="83515" y="21983"/>
                </a:lnTo>
                <a:lnTo>
                  <a:pt x="92760" y="21983"/>
                </a:lnTo>
                <a:lnTo>
                  <a:pt x="98755" y="22237"/>
                </a:lnTo>
                <a:lnTo>
                  <a:pt x="100926" y="24536"/>
                </a:lnTo>
                <a:lnTo>
                  <a:pt x="100926" y="66967"/>
                </a:lnTo>
                <a:lnTo>
                  <a:pt x="129755" y="66967"/>
                </a:lnTo>
                <a:lnTo>
                  <a:pt x="129755" y="2044"/>
                </a:lnTo>
                <a:lnTo>
                  <a:pt x="128130" y="0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0160" y="8978206"/>
            <a:ext cx="475039" cy="19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1500" y="8883078"/>
            <a:ext cx="388823" cy="36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1384" y="895445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562" y="0"/>
                </a:moveTo>
                <a:lnTo>
                  <a:pt x="0" y="32575"/>
                </a:lnTo>
                <a:lnTo>
                  <a:pt x="32562" y="65138"/>
                </a:lnTo>
                <a:lnTo>
                  <a:pt x="65138" y="32575"/>
                </a:lnTo>
                <a:lnTo>
                  <a:pt x="32562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25" y="9179242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74" y="287185"/>
                </a:moveTo>
                <a:lnTo>
                  <a:pt x="0" y="287185"/>
                </a:lnTo>
                <a:lnTo>
                  <a:pt x="0" y="0"/>
                </a:lnTo>
                <a:lnTo>
                  <a:pt x="304774" y="0"/>
                </a:lnTo>
                <a:lnTo>
                  <a:pt x="304774" y="287185"/>
                </a:lnTo>
                <a:close/>
              </a:path>
            </a:pathLst>
          </a:custGeom>
          <a:solidFill>
            <a:srgbClr val="40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85"/>
                </a:moveTo>
                <a:lnTo>
                  <a:pt x="304825" y="287185"/>
                </a:lnTo>
                <a:lnTo>
                  <a:pt x="304825" y="0"/>
                </a:lnTo>
                <a:lnTo>
                  <a:pt x="0" y="0"/>
                </a:lnTo>
                <a:lnTo>
                  <a:pt x="0" y="287185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179242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85"/>
                </a:lnTo>
                <a:lnTo>
                  <a:pt x="0" y="287185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8892146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0"/>
                </a:moveTo>
                <a:lnTo>
                  <a:pt x="304774" y="0"/>
                </a:lnTo>
                <a:lnTo>
                  <a:pt x="304774" y="287108"/>
                </a:lnTo>
                <a:lnTo>
                  <a:pt x="0" y="287108"/>
                </a:lnTo>
                <a:lnTo>
                  <a:pt x="0" y="0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5" h="287654">
                <a:moveTo>
                  <a:pt x="0" y="287197"/>
                </a:moveTo>
                <a:lnTo>
                  <a:pt x="304825" y="287197"/>
                </a:lnTo>
                <a:lnTo>
                  <a:pt x="304825" y="0"/>
                </a:lnTo>
                <a:lnTo>
                  <a:pt x="0" y="0"/>
                </a:lnTo>
                <a:lnTo>
                  <a:pt x="0" y="287197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8604948"/>
            <a:ext cx="305435" cy="287655"/>
          </a:xfrm>
          <a:custGeom>
            <a:avLst/>
            <a:gdLst/>
            <a:ahLst/>
            <a:cxnLst/>
            <a:rect l="l" t="t" r="r" b="b"/>
            <a:pathLst>
              <a:path w="305434" h="287654">
                <a:moveTo>
                  <a:pt x="0" y="0"/>
                </a:moveTo>
                <a:lnTo>
                  <a:pt x="304825" y="0"/>
                </a:lnTo>
                <a:lnTo>
                  <a:pt x="304825" y="287197"/>
                </a:lnTo>
                <a:lnTo>
                  <a:pt x="0" y="287197"/>
                </a:lnTo>
                <a:lnTo>
                  <a:pt x="0" y="0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38" y="8892133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304761" y="287108"/>
                </a:moveTo>
                <a:lnTo>
                  <a:pt x="0" y="287108"/>
                </a:lnTo>
                <a:lnTo>
                  <a:pt x="0" y="0"/>
                </a:lnTo>
                <a:lnTo>
                  <a:pt x="304761" y="0"/>
                </a:lnTo>
                <a:lnTo>
                  <a:pt x="304761" y="287108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50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21"/>
                </a:moveTo>
                <a:lnTo>
                  <a:pt x="304761" y="287121"/>
                </a:lnTo>
                <a:lnTo>
                  <a:pt x="304761" y="0"/>
                </a:lnTo>
                <a:lnTo>
                  <a:pt x="0" y="0"/>
                </a:lnTo>
                <a:lnTo>
                  <a:pt x="0" y="287121"/>
                </a:lnTo>
                <a:close/>
              </a:path>
            </a:pathLst>
          </a:custGeom>
          <a:solidFill>
            <a:srgbClr val="F2B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25" y="9466427"/>
            <a:ext cx="304800" cy="287655"/>
          </a:xfrm>
          <a:custGeom>
            <a:avLst/>
            <a:gdLst/>
            <a:ahLst/>
            <a:cxnLst/>
            <a:rect l="l" t="t" r="r" b="b"/>
            <a:pathLst>
              <a:path w="304800" h="287654">
                <a:moveTo>
                  <a:pt x="0" y="287172"/>
                </a:moveTo>
                <a:lnTo>
                  <a:pt x="304774" y="287172"/>
                </a:lnTo>
                <a:lnTo>
                  <a:pt x="304774" y="0"/>
                </a:lnTo>
                <a:lnTo>
                  <a:pt x="0" y="0"/>
                </a:lnTo>
                <a:lnTo>
                  <a:pt x="0" y="287172"/>
                </a:lnTo>
                <a:close/>
              </a:path>
            </a:pathLst>
          </a:custGeom>
          <a:solidFill>
            <a:srgbClr val="63C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6452" y="9248422"/>
            <a:ext cx="939749" cy="9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15132" y="809868"/>
            <a:ext cx="11704320" cy="1015663"/>
          </a:xfrm>
        </p:spPr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to be </a:t>
            </a:r>
            <a:r>
              <a:rPr lang="it-IT" dirty="0" err="1"/>
              <a:t>addressed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idx="1"/>
          </p:nvPr>
        </p:nvSpPr>
        <p:spPr>
          <a:xfrm>
            <a:off x="815132" y="2075062"/>
            <a:ext cx="11704320" cy="5927777"/>
          </a:xfrm>
        </p:spPr>
        <p:txBody>
          <a:bodyPr/>
          <a:lstStyle/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What is required to enter in the medical program? </a:t>
            </a:r>
          </a:p>
          <a:p>
            <a:pPr marL="10287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How long does it take to prepare medical doctors?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How long does it take to prepare medical specialists?</a:t>
            </a:r>
          </a:p>
          <a:p>
            <a:pPr marL="10287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Where do medical specialists can get employed or are allowed to work after the study program? 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a typeface="Cambria" panose="02040503050406030204" pitchFamily="18" charset="0"/>
              </a:rPr>
              <a:t>Which are the contents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16992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1790</Words>
  <Application>Microsoft Office PowerPoint</Application>
  <PresentationFormat>Произвольный</PresentationFormat>
  <Paragraphs>227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Презентация PowerPoint</vt:lpstr>
      <vt:lpstr>March 25th, 1957 Signature of the Treaty of Roma Foundation of European Economic Community (EEC)</vt:lpstr>
      <vt:lpstr>1/11/1993 Maastricht treaty</vt:lpstr>
      <vt:lpstr>The European Union today</vt:lpstr>
      <vt:lpstr>EU incidence on world economy</vt:lpstr>
      <vt:lpstr>EU common legislation and its ranking</vt:lpstr>
      <vt:lpstr>Mutual recognition of medical  professional qualification</vt:lpstr>
      <vt:lpstr>Directive on Mutual recognition of professional qualifications  2005/36/EC</vt:lpstr>
      <vt:lpstr>Questions to be addressed</vt:lpstr>
      <vt:lpstr>Questions to be addressed</vt:lpstr>
      <vt:lpstr>Basic medical training  (2005/36/EC chapt. III, Sect.1, art.24)</vt:lpstr>
      <vt:lpstr>Questions to be addressed</vt:lpstr>
      <vt:lpstr>Basic medical training  (2005/36/EC chapt. III, Sect.1, art.24)</vt:lpstr>
      <vt:lpstr>Title of the slide</vt:lpstr>
      <vt:lpstr>ECTS definitions</vt:lpstr>
      <vt:lpstr>Questions to be addressed</vt:lpstr>
      <vt:lpstr>Specialist medical training (art.25) </vt:lpstr>
      <vt:lpstr>Презентация PowerPoint</vt:lpstr>
      <vt:lpstr>Specialist medical training (art.25) </vt:lpstr>
      <vt:lpstr>Презентация PowerPoint</vt:lpstr>
      <vt:lpstr>Презентация PowerPoint</vt:lpstr>
      <vt:lpstr>Презентация PowerPoint</vt:lpstr>
      <vt:lpstr>Specialist medical training (art.25) </vt:lpstr>
      <vt:lpstr>Questions to be addressed</vt:lpstr>
      <vt:lpstr>Principle of automatic recognition on the basis of coordination of minimum training conditions (2005/36/EC chapt. III, Sect.1, art.21)</vt:lpstr>
      <vt:lpstr>Formal qualifications recognised</vt:lpstr>
      <vt:lpstr>The actual implementation of the inter-EU exchange of specialists</vt:lpstr>
      <vt:lpstr>Knowledge of languages (art. 53)</vt:lpstr>
      <vt:lpstr>Informatic process of recognition of titles enabling to be employed in Europe</vt:lpstr>
      <vt:lpstr>Cross-check among two countries</vt:lpstr>
      <vt:lpstr>Titles equivalence between EU Countries</vt:lpstr>
      <vt:lpstr>Questions to be addressed</vt:lpstr>
      <vt:lpstr>European Training Requirements</vt:lpstr>
      <vt:lpstr>European Syllabus of Pediatric Surgery</vt:lpstr>
      <vt:lpstr>Basic sciences curriculum</vt:lpstr>
      <vt:lpstr>Allied disciplines curriculum</vt:lpstr>
      <vt:lpstr>Pediatric surgery core curriculum</vt:lpstr>
      <vt:lpstr>Training programme</vt:lpstr>
      <vt:lpstr>Surgical competence</vt:lpstr>
      <vt:lpstr>Minimum required number of cases</vt:lpstr>
      <vt:lpstr>Training Institutions requirements</vt:lpstr>
      <vt:lpstr>Презентация PowerPoint</vt:lpstr>
      <vt:lpstr>Shall we try together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Parigi</dc:creator>
  <cp:lastModifiedBy>user</cp:lastModifiedBy>
  <cp:revision>104</cp:revision>
  <dcterms:created xsi:type="dcterms:W3CDTF">2019-06-18T12:46:07Z</dcterms:created>
  <dcterms:modified xsi:type="dcterms:W3CDTF">2021-10-12T10:20:03Z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2019-06-17T00:00:00Z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2019-06-18T00:00:00Z</vt:filetime>
  </property>
</Properties>
</file>