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0" r:id="rId4"/>
    <p:sldId id="261" r:id="rId5"/>
    <p:sldId id="262" r:id="rId6"/>
    <p:sldId id="263" r:id="rId7"/>
    <p:sldId id="264" r:id="rId8"/>
    <p:sldId id="265" r:id="rId9"/>
    <p:sldId id="267" r:id="rId10"/>
    <p:sldId id="269" r:id="rId11"/>
    <p:sldId id="271" r:id="rId12"/>
    <p:sldId id="273" r:id="rId13"/>
    <p:sldId id="274" r:id="rId14"/>
    <p:sldId id="276" r:id="rId15"/>
    <p:sldId id="278" r:id="rId16"/>
    <p:sldId id="280" r:id="rId17"/>
  </p:sldIdLst>
  <p:sldSz cx="13004800" cy="9753600"/>
  <p:notesSz cx="13004800" cy="97536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40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4660"/>
  </p:normalViewPr>
  <p:slideViewPr>
    <p:cSldViewPr snapToGrid="0">
      <p:cViewPr>
        <p:scale>
          <a:sx n="80" d="100"/>
          <a:sy n="80" d="100"/>
        </p:scale>
        <p:origin x="-1200" y="-24"/>
      </p:cViewPr>
      <p:guideLst>
        <p:guide orient="horz" pos="2880"/>
        <p:guide pos="408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0F38A4F3-5EEF-0B4E-B119-C041F02D3721}" type="datetimeFigureOut">
              <a:rPr lang="it-IT" smtClean="0"/>
              <a:t>12/10/2021</a:t>
            </a:fld>
            <a:endParaRPr lang="it-IT"/>
          </a:p>
        </p:txBody>
      </p:sp>
      <p:sp>
        <p:nvSpPr>
          <p:cNvPr id="4" name="Segnaposto immagine diapositiva 3"/>
          <p:cNvSpPr>
            <a:spLocks noGrp="1" noRot="1" noChangeAspect="1"/>
          </p:cNvSpPr>
          <p:nvPr>
            <p:ph type="sldImg" idx="2"/>
          </p:nvPr>
        </p:nvSpPr>
        <p:spPr>
          <a:xfrm>
            <a:off x="4064000" y="731838"/>
            <a:ext cx="4876800" cy="36576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300163" y="4632325"/>
            <a:ext cx="10404475" cy="4389438"/>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431A433E-95A7-8B49-90F3-B7E009629FFA}" type="slidenum">
              <a:rPr lang="it-IT" smtClean="0"/>
              <a:t>‹#›</a:t>
            </a:fld>
            <a:endParaRPr lang="it-IT"/>
          </a:p>
        </p:txBody>
      </p:sp>
    </p:spTree>
    <p:extLst>
      <p:ext uri="{BB962C8B-B14F-4D97-AF65-F5344CB8AC3E}">
        <p14:creationId xmlns:p14="http://schemas.microsoft.com/office/powerpoint/2010/main" val="4025373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10/12/2021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885873" y="8055404"/>
            <a:ext cx="2233182" cy="48975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650240" y="390144"/>
            <a:ext cx="11704320" cy="156057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10/12/2021</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76300" y="4453507"/>
            <a:ext cx="9427210" cy="3398366"/>
          </a:xfrm>
          <a:prstGeom prst="rect">
            <a:avLst/>
          </a:prstGeom>
        </p:spPr>
        <p:txBody>
          <a:bodyPr vert="horz" wrap="square" lIns="0" tIns="12700" rIns="0" bIns="0" rtlCol="0">
            <a:spAutoFit/>
          </a:bodyPr>
          <a:lstStyle/>
          <a:p>
            <a:pPr marL="12700" algn="just">
              <a:lnSpc>
                <a:spcPts val="6600"/>
              </a:lnSpc>
              <a:spcBef>
                <a:spcPts val="100"/>
              </a:spcBef>
            </a:pPr>
            <a:r>
              <a:rPr lang="en-GB" sz="5400" i="1" dirty="0">
                <a:solidFill>
                  <a:schemeClr val="tx2"/>
                </a:solidFill>
              </a:rPr>
              <a:t>Improvement of children care teaching as a template for upgrading medical education in Central </a:t>
            </a:r>
            <a:r>
              <a:rPr lang="en-GB" sz="5400" i="1" dirty="0" smtClean="0">
                <a:solidFill>
                  <a:schemeClr val="tx2"/>
                </a:solidFill>
              </a:rPr>
              <a:t>Asia</a:t>
            </a:r>
            <a:endParaRPr sz="5400" i="1" dirty="0">
              <a:solidFill>
                <a:schemeClr val="tx2"/>
              </a:solidFill>
              <a:latin typeface="Cambria"/>
              <a:cs typeface="Cambria"/>
            </a:endParaRPr>
          </a:p>
        </p:txBody>
      </p:sp>
      <p:sp>
        <p:nvSpPr>
          <p:cNvPr id="5" name="object 5"/>
          <p:cNvSpPr/>
          <p:nvPr/>
        </p:nvSpPr>
        <p:spPr>
          <a:xfrm>
            <a:off x="2583901" y="1516967"/>
            <a:ext cx="621030" cy="695325"/>
          </a:xfrm>
          <a:custGeom>
            <a:avLst/>
            <a:gdLst/>
            <a:ahLst/>
            <a:cxnLst/>
            <a:rect l="l" t="t" r="r" b="b"/>
            <a:pathLst>
              <a:path w="621030" h="695325">
                <a:moveTo>
                  <a:pt x="361797" y="0"/>
                </a:moveTo>
                <a:lnTo>
                  <a:pt x="309648" y="2526"/>
                </a:lnTo>
                <a:lnTo>
                  <a:pt x="261342" y="9968"/>
                </a:lnTo>
                <a:lnTo>
                  <a:pt x="216937" y="22121"/>
                </a:lnTo>
                <a:lnTo>
                  <a:pt x="176490" y="38781"/>
                </a:lnTo>
                <a:lnTo>
                  <a:pt x="140058" y="59743"/>
                </a:lnTo>
                <a:lnTo>
                  <a:pt x="107698" y="84802"/>
                </a:lnTo>
                <a:lnTo>
                  <a:pt x="79468" y="113753"/>
                </a:lnTo>
                <a:lnTo>
                  <a:pt x="55424" y="146392"/>
                </a:lnTo>
                <a:lnTo>
                  <a:pt x="35624" y="182513"/>
                </a:lnTo>
                <a:lnTo>
                  <a:pt x="20124" y="221913"/>
                </a:lnTo>
                <a:lnTo>
                  <a:pt x="8982" y="264386"/>
                </a:lnTo>
                <a:lnTo>
                  <a:pt x="2255" y="309728"/>
                </a:lnTo>
                <a:lnTo>
                  <a:pt x="0" y="357733"/>
                </a:lnTo>
                <a:lnTo>
                  <a:pt x="3030" y="412364"/>
                </a:lnTo>
                <a:lnTo>
                  <a:pt x="11951" y="462040"/>
                </a:lnTo>
                <a:lnTo>
                  <a:pt x="26513" y="506801"/>
                </a:lnTo>
                <a:lnTo>
                  <a:pt x="46462" y="546684"/>
                </a:lnTo>
                <a:lnTo>
                  <a:pt x="71546" y="581730"/>
                </a:lnTo>
                <a:lnTo>
                  <a:pt x="101512" y="611976"/>
                </a:lnTo>
                <a:lnTo>
                  <a:pt x="136109" y="637462"/>
                </a:lnTo>
                <a:lnTo>
                  <a:pt x="175085" y="658227"/>
                </a:lnTo>
                <a:lnTo>
                  <a:pt x="218186" y="674310"/>
                </a:lnTo>
                <a:lnTo>
                  <a:pt x="265161" y="685750"/>
                </a:lnTo>
                <a:lnTo>
                  <a:pt x="315757" y="692585"/>
                </a:lnTo>
                <a:lnTo>
                  <a:pt x="369722" y="694855"/>
                </a:lnTo>
                <a:lnTo>
                  <a:pt x="439727" y="691221"/>
                </a:lnTo>
                <a:lnTo>
                  <a:pt x="497959" y="681967"/>
                </a:lnTo>
                <a:lnTo>
                  <a:pt x="544611" y="669568"/>
                </a:lnTo>
                <a:lnTo>
                  <a:pt x="603948" y="645223"/>
                </a:lnTo>
                <a:lnTo>
                  <a:pt x="620915" y="619937"/>
                </a:lnTo>
                <a:lnTo>
                  <a:pt x="620915" y="609638"/>
                </a:lnTo>
                <a:lnTo>
                  <a:pt x="375729" y="609638"/>
                </a:lnTo>
                <a:lnTo>
                  <a:pt x="318547" y="606022"/>
                </a:lnTo>
                <a:lnTo>
                  <a:pt x="269074" y="595415"/>
                </a:lnTo>
                <a:lnTo>
                  <a:pt x="227050" y="578180"/>
                </a:lnTo>
                <a:lnTo>
                  <a:pt x="192211" y="554678"/>
                </a:lnTo>
                <a:lnTo>
                  <a:pt x="164295" y="525273"/>
                </a:lnTo>
                <a:lnTo>
                  <a:pt x="143040" y="490325"/>
                </a:lnTo>
                <a:lnTo>
                  <a:pt x="128182" y="450198"/>
                </a:lnTo>
                <a:lnTo>
                  <a:pt x="119460" y="405254"/>
                </a:lnTo>
                <a:lnTo>
                  <a:pt x="116611" y="355854"/>
                </a:lnTo>
                <a:lnTo>
                  <a:pt x="119285" y="306821"/>
                </a:lnTo>
                <a:lnTo>
                  <a:pt x="127527" y="260208"/>
                </a:lnTo>
                <a:lnTo>
                  <a:pt x="141666" y="216909"/>
                </a:lnTo>
                <a:lnTo>
                  <a:pt x="162029" y="177818"/>
                </a:lnTo>
                <a:lnTo>
                  <a:pt x="188947" y="143830"/>
                </a:lnTo>
                <a:lnTo>
                  <a:pt x="222747" y="115839"/>
                </a:lnTo>
                <a:lnTo>
                  <a:pt x="263759" y="94737"/>
                </a:lnTo>
                <a:lnTo>
                  <a:pt x="312311" y="81421"/>
                </a:lnTo>
                <a:lnTo>
                  <a:pt x="368731" y="76784"/>
                </a:lnTo>
                <a:lnTo>
                  <a:pt x="576408" y="76784"/>
                </a:lnTo>
                <a:lnTo>
                  <a:pt x="559365" y="57943"/>
                </a:lnTo>
                <a:lnTo>
                  <a:pt x="525905" y="34618"/>
                </a:lnTo>
                <a:lnTo>
                  <a:pt x="482447" y="16285"/>
                </a:lnTo>
                <a:lnTo>
                  <a:pt x="428056" y="4296"/>
                </a:lnTo>
                <a:lnTo>
                  <a:pt x="361797" y="0"/>
                </a:lnTo>
                <a:close/>
              </a:path>
              <a:path w="621030" h="695325">
                <a:moveTo>
                  <a:pt x="605763" y="560183"/>
                </a:moveTo>
                <a:lnTo>
                  <a:pt x="591007" y="564692"/>
                </a:lnTo>
                <a:lnTo>
                  <a:pt x="554135" y="578428"/>
                </a:lnTo>
                <a:lnTo>
                  <a:pt x="505404" y="593132"/>
                </a:lnTo>
                <a:lnTo>
                  <a:pt x="445655" y="604853"/>
                </a:lnTo>
                <a:lnTo>
                  <a:pt x="375729" y="609638"/>
                </a:lnTo>
                <a:lnTo>
                  <a:pt x="620915" y="609638"/>
                </a:lnTo>
                <a:lnTo>
                  <a:pt x="620794" y="578428"/>
                </a:lnTo>
                <a:lnTo>
                  <a:pt x="619603" y="566266"/>
                </a:lnTo>
                <a:lnTo>
                  <a:pt x="614924" y="560239"/>
                </a:lnTo>
                <a:lnTo>
                  <a:pt x="605763" y="560183"/>
                </a:lnTo>
                <a:close/>
              </a:path>
              <a:path w="621030" h="695325">
                <a:moveTo>
                  <a:pt x="576408" y="76784"/>
                </a:moveTo>
                <a:lnTo>
                  <a:pt x="368731" y="76784"/>
                </a:lnTo>
                <a:lnTo>
                  <a:pt x="412110" y="79477"/>
                </a:lnTo>
                <a:lnTo>
                  <a:pt x="449595" y="87088"/>
                </a:lnTo>
                <a:lnTo>
                  <a:pt x="481285" y="98917"/>
                </a:lnTo>
                <a:lnTo>
                  <a:pt x="507276" y="114261"/>
                </a:lnTo>
                <a:lnTo>
                  <a:pt x="491542" y="124569"/>
                </a:lnTo>
                <a:lnTo>
                  <a:pt x="479266" y="138477"/>
                </a:lnTo>
                <a:lnTo>
                  <a:pt x="471285" y="155724"/>
                </a:lnTo>
                <a:lnTo>
                  <a:pt x="468439" y="176047"/>
                </a:lnTo>
                <a:lnTo>
                  <a:pt x="473874" y="203821"/>
                </a:lnTo>
                <a:lnTo>
                  <a:pt x="488745" y="224743"/>
                </a:lnTo>
                <a:lnTo>
                  <a:pt x="510900" y="237939"/>
                </a:lnTo>
                <a:lnTo>
                  <a:pt x="538187" y="242531"/>
                </a:lnTo>
                <a:lnTo>
                  <a:pt x="565691" y="237909"/>
                </a:lnTo>
                <a:lnTo>
                  <a:pt x="589262" y="224510"/>
                </a:lnTo>
                <a:lnTo>
                  <a:pt x="605730" y="203034"/>
                </a:lnTo>
                <a:lnTo>
                  <a:pt x="611924" y="174180"/>
                </a:lnTo>
                <a:lnTo>
                  <a:pt x="609106" y="144380"/>
                </a:lnTo>
                <a:lnTo>
                  <a:pt x="600030" y="114174"/>
                </a:lnTo>
                <a:lnTo>
                  <a:pt x="583762" y="84912"/>
                </a:lnTo>
                <a:lnTo>
                  <a:pt x="576408" y="76784"/>
                </a:lnTo>
                <a:close/>
              </a:path>
            </a:pathLst>
          </a:custGeom>
          <a:solidFill>
            <a:srgbClr val="407DC9"/>
          </a:solidFill>
        </p:spPr>
        <p:txBody>
          <a:bodyPr wrap="square" lIns="0" tIns="0" rIns="0" bIns="0" rtlCol="0"/>
          <a:lstStyle/>
          <a:p>
            <a:endParaRPr/>
          </a:p>
        </p:txBody>
      </p:sp>
      <p:sp>
        <p:nvSpPr>
          <p:cNvPr id="6" name="object 6"/>
          <p:cNvSpPr/>
          <p:nvPr/>
        </p:nvSpPr>
        <p:spPr>
          <a:xfrm>
            <a:off x="3242802" y="1486072"/>
            <a:ext cx="603250" cy="720725"/>
          </a:xfrm>
          <a:custGeom>
            <a:avLst/>
            <a:gdLst/>
            <a:ahLst/>
            <a:cxnLst/>
            <a:rect l="l" t="t" r="r" b="b"/>
            <a:pathLst>
              <a:path w="603250" h="720725">
                <a:moveTo>
                  <a:pt x="511378" y="289369"/>
                </a:moveTo>
                <a:lnTo>
                  <a:pt x="327926" y="289369"/>
                </a:lnTo>
                <a:lnTo>
                  <a:pt x="371145" y="296392"/>
                </a:lnTo>
                <a:lnTo>
                  <a:pt x="400180" y="316058"/>
                </a:lnTo>
                <a:lnTo>
                  <a:pt x="416512" y="346258"/>
                </a:lnTo>
                <a:lnTo>
                  <a:pt x="421627" y="384886"/>
                </a:lnTo>
                <a:lnTo>
                  <a:pt x="421627" y="624611"/>
                </a:lnTo>
                <a:lnTo>
                  <a:pt x="430596" y="672729"/>
                </a:lnTo>
                <a:lnTo>
                  <a:pt x="453767" y="701879"/>
                </a:lnTo>
                <a:lnTo>
                  <a:pt x="485535" y="716278"/>
                </a:lnTo>
                <a:lnTo>
                  <a:pt x="520293" y="720140"/>
                </a:lnTo>
                <a:lnTo>
                  <a:pt x="544794" y="719610"/>
                </a:lnTo>
                <a:lnTo>
                  <a:pt x="590080" y="711695"/>
                </a:lnTo>
                <a:lnTo>
                  <a:pt x="603021" y="700468"/>
                </a:lnTo>
                <a:lnTo>
                  <a:pt x="603021" y="645223"/>
                </a:lnTo>
                <a:lnTo>
                  <a:pt x="557187" y="645223"/>
                </a:lnTo>
                <a:lnTo>
                  <a:pt x="544102" y="642734"/>
                </a:lnTo>
                <a:lnTo>
                  <a:pt x="534755" y="635152"/>
                </a:lnTo>
                <a:lnTo>
                  <a:pt x="529147" y="622302"/>
                </a:lnTo>
                <a:lnTo>
                  <a:pt x="527278" y="604011"/>
                </a:lnTo>
                <a:lnTo>
                  <a:pt x="527278" y="369900"/>
                </a:lnTo>
                <a:lnTo>
                  <a:pt x="521744" y="316790"/>
                </a:lnTo>
                <a:lnTo>
                  <a:pt x="511378" y="289369"/>
                </a:lnTo>
                <a:close/>
              </a:path>
              <a:path w="603250" h="720725">
                <a:moveTo>
                  <a:pt x="275107" y="643356"/>
                </a:moveTo>
                <a:lnTo>
                  <a:pt x="2984" y="643356"/>
                </a:lnTo>
                <a:lnTo>
                  <a:pt x="0" y="647090"/>
                </a:lnTo>
                <a:lnTo>
                  <a:pt x="0" y="711695"/>
                </a:lnTo>
                <a:lnTo>
                  <a:pt x="4025" y="715441"/>
                </a:lnTo>
                <a:lnTo>
                  <a:pt x="274116" y="715441"/>
                </a:lnTo>
                <a:lnTo>
                  <a:pt x="278066" y="711695"/>
                </a:lnTo>
                <a:lnTo>
                  <a:pt x="278066" y="647090"/>
                </a:lnTo>
                <a:lnTo>
                  <a:pt x="275107" y="643356"/>
                </a:lnTo>
                <a:close/>
              </a:path>
              <a:path w="603250" h="720725">
                <a:moveTo>
                  <a:pt x="599058" y="639610"/>
                </a:moveTo>
                <a:lnTo>
                  <a:pt x="591070" y="640524"/>
                </a:lnTo>
                <a:lnTo>
                  <a:pt x="583670" y="641655"/>
                </a:lnTo>
                <a:lnTo>
                  <a:pt x="576733" y="643226"/>
                </a:lnTo>
                <a:lnTo>
                  <a:pt x="568494" y="644621"/>
                </a:lnTo>
                <a:lnTo>
                  <a:pt x="557187" y="645223"/>
                </a:lnTo>
                <a:lnTo>
                  <a:pt x="603021" y="645223"/>
                </a:lnTo>
                <a:lnTo>
                  <a:pt x="603021" y="640524"/>
                </a:lnTo>
                <a:lnTo>
                  <a:pt x="599058" y="639610"/>
                </a:lnTo>
                <a:close/>
              </a:path>
              <a:path w="603250" h="720725">
                <a:moveTo>
                  <a:pt x="168452" y="0"/>
                </a:moveTo>
                <a:lnTo>
                  <a:pt x="22923" y="8420"/>
                </a:lnTo>
                <a:lnTo>
                  <a:pt x="8978" y="9372"/>
                </a:lnTo>
                <a:lnTo>
                  <a:pt x="6007" y="11226"/>
                </a:lnTo>
                <a:lnTo>
                  <a:pt x="6007" y="60871"/>
                </a:lnTo>
                <a:lnTo>
                  <a:pt x="56845" y="81470"/>
                </a:lnTo>
                <a:lnTo>
                  <a:pt x="69627" y="83341"/>
                </a:lnTo>
                <a:lnTo>
                  <a:pt x="78495" y="88028"/>
                </a:lnTo>
                <a:lnTo>
                  <a:pt x="84005" y="96227"/>
                </a:lnTo>
                <a:lnTo>
                  <a:pt x="86715" y="108635"/>
                </a:lnTo>
                <a:lnTo>
                  <a:pt x="86715" y="610577"/>
                </a:lnTo>
                <a:lnTo>
                  <a:pt x="83088" y="627551"/>
                </a:lnTo>
                <a:lnTo>
                  <a:pt x="74885" y="637501"/>
                </a:lnTo>
                <a:lnTo>
                  <a:pt x="61633" y="642185"/>
                </a:lnTo>
                <a:lnTo>
                  <a:pt x="42862" y="643356"/>
                </a:lnTo>
                <a:lnTo>
                  <a:pt x="236207" y="643356"/>
                </a:lnTo>
                <a:lnTo>
                  <a:pt x="216487" y="642185"/>
                </a:lnTo>
                <a:lnTo>
                  <a:pt x="203095" y="637501"/>
                </a:lnTo>
                <a:lnTo>
                  <a:pt x="195298" y="627551"/>
                </a:lnTo>
                <a:lnTo>
                  <a:pt x="192366" y="610577"/>
                </a:lnTo>
                <a:lnTo>
                  <a:pt x="192366" y="481329"/>
                </a:lnTo>
                <a:lnTo>
                  <a:pt x="196936" y="424843"/>
                </a:lnTo>
                <a:lnTo>
                  <a:pt x="208682" y="377460"/>
                </a:lnTo>
                <a:lnTo>
                  <a:pt x="227628" y="339701"/>
                </a:lnTo>
                <a:lnTo>
                  <a:pt x="287225" y="295135"/>
                </a:lnTo>
                <a:lnTo>
                  <a:pt x="321382" y="290296"/>
                </a:lnTo>
                <a:lnTo>
                  <a:pt x="192366" y="290296"/>
                </a:lnTo>
                <a:lnTo>
                  <a:pt x="192366" y="26212"/>
                </a:lnTo>
                <a:lnTo>
                  <a:pt x="191294" y="14214"/>
                </a:lnTo>
                <a:lnTo>
                  <a:pt x="187515" y="6081"/>
                </a:lnTo>
                <a:lnTo>
                  <a:pt x="180183" y="1461"/>
                </a:lnTo>
                <a:lnTo>
                  <a:pt x="168452" y="0"/>
                </a:lnTo>
                <a:close/>
              </a:path>
              <a:path w="603250" h="720725">
                <a:moveTo>
                  <a:pt x="363791" y="206019"/>
                </a:moveTo>
                <a:lnTo>
                  <a:pt x="309392" y="211022"/>
                </a:lnTo>
                <a:lnTo>
                  <a:pt x="261258" y="226383"/>
                </a:lnTo>
                <a:lnTo>
                  <a:pt x="221534" y="252632"/>
                </a:lnTo>
                <a:lnTo>
                  <a:pt x="192366" y="290296"/>
                </a:lnTo>
                <a:lnTo>
                  <a:pt x="321382" y="290296"/>
                </a:lnTo>
                <a:lnTo>
                  <a:pt x="327926" y="289369"/>
                </a:lnTo>
                <a:lnTo>
                  <a:pt x="511378" y="289369"/>
                </a:lnTo>
                <a:lnTo>
                  <a:pt x="505935" y="274970"/>
                </a:lnTo>
                <a:lnTo>
                  <a:pt x="481044" y="243711"/>
                </a:lnTo>
                <a:lnTo>
                  <a:pt x="448262" y="222285"/>
                </a:lnTo>
                <a:lnTo>
                  <a:pt x="408780" y="209964"/>
                </a:lnTo>
                <a:lnTo>
                  <a:pt x="363791" y="206019"/>
                </a:lnTo>
                <a:close/>
              </a:path>
            </a:pathLst>
          </a:custGeom>
          <a:solidFill>
            <a:srgbClr val="407DC9"/>
          </a:solidFill>
        </p:spPr>
        <p:txBody>
          <a:bodyPr wrap="square" lIns="0" tIns="0" rIns="0" bIns="0" rtlCol="0"/>
          <a:lstStyle/>
          <a:p>
            <a:endParaRPr/>
          </a:p>
        </p:txBody>
      </p:sp>
      <p:sp>
        <p:nvSpPr>
          <p:cNvPr id="7" name="object 7"/>
          <p:cNvSpPr/>
          <p:nvPr/>
        </p:nvSpPr>
        <p:spPr>
          <a:xfrm>
            <a:off x="3888831" y="1701451"/>
            <a:ext cx="278130" cy="500380"/>
          </a:xfrm>
          <a:custGeom>
            <a:avLst/>
            <a:gdLst/>
            <a:ahLst/>
            <a:cxnLst/>
            <a:rect l="l" t="t" r="r" b="b"/>
            <a:pathLst>
              <a:path w="278129" h="500380">
                <a:moveTo>
                  <a:pt x="275094" y="427977"/>
                </a:moveTo>
                <a:lnTo>
                  <a:pt x="1981" y="427977"/>
                </a:lnTo>
                <a:lnTo>
                  <a:pt x="0" y="431698"/>
                </a:lnTo>
                <a:lnTo>
                  <a:pt x="0" y="496315"/>
                </a:lnTo>
                <a:lnTo>
                  <a:pt x="3962" y="500075"/>
                </a:lnTo>
                <a:lnTo>
                  <a:pt x="273049" y="500075"/>
                </a:lnTo>
                <a:lnTo>
                  <a:pt x="278066" y="496315"/>
                </a:lnTo>
                <a:lnTo>
                  <a:pt x="278066" y="431698"/>
                </a:lnTo>
                <a:lnTo>
                  <a:pt x="275094" y="427977"/>
                </a:lnTo>
                <a:close/>
              </a:path>
              <a:path w="278129" h="500380">
                <a:moveTo>
                  <a:pt x="168452" y="0"/>
                </a:moveTo>
                <a:lnTo>
                  <a:pt x="8978" y="9372"/>
                </a:lnTo>
                <a:lnTo>
                  <a:pt x="4952" y="11226"/>
                </a:lnTo>
                <a:lnTo>
                  <a:pt x="4952" y="60871"/>
                </a:lnTo>
                <a:lnTo>
                  <a:pt x="56781" y="81470"/>
                </a:lnTo>
                <a:lnTo>
                  <a:pt x="69574" y="83341"/>
                </a:lnTo>
                <a:lnTo>
                  <a:pt x="78352" y="88028"/>
                </a:lnTo>
                <a:lnTo>
                  <a:pt x="83577" y="96227"/>
                </a:lnTo>
                <a:lnTo>
                  <a:pt x="85712" y="108635"/>
                </a:lnTo>
                <a:lnTo>
                  <a:pt x="85712" y="387680"/>
                </a:lnTo>
                <a:lnTo>
                  <a:pt x="83484" y="408592"/>
                </a:lnTo>
                <a:lnTo>
                  <a:pt x="76115" y="420820"/>
                </a:lnTo>
                <a:lnTo>
                  <a:pt x="62582" y="426552"/>
                </a:lnTo>
                <a:lnTo>
                  <a:pt x="41859" y="427977"/>
                </a:lnTo>
                <a:lnTo>
                  <a:pt x="235203" y="427977"/>
                </a:lnTo>
                <a:lnTo>
                  <a:pt x="214487" y="426552"/>
                </a:lnTo>
                <a:lnTo>
                  <a:pt x="200958" y="420820"/>
                </a:lnTo>
                <a:lnTo>
                  <a:pt x="193591" y="408592"/>
                </a:lnTo>
                <a:lnTo>
                  <a:pt x="191363" y="387680"/>
                </a:lnTo>
                <a:lnTo>
                  <a:pt x="191363" y="26212"/>
                </a:lnTo>
                <a:lnTo>
                  <a:pt x="190300" y="14214"/>
                </a:lnTo>
                <a:lnTo>
                  <a:pt x="186618" y="6081"/>
                </a:lnTo>
                <a:lnTo>
                  <a:pt x="179581" y="1461"/>
                </a:lnTo>
                <a:lnTo>
                  <a:pt x="168452" y="0"/>
                </a:lnTo>
                <a:close/>
              </a:path>
            </a:pathLst>
          </a:custGeom>
          <a:solidFill>
            <a:srgbClr val="407DC9"/>
          </a:solidFill>
        </p:spPr>
        <p:txBody>
          <a:bodyPr wrap="square" lIns="0" tIns="0" rIns="0" bIns="0" rtlCol="0"/>
          <a:lstStyle/>
          <a:p>
            <a:endParaRPr/>
          </a:p>
        </p:txBody>
      </p:sp>
      <p:sp>
        <p:nvSpPr>
          <p:cNvPr id="8" name="object 8"/>
          <p:cNvSpPr/>
          <p:nvPr/>
        </p:nvSpPr>
        <p:spPr>
          <a:xfrm>
            <a:off x="4195817" y="1487008"/>
            <a:ext cx="278130" cy="715010"/>
          </a:xfrm>
          <a:custGeom>
            <a:avLst/>
            <a:gdLst/>
            <a:ahLst/>
            <a:cxnLst/>
            <a:rect l="l" t="t" r="r" b="b"/>
            <a:pathLst>
              <a:path w="278129" h="715010">
                <a:moveTo>
                  <a:pt x="275094" y="642416"/>
                </a:moveTo>
                <a:lnTo>
                  <a:pt x="3009" y="642416"/>
                </a:lnTo>
                <a:lnTo>
                  <a:pt x="0" y="646150"/>
                </a:lnTo>
                <a:lnTo>
                  <a:pt x="0" y="710768"/>
                </a:lnTo>
                <a:lnTo>
                  <a:pt x="4013" y="714514"/>
                </a:lnTo>
                <a:lnTo>
                  <a:pt x="274104" y="714514"/>
                </a:lnTo>
                <a:lnTo>
                  <a:pt x="278117" y="710768"/>
                </a:lnTo>
                <a:lnTo>
                  <a:pt x="278117" y="646150"/>
                </a:lnTo>
                <a:lnTo>
                  <a:pt x="275094" y="642416"/>
                </a:lnTo>
                <a:close/>
              </a:path>
              <a:path w="278129" h="715010">
                <a:moveTo>
                  <a:pt x="168452" y="0"/>
                </a:moveTo>
                <a:lnTo>
                  <a:pt x="22961" y="7480"/>
                </a:lnTo>
                <a:lnTo>
                  <a:pt x="8978" y="8432"/>
                </a:lnTo>
                <a:lnTo>
                  <a:pt x="5994" y="10299"/>
                </a:lnTo>
                <a:lnTo>
                  <a:pt x="5994" y="60858"/>
                </a:lnTo>
                <a:lnTo>
                  <a:pt x="6539" y="68543"/>
                </a:lnTo>
                <a:lnTo>
                  <a:pt x="8863" y="74561"/>
                </a:lnTo>
                <a:lnTo>
                  <a:pt x="13993" y="78646"/>
                </a:lnTo>
                <a:lnTo>
                  <a:pt x="22961" y="80530"/>
                </a:lnTo>
                <a:lnTo>
                  <a:pt x="56845" y="80530"/>
                </a:lnTo>
                <a:lnTo>
                  <a:pt x="70765" y="82781"/>
                </a:lnTo>
                <a:lnTo>
                  <a:pt x="80019" y="88723"/>
                </a:lnTo>
                <a:lnTo>
                  <a:pt x="85163" y="99231"/>
                </a:lnTo>
                <a:lnTo>
                  <a:pt x="86753" y="115176"/>
                </a:lnTo>
                <a:lnTo>
                  <a:pt x="86753" y="602132"/>
                </a:lnTo>
                <a:lnTo>
                  <a:pt x="84378" y="623042"/>
                </a:lnTo>
                <a:lnTo>
                  <a:pt x="76760" y="635266"/>
                </a:lnTo>
                <a:lnTo>
                  <a:pt x="63163" y="640994"/>
                </a:lnTo>
                <a:lnTo>
                  <a:pt x="42849" y="642416"/>
                </a:lnTo>
                <a:lnTo>
                  <a:pt x="236258" y="642416"/>
                </a:lnTo>
                <a:lnTo>
                  <a:pt x="215529" y="640994"/>
                </a:lnTo>
                <a:lnTo>
                  <a:pt x="201996" y="635266"/>
                </a:lnTo>
                <a:lnTo>
                  <a:pt x="194631" y="623042"/>
                </a:lnTo>
                <a:lnTo>
                  <a:pt x="192404" y="602132"/>
                </a:lnTo>
                <a:lnTo>
                  <a:pt x="192404" y="26212"/>
                </a:lnTo>
                <a:lnTo>
                  <a:pt x="191327" y="14214"/>
                </a:lnTo>
                <a:lnTo>
                  <a:pt x="187534" y="6081"/>
                </a:lnTo>
                <a:lnTo>
                  <a:pt x="180189" y="1461"/>
                </a:lnTo>
                <a:lnTo>
                  <a:pt x="168452" y="0"/>
                </a:lnTo>
                <a:close/>
              </a:path>
            </a:pathLst>
          </a:custGeom>
          <a:solidFill>
            <a:srgbClr val="407DC9"/>
          </a:solidFill>
        </p:spPr>
        <p:txBody>
          <a:bodyPr wrap="square" lIns="0" tIns="0" rIns="0" bIns="0" rtlCol="0"/>
          <a:lstStyle/>
          <a:p>
            <a:endParaRPr/>
          </a:p>
        </p:txBody>
      </p:sp>
      <p:sp>
        <p:nvSpPr>
          <p:cNvPr id="9" name="object 9"/>
          <p:cNvSpPr/>
          <p:nvPr/>
        </p:nvSpPr>
        <p:spPr>
          <a:xfrm>
            <a:off x="4525769" y="1487010"/>
            <a:ext cx="551180" cy="727075"/>
          </a:xfrm>
          <a:custGeom>
            <a:avLst/>
            <a:gdLst/>
            <a:ahLst/>
            <a:cxnLst/>
            <a:rect l="l" t="t" r="r" b="b"/>
            <a:pathLst>
              <a:path w="551179" h="727075">
                <a:moveTo>
                  <a:pt x="238226" y="206946"/>
                </a:moveTo>
                <a:lnTo>
                  <a:pt x="190423" y="210813"/>
                </a:lnTo>
                <a:lnTo>
                  <a:pt x="147474" y="222204"/>
                </a:lnTo>
                <a:lnTo>
                  <a:pt x="109583" y="240802"/>
                </a:lnTo>
                <a:lnTo>
                  <a:pt x="76956" y="266291"/>
                </a:lnTo>
                <a:lnTo>
                  <a:pt x="49801" y="298354"/>
                </a:lnTo>
                <a:lnTo>
                  <a:pt x="28321" y="336674"/>
                </a:lnTo>
                <a:lnTo>
                  <a:pt x="12724" y="380936"/>
                </a:lnTo>
                <a:lnTo>
                  <a:pt x="3215" y="430822"/>
                </a:lnTo>
                <a:lnTo>
                  <a:pt x="0" y="486016"/>
                </a:lnTo>
                <a:lnTo>
                  <a:pt x="3926" y="545560"/>
                </a:lnTo>
                <a:lnTo>
                  <a:pt x="15330" y="595918"/>
                </a:lnTo>
                <a:lnTo>
                  <a:pt x="33651" y="637474"/>
                </a:lnTo>
                <a:lnTo>
                  <a:pt x="58324" y="670613"/>
                </a:lnTo>
                <a:lnTo>
                  <a:pt x="88789" y="695719"/>
                </a:lnTo>
                <a:lnTo>
                  <a:pt x="124483" y="713176"/>
                </a:lnTo>
                <a:lnTo>
                  <a:pt x="164843" y="723369"/>
                </a:lnTo>
                <a:lnTo>
                  <a:pt x="209308" y="726681"/>
                </a:lnTo>
                <a:lnTo>
                  <a:pt x="255576" y="722526"/>
                </a:lnTo>
                <a:lnTo>
                  <a:pt x="299034" y="708890"/>
                </a:lnTo>
                <a:lnTo>
                  <a:pt x="337996" y="684017"/>
                </a:lnTo>
                <a:lnTo>
                  <a:pt x="368346" y="648957"/>
                </a:lnTo>
                <a:lnTo>
                  <a:pt x="230251" y="648957"/>
                </a:lnTo>
                <a:lnTo>
                  <a:pt x="184416" y="640889"/>
                </a:lnTo>
                <a:lnTo>
                  <a:pt x="150348" y="618122"/>
                </a:lnTo>
                <a:lnTo>
                  <a:pt x="127140" y="582816"/>
                </a:lnTo>
                <a:lnTo>
                  <a:pt x="113882" y="537125"/>
                </a:lnTo>
                <a:lnTo>
                  <a:pt x="109664" y="483209"/>
                </a:lnTo>
                <a:lnTo>
                  <a:pt x="113258" y="431178"/>
                </a:lnTo>
                <a:lnTo>
                  <a:pt x="124467" y="384115"/>
                </a:lnTo>
                <a:lnTo>
                  <a:pt x="143925" y="344023"/>
                </a:lnTo>
                <a:lnTo>
                  <a:pt x="172272" y="312907"/>
                </a:lnTo>
                <a:lnTo>
                  <a:pt x="210144" y="292768"/>
                </a:lnTo>
                <a:lnTo>
                  <a:pt x="258178" y="285610"/>
                </a:lnTo>
                <a:lnTo>
                  <a:pt x="475437" y="285610"/>
                </a:lnTo>
                <a:lnTo>
                  <a:pt x="475437" y="245351"/>
                </a:lnTo>
                <a:lnTo>
                  <a:pt x="369785" y="245351"/>
                </a:lnTo>
                <a:lnTo>
                  <a:pt x="342643" y="230269"/>
                </a:lnTo>
                <a:lnTo>
                  <a:pt x="312597" y="218076"/>
                </a:lnTo>
                <a:lnTo>
                  <a:pt x="278256" y="209920"/>
                </a:lnTo>
                <a:lnTo>
                  <a:pt x="238226" y="206946"/>
                </a:lnTo>
                <a:close/>
              </a:path>
              <a:path w="551179" h="727075">
                <a:moveTo>
                  <a:pt x="551180" y="646150"/>
                </a:moveTo>
                <a:lnTo>
                  <a:pt x="370776" y="646150"/>
                </a:lnTo>
                <a:lnTo>
                  <a:pt x="383938" y="682848"/>
                </a:lnTo>
                <a:lnTo>
                  <a:pt x="407293" y="705150"/>
                </a:lnTo>
                <a:lnTo>
                  <a:pt x="436818" y="716214"/>
                </a:lnTo>
                <a:lnTo>
                  <a:pt x="468490" y="719200"/>
                </a:lnTo>
                <a:lnTo>
                  <a:pt x="492968" y="718670"/>
                </a:lnTo>
                <a:lnTo>
                  <a:pt x="538226" y="710755"/>
                </a:lnTo>
                <a:lnTo>
                  <a:pt x="551180" y="699528"/>
                </a:lnTo>
                <a:lnTo>
                  <a:pt x="551180" y="646150"/>
                </a:lnTo>
                <a:close/>
              </a:path>
              <a:path w="551179" h="727075">
                <a:moveTo>
                  <a:pt x="475437" y="285610"/>
                </a:moveTo>
                <a:lnTo>
                  <a:pt x="258178" y="285610"/>
                </a:lnTo>
                <a:lnTo>
                  <a:pt x="291311" y="288404"/>
                </a:lnTo>
                <a:lnTo>
                  <a:pt x="322202" y="296025"/>
                </a:lnTo>
                <a:lnTo>
                  <a:pt x="348982" y="307336"/>
                </a:lnTo>
                <a:lnTo>
                  <a:pt x="369785" y="321195"/>
                </a:lnTo>
                <a:lnTo>
                  <a:pt x="369785" y="471030"/>
                </a:lnTo>
                <a:lnTo>
                  <a:pt x="359389" y="533406"/>
                </a:lnTo>
                <a:lnTo>
                  <a:pt x="340192" y="583016"/>
                </a:lnTo>
                <a:lnTo>
                  <a:pt x="312239" y="619230"/>
                </a:lnTo>
                <a:lnTo>
                  <a:pt x="275577" y="641420"/>
                </a:lnTo>
                <a:lnTo>
                  <a:pt x="230251" y="648957"/>
                </a:lnTo>
                <a:lnTo>
                  <a:pt x="368346" y="648957"/>
                </a:lnTo>
                <a:lnTo>
                  <a:pt x="370776" y="646150"/>
                </a:lnTo>
                <a:lnTo>
                  <a:pt x="551180" y="646150"/>
                </a:lnTo>
                <a:lnTo>
                  <a:pt x="551180" y="644283"/>
                </a:lnTo>
                <a:lnTo>
                  <a:pt x="505345" y="644283"/>
                </a:lnTo>
                <a:lnTo>
                  <a:pt x="492817" y="642161"/>
                </a:lnTo>
                <a:lnTo>
                  <a:pt x="483657" y="635736"/>
                </a:lnTo>
                <a:lnTo>
                  <a:pt x="477863" y="624920"/>
                </a:lnTo>
                <a:lnTo>
                  <a:pt x="475437" y="609625"/>
                </a:lnTo>
                <a:lnTo>
                  <a:pt x="475437" y="285610"/>
                </a:lnTo>
                <a:close/>
              </a:path>
              <a:path w="551179" h="727075">
                <a:moveTo>
                  <a:pt x="547217" y="638670"/>
                </a:moveTo>
                <a:lnTo>
                  <a:pt x="539229" y="639597"/>
                </a:lnTo>
                <a:lnTo>
                  <a:pt x="531836" y="640726"/>
                </a:lnTo>
                <a:lnTo>
                  <a:pt x="524911" y="642292"/>
                </a:lnTo>
                <a:lnTo>
                  <a:pt x="516674" y="643683"/>
                </a:lnTo>
                <a:lnTo>
                  <a:pt x="505345" y="644283"/>
                </a:lnTo>
                <a:lnTo>
                  <a:pt x="551180" y="644283"/>
                </a:lnTo>
                <a:lnTo>
                  <a:pt x="551180" y="639597"/>
                </a:lnTo>
                <a:lnTo>
                  <a:pt x="547217" y="638670"/>
                </a:lnTo>
                <a:close/>
              </a:path>
              <a:path w="551179" h="727075">
                <a:moveTo>
                  <a:pt x="451535" y="0"/>
                </a:moveTo>
                <a:lnTo>
                  <a:pt x="305993" y="7480"/>
                </a:lnTo>
                <a:lnTo>
                  <a:pt x="292049" y="8432"/>
                </a:lnTo>
                <a:lnTo>
                  <a:pt x="289077" y="10299"/>
                </a:lnTo>
                <a:lnTo>
                  <a:pt x="289077" y="60871"/>
                </a:lnTo>
                <a:lnTo>
                  <a:pt x="289620" y="68547"/>
                </a:lnTo>
                <a:lnTo>
                  <a:pt x="291934" y="74558"/>
                </a:lnTo>
                <a:lnTo>
                  <a:pt x="297049" y="78641"/>
                </a:lnTo>
                <a:lnTo>
                  <a:pt x="305993" y="80530"/>
                </a:lnTo>
                <a:lnTo>
                  <a:pt x="339877" y="80530"/>
                </a:lnTo>
                <a:lnTo>
                  <a:pt x="353819" y="82781"/>
                </a:lnTo>
                <a:lnTo>
                  <a:pt x="363070" y="88723"/>
                </a:lnTo>
                <a:lnTo>
                  <a:pt x="368202" y="99231"/>
                </a:lnTo>
                <a:lnTo>
                  <a:pt x="369785" y="115176"/>
                </a:lnTo>
                <a:lnTo>
                  <a:pt x="369785" y="245351"/>
                </a:lnTo>
                <a:lnTo>
                  <a:pt x="475437" y="245351"/>
                </a:lnTo>
                <a:lnTo>
                  <a:pt x="475437" y="26212"/>
                </a:lnTo>
                <a:lnTo>
                  <a:pt x="474226" y="14214"/>
                </a:lnTo>
                <a:lnTo>
                  <a:pt x="470215" y="6081"/>
                </a:lnTo>
                <a:lnTo>
                  <a:pt x="462840" y="1461"/>
                </a:lnTo>
                <a:lnTo>
                  <a:pt x="451535" y="0"/>
                </a:lnTo>
                <a:close/>
              </a:path>
            </a:pathLst>
          </a:custGeom>
          <a:solidFill>
            <a:srgbClr val="407DC9"/>
          </a:solidFill>
        </p:spPr>
        <p:txBody>
          <a:bodyPr wrap="square" lIns="0" tIns="0" rIns="0" bIns="0" rtlCol="0"/>
          <a:lstStyle/>
          <a:p>
            <a:endParaRPr/>
          </a:p>
        </p:txBody>
      </p:sp>
      <p:sp>
        <p:nvSpPr>
          <p:cNvPr id="10" name="object 10"/>
          <p:cNvSpPr/>
          <p:nvPr/>
        </p:nvSpPr>
        <p:spPr>
          <a:xfrm>
            <a:off x="5244386" y="1516967"/>
            <a:ext cx="621030" cy="695325"/>
          </a:xfrm>
          <a:custGeom>
            <a:avLst/>
            <a:gdLst/>
            <a:ahLst/>
            <a:cxnLst/>
            <a:rect l="l" t="t" r="r" b="b"/>
            <a:pathLst>
              <a:path w="621029" h="695325">
                <a:moveTo>
                  <a:pt x="361797" y="0"/>
                </a:moveTo>
                <a:lnTo>
                  <a:pt x="309648" y="2526"/>
                </a:lnTo>
                <a:lnTo>
                  <a:pt x="261342" y="9968"/>
                </a:lnTo>
                <a:lnTo>
                  <a:pt x="216937" y="22121"/>
                </a:lnTo>
                <a:lnTo>
                  <a:pt x="176490" y="38781"/>
                </a:lnTo>
                <a:lnTo>
                  <a:pt x="140058" y="59743"/>
                </a:lnTo>
                <a:lnTo>
                  <a:pt x="107698" y="84802"/>
                </a:lnTo>
                <a:lnTo>
                  <a:pt x="79468" y="113753"/>
                </a:lnTo>
                <a:lnTo>
                  <a:pt x="55424" y="146392"/>
                </a:lnTo>
                <a:lnTo>
                  <a:pt x="35624" y="182513"/>
                </a:lnTo>
                <a:lnTo>
                  <a:pt x="20124" y="221913"/>
                </a:lnTo>
                <a:lnTo>
                  <a:pt x="8982" y="264386"/>
                </a:lnTo>
                <a:lnTo>
                  <a:pt x="2255" y="309728"/>
                </a:lnTo>
                <a:lnTo>
                  <a:pt x="0" y="357733"/>
                </a:lnTo>
                <a:lnTo>
                  <a:pt x="3030" y="412364"/>
                </a:lnTo>
                <a:lnTo>
                  <a:pt x="11951" y="462040"/>
                </a:lnTo>
                <a:lnTo>
                  <a:pt x="26513" y="506801"/>
                </a:lnTo>
                <a:lnTo>
                  <a:pt x="46462" y="546684"/>
                </a:lnTo>
                <a:lnTo>
                  <a:pt x="71547" y="581730"/>
                </a:lnTo>
                <a:lnTo>
                  <a:pt x="101514" y="611976"/>
                </a:lnTo>
                <a:lnTo>
                  <a:pt x="136112" y="637462"/>
                </a:lnTo>
                <a:lnTo>
                  <a:pt x="175088" y="658227"/>
                </a:lnTo>
                <a:lnTo>
                  <a:pt x="218191" y="674310"/>
                </a:lnTo>
                <a:lnTo>
                  <a:pt x="265168" y="685750"/>
                </a:lnTo>
                <a:lnTo>
                  <a:pt x="315766" y="692585"/>
                </a:lnTo>
                <a:lnTo>
                  <a:pt x="369735" y="694855"/>
                </a:lnTo>
                <a:lnTo>
                  <a:pt x="439734" y="691221"/>
                </a:lnTo>
                <a:lnTo>
                  <a:pt x="497962" y="681967"/>
                </a:lnTo>
                <a:lnTo>
                  <a:pt x="544612" y="669568"/>
                </a:lnTo>
                <a:lnTo>
                  <a:pt x="603948" y="645223"/>
                </a:lnTo>
                <a:lnTo>
                  <a:pt x="620915" y="619937"/>
                </a:lnTo>
                <a:lnTo>
                  <a:pt x="620915" y="609638"/>
                </a:lnTo>
                <a:lnTo>
                  <a:pt x="375729" y="609638"/>
                </a:lnTo>
                <a:lnTo>
                  <a:pt x="318547" y="606022"/>
                </a:lnTo>
                <a:lnTo>
                  <a:pt x="269074" y="595415"/>
                </a:lnTo>
                <a:lnTo>
                  <a:pt x="227050" y="578180"/>
                </a:lnTo>
                <a:lnTo>
                  <a:pt x="192211" y="554678"/>
                </a:lnTo>
                <a:lnTo>
                  <a:pt x="164295" y="525273"/>
                </a:lnTo>
                <a:lnTo>
                  <a:pt x="143040" y="490325"/>
                </a:lnTo>
                <a:lnTo>
                  <a:pt x="128182" y="450198"/>
                </a:lnTo>
                <a:lnTo>
                  <a:pt x="119460" y="405254"/>
                </a:lnTo>
                <a:lnTo>
                  <a:pt x="116611" y="355854"/>
                </a:lnTo>
                <a:lnTo>
                  <a:pt x="119285" y="306821"/>
                </a:lnTo>
                <a:lnTo>
                  <a:pt x="127527" y="260208"/>
                </a:lnTo>
                <a:lnTo>
                  <a:pt x="141666" y="216909"/>
                </a:lnTo>
                <a:lnTo>
                  <a:pt x="162030" y="177818"/>
                </a:lnTo>
                <a:lnTo>
                  <a:pt x="188949" y="143830"/>
                </a:lnTo>
                <a:lnTo>
                  <a:pt x="222751" y="115839"/>
                </a:lnTo>
                <a:lnTo>
                  <a:pt x="263765" y="94737"/>
                </a:lnTo>
                <a:lnTo>
                  <a:pt x="312320" y="81421"/>
                </a:lnTo>
                <a:lnTo>
                  <a:pt x="368744" y="76784"/>
                </a:lnTo>
                <a:lnTo>
                  <a:pt x="576416" y="76784"/>
                </a:lnTo>
                <a:lnTo>
                  <a:pt x="559371" y="57943"/>
                </a:lnTo>
                <a:lnTo>
                  <a:pt x="525909" y="34618"/>
                </a:lnTo>
                <a:lnTo>
                  <a:pt x="482449" y="16285"/>
                </a:lnTo>
                <a:lnTo>
                  <a:pt x="428056" y="4296"/>
                </a:lnTo>
                <a:lnTo>
                  <a:pt x="361797" y="0"/>
                </a:lnTo>
                <a:close/>
              </a:path>
              <a:path w="621029" h="695325">
                <a:moveTo>
                  <a:pt x="605763" y="560183"/>
                </a:moveTo>
                <a:lnTo>
                  <a:pt x="591007" y="564692"/>
                </a:lnTo>
                <a:lnTo>
                  <a:pt x="554135" y="578428"/>
                </a:lnTo>
                <a:lnTo>
                  <a:pt x="505404" y="593132"/>
                </a:lnTo>
                <a:lnTo>
                  <a:pt x="445655" y="604853"/>
                </a:lnTo>
                <a:lnTo>
                  <a:pt x="375729" y="609638"/>
                </a:lnTo>
                <a:lnTo>
                  <a:pt x="620915" y="609638"/>
                </a:lnTo>
                <a:lnTo>
                  <a:pt x="620794" y="578428"/>
                </a:lnTo>
                <a:lnTo>
                  <a:pt x="619603" y="566266"/>
                </a:lnTo>
                <a:lnTo>
                  <a:pt x="614924" y="560239"/>
                </a:lnTo>
                <a:lnTo>
                  <a:pt x="605763" y="560183"/>
                </a:lnTo>
                <a:close/>
              </a:path>
              <a:path w="621029" h="695325">
                <a:moveTo>
                  <a:pt x="576416" y="76784"/>
                </a:moveTo>
                <a:lnTo>
                  <a:pt x="368744" y="76784"/>
                </a:lnTo>
                <a:lnTo>
                  <a:pt x="412115" y="79477"/>
                </a:lnTo>
                <a:lnTo>
                  <a:pt x="449597" y="87088"/>
                </a:lnTo>
                <a:lnTo>
                  <a:pt x="481285" y="98917"/>
                </a:lnTo>
                <a:lnTo>
                  <a:pt x="507276" y="114261"/>
                </a:lnTo>
                <a:lnTo>
                  <a:pt x="491542" y="124569"/>
                </a:lnTo>
                <a:lnTo>
                  <a:pt x="479266" y="138477"/>
                </a:lnTo>
                <a:lnTo>
                  <a:pt x="471285" y="155724"/>
                </a:lnTo>
                <a:lnTo>
                  <a:pt x="468439" y="176047"/>
                </a:lnTo>
                <a:lnTo>
                  <a:pt x="473874" y="203821"/>
                </a:lnTo>
                <a:lnTo>
                  <a:pt x="488745" y="224743"/>
                </a:lnTo>
                <a:lnTo>
                  <a:pt x="510900" y="237939"/>
                </a:lnTo>
                <a:lnTo>
                  <a:pt x="538187" y="242531"/>
                </a:lnTo>
                <a:lnTo>
                  <a:pt x="565693" y="237909"/>
                </a:lnTo>
                <a:lnTo>
                  <a:pt x="589268" y="224510"/>
                </a:lnTo>
                <a:lnTo>
                  <a:pt x="605740" y="203034"/>
                </a:lnTo>
                <a:lnTo>
                  <a:pt x="611936" y="174180"/>
                </a:lnTo>
                <a:lnTo>
                  <a:pt x="609118" y="144380"/>
                </a:lnTo>
                <a:lnTo>
                  <a:pt x="600041" y="114174"/>
                </a:lnTo>
                <a:lnTo>
                  <a:pt x="583770" y="84912"/>
                </a:lnTo>
                <a:lnTo>
                  <a:pt x="576416" y="76784"/>
                </a:lnTo>
                <a:close/>
              </a:path>
            </a:pathLst>
          </a:custGeom>
          <a:solidFill>
            <a:srgbClr val="407DC9"/>
          </a:solidFill>
        </p:spPr>
        <p:txBody>
          <a:bodyPr wrap="square" lIns="0" tIns="0" rIns="0" bIns="0" rtlCol="0"/>
          <a:lstStyle/>
          <a:p>
            <a:endParaRPr/>
          </a:p>
        </p:txBody>
      </p:sp>
      <p:sp>
        <p:nvSpPr>
          <p:cNvPr id="11" name="object 11"/>
          <p:cNvSpPr/>
          <p:nvPr/>
        </p:nvSpPr>
        <p:spPr>
          <a:xfrm>
            <a:off x="6075331" y="1525402"/>
            <a:ext cx="720725" cy="676275"/>
          </a:xfrm>
          <a:custGeom>
            <a:avLst/>
            <a:gdLst/>
            <a:ahLst/>
            <a:cxnLst/>
            <a:rect l="l" t="t" r="r" b="b"/>
            <a:pathLst>
              <a:path w="720725" h="676275">
                <a:moveTo>
                  <a:pt x="401662" y="0"/>
                </a:moveTo>
                <a:lnTo>
                  <a:pt x="311950" y="0"/>
                </a:lnTo>
                <a:lnTo>
                  <a:pt x="300624" y="613"/>
                </a:lnTo>
                <a:lnTo>
                  <a:pt x="293771" y="2806"/>
                </a:lnTo>
                <a:lnTo>
                  <a:pt x="289531" y="7104"/>
                </a:lnTo>
                <a:lnTo>
                  <a:pt x="286042" y="14033"/>
                </a:lnTo>
                <a:lnTo>
                  <a:pt x="84721" y="566559"/>
                </a:lnTo>
                <a:lnTo>
                  <a:pt x="76278" y="585553"/>
                </a:lnTo>
                <a:lnTo>
                  <a:pt x="68019" y="596393"/>
                </a:lnTo>
                <a:lnTo>
                  <a:pt x="58634" y="601444"/>
                </a:lnTo>
                <a:lnTo>
                  <a:pt x="46812" y="603072"/>
                </a:lnTo>
                <a:lnTo>
                  <a:pt x="17957" y="604012"/>
                </a:lnTo>
                <a:lnTo>
                  <a:pt x="8835" y="605629"/>
                </a:lnTo>
                <a:lnTo>
                  <a:pt x="3363" y="609171"/>
                </a:lnTo>
                <a:lnTo>
                  <a:pt x="700" y="614813"/>
                </a:lnTo>
                <a:lnTo>
                  <a:pt x="0" y="622731"/>
                </a:lnTo>
                <a:lnTo>
                  <a:pt x="0" y="673303"/>
                </a:lnTo>
                <a:lnTo>
                  <a:pt x="4965" y="676122"/>
                </a:lnTo>
                <a:lnTo>
                  <a:pt x="220281" y="676122"/>
                </a:lnTo>
                <a:lnTo>
                  <a:pt x="230267" y="675462"/>
                </a:lnTo>
                <a:lnTo>
                  <a:pt x="236720" y="672958"/>
                </a:lnTo>
                <a:lnTo>
                  <a:pt x="240189" y="667823"/>
                </a:lnTo>
                <a:lnTo>
                  <a:pt x="241223" y="659269"/>
                </a:lnTo>
                <a:lnTo>
                  <a:pt x="241132" y="622731"/>
                </a:lnTo>
                <a:lnTo>
                  <a:pt x="240469" y="615876"/>
                </a:lnTo>
                <a:lnTo>
                  <a:pt x="237467" y="610450"/>
                </a:lnTo>
                <a:lnTo>
                  <a:pt x="231108" y="606958"/>
                </a:lnTo>
                <a:lnTo>
                  <a:pt x="220281" y="604964"/>
                </a:lnTo>
                <a:lnTo>
                  <a:pt x="202323" y="604964"/>
                </a:lnTo>
                <a:lnTo>
                  <a:pt x="184774" y="601880"/>
                </a:lnTo>
                <a:lnTo>
                  <a:pt x="174143" y="595820"/>
                </a:lnTo>
                <a:lnTo>
                  <a:pt x="170621" y="585197"/>
                </a:lnTo>
                <a:lnTo>
                  <a:pt x="174396" y="568426"/>
                </a:lnTo>
                <a:lnTo>
                  <a:pt x="213271" y="457911"/>
                </a:lnTo>
                <a:lnTo>
                  <a:pt x="590325" y="457911"/>
                </a:lnTo>
                <a:lnTo>
                  <a:pt x="564157" y="387680"/>
                </a:lnTo>
                <a:lnTo>
                  <a:pt x="238188" y="387680"/>
                </a:lnTo>
                <a:lnTo>
                  <a:pt x="343839" y="92697"/>
                </a:lnTo>
                <a:lnTo>
                  <a:pt x="454246" y="92697"/>
                </a:lnTo>
                <a:lnTo>
                  <a:pt x="424586" y="13093"/>
                </a:lnTo>
                <a:lnTo>
                  <a:pt x="420720" y="6707"/>
                </a:lnTo>
                <a:lnTo>
                  <a:pt x="416110" y="2689"/>
                </a:lnTo>
                <a:lnTo>
                  <a:pt x="410007" y="599"/>
                </a:lnTo>
                <a:lnTo>
                  <a:pt x="401662" y="0"/>
                </a:lnTo>
                <a:close/>
              </a:path>
              <a:path w="720725" h="676275">
                <a:moveTo>
                  <a:pt x="590325" y="457911"/>
                </a:moveTo>
                <a:lnTo>
                  <a:pt x="476427" y="457911"/>
                </a:lnTo>
                <a:lnTo>
                  <a:pt x="512279" y="557187"/>
                </a:lnTo>
                <a:lnTo>
                  <a:pt x="515721" y="566559"/>
                </a:lnTo>
                <a:lnTo>
                  <a:pt x="518160" y="574165"/>
                </a:lnTo>
                <a:lnTo>
                  <a:pt x="519727" y="580763"/>
                </a:lnTo>
                <a:lnTo>
                  <a:pt x="520268" y="586219"/>
                </a:lnTo>
                <a:lnTo>
                  <a:pt x="518166" y="594822"/>
                </a:lnTo>
                <a:lnTo>
                  <a:pt x="511675" y="600265"/>
                </a:lnTo>
                <a:lnTo>
                  <a:pt x="500513" y="603603"/>
                </a:lnTo>
                <a:lnTo>
                  <a:pt x="484403" y="605891"/>
                </a:lnTo>
                <a:lnTo>
                  <a:pt x="471411" y="605891"/>
                </a:lnTo>
                <a:lnTo>
                  <a:pt x="460588" y="607741"/>
                </a:lnTo>
                <a:lnTo>
                  <a:pt x="454237" y="610914"/>
                </a:lnTo>
                <a:lnTo>
                  <a:pt x="451244" y="616021"/>
                </a:lnTo>
                <a:lnTo>
                  <a:pt x="450586" y="622731"/>
                </a:lnTo>
                <a:lnTo>
                  <a:pt x="450494" y="659269"/>
                </a:lnTo>
                <a:lnTo>
                  <a:pt x="451383" y="667823"/>
                </a:lnTo>
                <a:lnTo>
                  <a:pt x="454609" y="672958"/>
                </a:lnTo>
                <a:lnTo>
                  <a:pt x="461006" y="675462"/>
                </a:lnTo>
                <a:lnTo>
                  <a:pt x="471411" y="676122"/>
                </a:lnTo>
                <a:lnTo>
                  <a:pt x="699681" y="676122"/>
                </a:lnTo>
                <a:lnTo>
                  <a:pt x="710527" y="675462"/>
                </a:lnTo>
                <a:lnTo>
                  <a:pt x="716880" y="672958"/>
                </a:lnTo>
                <a:lnTo>
                  <a:pt x="719865" y="667823"/>
                </a:lnTo>
                <a:lnTo>
                  <a:pt x="720610" y="659269"/>
                </a:lnTo>
                <a:lnTo>
                  <a:pt x="720610" y="620864"/>
                </a:lnTo>
                <a:lnTo>
                  <a:pt x="680732" y="603072"/>
                </a:lnTo>
                <a:lnTo>
                  <a:pt x="660672" y="601239"/>
                </a:lnTo>
                <a:lnTo>
                  <a:pt x="647339" y="594753"/>
                </a:lnTo>
                <a:lnTo>
                  <a:pt x="637000" y="580019"/>
                </a:lnTo>
                <a:lnTo>
                  <a:pt x="625919" y="553440"/>
                </a:lnTo>
                <a:lnTo>
                  <a:pt x="590325" y="457911"/>
                </a:lnTo>
                <a:close/>
              </a:path>
              <a:path w="720725" h="676275">
                <a:moveTo>
                  <a:pt x="454246" y="92697"/>
                </a:moveTo>
                <a:lnTo>
                  <a:pt x="343839" y="92697"/>
                </a:lnTo>
                <a:lnTo>
                  <a:pt x="450494" y="387680"/>
                </a:lnTo>
                <a:lnTo>
                  <a:pt x="564157" y="387680"/>
                </a:lnTo>
                <a:lnTo>
                  <a:pt x="454246" y="92697"/>
                </a:lnTo>
                <a:close/>
              </a:path>
            </a:pathLst>
          </a:custGeom>
          <a:solidFill>
            <a:srgbClr val="407DC9"/>
          </a:solidFill>
        </p:spPr>
        <p:txBody>
          <a:bodyPr wrap="square" lIns="0" tIns="0" rIns="0" bIns="0" rtlCol="0"/>
          <a:lstStyle/>
          <a:p>
            <a:endParaRPr/>
          </a:p>
        </p:txBody>
      </p:sp>
      <p:sp>
        <p:nvSpPr>
          <p:cNvPr id="12" name="object 12"/>
          <p:cNvSpPr/>
          <p:nvPr/>
        </p:nvSpPr>
        <p:spPr>
          <a:xfrm>
            <a:off x="5886561" y="2062749"/>
            <a:ext cx="165100" cy="165100"/>
          </a:xfrm>
          <a:custGeom>
            <a:avLst/>
            <a:gdLst/>
            <a:ahLst/>
            <a:cxnLst/>
            <a:rect l="l" t="t" r="r" b="b"/>
            <a:pathLst>
              <a:path w="165100" h="165100">
                <a:moveTo>
                  <a:pt x="82410" y="0"/>
                </a:moveTo>
                <a:lnTo>
                  <a:pt x="0" y="82397"/>
                </a:lnTo>
                <a:lnTo>
                  <a:pt x="82410" y="164782"/>
                </a:lnTo>
                <a:lnTo>
                  <a:pt x="164795" y="82397"/>
                </a:lnTo>
                <a:lnTo>
                  <a:pt x="82410" y="0"/>
                </a:lnTo>
                <a:close/>
              </a:path>
            </a:pathLst>
          </a:custGeom>
          <a:solidFill>
            <a:srgbClr val="F2B533"/>
          </a:solidFill>
        </p:spPr>
        <p:txBody>
          <a:bodyPr wrap="square" lIns="0" tIns="0" rIns="0" bIns="0" rtlCol="0"/>
          <a:lstStyle/>
          <a:p>
            <a:endParaRPr/>
          </a:p>
        </p:txBody>
      </p:sp>
      <p:sp>
        <p:nvSpPr>
          <p:cNvPr id="13" name="object 13"/>
          <p:cNvSpPr/>
          <p:nvPr/>
        </p:nvSpPr>
        <p:spPr>
          <a:xfrm>
            <a:off x="6820204" y="2062749"/>
            <a:ext cx="165100" cy="165100"/>
          </a:xfrm>
          <a:custGeom>
            <a:avLst/>
            <a:gdLst/>
            <a:ahLst/>
            <a:cxnLst/>
            <a:rect l="l" t="t" r="r" b="b"/>
            <a:pathLst>
              <a:path w="165100" h="165100">
                <a:moveTo>
                  <a:pt x="82410" y="0"/>
                </a:moveTo>
                <a:lnTo>
                  <a:pt x="0" y="82397"/>
                </a:lnTo>
                <a:lnTo>
                  <a:pt x="82410" y="164782"/>
                </a:lnTo>
                <a:lnTo>
                  <a:pt x="164795" y="82397"/>
                </a:lnTo>
                <a:lnTo>
                  <a:pt x="82410" y="0"/>
                </a:lnTo>
                <a:close/>
              </a:path>
            </a:pathLst>
          </a:custGeom>
          <a:solidFill>
            <a:srgbClr val="F2B533"/>
          </a:solidFill>
        </p:spPr>
        <p:txBody>
          <a:bodyPr wrap="square" lIns="0" tIns="0" rIns="0" bIns="0" rtlCol="0"/>
          <a:lstStyle/>
          <a:p>
            <a:endParaRPr/>
          </a:p>
        </p:txBody>
      </p:sp>
      <p:sp>
        <p:nvSpPr>
          <p:cNvPr id="14" name="object 14"/>
          <p:cNvSpPr/>
          <p:nvPr/>
        </p:nvSpPr>
        <p:spPr>
          <a:xfrm>
            <a:off x="1458874" y="1703844"/>
            <a:ext cx="285115" cy="267970"/>
          </a:xfrm>
          <a:custGeom>
            <a:avLst/>
            <a:gdLst/>
            <a:ahLst/>
            <a:cxnLst/>
            <a:rect l="l" t="t" r="r" b="b"/>
            <a:pathLst>
              <a:path w="285114" h="267969">
                <a:moveTo>
                  <a:pt x="0" y="267754"/>
                </a:moveTo>
                <a:lnTo>
                  <a:pt x="284911" y="267754"/>
                </a:lnTo>
                <a:lnTo>
                  <a:pt x="284911" y="0"/>
                </a:lnTo>
                <a:lnTo>
                  <a:pt x="0" y="0"/>
                </a:lnTo>
                <a:lnTo>
                  <a:pt x="0" y="267754"/>
                </a:lnTo>
                <a:close/>
              </a:path>
            </a:pathLst>
          </a:custGeom>
          <a:solidFill>
            <a:srgbClr val="407DC9"/>
          </a:solidFill>
        </p:spPr>
        <p:txBody>
          <a:bodyPr wrap="square" lIns="0" tIns="0" rIns="0" bIns="0" rtlCol="0"/>
          <a:lstStyle/>
          <a:p>
            <a:endParaRPr/>
          </a:p>
        </p:txBody>
      </p:sp>
      <p:sp>
        <p:nvSpPr>
          <p:cNvPr id="15" name="object 15"/>
          <p:cNvSpPr/>
          <p:nvPr/>
        </p:nvSpPr>
        <p:spPr>
          <a:xfrm>
            <a:off x="1743786" y="1703844"/>
            <a:ext cx="285115" cy="267970"/>
          </a:xfrm>
          <a:custGeom>
            <a:avLst/>
            <a:gdLst/>
            <a:ahLst/>
            <a:cxnLst/>
            <a:rect l="l" t="t" r="r" b="b"/>
            <a:pathLst>
              <a:path w="285114" h="267969">
                <a:moveTo>
                  <a:pt x="0" y="267754"/>
                </a:moveTo>
                <a:lnTo>
                  <a:pt x="284962" y="267754"/>
                </a:lnTo>
                <a:lnTo>
                  <a:pt x="284962" y="0"/>
                </a:lnTo>
                <a:lnTo>
                  <a:pt x="0" y="0"/>
                </a:lnTo>
                <a:lnTo>
                  <a:pt x="0" y="267754"/>
                </a:lnTo>
                <a:close/>
              </a:path>
            </a:pathLst>
          </a:custGeom>
          <a:solidFill>
            <a:srgbClr val="63CCC9"/>
          </a:solidFill>
        </p:spPr>
        <p:txBody>
          <a:bodyPr wrap="square" lIns="0" tIns="0" rIns="0" bIns="0" rtlCol="0"/>
          <a:lstStyle/>
          <a:p>
            <a:endParaRPr/>
          </a:p>
        </p:txBody>
      </p:sp>
      <p:sp>
        <p:nvSpPr>
          <p:cNvPr id="16" name="object 16"/>
          <p:cNvSpPr/>
          <p:nvPr/>
        </p:nvSpPr>
        <p:spPr>
          <a:xfrm>
            <a:off x="1173911" y="1703844"/>
            <a:ext cx="285115" cy="267970"/>
          </a:xfrm>
          <a:custGeom>
            <a:avLst/>
            <a:gdLst/>
            <a:ahLst/>
            <a:cxnLst/>
            <a:rect l="l" t="t" r="r" b="b"/>
            <a:pathLst>
              <a:path w="285115" h="267969">
                <a:moveTo>
                  <a:pt x="284962" y="0"/>
                </a:moveTo>
                <a:lnTo>
                  <a:pt x="0" y="0"/>
                </a:lnTo>
                <a:lnTo>
                  <a:pt x="0" y="267754"/>
                </a:lnTo>
                <a:lnTo>
                  <a:pt x="284962" y="267754"/>
                </a:lnTo>
                <a:lnTo>
                  <a:pt x="284962" y="0"/>
                </a:lnTo>
                <a:close/>
              </a:path>
            </a:pathLst>
          </a:custGeom>
          <a:solidFill>
            <a:srgbClr val="63CCC9"/>
          </a:solidFill>
        </p:spPr>
        <p:txBody>
          <a:bodyPr wrap="square" lIns="0" tIns="0" rIns="0" bIns="0" rtlCol="0"/>
          <a:lstStyle/>
          <a:p>
            <a:endParaRPr/>
          </a:p>
        </p:txBody>
      </p:sp>
      <p:sp>
        <p:nvSpPr>
          <p:cNvPr id="17" name="object 17"/>
          <p:cNvSpPr/>
          <p:nvPr/>
        </p:nvSpPr>
        <p:spPr>
          <a:xfrm>
            <a:off x="1458874" y="1436166"/>
            <a:ext cx="285115" cy="267970"/>
          </a:xfrm>
          <a:custGeom>
            <a:avLst/>
            <a:gdLst/>
            <a:ahLst/>
            <a:cxnLst/>
            <a:rect l="l" t="t" r="r" b="b"/>
            <a:pathLst>
              <a:path w="285114" h="267969">
                <a:moveTo>
                  <a:pt x="284911" y="0"/>
                </a:moveTo>
                <a:lnTo>
                  <a:pt x="0" y="0"/>
                </a:lnTo>
                <a:lnTo>
                  <a:pt x="0" y="267677"/>
                </a:lnTo>
                <a:lnTo>
                  <a:pt x="284911" y="267677"/>
                </a:lnTo>
                <a:lnTo>
                  <a:pt x="284911" y="0"/>
                </a:lnTo>
                <a:close/>
              </a:path>
            </a:pathLst>
          </a:custGeom>
          <a:solidFill>
            <a:srgbClr val="63CCC9"/>
          </a:solidFill>
        </p:spPr>
        <p:txBody>
          <a:bodyPr wrap="square" lIns="0" tIns="0" rIns="0" bIns="0" rtlCol="0"/>
          <a:lstStyle/>
          <a:p>
            <a:endParaRPr/>
          </a:p>
        </p:txBody>
      </p:sp>
      <p:sp>
        <p:nvSpPr>
          <p:cNvPr id="18" name="object 18"/>
          <p:cNvSpPr/>
          <p:nvPr/>
        </p:nvSpPr>
        <p:spPr>
          <a:xfrm>
            <a:off x="1743786" y="1168400"/>
            <a:ext cx="285115" cy="267970"/>
          </a:xfrm>
          <a:custGeom>
            <a:avLst/>
            <a:gdLst/>
            <a:ahLst/>
            <a:cxnLst/>
            <a:rect l="l" t="t" r="r" b="b"/>
            <a:pathLst>
              <a:path w="285114" h="267969">
                <a:moveTo>
                  <a:pt x="284962" y="0"/>
                </a:moveTo>
                <a:lnTo>
                  <a:pt x="0" y="0"/>
                </a:lnTo>
                <a:lnTo>
                  <a:pt x="0" y="267766"/>
                </a:lnTo>
                <a:lnTo>
                  <a:pt x="284962" y="267766"/>
                </a:lnTo>
                <a:lnTo>
                  <a:pt x="284962" y="0"/>
                </a:lnTo>
                <a:close/>
              </a:path>
            </a:pathLst>
          </a:custGeom>
          <a:solidFill>
            <a:srgbClr val="F2B533"/>
          </a:solidFill>
        </p:spPr>
        <p:txBody>
          <a:bodyPr wrap="square" lIns="0" tIns="0" rIns="0" bIns="0" rtlCol="0"/>
          <a:lstStyle/>
          <a:p>
            <a:endParaRPr/>
          </a:p>
        </p:txBody>
      </p:sp>
      <p:sp>
        <p:nvSpPr>
          <p:cNvPr id="19" name="object 19"/>
          <p:cNvSpPr/>
          <p:nvPr/>
        </p:nvSpPr>
        <p:spPr>
          <a:xfrm>
            <a:off x="1173911" y="1168400"/>
            <a:ext cx="285115" cy="267970"/>
          </a:xfrm>
          <a:custGeom>
            <a:avLst/>
            <a:gdLst/>
            <a:ahLst/>
            <a:cxnLst/>
            <a:rect l="l" t="t" r="r" b="b"/>
            <a:pathLst>
              <a:path w="285115" h="267969">
                <a:moveTo>
                  <a:pt x="284962" y="0"/>
                </a:moveTo>
                <a:lnTo>
                  <a:pt x="0" y="0"/>
                </a:lnTo>
                <a:lnTo>
                  <a:pt x="0" y="267766"/>
                </a:lnTo>
                <a:lnTo>
                  <a:pt x="284962" y="267766"/>
                </a:lnTo>
                <a:lnTo>
                  <a:pt x="284962" y="0"/>
                </a:lnTo>
                <a:close/>
              </a:path>
            </a:pathLst>
          </a:custGeom>
          <a:solidFill>
            <a:srgbClr val="F2B533"/>
          </a:solidFill>
        </p:spPr>
        <p:txBody>
          <a:bodyPr wrap="square" lIns="0" tIns="0" rIns="0" bIns="0" rtlCol="0"/>
          <a:lstStyle/>
          <a:p>
            <a:endParaRPr/>
          </a:p>
        </p:txBody>
      </p:sp>
      <p:sp>
        <p:nvSpPr>
          <p:cNvPr id="20" name="object 20"/>
          <p:cNvSpPr/>
          <p:nvPr/>
        </p:nvSpPr>
        <p:spPr>
          <a:xfrm>
            <a:off x="2028761" y="1436166"/>
            <a:ext cx="285115" cy="267970"/>
          </a:xfrm>
          <a:custGeom>
            <a:avLst/>
            <a:gdLst/>
            <a:ahLst/>
            <a:cxnLst/>
            <a:rect l="l" t="t" r="r" b="b"/>
            <a:pathLst>
              <a:path w="285114" h="267969">
                <a:moveTo>
                  <a:pt x="284937" y="0"/>
                </a:moveTo>
                <a:lnTo>
                  <a:pt x="0" y="0"/>
                </a:lnTo>
                <a:lnTo>
                  <a:pt x="0" y="267677"/>
                </a:lnTo>
                <a:lnTo>
                  <a:pt x="284937" y="267677"/>
                </a:lnTo>
                <a:lnTo>
                  <a:pt x="284937" y="0"/>
                </a:lnTo>
                <a:close/>
              </a:path>
            </a:pathLst>
          </a:custGeom>
          <a:solidFill>
            <a:srgbClr val="F2B533"/>
          </a:solidFill>
        </p:spPr>
        <p:txBody>
          <a:bodyPr wrap="square" lIns="0" tIns="0" rIns="0" bIns="0" rtlCol="0"/>
          <a:lstStyle/>
          <a:p>
            <a:endParaRPr/>
          </a:p>
        </p:txBody>
      </p:sp>
      <p:sp>
        <p:nvSpPr>
          <p:cNvPr id="21" name="object 21"/>
          <p:cNvSpPr/>
          <p:nvPr/>
        </p:nvSpPr>
        <p:spPr>
          <a:xfrm>
            <a:off x="2028761" y="1971598"/>
            <a:ext cx="285115" cy="267970"/>
          </a:xfrm>
          <a:custGeom>
            <a:avLst/>
            <a:gdLst/>
            <a:ahLst/>
            <a:cxnLst/>
            <a:rect l="l" t="t" r="r" b="b"/>
            <a:pathLst>
              <a:path w="285114" h="267969">
                <a:moveTo>
                  <a:pt x="284937" y="0"/>
                </a:moveTo>
                <a:lnTo>
                  <a:pt x="0" y="0"/>
                </a:lnTo>
                <a:lnTo>
                  <a:pt x="0" y="267690"/>
                </a:lnTo>
                <a:lnTo>
                  <a:pt x="284937" y="267690"/>
                </a:lnTo>
                <a:lnTo>
                  <a:pt x="284937" y="0"/>
                </a:lnTo>
                <a:close/>
              </a:path>
            </a:pathLst>
          </a:custGeom>
          <a:solidFill>
            <a:srgbClr val="F2B533"/>
          </a:solidFill>
        </p:spPr>
        <p:txBody>
          <a:bodyPr wrap="square" lIns="0" tIns="0" rIns="0" bIns="0" rtlCol="0"/>
          <a:lstStyle/>
          <a:p>
            <a:endParaRPr/>
          </a:p>
        </p:txBody>
      </p:sp>
      <p:sp>
        <p:nvSpPr>
          <p:cNvPr id="22" name="object 22"/>
          <p:cNvSpPr/>
          <p:nvPr/>
        </p:nvSpPr>
        <p:spPr>
          <a:xfrm>
            <a:off x="889000" y="1436166"/>
            <a:ext cx="285115" cy="267970"/>
          </a:xfrm>
          <a:custGeom>
            <a:avLst/>
            <a:gdLst/>
            <a:ahLst/>
            <a:cxnLst/>
            <a:rect l="l" t="t" r="r" b="b"/>
            <a:pathLst>
              <a:path w="285115" h="267969">
                <a:moveTo>
                  <a:pt x="0" y="267677"/>
                </a:moveTo>
                <a:lnTo>
                  <a:pt x="284899" y="267677"/>
                </a:lnTo>
                <a:lnTo>
                  <a:pt x="284899" y="0"/>
                </a:lnTo>
                <a:lnTo>
                  <a:pt x="0" y="0"/>
                </a:lnTo>
                <a:lnTo>
                  <a:pt x="0" y="267677"/>
                </a:lnTo>
                <a:close/>
              </a:path>
            </a:pathLst>
          </a:custGeom>
          <a:solidFill>
            <a:srgbClr val="F2B533"/>
          </a:solidFill>
        </p:spPr>
        <p:txBody>
          <a:bodyPr wrap="square" lIns="0" tIns="0" rIns="0" bIns="0" rtlCol="0"/>
          <a:lstStyle/>
          <a:p>
            <a:endParaRPr/>
          </a:p>
        </p:txBody>
      </p:sp>
      <p:sp>
        <p:nvSpPr>
          <p:cNvPr id="23" name="object 23"/>
          <p:cNvSpPr/>
          <p:nvPr/>
        </p:nvSpPr>
        <p:spPr>
          <a:xfrm>
            <a:off x="889000" y="1971598"/>
            <a:ext cx="285115" cy="267970"/>
          </a:xfrm>
          <a:custGeom>
            <a:avLst/>
            <a:gdLst/>
            <a:ahLst/>
            <a:cxnLst/>
            <a:rect l="l" t="t" r="r" b="b"/>
            <a:pathLst>
              <a:path w="285115" h="267969">
                <a:moveTo>
                  <a:pt x="0" y="267690"/>
                </a:moveTo>
                <a:lnTo>
                  <a:pt x="284899" y="267690"/>
                </a:lnTo>
                <a:lnTo>
                  <a:pt x="284899" y="0"/>
                </a:lnTo>
                <a:lnTo>
                  <a:pt x="0" y="0"/>
                </a:lnTo>
                <a:lnTo>
                  <a:pt x="0" y="267690"/>
                </a:lnTo>
                <a:close/>
              </a:path>
            </a:pathLst>
          </a:custGeom>
          <a:solidFill>
            <a:srgbClr val="F2B533"/>
          </a:solidFill>
        </p:spPr>
        <p:txBody>
          <a:bodyPr wrap="square" lIns="0" tIns="0" rIns="0" bIns="0" rtlCol="0"/>
          <a:lstStyle/>
          <a:p>
            <a:endParaRPr/>
          </a:p>
        </p:txBody>
      </p:sp>
      <p:sp>
        <p:nvSpPr>
          <p:cNvPr id="24" name="object 24"/>
          <p:cNvSpPr/>
          <p:nvPr/>
        </p:nvSpPr>
        <p:spPr>
          <a:xfrm>
            <a:off x="1743786" y="2239340"/>
            <a:ext cx="285115" cy="267970"/>
          </a:xfrm>
          <a:custGeom>
            <a:avLst/>
            <a:gdLst/>
            <a:ahLst/>
            <a:cxnLst/>
            <a:rect l="l" t="t" r="r" b="b"/>
            <a:pathLst>
              <a:path w="285114" h="267969">
                <a:moveTo>
                  <a:pt x="284962" y="0"/>
                </a:moveTo>
                <a:lnTo>
                  <a:pt x="0" y="0"/>
                </a:lnTo>
                <a:lnTo>
                  <a:pt x="0" y="267703"/>
                </a:lnTo>
                <a:lnTo>
                  <a:pt x="284962" y="267703"/>
                </a:lnTo>
                <a:lnTo>
                  <a:pt x="284962" y="0"/>
                </a:lnTo>
                <a:close/>
              </a:path>
            </a:pathLst>
          </a:custGeom>
          <a:solidFill>
            <a:srgbClr val="F2B533"/>
          </a:solidFill>
        </p:spPr>
        <p:txBody>
          <a:bodyPr wrap="square" lIns="0" tIns="0" rIns="0" bIns="0" rtlCol="0"/>
          <a:lstStyle/>
          <a:p>
            <a:endParaRPr/>
          </a:p>
        </p:txBody>
      </p:sp>
      <p:sp>
        <p:nvSpPr>
          <p:cNvPr id="25" name="object 25"/>
          <p:cNvSpPr/>
          <p:nvPr/>
        </p:nvSpPr>
        <p:spPr>
          <a:xfrm>
            <a:off x="1173899" y="2239340"/>
            <a:ext cx="285115" cy="267970"/>
          </a:xfrm>
          <a:custGeom>
            <a:avLst/>
            <a:gdLst/>
            <a:ahLst/>
            <a:cxnLst/>
            <a:rect l="l" t="t" r="r" b="b"/>
            <a:pathLst>
              <a:path w="285115" h="267969">
                <a:moveTo>
                  <a:pt x="0" y="267703"/>
                </a:moveTo>
                <a:lnTo>
                  <a:pt x="284962" y="267703"/>
                </a:lnTo>
                <a:lnTo>
                  <a:pt x="284962" y="0"/>
                </a:lnTo>
                <a:lnTo>
                  <a:pt x="0" y="0"/>
                </a:lnTo>
                <a:lnTo>
                  <a:pt x="0" y="267703"/>
                </a:lnTo>
                <a:close/>
              </a:path>
            </a:pathLst>
          </a:custGeom>
          <a:solidFill>
            <a:srgbClr val="F2B533"/>
          </a:solidFill>
        </p:spPr>
        <p:txBody>
          <a:bodyPr wrap="square" lIns="0" tIns="0" rIns="0" bIns="0" rtlCol="0"/>
          <a:lstStyle/>
          <a:p>
            <a:endParaRPr/>
          </a:p>
        </p:txBody>
      </p:sp>
      <p:sp>
        <p:nvSpPr>
          <p:cNvPr id="26" name="object 26"/>
          <p:cNvSpPr/>
          <p:nvPr/>
        </p:nvSpPr>
        <p:spPr>
          <a:xfrm>
            <a:off x="1458874" y="1971598"/>
            <a:ext cx="285115" cy="267970"/>
          </a:xfrm>
          <a:custGeom>
            <a:avLst/>
            <a:gdLst/>
            <a:ahLst/>
            <a:cxnLst/>
            <a:rect l="l" t="t" r="r" b="b"/>
            <a:pathLst>
              <a:path w="285114" h="267969">
                <a:moveTo>
                  <a:pt x="0" y="267741"/>
                </a:moveTo>
                <a:lnTo>
                  <a:pt x="284911" y="267741"/>
                </a:lnTo>
                <a:lnTo>
                  <a:pt x="284911" y="0"/>
                </a:lnTo>
                <a:lnTo>
                  <a:pt x="0" y="0"/>
                </a:lnTo>
                <a:lnTo>
                  <a:pt x="0" y="267741"/>
                </a:lnTo>
                <a:close/>
              </a:path>
            </a:pathLst>
          </a:custGeom>
          <a:solidFill>
            <a:srgbClr val="63CCC9"/>
          </a:solidFill>
        </p:spPr>
        <p:txBody>
          <a:bodyPr wrap="square" lIns="0" tIns="0" rIns="0" bIns="0" rtlCol="0"/>
          <a:lstStyle/>
          <a:p>
            <a:endParaRPr/>
          </a:p>
        </p:txBody>
      </p:sp>
      <p:sp>
        <p:nvSpPr>
          <p:cNvPr id="27" name="object 27"/>
          <p:cNvSpPr/>
          <p:nvPr/>
        </p:nvSpPr>
        <p:spPr>
          <a:xfrm>
            <a:off x="3893135" y="1429941"/>
            <a:ext cx="238760" cy="238760"/>
          </a:xfrm>
          <a:custGeom>
            <a:avLst/>
            <a:gdLst/>
            <a:ahLst/>
            <a:cxnLst/>
            <a:rect l="l" t="t" r="r" b="b"/>
            <a:pathLst>
              <a:path w="238760" h="238760">
                <a:moveTo>
                  <a:pt x="119354" y="0"/>
                </a:moveTo>
                <a:lnTo>
                  <a:pt x="0" y="119341"/>
                </a:lnTo>
                <a:lnTo>
                  <a:pt x="119354" y="238671"/>
                </a:lnTo>
                <a:lnTo>
                  <a:pt x="238696" y="119341"/>
                </a:lnTo>
                <a:lnTo>
                  <a:pt x="119354" y="0"/>
                </a:lnTo>
                <a:close/>
              </a:path>
            </a:pathLst>
          </a:custGeom>
          <a:solidFill>
            <a:srgbClr val="F2B533"/>
          </a:solidFill>
        </p:spPr>
        <p:txBody>
          <a:bodyPr wrap="square" lIns="0" tIns="0" rIns="0" bIns="0" rtlCol="0"/>
          <a:lstStyle/>
          <a:p>
            <a:endParaRPr/>
          </a:p>
        </p:txBody>
      </p:sp>
      <p:sp>
        <p:nvSpPr>
          <p:cNvPr id="28" name="object 28"/>
          <p:cNvSpPr/>
          <p:nvPr/>
        </p:nvSpPr>
        <p:spPr>
          <a:xfrm>
            <a:off x="11064367" y="889228"/>
            <a:ext cx="998219" cy="941069"/>
          </a:xfrm>
          <a:custGeom>
            <a:avLst/>
            <a:gdLst/>
            <a:ahLst/>
            <a:cxnLst/>
            <a:rect l="l" t="t" r="r" b="b"/>
            <a:pathLst>
              <a:path w="998220" h="941069">
                <a:moveTo>
                  <a:pt x="998105" y="940523"/>
                </a:moveTo>
                <a:lnTo>
                  <a:pt x="0" y="940523"/>
                </a:lnTo>
                <a:lnTo>
                  <a:pt x="0" y="0"/>
                </a:lnTo>
                <a:lnTo>
                  <a:pt x="998105" y="0"/>
                </a:lnTo>
                <a:lnTo>
                  <a:pt x="998105" y="940523"/>
                </a:lnTo>
                <a:close/>
              </a:path>
            </a:pathLst>
          </a:custGeom>
          <a:solidFill>
            <a:srgbClr val="407DC9"/>
          </a:solidFill>
        </p:spPr>
        <p:txBody>
          <a:bodyPr wrap="square" lIns="0" tIns="0" rIns="0" bIns="0" rtlCol="0"/>
          <a:lstStyle/>
          <a:p>
            <a:endParaRPr/>
          </a:p>
        </p:txBody>
      </p:sp>
      <p:sp>
        <p:nvSpPr>
          <p:cNvPr id="29" name="object 29"/>
          <p:cNvSpPr/>
          <p:nvPr/>
        </p:nvSpPr>
        <p:spPr>
          <a:xfrm>
            <a:off x="10066032" y="889228"/>
            <a:ext cx="998855" cy="941069"/>
          </a:xfrm>
          <a:custGeom>
            <a:avLst/>
            <a:gdLst/>
            <a:ahLst/>
            <a:cxnLst/>
            <a:rect l="l" t="t" r="r" b="b"/>
            <a:pathLst>
              <a:path w="998854" h="941069">
                <a:moveTo>
                  <a:pt x="998321" y="940523"/>
                </a:moveTo>
                <a:lnTo>
                  <a:pt x="0" y="940523"/>
                </a:lnTo>
                <a:lnTo>
                  <a:pt x="0" y="0"/>
                </a:lnTo>
                <a:lnTo>
                  <a:pt x="998321" y="0"/>
                </a:lnTo>
                <a:lnTo>
                  <a:pt x="998321" y="940523"/>
                </a:lnTo>
                <a:close/>
              </a:path>
            </a:pathLst>
          </a:custGeom>
          <a:solidFill>
            <a:srgbClr val="63CCC9"/>
          </a:solidFill>
        </p:spPr>
        <p:txBody>
          <a:bodyPr wrap="square" lIns="0" tIns="0" rIns="0" bIns="0" rtlCol="0"/>
          <a:lstStyle/>
          <a:p>
            <a:endParaRPr/>
          </a:p>
        </p:txBody>
      </p:sp>
      <p:sp>
        <p:nvSpPr>
          <p:cNvPr id="30" name="object 30"/>
          <p:cNvSpPr/>
          <p:nvPr/>
        </p:nvSpPr>
        <p:spPr>
          <a:xfrm>
            <a:off x="12062473" y="889228"/>
            <a:ext cx="942340" cy="941069"/>
          </a:xfrm>
          <a:custGeom>
            <a:avLst/>
            <a:gdLst/>
            <a:ahLst/>
            <a:cxnLst/>
            <a:rect l="l" t="t" r="r" b="b"/>
            <a:pathLst>
              <a:path w="942340" h="941069">
                <a:moveTo>
                  <a:pt x="0" y="940523"/>
                </a:moveTo>
                <a:lnTo>
                  <a:pt x="942339" y="940523"/>
                </a:lnTo>
                <a:lnTo>
                  <a:pt x="942339" y="0"/>
                </a:lnTo>
                <a:lnTo>
                  <a:pt x="0" y="0"/>
                </a:lnTo>
                <a:lnTo>
                  <a:pt x="0" y="940523"/>
                </a:lnTo>
                <a:close/>
              </a:path>
            </a:pathLst>
          </a:custGeom>
          <a:solidFill>
            <a:srgbClr val="63CCC9"/>
          </a:solidFill>
        </p:spPr>
        <p:txBody>
          <a:bodyPr wrap="square" lIns="0" tIns="0" rIns="0" bIns="0" rtlCol="0"/>
          <a:lstStyle/>
          <a:p>
            <a:endParaRPr/>
          </a:p>
        </p:txBody>
      </p:sp>
      <p:sp>
        <p:nvSpPr>
          <p:cNvPr id="31" name="object 31"/>
          <p:cNvSpPr/>
          <p:nvPr/>
        </p:nvSpPr>
        <p:spPr>
          <a:xfrm>
            <a:off x="11064354" y="0"/>
            <a:ext cx="998219" cy="889635"/>
          </a:xfrm>
          <a:custGeom>
            <a:avLst/>
            <a:gdLst/>
            <a:ahLst/>
            <a:cxnLst/>
            <a:rect l="l" t="t" r="r" b="b"/>
            <a:pathLst>
              <a:path w="998220" h="889635">
                <a:moveTo>
                  <a:pt x="0" y="889228"/>
                </a:moveTo>
                <a:lnTo>
                  <a:pt x="998118" y="889228"/>
                </a:lnTo>
                <a:lnTo>
                  <a:pt x="998118" y="0"/>
                </a:lnTo>
                <a:lnTo>
                  <a:pt x="0" y="0"/>
                </a:lnTo>
                <a:lnTo>
                  <a:pt x="0" y="889228"/>
                </a:lnTo>
                <a:close/>
              </a:path>
            </a:pathLst>
          </a:custGeom>
          <a:solidFill>
            <a:srgbClr val="63CCC9"/>
          </a:solidFill>
        </p:spPr>
        <p:txBody>
          <a:bodyPr wrap="square" lIns="0" tIns="0" rIns="0" bIns="0" rtlCol="0"/>
          <a:lstStyle/>
          <a:p>
            <a:endParaRPr/>
          </a:p>
        </p:txBody>
      </p:sp>
      <p:sp>
        <p:nvSpPr>
          <p:cNvPr id="32" name="object 32"/>
          <p:cNvSpPr/>
          <p:nvPr/>
        </p:nvSpPr>
        <p:spPr>
          <a:xfrm>
            <a:off x="9067800" y="0"/>
            <a:ext cx="998219" cy="889635"/>
          </a:xfrm>
          <a:custGeom>
            <a:avLst/>
            <a:gdLst/>
            <a:ahLst/>
            <a:cxnLst/>
            <a:rect l="l" t="t" r="r" b="b"/>
            <a:pathLst>
              <a:path w="998220" h="889635">
                <a:moveTo>
                  <a:pt x="0" y="889228"/>
                </a:moveTo>
                <a:lnTo>
                  <a:pt x="998207" y="889228"/>
                </a:lnTo>
                <a:lnTo>
                  <a:pt x="998207" y="0"/>
                </a:lnTo>
                <a:lnTo>
                  <a:pt x="0" y="0"/>
                </a:lnTo>
                <a:lnTo>
                  <a:pt x="0" y="889228"/>
                </a:lnTo>
                <a:close/>
              </a:path>
            </a:pathLst>
          </a:custGeom>
          <a:solidFill>
            <a:srgbClr val="F2B533"/>
          </a:solidFill>
        </p:spPr>
        <p:txBody>
          <a:bodyPr wrap="square" lIns="0" tIns="0" rIns="0" bIns="0" rtlCol="0"/>
          <a:lstStyle/>
          <a:p>
            <a:endParaRPr/>
          </a:p>
        </p:txBody>
      </p:sp>
      <p:sp>
        <p:nvSpPr>
          <p:cNvPr id="33" name="object 33"/>
          <p:cNvSpPr/>
          <p:nvPr/>
        </p:nvSpPr>
        <p:spPr>
          <a:xfrm>
            <a:off x="9067800" y="1829752"/>
            <a:ext cx="998219" cy="940435"/>
          </a:xfrm>
          <a:custGeom>
            <a:avLst/>
            <a:gdLst/>
            <a:ahLst/>
            <a:cxnLst/>
            <a:rect l="l" t="t" r="r" b="b"/>
            <a:pathLst>
              <a:path w="998220" h="940435">
                <a:moveTo>
                  <a:pt x="0" y="0"/>
                </a:moveTo>
                <a:lnTo>
                  <a:pt x="998194" y="0"/>
                </a:lnTo>
                <a:lnTo>
                  <a:pt x="998194" y="940320"/>
                </a:lnTo>
                <a:lnTo>
                  <a:pt x="0" y="940320"/>
                </a:lnTo>
                <a:lnTo>
                  <a:pt x="0" y="0"/>
                </a:lnTo>
                <a:close/>
              </a:path>
            </a:pathLst>
          </a:custGeom>
          <a:solidFill>
            <a:srgbClr val="F2B533"/>
          </a:solidFill>
        </p:spPr>
        <p:txBody>
          <a:bodyPr wrap="square" lIns="0" tIns="0" rIns="0" bIns="0" rtlCol="0"/>
          <a:lstStyle/>
          <a:p>
            <a:endParaRPr/>
          </a:p>
        </p:txBody>
      </p:sp>
      <p:sp>
        <p:nvSpPr>
          <p:cNvPr id="34" name="object 34"/>
          <p:cNvSpPr/>
          <p:nvPr/>
        </p:nvSpPr>
        <p:spPr>
          <a:xfrm>
            <a:off x="10066045" y="2770225"/>
            <a:ext cx="998855" cy="940435"/>
          </a:xfrm>
          <a:custGeom>
            <a:avLst/>
            <a:gdLst/>
            <a:ahLst/>
            <a:cxnLst/>
            <a:rect l="l" t="t" r="r" b="b"/>
            <a:pathLst>
              <a:path w="998854" h="940435">
                <a:moveTo>
                  <a:pt x="0" y="0"/>
                </a:moveTo>
                <a:lnTo>
                  <a:pt x="998321" y="0"/>
                </a:lnTo>
                <a:lnTo>
                  <a:pt x="998321" y="940358"/>
                </a:lnTo>
                <a:lnTo>
                  <a:pt x="0" y="940358"/>
                </a:lnTo>
                <a:lnTo>
                  <a:pt x="0" y="0"/>
                </a:lnTo>
                <a:close/>
              </a:path>
            </a:pathLst>
          </a:custGeom>
          <a:solidFill>
            <a:srgbClr val="F2B533"/>
          </a:solidFill>
        </p:spPr>
        <p:txBody>
          <a:bodyPr wrap="square" lIns="0" tIns="0" rIns="0" bIns="0" rtlCol="0"/>
          <a:lstStyle/>
          <a:p>
            <a:endParaRPr/>
          </a:p>
        </p:txBody>
      </p:sp>
      <p:sp>
        <p:nvSpPr>
          <p:cNvPr id="35" name="object 35"/>
          <p:cNvSpPr/>
          <p:nvPr/>
        </p:nvSpPr>
        <p:spPr>
          <a:xfrm>
            <a:off x="12062511" y="2770225"/>
            <a:ext cx="942340" cy="940435"/>
          </a:xfrm>
          <a:custGeom>
            <a:avLst/>
            <a:gdLst/>
            <a:ahLst/>
            <a:cxnLst/>
            <a:rect l="l" t="t" r="r" b="b"/>
            <a:pathLst>
              <a:path w="942340" h="940435">
                <a:moveTo>
                  <a:pt x="0" y="940358"/>
                </a:moveTo>
                <a:lnTo>
                  <a:pt x="942289" y="940358"/>
                </a:lnTo>
                <a:lnTo>
                  <a:pt x="942289" y="0"/>
                </a:lnTo>
                <a:lnTo>
                  <a:pt x="0" y="0"/>
                </a:lnTo>
                <a:lnTo>
                  <a:pt x="0" y="940358"/>
                </a:lnTo>
                <a:close/>
              </a:path>
            </a:pathLst>
          </a:custGeom>
          <a:solidFill>
            <a:srgbClr val="F2B533"/>
          </a:solidFill>
        </p:spPr>
        <p:txBody>
          <a:bodyPr wrap="square" lIns="0" tIns="0" rIns="0" bIns="0" rtlCol="0"/>
          <a:lstStyle/>
          <a:p>
            <a:endParaRPr/>
          </a:p>
        </p:txBody>
      </p:sp>
      <p:sp>
        <p:nvSpPr>
          <p:cNvPr id="36" name="object 36"/>
          <p:cNvSpPr/>
          <p:nvPr/>
        </p:nvSpPr>
        <p:spPr>
          <a:xfrm>
            <a:off x="11064367" y="1829752"/>
            <a:ext cx="998219" cy="941069"/>
          </a:xfrm>
          <a:custGeom>
            <a:avLst/>
            <a:gdLst/>
            <a:ahLst/>
            <a:cxnLst/>
            <a:rect l="l" t="t" r="r" b="b"/>
            <a:pathLst>
              <a:path w="998220" h="941069">
                <a:moveTo>
                  <a:pt x="998105" y="940473"/>
                </a:moveTo>
                <a:lnTo>
                  <a:pt x="0" y="940473"/>
                </a:lnTo>
                <a:lnTo>
                  <a:pt x="0" y="0"/>
                </a:lnTo>
                <a:lnTo>
                  <a:pt x="998105" y="0"/>
                </a:lnTo>
                <a:lnTo>
                  <a:pt x="998105" y="940473"/>
                </a:lnTo>
                <a:close/>
              </a:path>
            </a:pathLst>
          </a:custGeom>
          <a:solidFill>
            <a:srgbClr val="63CCC9"/>
          </a:solidFill>
        </p:spPr>
        <p:txBody>
          <a:bodyPr wrap="square" lIns="0" tIns="0" rIns="0" bIns="0" rtlCol="0"/>
          <a:lstStyle/>
          <a:p>
            <a:endParaRPr/>
          </a:p>
        </p:txBody>
      </p:sp>
      <p:sp>
        <p:nvSpPr>
          <p:cNvPr id="37" name="object 37"/>
          <p:cNvSpPr/>
          <p:nvPr/>
        </p:nvSpPr>
        <p:spPr>
          <a:xfrm>
            <a:off x="11870570" y="8926588"/>
            <a:ext cx="245224" cy="155511"/>
          </a:xfrm>
          <a:prstGeom prst="rect">
            <a:avLst/>
          </a:prstGeom>
          <a:blipFill>
            <a:blip r:embed="rId2" cstate="print"/>
            <a:stretch>
              <a:fillRect/>
            </a:stretch>
          </a:blipFill>
        </p:spPr>
        <p:txBody>
          <a:bodyPr wrap="square" lIns="0" tIns="0" rIns="0" bIns="0" rtlCol="0"/>
          <a:lstStyle/>
          <a:p>
            <a:endParaRPr/>
          </a:p>
        </p:txBody>
      </p:sp>
      <p:sp>
        <p:nvSpPr>
          <p:cNvPr id="38" name="object 38"/>
          <p:cNvSpPr/>
          <p:nvPr/>
        </p:nvSpPr>
        <p:spPr>
          <a:xfrm>
            <a:off x="10581237" y="8932347"/>
            <a:ext cx="1148918" cy="143992"/>
          </a:xfrm>
          <a:prstGeom prst="rect">
            <a:avLst/>
          </a:prstGeom>
          <a:blipFill>
            <a:blip r:embed="rId3" cstate="print"/>
            <a:stretch>
              <a:fillRect/>
            </a:stretch>
          </a:blipFill>
        </p:spPr>
        <p:txBody>
          <a:bodyPr wrap="square" lIns="0" tIns="0" rIns="0" bIns="0" rtlCol="0"/>
          <a:lstStyle/>
          <a:p>
            <a:endParaRPr/>
          </a:p>
        </p:txBody>
      </p:sp>
      <p:sp>
        <p:nvSpPr>
          <p:cNvPr id="39" name="object 39"/>
          <p:cNvSpPr/>
          <p:nvPr/>
        </p:nvSpPr>
        <p:spPr>
          <a:xfrm>
            <a:off x="10091787" y="8889781"/>
            <a:ext cx="216193" cy="229124"/>
          </a:xfrm>
          <a:prstGeom prst="rect">
            <a:avLst/>
          </a:prstGeom>
          <a:blipFill>
            <a:blip r:embed="rId4" cstate="print"/>
            <a:stretch>
              <a:fillRect/>
            </a:stretch>
          </a:blipFill>
        </p:spPr>
        <p:txBody>
          <a:bodyPr wrap="square" lIns="0" tIns="0" rIns="0" bIns="0" rtlCol="0"/>
          <a:lstStyle/>
          <a:p>
            <a:endParaRPr/>
          </a:p>
        </p:txBody>
      </p:sp>
      <p:sp>
        <p:nvSpPr>
          <p:cNvPr id="40" name="object 40"/>
          <p:cNvSpPr/>
          <p:nvPr/>
        </p:nvSpPr>
        <p:spPr>
          <a:xfrm>
            <a:off x="8826565" y="8932343"/>
            <a:ext cx="1104455" cy="116103"/>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1569660"/>
          </a:xfrm>
          <a:prstGeom prst="rect">
            <a:avLst/>
          </a:prstGeom>
        </p:spPr>
        <p:txBody>
          <a:bodyPr wrap="square">
            <a:spAutoFit/>
          </a:bodyPr>
          <a:lstStyle/>
          <a:p>
            <a:pPr marL="12700">
              <a:lnSpc>
                <a:spcPct val="100000"/>
              </a:lnSpc>
              <a:spcBef>
                <a:spcPts val="100"/>
              </a:spcBef>
            </a:pPr>
            <a:r>
              <a:rPr lang="en-US" sz="3200" b="1" dirty="0" smtClean="0"/>
              <a:t>WP </a:t>
            </a:r>
            <a:r>
              <a:rPr lang="en-US" sz="3200" b="1" dirty="0"/>
              <a:t>3 - Curricular design for the postgraduate training of medical professionals in Pediatrics, Pediatric Surgery and Child Neuropsychiatry (integrated curricula</a:t>
            </a:r>
            <a:r>
              <a:rPr lang="en-US" sz="3200" b="1" dirty="0" smtClean="0"/>
              <a:t>)</a:t>
            </a:r>
            <a:endParaRPr lang="it-IT" sz="3200" b="1" dirty="0">
              <a:latin typeface="Cambria"/>
              <a:cs typeface="Cambria"/>
            </a:endParaRPr>
          </a:p>
        </p:txBody>
      </p:sp>
      <p:sp>
        <p:nvSpPr>
          <p:cNvPr id="24" name="Segnaposto contenuto 2">
            <a:extLst>
              <a:ext uri="{FF2B5EF4-FFF2-40B4-BE49-F238E27FC236}">
                <a16:creationId xmlns:a16="http://schemas.microsoft.com/office/drawing/2014/main" xmlns="" id="{F02C3B7D-21C7-4DCB-A73C-9E8456E6124F}"/>
              </a:ext>
            </a:extLst>
          </p:cNvPr>
          <p:cNvSpPr txBox="1">
            <a:spLocks/>
          </p:cNvSpPr>
          <p:nvPr/>
        </p:nvSpPr>
        <p:spPr>
          <a:xfrm>
            <a:off x="1066838" y="3237803"/>
            <a:ext cx="10354491" cy="4351717"/>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0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3.1 Studying and drafting of a curriculum for the postgraduate training in Pediatrics.</a:t>
            </a:r>
          </a:p>
          <a:p>
            <a:pPr marL="0" indent="0">
              <a:buClr>
                <a:srgbClr val="E48312"/>
              </a:buClr>
              <a:buNone/>
              <a:defRPr/>
            </a:pPr>
            <a:r>
              <a:rPr lang="it-IT" sz="2400" dirty="0">
                <a:solidFill>
                  <a:schemeClr val="accent6"/>
                </a:solidFill>
              </a:rPr>
              <a:t>Work in </a:t>
            </a:r>
            <a:r>
              <a:rPr lang="it-IT" sz="2400" dirty="0" smtClean="0">
                <a:solidFill>
                  <a:schemeClr val="accent6"/>
                </a:solidFill>
              </a:rPr>
              <a:t>progress</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3.2 Studying and drafting of a curriculum for the postgraduate training in Pediatric Surgery.</a:t>
            </a:r>
          </a:p>
          <a:p>
            <a:pPr marL="0" indent="0">
              <a:buClr>
                <a:srgbClr val="E48312"/>
              </a:buClr>
              <a:buNone/>
              <a:defRPr/>
            </a:pPr>
            <a:r>
              <a:rPr lang="it-IT" sz="2400" dirty="0">
                <a:solidFill>
                  <a:schemeClr val="accent6"/>
                </a:solidFill>
              </a:rPr>
              <a:t>Work in </a:t>
            </a:r>
            <a:r>
              <a:rPr lang="it-IT" sz="2400" dirty="0" smtClean="0">
                <a:solidFill>
                  <a:schemeClr val="accent6"/>
                </a:solidFill>
              </a:rPr>
              <a:t>progress</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3.3 Studying and drafting of a curriculum for the postgraduate training in Child Neuropsychiatry.</a:t>
            </a:r>
          </a:p>
          <a:p>
            <a:pPr marL="0" indent="0">
              <a:buClr>
                <a:srgbClr val="E48312"/>
              </a:buClr>
              <a:buNone/>
              <a:defRPr/>
            </a:pPr>
            <a:r>
              <a:rPr lang="it-IT" sz="2400" dirty="0">
                <a:solidFill>
                  <a:schemeClr val="accent6"/>
                </a:solidFill>
              </a:rPr>
              <a:t>Work in </a:t>
            </a:r>
            <a:r>
              <a:rPr lang="it-IT" sz="2400" dirty="0" smtClean="0">
                <a:solidFill>
                  <a:schemeClr val="accent6"/>
                </a:solidFill>
              </a:rPr>
              <a:t>progress</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3.4  Studying and drafting of a common curriculum in Clinical Genetics, Genetic counselling and Bioethics for all postgraduate training in children’s care.</a:t>
            </a:r>
          </a:p>
          <a:p>
            <a:pPr marL="0" indent="0">
              <a:buClr>
                <a:srgbClr val="E48312"/>
              </a:buClr>
              <a:buNone/>
              <a:defRPr/>
            </a:pPr>
            <a:r>
              <a:rPr lang="it-IT" sz="2400" dirty="0">
                <a:solidFill>
                  <a:schemeClr val="accent6"/>
                </a:solidFill>
              </a:rPr>
              <a:t>Work in progress</a:t>
            </a: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endParaRPr kumimoji="0" lang="it-IT" sz="26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324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684806"/>
            <a:ext cx="11430000" cy="1569660"/>
          </a:xfrm>
          <a:prstGeom prst="rect">
            <a:avLst/>
          </a:prstGeom>
        </p:spPr>
        <p:txBody>
          <a:bodyPr wrap="square">
            <a:spAutoFit/>
          </a:bodyPr>
          <a:lstStyle/>
          <a:p>
            <a:pPr marL="12700">
              <a:lnSpc>
                <a:spcPct val="100000"/>
              </a:lnSpc>
              <a:spcBef>
                <a:spcPts val="100"/>
              </a:spcBef>
            </a:pPr>
            <a:r>
              <a:rPr lang="it-IT" sz="3200" b="1" dirty="0" smtClean="0"/>
              <a:t>WP </a:t>
            </a:r>
            <a:r>
              <a:rPr lang="it-IT" sz="3200" b="1" dirty="0"/>
              <a:t>4 </a:t>
            </a:r>
            <a:r>
              <a:rPr lang="it-IT" sz="3200" dirty="0"/>
              <a:t>- </a:t>
            </a:r>
            <a:r>
              <a:rPr lang="en-US" sz="3200" b="1" dirty="0"/>
              <a:t>Training of academic staff involved in the new integrated curricula in pediatric care management and in new teaching </a:t>
            </a:r>
            <a:r>
              <a:rPr lang="en-US" sz="3200" b="1" dirty="0" smtClean="0"/>
              <a:t>techniques</a:t>
            </a:r>
            <a:endParaRPr lang="it-IT" sz="3200" b="1" dirty="0">
              <a:latin typeface="Cambria"/>
              <a:cs typeface="Cambria"/>
            </a:endParaRPr>
          </a:p>
        </p:txBody>
      </p:sp>
      <p:sp>
        <p:nvSpPr>
          <p:cNvPr id="23" name="Rettangolo 22"/>
          <p:cNvSpPr/>
          <p:nvPr/>
        </p:nvSpPr>
        <p:spPr>
          <a:xfrm>
            <a:off x="1215366" y="2366975"/>
            <a:ext cx="10700960" cy="7079887"/>
          </a:xfrm>
          <a:prstGeom prst="rect">
            <a:avLst/>
          </a:prstGeom>
        </p:spPr>
        <p:txBody>
          <a:bodyPr wrap="square">
            <a:spAutoFit/>
          </a:bodyPr>
          <a:lstStyle/>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4.1 Preparation of a modular training course for CA HEIs teachers </a:t>
            </a:r>
          </a:p>
          <a:p>
            <a:pPr lvl="0" defTabSz="914400">
              <a:lnSpc>
                <a:spcPct val="90000"/>
              </a:lnSpc>
              <a:spcBef>
                <a:spcPts val="1200"/>
              </a:spcBef>
              <a:spcAft>
                <a:spcPts val="200"/>
              </a:spcAft>
              <a:buClr>
                <a:srgbClr val="E48312"/>
              </a:buClr>
              <a:buSzPct val="100000"/>
              <a:defRPr/>
            </a:pPr>
            <a:r>
              <a:rPr lang="it-IT" sz="2400" dirty="0" err="1">
                <a:solidFill>
                  <a:schemeClr val="accent6"/>
                </a:solidFill>
              </a:rPr>
              <a:t>Achieved</a:t>
            </a:r>
            <a:r>
              <a:rPr lang="it-IT" sz="2400" dirty="0">
                <a:solidFill>
                  <a:schemeClr val="accent6"/>
                </a:solidFill>
              </a:rPr>
              <a:t>, Work in progress</a:t>
            </a:r>
            <a:endParaRPr kumimoji="0" lang="it-IT" sz="24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4.2. Development of course materials. </a:t>
            </a:r>
          </a:p>
          <a:p>
            <a:pPr lvl="0" defTabSz="914400">
              <a:lnSpc>
                <a:spcPct val="90000"/>
              </a:lnSpc>
              <a:spcBef>
                <a:spcPts val="1200"/>
              </a:spcBef>
              <a:spcAft>
                <a:spcPts val="200"/>
              </a:spcAft>
              <a:buClr>
                <a:srgbClr val="E48312"/>
              </a:buClr>
              <a:buSzPct val="100000"/>
              <a:defRPr/>
            </a:pPr>
            <a:r>
              <a:rPr lang="it-IT" sz="2400" dirty="0" err="1" smtClean="0">
                <a:solidFill>
                  <a:schemeClr val="accent6"/>
                </a:solidFill>
              </a:rPr>
              <a:t>Achieved</a:t>
            </a:r>
            <a:r>
              <a:rPr lang="it-IT" sz="2400" dirty="0" smtClean="0">
                <a:solidFill>
                  <a:schemeClr val="accent6"/>
                </a:solidFill>
              </a:rPr>
              <a:t>, Work in progress, To </a:t>
            </a:r>
            <a:r>
              <a:rPr lang="it-IT" sz="2400" dirty="0">
                <a:solidFill>
                  <a:schemeClr val="accent6"/>
                </a:solidFill>
              </a:rPr>
              <a:t>be </a:t>
            </a:r>
            <a:r>
              <a:rPr lang="it-IT" sz="2400" dirty="0" err="1" smtClean="0">
                <a:solidFill>
                  <a:schemeClr val="accent6"/>
                </a:solidFill>
              </a:rPr>
              <a:t>done</a:t>
            </a:r>
            <a:endParaRPr kumimoji="0" lang="it-IT" sz="24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4.3 Implementation of virtual training course</a:t>
            </a:r>
          </a:p>
          <a:p>
            <a:pPr lvl="0" defTabSz="914400">
              <a:lnSpc>
                <a:spcPct val="90000"/>
              </a:lnSpc>
              <a:spcBef>
                <a:spcPts val="1200"/>
              </a:spcBef>
              <a:spcAft>
                <a:spcPts val="200"/>
              </a:spcAft>
              <a:buClr>
                <a:srgbClr val="E48312"/>
              </a:buClr>
              <a:buSzPct val="100000"/>
              <a:defRPr/>
            </a:pPr>
            <a:r>
              <a:rPr lang="it-IT" sz="2400" dirty="0" err="1">
                <a:solidFill>
                  <a:schemeClr val="accent6"/>
                </a:solidFill>
              </a:rPr>
              <a:t>Achieved</a:t>
            </a:r>
            <a:r>
              <a:rPr lang="it-IT" sz="2400" dirty="0">
                <a:solidFill>
                  <a:schemeClr val="accent6"/>
                </a:solidFill>
              </a:rPr>
              <a:t>, Work in progress</a:t>
            </a:r>
            <a:endParaRPr kumimoji="0" lang="it-IT" sz="24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4.4 Implementation of practical training course</a:t>
            </a:r>
          </a:p>
          <a:p>
            <a:pPr defTabSz="914400">
              <a:lnSpc>
                <a:spcPct val="90000"/>
              </a:lnSpc>
              <a:spcBef>
                <a:spcPts val="1200"/>
              </a:spcBef>
              <a:spcAft>
                <a:spcPts val="200"/>
              </a:spcAft>
              <a:buClr>
                <a:srgbClr val="E48312"/>
              </a:buClr>
              <a:buSzPct val="100000"/>
              <a:defRPr/>
            </a:pPr>
            <a:r>
              <a:rPr lang="it-IT" sz="2400" dirty="0">
                <a:solidFill>
                  <a:schemeClr val="accent6"/>
                </a:solidFill>
              </a:rPr>
              <a:t>To be </a:t>
            </a:r>
            <a:r>
              <a:rPr lang="it-IT" sz="2400" dirty="0" err="1" smtClean="0">
                <a:solidFill>
                  <a:schemeClr val="accent6"/>
                </a:solidFill>
              </a:rPr>
              <a:t>done</a:t>
            </a:r>
            <a:endParaRPr kumimoji="0" lang="it-IT" sz="24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4.5 Evaluation of the training course (teachers).</a:t>
            </a:r>
          </a:p>
          <a:p>
            <a:pPr defTabSz="914400">
              <a:lnSpc>
                <a:spcPct val="90000"/>
              </a:lnSpc>
              <a:spcBef>
                <a:spcPts val="1200"/>
              </a:spcBef>
              <a:spcAft>
                <a:spcPts val="200"/>
              </a:spcAft>
              <a:buClr>
                <a:srgbClr val="E48312"/>
              </a:buClr>
              <a:buSzPct val="100000"/>
              <a:defRPr/>
            </a:pPr>
            <a:r>
              <a:rPr lang="it-IT" sz="2400" dirty="0">
                <a:solidFill>
                  <a:schemeClr val="accent6"/>
                </a:solidFill>
              </a:rPr>
              <a:t>To be </a:t>
            </a:r>
            <a:r>
              <a:rPr lang="it-IT" sz="2400" dirty="0" err="1" smtClean="0">
                <a:solidFill>
                  <a:schemeClr val="accent6"/>
                </a:solidFill>
              </a:rPr>
              <a:t>done</a:t>
            </a:r>
            <a:endParaRPr kumimoji="0" lang="it-IT" sz="24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4.6 Selection of young academics for stages in EU HEI</a:t>
            </a:r>
          </a:p>
          <a:p>
            <a:pPr defTabSz="914400">
              <a:lnSpc>
                <a:spcPct val="90000"/>
              </a:lnSpc>
              <a:spcBef>
                <a:spcPts val="1200"/>
              </a:spcBef>
              <a:spcAft>
                <a:spcPts val="200"/>
              </a:spcAft>
              <a:buClr>
                <a:srgbClr val="E48312"/>
              </a:buClr>
              <a:buSzPct val="100000"/>
              <a:defRPr/>
            </a:pPr>
            <a:r>
              <a:rPr lang="it-IT" sz="2400" dirty="0" err="1">
                <a:solidFill>
                  <a:schemeClr val="accent6"/>
                </a:solidFill>
              </a:rPr>
              <a:t>Achieved</a:t>
            </a:r>
            <a:r>
              <a:rPr lang="it-IT" sz="2400" dirty="0">
                <a:solidFill>
                  <a:schemeClr val="accent6"/>
                </a:solidFill>
              </a:rPr>
              <a:t>, Work in </a:t>
            </a:r>
            <a:r>
              <a:rPr lang="it-IT" sz="2400" dirty="0" smtClean="0">
                <a:solidFill>
                  <a:schemeClr val="accent6"/>
                </a:solidFill>
              </a:rPr>
              <a:t>progress</a:t>
            </a:r>
            <a:endParaRPr kumimoji="0" lang="it-IT" sz="24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4.7 Updating stages in EU HEI</a:t>
            </a:r>
          </a:p>
          <a:p>
            <a:pPr defTabSz="914400">
              <a:lnSpc>
                <a:spcPct val="90000"/>
              </a:lnSpc>
              <a:spcBef>
                <a:spcPts val="1200"/>
              </a:spcBef>
              <a:spcAft>
                <a:spcPts val="200"/>
              </a:spcAft>
              <a:buClr>
                <a:srgbClr val="E48312"/>
              </a:buClr>
              <a:buSzPct val="100000"/>
              <a:defRPr/>
            </a:pPr>
            <a:r>
              <a:rPr lang="it-IT" sz="2400" dirty="0" smtClean="0">
                <a:solidFill>
                  <a:schemeClr val="accent6"/>
                </a:solidFill>
              </a:rPr>
              <a:t>To be </a:t>
            </a:r>
            <a:r>
              <a:rPr lang="it-IT" sz="2400" dirty="0" err="1" smtClean="0">
                <a:solidFill>
                  <a:schemeClr val="accent6"/>
                </a:solidFill>
              </a:rPr>
              <a:t>done</a:t>
            </a:r>
            <a:endParaRPr lang="it-IT" sz="2400" kern="0" dirty="0">
              <a:solidFill>
                <a:srgbClr val="000000">
                  <a:lumMod val="75000"/>
                  <a:lumOff val="25000"/>
                </a:srgbClr>
              </a:solidFill>
            </a:endParaRPr>
          </a:p>
        </p:txBody>
      </p:sp>
    </p:spTree>
    <p:extLst>
      <p:ext uri="{BB962C8B-B14F-4D97-AF65-F5344CB8AC3E}">
        <p14:creationId xmlns:p14="http://schemas.microsoft.com/office/powerpoint/2010/main" val="3218333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1077218"/>
          </a:xfrm>
          <a:prstGeom prst="rect">
            <a:avLst/>
          </a:prstGeom>
        </p:spPr>
        <p:txBody>
          <a:bodyPr wrap="square">
            <a:spAutoFit/>
          </a:bodyPr>
          <a:lstStyle/>
          <a:p>
            <a:pPr marL="12700">
              <a:lnSpc>
                <a:spcPct val="100000"/>
              </a:lnSpc>
              <a:spcBef>
                <a:spcPts val="100"/>
              </a:spcBef>
            </a:pPr>
            <a:r>
              <a:rPr lang="it-IT" sz="3200" b="1" dirty="0" smtClean="0"/>
              <a:t>WP </a:t>
            </a:r>
            <a:r>
              <a:rPr lang="it-IT" sz="3200" b="1" dirty="0"/>
              <a:t>5 -</a:t>
            </a:r>
            <a:r>
              <a:rPr lang="en-US" sz="3200" b="1" dirty="0"/>
              <a:t> Trial implementation of the new Pediatric Care integrated curricula </a:t>
            </a:r>
            <a:r>
              <a:rPr lang="en-US" sz="2400" b="1" i="1" dirty="0"/>
              <a:t>(months 21 to 36)</a:t>
            </a:r>
            <a:endParaRPr lang="it-IT" sz="3200" b="1" dirty="0">
              <a:latin typeface="Cambria"/>
              <a:cs typeface="Cambria"/>
            </a:endParaRPr>
          </a:p>
        </p:txBody>
      </p:sp>
      <p:sp>
        <p:nvSpPr>
          <p:cNvPr id="25" name="Segnaposto contenuto 2">
            <a:extLst>
              <a:ext uri="{FF2B5EF4-FFF2-40B4-BE49-F238E27FC236}">
                <a16:creationId xmlns:a16="http://schemas.microsoft.com/office/drawing/2014/main" xmlns="" id="{CEE12257-FF7F-414E-BCA5-D2FB93B19AD9}"/>
              </a:ext>
            </a:extLst>
          </p:cNvPr>
          <p:cNvSpPr txBox="1">
            <a:spLocks/>
          </p:cNvSpPr>
          <p:nvPr/>
        </p:nvSpPr>
        <p:spPr>
          <a:xfrm>
            <a:off x="1171820" y="2774680"/>
            <a:ext cx="10702702" cy="4331514"/>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a:t>
            </a: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.1 Management of the approval of the trial by legal authorities.</a:t>
            </a:r>
          </a:p>
          <a:p>
            <a:pPr marL="0" indent="0">
              <a:buClr>
                <a:srgbClr val="E48312"/>
              </a:buClr>
              <a:buNone/>
              <a:defRPr/>
            </a:pPr>
            <a:r>
              <a:rPr lang="it-IT" sz="2800" dirty="0">
                <a:solidFill>
                  <a:schemeClr val="accent6"/>
                </a:solidFill>
              </a:rPr>
              <a:t>Work in </a:t>
            </a:r>
            <a:r>
              <a:rPr lang="it-IT" sz="2800" dirty="0" smtClean="0">
                <a:solidFill>
                  <a:schemeClr val="accent6"/>
                </a:solidFill>
              </a:rPr>
              <a:t>progress</a:t>
            </a:r>
            <a:endParaRPr kumimoji="0" lang="it-IT"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5.2. Selection and designation of the teachers.</a:t>
            </a:r>
          </a:p>
          <a:p>
            <a:pPr marL="0" indent="0">
              <a:buClr>
                <a:srgbClr val="E48312"/>
              </a:buClr>
              <a:buNone/>
              <a:defRPr/>
            </a:pPr>
            <a:r>
              <a:rPr lang="it-IT" sz="2800" dirty="0" smtClean="0">
                <a:solidFill>
                  <a:schemeClr val="accent6"/>
                </a:solidFill>
              </a:rPr>
              <a:t>To be </a:t>
            </a:r>
            <a:r>
              <a:rPr lang="it-IT" sz="2800" dirty="0" err="1" smtClean="0">
                <a:solidFill>
                  <a:schemeClr val="accent6"/>
                </a:solidFill>
              </a:rPr>
              <a:t>done</a:t>
            </a: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5.3 Pre-enrollment and admission procedures of the trainees</a:t>
            </a:r>
          </a:p>
          <a:p>
            <a:pPr marL="0" lvl="0" indent="0">
              <a:buClr>
                <a:srgbClr val="E48312"/>
              </a:buClr>
              <a:buNone/>
              <a:defRPr/>
            </a:pPr>
            <a:r>
              <a:rPr lang="it-IT" sz="2800" dirty="0">
                <a:solidFill>
                  <a:schemeClr val="accent6"/>
                </a:solidFill>
              </a:rPr>
              <a:t>To be </a:t>
            </a:r>
            <a:r>
              <a:rPr lang="it-IT" sz="2800" dirty="0" err="1">
                <a:solidFill>
                  <a:schemeClr val="accent6"/>
                </a:solidFill>
              </a:rPr>
              <a:t>done</a:t>
            </a:r>
            <a:endParaRPr kumimoji="0" lang="it-IT"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5.4 Trial implementation of the first year of the new curricula.</a:t>
            </a:r>
          </a:p>
          <a:p>
            <a:pPr marL="0" lvl="0" indent="0">
              <a:buClr>
                <a:srgbClr val="E48312"/>
              </a:buClr>
              <a:buNone/>
              <a:defRPr/>
            </a:pPr>
            <a:r>
              <a:rPr lang="it-IT" sz="2800" dirty="0">
                <a:solidFill>
                  <a:schemeClr val="accent6"/>
                </a:solidFill>
              </a:rPr>
              <a:t>To be </a:t>
            </a:r>
            <a:r>
              <a:rPr lang="it-IT" sz="2800" dirty="0" err="1">
                <a:solidFill>
                  <a:schemeClr val="accent6"/>
                </a:solidFill>
              </a:rPr>
              <a:t>done</a:t>
            </a:r>
            <a:endParaRPr kumimoji="0" lang="it-IT"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632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1569660"/>
          </a:xfrm>
          <a:prstGeom prst="rect">
            <a:avLst/>
          </a:prstGeom>
        </p:spPr>
        <p:txBody>
          <a:bodyPr wrap="square">
            <a:spAutoFit/>
          </a:bodyPr>
          <a:lstStyle/>
          <a:p>
            <a:pPr marL="12700">
              <a:lnSpc>
                <a:spcPct val="100000"/>
              </a:lnSpc>
              <a:spcBef>
                <a:spcPts val="100"/>
              </a:spcBef>
            </a:pPr>
            <a:r>
              <a:rPr lang="en-US" sz="3200" b="1" dirty="0" smtClean="0"/>
              <a:t>WP </a:t>
            </a:r>
            <a:r>
              <a:rPr lang="en-US" sz="3200" b="1" dirty="0"/>
              <a:t>6 - Introduction of ICT technologies as a tool for  interactive education, </a:t>
            </a:r>
            <a:r>
              <a:rPr lang="en-GB" sz="3200" b="1" dirty="0"/>
              <a:t>e-Learning, Continuing Education, Online Training and Virtual Mobility </a:t>
            </a:r>
            <a:r>
              <a:rPr lang="en-GB" sz="2800" b="1" i="1" dirty="0"/>
              <a:t>(month 4 to 24)</a:t>
            </a:r>
            <a:endParaRPr lang="it-IT" sz="3200" b="1" dirty="0">
              <a:latin typeface="Cambria"/>
              <a:cs typeface="Cambria"/>
            </a:endParaRPr>
          </a:p>
        </p:txBody>
      </p:sp>
      <p:sp>
        <p:nvSpPr>
          <p:cNvPr id="25" name="Segnaposto contenuto 4">
            <a:extLst>
              <a:ext uri="{FF2B5EF4-FFF2-40B4-BE49-F238E27FC236}">
                <a16:creationId xmlns:a16="http://schemas.microsoft.com/office/drawing/2014/main" xmlns="" id="{7343B09A-943D-4C4B-BB78-FB9AD3ED935D}"/>
              </a:ext>
            </a:extLst>
          </p:cNvPr>
          <p:cNvSpPr txBox="1">
            <a:spLocks/>
          </p:cNvSpPr>
          <p:nvPr/>
        </p:nvSpPr>
        <p:spPr>
          <a:xfrm>
            <a:off x="1252963" y="3353999"/>
            <a:ext cx="10363826" cy="3830572"/>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6.1. To equip one ICT classroom in each CA HEI</a:t>
            </a:r>
          </a:p>
          <a:p>
            <a:pPr marL="0" indent="0">
              <a:buClr>
                <a:srgbClr val="E48312"/>
              </a:buClr>
              <a:buNone/>
              <a:defRPr/>
            </a:pPr>
            <a:r>
              <a:rPr lang="it-IT" sz="2400" dirty="0" err="1" smtClean="0">
                <a:solidFill>
                  <a:schemeClr val="accent6"/>
                </a:solidFill>
              </a:rPr>
              <a:t>Achieved</a:t>
            </a:r>
            <a:r>
              <a:rPr lang="it-IT" sz="2400" dirty="0" smtClean="0">
                <a:solidFill>
                  <a:schemeClr val="accent6"/>
                </a:solidFill>
              </a:rPr>
              <a:t> in Kazakhstan and Tajikistan; Work </a:t>
            </a:r>
            <a:r>
              <a:rPr lang="it-IT" sz="2400" dirty="0">
                <a:solidFill>
                  <a:schemeClr val="accent6"/>
                </a:solidFill>
              </a:rPr>
              <a:t>in </a:t>
            </a:r>
            <a:r>
              <a:rPr lang="it-IT" sz="2400" dirty="0" smtClean="0">
                <a:solidFill>
                  <a:schemeClr val="accent6"/>
                </a:solidFill>
              </a:rPr>
              <a:t>progress in Uzbekistan</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6.2. To train the technical staff in classroom management </a:t>
            </a:r>
          </a:p>
          <a:p>
            <a:pPr marL="0" indent="0">
              <a:buClr>
                <a:srgbClr val="E48312"/>
              </a:buClr>
              <a:buNone/>
              <a:defRPr/>
            </a:pPr>
            <a:r>
              <a:rPr lang="it-IT" sz="2400" dirty="0" err="1">
                <a:solidFill>
                  <a:schemeClr val="accent6"/>
                </a:solidFill>
              </a:rPr>
              <a:t>Achieved</a:t>
            </a:r>
            <a:r>
              <a:rPr lang="it-IT" sz="2400" dirty="0">
                <a:solidFill>
                  <a:schemeClr val="accent6"/>
                </a:solidFill>
              </a:rPr>
              <a:t> in Kazakhstan and Tajikistan; Work in progress in </a:t>
            </a:r>
            <a:r>
              <a:rPr lang="it-IT" sz="2400" dirty="0" smtClean="0">
                <a:solidFill>
                  <a:schemeClr val="accent6"/>
                </a:solidFill>
              </a:rPr>
              <a:t>Uzbekistan</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6.3. To train teachers in the use of the new ICT tools </a:t>
            </a:r>
          </a:p>
          <a:p>
            <a:pPr marL="0" indent="0">
              <a:buClr>
                <a:srgbClr val="E48312"/>
              </a:buClr>
              <a:buNone/>
              <a:defRPr/>
            </a:pPr>
            <a:r>
              <a:rPr lang="it-IT" sz="2400" dirty="0" err="1">
                <a:solidFill>
                  <a:schemeClr val="accent6"/>
                </a:solidFill>
              </a:rPr>
              <a:t>Achieved</a:t>
            </a:r>
            <a:r>
              <a:rPr lang="it-IT" sz="2400" dirty="0">
                <a:solidFill>
                  <a:schemeClr val="accent6"/>
                </a:solidFill>
              </a:rPr>
              <a:t> in Kazakhstan and Tajikistan; Work in progress in </a:t>
            </a:r>
            <a:r>
              <a:rPr lang="it-IT" sz="2400" dirty="0" smtClean="0">
                <a:solidFill>
                  <a:schemeClr val="accent6"/>
                </a:solidFill>
              </a:rPr>
              <a:t>Uzbekistan</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8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6.4 To prepare a guideline document for the effective utilisation of the provided technology </a:t>
            </a:r>
          </a:p>
          <a:p>
            <a:pPr marL="0" indent="0">
              <a:buClr>
                <a:srgbClr val="E48312"/>
              </a:buClr>
              <a:buNone/>
              <a:defRPr/>
            </a:pPr>
            <a:r>
              <a:rPr lang="it-IT" sz="2200" dirty="0" err="1">
                <a:solidFill>
                  <a:schemeClr val="accent6"/>
                </a:solidFill>
              </a:rPr>
              <a:t>Achieved</a:t>
            </a:r>
            <a:r>
              <a:rPr lang="it-IT" sz="2200" dirty="0">
                <a:solidFill>
                  <a:schemeClr val="accent6"/>
                </a:solidFill>
              </a:rPr>
              <a:t> in Kazakhstan and Tajikistan; Work in progress in Uzbekistan</a:t>
            </a:r>
            <a:endParaRPr lang="it-IT" sz="2200" dirty="0">
              <a:solidFill>
                <a:srgbClr val="000000">
                  <a:lumMod val="75000"/>
                  <a:lumOff val="25000"/>
                </a:srgbClr>
              </a:solidFill>
            </a:endParaRP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endParaRPr kumimoji="0" lang="it-IT" sz="2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139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584775"/>
          </a:xfrm>
          <a:prstGeom prst="rect">
            <a:avLst/>
          </a:prstGeom>
        </p:spPr>
        <p:txBody>
          <a:bodyPr wrap="square">
            <a:spAutoFit/>
          </a:bodyPr>
          <a:lstStyle/>
          <a:p>
            <a:pPr marL="12700">
              <a:lnSpc>
                <a:spcPct val="100000"/>
              </a:lnSpc>
              <a:spcBef>
                <a:spcPts val="100"/>
              </a:spcBef>
            </a:pPr>
            <a:r>
              <a:rPr lang="it-IT" sz="3200" b="1" dirty="0" smtClean="0"/>
              <a:t>WP </a:t>
            </a:r>
            <a:r>
              <a:rPr lang="it-IT" sz="3200" b="1" dirty="0"/>
              <a:t>7 - </a:t>
            </a:r>
            <a:r>
              <a:rPr lang="en-US" sz="3200" b="1" dirty="0"/>
              <a:t>Quality </a:t>
            </a:r>
            <a:r>
              <a:rPr lang="en-US" sz="3200" b="1" dirty="0" smtClean="0"/>
              <a:t>assurance</a:t>
            </a:r>
            <a:r>
              <a:rPr lang="it-IT" sz="3200" dirty="0" smtClean="0"/>
              <a:t> </a:t>
            </a:r>
            <a:endParaRPr lang="it-IT" sz="3200" b="1" dirty="0">
              <a:latin typeface="Cambria"/>
              <a:cs typeface="Cambria"/>
            </a:endParaRPr>
          </a:p>
        </p:txBody>
      </p:sp>
      <p:sp>
        <p:nvSpPr>
          <p:cNvPr id="26" name="Segnaposto contenuto 5">
            <a:extLst>
              <a:ext uri="{FF2B5EF4-FFF2-40B4-BE49-F238E27FC236}">
                <a16:creationId xmlns:a16="http://schemas.microsoft.com/office/drawing/2014/main" xmlns="" id="{A1B80861-E9AE-4BFF-A4BB-6CFF7409A201}"/>
              </a:ext>
            </a:extLst>
          </p:cNvPr>
          <p:cNvSpPr txBox="1">
            <a:spLocks/>
          </p:cNvSpPr>
          <p:nvPr/>
        </p:nvSpPr>
        <p:spPr>
          <a:xfrm>
            <a:off x="609600" y="2312126"/>
            <a:ext cx="11891554" cy="6558988"/>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7.1 Establishment of predetermined quality indicators and standards for:</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European standard of Postgraduate training in pediatric care</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Training for tutors teaching in postgraduate training curricula;</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Academic materials for distance learning;</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Trial implementation of the first year of postgraduate training;</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E48312"/>
              </a:buClr>
              <a:buSzTx/>
              <a:buFont typeface="Calibri" pitchFamily="34" charset="0"/>
              <a:buChar char="◦"/>
              <a:tabLst/>
              <a:defRPr/>
            </a:pPr>
            <a:r>
              <a:rPr kumimoji="0" lang="en-US"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Processes of the project management.</a:t>
            </a:r>
            <a:r>
              <a:rPr kumimoji="0" lang="en-US" sz="20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p>
          <a:p>
            <a:pPr marL="201168" marR="0" lvl="1" indent="0" algn="l" defTabSz="914400" rtl="0" eaLnBrk="1" fontAlgn="auto" latinLnBrk="0" hangingPunct="1">
              <a:lnSpc>
                <a:spcPct val="90000"/>
              </a:lnSpc>
              <a:spcBef>
                <a:spcPts val="200"/>
              </a:spcBef>
              <a:spcAft>
                <a:spcPts val="400"/>
              </a:spcAft>
              <a:buClr>
                <a:srgbClr val="E48312"/>
              </a:buClr>
              <a:buSzTx/>
              <a:buNone/>
              <a:tabLst/>
              <a:defRPr/>
            </a:pPr>
            <a:r>
              <a:rPr lang="it-IT" sz="2400" dirty="0" err="1" smtClean="0">
                <a:solidFill>
                  <a:schemeClr val="accent6"/>
                </a:solidFill>
              </a:rPr>
              <a:t>Achieved</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7.2 Designation of quality instruments, such as templates, questionnaires and protocols, with the aim of assessing the expected results and identifying strengths and weaknesses for specific activities (workshops, internships, training).</a:t>
            </a:r>
          </a:p>
          <a:p>
            <a:pPr marL="0" indent="0">
              <a:buClr>
                <a:srgbClr val="E48312"/>
              </a:buClr>
              <a:buNone/>
              <a:defRPr/>
            </a:pPr>
            <a:r>
              <a:rPr lang="it-IT" sz="2400" dirty="0" smtClean="0">
                <a:solidFill>
                  <a:schemeClr val="accent6"/>
                </a:solidFill>
              </a:rPr>
              <a:t> </a:t>
            </a:r>
            <a:r>
              <a:rPr lang="it-IT" sz="2400" dirty="0" err="1" smtClean="0">
                <a:solidFill>
                  <a:schemeClr val="accent6"/>
                </a:solidFill>
              </a:rPr>
              <a:t>Achieved</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7.3 Monitoring, assessment and control of the predetermined and defined indicators, standards and goals.</a:t>
            </a:r>
          </a:p>
          <a:p>
            <a:pPr>
              <a:buClr>
                <a:srgbClr val="E48312"/>
              </a:buClr>
              <a:defRPr/>
            </a:pPr>
            <a:r>
              <a:rPr lang="it-IT" sz="2400" dirty="0" err="1" smtClean="0">
                <a:solidFill>
                  <a:schemeClr val="accent6"/>
                </a:solidFill>
              </a:rPr>
              <a:t>Achieved</a:t>
            </a:r>
            <a:r>
              <a:rPr lang="it-IT" sz="2400" kern="0" dirty="0" smtClean="0">
                <a:solidFill>
                  <a:schemeClr val="accent6"/>
                </a:solidFill>
              </a:rPr>
              <a:t>, work in progress</a:t>
            </a:r>
            <a:endParaRPr kumimoji="0" lang="it-IT" sz="2400" b="0" i="0" u="none" strike="noStrike" kern="1200" cap="none" spc="0" normalizeH="0" baseline="0" noProof="0" dirty="0" smtClean="0">
              <a:ln>
                <a:noFill/>
              </a:ln>
              <a:solidFill>
                <a:schemeClr val="accent6"/>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7.4 Elaboration of the project quality assurance report at month 12;  24; 36.</a:t>
            </a:r>
          </a:p>
          <a:p>
            <a:pPr>
              <a:buClr>
                <a:srgbClr val="E48312"/>
              </a:buClr>
              <a:defRPr/>
            </a:pPr>
            <a:r>
              <a:rPr lang="it-IT" sz="2400" dirty="0" err="1" smtClean="0">
                <a:solidFill>
                  <a:schemeClr val="accent6"/>
                </a:solidFill>
              </a:rPr>
              <a:t>Achieved</a:t>
            </a:r>
            <a:r>
              <a:rPr lang="it-IT" sz="2400" kern="0" dirty="0" smtClean="0">
                <a:solidFill>
                  <a:srgbClr val="000000">
                    <a:lumMod val="75000"/>
                    <a:lumOff val="25000"/>
                  </a:srgbClr>
                </a:solidFill>
              </a:rPr>
              <a:t> </a:t>
            </a:r>
            <a:r>
              <a:rPr lang="it-IT" sz="2400" kern="0" dirty="0" err="1" smtClean="0">
                <a:solidFill>
                  <a:schemeClr val="accent6"/>
                </a:solidFill>
              </a:rPr>
              <a:t>at</a:t>
            </a:r>
            <a:r>
              <a:rPr lang="it-IT" sz="2400" kern="0" dirty="0" smtClean="0">
                <a:solidFill>
                  <a:schemeClr val="accent6"/>
                </a:solidFill>
              </a:rPr>
              <a:t> </a:t>
            </a:r>
            <a:r>
              <a:rPr lang="it-IT" sz="2400" kern="0" dirty="0" err="1" smtClean="0">
                <a:solidFill>
                  <a:schemeClr val="accent6"/>
                </a:solidFill>
              </a:rPr>
              <a:t>month</a:t>
            </a:r>
            <a:r>
              <a:rPr lang="it-IT" sz="2400" kern="0" dirty="0" smtClean="0">
                <a:solidFill>
                  <a:schemeClr val="accent6"/>
                </a:solidFill>
              </a:rPr>
              <a:t> 12; to be </a:t>
            </a:r>
            <a:r>
              <a:rPr lang="it-IT" sz="2400" kern="0" dirty="0" err="1" smtClean="0">
                <a:solidFill>
                  <a:schemeClr val="accent6"/>
                </a:solidFill>
              </a:rPr>
              <a:t>done</a:t>
            </a:r>
            <a:r>
              <a:rPr lang="it-IT" sz="2400" kern="0" dirty="0" smtClean="0">
                <a:solidFill>
                  <a:schemeClr val="accent6"/>
                </a:solidFill>
              </a:rPr>
              <a:t> </a:t>
            </a:r>
            <a:r>
              <a:rPr lang="it-IT" sz="2400" kern="0" dirty="0" err="1" smtClean="0">
                <a:solidFill>
                  <a:schemeClr val="accent6"/>
                </a:solidFill>
              </a:rPr>
              <a:t>at</a:t>
            </a:r>
            <a:r>
              <a:rPr lang="it-IT" sz="2400" kern="0" dirty="0" smtClean="0">
                <a:solidFill>
                  <a:schemeClr val="accent6"/>
                </a:solidFill>
              </a:rPr>
              <a:t> </a:t>
            </a:r>
            <a:r>
              <a:rPr lang="it-IT" sz="2400" kern="0" dirty="0" err="1" smtClean="0">
                <a:solidFill>
                  <a:schemeClr val="accent6"/>
                </a:solidFill>
              </a:rPr>
              <a:t>month</a:t>
            </a:r>
            <a:r>
              <a:rPr lang="it-IT" sz="2400" kern="0" dirty="0" smtClean="0">
                <a:solidFill>
                  <a:schemeClr val="accent6"/>
                </a:solidFill>
              </a:rPr>
              <a:t> 24, 36.</a:t>
            </a:r>
            <a:endParaRPr kumimoji="0" lang="it-IT" sz="2400" b="0" i="0" u="none" strike="noStrike" kern="1200" cap="none" spc="0" normalizeH="0" baseline="0" noProof="0" dirty="0" smtClean="0">
              <a:ln>
                <a:noFill/>
              </a:ln>
              <a:solidFill>
                <a:schemeClr val="accent6"/>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7.5 Evaluation of training process by an external institution.</a:t>
            </a:r>
          </a:p>
          <a:p>
            <a:pPr lvl="0">
              <a:buClr>
                <a:srgbClr val="E48312"/>
              </a:buClr>
              <a:defRPr/>
            </a:pPr>
            <a:r>
              <a:rPr lang="it-IT" sz="2400" dirty="0" smtClean="0">
                <a:solidFill>
                  <a:schemeClr val="accent6"/>
                </a:solidFill>
              </a:rPr>
              <a:t>Preliminary </a:t>
            </a:r>
            <a:r>
              <a:rPr lang="it-IT" sz="2400" dirty="0" err="1" smtClean="0">
                <a:solidFill>
                  <a:schemeClr val="accent6"/>
                </a:solidFill>
              </a:rPr>
              <a:t>evaluation</a:t>
            </a:r>
            <a:r>
              <a:rPr lang="it-IT" sz="2400" dirty="0" smtClean="0">
                <a:solidFill>
                  <a:schemeClr val="accent6"/>
                </a:solidFill>
              </a:rPr>
              <a:t> </a:t>
            </a:r>
            <a:r>
              <a:rPr lang="it-IT" sz="2400" dirty="0" err="1">
                <a:solidFill>
                  <a:schemeClr val="accent6"/>
                </a:solidFill>
              </a:rPr>
              <a:t>a</a:t>
            </a:r>
            <a:r>
              <a:rPr lang="it-IT" sz="2400" dirty="0" err="1" smtClean="0">
                <a:solidFill>
                  <a:schemeClr val="accent6"/>
                </a:solidFill>
              </a:rPr>
              <a:t>chieved</a:t>
            </a:r>
            <a:r>
              <a:rPr lang="it-IT" sz="2400" kern="0" dirty="0" smtClean="0">
                <a:solidFill>
                  <a:schemeClr val="accent6"/>
                </a:solidFill>
              </a:rPr>
              <a:t> ; </a:t>
            </a:r>
            <a:r>
              <a:rPr lang="it-IT" sz="2400" kern="0" dirty="0" err="1" smtClean="0">
                <a:solidFill>
                  <a:schemeClr val="accent6"/>
                </a:solidFill>
              </a:rPr>
              <a:t>Final</a:t>
            </a:r>
            <a:r>
              <a:rPr lang="it-IT" sz="2400" kern="0" dirty="0" smtClean="0">
                <a:solidFill>
                  <a:schemeClr val="accent6"/>
                </a:solidFill>
              </a:rPr>
              <a:t> </a:t>
            </a:r>
            <a:r>
              <a:rPr lang="it-IT" sz="2400" kern="0" dirty="0" err="1" smtClean="0">
                <a:solidFill>
                  <a:schemeClr val="accent6"/>
                </a:solidFill>
              </a:rPr>
              <a:t>evaluation</a:t>
            </a:r>
            <a:r>
              <a:rPr lang="it-IT" sz="2400" kern="0" dirty="0" smtClean="0">
                <a:solidFill>
                  <a:schemeClr val="accent6"/>
                </a:solidFill>
              </a:rPr>
              <a:t> to be </a:t>
            </a:r>
            <a:r>
              <a:rPr lang="it-IT" sz="2400" kern="0" dirty="0" err="1" smtClean="0">
                <a:solidFill>
                  <a:schemeClr val="accent6"/>
                </a:solidFill>
              </a:rPr>
              <a:t>done</a:t>
            </a:r>
            <a:r>
              <a:rPr lang="it-IT" sz="2400" kern="0" dirty="0" smtClean="0">
                <a:solidFill>
                  <a:schemeClr val="accent6"/>
                </a:solidFill>
              </a:rPr>
              <a:t>.</a:t>
            </a:r>
            <a:endParaRPr kumimoji="0" lang="en-US" sz="2400" b="0" i="1" u="none" strike="noStrike" kern="1200" cap="none" spc="0" normalizeH="0" baseline="0" noProof="0" dirty="0" smtClean="0">
              <a:ln>
                <a:noFill/>
              </a:ln>
              <a:solidFill>
                <a:schemeClr val="accent6"/>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it-IT"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4964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584775"/>
          </a:xfrm>
          <a:prstGeom prst="rect">
            <a:avLst/>
          </a:prstGeom>
        </p:spPr>
        <p:txBody>
          <a:bodyPr wrap="square">
            <a:spAutoFit/>
          </a:bodyPr>
          <a:lstStyle/>
          <a:p>
            <a:pPr marL="12700">
              <a:lnSpc>
                <a:spcPct val="100000"/>
              </a:lnSpc>
              <a:spcBef>
                <a:spcPts val="100"/>
              </a:spcBef>
            </a:pPr>
            <a:r>
              <a:rPr lang="it-IT" sz="3200" b="1" dirty="0" smtClean="0"/>
              <a:t>WP </a:t>
            </a:r>
            <a:r>
              <a:rPr lang="it-IT" sz="3200" b="1" dirty="0"/>
              <a:t>8 </a:t>
            </a:r>
            <a:r>
              <a:rPr lang="it-IT" sz="3200" dirty="0"/>
              <a:t>- </a:t>
            </a:r>
            <a:r>
              <a:rPr lang="en-GB" sz="3200" b="1" dirty="0"/>
              <a:t>Dissemination and exploitation </a:t>
            </a:r>
            <a:endParaRPr lang="it-IT" sz="3200" b="1" dirty="0">
              <a:latin typeface="Cambria"/>
              <a:cs typeface="Cambria"/>
            </a:endParaRPr>
          </a:p>
        </p:txBody>
      </p:sp>
      <p:sp>
        <p:nvSpPr>
          <p:cNvPr id="26" name="Segnaposto contenuto 2">
            <a:extLst>
              <a:ext uri="{FF2B5EF4-FFF2-40B4-BE49-F238E27FC236}">
                <a16:creationId xmlns:a16="http://schemas.microsoft.com/office/drawing/2014/main" xmlns="" id="{1BFC08AD-F4EB-49D1-BB9E-DE21737A7088}"/>
              </a:ext>
            </a:extLst>
          </p:cNvPr>
          <p:cNvSpPr txBox="1">
            <a:spLocks/>
          </p:cNvSpPr>
          <p:nvPr/>
        </p:nvSpPr>
        <p:spPr>
          <a:xfrm>
            <a:off x="913774" y="2020185"/>
            <a:ext cx="10960748" cy="5948157"/>
          </a:xfrm>
          <a:prstGeom prst="rect">
            <a:avLst/>
          </a:prstGeom>
        </p:spPr>
        <p:txBody>
          <a:bodyPr vert="horz" lIns="0" tIns="45720" rIns="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0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r>
              <a:rPr kumimoji="0" lang="en-GB"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8</a:t>
            </a: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.1 Identification of dissemination groups and elaboration of a dissemination plan.</a:t>
            </a:r>
          </a:p>
          <a:p>
            <a:pPr marL="0" indent="0">
              <a:buClr>
                <a:srgbClr val="E48312"/>
              </a:buClr>
              <a:buNone/>
              <a:defRPr/>
            </a:pPr>
            <a:r>
              <a:rPr lang="it-IT" sz="2400" dirty="0" err="1" smtClean="0">
                <a:solidFill>
                  <a:schemeClr val="accent6"/>
                </a:solidFill>
              </a:rPr>
              <a:t>Achieved</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8.2 Creation of a project website as platform of collaboration and dissemination. </a:t>
            </a:r>
          </a:p>
          <a:p>
            <a:pPr marL="0" indent="0">
              <a:buClr>
                <a:srgbClr val="E48312"/>
              </a:buClr>
              <a:buNone/>
              <a:defRPr/>
            </a:pPr>
            <a:r>
              <a:rPr lang="it-IT" sz="2400" dirty="0" err="1" smtClean="0">
                <a:solidFill>
                  <a:schemeClr val="accent6"/>
                </a:solidFill>
              </a:rPr>
              <a:t>Achieved</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8.3 Maintenance and administration of the website.	</a:t>
            </a:r>
          </a:p>
          <a:p>
            <a:pPr marL="0" indent="0">
              <a:buClr>
                <a:srgbClr val="E48312"/>
              </a:buClr>
              <a:buNone/>
              <a:defRPr/>
            </a:pPr>
            <a:r>
              <a:rPr lang="it-IT" sz="2400" dirty="0" err="1" smtClean="0">
                <a:solidFill>
                  <a:schemeClr val="accent6"/>
                </a:solidFill>
              </a:rPr>
              <a:t>Achieved</a:t>
            </a:r>
            <a:r>
              <a:rPr lang="it-IT" sz="2400" dirty="0" smtClean="0">
                <a:solidFill>
                  <a:schemeClr val="accent6"/>
                </a:solidFill>
              </a:rPr>
              <a:t>, </a:t>
            </a:r>
            <a:r>
              <a:rPr lang="it-IT" sz="2400" dirty="0" err="1" smtClean="0">
                <a:solidFill>
                  <a:schemeClr val="accent6"/>
                </a:solidFill>
              </a:rPr>
              <a:t>continuously</a:t>
            </a:r>
            <a:r>
              <a:rPr lang="it-IT" sz="2400" dirty="0" smtClean="0">
                <a:solidFill>
                  <a:schemeClr val="accent6"/>
                </a:solidFill>
              </a:rPr>
              <a:t> </a:t>
            </a:r>
            <a:r>
              <a:rPr lang="it-IT" sz="2400" dirty="0" err="1" smtClean="0">
                <a:solidFill>
                  <a:schemeClr val="accent6"/>
                </a:solidFill>
              </a:rPr>
              <a:t>ensured</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8.4 Elaboration of 3 virtual bulletins</a:t>
            </a:r>
            <a:r>
              <a:rPr kumimoji="0" lang="en-US"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and distribution among the target groups.</a:t>
            </a:r>
          </a:p>
          <a:p>
            <a:pPr marL="0" indent="0">
              <a:buClr>
                <a:srgbClr val="E48312"/>
              </a:buClr>
              <a:buNone/>
              <a:defRPr/>
            </a:pPr>
            <a:r>
              <a:rPr lang="it-IT" sz="2400" dirty="0" err="1" smtClean="0">
                <a:solidFill>
                  <a:schemeClr val="accent6"/>
                </a:solidFill>
              </a:rPr>
              <a:t>Achieved</a:t>
            </a:r>
            <a:r>
              <a:rPr lang="it-IT" sz="2400" dirty="0" smtClean="0">
                <a:solidFill>
                  <a:schemeClr val="accent6"/>
                </a:solidFill>
              </a:rPr>
              <a:t>: </a:t>
            </a:r>
            <a:r>
              <a:rPr lang="it-IT" sz="2400" dirty="0" err="1" smtClean="0">
                <a:solidFill>
                  <a:schemeClr val="accent6"/>
                </a:solidFill>
              </a:rPr>
              <a:t>virtual</a:t>
            </a:r>
            <a:r>
              <a:rPr lang="it-IT" sz="2400" dirty="0" smtClean="0">
                <a:solidFill>
                  <a:schemeClr val="accent6"/>
                </a:solidFill>
              </a:rPr>
              <a:t> </a:t>
            </a:r>
            <a:r>
              <a:rPr lang="it-IT" sz="2400" dirty="0" err="1" smtClean="0">
                <a:solidFill>
                  <a:schemeClr val="accent6"/>
                </a:solidFill>
              </a:rPr>
              <a:t>bulletin</a:t>
            </a:r>
            <a:r>
              <a:rPr lang="it-IT" sz="2400" dirty="0" smtClean="0">
                <a:solidFill>
                  <a:schemeClr val="accent6"/>
                </a:solidFill>
              </a:rPr>
              <a:t> n°1; Work in progress: </a:t>
            </a:r>
            <a:r>
              <a:rPr lang="it-IT" sz="2400" dirty="0" err="1" smtClean="0">
                <a:solidFill>
                  <a:schemeClr val="accent6"/>
                </a:solidFill>
              </a:rPr>
              <a:t>virtual</a:t>
            </a:r>
            <a:r>
              <a:rPr lang="it-IT" sz="2400" dirty="0" smtClean="0">
                <a:solidFill>
                  <a:schemeClr val="accent6"/>
                </a:solidFill>
              </a:rPr>
              <a:t> </a:t>
            </a:r>
            <a:r>
              <a:rPr lang="it-IT" sz="2400" dirty="0" err="1" smtClean="0">
                <a:solidFill>
                  <a:schemeClr val="accent6"/>
                </a:solidFill>
              </a:rPr>
              <a:t>bulletin</a:t>
            </a:r>
            <a:r>
              <a:rPr lang="it-IT" sz="2400" dirty="0" smtClean="0">
                <a:solidFill>
                  <a:schemeClr val="accent6"/>
                </a:solidFill>
              </a:rPr>
              <a:t> n°2; to be </a:t>
            </a:r>
            <a:r>
              <a:rPr lang="it-IT" sz="2400" dirty="0" err="1" smtClean="0">
                <a:solidFill>
                  <a:schemeClr val="accent6"/>
                </a:solidFill>
              </a:rPr>
              <a:t>done</a:t>
            </a:r>
            <a:r>
              <a:rPr lang="it-IT" sz="2400" dirty="0" smtClean="0">
                <a:solidFill>
                  <a:schemeClr val="accent6"/>
                </a:solidFill>
              </a:rPr>
              <a:t>: </a:t>
            </a:r>
            <a:r>
              <a:rPr lang="it-IT" sz="2400" dirty="0" err="1" smtClean="0">
                <a:solidFill>
                  <a:schemeClr val="accent6"/>
                </a:solidFill>
              </a:rPr>
              <a:t>virtual</a:t>
            </a:r>
            <a:r>
              <a:rPr lang="it-IT" sz="2400" dirty="0" smtClean="0">
                <a:solidFill>
                  <a:schemeClr val="accent6"/>
                </a:solidFill>
              </a:rPr>
              <a:t> </a:t>
            </a:r>
            <a:r>
              <a:rPr lang="it-IT" sz="2400" dirty="0" err="1" smtClean="0">
                <a:solidFill>
                  <a:schemeClr val="accent6"/>
                </a:solidFill>
              </a:rPr>
              <a:t>bulletin</a:t>
            </a:r>
            <a:r>
              <a:rPr lang="it-IT" sz="2400" dirty="0" smtClean="0">
                <a:solidFill>
                  <a:schemeClr val="accent6"/>
                </a:solidFill>
              </a:rPr>
              <a:t> n°3</a:t>
            </a:r>
            <a:endParaRPr kumimoji="0" lang="it-IT" sz="2400" b="0" i="0" u="none" strike="noStrike" kern="1200" cap="none" spc="0" normalizeH="0" baseline="0" noProof="0" dirty="0" smtClean="0">
              <a:ln>
                <a:noFill/>
              </a:ln>
              <a:solidFill>
                <a:schemeClr val="accent6"/>
              </a:solidFill>
              <a:effectLst/>
              <a:uLnTx/>
              <a:uFillTx/>
              <a:latin typeface="Calibri" panose="020F0502020204030204"/>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8.5 Organization of meetings for the dissemination of the project among the HEIs of the country, the professional associations of each country, the Ministries of Health and Education, and representatives of regional and international agencies. 	</a:t>
            </a:r>
          </a:p>
          <a:p>
            <a:pPr marL="0" indent="0">
              <a:buClr>
                <a:srgbClr val="E48312"/>
              </a:buClr>
              <a:buNone/>
              <a:defRPr/>
            </a:pPr>
            <a:r>
              <a:rPr lang="it-IT" sz="2400" dirty="0" err="1" smtClean="0">
                <a:solidFill>
                  <a:schemeClr val="accent6"/>
                </a:solidFill>
              </a:rPr>
              <a:t>Achieved</a:t>
            </a:r>
            <a:r>
              <a:rPr lang="it-IT" sz="2400" dirty="0" smtClean="0">
                <a:solidFill>
                  <a:schemeClr val="accent6"/>
                </a:solidFill>
              </a:rPr>
              <a:t>, work in progress.</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8.6 Social media coverage to increase visibility: press interviews, press releases, elaboration and publication of different articles in printed media. </a:t>
            </a:r>
          </a:p>
          <a:p>
            <a:pPr marL="0" indent="0">
              <a:buClr>
                <a:srgbClr val="E48312"/>
              </a:buClr>
              <a:buNone/>
              <a:defRPr/>
            </a:pPr>
            <a:r>
              <a:rPr lang="it-IT" sz="2400" dirty="0" err="1">
                <a:solidFill>
                  <a:schemeClr val="accent6"/>
                </a:solidFill>
              </a:rPr>
              <a:t>Achieved</a:t>
            </a:r>
            <a:r>
              <a:rPr lang="it-IT" sz="2400" dirty="0">
                <a:solidFill>
                  <a:schemeClr val="accent6"/>
                </a:solidFill>
              </a:rPr>
              <a:t>, </a:t>
            </a:r>
            <a:r>
              <a:rPr lang="it-IT" sz="2400" dirty="0" err="1">
                <a:solidFill>
                  <a:schemeClr val="accent6"/>
                </a:solidFill>
              </a:rPr>
              <a:t>continuously</a:t>
            </a:r>
            <a:r>
              <a:rPr lang="it-IT" sz="2400" dirty="0">
                <a:solidFill>
                  <a:schemeClr val="accent6"/>
                </a:solidFill>
              </a:rPr>
              <a:t> </a:t>
            </a:r>
            <a:r>
              <a:rPr lang="it-IT" sz="2400" dirty="0" err="1" smtClean="0">
                <a:solidFill>
                  <a:schemeClr val="accent6"/>
                </a:solidFill>
              </a:rPr>
              <a:t>ensured</a:t>
            </a:r>
            <a:endParaRPr kumimoji="0" lang="it-IT" sz="2400"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8.7 Final Conference: New paradigm in training professionals on healthcare management. </a:t>
            </a:r>
          </a:p>
          <a:p>
            <a:pPr marL="0" indent="0">
              <a:buClr>
                <a:srgbClr val="E48312"/>
              </a:buClr>
              <a:buNone/>
              <a:defRPr/>
            </a:pPr>
            <a:r>
              <a:rPr lang="it-IT" sz="2400" noProof="0" dirty="0" smtClean="0">
                <a:solidFill>
                  <a:schemeClr val="accent6"/>
                </a:solidFill>
              </a:rPr>
              <a:t>To be </a:t>
            </a:r>
            <a:r>
              <a:rPr lang="it-IT" sz="2400" noProof="0" dirty="0" err="1" smtClean="0">
                <a:solidFill>
                  <a:schemeClr val="accent6"/>
                </a:solidFill>
              </a:rPr>
              <a:t>done</a:t>
            </a:r>
            <a:r>
              <a:rPr kumimoji="0" lang="en-US" sz="24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sz="24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306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83563"/>
            <a:ext cx="11430000" cy="584775"/>
          </a:xfrm>
          <a:prstGeom prst="rect">
            <a:avLst/>
          </a:prstGeom>
        </p:spPr>
        <p:txBody>
          <a:bodyPr wrap="square">
            <a:spAutoFit/>
          </a:bodyPr>
          <a:lstStyle/>
          <a:p>
            <a:pPr marL="12700">
              <a:lnSpc>
                <a:spcPct val="100000"/>
              </a:lnSpc>
              <a:spcBef>
                <a:spcPts val="100"/>
              </a:spcBef>
            </a:pPr>
            <a:r>
              <a:rPr lang="it-IT" sz="3200" b="1" dirty="0" err="1"/>
              <a:t>Wp</a:t>
            </a:r>
            <a:r>
              <a:rPr lang="it-IT" sz="3200" b="1" dirty="0"/>
              <a:t> 9 </a:t>
            </a:r>
            <a:r>
              <a:rPr lang="it-IT" sz="3200" dirty="0"/>
              <a:t>- </a:t>
            </a:r>
            <a:r>
              <a:rPr lang="en-US" sz="3200" b="1" dirty="0"/>
              <a:t>Project properly and efficiently </a:t>
            </a:r>
            <a:r>
              <a:rPr lang="en-US" sz="3200" b="1" dirty="0" smtClean="0"/>
              <a:t>managed</a:t>
            </a:r>
            <a:endParaRPr lang="it-IT" sz="3200" b="1" dirty="0">
              <a:latin typeface="Cambria"/>
              <a:cs typeface="Cambria"/>
            </a:endParaRPr>
          </a:p>
        </p:txBody>
      </p:sp>
      <p:pic>
        <p:nvPicPr>
          <p:cNvPr id="28" name="Immagine 27">
            <a:extLst>
              <a:ext uri="{FF2B5EF4-FFF2-40B4-BE49-F238E27FC236}">
                <a16:creationId xmlns:a16="http://schemas.microsoft.com/office/drawing/2014/main" xmlns="" id="{502EF513-D4FF-4D35-8C01-6E9329EEAFBB}"/>
              </a:ext>
            </a:extLst>
          </p:cNvPr>
          <p:cNvPicPr>
            <a:picLocks noChangeAspect="1"/>
          </p:cNvPicPr>
          <p:nvPr/>
        </p:nvPicPr>
        <p:blipFill rotWithShape="1">
          <a:blip r:embed="rId5"/>
          <a:srcRect l="-1863" t="-881383" r="1863" b="895448"/>
          <a:stretch/>
        </p:blipFill>
        <p:spPr>
          <a:xfrm>
            <a:off x="636905" y="2704011"/>
            <a:ext cx="10518775" cy="475124"/>
          </a:xfrm>
          <a:prstGeom prst="rect">
            <a:avLst/>
          </a:prstGeom>
        </p:spPr>
      </p:pic>
      <p:sp>
        <p:nvSpPr>
          <p:cNvPr id="31" name="Segnaposto contenuto 6">
            <a:extLst>
              <a:ext uri="{FF2B5EF4-FFF2-40B4-BE49-F238E27FC236}">
                <a16:creationId xmlns:a16="http://schemas.microsoft.com/office/drawing/2014/main" xmlns="" id="{9F9F55A2-6D23-43AA-BA94-DB883918555C}"/>
              </a:ext>
            </a:extLst>
          </p:cNvPr>
          <p:cNvSpPr txBox="1">
            <a:spLocks/>
          </p:cNvSpPr>
          <p:nvPr/>
        </p:nvSpPr>
        <p:spPr>
          <a:xfrm>
            <a:off x="609600" y="890471"/>
            <a:ext cx="11734838" cy="506679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9.1 Formalization of network and agreements among the participating HEIs</a:t>
            </a:r>
          </a:p>
          <a:p>
            <a:pPr marL="0" indent="0">
              <a:buClr>
                <a:srgbClr val="E48312"/>
              </a:buClr>
              <a:buNone/>
              <a:defRPr/>
            </a:pPr>
            <a:r>
              <a:rPr lang="it-IT" dirty="0" err="1" smtClean="0">
                <a:solidFill>
                  <a:schemeClr val="accent6"/>
                </a:solidFill>
              </a:rPr>
              <a:t>Achieved</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9.2 Planning and development of meetings for the administration of the project. </a:t>
            </a:r>
          </a:p>
          <a:p>
            <a:pPr marL="0" indent="0">
              <a:buClr>
                <a:srgbClr val="E48312"/>
              </a:buClr>
              <a:buNone/>
              <a:defRPr/>
            </a:pPr>
            <a:r>
              <a:rPr lang="it-IT" dirty="0" err="1" smtClean="0">
                <a:solidFill>
                  <a:schemeClr val="accent6"/>
                </a:solidFill>
              </a:rPr>
              <a:t>Achieved</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9.3 Designing and administration of the organizational and communicational structures (internal and external)</a:t>
            </a:r>
          </a:p>
          <a:p>
            <a:pPr marL="0" indent="0">
              <a:buClr>
                <a:srgbClr val="E48312"/>
              </a:buClr>
              <a:buNone/>
              <a:defRPr/>
            </a:pPr>
            <a:r>
              <a:rPr lang="it-IT" dirty="0" err="1" smtClean="0">
                <a:solidFill>
                  <a:schemeClr val="accent6"/>
                </a:solidFill>
              </a:rPr>
              <a:t>Achieved</a:t>
            </a:r>
            <a:r>
              <a:rPr kumimoji="0" lang="en-US"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9.4 Provision of templates for the associates to prepare the reports.	</a:t>
            </a:r>
          </a:p>
          <a:p>
            <a:pPr marL="0" indent="0">
              <a:buClr>
                <a:srgbClr val="E48312"/>
              </a:buClr>
              <a:buNone/>
              <a:defRPr/>
            </a:pPr>
            <a:r>
              <a:rPr lang="it-IT" dirty="0" err="1" smtClean="0">
                <a:solidFill>
                  <a:schemeClr val="accent6"/>
                </a:solidFill>
              </a:rPr>
              <a:t>Achieved</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a:buClr>
                <a:srgbClr val="E48312"/>
              </a:buClr>
              <a:buFont typeface="Wingdings" panose="05000000000000000000" pitchFamily="2" charset="2"/>
              <a:buChar char="q"/>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9.5 Collection and storage of data for the monitoring of the project and the elaboration of reports and budgets</a:t>
            </a:r>
          </a:p>
          <a:p>
            <a:pPr marL="0" indent="0">
              <a:buClr>
                <a:srgbClr val="E48312"/>
              </a:buClr>
              <a:buNone/>
              <a:defRPr/>
            </a:pPr>
            <a:r>
              <a:rPr lang="it-IT" dirty="0" err="1" smtClean="0">
                <a:solidFill>
                  <a:schemeClr val="accent6"/>
                </a:solidFill>
              </a:rPr>
              <a:t>Achieved</a:t>
            </a:r>
            <a:r>
              <a:rPr lang="it-IT" dirty="0">
                <a:solidFill>
                  <a:schemeClr val="accent6"/>
                </a:solidFill>
              </a:rPr>
              <a:t>, </a:t>
            </a:r>
            <a:r>
              <a:rPr lang="it-IT" dirty="0" err="1">
                <a:solidFill>
                  <a:schemeClr val="accent6"/>
                </a:solidFill>
              </a:rPr>
              <a:t>continuously</a:t>
            </a:r>
            <a:r>
              <a:rPr lang="it-IT" dirty="0">
                <a:solidFill>
                  <a:schemeClr val="accent6"/>
                </a:solidFill>
              </a:rPr>
              <a:t> </a:t>
            </a:r>
            <a:r>
              <a:rPr lang="it-IT" dirty="0" err="1" smtClean="0">
                <a:solidFill>
                  <a:schemeClr val="accent6"/>
                </a:solidFill>
              </a:rPr>
              <a:t>ensured</a:t>
            </a:r>
            <a:r>
              <a:rPr kumimoji="0" lang="en-US"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9.6 Periodic actualization of the plan and monitoring of the fulfillment of the working schedule</a:t>
            </a:r>
            <a:r>
              <a:rPr kumimoji="0" lang="en-US"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p>
          <a:p>
            <a:pPr marL="0" indent="0">
              <a:buClr>
                <a:srgbClr val="E48312"/>
              </a:buClr>
              <a:buNone/>
              <a:defRPr/>
            </a:pPr>
            <a:r>
              <a:rPr lang="it-IT" dirty="0" err="1">
                <a:solidFill>
                  <a:schemeClr val="accent6"/>
                </a:solidFill>
              </a:rPr>
              <a:t>Achieved</a:t>
            </a:r>
            <a:r>
              <a:rPr lang="it-IT" dirty="0">
                <a:solidFill>
                  <a:schemeClr val="accent6"/>
                </a:solidFill>
              </a:rPr>
              <a:t>, </a:t>
            </a:r>
            <a:r>
              <a:rPr lang="it-IT" dirty="0" err="1">
                <a:solidFill>
                  <a:schemeClr val="accent6"/>
                </a:solidFill>
              </a:rPr>
              <a:t>continuously</a:t>
            </a:r>
            <a:r>
              <a:rPr lang="it-IT" dirty="0">
                <a:solidFill>
                  <a:schemeClr val="accent6"/>
                </a:solidFill>
              </a:rPr>
              <a:t> </a:t>
            </a:r>
            <a:r>
              <a:rPr lang="it-IT" dirty="0" err="1" smtClean="0">
                <a:solidFill>
                  <a:schemeClr val="accent6"/>
                </a:solidFill>
              </a:rPr>
              <a:t>ensured</a:t>
            </a:r>
            <a:r>
              <a:rPr kumimoji="0" lang="en-US"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	</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9.7 Monitoring, assessment and control of any deviation in the progress of the project	</a:t>
            </a:r>
          </a:p>
          <a:p>
            <a:pPr marL="0" lvl="0" indent="0">
              <a:buClr>
                <a:srgbClr val="E48312"/>
              </a:buClr>
              <a:buNone/>
              <a:defRPr/>
            </a:pPr>
            <a:r>
              <a:rPr lang="it-IT" dirty="0" err="1">
                <a:solidFill>
                  <a:schemeClr val="accent6"/>
                </a:solidFill>
              </a:rPr>
              <a:t>Achieved</a:t>
            </a:r>
            <a:r>
              <a:rPr lang="it-IT" dirty="0">
                <a:solidFill>
                  <a:schemeClr val="accent6"/>
                </a:solidFill>
              </a:rPr>
              <a:t>, </a:t>
            </a:r>
            <a:r>
              <a:rPr lang="it-IT" dirty="0" err="1">
                <a:solidFill>
                  <a:schemeClr val="accent6"/>
                </a:solidFill>
              </a:rPr>
              <a:t>continuously</a:t>
            </a:r>
            <a:r>
              <a:rPr lang="it-IT" dirty="0">
                <a:solidFill>
                  <a:schemeClr val="accent6"/>
                </a:solidFill>
              </a:rPr>
              <a:t> </a:t>
            </a:r>
            <a:r>
              <a:rPr lang="it-IT" dirty="0" err="1">
                <a:solidFill>
                  <a:schemeClr val="accent6"/>
                </a:solidFill>
              </a:rPr>
              <a:t>ensured</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9.8 Elaboration of mid-term and final evaluation reports	</a:t>
            </a:r>
          </a:p>
          <a:p>
            <a:pPr marL="0" indent="0">
              <a:buClr>
                <a:srgbClr val="E48312"/>
              </a:buClr>
              <a:buNone/>
              <a:defRPr/>
            </a:pPr>
            <a:r>
              <a:rPr lang="it-IT" dirty="0" err="1" smtClean="0">
                <a:solidFill>
                  <a:schemeClr val="accent6"/>
                </a:solidFill>
              </a:rPr>
              <a:t>Mid-Term</a:t>
            </a:r>
            <a:r>
              <a:rPr lang="it-IT" dirty="0" smtClean="0">
                <a:solidFill>
                  <a:schemeClr val="accent6"/>
                </a:solidFill>
              </a:rPr>
              <a:t> report: </a:t>
            </a:r>
            <a:r>
              <a:rPr lang="it-IT" dirty="0" err="1" smtClean="0">
                <a:solidFill>
                  <a:schemeClr val="accent6"/>
                </a:solidFill>
              </a:rPr>
              <a:t>Achieved</a:t>
            </a:r>
            <a:r>
              <a:rPr lang="it-IT" dirty="0" smtClean="0">
                <a:solidFill>
                  <a:schemeClr val="accent6"/>
                </a:solidFill>
              </a:rPr>
              <a:t>; </a:t>
            </a:r>
            <a:r>
              <a:rPr lang="it-IT" dirty="0" err="1" smtClean="0">
                <a:solidFill>
                  <a:schemeClr val="accent6"/>
                </a:solidFill>
              </a:rPr>
              <a:t>Final</a:t>
            </a:r>
            <a:r>
              <a:rPr lang="it-IT" dirty="0" smtClean="0">
                <a:solidFill>
                  <a:schemeClr val="accent6"/>
                </a:solidFill>
              </a:rPr>
              <a:t> Report: to be </a:t>
            </a:r>
            <a:r>
              <a:rPr lang="it-IT" dirty="0" err="1" smtClean="0">
                <a:solidFill>
                  <a:schemeClr val="accent6"/>
                </a:solidFill>
              </a:rPr>
              <a:t>done</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9.9 Control of the use of resources and budgetary Execution	</a:t>
            </a:r>
          </a:p>
          <a:p>
            <a:pPr marL="0" lvl="0" indent="0">
              <a:buClr>
                <a:srgbClr val="E48312"/>
              </a:buClr>
              <a:buNone/>
              <a:defRPr/>
            </a:pPr>
            <a:r>
              <a:rPr lang="it-IT" dirty="0" err="1">
                <a:solidFill>
                  <a:schemeClr val="accent6"/>
                </a:solidFill>
              </a:rPr>
              <a:t>Achieved</a:t>
            </a:r>
            <a:r>
              <a:rPr lang="it-IT" dirty="0">
                <a:solidFill>
                  <a:schemeClr val="accent6"/>
                </a:solidFill>
              </a:rPr>
              <a:t>, </a:t>
            </a:r>
            <a:r>
              <a:rPr lang="it-IT" dirty="0" err="1">
                <a:solidFill>
                  <a:schemeClr val="accent6"/>
                </a:solidFill>
              </a:rPr>
              <a:t>continuously</a:t>
            </a:r>
            <a:r>
              <a:rPr lang="it-IT" dirty="0">
                <a:solidFill>
                  <a:schemeClr val="accent6"/>
                </a:solidFill>
              </a:rPr>
              <a:t> </a:t>
            </a:r>
            <a:r>
              <a:rPr lang="it-IT" dirty="0" err="1">
                <a:solidFill>
                  <a:schemeClr val="accent6"/>
                </a:solidFill>
              </a:rPr>
              <a:t>ensured</a:t>
            </a:r>
            <a:endParaRPr kumimoji="0" lang="it-IT" b="0" i="0"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1900" b="0" i="1" u="none" strike="noStrike" kern="1200" cap="none" spc="0" normalizeH="0" baseline="0" noProof="0" dirty="0" smtClean="0">
                <a:ln>
                  <a:noFill/>
                </a:ln>
                <a:solidFill>
                  <a:srgbClr val="000000">
                    <a:lumMod val="75000"/>
                    <a:lumOff val="25000"/>
                  </a:srgbClr>
                </a:solidFill>
                <a:effectLst/>
                <a:uLnTx/>
                <a:uFillTx/>
                <a:latin typeface="Calibri" panose="020F0502020204030204"/>
                <a:ea typeface="+mn-ea"/>
                <a:cs typeface="+mn-cs"/>
              </a:rPr>
              <a:t>9.10 Monitoring of the compliance of the grant agreement</a:t>
            </a:r>
          </a:p>
          <a:p>
            <a:pPr marL="0" indent="0">
              <a:buClr>
                <a:srgbClr val="E48312"/>
              </a:buClr>
              <a:buNone/>
              <a:defRPr/>
            </a:pPr>
            <a:r>
              <a:rPr lang="it-IT" dirty="0" err="1" smtClean="0">
                <a:solidFill>
                  <a:schemeClr val="accent6"/>
                </a:solidFill>
              </a:rPr>
              <a:t>Achieved</a:t>
            </a:r>
            <a:r>
              <a:rPr lang="it-IT" dirty="0">
                <a:solidFill>
                  <a:schemeClr val="accent6"/>
                </a:solidFill>
              </a:rPr>
              <a:t>, </a:t>
            </a:r>
            <a:r>
              <a:rPr lang="it-IT" dirty="0" err="1">
                <a:solidFill>
                  <a:schemeClr val="accent6"/>
                </a:solidFill>
              </a:rPr>
              <a:t>continuously</a:t>
            </a:r>
            <a:r>
              <a:rPr lang="it-IT" dirty="0">
                <a:solidFill>
                  <a:schemeClr val="accent6"/>
                </a:solidFill>
              </a:rPr>
              <a:t> </a:t>
            </a:r>
            <a:r>
              <a:rPr lang="it-IT" dirty="0" err="1">
                <a:solidFill>
                  <a:schemeClr val="accent6"/>
                </a:solidFill>
              </a:rPr>
              <a:t>ensured</a:t>
            </a:r>
            <a:endParaRPr lang="it-IT" dirty="0">
              <a:solidFill>
                <a:srgbClr val="000000">
                  <a:lumMod val="75000"/>
                  <a:lumOff val="25000"/>
                </a:srgbClr>
              </a:solidFill>
            </a:endParaRP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endParaRPr kumimoji="0" lang="it-IT"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334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897466" y="1066800"/>
            <a:ext cx="11430000" cy="584775"/>
          </a:xfrm>
          <a:prstGeom prst="rect">
            <a:avLst/>
          </a:prstGeom>
        </p:spPr>
        <p:txBody>
          <a:bodyPr wrap="square">
            <a:spAutoFit/>
          </a:bodyPr>
          <a:lstStyle/>
          <a:p>
            <a:pPr marL="12700">
              <a:lnSpc>
                <a:spcPct val="100000"/>
              </a:lnSpc>
              <a:spcBef>
                <a:spcPts val="100"/>
              </a:spcBef>
            </a:pPr>
            <a:r>
              <a:rPr lang="en-GB" sz="3200" b="1" dirty="0"/>
              <a:t>General objectives</a:t>
            </a:r>
            <a:endParaRPr lang="it-IT" sz="3200" b="1" dirty="0">
              <a:latin typeface="Cambria"/>
              <a:cs typeface="Cambria"/>
            </a:endParaRPr>
          </a:p>
        </p:txBody>
      </p:sp>
      <p:sp>
        <p:nvSpPr>
          <p:cNvPr id="21" name="Rettangolo 20"/>
          <p:cNvSpPr/>
          <p:nvPr/>
        </p:nvSpPr>
        <p:spPr>
          <a:xfrm>
            <a:off x="609601" y="2129246"/>
            <a:ext cx="11785598" cy="4832092"/>
          </a:xfrm>
          <a:prstGeom prst="rect">
            <a:avLst/>
          </a:prstGeom>
        </p:spPr>
        <p:txBody>
          <a:bodyPr wrap="square">
            <a:spAutoFit/>
          </a:bodyPr>
          <a:lstStyle/>
          <a:p>
            <a:pPr marL="514350" indent="-514350">
              <a:buAutoNum type="arabicParenR"/>
            </a:pPr>
            <a:r>
              <a:rPr lang="en-GB" sz="2800" dirty="0" smtClean="0"/>
              <a:t>To </a:t>
            </a:r>
            <a:r>
              <a:rPr lang="en-GB" sz="2800" dirty="0"/>
              <a:t>improve children's care  in Central Asia  Countries through a </a:t>
            </a:r>
            <a:r>
              <a:rPr lang="en-GB" sz="2800" b="1" dirty="0"/>
              <a:t>modern and innovative postgraduate training</a:t>
            </a:r>
            <a:r>
              <a:rPr lang="en-GB" sz="2800" dirty="0"/>
              <a:t> of the specialists devoted to their </a:t>
            </a:r>
            <a:r>
              <a:rPr lang="en-GB" sz="2800" dirty="0" smtClean="0"/>
              <a:t>care</a:t>
            </a:r>
          </a:p>
          <a:p>
            <a:pPr marL="514350" indent="-514350">
              <a:buAutoNum type="arabicParenR"/>
            </a:pPr>
            <a:endParaRPr lang="en-GB" sz="2800" dirty="0"/>
          </a:p>
          <a:p>
            <a:pPr marL="514350" indent="-514350">
              <a:buAutoNum type="arabicParenR"/>
            </a:pPr>
            <a:r>
              <a:rPr lang="en-GB" sz="2800" dirty="0" smtClean="0"/>
              <a:t>To </a:t>
            </a:r>
            <a:r>
              <a:rPr lang="en-GB" sz="2800" dirty="0"/>
              <a:t>utilise the project as a feasibility study of a new way of structuring and delivering postgraduate training in the field of children care in CA Countries, as a template for the same improvements in other medical </a:t>
            </a:r>
            <a:r>
              <a:rPr lang="en-GB" sz="2800" dirty="0" smtClean="0"/>
              <a:t>fields</a:t>
            </a:r>
          </a:p>
          <a:p>
            <a:pPr marL="514350" indent="-514350">
              <a:buAutoNum type="arabicParenR"/>
            </a:pPr>
            <a:endParaRPr lang="en-GB" sz="2800" dirty="0"/>
          </a:p>
          <a:p>
            <a:pPr marL="514350" indent="-514350">
              <a:buAutoNum type="arabicParenR"/>
            </a:pPr>
            <a:r>
              <a:rPr lang="en-GB" sz="2800" dirty="0" smtClean="0"/>
              <a:t>To </a:t>
            </a:r>
            <a:r>
              <a:rPr lang="en-GB" sz="2800" dirty="0"/>
              <a:t>improve the possibilities of implementing a successful future structural project aiming to modernise delivery of postgraduate medical training in CA countries</a:t>
            </a:r>
            <a:endParaRPr lang="it-IT" sz="2800" dirty="0"/>
          </a:p>
          <a:p>
            <a:pPr algn="just"/>
            <a:endParaRPr lang="it-IT" sz="2800" dirty="0"/>
          </a:p>
        </p:txBody>
      </p:sp>
    </p:spTree>
    <p:extLst>
      <p:ext uri="{BB962C8B-B14F-4D97-AF65-F5344CB8AC3E}">
        <p14:creationId xmlns:p14="http://schemas.microsoft.com/office/powerpoint/2010/main" val="28832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897466" y="1066800"/>
            <a:ext cx="11430000" cy="1077218"/>
          </a:xfrm>
          <a:prstGeom prst="rect">
            <a:avLst/>
          </a:prstGeom>
        </p:spPr>
        <p:txBody>
          <a:bodyPr wrap="square">
            <a:spAutoFit/>
          </a:bodyPr>
          <a:lstStyle/>
          <a:p>
            <a:pPr marL="12700">
              <a:lnSpc>
                <a:spcPct val="100000"/>
              </a:lnSpc>
              <a:spcBef>
                <a:spcPts val="100"/>
              </a:spcBef>
            </a:pPr>
            <a:r>
              <a:rPr lang="en-GB" sz="3200" b="1" dirty="0"/>
              <a:t>Specific objectives of the project</a:t>
            </a:r>
            <a:r>
              <a:rPr lang="it-IT" sz="3200" b="1" dirty="0"/>
              <a:t/>
            </a:r>
            <a:br>
              <a:rPr lang="it-IT" sz="3200" b="1" dirty="0"/>
            </a:br>
            <a:endParaRPr lang="it-IT" sz="3200" b="1" dirty="0">
              <a:latin typeface="Cambria"/>
              <a:cs typeface="Cambria"/>
            </a:endParaRPr>
          </a:p>
        </p:txBody>
      </p:sp>
      <p:sp>
        <p:nvSpPr>
          <p:cNvPr id="21" name="Rettangolo 20"/>
          <p:cNvSpPr/>
          <p:nvPr/>
        </p:nvSpPr>
        <p:spPr>
          <a:xfrm>
            <a:off x="609601" y="2129246"/>
            <a:ext cx="11785598" cy="6124754"/>
          </a:xfrm>
          <a:prstGeom prst="rect">
            <a:avLst/>
          </a:prstGeom>
        </p:spPr>
        <p:txBody>
          <a:bodyPr wrap="square">
            <a:spAutoFit/>
          </a:bodyPr>
          <a:lstStyle/>
          <a:p>
            <a:r>
              <a:rPr lang="en-GB" sz="2800" dirty="0"/>
              <a:t> 1) To increase and improve the quality of professionals trained in CA HEI who work for the care of children, both at hospital level and in the primary paediatric health care, through the development and implementation of new constructive and collaborative curricula in children care management resorting to updated contents and modern teaching techniques such as e-learning components and simulation-based </a:t>
            </a:r>
            <a:r>
              <a:rPr lang="en-GB" sz="2800" dirty="0" smtClean="0"/>
              <a:t>training</a:t>
            </a:r>
            <a:endParaRPr lang="it-IT" sz="2800" dirty="0" smtClean="0"/>
          </a:p>
          <a:p>
            <a:endParaRPr lang="it-IT" sz="2800" dirty="0"/>
          </a:p>
          <a:p>
            <a:r>
              <a:rPr lang="en-GB" sz="2800" dirty="0" smtClean="0"/>
              <a:t>2</a:t>
            </a:r>
            <a:r>
              <a:rPr lang="en-GB" sz="2800" dirty="0"/>
              <a:t>) To improve the level of competences and skills in CA HEIs for the design and implementation of postgraduate curricula in medical fields, emphasising the need of an holistic approach and interdisciplinary interaction</a:t>
            </a:r>
            <a:endParaRPr lang="it-IT" sz="2800" dirty="0"/>
          </a:p>
          <a:p>
            <a:endParaRPr lang="en-GB" sz="2800" dirty="0" smtClean="0"/>
          </a:p>
          <a:p>
            <a:r>
              <a:rPr lang="en-GB" sz="2800" dirty="0" smtClean="0"/>
              <a:t>3</a:t>
            </a:r>
            <a:r>
              <a:rPr lang="en-GB" sz="2800" dirty="0"/>
              <a:t>) To introduce ICT technologies to implement an effective virtual interaction among partner HEIs </a:t>
            </a:r>
            <a:endParaRPr lang="it-IT" sz="2800" dirty="0"/>
          </a:p>
          <a:p>
            <a:endParaRPr lang="it-IT" sz="2800" dirty="0"/>
          </a:p>
        </p:txBody>
      </p:sp>
    </p:spTree>
    <p:extLst>
      <p:ext uri="{BB962C8B-B14F-4D97-AF65-F5344CB8AC3E}">
        <p14:creationId xmlns:p14="http://schemas.microsoft.com/office/powerpoint/2010/main" val="2224793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897466" y="1066800"/>
            <a:ext cx="11430000" cy="1077218"/>
          </a:xfrm>
          <a:prstGeom prst="rect">
            <a:avLst/>
          </a:prstGeom>
        </p:spPr>
        <p:txBody>
          <a:bodyPr wrap="square">
            <a:spAutoFit/>
          </a:bodyPr>
          <a:lstStyle/>
          <a:p>
            <a:pPr marL="12700">
              <a:lnSpc>
                <a:spcPct val="100000"/>
              </a:lnSpc>
              <a:spcBef>
                <a:spcPts val="100"/>
              </a:spcBef>
            </a:pPr>
            <a:r>
              <a:rPr lang="it-IT" sz="3200" b="1" dirty="0" err="1" smtClean="0"/>
              <a:t>Preparation</a:t>
            </a:r>
            <a:r>
              <a:rPr lang="it-IT" sz="3200" b="1" dirty="0" smtClean="0"/>
              <a:t> </a:t>
            </a:r>
            <a:r>
              <a:rPr lang="it-IT" sz="3200" b="1" dirty="0" err="1" smtClean="0"/>
              <a:t>Working</a:t>
            </a:r>
            <a:r>
              <a:rPr lang="it-IT" sz="3200" b="1" dirty="0" smtClean="0"/>
              <a:t> </a:t>
            </a:r>
            <a:r>
              <a:rPr lang="it-IT" sz="3200" b="1" dirty="0" err="1"/>
              <a:t>packages</a:t>
            </a:r>
            <a:r>
              <a:rPr lang="it-IT" sz="3200" b="1" dirty="0"/>
              <a:t>  </a:t>
            </a:r>
            <a:br>
              <a:rPr lang="it-IT" sz="3200" b="1" dirty="0"/>
            </a:br>
            <a:endParaRPr lang="it-IT" sz="3200" b="1" dirty="0">
              <a:latin typeface="Cambria"/>
              <a:cs typeface="Cambria"/>
            </a:endParaRPr>
          </a:p>
        </p:txBody>
      </p:sp>
      <p:sp>
        <p:nvSpPr>
          <p:cNvPr id="21" name="Rettangolo 20"/>
          <p:cNvSpPr/>
          <p:nvPr/>
        </p:nvSpPr>
        <p:spPr>
          <a:xfrm>
            <a:off x="609601" y="2129246"/>
            <a:ext cx="11785598" cy="4401205"/>
          </a:xfrm>
          <a:prstGeom prst="rect">
            <a:avLst/>
          </a:prstGeom>
        </p:spPr>
        <p:txBody>
          <a:bodyPr wrap="square">
            <a:spAutoFit/>
          </a:bodyPr>
          <a:lstStyle/>
          <a:p>
            <a:r>
              <a:rPr lang="en-GB" sz="2800" b="1" dirty="0"/>
              <a:t> </a:t>
            </a:r>
            <a:r>
              <a:rPr lang="en-GB" sz="2800" b="1" dirty="0" smtClean="0"/>
              <a:t>WP-1</a:t>
            </a:r>
            <a:r>
              <a:rPr lang="en-GB" sz="2800" dirty="0" smtClean="0"/>
              <a:t>: aimed </a:t>
            </a:r>
            <a:r>
              <a:rPr lang="en-GB" sz="2800" dirty="0"/>
              <a:t>at learning and </a:t>
            </a:r>
            <a:r>
              <a:rPr lang="en-GB" sz="2800" dirty="0" smtClean="0"/>
              <a:t>analysing </a:t>
            </a:r>
            <a:r>
              <a:rPr lang="en-GB" sz="2800" dirty="0"/>
              <a:t>the user needs for the settlement of the baseline of a curricular proposal for the upgrading of postgraduate training in children </a:t>
            </a:r>
            <a:r>
              <a:rPr lang="en-GB" sz="2800" dirty="0" smtClean="0"/>
              <a:t>care.</a:t>
            </a:r>
          </a:p>
          <a:p>
            <a:endParaRPr lang="it-IT" sz="2800" dirty="0"/>
          </a:p>
          <a:p>
            <a:r>
              <a:rPr lang="en-GB" sz="2800" b="1" dirty="0" smtClean="0"/>
              <a:t>WP-2: </a:t>
            </a:r>
            <a:r>
              <a:rPr lang="en-GB" sz="2800" dirty="0" smtClean="0"/>
              <a:t>aimed </a:t>
            </a:r>
            <a:r>
              <a:rPr lang="en-GB" sz="2800" dirty="0"/>
              <a:t>to quantify the hospital services dedicated to children care in terms </a:t>
            </a:r>
            <a:r>
              <a:rPr lang="en-GB" sz="2800" dirty="0" smtClean="0"/>
              <a:t>of </a:t>
            </a:r>
            <a:r>
              <a:rPr lang="en-GB" sz="2800" dirty="0"/>
              <a:t>structures, staff and ancillary services, and the forecasted need of professionals in the fields of children care, through a structured Census of Paediatric clinical </a:t>
            </a:r>
            <a:r>
              <a:rPr lang="en-GB" sz="2800" dirty="0" smtClean="0"/>
              <a:t>supplies.</a:t>
            </a:r>
          </a:p>
          <a:p>
            <a:endParaRPr lang="it-IT" sz="2800" dirty="0"/>
          </a:p>
          <a:p>
            <a:endParaRPr lang="it-IT" sz="2800" dirty="0"/>
          </a:p>
        </p:txBody>
      </p:sp>
    </p:spTree>
    <p:extLst>
      <p:ext uri="{BB962C8B-B14F-4D97-AF65-F5344CB8AC3E}">
        <p14:creationId xmlns:p14="http://schemas.microsoft.com/office/powerpoint/2010/main" val="218235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052028"/>
            <a:ext cx="11430000" cy="584775"/>
          </a:xfrm>
          <a:prstGeom prst="rect">
            <a:avLst/>
          </a:prstGeom>
        </p:spPr>
        <p:txBody>
          <a:bodyPr wrap="square">
            <a:spAutoFit/>
          </a:bodyPr>
          <a:lstStyle/>
          <a:p>
            <a:pPr marL="12700">
              <a:lnSpc>
                <a:spcPct val="100000"/>
              </a:lnSpc>
              <a:spcBef>
                <a:spcPts val="100"/>
              </a:spcBef>
            </a:pPr>
            <a:r>
              <a:rPr lang="it-IT" sz="3200" b="1" dirty="0" smtClean="0"/>
              <a:t>Development </a:t>
            </a:r>
            <a:r>
              <a:rPr lang="it-IT" sz="3200" b="1" dirty="0" err="1" smtClean="0"/>
              <a:t>Working</a:t>
            </a:r>
            <a:r>
              <a:rPr lang="it-IT" sz="3200" b="1" dirty="0" smtClean="0"/>
              <a:t> </a:t>
            </a:r>
            <a:r>
              <a:rPr lang="it-IT" sz="3200" b="1" dirty="0" err="1"/>
              <a:t>P</a:t>
            </a:r>
            <a:r>
              <a:rPr lang="it-IT" sz="3200" b="1" dirty="0" err="1" smtClean="0"/>
              <a:t>ackages</a:t>
            </a:r>
            <a:r>
              <a:rPr lang="it-IT" sz="3200" b="1" dirty="0" smtClean="0"/>
              <a:t> </a:t>
            </a:r>
            <a:endParaRPr lang="it-IT" sz="3200" b="1" dirty="0">
              <a:latin typeface="Cambria"/>
              <a:cs typeface="Cambria"/>
            </a:endParaRPr>
          </a:p>
        </p:txBody>
      </p:sp>
      <p:sp>
        <p:nvSpPr>
          <p:cNvPr id="21" name="Rettangolo 20"/>
          <p:cNvSpPr/>
          <p:nvPr/>
        </p:nvSpPr>
        <p:spPr>
          <a:xfrm>
            <a:off x="609601" y="2129246"/>
            <a:ext cx="11785598" cy="6986528"/>
          </a:xfrm>
          <a:prstGeom prst="rect">
            <a:avLst/>
          </a:prstGeom>
        </p:spPr>
        <p:txBody>
          <a:bodyPr wrap="square">
            <a:spAutoFit/>
          </a:bodyPr>
          <a:lstStyle/>
          <a:p>
            <a:r>
              <a:rPr lang="en-GB" sz="2800" b="1" dirty="0"/>
              <a:t>WP-3: </a:t>
            </a:r>
            <a:r>
              <a:rPr lang="en-GB" sz="2800" dirty="0"/>
              <a:t>based on the data collected in the preparatory WPs and aimed at designing  new curricula for the postgraduate training of medical professionals in Paediatrics, Paediatric Surgery and Child Neuropsychiatry, in an integrated way and with strong interaction among all partners.</a:t>
            </a:r>
            <a:endParaRPr lang="it-IT" sz="2800" dirty="0"/>
          </a:p>
          <a:p>
            <a:r>
              <a:rPr lang="en-GB" sz="2800" dirty="0"/>
              <a:t> </a:t>
            </a:r>
            <a:endParaRPr lang="en-GB" sz="2800" dirty="0" smtClean="0"/>
          </a:p>
          <a:p>
            <a:r>
              <a:rPr lang="en-GB" sz="2800" b="1" dirty="0" smtClean="0"/>
              <a:t>WP-4: </a:t>
            </a:r>
            <a:r>
              <a:rPr lang="en-GB" sz="2800" dirty="0" smtClean="0"/>
              <a:t>logical </a:t>
            </a:r>
            <a:r>
              <a:rPr lang="en-GB" sz="2800" dirty="0"/>
              <a:t>evolution of the previous one, aimed at training  the academic staff involved in the actualization of the new integrated </a:t>
            </a:r>
            <a:r>
              <a:rPr lang="en-GB" sz="2800" dirty="0" smtClean="0"/>
              <a:t>curricula.</a:t>
            </a:r>
          </a:p>
          <a:p>
            <a:endParaRPr lang="it-IT" sz="2800" dirty="0"/>
          </a:p>
          <a:p>
            <a:r>
              <a:rPr lang="en-GB" sz="2800" b="1" dirty="0" smtClean="0"/>
              <a:t>WP-5: </a:t>
            </a:r>
            <a:r>
              <a:rPr lang="en-GB" sz="2800" dirty="0" smtClean="0"/>
              <a:t>aimed </a:t>
            </a:r>
            <a:r>
              <a:rPr lang="en-GB" sz="2800" dirty="0"/>
              <a:t>at testing the practical feasibility of the new curriculum  through a one-year trial  of  implementation in at least one CA HEI, possibly one for each partner Country and still better through a joint group of students in each CA </a:t>
            </a:r>
            <a:r>
              <a:rPr lang="en-GB" sz="2800" dirty="0" smtClean="0"/>
              <a:t>Country.</a:t>
            </a:r>
          </a:p>
          <a:p>
            <a:endParaRPr lang="it-IT" sz="2800" dirty="0"/>
          </a:p>
          <a:p>
            <a:r>
              <a:rPr lang="en-GB" sz="2800" b="1" dirty="0" smtClean="0"/>
              <a:t>WP-6: </a:t>
            </a:r>
            <a:r>
              <a:rPr lang="en-GB" sz="2800" dirty="0" smtClean="0"/>
              <a:t>aimed </a:t>
            </a:r>
            <a:r>
              <a:rPr lang="en-GB" sz="2800" dirty="0"/>
              <a:t>at introducing ICT technologies for e-learning and interactive connection among </a:t>
            </a:r>
            <a:r>
              <a:rPr lang="en-GB" sz="2800" dirty="0" smtClean="0"/>
              <a:t>partners.</a:t>
            </a:r>
            <a:endParaRPr lang="it-IT" sz="2800" dirty="0"/>
          </a:p>
          <a:p>
            <a:endParaRPr lang="it-IT" sz="2800" dirty="0"/>
          </a:p>
        </p:txBody>
      </p:sp>
    </p:spTree>
    <p:extLst>
      <p:ext uri="{BB962C8B-B14F-4D97-AF65-F5344CB8AC3E}">
        <p14:creationId xmlns:p14="http://schemas.microsoft.com/office/powerpoint/2010/main" val="314287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052028"/>
            <a:ext cx="11430000" cy="584775"/>
          </a:xfrm>
          <a:prstGeom prst="rect">
            <a:avLst/>
          </a:prstGeom>
        </p:spPr>
        <p:txBody>
          <a:bodyPr wrap="square">
            <a:spAutoFit/>
          </a:bodyPr>
          <a:lstStyle/>
          <a:p>
            <a:pPr marL="12700">
              <a:lnSpc>
                <a:spcPct val="100000"/>
              </a:lnSpc>
              <a:spcBef>
                <a:spcPts val="100"/>
              </a:spcBef>
            </a:pPr>
            <a:r>
              <a:rPr lang="it-IT" sz="3200" b="1" dirty="0" err="1" smtClean="0"/>
              <a:t>Transversal</a:t>
            </a:r>
            <a:r>
              <a:rPr lang="it-IT" sz="3200" b="1" dirty="0" smtClean="0"/>
              <a:t> </a:t>
            </a:r>
            <a:r>
              <a:rPr lang="it-IT" sz="3200" b="1" dirty="0" err="1" smtClean="0"/>
              <a:t>Working</a:t>
            </a:r>
            <a:r>
              <a:rPr lang="it-IT" sz="3200" b="1" dirty="0" smtClean="0"/>
              <a:t> </a:t>
            </a:r>
            <a:r>
              <a:rPr lang="it-IT" sz="3200" b="1" dirty="0" err="1"/>
              <a:t>packages</a:t>
            </a:r>
            <a:r>
              <a:rPr lang="it-IT" sz="3200" b="1" dirty="0"/>
              <a:t> </a:t>
            </a:r>
            <a:endParaRPr lang="it-IT" sz="3200" b="1" dirty="0">
              <a:latin typeface="Cambria"/>
              <a:cs typeface="Cambria"/>
            </a:endParaRPr>
          </a:p>
        </p:txBody>
      </p:sp>
      <p:sp>
        <p:nvSpPr>
          <p:cNvPr id="21" name="Rettangolo 20"/>
          <p:cNvSpPr/>
          <p:nvPr/>
        </p:nvSpPr>
        <p:spPr>
          <a:xfrm>
            <a:off x="609601" y="2129246"/>
            <a:ext cx="11785598" cy="3970318"/>
          </a:xfrm>
          <a:prstGeom prst="rect">
            <a:avLst/>
          </a:prstGeom>
        </p:spPr>
        <p:txBody>
          <a:bodyPr wrap="square">
            <a:spAutoFit/>
          </a:bodyPr>
          <a:lstStyle/>
          <a:p>
            <a:r>
              <a:rPr lang="en-GB" sz="2800" b="1" dirty="0" smtClean="0"/>
              <a:t>WP-7, Quality Assurance</a:t>
            </a:r>
            <a:r>
              <a:rPr lang="en-GB" sz="2800" dirty="0" smtClean="0"/>
              <a:t>: aimed </a:t>
            </a:r>
            <a:r>
              <a:rPr lang="en-GB" sz="2800" dirty="0"/>
              <a:t>at guaranteeing that the project processes and results meet the established standards and </a:t>
            </a:r>
            <a:r>
              <a:rPr lang="en-GB" sz="2800" dirty="0" smtClean="0"/>
              <a:t>goals.</a:t>
            </a:r>
          </a:p>
          <a:p>
            <a:endParaRPr lang="it-IT" sz="2800" dirty="0"/>
          </a:p>
          <a:p>
            <a:r>
              <a:rPr lang="en-GB" sz="2800" b="1" dirty="0" smtClean="0"/>
              <a:t>WP-8, Dissemination </a:t>
            </a:r>
            <a:r>
              <a:rPr lang="en-GB" sz="2800" b="1" dirty="0"/>
              <a:t>and </a:t>
            </a:r>
            <a:r>
              <a:rPr lang="en-GB" sz="2800" b="1" dirty="0" smtClean="0"/>
              <a:t>exploitation</a:t>
            </a:r>
            <a:r>
              <a:rPr lang="en-GB" sz="2800" dirty="0" smtClean="0"/>
              <a:t>: </a:t>
            </a:r>
            <a:r>
              <a:rPr lang="en-GB" sz="2800" dirty="0"/>
              <a:t>aimed at widely spreading and publishing the results of the project, as well as at exploiting its results also for other medical specialties in the CA </a:t>
            </a:r>
            <a:r>
              <a:rPr lang="en-GB" sz="2800" dirty="0" smtClean="0"/>
              <a:t>curricula.</a:t>
            </a:r>
          </a:p>
          <a:p>
            <a:endParaRPr lang="it-IT" sz="2800" dirty="0"/>
          </a:p>
          <a:p>
            <a:r>
              <a:rPr lang="en-GB" sz="2800" b="1" dirty="0" smtClean="0"/>
              <a:t>WP-9</a:t>
            </a:r>
            <a:r>
              <a:rPr lang="en-GB" sz="2800" b="1" dirty="0"/>
              <a:t>,</a:t>
            </a:r>
            <a:r>
              <a:rPr lang="en-GB" sz="2800" b="1" dirty="0" smtClean="0"/>
              <a:t> Management</a:t>
            </a:r>
            <a:r>
              <a:rPr lang="en-GB" sz="2800" dirty="0" smtClean="0"/>
              <a:t>: </a:t>
            </a:r>
            <a:r>
              <a:rPr lang="en-GB" sz="2800" dirty="0"/>
              <a:t>aimed at ensuring that the project remains on track and that it is effectively and correctly </a:t>
            </a:r>
            <a:r>
              <a:rPr lang="en-GB" sz="2800" dirty="0" smtClean="0"/>
              <a:t>administrated</a:t>
            </a:r>
            <a:r>
              <a:rPr lang="en-GB" sz="2800" dirty="0"/>
              <a:t>.</a:t>
            </a:r>
            <a:endParaRPr lang="it-IT" sz="2800" dirty="0"/>
          </a:p>
        </p:txBody>
      </p:sp>
    </p:spTree>
    <p:extLst>
      <p:ext uri="{BB962C8B-B14F-4D97-AF65-F5344CB8AC3E}">
        <p14:creationId xmlns:p14="http://schemas.microsoft.com/office/powerpoint/2010/main" val="54528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052028"/>
            <a:ext cx="11430000" cy="584775"/>
          </a:xfrm>
          <a:prstGeom prst="rect">
            <a:avLst/>
          </a:prstGeom>
        </p:spPr>
        <p:txBody>
          <a:bodyPr wrap="square">
            <a:spAutoFit/>
          </a:bodyPr>
          <a:lstStyle/>
          <a:p>
            <a:pPr marL="12700">
              <a:lnSpc>
                <a:spcPct val="100000"/>
              </a:lnSpc>
              <a:spcBef>
                <a:spcPts val="100"/>
              </a:spcBef>
            </a:pPr>
            <a:r>
              <a:rPr lang="it-IT" sz="3200" b="1" dirty="0"/>
              <a:t>WP </a:t>
            </a:r>
            <a:r>
              <a:rPr lang="it-IT" sz="3200" b="1" dirty="0" err="1" smtClean="0"/>
              <a:t>leaders</a:t>
            </a:r>
            <a:endParaRPr lang="it-IT" sz="3200" b="1" dirty="0">
              <a:latin typeface="Cambria"/>
              <a:cs typeface="Cambria"/>
            </a:endParaRPr>
          </a:p>
        </p:txBody>
      </p:sp>
      <p:pic>
        <p:nvPicPr>
          <p:cNvPr id="23" name="Immagine 22"/>
          <p:cNvPicPr>
            <a:picLocks noChangeAspect="1"/>
          </p:cNvPicPr>
          <p:nvPr/>
        </p:nvPicPr>
        <p:blipFill>
          <a:blip r:embed="rId5"/>
          <a:stretch>
            <a:fillRect/>
          </a:stretch>
        </p:blipFill>
        <p:spPr>
          <a:xfrm>
            <a:off x="1292916" y="2447333"/>
            <a:ext cx="10418967" cy="4858933"/>
          </a:xfrm>
          <a:prstGeom prst="rect">
            <a:avLst/>
          </a:prstGeom>
        </p:spPr>
      </p:pic>
    </p:spTree>
    <p:extLst>
      <p:ext uri="{BB962C8B-B14F-4D97-AF65-F5344CB8AC3E}">
        <p14:creationId xmlns:p14="http://schemas.microsoft.com/office/powerpoint/2010/main" val="1568043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294027" y="294383"/>
            <a:ext cx="11430000" cy="584775"/>
          </a:xfrm>
          <a:prstGeom prst="rect">
            <a:avLst/>
          </a:prstGeom>
        </p:spPr>
        <p:txBody>
          <a:bodyPr wrap="square">
            <a:spAutoFit/>
          </a:bodyPr>
          <a:lstStyle/>
          <a:p>
            <a:pPr marL="12700">
              <a:lnSpc>
                <a:spcPct val="100000"/>
              </a:lnSpc>
              <a:spcBef>
                <a:spcPts val="100"/>
              </a:spcBef>
            </a:pPr>
            <a:r>
              <a:rPr lang="en-US" sz="3200" b="1" dirty="0" err="1"/>
              <a:t>Wp</a:t>
            </a:r>
            <a:r>
              <a:rPr lang="en-US" sz="3200" b="1" dirty="0"/>
              <a:t> 1 - User needs analysis and situation </a:t>
            </a:r>
            <a:r>
              <a:rPr lang="en-US" sz="3200" b="1" dirty="0" smtClean="0"/>
              <a:t>assessment</a:t>
            </a:r>
            <a:endParaRPr lang="it-IT" sz="3200" b="1" dirty="0">
              <a:latin typeface="Cambria"/>
              <a:cs typeface="Cambria"/>
            </a:endParaRPr>
          </a:p>
        </p:txBody>
      </p:sp>
      <p:sp>
        <p:nvSpPr>
          <p:cNvPr id="21" name="Rettangolo 20"/>
          <p:cNvSpPr/>
          <p:nvPr/>
        </p:nvSpPr>
        <p:spPr>
          <a:xfrm>
            <a:off x="1264876" y="1372748"/>
            <a:ext cx="10669246" cy="8021683"/>
          </a:xfrm>
          <a:prstGeom prst="rect">
            <a:avLst/>
          </a:prstGeom>
        </p:spPr>
        <p:txBody>
          <a:bodyPr wrap="square">
            <a:spAutoFit/>
          </a:bodyPr>
          <a:lstStyle/>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1.1Creation of ‘ad hoc questionnaires’ for the survey of user needs and actual situation </a:t>
            </a:r>
          </a:p>
          <a:p>
            <a:pPr algn="just" defTabSz="914400">
              <a:lnSpc>
                <a:spcPct val="90000"/>
              </a:lnSpc>
              <a:spcBef>
                <a:spcPts val="1200"/>
              </a:spcBef>
              <a:spcAft>
                <a:spcPts val="200"/>
              </a:spcAft>
              <a:buClr>
                <a:srgbClr val="E48312"/>
              </a:buClr>
              <a:buSzPct val="100000"/>
              <a:defRPr/>
            </a:pPr>
            <a:r>
              <a:rPr lang="it-IT" sz="2000" dirty="0" err="1" smtClean="0">
                <a:solidFill>
                  <a:schemeClr val="accent6"/>
                </a:solidFill>
              </a:rPr>
              <a:t>Achieved</a:t>
            </a:r>
            <a:endParaRPr kumimoji="0" lang="it-IT" sz="2000" b="0" i="0" u="none" strike="noStrike" kern="0" cap="none" spc="0" normalizeH="0" baseline="0" noProof="0" dirty="0" smtClean="0">
              <a:ln>
                <a:noFill/>
              </a:ln>
              <a:solidFill>
                <a:schemeClr val="accent6"/>
              </a:solidFill>
              <a:effectLst/>
              <a:uLnTx/>
              <a:uFillTx/>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1.2 Dissemination of questionnaires and collection of relative answers</a:t>
            </a:r>
          </a:p>
          <a:p>
            <a:pPr algn="just" defTabSz="914400">
              <a:lnSpc>
                <a:spcPct val="90000"/>
              </a:lnSpc>
              <a:spcBef>
                <a:spcPts val="1200"/>
              </a:spcBef>
              <a:spcAft>
                <a:spcPts val="200"/>
              </a:spcAft>
              <a:buClr>
                <a:srgbClr val="E48312"/>
              </a:buClr>
              <a:buSzPct val="100000"/>
              <a:defRPr/>
            </a:pPr>
            <a:r>
              <a:rPr lang="it-IT" sz="2000" dirty="0" err="1">
                <a:solidFill>
                  <a:schemeClr val="accent6"/>
                </a:solidFill>
              </a:rPr>
              <a:t>Achieved</a:t>
            </a:r>
            <a:endParaRPr lang="it-IT" sz="2000" dirty="0">
              <a:solidFill>
                <a:schemeClr val="accent6"/>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1.3 Creation of a database containing all relevant information to compare the various curricula adopted in the partner Countries</a:t>
            </a:r>
          </a:p>
          <a:p>
            <a:pPr algn="just" defTabSz="914400">
              <a:lnSpc>
                <a:spcPct val="90000"/>
              </a:lnSpc>
              <a:spcBef>
                <a:spcPts val="1200"/>
              </a:spcBef>
              <a:spcAft>
                <a:spcPts val="200"/>
              </a:spcAft>
              <a:buClr>
                <a:srgbClr val="E48312"/>
              </a:buClr>
              <a:buSzPct val="100000"/>
              <a:defRPr/>
            </a:pPr>
            <a:r>
              <a:rPr lang="it-IT" sz="2000" dirty="0" err="1">
                <a:solidFill>
                  <a:schemeClr val="accent6"/>
                </a:solidFill>
              </a:rPr>
              <a:t>Achieved</a:t>
            </a:r>
            <a:endParaRPr lang="it-IT" sz="2000" dirty="0">
              <a:solidFill>
                <a:schemeClr val="accent6"/>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1.4 Survey on the teaching methods adopted in the partner Countries</a:t>
            </a:r>
          </a:p>
          <a:p>
            <a:pPr algn="just" defTabSz="914400">
              <a:lnSpc>
                <a:spcPct val="90000"/>
              </a:lnSpc>
              <a:spcBef>
                <a:spcPts val="1200"/>
              </a:spcBef>
              <a:spcAft>
                <a:spcPts val="200"/>
              </a:spcAft>
              <a:buClr>
                <a:srgbClr val="E48312"/>
              </a:buClr>
              <a:buSzPct val="100000"/>
              <a:defRPr/>
            </a:pPr>
            <a:r>
              <a:rPr lang="it-IT" sz="2000" dirty="0" err="1">
                <a:solidFill>
                  <a:schemeClr val="accent6"/>
                </a:solidFill>
              </a:rPr>
              <a:t>Achieved</a:t>
            </a:r>
            <a:endParaRPr lang="it-IT" sz="2000" dirty="0">
              <a:solidFill>
                <a:schemeClr val="accent6"/>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1.5 Elaboration of the ‘Baseline document for a CA curricular proposal for the professionalization of children care management”</a:t>
            </a:r>
          </a:p>
          <a:p>
            <a:pPr algn="just" defTabSz="914400">
              <a:lnSpc>
                <a:spcPct val="90000"/>
              </a:lnSpc>
              <a:spcBef>
                <a:spcPts val="1200"/>
              </a:spcBef>
              <a:spcAft>
                <a:spcPts val="200"/>
              </a:spcAft>
              <a:buClr>
                <a:srgbClr val="E48312"/>
              </a:buClr>
              <a:buSzPct val="100000"/>
              <a:defRPr/>
            </a:pPr>
            <a:r>
              <a:rPr lang="it-IT" sz="2000" dirty="0" err="1">
                <a:solidFill>
                  <a:schemeClr val="accent6"/>
                </a:solidFill>
              </a:rPr>
              <a:t>Achieved</a:t>
            </a:r>
            <a:endParaRPr lang="it-IT" sz="2000" dirty="0">
              <a:solidFill>
                <a:schemeClr val="accent6"/>
              </a:solidFill>
            </a:endParaRP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1.6 Presentation of the baseline documents before the authorities of the main national and regional actors.</a:t>
            </a:r>
          </a:p>
          <a:p>
            <a:pPr marR="0" lvl="0" algn="just" defTabSz="914400" fontAlgn="auto">
              <a:lnSpc>
                <a:spcPct val="90000"/>
              </a:lnSpc>
              <a:spcBef>
                <a:spcPts val="1200"/>
              </a:spcBef>
              <a:spcAft>
                <a:spcPts val="200"/>
              </a:spcAft>
              <a:buClr>
                <a:srgbClr val="E48312"/>
              </a:buClr>
              <a:buSzPct val="100000"/>
              <a:tabLst/>
              <a:defRPr/>
            </a:pPr>
            <a:r>
              <a:rPr lang="it-IT" sz="2000" dirty="0">
                <a:solidFill>
                  <a:schemeClr val="accent6"/>
                </a:solidFill>
              </a:rPr>
              <a:t>Work in progress</a:t>
            </a:r>
          </a:p>
          <a:p>
            <a:pPr marL="91440" marR="0" lvl="0" indent="-91440" algn="just"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GB" sz="2400" b="0" i="0" u="none" strike="noStrike" kern="0" cap="none" spc="0" normalizeH="0" baseline="0" noProof="0" dirty="0" smtClean="0">
                <a:ln>
                  <a:noFill/>
                </a:ln>
                <a:solidFill>
                  <a:srgbClr val="000000">
                    <a:lumMod val="75000"/>
                    <a:lumOff val="25000"/>
                  </a:srgbClr>
                </a:solidFill>
                <a:effectLst/>
                <a:uLnTx/>
                <a:uFillTx/>
              </a:rPr>
              <a:t>1.7 Assessing a sample of trainees by an external examination body</a:t>
            </a:r>
          </a:p>
          <a:p>
            <a:pPr algn="just" defTabSz="914400">
              <a:lnSpc>
                <a:spcPct val="90000"/>
              </a:lnSpc>
              <a:spcBef>
                <a:spcPts val="1200"/>
              </a:spcBef>
              <a:spcAft>
                <a:spcPts val="200"/>
              </a:spcAft>
              <a:buClr>
                <a:srgbClr val="E48312"/>
              </a:buClr>
              <a:buSzPct val="100000"/>
              <a:defRPr/>
            </a:pPr>
            <a:r>
              <a:rPr lang="it-IT" sz="2000" dirty="0" err="1">
                <a:solidFill>
                  <a:schemeClr val="accent6"/>
                </a:solidFill>
              </a:rPr>
              <a:t>Achieved</a:t>
            </a:r>
            <a:endParaRPr lang="it-IT" sz="2000" dirty="0">
              <a:solidFill>
                <a:schemeClr val="accent6"/>
              </a:solidFill>
            </a:endParaRPr>
          </a:p>
        </p:txBody>
      </p:sp>
    </p:spTree>
    <p:extLst>
      <p:ext uri="{BB962C8B-B14F-4D97-AF65-F5344CB8AC3E}">
        <p14:creationId xmlns:p14="http://schemas.microsoft.com/office/powerpoint/2010/main" val="202134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1194069" y="8978206"/>
            <a:ext cx="169545" cy="189865"/>
          </a:xfrm>
          <a:custGeom>
            <a:avLst/>
            <a:gdLst/>
            <a:ahLst/>
            <a:cxnLst/>
            <a:rect l="l" t="t" r="r" b="b"/>
            <a:pathLst>
              <a:path w="169545" h="189865">
                <a:moveTo>
                  <a:pt x="98729" y="0"/>
                </a:moveTo>
                <a:lnTo>
                  <a:pt x="56337" y="7061"/>
                </a:lnTo>
                <a:lnTo>
                  <a:pt x="25395" y="26968"/>
                </a:lnTo>
                <a:lnTo>
                  <a:pt x="6437" y="57800"/>
                </a:lnTo>
                <a:lnTo>
                  <a:pt x="0" y="97637"/>
                </a:lnTo>
                <a:lnTo>
                  <a:pt x="7236" y="138319"/>
                </a:lnTo>
                <a:lnTo>
                  <a:pt x="27705" y="167020"/>
                </a:lnTo>
                <a:lnTo>
                  <a:pt x="59546" y="184030"/>
                </a:lnTo>
                <a:lnTo>
                  <a:pt x="100901" y="189636"/>
                </a:lnTo>
                <a:lnTo>
                  <a:pt x="124276" y="188131"/>
                </a:lnTo>
                <a:lnTo>
                  <a:pt x="164820" y="176098"/>
                </a:lnTo>
                <a:lnTo>
                  <a:pt x="169456" y="172770"/>
                </a:lnTo>
                <a:lnTo>
                  <a:pt x="169456" y="166382"/>
                </a:lnTo>
                <a:lnTo>
                  <a:pt x="102539" y="166382"/>
                </a:lnTo>
                <a:lnTo>
                  <a:pt x="70375" y="161491"/>
                </a:lnTo>
                <a:lnTo>
                  <a:pt x="48413" y="147566"/>
                </a:lnTo>
                <a:lnTo>
                  <a:pt x="35836" y="125732"/>
                </a:lnTo>
                <a:lnTo>
                  <a:pt x="31826" y="97116"/>
                </a:lnTo>
                <a:lnTo>
                  <a:pt x="35615" y="67964"/>
                </a:lnTo>
                <a:lnTo>
                  <a:pt x="47666" y="43700"/>
                </a:lnTo>
                <a:lnTo>
                  <a:pt x="68998" y="27104"/>
                </a:lnTo>
                <a:lnTo>
                  <a:pt x="100634" y="20955"/>
                </a:lnTo>
                <a:lnTo>
                  <a:pt x="156378" y="20955"/>
                </a:lnTo>
                <a:lnTo>
                  <a:pt x="152660" y="15814"/>
                </a:lnTo>
                <a:lnTo>
                  <a:pt x="131664" y="4445"/>
                </a:lnTo>
                <a:lnTo>
                  <a:pt x="98729" y="0"/>
                </a:lnTo>
                <a:close/>
              </a:path>
              <a:path w="169545" h="189865">
                <a:moveTo>
                  <a:pt x="169456" y="151815"/>
                </a:moveTo>
                <a:lnTo>
                  <a:pt x="167817" y="151815"/>
                </a:lnTo>
                <a:lnTo>
                  <a:pt x="161289" y="154114"/>
                </a:lnTo>
                <a:lnTo>
                  <a:pt x="151229" y="157863"/>
                </a:lnTo>
                <a:lnTo>
                  <a:pt x="137929" y="161877"/>
                </a:lnTo>
                <a:lnTo>
                  <a:pt x="121622" y="165076"/>
                </a:lnTo>
                <a:lnTo>
                  <a:pt x="102539" y="166382"/>
                </a:lnTo>
                <a:lnTo>
                  <a:pt x="169456" y="166382"/>
                </a:lnTo>
                <a:lnTo>
                  <a:pt x="169456" y="151815"/>
                </a:lnTo>
                <a:close/>
              </a:path>
              <a:path w="169545" h="189865">
                <a:moveTo>
                  <a:pt x="156378" y="20955"/>
                </a:moveTo>
                <a:lnTo>
                  <a:pt x="100634" y="20955"/>
                </a:lnTo>
                <a:lnTo>
                  <a:pt x="112471" y="21690"/>
                </a:lnTo>
                <a:lnTo>
                  <a:pt x="122701" y="23768"/>
                </a:lnTo>
                <a:lnTo>
                  <a:pt x="131349" y="26998"/>
                </a:lnTo>
                <a:lnTo>
                  <a:pt x="138442" y="31191"/>
                </a:lnTo>
                <a:lnTo>
                  <a:pt x="132181" y="34251"/>
                </a:lnTo>
                <a:lnTo>
                  <a:pt x="127838" y="40132"/>
                </a:lnTo>
                <a:lnTo>
                  <a:pt x="127838" y="48044"/>
                </a:lnTo>
                <a:lnTo>
                  <a:pt x="129321" y="55626"/>
                </a:lnTo>
                <a:lnTo>
                  <a:pt x="133380" y="61337"/>
                </a:lnTo>
                <a:lnTo>
                  <a:pt x="139427" y="64939"/>
                </a:lnTo>
                <a:lnTo>
                  <a:pt x="146875" y="66192"/>
                </a:lnTo>
                <a:lnTo>
                  <a:pt x="154381" y="64931"/>
                </a:lnTo>
                <a:lnTo>
                  <a:pt x="160816" y="61274"/>
                </a:lnTo>
                <a:lnTo>
                  <a:pt x="165313" y="55412"/>
                </a:lnTo>
                <a:lnTo>
                  <a:pt x="167004" y="47536"/>
                </a:lnTo>
                <a:lnTo>
                  <a:pt x="163759" y="31161"/>
                </a:lnTo>
                <a:lnTo>
                  <a:pt x="156378" y="20955"/>
                </a:lnTo>
                <a:close/>
              </a:path>
            </a:pathLst>
          </a:custGeom>
          <a:solidFill>
            <a:srgbClr val="407DC9"/>
          </a:solidFill>
        </p:spPr>
        <p:txBody>
          <a:bodyPr wrap="square" lIns="0" tIns="0" rIns="0" bIns="0" rtlCol="0"/>
          <a:lstStyle/>
          <a:p>
            <a:endParaRPr/>
          </a:p>
        </p:txBody>
      </p:sp>
      <p:sp>
        <p:nvSpPr>
          <p:cNvPr id="4" name="object 4"/>
          <p:cNvSpPr/>
          <p:nvPr/>
        </p:nvSpPr>
        <p:spPr>
          <a:xfrm>
            <a:off x="11373890" y="8969784"/>
            <a:ext cx="165100" cy="196850"/>
          </a:xfrm>
          <a:custGeom>
            <a:avLst/>
            <a:gdLst/>
            <a:ahLst/>
            <a:cxnLst/>
            <a:rect l="l" t="t" r="r" b="b"/>
            <a:pathLst>
              <a:path w="165100" h="196850">
                <a:moveTo>
                  <a:pt x="139628" y="78968"/>
                </a:moveTo>
                <a:lnTo>
                  <a:pt x="89496" y="78968"/>
                </a:lnTo>
                <a:lnTo>
                  <a:pt x="101294" y="80884"/>
                </a:lnTo>
                <a:lnTo>
                  <a:pt x="109220" y="86250"/>
                </a:lnTo>
                <a:lnTo>
                  <a:pt x="113678" y="94490"/>
                </a:lnTo>
                <a:lnTo>
                  <a:pt x="115074" y="105029"/>
                </a:lnTo>
                <a:lnTo>
                  <a:pt x="115074" y="170459"/>
                </a:lnTo>
                <a:lnTo>
                  <a:pt x="117522" y="183593"/>
                </a:lnTo>
                <a:lnTo>
                  <a:pt x="123845" y="191549"/>
                </a:lnTo>
                <a:lnTo>
                  <a:pt x="132514" y="195478"/>
                </a:lnTo>
                <a:lnTo>
                  <a:pt x="141998" y="196532"/>
                </a:lnTo>
                <a:lnTo>
                  <a:pt x="152336" y="196532"/>
                </a:lnTo>
                <a:lnTo>
                  <a:pt x="164579" y="176085"/>
                </a:lnTo>
                <a:lnTo>
                  <a:pt x="146621" y="176085"/>
                </a:lnTo>
                <a:lnTo>
                  <a:pt x="143903" y="172504"/>
                </a:lnTo>
                <a:lnTo>
                  <a:pt x="143903" y="100939"/>
                </a:lnTo>
                <a:lnTo>
                  <a:pt x="140566" y="80370"/>
                </a:lnTo>
                <a:lnTo>
                  <a:pt x="139628" y="78968"/>
                </a:lnTo>
                <a:close/>
              </a:path>
              <a:path w="165100" h="196850">
                <a:moveTo>
                  <a:pt x="75082" y="175577"/>
                </a:moveTo>
                <a:lnTo>
                  <a:pt x="812" y="175577"/>
                </a:lnTo>
                <a:lnTo>
                  <a:pt x="0" y="176593"/>
                </a:lnTo>
                <a:lnTo>
                  <a:pt x="0" y="194233"/>
                </a:lnTo>
                <a:lnTo>
                  <a:pt x="1104" y="195249"/>
                </a:lnTo>
                <a:lnTo>
                  <a:pt x="74815" y="195249"/>
                </a:lnTo>
                <a:lnTo>
                  <a:pt x="75895" y="194233"/>
                </a:lnTo>
                <a:lnTo>
                  <a:pt x="75895" y="176593"/>
                </a:lnTo>
                <a:lnTo>
                  <a:pt x="75082" y="175577"/>
                </a:lnTo>
                <a:close/>
              </a:path>
              <a:path w="165100" h="196850">
                <a:moveTo>
                  <a:pt x="163499" y="174548"/>
                </a:moveTo>
                <a:lnTo>
                  <a:pt x="161315" y="174802"/>
                </a:lnTo>
                <a:lnTo>
                  <a:pt x="158318" y="175056"/>
                </a:lnTo>
                <a:lnTo>
                  <a:pt x="156959" y="176085"/>
                </a:lnTo>
                <a:lnTo>
                  <a:pt x="164579" y="176085"/>
                </a:lnTo>
                <a:lnTo>
                  <a:pt x="164579" y="174802"/>
                </a:lnTo>
                <a:lnTo>
                  <a:pt x="163499" y="174548"/>
                </a:lnTo>
                <a:close/>
              </a:path>
              <a:path w="165100" h="196850">
                <a:moveTo>
                  <a:pt x="51142" y="0"/>
                </a:moveTo>
                <a:lnTo>
                  <a:pt x="45974" y="0"/>
                </a:lnTo>
                <a:lnTo>
                  <a:pt x="6261" y="2286"/>
                </a:lnTo>
                <a:lnTo>
                  <a:pt x="2451" y="2552"/>
                </a:lnTo>
                <a:lnTo>
                  <a:pt x="1638" y="3060"/>
                </a:lnTo>
                <a:lnTo>
                  <a:pt x="1638" y="19672"/>
                </a:lnTo>
                <a:lnTo>
                  <a:pt x="2184" y="21717"/>
                </a:lnTo>
                <a:lnTo>
                  <a:pt x="6261" y="21971"/>
                </a:lnTo>
                <a:lnTo>
                  <a:pt x="15519" y="22225"/>
                </a:lnTo>
                <a:lnTo>
                  <a:pt x="20942" y="22479"/>
                </a:lnTo>
                <a:lnTo>
                  <a:pt x="23126" y="24269"/>
                </a:lnTo>
                <a:lnTo>
                  <a:pt x="23672" y="29641"/>
                </a:lnTo>
                <a:lnTo>
                  <a:pt x="23672" y="166624"/>
                </a:lnTo>
                <a:lnTo>
                  <a:pt x="23126" y="174294"/>
                </a:lnTo>
                <a:lnTo>
                  <a:pt x="19596" y="175577"/>
                </a:lnTo>
                <a:lnTo>
                  <a:pt x="56045" y="175577"/>
                </a:lnTo>
                <a:lnTo>
                  <a:pt x="52768" y="174294"/>
                </a:lnTo>
                <a:lnTo>
                  <a:pt x="52501" y="166624"/>
                </a:lnTo>
                <a:lnTo>
                  <a:pt x="52501" y="131356"/>
                </a:lnTo>
                <a:lnTo>
                  <a:pt x="55108" y="109154"/>
                </a:lnTo>
                <a:lnTo>
                  <a:pt x="62126" y="92703"/>
                </a:lnTo>
                <a:lnTo>
                  <a:pt x="73581" y="82482"/>
                </a:lnTo>
                <a:lnTo>
                  <a:pt x="88346" y="79222"/>
                </a:lnTo>
                <a:lnTo>
                  <a:pt x="52501" y="79222"/>
                </a:lnTo>
                <a:lnTo>
                  <a:pt x="52501" y="2032"/>
                </a:lnTo>
                <a:lnTo>
                  <a:pt x="51142" y="0"/>
                </a:lnTo>
                <a:close/>
              </a:path>
              <a:path w="165100" h="196850">
                <a:moveTo>
                  <a:pt x="99288" y="56222"/>
                </a:moveTo>
                <a:lnTo>
                  <a:pt x="84441" y="57587"/>
                </a:lnTo>
                <a:lnTo>
                  <a:pt x="71304" y="61779"/>
                </a:lnTo>
                <a:lnTo>
                  <a:pt x="60462" y="68942"/>
                </a:lnTo>
                <a:lnTo>
                  <a:pt x="52501" y="79222"/>
                </a:lnTo>
                <a:lnTo>
                  <a:pt x="88346" y="79222"/>
                </a:lnTo>
                <a:lnTo>
                  <a:pt x="89496" y="78968"/>
                </a:lnTo>
                <a:lnTo>
                  <a:pt x="139628" y="78968"/>
                </a:lnTo>
                <a:lnTo>
                  <a:pt x="131287" y="66508"/>
                </a:lnTo>
                <a:lnTo>
                  <a:pt x="117162" y="58682"/>
                </a:lnTo>
                <a:lnTo>
                  <a:pt x="99288" y="56222"/>
                </a:lnTo>
                <a:close/>
              </a:path>
            </a:pathLst>
          </a:custGeom>
          <a:solidFill>
            <a:srgbClr val="407DC9"/>
          </a:solidFill>
        </p:spPr>
        <p:txBody>
          <a:bodyPr wrap="square" lIns="0" tIns="0" rIns="0" bIns="0" rtlCol="0"/>
          <a:lstStyle/>
          <a:p>
            <a:endParaRPr/>
          </a:p>
        </p:txBody>
      </p:sp>
      <p:sp>
        <p:nvSpPr>
          <p:cNvPr id="5" name="object 5"/>
          <p:cNvSpPr/>
          <p:nvPr/>
        </p:nvSpPr>
        <p:spPr>
          <a:xfrm>
            <a:off x="11550196" y="9028558"/>
            <a:ext cx="76200" cy="136525"/>
          </a:xfrm>
          <a:custGeom>
            <a:avLst/>
            <a:gdLst/>
            <a:ahLst/>
            <a:cxnLst/>
            <a:rect l="l" t="t" r="r" b="b"/>
            <a:pathLst>
              <a:path w="76200" h="136525">
                <a:moveTo>
                  <a:pt x="75082" y="116801"/>
                </a:moveTo>
                <a:lnTo>
                  <a:pt x="546" y="116801"/>
                </a:lnTo>
                <a:lnTo>
                  <a:pt x="0" y="117817"/>
                </a:lnTo>
                <a:lnTo>
                  <a:pt x="0" y="135458"/>
                </a:lnTo>
                <a:lnTo>
                  <a:pt x="1092" y="136474"/>
                </a:lnTo>
                <a:lnTo>
                  <a:pt x="74523" y="136474"/>
                </a:lnTo>
                <a:lnTo>
                  <a:pt x="75895" y="135458"/>
                </a:lnTo>
                <a:lnTo>
                  <a:pt x="75895" y="117817"/>
                </a:lnTo>
                <a:lnTo>
                  <a:pt x="75082" y="116801"/>
                </a:lnTo>
                <a:close/>
              </a:path>
              <a:path w="76200" h="136525">
                <a:moveTo>
                  <a:pt x="50863" y="0"/>
                </a:moveTo>
                <a:lnTo>
                  <a:pt x="45973" y="0"/>
                </a:lnTo>
                <a:lnTo>
                  <a:pt x="2451" y="2552"/>
                </a:lnTo>
                <a:lnTo>
                  <a:pt x="1358" y="3060"/>
                </a:lnTo>
                <a:lnTo>
                  <a:pt x="1358" y="19672"/>
                </a:lnTo>
                <a:lnTo>
                  <a:pt x="1904" y="21729"/>
                </a:lnTo>
                <a:lnTo>
                  <a:pt x="6261" y="21983"/>
                </a:lnTo>
                <a:lnTo>
                  <a:pt x="15506" y="22237"/>
                </a:lnTo>
                <a:lnTo>
                  <a:pt x="20942" y="22491"/>
                </a:lnTo>
                <a:lnTo>
                  <a:pt x="23126" y="24282"/>
                </a:lnTo>
                <a:lnTo>
                  <a:pt x="23393" y="29654"/>
                </a:lnTo>
                <a:lnTo>
                  <a:pt x="23393" y="115265"/>
                </a:lnTo>
                <a:lnTo>
                  <a:pt x="20408" y="116801"/>
                </a:lnTo>
                <a:lnTo>
                  <a:pt x="55232" y="116801"/>
                </a:lnTo>
                <a:lnTo>
                  <a:pt x="52235" y="115265"/>
                </a:lnTo>
                <a:lnTo>
                  <a:pt x="52235" y="2044"/>
                </a:lnTo>
                <a:lnTo>
                  <a:pt x="50863" y="0"/>
                </a:lnTo>
                <a:close/>
              </a:path>
            </a:pathLst>
          </a:custGeom>
          <a:solidFill>
            <a:srgbClr val="407DC9"/>
          </a:solidFill>
        </p:spPr>
        <p:txBody>
          <a:bodyPr wrap="square" lIns="0" tIns="0" rIns="0" bIns="0" rtlCol="0"/>
          <a:lstStyle/>
          <a:p>
            <a:endParaRPr/>
          </a:p>
        </p:txBody>
      </p:sp>
      <p:sp>
        <p:nvSpPr>
          <p:cNvPr id="6" name="object 6"/>
          <p:cNvSpPr/>
          <p:nvPr/>
        </p:nvSpPr>
        <p:spPr>
          <a:xfrm>
            <a:off x="11633979" y="8970027"/>
            <a:ext cx="76200" cy="195580"/>
          </a:xfrm>
          <a:custGeom>
            <a:avLst/>
            <a:gdLst/>
            <a:ahLst/>
            <a:cxnLst/>
            <a:rect l="l" t="t" r="r" b="b"/>
            <a:pathLst>
              <a:path w="76200" h="195579">
                <a:moveTo>
                  <a:pt x="75082" y="175336"/>
                </a:moveTo>
                <a:lnTo>
                  <a:pt x="825" y="175336"/>
                </a:lnTo>
                <a:lnTo>
                  <a:pt x="0" y="176352"/>
                </a:lnTo>
                <a:lnTo>
                  <a:pt x="0" y="193979"/>
                </a:lnTo>
                <a:lnTo>
                  <a:pt x="1104" y="195008"/>
                </a:lnTo>
                <a:lnTo>
                  <a:pt x="74815" y="195008"/>
                </a:lnTo>
                <a:lnTo>
                  <a:pt x="75907" y="193979"/>
                </a:lnTo>
                <a:lnTo>
                  <a:pt x="75907" y="176352"/>
                </a:lnTo>
                <a:lnTo>
                  <a:pt x="75082" y="175336"/>
                </a:lnTo>
                <a:close/>
              </a:path>
              <a:path w="76200" h="195579">
                <a:moveTo>
                  <a:pt x="51142" y="0"/>
                </a:moveTo>
                <a:lnTo>
                  <a:pt x="45973" y="0"/>
                </a:lnTo>
                <a:lnTo>
                  <a:pt x="6273" y="2044"/>
                </a:lnTo>
                <a:lnTo>
                  <a:pt x="2451" y="2311"/>
                </a:lnTo>
                <a:lnTo>
                  <a:pt x="1638" y="2819"/>
                </a:lnTo>
                <a:lnTo>
                  <a:pt x="1638" y="19684"/>
                </a:lnTo>
                <a:lnTo>
                  <a:pt x="2184" y="21729"/>
                </a:lnTo>
                <a:lnTo>
                  <a:pt x="6273" y="21983"/>
                </a:lnTo>
                <a:lnTo>
                  <a:pt x="15519" y="21983"/>
                </a:lnTo>
                <a:lnTo>
                  <a:pt x="21501" y="22237"/>
                </a:lnTo>
                <a:lnTo>
                  <a:pt x="23685" y="24536"/>
                </a:lnTo>
                <a:lnTo>
                  <a:pt x="23685" y="173786"/>
                </a:lnTo>
                <a:lnTo>
                  <a:pt x="20408" y="175336"/>
                </a:lnTo>
                <a:lnTo>
                  <a:pt x="55511" y="175336"/>
                </a:lnTo>
                <a:lnTo>
                  <a:pt x="52514" y="173786"/>
                </a:lnTo>
                <a:lnTo>
                  <a:pt x="52514" y="2044"/>
                </a:lnTo>
                <a:lnTo>
                  <a:pt x="51142" y="0"/>
                </a:lnTo>
                <a:close/>
              </a:path>
            </a:pathLst>
          </a:custGeom>
          <a:solidFill>
            <a:srgbClr val="407DC9"/>
          </a:solidFill>
        </p:spPr>
        <p:txBody>
          <a:bodyPr wrap="square" lIns="0" tIns="0" rIns="0" bIns="0" rtlCol="0"/>
          <a:lstStyle/>
          <a:p>
            <a:endParaRPr/>
          </a:p>
        </p:txBody>
      </p:sp>
      <p:sp>
        <p:nvSpPr>
          <p:cNvPr id="7" name="object 7"/>
          <p:cNvSpPr/>
          <p:nvPr/>
        </p:nvSpPr>
        <p:spPr>
          <a:xfrm>
            <a:off x="11724027" y="8970026"/>
            <a:ext cx="150495" cy="198755"/>
          </a:xfrm>
          <a:custGeom>
            <a:avLst/>
            <a:gdLst/>
            <a:ahLst/>
            <a:cxnLst/>
            <a:rect l="l" t="t" r="r" b="b"/>
            <a:pathLst>
              <a:path w="150495" h="198754">
                <a:moveTo>
                  <a:pt x="65024" y="56489"/>
                </a:moveTo>
                <a:lnTo>
                  <a:pt x="37536" y="61740"/>
                </a:lnTo>
                <a:lnTo>
                  <a:pt x="17110" y="76839"/>
                </a:lnTo>
                <a:lnTo>
                  <a:pt x="4384" y="100804"/>
                </a:lnTo>
                <a:lnTo>
                  <a:pt x="0" y="132651"/>
                </a:lnTo>
                <a:lnTo>
                  <a:pt x="4186" y="162645"/>
                </a:lnTo>
                <a:lnTo>
                  <a:pt x="15924" y="183027"/>
                </a:lnTo>
                <a:lnTo>
                  <a:pt x="33984" y="194639"/>
                </a:lnTo>
                <a:lnTo>
                  <a:pt x="57137" y="198323"/>
                </a:lnTo>
                <a:lnTo>
                  <a:pt x="69759" y="197190"/>
                </a:lnTo>
                <a:lnTo>
                  <a:pt x="81618" y="193471"/>
                </a:lnTo>
                <a:lnTo>
                  <a:pt x="92250" y="186686"/>
                </a:lnTo>
                <a:lnTo>
                  <a:pt x="100534" y="177114"/>
                </a:lnTo>
                <a:lnTo>
                  <a:pt x="62852" y="177114"/>
                </a:lnTo>
                <a:lnTo>
                  <a:pt x="47721" y="173712"/>
                </a:lnTo>
                <a:lnTo>
                  <a:pt x="37515" y="164274"/>
                </a:lnTo>
                <a:lnTo>
                  <a:pt x="31748" y="149950"/>
                </a:lnTo>
                <a:lnTo>
                  <a:pt x="29933" y="131889"/>
                </a:lnTo>
                <a:lnTo>
                  <a:pt x="32174" y="111058"/>
                </a:lnTo>
                <a:lnTo>
                  <a:pt x="39287" y="93895"/>
                </a:lnTo>
                <a:lnTo>
                  <a:pt x="51858" y="82245"/>
                </a:lnTo>
                <a:lnTo>
                  <a:pt x="70472" y="77952"/>
                </a:lnTo>
                <a:lnTo>
                  <a:pt x="129755" y="77952"/>
                </a:lnTo>
                <a:lnTo>
                  <a:pt x="129755" y="66967"/>
                </a:lnTo>
                <a:lnTo>
                  <a:pt x="100926" y="66967"/>
                </a:lnTo>
                <a:lnTo>
                  <a:pt x="93522" y="62849"/>
                </a:lnTo>
                <a:lnTo>
                  <a:pt x="85323" y="59523"/>
                </a:lnTo>
                <a:lnTo>
                  <a:pt x="75950" y="57299"/>
                </a:lnTo>
                <a:lnTo>
                  <a:pt x="65024" y="56489"/>
                </a:lnTo>
                <a:close/>
              </a:path>
              <a:path w="150495" h="198754">
                <a:moveTo>
                  <a:pt x="150431" y="176352"/>
                </a:moveTo>
                <a:lnTo>
                  <a:pt x="101193" y="176352"/>
                </a:lnTo>
                <a:lnTo>
                  <a:pt x="104787" y="186368"/>
                </a:lnTo>
                <a:lnTo>
                  <a:pt x="111161" y="192455"/>
                </a:lnTo>
                <a:lnTo>
                  <a:pt x="119219" y="195476"/>
                </a:lnTo>
                <a:lnTo>
                  <a:pt x="127863" y="196291"/>
                </a:lnTo>
                <a:lnTo>
                  <a:pt x="138188" y="196291"/>
                </a:lnTo>
                <a:lnTo>
                  <a:pt x="142265" y="195516"/>
                </a:lnTo>
                <a:lnTo>
                  <a:pt x="149885" y="192963"/>
                </a:lnTo>
                <a:lnTo>
                  <a:pt x="150431" y="190919"/>
                </a:lnTo>
                <a:lnTo>
                  <a:pt x="150431" y="176352"/>
                </a:lnTo>
                <a:close/>
              </a:path>
              <a:path w="150495" h="198754">
                <a:moveTo>
                  <a:pt x="129755" y="77952"/>
                </a:moveTo>
                <a:lnTo>
                  <a:pt x="70472" y="77952"/>
                </a:lnTo>
                <a:lnTo>
                  <a:pt x="79511" y="78715"/>
                </a:lnTo>
                <a:lnTo>
                  <a:pt x="87942" y="80795"/>
                </a:lnTo>
                <a:lnTo>
                  <a:pt x="95252" y="83883"/>
                </a:lnTo>
                <a:lnTo>
                  <a:pt x="100926" y="87668"/>
                </a:lnTo>
                <a:lnTo>
                  <a:pt x="100926" y="128562"/>
                </a:lnTo>
                <a:lnTo>
                  <a:pt x="97006" y="149301"/>
                </a:lnTo>
                <a:lnTo>
                  <a:pt x="89338" y="164530"/>
                </a:lnTo>
                <a:lnTo>
                  <a:pt x="77945" y="173912"/>
                </a:lnTo>
                <a:lnTo>
                  <a:pt x="62852" y="177114"/>
                </a:lnTo>
                <a:lnTo>
                  <a:pt x="100534" y="177114"/>
                </a:lnTo>
                <a:lnTo>
                  <a:pt x="101193" y="176352"/>
                </a:lnTo>
                <a:lnTo>
                  <a:pt x="150431" y="176352"/>
                </a:lnTo>
                <a:lnTo>
                  <a:pt x="150431" y="175844"/>
                </a:lnTo>
                <a:lnTo>
                  <a:pt x="132753" y="175844"/>
                </a:lnTo>
                <a:lnTo>
                  <a:pt x="130035" y="172770"/>
                </a:lnTo>
                <a:lnTo>
                  <a:pt x="129755" y="166382"/>
                </a:lnTo>
                <a:lnTo>
                  <a:pt x="129755" y="77952"/>
                </a:lnTo>
                <a:close/>
              </a:path>
              <a:path w="150495" h="198754">
                <a:moveTo>
                  <a:pt x="149352" y="174307"/>
                </a:moveTo>
                <a:lnTo>
                  <a:pt x="147167" y="174561"/>
                </a:lnTo>
                <a:lnTo>
                  <a:pt x="144183" y="174815"/>
                </a:lnTo>
                <a:lnTo>
                  <a:pt x="142824" y="175844"/>
                </a:lnTo>
                <a:lnTo>
                  <a:pt x="150431" y="175844"/>
                </a:lnTo>
                <a:lnTo>
                  <a:pt x="150431" y="174561"/>
                </a:lnTo>
                <a:lnTo>
                  <a:pt x="149352" y="174307"/>
                </a:lnTo>
                <a:close/>
              </a:path>
              <a:path w="150495" h="198754">
                <a:moveTo>
                  <a:pt x="128130" y="0"/>
                </a:moveTo>
                <a:lnTo>
                  <a:pt x="123240" y="0"/>
                </a:lnTo>
                <a:lnTo>
                  <a:pt x="83515" y="2044"/>
                </a:lnTo>
                <a:lnTo>
                  <a:pt x="79717" y="2311"/>
                </a:lnTo>
                <a:lnTo>
                  <a:pt x="78905" y="2819"/>
                </a:lnTo>
                <a:lnTo>
                  <a:pt x="78905" y="19685"/>
                </a:lnTo>
                <a:lnTo>
                  <a:pt x="79438" y="21729"/>
                </a:lnTo>
                <a:lnTo>
                  <a:pt x="83515" y="21983"/>
                </a:lnTo>
                <a:lnTo>
                  <a:pt x="92760" y="21983"/>
                </a:lnTo>
                <a:lnTo>
                  <a:pt x="98755" y="22237"/>
                </a:lnTo>
                <a:lnTo>
                  <a:pt x="100926" y="24536"/>
                </a:lnTo>
                <a:lnTo>
                  <a:pt x="100926" y="66967"/>
                </a:lnTo>
                <a:lnTo>
                  <a:pt x="129755" y="66967"/>
                </a:lnTo>
                <a:lnTo>
                  <a:pt x="129755" y="2044"/>
                </a:lnTo>
                <a:lnTo>
                  <a:pt x="128130" y="0"/>
                </a:lnTo>
                <a:close/>
              </a:path>
            </a:pathLst>
          </a:custGeom>
          <a:solidFill>
            <a:srgbClr val="407DC9"/>
          </a:solidFill>
        </p:spPr>
        <p:txBody>
          <a:bodyPr wrap="square" lIns="0" tIns="0" rIns="0" bIns="0" rtlCol="0"/>
          <a:lstStyle/>
          <a:p>
            <a:endParaRPr/>
          </a:p>
        </p:txBody>
      </p:sp>
      <p:sp>
        <p:nvSpPr>
          <p:cNvPr id="8" name="object 8"/>
          <p:cNvSpPr/>
          <p:nvPr/>
        </p:nvSpPr>
        <p:spPr>
          <a:xfrm>
            <a:off x="11920160" y="8978206"/>
            <a:ext cx="475039" cy="19392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0731500" y="8883078"/>
            <a:ext cx="388823" cy="365340"/>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11551384" y="8954453"/>
            <a:ext cx="65405" cy="65405"/>
          </a:xfrm>
          <a:custGeom>
            <a:avLst/>
            <a:gdLst/>
            <a:ahLst/>
            <a:cxnLst/>
            <a:rect l="l" t="t" r="r" b="b"/>
            <a:pathLst>
              <a:path w="65404" h="65404">
                <a:moveTo>
                  <a:pt x="32562" y="0"/>
                </a:moveTo>
                <a:lnTo>
                  <a:pt x="0" y="32575"/>
                </a:lnTo>
                <a:lnTo>
                  <a:pt x="32562" y="65138"/>
                </a:lnTo>
                <a:lnTo>
                  <a:pt x="65138" y="32575"/>
                </a:lnTo>
                <a:lnTo>
                  <a:pt x="32562" y="0"/>
                </a:lnTo>
                <a:close/>
              </a:path>
            </a:pathLst>
          </a:custGeom>
          <a:solidFill>
            <a:srgbClr val="F2B533"/>
          </a:solidFill>
        </p:spPr>
        <p:txBody>
          <a:bodyPr wrap="square" lIns="0" tIns="0" rIns="0" bIns="0" rtlCol="0"/>
          <a:lstStyle/>
          <a:p>
            <a:endParaRPr/>
          </a:p>
        </p:txBody>
      </p:sp>
      <p:sp>
        <p:nvSpPr>
          <p:cNvPr id="11" name="object 11"/>
          <p:cNvSpPr/>
          <p:nvPr/>
        </p:nvSpPr>
        <p:spPr>
          <a:xfrm>
            <a:off x="304825" y="9179242"/>
            <a:ext cx="304800" cy="287655"/>
          </a:xfrm>
          <a:custGeom>
            <a:avLst/>
            <a:gdLst/>
            <a:ahLst/>
            <a:cxnLst/>
            <a:rect l="l" t="t" r="r" b="b"/>
            <a:pathLst>
              <a:path w="304800" h="287654">
                <a:moveTo>
                  <a:pt x="304774" y="287185"/>
                </a:moveTo>
                <a:lnTo>
                  <a:pt x="0" y="287185"/>
                </a:lnTo>
                <a:lnTo>
                  <a:pt x="0" y="0"/>
                </a:lnTo>
                <a:lnTo>
                  <a:pt x="304774" y="0"/>
                </a:lnTo>
                <a:lnTo>
                  <a:pt x="304774" y="287185"/>
                </a:lnTo>
                <a:close/>
              </a:path>
            </a:pathLst>
          </a:custGeom>
          <a:solidFill>
            <a:srgbClr val="407DC9"/>
          </a:solidFill>
        </p:spPr>
        <p:txBody>
          <a:bodyPr wrap="square" lIns="0" tIns="0" rIns="0" bIns="0" rtlCol="0"/>
          <a:lstStyle/>
          <a:p>
            <a:endParaRPr/>
          </a:p>
        </p:txBody>
      </p:sp>
      <p:sp>
        <p:nvSpPr>
          <p:cNvPr id="12" name="object 12"/>
          <p:cNvSpPr/>
          <p:nvPr/>
        </p:nvSpPr>
        <p:spPr>
          <a:xfrm>
            <a:off x="0" y="9179242"/>
            <a:ext cx="305435" cy="287655"/>
          </a:xfrm>
          <a:custGeom>
            <a:avLst/>
            <a:gdLst/>
            <a:ahLst/>
            <a:cxnLst/>
            <a:rect l="l" t="t" r="r" b="b"/>
            <a:pathLst>
              <a:path w="305435" h="287654">
                <a:moveTo>
                  <a:pt x="0" y="287185"/>
                </a:moveTo>
                <a:lnTo>
                  <a:pt x="304825" y="287185"/>
                </a:lnTo>
                <a:lnTo>
                  <a:pt x="304825" y="0"/>
                </a:lnTo>
                <a:lnTo>
                  <a:pt x="0" y="0"/>
                </a:lnTo>
                <a:lnTo>
                  <a:pt x="0" y="287185"/>
                </a:lnTo>
                <a:close/>
              </a:path>
            </a:pathLst>
          </a:custGeom>
          <a:solidFill>
            <a:srgbClr val="63CCC9"/>
          </a:solidFill>
        </p:spPr>
        <p:txBody>
          <a:bodyPr wrap="square" lIns="0" tIns="0" rIns="0" bIns="0" rtlCol="0"/>
          <a:lstStyle/>
          <a:p>
            <a:endParaRPr/>
          </a:p>
        </p:txBody>
      </p:sp>
      <p:sp>
        <p:nvSpPr>
          <p:cNvPr id="13" name="object 13"/>
          <p:cNvSpPr/>
          <p:nvPr/>
        </p:nvSpPr>
        <p:spPr>
          <a:xfrm>
            <a:off x="609600" y="9179242"/>
            <a:ext cx="305435" cy="287655"/>
          </a:xfrm>
          <a:custGeom>
            <a:avLst/>
            <a:gdLst/>
            <a:ahLst/>
            <a:cxnLst/>
            <a:rect l="l" t="t" r="r" b="b"/>
            <a:pathLst>
              <a:path w="305434" h="287654">
                <a:moveTo>
                  <a:pt x="0" y="0"/>
                </a:moveTo>
                <a:lnTo>
                  <a:pt x="304825" y="0"/>
                </a:lnTo>
                <a:lnTo>
                  <a:pt x="304825" y="287185"/>
                </a:lnTo>
                <a:lnTo>
                  <a:pt x="0" y="287185"/>
                </a:lnTo>
                <a:lnTo>
                  <a:pt x="0" y="0"/>
                </a:lnTo>
                <a:close/>
              </a:path>
            </a:pathLst>
          </a:custGeom>
          <a:solidFill>
            <a:srgbClr val="63CCC9"/>
          </a:solidFill>
        </p:spPr>
        <p:txBody>
          <a:bodyPr wrap="square" lIns="0" tIns="0" rIns="0" bIns="0" rtlCol="0"/>
          <a:lstStyle/>
          <a:p>
            <a:endParaRPr/>
          </a:p>
        </p:txBody>
      </p:sp>
      <p:sp>
        <p:nvSpPr>
          <p:cNvPr id="14" name="object 14"/>
          <p:cNvSpPr/>
          <p:nvPr/>
        </p:nvSpPr>
        <p:spPr>
          <a:xfrm>
            <a:off x="304825" y="8892146"/>
            <a:ext cx="304800" cy="287655"/>
          </a:xfrm>
          <a:custGeom>
            <a:avLst/>
            <a:gdLst/>
            <a:ahLst/>
            <a:cxnLst/>
            <a:rect l="l" t="t" r="r" b="b"/>
            <a:pathLst>
              <a:path w="304800" h="287654">
                <a:moveTo>
                  <a:pt x="0" y="0"/>
                </a:moveTo>
                <a:lnTo>
                  <a:pt x="304774" y="0"/>
                </a:lnTo>
                <a:lnTo>
                  <a:pt x="304774" y="287108"/>
                </a:lnTo>
                <a:lnTo>
                  <a:pt x="0" y="287108"/>
                </a:lnTo>
                <a:lnTo>
                  <a:pt x="0" y="0"/>
                </a:lnTo>
                <a:close/>
              </a:path>
            </a:pathLst>
          </a:custGeom>
          <a:solidFill>
            <a:srgbClr val="63CCC9"/>
          </a:solidFill>
        </p:spPr>
        <p:txBody>
          <a:bodyPr wrap="square" lIns="0" tIns="0" rIns="0" bIns="0" rtlCol="0"/>
          <a:lstStyle/>
          <a:p>
            <a:endParaRPr/>
          </a:p>
        </p:txBody>
      </p:sp>
      <p:sp>
        <p:nvSpPr>
          <p:cNvPr id="15" name="object 15"/>
          <p:cNvSpPr/>
          <p:nvPr/>
        </p:nvSpPr>
        <p:spPr>
          <a:xfrm>
            <a:off x="0" y="8604948"/>
            <a:ext cx="305435" cy="287655"/>
          </a:xfrm>
          <a:custGeom>
            <a:avLst/>
            <a:gdLst/>
            <a:ahLst/>
            <a:cxnLst/>
            <a:rect l="l" t="t" r="r" b="b"/>
            <a:pathLst>
              <a:path w="305435" h="287654">
                <a:moveTo>
                  <a:pt x="0" y="287197"/>
                </a:moveTo>
                <a:lnTo>
                  <a:pt x="304825" y="287197"/>
                </a:lnTo>
                <a:lnTo>
                  <a:pt x="304825" y="0"/>
                </a:lnTo>
                <a:lnTo>
                  <a:pt x="0" y="0"/>
                </a:lnTo>
                <a:lnTo>
                  <a:pt x="0" y="287197"/>
                </a:lnTo>
                <a:close/>
              </a:path>
            </a:pathLst>
          </a:custGeom>
          <a:solidFill>
            <a:srgbClr val="F2B533"/>
          </a:solidFill>
        </p:spPr>
        <p:txBody>
          <a:bodyPr wrap="square" lIns="0" tIns="0" rIns="0" bIns="0" rtlCol="0"/>
          <a:lstStyle/>
          <a:p>
            <a:endParaRPr/>
          </a:p>
        </p:txBody>
      </p:sp>
      <p:sp>
        <p:nvSpPr>
          <p:cNvPr id="16" name="object 16"/>
          <p:cNvSpPr/>
          <p:nvPr/>
        </p:nvSpPr>
        <p:spPr>
          <a:xfrm>
            <a:off x="609600" y="8604948"/>
            <a:ext cx="305435" cy="287655"/>
          </a:xfrm>
          <a:custGeom>
            <a:avLst/>
            <a:gdLst/>
            <a:ahLst/>
            <a:cxnLst/>
            <a:rect l="l" t="t" r="r" b="b"/>
            <a:pathLst>
              <a:path w="305434" h="287654">
                <a:moveTo>
                  <a:pt x="0" y="0"/>
                </a:moveTo>
                <a:lnTo>
                  <a:pt x="304825" y="0"/>
                </a:lnTo>
                <a:lnTo>
                  <a:pt x="304825" y="287197"/>
                </a:lnTo>
                <a:lnTo>
                  <a:pt x="0" y="287197"/>
                </a:lnTo>
                <a:lnTo>
                  <a:pt x="0" y="0"/>
                </a:lnTo>
                <a:close/>
              </a:path>
            </a:pathLst>
          </a:custGeom>
          <a:solidFill>
            <a:srgbClr val="F2B533"/>
          </a:solidFill>
        </p:spPr>
        <p:txBody>
          <a:bodyPr wrap="square" lIns="0" tIns="0" rIns="0" bIns="0" rtlCol="0"/>
          <a:lstStyle/>
          <a:p>
            <a:endParaRPr/>
          </a:p>
        </p:txBody>
      </p:sp>
      <p:sp>
        <p:nvSpPr>
          <p:cNvPr id="17" name="object 17"/>
          <p:cNvSpPr/>
          <p:nvPr/>
        </p:nvSpPr>
        <p:spPr>
          <a:xfrm>
            <a:off x="914438" y="8892133"/>
            <a:ext cx="304800" cy="287655"/>
          </a:xfrm>
          <a:custGeom>
            <a:avLst/>
            <a:gdLst/>
            <a:ahLst/>
            <a:cxnLst/>
            <a:rect l="l" t="t" r="r" b="b"/>
            <a:pathLst>
              <a:path w="304800" h="287654">
                <a:moveTo>
                  <a:pt x="304761" y="287108"/>
                </a:moveTo>
                <a:lnTo>
                  <a:pt x="0" y="287108"/>
                </a:lnTo>
                <a:lnTo>
                  <a:pt x="0" y="0"/>
                </a:lnTo>
                <a:lnTo>
                  <a:pt x="304761" y="0"/>
                </a:lnTo>
                <a:lnTo>
                  <a:pt x="304761" y="287108"/>
                </a:lnTo>
                <a:close/>
              </a:path>
            </a:pathLst>
          </a:custGeom>
          <a:solidFill>
            <a:srgbClr val="F2B533"/>
          </a:solidFill>
        </p:spPr>
        <p:txBody>
          <a:bodyPr wrap="square" lIns="0" tIns="0" rIns="0" bIns="0" rtlCol="0"/>
          <a:lstStyle/>
          <a:p>
            <a:endParaRPr/>
          </a:p>
        </p:txBody>
      </p:sp>
      <p:sp>
        <p:nvSpPr>
          <p:cNvPr id="18" name="object 18"/>
          <p:cNvSpPr/>
          <p:nvPr/>
        </p:nvSpPr>
        <p:spPr>
          <a:xfrm>
            <a:off x="914450" y="9466427"/>
            <a:ext cx="304800" cy="287655"/>
          </a:xfrm>
          <a:custGeom>
            <a:avLst/>
            <a:gdLst/>
            <a:ahLst/>
            <a:cxnLst/>
            <a:rect l="l" t="t" r="r" b="b"/>
            <a:pathLst>
              <a:path w="304800" h="287654">
                <a:moveTo>
                  <a:pt x="0" y="287121"/>
                </a:moveTo>
                <a:lnTo>
                  <a:pt x="304761" y="287121"/>
                </a:lnTo>
                <a:lnTo>
                  <a:pt x="304761" y="0"/>
                </a:lnTo>
                <a:lnTo>
                  <a:pt x="0" y="0"/>
                </a:lnTo>
                <a:lnTo>
                  <a:pt x="0" y="287121"/>
                </a:lnTo>
                <a:close/>
              </a:path>
            </a:pathLst>
          </a:custGeom>
          <a:solidFill>
            <a:srgbClr val="F2B533"/>
          </a:solidFill>
        </p:spPr>
        <p:txBody>
          <a:bodyPr wrap="square" lIns="0" tIns="0" rIns="0" bIns="0" rtlCol="0"/>
          <a:lstStyle/>
          <a:p>
            <a:endParaRPr/>
          </a:p>
        </p:txBody>
      </p:sp>
      <p:sp>
        <p:nvSpPr>
          <p:cNvPr id="19" name="object 19"/>
          <p:cNvSpPr/>
          <p:nvPr/>
        </p:nvSpPr>
        <p:spPr>
          <a:xfrm>
            <a:off x="304825" y="9466427"/>
            <a:ext cx="304800" cy="287655"/>
          </a:xfrm>
          <a:custGeom>
            <a:avLst/>
            <a:gdLst/>
            <a:ahLst/>
            <a:cxnLst/>
            <a:rect l="l" t="t" r="r" b="b"/>
            <a:pathLst>
              <a:path w="304800" h="287654">
                <a:moveTo>
                  <a:pt x="0" y="287172"/>
                </a:moveTo>
                <a:lnTo>
                  <a:pt x="304774" y="287172"/>
                </a:lnTo>
                <a:lnTo>
                  <a:pt x="304774" y="0"/>
                </a:lnTo>
                <a:lnTo>
                  <a:pt x="0" y="0"/>
                </a:lnTo>
                <a:lnTo>
                  <a:pt x="0" y="287172"/>
                </a:lnTo>
                <a:close/>
              </a:path>
            </a:pathLst>
          </a:custGeom>
          <a:solidFill>
            <a:srgbClr val="63CCC9"/>
          </a:solidFill>
        </p:spPr>
        <p:txBody>
          <a:bodyPr wrap="square" lIns="0" tIns="0" rIns="0" bIns="0" rtlCol="0"/>
          <a:lstStyle/>
          <a:p>
            <a:endParaRPr/>
          </a:p>
        </p:txBody>
      </p:sp>
      <p:sp>
        <p:nvSpPr>
          <p:cNvPr id="20" name="object 20"/>
          <p:cNvSpPr/>
          <p:nvPr/>
        </p:nvSpPr>
        <p:spPr>
          <a:xfrm>
            <a:off x="11446452" y="9248422"/>
            <a:ext cx="939749" cy="98780"/>
          </a:xfrm>
          <a:prstGeom prst="rect">
            <a:avLst/>
          </a:prstGeom>
          <a:blipFill>
            <a:blip r:embed="rId4" cstate="print"/>
            <a:stretch>
              <a:fillRect/>
            </a:stretch>
          </a:blipFill>
        </p:spPr>
        <p:txBody>
          <a:bodyPr wrap="square" lIns="0" tIns="0" rIns="0" bIns="0" rtlCol="0"/>
          <a:lstStyle/>
          <a:p>
            <a:endParaRPr/>
          </a:p>
        </p:txBody>
      </p:sp>
      <p:sp>
        <p:nvSpPr>
          <p:cNvPr id="22" name="Rettangolo 21"/>
          <p:cNvSpPr/>
          <p:nvPr/>
        </p:nvSpPr>
        <p:spPr>
          <a:xfrm>
            <a:off x="914438" y="1124176"/>
            <a:ext cx="11430000" cy="584775"/>
          </a:xfrm>
          <a:prstGeom prst="rect">
            <a:avLst/>
          </a:prstGeom>
        </p:spPr>
        <p:txBody>
          <a:bodyPr wrap="square">
            <a:spAutoFit/>
          </a:bodyPr>
          <a:lstStyle/>
          <a:p>
            <a:pPr marL="12700">
              <a:lnSpc>
                <a:spcPct val="100000"/>
              </a:lnSpc>
              <a:spcBef>
                <a:spcPts val="100"/>
              </a:spcBef>
            </a:pPr>
            <a:r>
              <a:rPr lang="it-IT" sz="3200" b="1" dirty="0" err="1"/>
              <a:t>Wp</a:t>
            </a:r>
            <a:r>
              <a:rPr lang="it-IT" sz="3200" b="1" dirty="0"/>
              <a:t> 2 - </a:t>
            </a:r>
            <a:r>
              <a:rPr lang="en-GB" sz="3200" b="1" dirty="0"/>
              <a:t>Census of Paediatric clinical supplies and </a:t>
            </a:r>
            <a:r>
              <a:rPr lang="en-GB" sz="3200" b="1" dirty="0" smtClean="0"/>
              <a:t>needs</a:t>
            </a:r>
            <a:endParaRPr lang="it-IT" sz="3200" b="1" dirty="0">
              <a:latin typeface="Cambria"/>
              <a:cs typeface="Cambria"/>
            </a:endParaRPr>
          </a:p>
        </p:txBody>
      </p:sp>
      <p:sp>
        <p:nvSpPr>
          <p:cNvPr id="21" name="Rettangolo 20"/>
          <p:cNvSpPr/>
          <p:nvPr/>
        </p:nvSpPr>
        <p:spPr>
          <a:xfrm>
            <a:off x="1612899" y="2809568"/>
            <a:ext cx="9281523" cy="5087547"/>
          </a:xfrm>
          <a:prstGeom prst="rect">
            <a:avLst/>
          </a:prstGeom>
        </p:spPr>
        <p:txBody>
          <a:bodyPr wrap="square">
            <a:spAutoFit/>
          </a:bodyPr>
          <a:lstStyle/>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2.1 Elaborate the template for the census for Pediatrics, Pediatric Surgery and Child Neuropsychiatry</a:t>
            </a:r>
          </a:p>
          <a:p>
            <a:pPr defTabSz="914400">
              <a:lnSpc>
                <a:spcPct val="90000"/>
              </a:lnSpc>
              <a:spcBef>
                <a:spcPts val="1200"/>
              </a:spcBef>
              <a:spcAft>
                <a:spcPts val="200"/>
              </a:spcAft>
              <a:buClr>
                <a:srgbClr val="E48312"/>
              </a:buClr>
              <a:buSzPct val="100000"/>
              <a:defRPr/>
            </a:pPr>
            <a:r>
              <a:rPr lang="it-IT" sz="2000" dirty="0" err="1" smtClean="0">
                <a:solidFill>
                  <a:schemeClr val="accent6"/>
                </a:solidFill>
              </a:rPr>
              <a:t>Achieved</a:t>
            </a:r>
            <a:endParaRPr kumimoji="0" lang="it-IT" sz="20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2.2. Collect addresses of all Pediatric Centers in each CA country</a:t>
            </a:r>
          </a:p>
          <a:p>
            <a:pPr defTabSz="914400">
              <a:lnSpc>
                <a:spcPct val="90000"/>
              </a:lnSpc>
              <a:spcBef>
                <a:spcPts val="1200"/>
              </a:spcBef>
              <a:spcAft>
                <a:spcPts val="200"/>
              </a:spcAft>
              <a:buClr>
                <a:srgbClr val="E48312"/>
              </a:buClr>
              <a:buSzPct val="100000"/>
              <a:defRPr/>
            </a:pPr>
            <a:r>
              <a:rPr lang="it-IT" sz="2000" dirty="0" err="1" smtClean="0">
                <a:solidFill>
                  <a:schemeClr val="accent6"/>
                </a:solidFill>
              </a:rPr>
              <a:t>Achieved</a:t>
            </a:r>
            <a:endParaRPr kumimoji="0" lang="it-IT" sz="20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2.3 Disseminate the census scheme via the Internet to all Centers</a:t>
            </a:r>
          </a:p>
          <a:p>
            <a:pPr defTabSz="914400">
              <a:lnSpc>
                <a:spcPct val="90000"/>
              </a:lnSpc>
              <a:spcBef>
                <a:spcPts val="1200"/>
              </a:spcBef>
              <a:spcAft>
                <a:spcPts val="200"/>
              </a:spcAft>
              <a:buClr>
                <a:srgbClr val="E48312"/>
              </a:buClr>
              <a:buSzPct val="100000"/>
              <a:defRPr/>
            </a:pPr>
            <a:r>
              <a:rPr lang="it-IT" sz="2000" dirty="0" err="1" smtClean="0">
                <a:solidFill>
                  <a:schemeClr val="accent6"/>
                </a:solidFill>
              </a:rPr>
              <a:t>Achieved</a:t>
            </a:r>
            <a:r>
              <a:rPr kumimoji="0" lang="en-US" sz="2000" b="0" i="0" u="none" strike="noStrike" kern="0" cap="none" spc="0" normalizeH="0" baseline="0" noProof="0" dirty="0" smtClean="0">
                <a:ln>
                  <a:noFill/>
                </a:ln>
                <a:solidFill>
                  <a:srgbClr val="000000">
                    <a:lumMod val="75000"/>
                    <a:lumOff val="25000"/>
                  </a:srgbClr>
                </a:solidFill>
                <a:effectLst/>
                <a:uLnTx/>
                <a:uFillTx/>
              </a:rPr>
              <a:t> </a:t>
            </a:r>
            <a:endParaRPr kumimoji="0" lang="it-IT" sz="20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2.4 Collect and analyze data from the Centers</a:t>
            </a:r>
          </a:p>
          <a:p>
            <a:pPr defTabSz="914400">
              <a:lnSpc>
                <a:spcPct val="90000"/>
              </a:lnSpc>
              <a:spcBef>
                <a:spcPts val="1200"/>
              </a:spcBef>
              <a:spcAft>
                <a:spcPts val="200"/>
              </a:spcAft>
              <a:buClr>
                <a:srgbClr val="E48312"/>
              </a:buClr>
              <a:buSzPct val="100000"/>
              <a:defRPr/>
            </a:pPr>
            <a:r>
              <a:rPr lang="it-IT" sz="2000" dirty="0" err="1" smtClean="0">
                <a:solidFill>
                  <a:schemeClr val="accent6"/>
                </a:solidFill>
              </a:rPr>
              <a:t>Achieved</a:t>
            </a:r>
            <a:endParaRPr kumimoji="0" lang="it-IT" sz="2000" b="0" i="0" u="none" strike="noStrike" kern="0" cap="none" spc="0" normalizeH="0" baseline="0" noProof="0" dirty="0" smtClean="0">
              <a:ln>
                <a:noFill/>
              </a:ln>
              <a:solidFill>
                <a:srgbClr val="000000">
                  <a:lumMod val="75000"/>
                  <a:lumOff val="25000"/>
                </a:srgbClr>
              </a:solidFill>
              <a:effectLst/>
              <a:uLnTx/>
              <a:uFillTx/>
            </a:endParaRPr>
          </a:p>
          <a:p>
            <a:pPr marL="91440" marR="0" lvl="0" indent="-91440" defTabSz="914400" eaLnBrk="1" fontAlgn="auto" latinLnBrk="0" hangingPunct="1">
              <a:lnSpc>
                <a:spcPct val="90000"/>
              </a:lnSpc>
              <a:spcBef>
                <a:spcPts val="1200"/>
              </a:spcBef>
              <a:spcAft>
                <a:spcPts val="200"/>
              </a:spcAft>
              <a:buClr>
                <a:srgbClr val="E48312"/>
              </a:buClr>
              <a:buSzPct val="100000"/>
              <a:buFont typeface="Wingdings" panose="05000000000000000000" pitchFamily="2" charset="2"/>
              <a:buChar char="q"/>
              <a:tabLst/>
              <a:defRPr/>
            </a:pPr>
            <a:r>
              <a:rPr kumimoji="0" lang="en-US" sz="2400" b="0" i="0" u="none" strike="noStrike" kern="0" cap="none" spc="0" normalizeH="0" baseline="0" noProof="0" dirty="0" smtClean="0">
                <a:ln>
                  <a:noFill/>
                </a:ln>
                <a:solidFill>
                  <a:srgbClr val="000000">
                    <a:lumMod val="75000"/>
                    <a:lumOff val="25000"/>
                  </a:srgbClr>
                </a:solidFill>
                <a:effectLst/>
                <a:uLnTx/>
                <a:uFillTx/>
              </a:rPr>
              <a:t> 2.6 Prepare a summative document with all the data collected</a:t>
            </a:r>
          </a:p>
          <a:p>
            <a:pPr defTabSz="914400">
              <a:lnSpc>
                <a:spcPct val="90000"/>
              </a:lnSpc>
              <a:spcBef>
                <a:spcPts val="1200"/>
              </a:spcBef>
              <a:spcAft>
                <a:spcPts val="200"/>
              </a:spcAft>
              <a:buClr>
                <a:srgbClr val="E48312"/>
              </a:buClr>
              <a:buSzPct val="100000"/>
              <a:defRPr/>
            </a:pPr>
            <a:r>
              <a:rPr lang="it-IT" sz="2000" dirty="0" err="1" smtClean="0">
                <a:solidFill>
                  <a:schemeClr val="accent6"/>
                </a:solidFill>
              </a:rPr>
              <a:t>Achieved</a:t>
            </a:r>
            <a:endParaRPr lang="it-IT" sz="2000" kern="0" dirty="0">
              <a:solidFill>
                <a:schemeClr val="accent6"/>
              </a:solidFill>
            </a:endParaRPr>
          </a:p>
        </p:txBody>
      </p:sp>
    </p:spTree>
    <p:extLst>
      <p:ext uri="{BB962C8B-B14F-4D97-AF65-F5344CB8AC3E}">
        <p14:creationId xmlns:p14="http://schemas.microsoft.com/office/powerpoint/2010/main" val="768508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980</Words>
  <Application>Microsoft Office PowerPoint</Application>
  <PresentationFormat>Произвольный</PresentationFormat>
  <Paragraphs>152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27</cp:revision>
  <dcterms:created xsi:type="dcterms:W3CDTF">2019-06-18T12:46:07Z</dcterms:created>
  <dcterms:modified xsi:type="dcterms:W3CDTF">2021-10-12T10:19:26Z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2019-06-17T00:00:00Z</vt:filetime>
  </property>
  <property fmtid="{D5CDD505-2E9C-101B-9397-08002B2CF9AE}" pid="3" name="Creator">
    <vt:lpwstr>Adobe InDesign 14.0 (Macintosh)</vt:lpwstr>
  </property>
  <property fmtid="{D5CDD505-2E9C-101B-9397-08002B2CF9AE}" pid="4" name="LastSaved">
    <vt:filetime>2019-06-18T00:00:00Z</vt:filetime>
  </property>
</Properties>
</file>