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8" r:id="rId1"/>
  </p:sldMasterIdLst>
  <p:notesMasterIdLst>
    <p:notesMasterId r:id="rId30"/>
  </p:notesMasterIdLst>
  <p:handoutMasterIdLst>
    <p:handoutMasterId r:id="rId31"/>
  </p:handoutMasterIdLst>
  <p:sldIdLst>
    <p:sldId id="476" r:id="rId2"/>
    <p:sldId id="468" r:id="rId3"/>
    <p:sldId id="481" r:id="rId4"/>
    <p:sldId id="495" r:id="rId5"/>
    <p:sldId id="479" r:id="rId6"/>
    <p:sldId id="482" r:id="rId7"/>
    <p:sldId id="499" r:id="rId8"/>
    <p:sldId id="480" r:id="rId9"/>
    <p:sldId id="475" r:id="rId10"/>
    <p:sldId id="467" r:id="rId11"/>
    <p:sldId id="469" r:id="rId12"/>
    <p:sldId id="470" r:id="rId13"/>
    <p:sldId id="471" r:id="rId14"/>
    <p:sldId id="472" r:id="rId15"/>
    <p:sldId id="473" r:id="rId16"/>
    <p:sldId id="496" r:id="rId17"/>
    <p:sldId id="484" r:id="rId18"/>
    <p:sldId id="485" r:id="rId19"/>
    <p:sldId id="486" r:id="rId20"/>
    <p:sldId id="487" r:id="rId21"/>
    <p:sldId id="490" r:id="rId22"/>
    <p:sldId id="488" r:id="rId23"/>
    <p:sldId id="493" r:id="rId24"/>
    <p:sldId id="494" r:id="rId25"/>
    <p:sldId id="492" r:id="rId26"/>
    <p:sldId id="497" r:id="rId27"/>
    <p:sldId id="498" r:id="rId28"/>
    <p:sldId id="459" r:id="rId29"/>
  </p:sldIdLst>
  <p:sldSz cx="12192000" cy="6858000"/>
  <p:notesSz cx="9942513" cy="6761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BBE56"/>
    <a:srgbClr val="9C8761"/>
    <a:srgbClr val="B6C0FE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90951" autoAdjust="0"/>
  </p:normalViewPr>
  <p:slideViewPr>
    <p:cSldViewPr snapToGrid="0">
      <p:cViewPr>
        <p:scale>
          <a:sx n="66" d="100"/>
          <a:sy n="66" d="100"/>
        </p:scale>
        <p:origin x="-2202" y="-8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42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179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75178-03E3-449A-B0FA-1A4C84B72A5E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179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634F41-AC17-4542-82BB-B7B897302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484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1790" y="0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A9466-8282-4525-96AE-E3CDD9E04288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16213" y="506413"/>
            <a:ext cx="4510087" cy="2536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252" y="3211553"/>
            <a:ext cx="7954010" cy="304252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1790" y="6421932"/>
            <a:ext cx="4308422" cy="338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7AC52-2602-43B3-AAF1-72EC288C2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67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7AC52-2602-43B3-AAF1-72EC288C29F9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0119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7AC52-2602-43B3-AAF1-72EC288C29F9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011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7AC52-2602-43B3-AAF1-72EC288C29F9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011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7AC52-2602-43B3-AAF1-72EC288C29F9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011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7AC52-2602-43B3-AAF1-72EC288C29F9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011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7AC52-2602-43B3-AAF1-72EC288C29F9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011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7AC52-2602-43B3-AAF1-72EC288C29F9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011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7AC52-2602-43B3-AAF1-72EC288C29F9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011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7AC52-2602-43B3-AAF1-72EC288C29F9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011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7AC52-2602-43B3-AAF1-72EC288C29F9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011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7AC52-2602-43B3-AAF1-72EC288C29F9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011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7AC52-2602-43B3-AAF1-72EC288C29F9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011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6242-C8A3-479D-98D3-23E9E7312D10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56AD-A244-4012-B08A-98BE179C2C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6242-C8A3-479D-98D3-23E9E7312D10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56AD-A244-4012-B08A-98BE179C2C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6242-C8A3-479D-98D3-23E9E7312D10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56AD-A244-4012-B08A-98BE179C2CE3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6242-C8A3-479D-98D3-23E9E7312D10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56AD-A244-4012-B08A-98BE179C2CE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6242-C8A3-479D-98D3-23E9E7312D10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56AD-A244-4012-B08A-98BE179C2C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6242-C8A3-479D-98D3-23E9E7312D10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56AD-A244-4012-B08A-98BE179C2CE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6242-C8A3-479D-98D3-23E9E7312D10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56AD-A244-4012-B08A-98BE179C2C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6242-C8A3-479D-98D3-23E9E7312D10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56AD-A244-4012-B08A-98BE179C2C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6242-C8A3-479D-98D3-23E9E7312D10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56AD-A244-4012-B08A-98BE179C2CE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6242-C8A3-479D-98D3-23E9E7312D10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56AD-A244-4012-B08A-98BE179C2CE3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66242-C8A3-479D-98D3-23E9E7312D10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E56AD-A244-4012-B08A-98BE179C2CE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C166242-C8A3-479D-98D3-23E9E7312D10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99E56AD-A244-4012-B08A-98BE179C2CE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286" y="1654630"/>
            <a:ext cx="11640457" cy="49784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kk-KZ" dirty="0" smtClean="0"/>
          </a:p>
          <a:p>
            <a:pPr marL="0" lvl="0" indent="0" algn="ctr">
              <a:spcBef>
                <a:spcPts val="1001"/>
              </a:spcBef>
              <a:buClrTx/>
              <a:buSzTx/>
              <a:buNone/>
            </a:pPr>
            <a:r>
              <a:rPr lang="ru-RU" b="1" spc="-1" dirty="0">
                <a:solidFill>
                  <a:srgbClr val="071136"/>
                </a:solidFill>
                <a:latin typeface="Times New Roman"/>
              </a:rPr>
              <a:t>«СОВЕРШЕНСТВОВАНИЕ ОБУЧЕНИЯ В СФЕРЕ УХОДА ЗА ДЕТЬМИ В КАЧЕСТВЕ ОБРАЗЦА ДЛЯ УЛУЧШЕНИЯ МЕДИЦИНСКОГО ОБРАЗОВАНИЯ В ЦЕНТРАЛЬНОЙ АЗИИ - </a:t>
            </a:r>
            <a:r>
              <a:rPr lang="en-US" b="1" spc="-1" dirty="0" err="1">
                <a:solidFill>
                  <a:srgbClr val="071136"/>
                </a:solidFill>
                <a:latin typeface="Times New Roman"/>
              </a:rPr>
              <a:t>ChildCA</a:t>
            </a:r>
            <a:r>
              <a:rPr lang="ru-RU" b="1" spc="-1" dirty="0">
                <a:solidFill>
                  <a:srgbClr val="071136"/>
                </a:solidFill>
                <a:latin typeface="Times New Roman"/>
              </a:rPr>
              <a:t>»</a:t>
            </a:r>
            <a:r>
              <a:rPr lang="en-US" b="1" spc="-1" dirty="0">
                <a:solidFill>
                  <a:srgbClr val="071136"/>
                </a:solidFill>
                <a:latin typeface="Times New Roman"/>
              </a:rPr>
              <a:t> </a:t>
            </a:r>
            <a:endParaRPr lang="ru-RU" b="1" spc="-1" dirty="0">
              <a:solidFill>
                <a:srgbClr val="071136"/>
              </a:solidFill>
              <a:latin typeface="Times New Roman"/>
            </a:endParaRPr>
          </a:p>
          <a:p>
            <a:pPr marL="0" lvl="0" indent="0" algn="ctr">
              <a:spcBef>
                <a:spcPts val="1001"/>
              </a:spcBef>
              <a:buClrTx/>
              <a:buSzTx/>
              <a:buNone/>
            </a:pPr>
            <a:r>
              <a:rPr lang="en-US" b="1" spc="-1" dirty="0">
                <a:solidFill>
                  <a:srgbClr val="071136"/>
                </a:solidFill>
                <a:latin typeface="Times New Roman"/>
              </a:rPr>
              <a:t>Improvement of children care teaching as a template for upgrading medical education in Central Asia – </a:t>
            </a:r>
            <a:r>
              <a:rPr lang="en-US" b="1" spc="-1" dirty="0" err="1">
                <a:solidFill>
                  <a:srgbClr val="071136"/>
                </a:solidFill>
                <a:latin typeface="Times New Roman"/>
              </a:rPr>
              <a:t>ChildCA</a:t>
            </a:r>
            <a:endParaRPr lang="ru-RU" spc="-1" dirty="0">
              <a:solidFill>
                <a:srgbClr val="000000"/>
              </a:solidFill>
              <a:latin typeface="Calibri"/>
            </a:endParaRPr>
          </a:p>
          <a:p>
            <a:pPr marL="0" lvl="0" indent="0" algn="ctr">
              <a:spcBef>
                <a:spcPts val="1001"/>
              </a:spcBef>
              <a:buClrTx/>
              <a:buSzTx/>
              <a:buNone/>
            </a:pPr>
            <a:r>
              <a:rPr lang="ru-RU" b="1" spc="-1" dirty="0" smtClean="0">
                <a:solidFill>
                  <a:srgbClr val="071136"/>
                </a:solidFill>
                <a:latin typeface="Times New Roman"/>
              </a:rPr>
              <a:t>Программа </a:t>
            </a:r>
            <a:r>
              <a:rPr lang="ru-RU" b="1" spc="-1" dirty="0" err="1">
                <a:solidFill>
                  <a:srgbClr val="071136"/>
                </a:solidFill>
                <a:latin typeface="Times New Roman"/>
              </a:rPr>
              <a:t>Эразмус</a:t>
            </a:r>
            <a:r>
              <a:rPr lang="ru-RU" b="1" spc="-1" dirty="0">
                <a:solidFill>
                  <a:srgbClr val="071136"/>
                </a:solidFill>
                <a:latin typeface="Times New Roman"/>
              </a:rPr>
              <a:t> +</a:t>
            </a:r>
            <a:r>
              <a:rPr lang="en-US" b="1" spc="-1" dirty="0">
                <a:solidFill>
                  <a:srgbClr val="071136"/>
                </a:solidFill>
                <a:latin typeface="Times New Roman"/>
              </a:rPr>
              <a:t> </a:t>
            </a:r>
            <a:r>
              <a:rPr lang="en-US" b="1" spc="-1" dirty="0" smtClean="0">
                <a:solidFill>
                  <a:srgbClr val="071136"/>
                </a:solidFill>
                <a:latin typeface="Times New Roman"/>
              </a:rPr>
              <a:t>2019</a:t>
            </a:r>
            <a:r>
              <a:rPr lang="ru-RU" b="1" spc="-1" dirty="0" smtClean="0">
                <a:solidFill>
                  <a:srgbClr val="071136"/>
                </a:solidFill>
                <a:latin typeface="Times New Roman"/>
              </a:rPr>
              <a:t>      </a:t>
            </a:r>
            <a:r>
              <a:rPr lang="ru-RU" b="1" spc="-1" dirty="0">
                <a:solidFill>
                  <a:srgbClr val="071136"/>
                </a:solidFill>
                <a:latin typeface="Times New Roman"/>
              </a:rPr>
              <a:t>598399-EPP-1-2018-1-IT-EPPKA2- CBHE-JP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Катарбаев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А.К.       </a:t>
            </a:r>
            <a:r>
              <a:rPr lang="ru-RU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кафедры детских 							</a:t>
            </a:r>
            <a:r>
              <a:rPr lang="ru-RU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инфекционных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болезней </a:t>
            </a:r>
            <a:r>
              <a:rPr lang="ru-RU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КазНМУ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			</a:t>
            </a: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0937" y="561198"/>
            <a:ext cx="2636102" cy="8080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25" y="503418"/>
            <a:ext cx="2355749" cy="9235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944" y="5381010"/>
            <a:ext cx="970399" cy="10182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6686" y="5536738"/>
            <a:ext cx="932769" cy="859611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6"/>
          <a:stretch/>
        </p:blipFill>
        <p:spPr>
          <a:xfrm>
            <a:off x="2302141" y="5502315"/>
            <a:ext cx="1348833" cy="783000"/>
          </a:xfrm>
          <a:prstGeom prst="rect">
            <a:avLst/>
          </a:prstGeom>
          <a:ln>
            <a:noFill/>
          </a:ln>
        </p:spPr>
      </p:pic>
      <p:pic>
        <p:nvPicPr>
          <p:cNvPr id="10" name="Рисунок 9"/>
          <p:cNvPicPr/>
          <p:nvPr/>
        </p:nvPicPr>
        <p:blipFill>
          <a:blip r:embed="rId7"/>
          <a:stretch/>
        </p:blipFill>
        <p:spPr>
          <a:xfrm>
            <a:off x="3756550" y="5292150"/>
            <a:ext cx="802965" cy="993165"/>
          </a:xfrm>
          <a:prstGeom prst="rect">
            <a:avLst/>
          </a:prstGeom>
          <a:ln>
            <a:noFill/>
          </a:ln>
        </p:spPr>
      </p:pic>
      <p:pic>
        <p:nvPicPr>
          <p:cNvPr id="11" name="Рисунок 10"/>
          <p:cNvPicPr/>
          <p:nvPr/>
        </p:nvPicPr>
        <p:blipFill>
          <a:blip r:embed="rId8"/>
          <a:stretch/>
        </p:blipFill>
        <p:spPr>
          <a:xfrm>
            <a:off x="4665091" y="5416291"/>
            <a:ext cx="1036317" cy="869024"/>
          </a:xfrm>
          <a:prstGeom prst="rect">
            <a:avLst/>
          </a:prstGeom>
          <a:ln>
            <a:noFill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780" y="5474786"/>
            <a:ext cx="1564532" cy="8803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470" y="5502315"/>
            <a:ext cx="884363" cy="928458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>
          <a:blip r:embed="rId11"/>
          <a:stretch/>
        </p:blipFill>
        <p:spPr>
          <a:xfrm>
            <a:off x="8600328" y="5443576"/>
            <a:ext cx="1008000" cy="893160"/>
          </a:xfrm>
          <a:prstGeom prst="rect">
            <a:avLst/>
          </a:prstGeom>
          <a:ln>
            <a:noFill/>
          </a:ln>
        </p:spPr>
      </p:pic>
      <p:pic>
        <p:nvPicPr>
          <p:cNvPr id="15" name="Рисунок 14"/>
          <p:cNvPicPr/>
          <p:nvPr/>
        </p:nvPicPr>
        <p:blipFill>
          <a:blip r:embed="rId12"/>
          <a:stretch/>
        </p:blipFill>
        <p:spPr>
          <a:xfrm>
            <a:off x="9713904" y="5346438"/>
            <a:ext cx="1093335" cy="1008728"/>
          </a:xfrm>
          <a:prstGeom prst="rect">
            <a:avLst/>
          </a:prstGeom>
          <a:ln>
            <a:noFill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815" y="5372171"/>
            <a:ext cx="957263" cy="95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76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727199"/>
            <a:ext cx="11596914" cy="490582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endParaRPr lang="kk-KZ" dirty="0" smtClean="0"/>
          </a:p>
          <a:p>
            <a:pPr lvl="0"/>
            <a:endParaRPr lang="ru-RU" sz="47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47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8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 </a:t>
            </a:r>
            <a:r>
              <a:rPr lang="ru-RU" sz="8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Республики Казахстан «Об образовании»(с изменениями и дополнениями по состоянию на 30.05.2020 г.) г</a:t>
            </a:r>
            <a:r>
              <a:rPr lang="ru-RU" sz="8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8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8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Государственный общеобязательный стандарт высшего и послевузовского образования (приказ МОН РК № 604 от 31 октября 2018г. (с изменениями и дополнениями от 05.05.2020г</a:t>
            </a:r>
            <a:r>
              <a:rPr lang="ru-RU" sz="8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.);</a:t>
            </a:r>
            <a:endParaRPr lang="ru-RU" sz="8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8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Типовые правила деятельности организаций образования, реализующих образовательные программы высшего и (или) послевузовского образования (приказ МОН РК № 595 от 30 октября 2018г. (с изменениями и дополнениями от 18.05.2020г.));</a:t>
            </a:r>
          </a:p>
          <a:p>
            <a:pPr lvl="0"/>
            <a:r>
              <a:rPr lang="ru-RU" sz="8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Правила организации учебного процесса по кредитной технологии обучения (Приказ МОН РК № 152 от 20.04.2011 с изменениями от 12.10.2018г.)</a:t>
            </a:r>
          </a:p>
          <a:p>
            <a:pPr lvl="0"/>
            <a:r>
              <a:rPr lang="ru-RU" sz="8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Правила признания результатов обучения, полученных взрослыми через неформальное образование, предоставляемое организациями, внесенными в перечень признанных организаций, предоставляющих неформальное образование (приказ МОН РК № 508 от 28 сентября 2018 года).</a:t>
            </a:r>
          </a:p>
          <a:p>
            <a:pPr marL="0" indent="0">
              <a:buNone/>
            </a:pPr>
            <a:endParaRPr lang="ru-RU" sz="2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																					</a:t>
            </a: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98247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Нормативные ссылки для разработки Программа СК</a:t>
            </a:r>
          </a:p>
        </p:txBody>
      </p:sp>
    </p:spTree>
    <p:extLst>
      <p:ext uri="{BB962C8B-B14F-4D97-AF65-F5344CB8AC3E}">
        <p14:creationId xmlns:p14="http://schemas.microsoft.com/office/powerpoint/2010/main" val="249466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727199"/>
            <a:ext cx="11596914" cy="490582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     </a:t>
            </a:r>
            <a:r>
              <a:rPr lang="ru-RU" b="1" dirty="0" smtClean="0">
                <a:solidFill>
                  <a:srgbClr val="C00000"/>
                </a:solidFill>
              </a:rPr>
              <a:t>Цель </a:t>
            </a:r>
            <a:r>
              <a:rPr lang="ru-RU" b="1" dirty="0">
                <a:solidFill>
                  <a:srgbClr val="C00000"/>
                </a:solidFill>
              </a:rPr>
              <a:t>программы:</a:t>
            </a:r>
            <a:endParaRPr lang="ru-RU" dirty="0">
              <a:solidFill>
                <a:srgbClr val="C00000"/>
              </a:solidFill>
            </a:endParaRPr>
          </a:p>
          <a:p>
            <a:endParaRPr lang="kk-KZ" dirty="0" smtClean="0"/>
          </a:p>
          <a:p>
            <a:pPr lvl="0"/>
            <a:endParaRPr lang="ru-RU" sz="47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Краткое описание программы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ru-RU" sz="4700" b="1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											</a:t>
            </a: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829" y="338328"/>
            <a:ext cx="11495314" cy="98247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Паспорт программы дополнительного (неформального) образования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727195"/>
              </p:ext>
            </p:extLst>
          </p:nvPr>
        </p:nvGraphicFramePr>
        <p:xfrm>
          <a:off x="377371" y="2241550"/>
          <a:ext cx="11466286" cy="121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66286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подготовка врача-специалиста  детского </a:t>
                      </a:r>
                      <a:r>
                        <a:rPr lang="ru-RU" sz="20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нейропсихиатра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способного квалифицированно оценить, диагностировать, своевременно корректировать, прогнозировать и проводить профилактические мероприятия пограничных с психическими расстройствами состояний у детей.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533210"/>
              </p:ext>
            </p:extLst>
          </p:nvPr>
        </p:nvGraphicFramePr>
        <p:xfrm>
          <a:off x="362857" y="4084864"/>
          <a:ext cx="11480800" cy="2133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80800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Нейропсихиатрические нарушения являются проявлениями большинства неврологических заболеваний у детей, во многом определяя снижение качества жизни больных и их близких. Программа направлена на раннее выявление пограничных с психическими расстройствами состояний, что способствует постановке нозологического диагноза, оценке его тяжести, прогнозировании течения, а также своевременной эффективной индивидуализированной терапии заболевания. В ходе обучения обучающиеся овладеют навыками ранней диагностики, подходами к своевременной коррекции, профилактики и прогнозирования  пограничных с психическими расстройствами состояний.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878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727199"/>
            <a:ext cx="11596914" cy="490582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     </a:t>
            </a:r>
            <a:endParaRPr lang="ru-RU" sz="47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ru-RU" sz="4700" b="1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											</a:t>
            </a: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829" y="338328"/>
            <a:ext cx="11495314" cy="634129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Согласование ключевых элементов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562267"/>
              </p:ext>
            </p:extLst>
          </p:nvPr>
        </p:nvGraphicFramePr>
        <p:xfrm>
          <a:off x="232229" y="1045024"/>
          <a:ext cx="11669485" cy="5608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2514"/>
                <a:gridCol w="6429828"/>
                <a:gridCol w="1998612"/>
                <a:gridCol w="2718531"/>
              </a:tblGrid>
              <a:tr h="2060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№/п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436" marR="2643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 обучения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436" marR="2643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 обучения 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436" marR="2643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 оценки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436" marR="2643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6058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436" marR="26436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Способен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выявить основные синдромы, характерные для пограничных с психическими расстройствами состояний у детей и  сформулировать клинический диагноз.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436" marR="2643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Семинар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436" marR="2643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решения ситуационной задачи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436" marR="26436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60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таблицы / схемы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436" marR="26436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60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Практическое занятие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436" marR="2643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Тестирование 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436" marR="26436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60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решения ситуационных задач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436" marR="26436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2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Обсуждение клинического случая (CbD – Casebased Discussion)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436" marR="2643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6058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436" marR="26436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Способен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назначить медикаментозные и немедикаментозные методы лечения пациентам и оценить эффективность на основе доказательной медицины на всех уровнях оказания медицинской помощи.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436" marR="2643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Семинар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436" marR="2643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решения ситуационной задачи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436" marR="26436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60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таблицы / схемы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436" marR="26436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60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Практическое занятие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436" marR="2643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Тестирование 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436" marR="26436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60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решения ситуационных задач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436" marR="26436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2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Обсуждение клинического случая (CbD – Casebased Discussion)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436" marR="2643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211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436" marR="26436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Демонстрирует четкую, эффективную и профессиональную коммуникацию и взаимодействие с отдельными лицами/пациентами, семьями и группами, коллегами и другими специалистами в разных ситуациях.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436" marR="2643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Тренинг/ролевая игра/деловая игра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436" marR="2643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Стандартизированный пациент (SP – standartpatient)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436" marR="26436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2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выполнения сценария клинической симуляции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436" marR="26436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955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33715"/>
            <a:ext cx="11596914" cy="539931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     </a:t>
            </a:r>
            <a:endParaRPr lang="ru-RU" sz="47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ru-RU" sz="4700" b="1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											</a:t>
            </a: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829" y="338328"/>
            <a:ext cx="11495314" cy="634129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Согласование ключевых элементов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993950"/>
              </p:ext>
            </p:extLst>
          </p:nvPr>
        </p:nvGraphicFramePr>
        <p:xfrm>
          <a:off x="232229" y="1045024"/>
          <a:ext cx="11669485" cy="56750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2514"/>
                <a:gridCol w="6212114"/>
                <a:gridCol w="2278743"/>
                <a:gridCol w="2656114"/>
              </a:tblGrid>
              <a:tr h="2135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№/п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436" marR="2643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 обучения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436" marR="2643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 обучения 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436" marR="2643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 оценки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436" marR="2643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1964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436" marR="26436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Использует различные информационные технологии для доступа, оценки и интерпретации данных; способен приобретать и использовать в практической деятельности инновационные технологии</a:t>
                      </a:r>
                      <a:r>
                        <a:rPr lang="kk-KZ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436" marR="2643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Ведение учетно-отчетной документации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436" marR="2643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качества оформления медицинской документации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436" marR="26436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217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436" marR="26436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Способен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оценивать риски и использовать наиболее эффективные методы для обеспечения высокого уровня безопасности и качества медицинской помощи.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436" marR="2643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Дебрифинг (обсуждение после выполнения задания)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436" marR="2643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Обсуждение клинического случая (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CbD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Casebased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Discussion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436" marR="26436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43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436" marR="26436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Способен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готов к приобретению новых знаний, необходимых для повседневной профессиональной деятельности и  продолжения образования.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436" marR="2643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Журнальный клуб (JC -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Journal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club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436" marR="2643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презентации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436" marR="26436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530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рецензии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436" marR="26436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060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436" marR="26436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Способен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применить природные лечебные факторы и другие методы у пациентов, нуждающихся в медицинской реабилитации. Подбор методов социальной адаптации пациентам с пограничными с психическими расстройствами состояний. 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436" marR="2643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Диспансерное ведение пациента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436" marR="2643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 заполнения карты диспансерного наблюдения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436" marR="26436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557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233715"/>
            <a:ext cx="11596914" cy="539931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     </a:t>
            </a:r>
            <a:endParaRPr lang="ru-RU" sz="47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ru-RU" sz="4700" b="1" dirty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											</a:t>
            </a: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829" y="338328"/>
            <a:ext cx="11495314" cy="634129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реализации программы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705106"/>
              </p:ext>
            </p:extLst>
          </p:nvPr>
        </p:nvGraphicFramePr>
        <p:xfrm>
          <a:off x="478972" y="1064059"/>
          <a:ext cx="11437257" cy="5438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7371"/>
                <a:gridCol w="4572000"/>
                <a:gridCol w="769257"/>
                <a:gridCol w="798286"/>
                <a:gridCol w="914400"/>
                <a:gridCol w="1088571"/>
                <a:gridCol w="1074057"/>
                <a:gridCol w="1843315"/>
              </a:tblGrid>
              <a:tr h="39329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5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60" marR="463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5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темы/раздела/дисциплин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60" marR="463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spc="-5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в часах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60" marR="4636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кредитов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60" marR="463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76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600" b="1" spc="-5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лекция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60" marR="4636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600" b="1" spc="-5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семинар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60" marR="4636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600" b="1" spc="-5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тренинг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60" marR="4636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600" b="1" spc="-5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практические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600" b="1" spc="-5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занятие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60" marR="4636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</a:pPr>
                      <a:r>
                        <a:rPr lang="ru-RU" sz="1600" b="1" spc="-5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СРС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60" marR="46360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24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spc="-5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60" marR="463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Модуль «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Диагностика в </a:t>
                      </a:r>
                      <a:r>
                        <a:rPr lang="kk-KZ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детской нейропсихиатрии»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60" marR="463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5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60" marR="463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5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60" marR="463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5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60" marR="463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5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60" marR="463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5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60" marR="463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кредита (120 ч.)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60" marR="463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824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spc="-5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60" marR="463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Модуль «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Специфические расстройства речи, </a:t>
                      </a:r>
                      <a:r>
                        <a:rPr lang="kk-KZ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учебных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навыков</a:t>
                      </a:r>
                      <a:r>
                        <a:rPr lang="kk-KZ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моторной функции»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60" marR="463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5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60" marR="463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5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60" marR="463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5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60" marR="463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5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60" marR="463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5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60" marR="463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кредитов (150ч.)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60" marR="463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824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spc="-5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60" marR="463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Модуль «П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оведенческие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и эмоциональные расстройства</a:t>
                      </a:r>
                      <a:r>
                        <a:rPr lang="kk-KZ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РАС»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60" marR="463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5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60" marR="463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5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60" marR="463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5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60" marR="463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5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60" marR="463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5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60" marR="463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кредитов (150ч.)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60" marR="463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824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60" marR="463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Модуль «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Наследственные болезни обмена с поражением нервной системы»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60" marR="463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5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60" marR="463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5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60" marR="463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5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60" marR="463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5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60" marR="463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5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60" marR="463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кредита (120ч.)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60" marR="463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736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60" marR="463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Модуль «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Пограничные с психическими расстройствами состояния у детей</a:t>
                      </a:r>
                      <a:r>
                        <a:rPr lang="kk-KZ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условиях ПМСП»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60" marR="463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5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60" marR="463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5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60" marR="463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5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60" marR="463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5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60" marR="463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5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60" marR="463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кредита  (120ч.)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60" marR="463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736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60" marR="463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Модуль «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Вопросы реабилитации детей с пограничными с психическими расстройствами состояний»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60" marR="463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60" marR="463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 spc="-5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60" marR="463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5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60" marR="463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5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60" marR="463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pc="-5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60" marR="463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кредитов (150ч.)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60" marR="463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12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60" marR="463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Компонент по выбору (рекомендуемый)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60" marR="463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60" marR="463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60" marR="463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60" marR="463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60" marR="463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60" marR="463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кредита (90ч.)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360" marR="4636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429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829" y="338328"/>
            <a:ext cx="11495314" cy="634129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реализации программы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1257" y="1616922"/>
            <a:ext cx="11640457" cy="20744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800" dirty="0" err="1">
                <a:latin typeface="Times New Roman" pitchFamily="18" charset="0"/>
                <a:ea typeface="Calibri"/>
                <a:cs typeface="Times New Roman" pitchFamily="18" charset="0"/>
              </a:rPr>
              <a:t>Балльно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-рейтинговая буквенная система оценки учебных достижений слушателей.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Рекомендуемая литература.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Требования к образовательным ресурсам, и оборудованию</a:t>
            </a:r>
            <a:endParaRPr lang="ru-RU" sz="28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325340"/>
              </p:ext>
            </p:extLst>
          </p:nvPr>
        </p:nvGraphicFramePr>
        <p:xfrm>
          <a:off x="261257" y="4862285"/>
          <a:ext cx="11437257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9842"/>
                <a:gridCol w="10697415"/>
              </a:tblGrid>
              <a:tr h="365760"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№/п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Базы 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РГП на ПХВ «Республиканский научно-практический центр психического здоровья»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РГП на ПХВ «Центр психического здоровья» г.Алматы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 «Аксай»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РДРЦ «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Балбулак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028151" y="4231305"/>
            <a:ext cx="288149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Клинические базы </a:t>
            </a:r>
          </a:p>
        </p:txBody>
      </p:sp>
    </p:spTree>
    <p:extLst>
      <p:ext uri="{BB962C8B-B14F-4D97-AF65-F5344CB8AC3E}">
        <p14:creationId xmlns:p14="http://schemas.microsoft.com/office/powerpoint/2010/main" val="305850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063657"/>
              </p:ext>
            </p:extLst>
          </p:nvPr>
        </p:nvGraphicFramePr>
        <p:xfrm>
          <a:off x="319314" y="1611089"/>
          <a:ext cx="11872686" cy="5027104"/>
        </p:xfrm>
        <a:graphic>
          <a:graphicData uri="http://schemas.openxmlformats.org/drawingml/2006/table">
            <a:tbl>
              <a:tblPr bandRow="1"/>
              <a:tblGrid>
                <a:gridCol w="6077552"/>
                <a:gridCol w="5795134"/>
              </a:tblGrid>
              <a:tr h="720208">
                <a:tc>
                  <a:txBody>
                    <a:bodyPr/>
                    <a:lstStyle/>
                    <a:p>
                      <a:pPr>
                        <a:lnSpc>
                          <a:spcPts val="27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</a:t>
                      </a:r>
                      <a:r>
                        <a:rPr lang="ru-RU" sz="1400" dirty="0" err="1">
                          <a:solidFill>
                            <a:srgbClr val="202124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ame</a:t>
                      </a:r>
                      <a:r>
                        <a:rPr lang="ru-RU" sz="1400" dirty="0">
                          <a:solidFill>
                            <a:srgbClr val="202124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202124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of</a:t>
                      </a:r>
                      <a:r>
                        <a:rPr lang="ru-RU" sz="1400" dirty="0">
                          <a:solidFill>
                            <a:srgbClr val="202124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202124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additional</a:t>
                      </a:r>
                      <a:r>
                        <a:rPr lang="ru-RU" sz="1400" dirty="0">
                          <a:solidFill>
                            <a:srgbClr val="202124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202124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education</a:t>
                      </a:r>
                      <a:r>
                        <a:rPr lang="ru-RU" sz="1400" dirty="0">
                          <a:solidFill>
                            <a:srgbClr val="202124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202124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program</a:t>
                      </a:r>
                      <a:r>
                        <a:rPr lang="en-US" sz="1400" dirty="0">
                          <a:solidFill>
                            <a:srgbClr val="202124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(AE)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Neuropsychiatry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705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Type of AE program 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(certification course, advanced training)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Certification course</a:t>
                      </a: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9344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Requirements for the previous level of education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7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>
                          <a:solidFill>
                            <a:srgbClr val="202124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General Medicine, </a:t>
                      </a:r>
                      <a:r>
                        <a:rPr lang="en-US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Pediatrics, Bachelor of Medicine, Bachelor of Pediatrics, Master of Medicine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253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отраслевой рамки квалификаций</a:t>
                      </a:r>
                      <a:r>
                        <a:rPr lang="en-US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Sectoral</a:t>
                      </a:r>
                      <a:r>
                        <a:rPr lang="en-US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qualifications framework 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SQF Level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VII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388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Language of education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Kazakh, Russian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388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Volume in credits/hours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388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Training document</a:t>
                      </a:r>
                      <a:r>
                        <a:rPr lang="en-US" sz="14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(certificate)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certificate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20208">
                <a:tc>
                  <a:txBody>
                    <a:bodyPr/>
                    <a:lstStyle/>
                    <a:p>
                      <a:pPr>
                        <a:lnSpc>
                          <a:spcPts val="27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b="1">
                          <a:solidFill>
                            <a:srgbClr val="202124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Awarded qualification</a:t>
                      </a:r>
                      <a:r>
                        <a:rPr lang="ru-RU" sz="1400">
                          <a:solidFill>
                            <a:srgbClr val="202124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(if any)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7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dirty="0" err="1">
                          <a:solidFill>
                            <a:srgbClr val="202124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Pediatric</a:t>
                      </a:r>
                      <a:r>
                        <a:rPr lang="ru-RU" sz="1400" dirty="0">
                          <a:solidFill>
                            <a:srgbClr val="202124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202124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neuropsychiatrist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20208">
                <a:tc>
                  <a:txBody>
                    <a:bodyPr/>
                    <a:lstStyle/>
                    <a:p>
                      <a:pPr>
                        <a:lnSpc>
                          <a:spcPts val="27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>
                          <a:solidFill>
                            <a:srgbClr val="202124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Full name of the developer's organization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7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dirty="0">
                          <a:solidFill>
                            <a:srgbClr val="202124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NJSC</a:t>
                      </a:r>
                      <a:r>
                        <a:rPr lang="en-US" sz="1400" dirty="0">
                          <a:solidFill>
                            <a:srgbClr val="202124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“</a:t>
                      </a:r>
                      <a:r>
                        <a:rPr lang="ru-RU" sz="1400" dirty="0">
                          <a:solidFill>
                            <a:srgbClr val="202124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</a:t>
                      </a:r>
                      <a:r>
                        <a:rPr lang="en-US" sz="1400" dirty="0">
                          <a:solidFill>
                            <a:srgbClr val="202124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400" dirty="0">
                          <a:solidFill>
                            <a:srgbClr val="202124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</a:t>
                      </a:r>
                      <a:r>
                        <a:rPr lang="en-US" sz="1400" dirty="0">
                          <a:solidFill>
                            <a:srgbClr val="202124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400" dirty="0" err="1">
                          <a:solidFill>
                            <a:srgbClr val="202124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Asfendiyarov</a:t>
                      </a:r>
                      <a:r>
                        <a:rPr lang="ru-RU" sz="1400" dirty="0">
                          <a:solidFill>
                            <a:srgbClr val="202124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202124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KazNMU</a:t>
                      </a:r>
                      <a:r>
                        <a:rPr lang="en-US" sz="1400" dirty="0">
                          <a:solidFill>
                            <a:srgbClr val="202124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” </a:t>
                      </a: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956" marR="6495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817257" y="428823"/>
            <a:ext cx="5442858" cy="61555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Program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of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additional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education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05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94099" y="2300135"/>
            <a:ext cx="11306015" cy="0"/>
          </a:xfrm>
          <a:prstGeom prst="line">
            <a:avLst/>
          </a:prstGeom>
          <a:ln w="317500" cap="sq" cmpd="sng">
            <a:solidFill>
              <a:srgbClr val="9C876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Заголовок 1"/>
          <p:cNvSpPr>
            <a:spLocks noGrp="1"/>
          </p:cNvSpPr>
          <p:nvPr/>
        </p:nvSpPr>
        <p:spPr>
          <a:xfrm>
            <a:off x="275771" y="2917371"/>
            <a:ext cx="11625943" cy="35850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 </a:t>
            </a:r>
          </a:p>
          <a:p>
            <a:endParaRPr lang="ru-RU" sz="4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специальности</a:t>
            </a:r>
          </a:p>
          <a:p>
            <a:endParaRPr lang="ru-RU" sz="4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Нейропсихиатрия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детская»</a:t>
            </a:r>
            <a:endParaRPr lang="ru-RU" sz="29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800" b="1" dirty="0" smtClean="0">
              <a:solidFill>
                <a:prstClr val="black"/>
              </a:solidFill>
              <a:latin typeface="Constantia" pitchFamily="18" charset="0"/>
              <a:cs typeface="Arial" panose="020B0604020202020204" pitchFamily="34" charset="0"/>
            </a:endParaRPr>
          </a:p>
          <a:p>
            <a:pPr algn="r"/>
            <a:r>
              <a:rPr lang="ru-RU" sz="2400" b="1" dirty="0" smtClean="0">
                <a:solidFill>
                  <a:prstClr val="white"/>
                </a:solidFill>
                <a:latin typeface="Constantia" pitchFamily="18" charset="0"/>
                <a:cs typeface="Arial" panose="020B0604020202020204" pitchFamily="34" charset="0"/>
              </a:rPr>
              <a:t>             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5" y="518885"/>
            <a:ext cx="235902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689" y="518885"/>
            <a:ext cx="2633663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57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79585" y="2300135"/>
            <a:ext cx="11306015" cy="0"/>
          </a:xfrm>
          <a:prstGeom prst="line">
            <a:avLst/>
          </a:prstGeom>
          <a:ln w="317500" cap="sq" cmpd="sng">
            <a:solidFill>
              <a:srgbClr val="9C876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5" y="318632"/>
            <a:ext cx="235902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689" y="318632"/>
            <a:ext cx="2633663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897410"/>
              </p:ext>
            </p:extLst>
          </p:nvPr>
        </p:nvGraphicFramePr>
        <p:xfrm>
          <a:off x="0" y="1434412"/>
          <a:ext cx="12191999" cy="5493948"/>
        </p:xfrm>
        <a:graphic>
          <a:graphicData uri="http://schemas.openxmlformats.org/drawingml/2006/table">
            <a:tbl>
              <a:tblPr firstRow="1" firstCol="1" bandRow="1"/>
              <a:tblGrid>
                <a:gridCol w="3524862"/>
                <a:gridCol w="3006191"/>
                <a:gridCol w="313319"/>
                <a:gridCol w="313319"/>
                <a:gridCol w="5034308"/>
              </a:tblGrid>
              <a:tr h="610411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МИНИСТЕРСТВО ЗДРАВООХРАНЕНИЯ РЕСПУБЛИКИ КАЗАХСТАН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1450" marR="31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57470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«КазНМУ» </a:t>
                      </a:r>
                      <a:r>
                        <a:rPr lang="x-none" sz="10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КОММЕРЦИЯЛЫҚ ЕМЕС 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АКЦИОНЕРЛІК </a:t>
                      </a:r>
                      <a:r>
                        <a:rPr lang="x-none" sz="1000" b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ҚОҒАМЫ</a:t>
                      </a:r>
                      <a:r>
                        <a:rPr lang="x-none" sz="10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x-none" sz="10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НЕКОММЕРЧЕСКОЕ АКЦИОНЕРНОЕ ОБЩЕСТВО «КазНМУ</a:t>
                      </a:r>
                      <a:r>
                        <a:rPr lang="ru-RU" sz="10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имени С.Д. </a:t>
                      </a:r>
                      <a:r>
                        <a:rPr lang="ru-RU" sz="1000" b="1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Асфендиярова</a:t>
                      </a:r>
                      <a:r>
                        <a:rPr lang="x-none" sz="1000" b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  <a:r>
                        <a:rPr lang="x-none" sz="10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NON-COMMERCIAL JOINT-STOCK COMPANY “</a:t>
                      </a:r>
                      <a:r>
                        <a:rPr lang="x-none" sz="10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КазНМУ</a:t>
                      </a: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”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450" marR="31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450" marR="31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0411">
                <a:tc gridSpan="5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Утверждено на заседании …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Председатель … ФИО ________________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протокола     дата утверждения….</a:t>
                      </a:r>
                    </a:p>
                  </a:txBody>
                  <a:tcPr marL="31450" marR="31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470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документа</a:t>
                      </a:r>
                    </a:p>
                  </a:txBody>
                  <a:tcPr marL="31450" marR="31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Образовательная программа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450" marR="31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470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уровень </a:t>
                      </a:r>
                    </a:p>
                  </a:txBody>
                  <a:tcPr marL="31450" marR="31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резидентура 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450" marR="31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47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шифр - наименование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450" marR="31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450" marR="31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47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нормативный срок обучения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450" marR="31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год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450" marR="31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4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2475" algn="l"/>
                        </a:tabLs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</a:rPr>
                        <a:t>Редакция </a:t>
                      </a:r>
                    </a:p>
                  </a:txBody>
                  <a:tcPr marL="31450" marR="31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2475" algn="l"/>
                        </a:tabLs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31450" marR="31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Статус</a:t>
                      </a:r>
                    </a:p>
                  </a:txBody>
                  <a:tcPr marL="31450" marR="31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65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2475" algn="l"/>
                        </a:tabLst>
                      </a:pPr>
                      <a:r>
                        <a:rPr lang="ru-RU" sz="600">
                          <a:effectLst/>
                          <a:latin typeface="Times New Roman"/>
                          <a:ea typeface="Times New Roman"/>
                        </a:rPr>
                        <a:t>Код </a:t>
                      </a:r>
                    </a:p>
                  </a:txBody>
                  <a:tcPr marL="31450" marR="31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2475" algn="l"/>
                        </a:tabLs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1450" marR="31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Утвержден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Symbol"/>
                        </a:rPr>
                        <a:t>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Рассмотрен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Symbol"/>
                        </a:rPr>
                        <a:t>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Отправлен на доработку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Symbol"/>
                        </a:rPr>
                        <a:t>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Отклонен 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  <a:sym typeface="Symbol"/>
                        </a:rPr>
                        <a:t>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Другое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450" marR="31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7683">
                <a:tc gridSpan="5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Комитет СД по стратегическому планированию и управлению рисками</a:t>
                      </a:r>
                      <a:r>
                        <a:rPr lang="kk-KZ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________________, протокол № ____, от «___» _______ 2021г.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450" marR="31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470">
                <a:tc gridSpan="5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Правление                        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протокол № ____, от «___» _______ 2021г.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1450" marR="31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6941"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2475" algn="l"/>
                        </a:tabLs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Ответственное должностное лицо (Декан)</a:t>
                      </a:r>
                    </a:p>
                  </a:txBody>
                  <a:tcPr marL="31450" marR="31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ФИО ________________________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1450" marR="31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0411"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2475" algn="l"/>
                        </a:tabLs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Язык документа</a:t>
                      </a:r>
                    </a:p>
                  </a:txBody>
                  <a:tcPr marL="31450" marR="31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2921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Казахский </a:t>
                      </a:r>
                      <a:r>
                        <a:rPr lang="kk-KZ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/>
                        <a:buChar char=""/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Русский </a:t>
                      </a: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Английский</a:t>
                      </a:r>
                    </a:p>
                  </a:txBody>
                  <a:tcPr marL="31450" marR="31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470"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5247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 начала реализации ОП</a:t>
                      </a:r>
                    </a:p>
                  </a:txBody>
                  <a:tcPr marL="31450" marR="31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2921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2024-2025 учебный год </a:t>
                      </a:r>
                    </a:p>
                  </a:txBody>
                  <a:tcPr marL="31450" marR="31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660367" y="483513"/>
            <a:ext cx="4551952" cy="646331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-1" normalizeH="0" baseline="0" noProof="0" dirty="0" smtClean="0">
                <a:ln>
                  <a:noFill/>
                </a:ln>
                <a:solidFill>
                  <a:srgbClr val="071136"/>
                </a:solidFill>
                <a:effectLst/>
                <a:uLnTx/>
                <a:uFillTx/>
                <a:latin typeface="Times New Roman"/>
              </a:rPr>
              <a:t>Устойчивость проекта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9874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94099" y="2300135"/>
            <a:ext cx="11306015" cy="0"/>
          </a:xfrm>
          <a:prstGeom prst="line">
            <a:avLst/>
          </a:prstGeom>
          <a:ln w="317500" cap="sq" cmpd="sng">
            <a:solidFill>
              <a:srgbClr val="9C876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5" y="518885"/>
            <a:ext cx="235902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689" y="518885"/>
            <a:ext cx="2633663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520688"/>
              </p:ext>
            </p:extLst>
          </p:nvPr>
        </p:nvGraphicFramePr>
        <p:xfrm>
          <a:off x="0" y="1596570"/>
          <a:ext cx="12192000" cy="5121910"/>
        </p:xfrm>
        <a:graphic>
          <a:graphicData uri="http://schemas.openxmlformats.org/drawingml/2006/table">
            <a:tbl>
              <a:tblPr firstRow="1" firstCol="1" bandRow="1"/>
              <a:tblGrid>
                <a:gridCol w="4028660"/>
                <a:gridCol w="8163340"/>
              </a:tblGrid>
              <a:tr h="1991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Уровень квалификации по национальной рамке квалификаций</a:t>
                      </a:r>
                    </a:p>
                  </a:txBody>
                  <a:tcPr marL="32959" marR="32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VII</a:t>
                      </a:r>
                      <a:endParaRPr lang="ru-RU" sz="15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959" marR="32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95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Сроки реализации программы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32959" marR="32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2024</a:t>
                      </a:r>
                      <a:r>
                        <a:rPr lang="ru-RU" sz="15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-2025 уч.г.</a:t>
                      </a:r>
                    </a:p>
                  </a:txBody>
                  <a:tcPr marL="32959" marR="329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967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5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Основание </a:t>
                      </a:r>
                      <a:r>
                        <a:rPr lang="ru-RU" sz="15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для разработки</a:t>
                      </a:r>
                    </a:p>
                  </a:txBody>
                  <a:tcPr marL="32959" marR="32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x-none" sz="1500" b="0" ker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существующих на сегодняшний день в образовательных программах подготовки специалистов по детской неврологии и детской психиатрии в РК отсутствуют компетенции диагностики и коррекции у детей пограничных с психическими расстройствами состояний, что приводит к несвоевременной диагностике  и, соответственно, несвоевременной коррекции с исходом в инвалидизацию.</a:t>
                      </a:r>
                      <a:endParaRPr lang="ru-RU" sz="1500" b="1" kern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2959" marR="32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91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Существующие образовательные программы в Казахстане</a:t>
                      </a:r>
                    </a:p>
                  </a:txBody>
                  <a:tcPr marL="32959" marR="32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32959" marR="32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83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Выпускнику присваивается академическая степень/ присуждается квалификация</a:t>
                      </a:r>
                    </a:p>
                  </a:txBody>
                  <a:tcPr marL="32959" marR="32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438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Детский </a:t>
                      </a:r>
                      <a:r>
                        <a:rPr lang="ru-RU" sz="15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нейропсихиатр</a:t>
                      </a:r>
                      <a:endParaRPr lang="ru-RU" sz="15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2959" marR="32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9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Требования к предшествующему уровню образования лиц</a:t>
                      </a: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желающих </a:t>
                      </a: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освоить образовательную программу </a:t>
                      </a:r>
                    </a:p>
                  </a:txBody>
                  <a:tcPr marL="32959" marR="32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19070" algn="l"/>
                        </a:tabLst>
                      </a:pPr>
                      <a:r>
                        <a:rPr lang="ru-RU" sz="15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Резидентура по специальности «Педиатрия»</a:t>
                      </a:r>
                    </a:p>
                  </a:txBody>
                  <a:tcPr marL="32959" marR="32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246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Цель образовательной программы </a:t>
                      </a:r>
                    </a:p>
                  </a:txBody>
                  <a:tcPr marL="32959" marR="32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Подготовка врача-специалиста  детского </a:t>
                      </a:r>
                      <a:r>
                        <a:rPr lang="ru-RU" sz="15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нейропсихиатра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способного квалифицированно оценить, диагностировать, своевременно корректировать, прогнозировать и проводить профилактические мероприятия </a:t>
                      </a:r>
                      <a:r>
                        <a:rPr lang="ru-RU" sz="1500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пограничных 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 психическими расстройствами состояний у детей.</a:t>
                      </a:r>
                    </a:p>
                  </a:txBody>
                  <a:tcPr marL="32959" marR="32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000295" y="625601"/>
            <a:ext cx="5461534" cy="7437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685584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719388" algn="l"/>
              </a:tabLst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ПАСПОРТ ОБРАЗОВАТЕЛЬНОЙ ПРОГРАММЫ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79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286" y="1654630"/>
            <a:ext cx="11640457" cy="49784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endParaRPr lang="kk-KZ" dirty="0" smtClean="0"/>
          </a:p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							</a:t>
            </a: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None/>
            </a:pPr>
            <a:r>
              <a:rPr lang="ru-RU" sz="2600" b="1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en-US" sz="2600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600" spc="-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6110" indent="-28575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Tx/>
              <a:buChar char="-"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Улучшить уход за детьми в странах Центральной Азии через </a:t>
            </a:r>
            <a:r>
              <a:rPr lang="ru-RU" sz="2600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учебные программы и новые стратегии обучения, для снижение детской смертности и заболеваемости среди детей и подростков.</a:t>
            </a:r>
          </a:p>
          <a:p>
            <a:pPr marL="0" indent="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None/>
            </a:pPr>
            <a:r>
              <a:rPr lang="ru-RU" sz="2600" spc="-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None/>
            </a:pPr>
            <a:r>
              <a:rPr lang="ru-RU" sz="2600" b="1" spc="-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Задачи:</a:t>
            </a:r>
          </a:p>
          <a:p>
            <a:pPr marL="286110" indent="-28575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Tx/>
              <a:buChar char="-"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и анализ потребностей пользователей для повышения последипломного обучения по уходу за детьми;</a:t>
            </a:r>
          </a:p>
          <a:p>
            <a:pPr marL="286110" indent="-28575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Tx/>
              <a:buChar char="-"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разработку новых учебных программ в области педиатрии, детской хирургии и детской 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нейропсихиатрии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основание лучших практик европейских партнеров.</a:t>
            </a:r>
          </a:p>
          <a:p>
            <a:pPr marL="286110" indent="-28575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Tx/>
              <a:buChar char="-"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академического персонала, участвующего в актуализации новых интегрированных учебных программ;</a:t>
            </a:r>
          </a:p>
          <a:p>
            <a:pPr marL="286110" lvl="0" indent="-28575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Tx/>
              <a:buChar char="-"/>
            </a:pPr>
            <a:r>
              <a:rPr lang="ru-RU" sz="2600" spc="-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интерактивную площадку для эффективного виртуального взаимодействия ВУЗов партнеров и дистанционного обучения участников проекта;</a:t>
            </a:r>
          </a:p>
          <a:p>
            <a:pPr marL="286110" lvl="0" indent="-28575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Tx/>
              <a:buChar char="-"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процесса  гарантирующий результаты проекта соответствующих установленным стандартам и целям (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M&amp;E Plan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6110" lvl="0" indent="-28575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Tx/>
              <a:buChar char="-"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и публикация результатов проекта; 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0937" y="561198"/>
            <a:ext cx="2636102" cy="8080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25" y="503418"/>
            <a:ext cx="2355749" cy="92356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798704" y="561198"/>
            <a:ext cx="4594591" cy="646331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-1" normalizeH="0" baseline="0" noProof="0" dirty="0" smtClean="0">
                <a:ln>
                  <a:noFill/>
                </a:ln>
                <a:solidFill>
                  <a:srgbClr val="071136"/>
                </a:solidFill>
                <a:effectLst/>
                <a:uLnTx/>
                <a:uFillTx/>
                <a:latin typeface="Times New Roman"/>
              </a:rPr>
              <a:t>Цель и задачи проекта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2592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94099" y="2300135"/>
            <a:ext cx="11306015" cy="0"/>
          </a:xfrm>
          <a:prstGeom prst="line">
            <a:avLst/>
          </a:prstGeom>
          <a:ln w="317500" cap="sq" cmpd="sng">
            <a:solidFill>
              <a:srgbClr val="9C876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5" y="518885"/>
            <a:ext cx="235902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689" y="518885"/>
            <a:ext cx="2633663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20571" y="601325"/>
            <a:ext cx="529771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x-none" b="1" u="sng" cap="all">
                <a:latin typeface="Times New Roman"/>
                <a:ea typeface="Calibri"/>
              </a:rPr>
              <a:t>КОМПЕТЕНЦИИ </a:t>
            </a:r>
            <a:r>
              <a:rPr lang="ru-RU" b="1" u="sng" cap="all" dirty="0">
                <a:latin typeface="Times New Roman"/>
                <a:ea typeface="Calibri"/>
              </a:rPr>
              <a:t>выпускника </a:t>
            </a:r>
            <a:r>
              <a:rPr lang="x-none" b="1" u="sng" cap="all">
                <a:latin typeface="Times New Roman"/>
                <a:ea typeface="Calibri"/>
              </a:rPr>
              <a:t>И </a:t>
            </a:r>
            <a:endParaRPr lang="ru-RU" b="1" u="sng" cap="all" dirty="0" smtClean="0">
              <a:latin typeface="Times New Roman"/>
              <a:ea typeface="Calibri"/>
            </a:endParaRPr>
          </a:p>
          <a:p>
            <a:pPr lvl="0" algn="ctr">
              <a:spcAft>
                <a:spcPts val="0"/>
              </a:spcAft>
            </a:pPr>
            <a:r>
              <a:rPr lang="x-none" b="1" u="sng" cap="all" smtClean="0">
                <a:latin typeface="Times New Roman"/>
                <a:ea typeface="Calibri"/>
              </a:rPr>
              <a:t>РЕЗУЛЬТАТЫ </a:t>
            </a:r>
            <a:r>
              <a:rPr lang="x-none" b="1" u="sng" cap="all">
                <a:latin typeface="Times New Roman"/>
                <a:ea typeface="Calibri"/>
              </a:rPr>
              <a:t>ОБУЧЕНИЯ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367744"/>
              </p:ext>
            </p:extLst>
          </p:nvPr>
        </p:nvGraphicFramePr>
        <p:xfrm>
          <a:off x="0" y="1655836"/>
          <a:ext cx="12192001" cy="5469319"/>
        </p:xfrm>
        <a:graphic>
          <a:graphicData uri="http://schemas.openxmlformats.org/drawingml/2006/table">
            <a:tbl>
              <a:tblPr firstRow="1" firstCol="1" bandRow="1"/>
              <a:tblGrid>
                <a:gridCol w="690067"/>
                <a:gridCol w="2682240"/>
                <a:gridCol w="809549"/>
                <a:gridCol w="8010145"/>
              </a:tblGrid>
              <a:tr h="33147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Общие компетенции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Результаты (</a:t>
                      </a:r>
                      <a:r>
                        <a:rPr lang="ru-RU" sz="16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outcomes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) программы обучения                                                                                Выпускники будет способны: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4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 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28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57594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Профессиональные качества</a:t>
                      </a:r>
                    </a:p>
                    <a:p>
                      <a:pPr indent="-127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57594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indent="-1270" algn="ctr">
                        <a:lnSpc>
                          <a:spcPct val="128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57594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1.1.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Быть честным и уважаемым специалистом, внимательным врачом к пациентам - детям и их опекунам. Придерживаться норм медицинской этики, требований хорошей медицинской практики, критически относиться к другим и к себе, уметь сопереживать пациенту, быть творческим и инициативным.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57594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Arial"/>
                        </a:rPr>
                        <a:t>Профессиональная деятельность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2.1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just">
                        <a:lnSpc>
                          <a:spcPct val="128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575945" algn="l"/>
                        </a:tabLs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Уметь оценивать границы своей компетенции в области детской нейропсихиатрии и смежных специальностей и обращаться за помощью в случае необходимости. Действовать в неотложных ситуациях, решать проблемы и принимать решения. Общаться и работать в команде с другими специалистами.</a:t>
                      </a:r>
                    </a:p>
                    <a:p>
                      <a:pPr indent="-1270" algn="just">
                        <a:lnSpc>
                          <a:spcPct val="128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575945" algn="l"/>
                        </a:tabLs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</a:rPr>
                        <a:t>Уметь использовать различные информационные технологии для доступа, оценки и интерпретации данных; способен приобретать и использовать в практической деятельности инновационные технологии</a:t>
                      </a:r>
                      <a:r>
                        <a:rPr lang="kk-KZ" sz="1600">
                          <a:effectLst/>
                          <a:latin typeface="Times New Roman"/>
                          <a:ea typeface="Calibri"/>
                        </a:rPr>
                        <a:t>.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790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3.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Экспертная деятельность врача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Times New Roman"/>
                        </a:rPr>
                        <a:t>3.1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575945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Уметь анализировать клинические симптомы, объединять их в синдромы, составить план обследования и лечения;</a:t>
                      </a:r>
                    </a:p>
                    <a:p>
                      <a:pPr indent="-127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575945" algn="l"/>
                        </a:tabLs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уметь применять теоретические знания на практике, передавать свои знания и навыки молодым коллегам, планировать и проводить научные исследования. ‌ ‌</a:t>
                      </a:r>
                    </a:p>
                    <a:p>
                      <a:pPr indent="-127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575945" algn="l"/>
                        </a:tabLs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Уметь быть готовым к приобретению новых знаний, необходимых для повседневной профессиональной деятельности и  продолжения образования.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331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94099" y="2300135"/>
            <a:ext cx="11306015" cy="0"/>
          </a:xfrm>
          <a:prstGeom prst="line">
            <a:avLst/>
          </a:prstGeom>
          <a:ln w="317500" cap="sq" cmpd="sng">
            <a:solidFill>
              <a:srgbClr val="9C876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5" y="518885"/>
            <a:ext cx="235902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689" y="518885"/>
            <a:ext cx="2633663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213654"/>
              </p:ext>
            </p:extLst>
          </p:nvPr>
        </p:nvGraphicFramePr>
        <p:xfrm>
          <a:off x="0" y="1654628"/>
          <a:ext cx="12191999" cy="5625846"/>
        </p:xfrm>
        <a:graphic>
          <a:graphicData uri="http://schemas.openxmlformats.org/drawingml/2006/table">
            <a:tbl>
              <a:tblPr firstRow="1" firstCol="1" bandRow="1"/>
              <a:tblGrid>
                <a:gridCol w="717733"/>
                <a:gridCol w="2032770"/>
                <a:gridCol w="929345"/>
                <a:gridCol w="8512151"/>
              </a:tblGrid>
              <a:tr h="40649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</a:rPr>
                        <a:t>Специальные компетенции</a:t>
                      </a:r>
                    </a:p>
                  </a:txBody>
                  <a:tcPr marL="2458" marR="2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2458" marR="2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</a:rPr>
                        <a:t>Результаты (</a:t>
                      </a:r>
                      <a:r>
                        <a:rPr lang="ru-RU" sz="1500" b="1" dirty="0" err="1">
                          <a:effectLst/>
                          <a:latin typeface="Times New Roman"/>
                          <a:ea typeface="Times New Roman"/>
                        </a:rPr>
                        <a:t>outcomes</a:t>
                      </a: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</a:rPr>
                        <a:t>) программы обучения                                                                                </a:t>
                      </a:r>
                      <a:endParaRPr lang="ru-RU" sz="15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/>
                          <a:ea typeface="Times New Roman"/>
                        </a:rPr>
                        <a:t>Выпускники </a:t>
                      </a: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</a:rPr>
                        <a:t>будет способны:</a:t>
                      </a:r>
                    </a:p>
                  </a:txBody>
                  <a:tcPr marL="2458" marR="2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1299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</a:rPr>
                        <a:t>  4.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8" marR="2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575945" algn="l"/>
                        </a:tabLs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</a:rPr>
                        <a:t>Консультирование пациентов</a:t>
                      </a:r>
                    </a:p>
                  </a:txBody>
                  <a:tcPr marL="2458" marR="2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</a:rPr>
                        <a:t>4.1</a:t>
                      </a: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2458" marR="2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</a:rPr>
                        <a:t>Уметь самостоятельно осуществлять амбулаторное и стационарное медицинское обслуживание детей с состояниями, </a:t>
                      </a:r>
                      <a:r>
                        <a:rPr lang="ru-RU" sz="15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</a:rPr>
                        <a:t>пограничными </a:t>
                      </a: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</a:rPr>
                        <a:t>с психическими расстройствами. Оценить их психомоторное и физическое развитие, провести общую соматическую оценку состояния пациента, выяснить и интерпретировать симптомы, характерные для </a:t>
                      </a:r>
                      <a:r>
                        <a:rPr lang="ru-RU" sz="15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</a:rPr>
                        <a:t>пограничных </a:t>
                      </a: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</a:rPr>
                        <a:t>с психическими расстройствами состояний.</a:t>
                      </a:r>
                    </a:p>
                  </a:txBody>
                  <a:tcPr marL="2458" marR="2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64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</a:rPr>
                        <a:t>4.2</a:t>
                      </a: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2458" marR="2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</a:rPr>
                        <a:t>Уметь четко объяснить цель и значение дальнейших  действий пациента (и / или его / ее родственников), успокоить пациента и / или его родственников.</a:t>
                      </a:r>
                    </a:p>
                  </a:txBody>
                  <a:tcPr marL="2458" marR="2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1624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</a:rPr>
                        <a:t>5.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8" marR="2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</a:rPr>
                        <a:t>Подготовка обследования пациента и плана лечения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2458" marR="2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</a:rPr>
                        <a:t>5.1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8" marR="2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</a:rPr>
                        <a:t>Уметь выделить ведущие диагностические признаки, характерные для </a:t>
                      </a:r>
                      <a:r>
                        <a:rPr lang="ru-RU" sz="1500" dirty="0">
                          <a:solidFill>
                            <a:srgbClr val="333333"/>
                          </a:solidFill>
                          <a:effectLst/>
                          <a:latin typeface="Times New Roman"/>
                          <a:ea typeface="Times New Roman"/>
                        </a:rPr>
                        <a:t>пограничных </a:t>
                      </a: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</a:rPr>
                        <a:t>с психическими расстройствами состояний.,  составить план необходимых диагностических исследований, уметь интерпретировать результаты исследований, проводить дифференциальную диагностику, уметь составить план лечения и обсудить его с пациентом и / или его / ее родственниками, чтобы иметь возможность оценить потенциальные побочные реакции на лекарства и эффективность назначенного лечения.</a:t>
                      </a:r>
                    </a:p>
                  </a:txBody>
                  <a:tcPr marL="2458" marR="2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64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</a:rPr>
                        <a:t>5.2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8" marR="2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</a:rPr>
                        <a:t>Иметь возможность общаться с пациентом и / или его родственниками в случае чрезвычайной ситуации;  уметь оформлять информированное согласие в письменной форме (заполнение медицинских карт).</a:t>
                      </a:r>
                    </a:p>
                  </a:txBody>
                  <a:tcPr marL="2458" marR="2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227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</a:rPr>
                        <a:t>6.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8" marR="2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</a:rPr>
                        <a:t>Оказание неотложной медицинской помощи (первая помощь и неотложная помощь)</a:t>
                      </a:r>
                    </a:p>
                  </a:txBody>
                  <a:tcPr marL="2458" marR="2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</a:rPr>
                        <a:t>6.1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8" marR="2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575945" algn="l"/>
                        </a:tabLs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</a:rPr>
                        <a:t>Уметь распознавать состояния, требующие неотложной помощи и уметь оказывать неотложную медицинскую помощь. </a:t>
                      </a:r>
                    </a:p>
                    <a:p>
                      <a:pPr indent="-127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575945" algn="l"/>
                        </a:tabLs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</a:rPr>
                        <a:t>Уметь определить уровень сознания.</a:t>
                      </a:r>
                    </a:p>
                    <a:p>
                      <a:pPr indent="-127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575945" algn="l"/>
                        </a:tabLs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</a:rPr>
                        <a:t>Уметь выполнять </a:t>
                      </a:r>
                      <a:r>
                        <a:rPr lang="ru-RU" sz="1500" dirty="0" err="1">
                          <a:effectLst/>
                          <a:latin typeface="Times New Roman"/>
                          <a:ea typeface="Times New Roman"/>
                        </a:rPr>
                        <a:t>люмбальную</a:t>
                      </a: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</a:rPr>
                        <a:t> пункцию и интерпретировать результаты </a:t>
                      </a:r>
                      <a:r>
                        <a:rPr lang="ru-RU" sz="1500" dirty="0" err="1">
                          <a:effectLst/>
                          <a:latin typeface="Times New Roman"/>
                          <a:ea typeface="Times New Roman"/>
                        </a:rPr>
                        <a:t>ликворограммы</a:t>
                      </a: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  <a:p>
                      <a:pPr indent="-127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575945" algn="l"/>
                        </a:tabLs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</a:rPr>
                        <a:t>Уметь интерпретировать результаты анализов крови, биохимических, микробиологических, иммунологических, серологических и генетических тестов.</a:t>
                      </a:r>
                    </a:p>
                    <a:p>
                      <a:pPr indent="-127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575945" algn="l"/>
                        </a:tabLs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8" marR="2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577" y="518885"/>
            <a:ext cx="529748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428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94099" y="2300135"/>
            <a:ext cx="11306015" cy="0"/>
          </a:xfrm>
          <a:prstGeom prst="line">
            <a:avLst/>
          </a:prstGeom>
          <a:ln w="317500" cap="sq" cmpd="sng">
            <a:solidFill>
              <a:srgbClr val="9C876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5" y="518885"/>
            <a:ext cx="235902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689" y="518885"/>
            <a:ext cx="2633663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480710"/>
              </p:ext>
            </p:extLst>
          </p:nvPr>
        </p:nvGraphicFramePr>
        <p:xfrm>
          <a:off x="0" y="1602848"/>
          <a:ext cx="12191999" cy="6359652"/>
        </p:xfrm>
        <a:graphic>
          <a:graphicData uri="http://schemas.openxmlformats.org/drawingml/2006/table">
            <a:tbl>
              <a:tblPr firstRow="1" firstCol="1" bandRow="1"/>
              <a:tblGrid>
                <a:gridCol w="667657"/>
                <a:gridCol w="2010692"/>
                <a:gridCol w="1260086"/>
                <a:gridCol w="8253564"/>
              </a:tblGrid>
              <a:tr h="9002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</a:rPr>
                        <a:t>Специальные компетенции</a:t>
                      </a:r>
                    </a:p>
                  </a:txBody>
                  <a:tcPr marL="2458" marR="2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2458" marR="2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</a:rPr>
                        <a:t>Результаты (</a:t>
                      </a:r>
                      <a:r>
                        <a:rPr lang="ru-RU" sz="1500" b="1" dirty="0" err="1">
                          <a:effectLst/>
                          <a:latin typeface="Times New Roman"/>
                          <a:ea typeface="Times New Roman"/>
                        </a:rPr>
                        <a:t>outcomes</a:t>
                      </a: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</a:rPr>
                        <a:t>) программы обучения                                                                                Выпускники будет способны:</a:t>
                      </a:r>
                    </a:p>
                  </a:txBody>
                  <a:tcPr marL="2458" marR="2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8417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</a:rPr>
                        <a:t>7.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8" marR="2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</a:rPr>
                        <a:t>Выполнение диагностических процедур, оценка и интерпретация результатов</a:t>
                      </a:r>
                    </a:p>
                  </a:txBody>
                  <a:tcPr marL="2458" marR="2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</a:rPr>
                        <a:t>7.1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8" marR="2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575945" algn="l"/>
                        </a:tabLs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Уметь измерять температуру, пульсоксиметрию, неинвазивный гемодинамический мониторинг, мониторинг дыхательного и газового обмена, оценивать результаты спирометрии, мониторинг центральной нервной системы.</a:t>
                      </a:r>
                    </a:p>
                    <a:p>
                      <a:pPr indent="-127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575945" algn="l"/>
                        </a:tabLs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Уметь выполнять фарингоскопию и отоскопию у детей всех возрастов и оценивать результаты исследований;</a:t>
                      </a:r>
                    </a:p>
                    <a:p>
                      <a:pPr indent="-127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575945" algn="l"/>
                        </a:tabLs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Уметь оценивать нервно-психическое развитие ребенка.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8" marR="2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7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</a:rPr>
                        <a:t>7.2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8" marR="2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575945" algn="l"/>
                        </a:tabLs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Уметь оценивать зрение, слух у детей.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5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8" marR="2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45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</a:rPr>
                        <a:t>7.3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8" marR="2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575945" algn="l"/>
                        </a:tabLs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</a:rPr>
                        <a:t>Уметь оценивать рентгенографию грудной клетки, рентгенологию, МРТ, КТ головного мозга, НСГ, ЭЭГ, допплерографию сосудов головного мозга, данные УЗИ брюшной полости.</a:t>
                      </a:r>
                    </a:p>
                    <a:p>
                      <a:pPr indent="-127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575945" algn="l"/>
                        </a:tabLs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2458" marR="2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6432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</a:rPr>
                        <a:t>8.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8" marR="2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  <a:ea typeface="Times New Roman"/>
                        </a:rPr>
                        <a:t>Участие в охране здоровья, пропаганде здорового образа жизни</a:t>
                      </a:r>
                    </a:p>
                  </a:txBody>
                  <a:tcPr marL="2458" marR="2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</a:rPr>
                        <a:t>8.1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8" marR="2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8605" algn="l"/>
                        </a:tabLs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</a:rPr>
                        <a:t>Уметь оценивать риск для здоровья пациента и применять соответствующие и рациональные меры для снижения этого риска. Контролировать психомоторное и физическое развитие ребенка, применять меры инфекционного контроля (в частности, вакцинацию).</a:t>
                      </a:r>
                    </a:p>
                  </a:txBody>
                  <a:tcPr marL="2458" marR="2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86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/>
                          <a:ea typeface="Times New Roman"/>
                        </a:rPr>
                        <a:t>8.2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458" marR="2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68605" algn="l"/>
                        </a:tabLs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</a:rPr>
                        <a:t>Ознакомить детей и их опекунов с идеями здорового образа жизни, здорового питания и физических упражнений.</a:t>
                      </a:r>
                    </a:p>
                    <a:p>
                      <a:pPr indent="-127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575945" algn="l"/>
                        </a:tabLs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2458" marR="2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15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</a:rPr>
                        <a:t>8.3</a:t>
                      </a:r>
                    </a:p>
                  </a:txBody>
                  <a:tcPr marL="2458" marR="2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40385" algn="l"/>
                          <a:tab pos="575945" algn="l"/>
                        </a:tabLs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</a:rPr>
                        <a:t>Оценить влияние загрязнения окружающей среды и курения на здоровье детей; чтобы помочь удалить химические раздражители из окружающей среды ребенка. Оцените риски профессиональных действий для собственного здоровья и примите меры, чтобы избежать этих рисков.</a:t>
                      </a:r>
                    </a:p>
                  </a:txBody>
                  <a:tcPr marL="2458" marR="2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27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/>
                          <a:ea typeface="Times New Roman"/>
                        </a:rPr>
                        <a:t>8.4</a:t>
                      </a:r>
                    </a:p>
                  </a:txBody>
                  <a:tcPr marL="2458" marR="2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/>
                          <a:ea typeface="Times New Roman"/>
                        </a:rPr>
                        <a:t>Участвовать в оздоровительных и реабилитационных программах на уровне населения и отдельных лиц.</a:t>
                      </a:r>
                    </a:p>
                  </a:txBody>
                  <a:tcPr marL="2458" marR="2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577" y="518885"/>
            <a:ext cx="529748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30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94099" y="2300135"/>
            <a:ext cx="11306015" cy="0"/>
          </a:xfrm>
          <a:prstGeom prst="line">
            <a:avLst/>
          </a:prstGeom>
          <a:ln w="317500" cap="sq" cmpd="sng">
            <a:solidFill>
              <a:srgbClr val="9C876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99" y="629523"/>
            <a:ext cx="235902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451" y="684292"/>
            <a:ext cx="2633663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14058" y="760320"/>
            <a:ext cx="4804228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Образовательная программа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специальности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Нейропсихиатрия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детская»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28531"/>
              </p:ext>
            </p:extLst>
          </p:nvPr>
        </p:nvGraphicFramePr>
        <p:xfrm>
          <a:off x="264436" y="3555678"/>
          <a:ext cx="11690575" cy="1694561"/>
        </p:xfrm>
        <a:graphic>
          <a:graphicData uri="http://schemas.openxmlformats.org/drawingml/2006/table">
            <a:tbl>
              <a:tblPr firstRow="1" firstCol="1" bandRow="1"/>
              <a:tblGrid>
                <a:gridCol w="800121"/>
                <a:gridCol w="561492"/>
                <a:gridCol w="603601"/>
                <a:gridCol w="575527"/>
                <a:gridCol w="1740620"/>
                <a:gridCol w="631677"/>
                <a:gridCol w="519379"/>
                <a:gridCol w="519378"/>
                <a:gridCol w="533416"/>
                <a:gridCol w="421118"/>
                <a:gridCol w="390587"/>
                <a:gridCol w="395500"/>
                <a:gridCol w="379006"/>
                <a:gridCol w="379007"/>
                <a:gridCol w="421118"/>
                <a:gridCol w="449192"/>
                <a:gridCol w="350930"/>
                <a:gridCol w="393043"/>
                <a:gridCol w="421117"/>
                <a:gridCol w="407081"/>
                <a:gridCol w="435155"/>
                <a:gridCol w="362510"/>
              </a:tblGrid>
              <a:tr h="20891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Ц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икл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Модуль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Дисциплина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Код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 дисциплины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Кредиты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Общие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компетенции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</a:rPr>
                        <a:t>Специальные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компетенции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08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KZ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ECTS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1.1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2.1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3.1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4.1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4.2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5.1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5.2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6.1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7.1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7.2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7.3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8.1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8.2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8.3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8.4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35382" y="3028062"/>
            <a:ext cx="257859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Матрица компетенции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143512"/>
              </p:ext>
            </p:extLst>
          </p:nvPr>
        </p:nvGraphicFramePr>
        <p:xfrm>
          <a:off x="264436" y="5463423"/>
          <a:ext cx="11690574" cy="950278"/>
        </p:xfrm>
        <a:graphic>
          <a:graphicData uri="http://schemas.openxmlformats.org/drawingml/2006/table">
            <a:tbl>
              <a:tblPr firstRow="1" firstCol="1" bandRow="1"/>
              <a:tblGrid>
                <a:gridCol w="1010168"/>
                <a:gridCol w="10680406"/>
              </a:tblGrid>
              <a:tr h="44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ПД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Профильные дисциплины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45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ДБ ВК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Профильные дисциплины обязательный компонент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БД КВ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Профильные дисциплины компонента по выбору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139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94099" y="2300135"/>
            <a:ext cx="11306015" cy="0"/>
          </a:xfrm>
          <a:prstGeom prst="line">
            <a:avLst/>
          </a:prstGeom>
          <a:ln w="317500" cap="sq" cmpd="sng">
            <a:solidFill>
              <a:srgbClr val="9C876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36" y="169148"/>
            <a:ext cx="235902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346" y="223917"/>
            <a:ext cx="2633663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14058" y="121691"/>
            <a:ext cx="4804228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Образовательная программа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специальности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Нейропсихиатрия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детская»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0472" y="1589706"/>
            <a:ext cx="590539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Учебный план и оценка учебных достижений студента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859013"/>
              </p:ext>
            </p:extLst>
          </p:nvPr>
        </p:nvGraphicFramePr>
        <p:xfrm>
          <a:off x="275771" y="2075542"/>
          <a:ext cx="11679239" cy="1727201"/>
        </p:xfrm>
        <a:graphic>
          <a:graphicData uri="http://schemas.openxmlformats.org/drawingml/2006/table">
            <a:tbl>
              <a:tblPr firstRow="1" firstCol="1" bandRow="1"/>
              <a:tblGrid>
                <a:gridCol w="806983"/>
                <a:gridCol w="586897"/>
                <a:gridCol w="777638"/>
                <a:gridCol w="777638"/>
                <a:gridCol w="2127499"/>
                <a:gridCol w="1203138"/>
                <a:gridCol w="733620"/>
                <a:gridCol w="968379"/>
                <a:gridCol w="909690"/>
                <a:gridCol w="484189"/>
                <a:gridCol w="2303568"/>
              </a:tblGrid>
              <a:tr h="17272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Цикл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Модуль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Дисциплина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Код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 дисциплины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Кредиты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Всего часов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аудит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внеауд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Форма ИК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Вид оценки итогового контроля (ОИК)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417343"/>
              </p:ext>
            </p:extLst>
          </p:nvPr>
        </p:nvGraphicFramePr>
        <p:xfrm>
          <a:off x="295577" y="4201487"/>
          <a:ext cx="11659432" cy="1892808"/>
        </p:xfrm>
        <a:graphic>
          <a:graphicData uri="http://schemas.openxmlformats.org/drawingml/2006/table">
            <a:tbl>
              <a:tblPr firstRow="1" firstCol="1" bandRow="1"/>
              <a:tblGrid>
                <a:gridCol w="3800976"/>
                <a:gridCol w="7858456"/>
              </a:tblGrid>
              <a:tr h="240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Форма ИК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41" marR="67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Вид оценки итогового контроля (ОИК)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41" marR="67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818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Экзамен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41" marR="67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этап – тестирование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2этап –мини клинический экзамен</a:t>
                      </a:r>
                    </a:p>
                  </a:txBody>
                  <a:tcPr marL="67341" marR="67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09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Диф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/Зачет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41" marR="6734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CbD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7341" marR="67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09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ПА</a:t>
                      </a:r>
                    </a:p>
                  </a:txBody>
                  <a:tcPr marL="67341" marR="67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Промежуточная аттестация 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41" marR="67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09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ИГА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41" marR="67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Итоговая аттестация 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7341" marR="673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017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94099" y="2300135"/>
            <a:ext cx="11306015" cy="0"/>
          </a:xfrm>
          <a:prstGeom prst="line">
            <a:avLst/>
          </a:prstGeom>
          <a:ln w="317500" cap="sq" cmpd="sng">
            <a:solidFill>
              <a:srgbClr val="9C876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5" y="518885"/>
            <a:ext cx="235902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689" y="518885"/>
            <a:ext cx="2633663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21609" y="508992"/>
            <a:ext cx="503695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РЕСУРСЫ ОБРАЗОВАТЕЛЬНОЙ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90593" y="2922720"/>
            <a:ext cx="11625636" cy="31700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latin typeface="Times New Roman" pitchFamily="18" charset="0"/>
                <a:ea typeface="Times New Roman"/>
                <a:cs typeface="Times New Roman" pitchFamily="18" charset="0"/>
              </a:rPr>
              <a:t>МАТЕРИАЛЬНО-ТЕХНИЧЕСКАЯ </a:t>
            </a:r>
            <a:r>
              <a:rPr lang="ru-RU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БАЗА:</a:t>
            </a:r>
            <a:endParaRPr lang="ru-RU" sz="20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Сведения о полезной учебной площади, наличии материально-технической базы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технических с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редств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обучения НАО 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КазНМУ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Сведения о наличии объекта питания, соответствующего санитарным правилам и нормам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Сведения о наличии медицинского обслуживания, в том числе о наличии медицинского пункта и лицензии на медицинскую деятельность НАО 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КазНМУ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89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94099" y="2300135"/>
            <a:ext cx="11306015" cy="0"/>
          </a:xfrm>
          <a:prstGeom prst="line">
            <a:avLst/>
          </a:prstGeom>
          <a:ln w="317500" cap="sq" cmpd="sng">
            <a:solidFill>
              <a:srgbClr val="9C876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5" y="518885"/>
            <a:ext cx="235902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689" y="518885"/>
            <a:ext cx="2633663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21609" y="508992"/>
            <a:ext cx="503695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РЕСУРСЫ ОБРАЗОВАТЕЛЬНОЙ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33829" y="2799613"/>
            <a:ext cx="11596914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cap="all" dirty="0">
                <a:latin typeface="Times New Roman" pitchFamily="18" charset="0"/>
                <a:cs typeface="Times New Roman" pitchFamily="18" charset="0"/>
              </a:rPr>
              <a:t>РЕСУРСЫ практической/КЛИНИЧЕСКОЙ </a:t>
            </a:r>
            <a: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  <a:t>ПОДГОТОВКИ: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РГП на ПХВ «Республиканский научно-практический центр психического здоровья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РГП на ПХВ «Центр психического здоровья»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г.Алматы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Университетская клиника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КазНМУ«Детский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Центр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РДРЦ "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Балбулак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"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85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94099" y="2300135"/>
            <a:ext cx="11306015" cy="0"/>
          </a:xfrm>
          <a:prstGeom prst="line">
            <a:avLst/>
          </a:prstGeom>
          <a:ln w="317500" cap="sq" cmpd="sng">
            <a:solidFill>
              <a:srgbClr val="9C876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5" y="518885"/>
            <a:ext cx="235902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689" y="518885"/>
            <a:ext cx="2633663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21609" y="508992"/>
            <a:ext cx="503695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РЕСУРСЫ ОБРАЗОВАТЕЛЬНОЙ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48649" y="1841242"/>
            <a:ext cx="11596914" cy="50167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cap="all" dirty="0">
                <a:latin typeface="Times New Roman" pitchFamily="18" charset="0"/>
                <a:cs typeface="Times New Roman" pitchFamily="18" charset="0"/>
              </a:rPr>
              <a:t>РЕСУРСЫ практической/КЛИНИЧЕСКОЙ </a:t>
            </a:r>
            <a: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  <a:t>ПОДГОТОВКИ: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b="1" dirty="0"/>
              <a:t>ИНФОРМАЦИОННЫЕ ТЕХНОЛОГИИ </a:t>
            </a:r>
            <a:endParaRPr lang="ru-RU" sz="2000" b="1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/>
              <a:t>	- Обеспеченность </a:t>
            </a:r>
            <a:r>
              <a:rPr lang="ru-RU" sz="2000" b="1" dirty="0"/>
              <a:t>учебной литературой и электронными книгами образовательной </a:t>
            </a:r>
            <a:r>
              <a:rPr lang="ru-RU" sz="2000" b="1" dirty="0" smtClean="0"/>
              <a:t> 	программы «</a:t>
            </a:r>
            <a:r>
              <a:rPr lang="ru-RU" sz="2000" b="1" dirty="0" err="1" smtClean="0"/>
              <a:t>Нейропсихиатрия</a:t>
            </a:r>
            <a:r>
              <a:rPr lang="ru-RU" sz="2000" b="1" dirty="0" smtClean="0"/>
              <a:t> детская»</a:t>
            </a:r>
            <a:endParaRPr lang="ru-RU" sz="2000" b="1" dirty="0"/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sz="2000" b="1" dirty="0" smtClean="0"/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b="1" dirty="0"/>
              <a:t>ИССЛЕДОВАНИЯ И НАУЧНЫЕ ДОСТИЖЕНИЯ </a:t>
            </a:r>
            <a:endParaRPr lang="ru-RU" sz="2000" b="1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/>
              <a:t>	- Основные </a:t>
            </a:r>
            <a:r>
              <a:rPr lang="ru-RU" sz="2000" b="1" dirty="0"/>
              <a:t>направления научных исследований медицинской организации образования (в </a:t>
            </a:r>
            <a:r>
              <a:rPr lang="ru-RU" sz="2000" b="1" dirty="0" smtClean="0"/>
              <a:t>	рамках </a:t>
            </a:r>
            <a:r>
              <a:rPr lang="ru-RU" sz="2000" b="1" dirty="0"/>
              <a:t>образовательной программы</a:t>
            </a:r>
            <a:r>
              <a:rPr lang="ru-RU" sz="2000" b="1" dirty="0" smtClean="0"/>
              <a:t>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/>
              <a:t>	</a:t>
            </a:r>
            <a:r>
              <a:rPr lang="ru-RU" sz="2000" b="1" dirty="0" smtClean="0"/>
              <a:t>- Сведения </a:t>
            </a:r>
            <a:r>
              <a:rPr lang="ru-RU" sz="2000" b="1" dirty="0"/>
              <a:t>об участии обучающихся в научных </a:t>
            </a:r>
            <a:r>
              <a:rPr lang="ru-RU" sz="2000" b="1" dirty="0" smtClean="0"/>
              <a:t>исследованиях.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b="1" dirty="0"/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000" b="1" u="sng" cap="all" dirty="0" smtClean="0"/>
              <a:t> </a:t>
            </a:r>
            <a:r>
              <a:rPr lang="x-none" sz="2000" b="1" u="sng" cap="all" smtClean="0"/>
              <a:t>АКАДЕМИЧЕСКИЙ </a:t>
            </a:r>
            <a:r>
              <a:rPr lang="x-none" sz="2000" b="1" u="sng" cap="all"/>
              <a:t>ШТАТ </a:t>
            </a:r>
            <a:endParaRPr lang="ru-RU" sz="2000" b="1" u="sng" cap="all" dirty="0" smtClean="0"/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/>
              <a:t>	- Профессорско-преподавательский </a:t>
            </a:r>
            <a:r>
              <a:rPr lang="ru-RU" sz="2000" b="1" dirty="0"/>
              <a:t>состав, участвующий в реализации образовательной </a:t>
            </a:r>
            <a:r>
              <a:rPr lang="ru-RU" sz="2000" b="1" dirty="0" smtClean="0"/>
              <a:t>	программы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/>
              <a:t>	</a:t>
            </a:r>
            <a:r>
              <a:rPr lang="ru-RU" sz="2000" b="1" dirty="0" smtClean="0"/>
              <a:t>- Научный </a:t>
            </a:r>
            <a:r>
              <a:rPr lang="ru-RU" sz="2000" b="1" dirty="0"/>
              <a:t>потенциал профессорско-преподавательского состава, участвующего в </a:t>
            </a:r>
            <a:r>
              <a:rPr lang="ru-RU" sz="2000" b="1" dirty="0" smtClean="0"/>
              <a:t>	реализации </a:t>
            </a:r>
            <a:r>
              <a:rPr lang="ru-RU" sz="2000" b="1" dirty="0"/>
              <a:t>образовательной </a:t>
            </a:r>
            <a:r>
              <a:rPr lang="ru-RU" sz="2000" b="1" dirty="0" smtClean="0"/>
              <a:t>программы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024128" y="2395729"/>
            <a:ext cx="9946601" cy="37762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32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27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0937" y="561198"/>
            <a:ext cx="2636102" cy="8080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25" y="503418"/>
            <a:ext cx="2355749" cy="92356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664565" y="426590"/>
            <a:ext cx="4811778" cy="107721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200" spc="-1" dirty="0" smtClean="0">
                <a:solidFill>
                  <a:srgbClr val="071136"/>
                </a:solidFill>
                <a:latin typeface="Times New Roman"/>
              </a:rPr>
              <a:t>Внутреннее </a:t>
            </a:r>
            <a:r>
              <a:rPr lang="ru-RU" sz="3200" spc="-1" dirty="0">
                <a:solidFill>
                  <a:srgbClr val="071136"/>
                </a:solidFill>
                <a:latin typeface="Times New Roman"/>
              </a:rPr>
              <a:t>и </a:t>
            </a:r>
            <a:r>
              <a:rPr lang="ru-RU" sz="3200" spc="-1" dirty="0" smtClean="0">
                <a:solidFill>
                  <a:srgbClr val="071136"/>
                </a:solidFill>
                <a:latin typeface="Times New Roman"/>
              </a:rPr>
              <a:t>внешнее </a:t>
            </a:r>
          </a:p>
          <a:p>
            <a:pPr lvl="0" algn="ctr">
              <a:defRPr/>
            </a:pPr>
            <a:r>
              <a:rPr lang="ru-RU" sz="3200" spc="-1" dirty="0" smtClean="0">
                <a:solidFill>
                  <a:srgbClr val="071136"/>
                </a:solidFill>
                <a:latin typeface="Times New Roman"/>
              </a:rPr>
              <a:t>обеспечение </a:t>
            </a:r>
            <a:r>
              <a:rPr lang="ru-RU" sz="3200" spc="-1" dirty="0">
                <a:solidFill>
                  <a:srgbClr val="071136"/>
                </a:solidFill>
                <a:latin typeface="Times New Roman"/>
              </a:rPr>
              <a:t>качества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9314" y="1709340"/>
            <a:ext cx="11596915" cy="50167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Анкетирование  </a:t>
            </a:r>
            <a:r>
              <a:rPr lang="ru-RU" sz="2000" b="1" kern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стейкхолдеров</a:t>
            </a:r>
            <a:r>
              <a:rPr lang="ru-RU" sz="2000" b="1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2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/>
                <a:ea typeface="Times New Roman"/>
              </a:rPr>
              <a:t>	В </a:t>
            </a:r>
            <a:r>
              <a:rPr lang="ru-RU" sz="2000" dirty="0">
                <a:latin typeface="Times New Roman"/>
                <a:ea typeface="Times New Roman"/>
              </a:rPr>
              <a:t>анкетировании участвовали – </a:t>
            </a:r>
            <a:r>
              <a:rPr lang="ru-RU" sz="2000" b="1" dirty="0" smtClean="0">
                <a:latin typeface="Times New Roman"/>
                <a:ea typeface="Times New Roman"/>
              </a:rPr>
              <a:t>61  </a:t>
            </a:r>
            <a:r>
              <a:rPr lang="ru-RU" sz="2000" b="1" dirty="0">
                <a:latin typeface="Times New Roman"/>
                <a:ea typeface="Times New Roman"/>
              </a:rPr>
              <a:t>врачей и ППС из них</a:t>
            </a:r>
            <a:r>
              <a:rPr lang="ru-RU" sz="2000" dirty="0">
                <a:latin typeface="Times New Roman"/>
                <a:ea typeface="Times New Roman"/>
              </a:rPr>
              <a:t>: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ru-RU" sz="2000" dirty="0" smtClean="0">
                <a:latin typeface="Times New Roman"/>
                <a:ea typeface="Times New Roman"/>
              </a:rPr>
              <a:t>детских </a:t>
            </a:r>
            <a:r>
              <a:rPr lang="ru-RU" sz="2000" dirty="0">
                <a:latin typeface="Times New Roman"/>
                <a:ea typeface="Times New Roman"/>
              </a:rPr>
              <a:t>неврологов – </a:t>
            </a:r>
            <a:r>
              <a:rPr lang="ru-RU" sz="2000" b="1" dirty="0">
                <a:latin typeface="Times New Roman"/>
                <a:ea typeface="Times New Roman"/>
              </a:rPr>
              <a:t>28</a:t>
            </a:r>
            <a:r>
              <a:rPr lang="ru-RU" sz="2000" dirty="0">
                <a:latin typeface="Times New Roman"/>
                <a:ea typeface="Times New Roman"/>
              </a:rPr>
              <a:t>   (45,9%),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ru-RU" sz="2000" dirty="0" smtClean="0">
                <a:latin typeface="Times New Roman"/>
                <a:ea typeface="Times New Roman"/>
              </a:rPr>
              <a:t>детских </a:t>
            </a:r>
            <a:r>
              <a:rPr lang="ru-RU" sz="2000" dirty="0">
                <a:latin typeface="Times New Roman"/>
                <a:ea typeface="Times New Roman"/>
              </a:rPr>
              <a:t>психиатров – </a:t>
            </a:r>
            <a:r>
              <a:rPr lang="ru-RU" sz="2000" b="1" dirty="0">
                <a:latin typeface="Times New Roman"/>
                <a:ea typeface="Times New Roman"/>
              </a:rPr>
              <a:t>33</a:t>
            </a:r>
            <a:r>
              <a:rPr lang="ru-RU" sz="2000" dirty="0">
                <a:latin typeface="Times New Roman"/>
                <a:ea typeface="Times New Roman"/>
              </a:rPr>
              <a:t>   (54,1</a:t>
            </a:r>
            <a:r>
              <a:rPr lang="ru-RU" sz="2000" dirty="0" smtClean="0">
                <a:latin typeface="Times New Roman"/>
                <a:ea typeface="Times New Roman"/>
              </a:rPr>
              <a:t>%).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000" dirty="0">
              <a:latin typeface="Times New Roman"/>
              <a:ea typeface="Times New Roman"/>
            </a:endParaRPr>
          </a:p>
          <a:p>
            <a:r>
              <a:rPr lang="ru-RU" sz="2000" b="1" dirty="0" smtClean="0">
                <a:latin typeface="Times New Roman"/>
                <a:ea typeface="Times New Roman"/>
              </a:rPr>
              <a:t>2. Обсуждение </a:t>
            </a:r>
            <a:r>
              <a:rPr lang="ru-RU" sz="2000" b="1" dirty="0">
                <a:latin typeface="Times New Roman"/>
                <a:ea typeface="Times New Roman"/>
              </a:rPr>
              <a:t>с</a:t>
            </a:r>
            <a:r>
              <a:rPr lang="ru-RU" sz="2000" b="1" dirty="0" smtClean="0">
                <a:latin typeface="Times New Roman"/>
                <a:ea typeface="Times New Roman"/>
              </a:rPr>
              <a:t> европейскими стратегическими партнерами (Италия, Германия, Польша) и обсуждение внутри рабочей группы (</a:t>
            </a:r>
            <a:r>
              <a:rPr lang="ru-RU" sz="2000" b="1" dirty="0" err="1" smtClean="0">
                <a:latin typeface="Times New Roman"/>
                <a:ea typeface="Times New Roman"/>
              </a:rPr>
              <a:t>КазНМУ</a:t>
            </a:r>
            <a:r>
              <a:rPr lang="ru-RU" sz="2000" b="1" dirty="0" smtClean="0">
                <a:latin typeface="Times New Roman"/>
                <a:ea typeface="Times New Roman"/>
              </a:rPr>
              <a:t>, </a:t>
            </a:r>
            <a:r>
              <a:rPr lang="ru-RU" sz="2000" b="1" dirty="0" err="1" smtClean="0">
                <a:latin typeface="Times New Roman"/>
                <a:ea typeface="Times New Roman"/>
              </a:rPr>
              <a:t>КазНУ</a:t>
            </a:r>
            <a:r>
              <a:rPr lang="ru-RU" sz="2000" b="1" dirty="0" smtClean="0">
                <a:latin typeface="Times New Roman"/>
                <a:ea typeface="Times New Roman"/>
              </a:rPr>
              <a:t>, </a:t>
            </a:r>
            <a:r>
              <a:rPr lang="ru-RU" sz="2000" b="1" dirty="0" err="1" smtClean="0">
                <a:latin typeface="Times New Roman"/>
                <a:ea typeface="Times New Roman"/>
              </a:rPr>
              <a:t>КазМУНО</a:t>
            </a:r>
            <a:r>
              <a:rPr lang="ru-RU" sz="2000" b="1" dirty="0" smtClean="0">
                <a:latin typeface="Times New Roman"/>
                <a:ea typeface="Times New Roman"/>
              </a:rPr>
              <a:t>).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000" dirty="0">
              <a:latin typeface="Times New Roman"/>
              <a:ea typeface="Times New Roman"/>
            </a:endParaRPr>
          </a:p>
          <a:p>
            <a:r>
              <a:rPr lang="ru-RU" sz="2000" b="1" dirty="0" smtClean="0">
                <a:latin typeface="Times New Roman"/>
                <a:ea typeface="Times New Roman"/>
              </a:rPr>
              <a:t>3. Встречи и обсуждение </a:t>
            </a:r>
            <a:r>
              <a:rPr lang="ru-RU" sz="2000" b="1" dirty="0" err="1" smtClean="0">
                <a:latin typeface="Times New Roman"/>
                <a:ea typeface="Times New Roman"/>
              </a:rPr>
              <a:t>стейкхолдерами</a:t>
            </a:r>
            <a:r>
              <a:rPr lang="ru-RU" sz="2000" b="1" dirty="0" smtClean="0">
                <a:latin typeface="Times New Roman"/>
                <a:ea typeface="Times New Roman"/>
              </a:rPr>
              <a:t>: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ru-RU" sz="2000" dirty="0" smtClean="0">
                <a:latin typeface="Times New Roman"/>
                <a:ea typeface="Times New Roman"/>
              </a:rPr>
              <a:t>АО «Научного Центра Педиатрия и Детской хирургии», 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ru-RU" sz="2000" dirty="0" smtClean="0">
                <a:latin typeface="Times New Roman"/>
                <a:ea typeface="Times New Roman"/>
              </a:rPr>
              <a:t>РГП </a:t>
            </a:r>
            <a:r>
              <a:rPr lang="ru-RU" sz="2000" dirty="0">
                <a:latin typeface="Times New Roman"/>
                <a:ea typeface="Times New Roman"/>
              </a:rPr>
              <a:t>на ПХВ «Республиканский научно-практический центр психического здоровья»  Министерства здравоохранения Республики Казахстан  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ru-RU" sz="2000" dirty="0" smtClean="0">
                <a:latin typeface="Times New Roman"/>
                <a:ea typeface="Times New Roman"/>
              </a:rPr>
              <a:t>Общественного объединения «Союз педиатров»,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ru-RU" sz="2000" dirty="0" smtClean="0">
                <a:latin typeface="Times New Roman"/>
                <a:ea typeface="Times New Roman"/>
              </a:rPr>
              <a:t>ППС кафедры педиатрических дисциплины</a:t>
            </a:r>
            <a:endParaRPr lang="ru-RU" sz="2000" dirty="0">
              <a:latin typeface="Times New Roman"/>
              <a:ea typeface="Times New Roman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000" dirty="0" smtClean="0">
              <a:latin typeface="Times New Roman"/>
              <a:ea typeface="Times New Roman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2992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0937" y="561198"/>
            <a:ext cx="2636102" cy="8080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25" y="503418"/>
            <a:ext cx="2355749" cy="92356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34979" y="426590"/>
            <a:ext cx="3196709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Анкетирование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стейкхолдеров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43319" y="2081879"/>
            <a:ext cx="5775235" cy="41242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ПРЕДЛОЖЕНИИ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часов на проведение практических занятий в СЦ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тематический план подготовки специалистов по детской неврологии по темам функциональных невротических расстройств, неврозов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микрокредиты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психодиагностике и психологическим коррекциям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улучшить знания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навыки по смежным дисциплинам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включать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по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ПМСП в КТП.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6114" y="1709340"/>
            <a:ext cx="6052457" cy="50167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АНКЕТА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утверждена на заседании КОП по специальности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«Педиатрия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», протокол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№12 от 14.12.2021. 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Ваш взгляд, какие серьезные проблемы существуют  в подготовке врачей детских неврологов и детских психиатров в нашей стране?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Чтобы Вы хотели изменить в системе педиатрического медицинского образования?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Какие изменения, по Вашему мнению, необходимо внести в систему медицинского образования по подготовке детских неврологов и детских психиатров в нашей стране?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Вашему мнению продолжительность резидентуры?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Ваши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рекомендации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7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570" y="0"/>
            <a:ext cx="5733145" cy="6873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" y="-17875"/>
            <a:ext cx="59943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21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0937" y="561198"/>
            <a:ext cx="2636102" cy="8080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25" y="503418"/>
            <a:ext cx="2355749" cy="92356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68569" y="1901371"/>
            <a:ext cx="5778139" cy="47089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Протоколы встречи  рабочей группы по разработке ОП по специальности 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Нейропсихиатрия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детская»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стейкхолдерами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18.02.2021г протокол №1;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02.03.2021г протокол №2;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27.04.2021г протокол №3;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18.05.2021г протокол №4. 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Протокол рассмотрение ОП по специальности 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Нейропсихиатрия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детская» на заседании Комитета образовательных программ по специальности «Педиатрия»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КазНМУ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им. С.Д.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Асфендиярова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21.05.2021г протокол №10 </a:t>
            </a:r>
          </a:p>
        </p:txBody>
      </p:sp>
      <p:pic>
        <p:nvPicPr>
          <p:cNvPr id="1027" name="Picture 3" descr="D:\Documents\Загрузки\IMG-20210205-WA00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3" y="1777547"/>
            <a:ext cx="5791200" cy="495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78199" y="455016"/>
            <a:ext cx="5580743" cy="107721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200" spc="-1" dirty="0" smtClean="0">
                <a:solidFill>
                  <a:srgbClr val="071136"/>
                </a:solidFill>
                <a:latin typeface="Times New Roman"/>
              </a:rPr>
              <a:t>Внутреннее </a:t>
            </a:r>
            <a:r>
              <a:rPr lang="ru-RU" sz="3200" spc="-1" dirty="0">
                <a:solidFill>
                  <a:srgbClr val="071136"/>
                </a:solidFill>
                <a:latin typeface="Times New Roman"/>
              </a:rPr>
              <a:t>и </a:t>
            </a:r>
            <a:r>
              <a:rPr lang="ru-RU" sz="3200" spc="-1" dirty="0" smtClean="0">
                <a:solidFill>
                  <a:srgbClr val="071136"/>
                </a:solidFill>
                <a:latin typeface="Times New Roman"/>
              </a:rPr>
              <a:t>внешнее </a:t>
            </a:r>
            <a:endParaRPr lang="ru-RU" sz="3200" spc="-1" dirty="0">
              <a:solidFill>
                <a:srgbClr val="071136"/>
              </a:solidFill>
              <a:latin typeface="Times New Roman"/>
            </a:endParaRPr>
          </a:p>
          <a:p>
            <a:pPr lvl="0" algn="ctr">
              <a:defRPr/>
            </a:pPr>
            <a:r>
              <a:rPr lang="ru-RU" sz="3200" spc="-1" dirty="0">
                <a:solidFill>
                  <a:srgbClr val="071136"/>
                </a:solidFill>
                <a:latin typeface="Times New Roman"/>
              </a:rPr>
              <a:t>обеспечение качества </a:t>
            </a:r>
            <a:endParaRPr lang="ru-RU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09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0937" y="561198"/>
            <a:ext cx="2636102" cy="8080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25" y="503418"/>
            <a:ext cx="2355749" cy="92356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68569" y="1901371"/>
            <a:ext cx="5778139" cy="40934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Протокол рассмотрение ОП по специальности 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Нейропсихиатрия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детская» на заседании Комитета образовательных программ по специальности «Педиатрия»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КазНМУ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им. С.Д.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Асфендиярова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21.05.2021г протокол №10 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На основании полученных ходатайств  специальность 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Нейропсихиатрия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детская» внесена 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Номенклатуры специальностей Республики Казахстан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78199" y="455016"/>
            <a:ext cx="5580743" cy="107721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200" spc="-1" dirty="0" smtClean="0">
                <a:solidFill>
                  <a:srgbClr val="071136"/>
                </a:solidFill>
                <a:latin typeface="Times New Roman"/>
              </a:rPr>
              <a:t>Внутреннее </a:t>
            </a:r>
            <a:r>
              <a:rPr lang="ru-RU" sz="3200" spc="-1" dirty="0">
                <a:solidFill>
                  <a:srgbClr val="071136"/>
                </a:solidFill>
                <a:latin typeface="Times New Roman"/>
              </a:rPr>
              <a:t>и </a:t>
            </a:r>
            <a:r>
              <a:rPr lang="ru-RU" sz="3200" spc="-1" dirty="0" smtClean="0">
                <a:solidFill>
                  <a:srgbClr val="071136"/>
                </a:solidFill>
                <a:latin typeface="Times New Roman"/>
              </a:rPr>
              <a:t>внешнее </a:t>
            </a:r>
            <a:endParaRPr lang="ru-RU" sz="3200" spc="-1" dirty="0">
              <a:solidFill>
                <a:srgbClr val="071136"/>
              </a:solidFill>
              <a:latin typeface="Times New Roman"/>
            </a:endParaRPr>
          </a:p>
          <a:p>
            <a:pPr lvl="0" algn="ctr">
              <a:defRPr/>
            </a:pPr>
            <a:r>
              <a:rPr lang="ru-RU" sz="3200" spc="-1" dirty="0">
                <a:solidFill>
                  <a:srgbClr val="071136"/>
                </a:solidFill>
                <a:latin typeface="Times New Roman"/>
              </a:rPr>
              <a:t>обеспечение качества </a:t>
            </a:r>
            <a:endParaRPr lang="ru-RU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Desktop\Эразмус ChildCA\ФОТО Эразмус\IMG-20210205-WA00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56" y="1770743"/>
            <a:ext cx="5722258" cy="490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49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94099" y="2300135"/>
            <a:ext cx="11306015" cy="0"/>
          </a:xfrm>
          <a:prstGeom prst="line">
            <a:avLst/>
          </a:prstGeom>
          <a:ln w="317500" cap="sq" cmpd="sng">
            <a:solidFill>
              <a:srgbClr val="9C876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Заголовок 1"/>
          <p:cNvSpPr>
            <a:spLocks noGrp="1"/>
          </p:cNvSpPr>
          <p:nvPr/>
        </p:nvSpPr>
        <p:spPr>
          <a:xfrm>
            <a:off x="333829" y="2830285"/>
            <a:ext cx="11611428" cy="34108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</a:p>
          <a:p>
            <a:endParaRPr lang="ru-RU" sz="4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сертификационного курса</a:t>
            </a:r>
          </a:p>
          <a:p>
            <a:endParaRPr lang="ru-RU" sz="40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Нейропсихиатрия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детская»</a:t>
            </a:r>
            <a:endParaRPr lang="ru-RU" sz="29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800" b="1" dirty="0" smtClean="0">
              <a:solidFill>
                <a:prstClr val="black"/>
              </a:solidFill>
              <a:latin typeface="Constantia" pitchFamily="18" charset="0"/>
              <a:cs typeface="Arial" panose="020B0604020202020204" pitchFamily="34" charset="0"/>
            </a:endParaRPr>
          </a:p>
          <a:p>
            <a:pPr algn="r"/>
            <a:r>
              <a:rPr lang="ru-RU" sz="2400" b="1" dirty="0" smtClean="0">
                <a:solidFill>
                  <a:prstClr val="white"/>
                </a:solidFill>
                <a:latin typeface="Constantia" pitchFamily="18" charset="0"/>
                <a:cs typeface="Arial" panose="020B0604020202020204" pitchFamily="34" charset="0"/>
              </a:rPr>
              <a:t>             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5" y="518885"/>
            <a:ext cx="235902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689" y="518885"/>
            <a:ext cx="2633663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43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1895302"/>
            <a:ext cx="11029615" cy="4116031"/>
          </a:xfrm>
        </p:spPr>
        <p:txBody>
          <a:bodyPr>
            <a:normAutofit/>
          </a:bodyPr>
          <a:lstStyle/>
          <a:p>
            <a:endParaRPr lang="kk-KZ" dirty="0" smtClean="0"/>
          </a:p>
          <a:p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												</a:t>
            </a: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828" y="310271"/>
            <a:ext cx="10798630" cy="10138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 дополнительного (неформального) образования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415214"/>
              </p:ext>
            </p:extLst>
          </p:nvPr>
        </p:nvGraphicFramePr>
        <p:xfrm>
          <a:off x="348342" y="1603828"/>
          <a:ext cx="11727543" cy="51162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24123"/>
                <a:gridCol w="4803420"/>
              </a:tblGrid>
              <a:tr h="3020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Детская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нейропсихиатрия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4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 программы (повышение квалификации/сертификационный цикл/мероприятие неформального образования)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Сертификационный курс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06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Требования к предшествующему уровню образования (целевая группа)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Лечебное дело, педиатрия, бакалавр медицины, бакалавр педиатрии, магистр медицины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20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ОРК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VII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20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Язык обучения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Казахский, русский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20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в кредитах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06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Документ об окончании (свидетельство об окончании СК, свидетельство о повышении квалификации, сертификат об участии в мероприятиях неформального образования)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20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Присваиваемая квалификация (для программ СК)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Детский 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нейропсихиатр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4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spc="1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программы повышения квалификации (базовый, средний, высший, специализированный)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Базовый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86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Полное наименование организации разработчика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НАО «</a:t>
                      </a: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КазНМУ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им. С.Д.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Асфендиярова»в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рамках проекта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Эразмус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890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4418</TotalTime>
  <Words>2371</Words>
  <Application>Microsoft Office PowerPoint</Application>
  <PresentationFormat>Произвольный</PresentationFormat>
  <Paragraphs>547</Paragraphs>
  <Slides>28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Программа дополнительного (неформального) образования </vt:lpstr>
      <vt:lpstr>Нормативные ссылки для разработки Программа СК</vt:lpstr>
      <vt:lpstr>Паспорт программы дополнительного (неформального) образования </vt:lpstr>
      <vt:lpstr>Согласование ключевых элементов программы</vt:lpstr>
      <vt:lpstr>Согласование ключевых элементов программы</vt:lpstr>
      <vt:lpstr>План реализации программы</vt:lpstr>
      <vt:lpstr>План реализации программы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Казахский национальный медицинский университет имени С. Д. Асфендиярова</dc:title>
  <dc:creator>Razor</dc:creator>
  <cp:lastModifiedBy>user</cp:lastModifiedBy>
  <cp:revision>636</cp:revision>
  <cp:lastPrinted>2018-09-14T14:06:41Z</cp:lastPrinted>
  <dcterms:created xsi:type="dcterms:W3CDTF">2018-09-14T04:48:31Z</dcterms:created>
  <dcterms:modified xsi:type="dcterms:W3CDTF">2021-10-12T10:18:10Z</dcterms:modified>
</cp:coreProperties>
</file>