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sldIdLst>
    <p:sldId id="256" r:id="rId2"/>
    <p:sldId id="311" r:id="rId3"/>
    <p:sldId id="312" r:id="rId4"/>
    <p:sldId id="259" r:id="rId5"/>
    <p:sldId id="313" r:id="rId6"/>
    <p:sldId id="264" r:id="rId7"/>
    <p:sldId id="261" r:id="rId8"/>
    <p:sldId id="262" r:id="rId9"/>
    <p:sldId id="263" r:id="rId10"/>
    <p:sldId id="265" r:id="rId11"/>
    <p:sldId id="281" r:id="rId12"/>
    <p:sldId id="283" r:id="rId13"/>
    <p:sldId id="292" r:id="rId14"/>
    <p:sldId id="267" r:id="rId15"/>
    <p:sldId id="282" r:id="rId16"/>
    <p:sldId id="291" r:id="rId17"/>
    <p:sldId id="269" r:id="rId18"/>
    <p:sldId id="285" r:id="rId19"/>
    <p:sldId id="293" r:id="rId20"/>
    <p:sldId id="294" r:id="rId21"/>
    <p:sldId id="271" r:id="rId22"/>
    <p:sldId id="284" r:id="rId23"/>
    <p:sldId id="295" r:id="rId24"/>
    <p:sldId id="296" r:id="rId25"/>
    <p:sldId id="273" r:id="rId26"/>
    <p:sldId id="286" r:id="rId27"/>
    <p:sldId id="297" r:id="rId28"/>
    <p:sldId id="298" r:id="rId29"/>
    <p:sldId id="274" r:id="rId30"/>
    <p:sldId id="290" r:id="rId31"/>
    <p:sldId id="299" r:id="rId32"/>
    <p:sldId id="276" r:id="rId33"/>
    <p:sldId id="289" r:id="rId34"/>
    <p:sldId id="300" r:id="rId35"/>
    <p:sldId id="302" r:id="rId36"/>
    <p:sldId id="303" r:id="rId37"/>
    <p:sldId id="278" r:id="rId38"/>
    <p:sldId id="288" r:id="rId39"/>
    <p:sldId id="305" r:id="rId40"/>
    <p:sldId id="306" r:id="rId41"/>
    <p:sldId id="307" r:id="rId42"/>
    <p:sldId id="280" r:id="rId43"/>
    <p:sldId id="287" r:id="rId44"/>
    <p:sldId id="309" r:id="rId45"/>
    <p:sldId id="310" r:id="rId46"/>
    <p:sldId id="308" r:id="rId47"/>
    <p:sldId id="314" r:id="rId48"/>
  </p:sldIdLst>
  <p:sldSz cx="13004800" cy="9753600"/>
  <p:notesSz cx="13004800" cy="97536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408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tente" initials="u" lastIdx="1" clrIdx="0">
    <p:extLst>
      <p:ext uri="{19B8F6BF-5375-455C-9EA6-DF929625EA0E}">
        <p15:presenceInfo xmlns:p15="http://schemas.microsoft.com/office/powerpoint/2012/main" xmlns="" userId="utent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EDF4"/>
    <a:srgbClr val="1F497D"/>
    <a:srgbClr val="E8ECF4"/>
    <a:srgbClr val="D0D8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975" autoAdjust="0"/>
    <p:restoredTop sz="94660"/>
  </p:normalViewPr>
  <p:slideViewPr>
    <p:cSldViewPr snapToGrid="0">
      <p:cViewPr>
        <p:scale>
          <a:sx n="50" d="100"/>
          <a:sy n="50" d="100"/>
        </p:scale>
        <p:origin x="-2388" y="-864"/>
      </p:cViewPr>
      <p:guideLst>
        <p:guide orient="horz" pos="2880"/>
        <p:guide pos="4081"/>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219C1E9-A5C0-4CA6-B02C-AB897273D676}"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86DF9A1E-66CF-4FB9-A1BA-5A5D30CDD77C}">
      <dgm:prSet phldrT="[Text]"/>
      <dgm:spPr/>
      <dgm:t>
        <a:bodyPr/>
        <a:lstStyle/>
        <a:p>
          <a:r>
            <a:rPr lang="en-GB" dirty="0" smtClean="0"/>
            <a:t>To improve the quality of professionals trained in CA HEI </a:t>
          </a:r>
          <a:endParaRPr lang="en-US" dirty="0"/>
        </a:p>
      </dgm:t>
    </dgm:pt>
    <dgm:pt modelId="{A8492079-C79B-4474-8AAE-405A1BB2320E}" type="parTrans" cxnId="{FE92BCCD-C8DA-43FD-8EE1-D9529947C886}">
      <dgm:prSet/>
      <dgm:spPr/>
      <dgm:t>
        <a:bodyPr/>
        <a:lstStyle/>
        <a:p>
          <a:endParaRPr lang="en-US"/>
        </a:p>
      </dgm:t>
    </dgm:pt>
    <dgm:pt modelId="{BBAD7F0B-F527-45FF-8CA5-E1EA314D78DD}" type="sibTrans" cxnId="{FE92BCCD-C8DA-43FD-8EE1-D9529947C886}">
      <dgm:prSet/>
      <dgm:spPr/>
      <dgm:t>
        <a:bodyPr/>
        <a:lstStyle/>
        <a:p>
          <a:endParaRPr lang="en-US"/>
        </a:p>
      </dgm:t>
    </dgm:pt>
    <dgm:pt modelId="{DD468C4E-92C9-4DF3-9EFA-99A651E33073}">
      <dgm:prSet phldrT="[Text]"/>
      <dgm:spPr/>
      <dgm:t>
        <a:bodyPr/>
        <a:lstStyle/>
        <a:p>
          <a:r>
            <a:rPr lang="en-GB" dirty="0" smtClean="0"/>
            <a:t>development and implementation of new constructive and collaborative curricula</a:t>
          </a:r>
          <a:endParaRPr lang="en-US" dirty="0"/>
        </a:p>
      </dgm:t>
    </dgm:pt>
    <dgm:pt modelId="{E271870E-BF1B-4276-8664-642F9E88AE84}" type="parTrans" cxnId="{7BBB5A8F-47FC-4EF8-A02A-07D56F322E69}">
      <dgm:prSet/>
      <dgm:spPr/>
      <dgm:t>
        <a:bodyPr/>
        <a:lstStyle/>
        <a:p>
          <a:endParaRPr lang="en-US"/>
        </a:p>
      </dgm:t>
    </dgm:pt>
    <dgm:pt modelId="{C8CD7389-D8E0-43B2-B235-CD0D714544F7}" type="sibTrans" cxnId="{7BBB5A8F-47FC-4EF8-A02A-07D56F322E69}">
      <dgm:prSet/>
      <dgm:spPr/>
      <dgm:t>
        <a:bodyPr/>
        <a:lstStyle/>
        <a:p>
          <a:endParaRPr lang="en-US"/>
        </a:p>
      </dgm:t>
    </dgm:pt>
    <dgm:pt modelId="{1A831A74-D0E4-4E6C-AB1E-ACE4C254C994}">
      <dgm:prSet phldrT="[Text]"/>
      <dgm:spPr/>
      <dgm:t>
        <a:bodyPr/>
        <a:lstStyle/>
        <a:p>
          <a:r>
            <a:rPr lang="en-GB" dirty="0" smtClean="0"/>
            <a:t>updated contents and modern teaching techniques</a:t>
          </a:r>
          <a:endParaRPr lang="en-US" dirty="0"/>
        </a:p>
      </dgm:t>
    </dgm:pt>
    <dgm:pt modelId="{896102A8-7B56-4B3C-B19B-A5981A220B31}" type="parTrans" cxnId="{906E9A87-7E3D-40A5-9CC4-147D360A480E}">
      <dgm:prSet/>
      <dgm:spPr/>
      <dgm:t>
        <a:bodyPr/>
        <a:lstStyle/>
        <a:p>
          <a:endParaRPr lang="en-US"/>
        </a:p>
      </dgm:t>
    </dgm:pt>
    <dgm:pt modelId="{687B1EF9-2926-4568-9AE1-BA25972BF354}" type="sibTrans" cxnId="{906E9A87-7E3D-40A5-9CC4-147D360A480E}">
      <dgm:prSet/>
      <dgm:spPr/>
      <dgm:t>
        <a:bodyPr/>
        <a:lstStyle/>
        <a:p>
          <a:endParaRPr lang="en-US"/>
        </a:p>
      </dgm:t>
    </dgm:pt>
    <dgm:pt modelId="{94D02B79-23BD-47B4-A2D3-8ECB38B4F3BF}">
      <dgm:prSet phldrT="[Text]"/>
      <dgm:spPr/>
      <dgm:t>
        <a:bodyPr/>
        <a:lstStyle/>
        <a:p>
          <a:r>
            <a:rPr lang="en-GB" dirty="0" smtClean="0"/>
            <a:t>To improve the level of competences and skills in CA HEIs </a:t>
          </a:r>
          <a:endParaRPr lang="en-US" dirty="0"/>
        </a:p>
      </dgm:t>
    </dgm:pt>
    <dgm:pt modelId="{12D7CA05-2F60-47D8-BD6D-196EEAE442A5}" type="parTrans" cxnId="{60233BDB-A2BC-42D5-9D76-58F95D737F59}">
      <dgm:prSet/>
      <dgm:spPr/>
      <dgm:t>
        <a:bodyPr/>
        <a:lstStyle/>
        <a:p>
          <a:endParaRPr lang="en-US"/>
        </a:p>
      </dgm:t>
    </dgm:pt>
    <dgm:pt modelId="{25075F03-15E4-4392-8661-00F5AC2851B4}" type="sibTrans" cxnId="{60233BDB-A2BC-42D5-9D76-58F95D737F59}">
      <dgm:prSet/>
      <dgm:spPr/>
      <dgm:t>
        <a:bodyPr/>
        <a:lstStyle/>
        <a:p>
          <a:endParaRPr lang="en-US"/>
        </a:p>
      </dgm:t>
    </dgm:pt>
    <dgm:pt modelId="{33277093-D8C6-4445-AEAD-F82DDC24D187}">
      <dgm:prSet phldrT="[Text]"/>
      <dgm:spPr/>
      <dgm:t>
        <a:bodyPr/>
        <a:lstStyle/>
        <a:p>
          <a:r>
            <a:rPr lang="en-GB" dirty="0" smtClean="0"/>
            <a:t>design and implementation of postgraduate curricula in medical fields</a:t>
          </a:r>
          <a:endParaRPr lang="en-US" dirty="0"/>
        </a:p>
      </dgm:t>
    </dgm:pt>
    <dgm:pt modelId="{44237829-CEAA-48E0-A29F-783D3A3C1435}" type="parTrans" cxnId="{4AD62AF8-C900-4EC8-8211-868F8A66CA1F}">
      <dgm:prSet/>
      <dgm:spPr/>
      <dgm:t>
        <a:bodyPr/>
        <a:lstStyle/>
        <a:p>
          <a:endParaRPr lang="en-US"/>
        </a:p>
      </dgm:t>
    </dgm:pt>
    <dgm:pt modelId="{43A15C0B-A277-431A-BD4C-2C304589B2EF}" type="sibTrans" cxnId="{4AD62AF8-C900-4EC8-8211-868F8A66CA1F}">
      <dgm:prSet/>
      <dgm:spPr/>
      <dgm:t>
        <a:bodyPr/>
        <a:lstStyle/>
        <a:p>
          <a:endParaRPr lang="en-US"/>
        </a:p>
      </dgm:t>
    </dgm:pt>
    <dgm:pt modelId="{372738D0-0662-4AFA-B408-5F2CE9D15A95}">
      <dgm:prSet phldrT="[Text]"/>
      <dgm:spPr/>
      <dgm:t>
        <a:bodyPr/>
        <a:lstStyle/>
        <a:p>
          <a:r>
            <a:rPr lang="en-GB" dirty="0" smtClean="0"/>
            <a:t>Emphasis on the need of an holistic approach and interdisciplinary interaction</a:t>
          </a:r>
          <a:endParaRPr lang="en-US" dirty="0"/>
        </a:p>
      </dgm:t>
    </dgm:pt>
    <dgm:pt modelId="{E264D3A2-37F4-4A29-B31A-D1BBA1A61258}" type="parTrans" cxnId="{69AC1D9F-A030-43FA-B91C-139BE10BCCF0}">
      <dgm:prSet/>
      <dgm:spPr/>
      <dgm:t>
        <a:bodyPr/>
        <a:lstStyle/>
        <a:p>
          <a:endParaRPr lang="en-US"/>
        </a:p>
      </dgm:t>
    </dgm:pt>
    <dgm:pt modelId="{14C46D35-D991-4D80-A9CE-0F27E929FA54}" type="sibTrans" cxnId="{69AC1D9F-A030-43FA-B91C-139BE10BCCF0}">
      <dgm:prSet/>
      <dgm:spPr/>
      <dgm:t>
        <a:bodyPr/>
        <a:lstStyle/>
        <a:p>
          <a:endParaRPr lang="en-US"/>
        </a:p>
      </dgm:t>
    </dgm:pt>
    <dgm:pt modelId="{C885A880-3E1A-44FD-A005-973868EC0328}">
      <dgm:prSet phldrT="[Text]"/>
      <dgm:spPr/>
      <dgm:t>
        <a:bodyPr/>
        <a:lstStyle/>
        <a:p>
          <a:r>
            <a:rPr lang="en-GB" dirty="0" smtClean="0"/>
            <a:t>To introduce ICT technologies </a:t>
          </a:r>
          <a:endParaRPr lang="en-US" dirty="0"/>
        </a:p>
      </dgm:t>
    </dgm:pt>
    <dgm:pt modelId="{F3C194A1-A1EB-44C2-A7C7-F79F0EC505A2}" type="parTrans" cxnId="{7FC8C592-ADDE-4B2A-BB03-B1676727D43C}">
      <dgm:prSet/>
      <dgm:spPr/>
      <dgm:t>
        <a:bodyPr/>
        <a:lstStyle/>
        <a:p>
          <a:endParaRPr lang="en-US"/>
        </a:p>
      </dgm:t>
    </dgm:pt>
    <dgm:pt modelId="{52CD36D6-5BAE-484D-AA0A-177C1DB97F5C}" type="sibTrans" cxnId="{7FC8C592-ADDE-4B2A-BB03-B1676727D43C}">
      <dgm:prSet/>
      <dgm:spPr/>
      <dgm:t>
        <a:bodyPr/>
        <a:lstStyle/>
        <a:p>
          <a:endParaRPr lang="en-US"/>
        </a:p>
      </dgm:t>
    </dgm:pt>
    <dgm:pt modelId="{5DA04EBB-E85D-4BBE-97BE-5397BF91E734}">
      <dgm:prSet phldrT="[Text]"/>
      <dgm:spPr/>
      <dgm:t>
        <a:bodyPr/>
        <a:lstStyle/>
        <a:p>
          <a:r>
            <a:rPr lang="en-GB" dirty="0" smtClean="0"/>
            <a:t>implement an effective virtual interaction among partner HEIs </a:t>
          </a:r>
          <a:endParaRPr lang="en-US" dirty="0"/>
        </a:p>
      </dgm:t>
    </dgm:pt>
    <dgm:pt modelId="{8609F6AC-1248-4333-920A-F5D3650C343A}" type="parTrans" cxnId="{C833BB70-016F-41ED-8361-610E798DA328}">
      <dgm:prSet/>
      <dgm:spPr/>
      <dgm:t>
        <a:bodyPr/>
        <a:lstStyle/>
        <a:p>
          <a:endParaRPr lang="en-US"/>
        </a:p>
      </dgm:t>
    </dgm:pt>
    <dgm:pt modelId="{61DA69C2-795E-4F8A-98BC-2BBE538B616B}" type="sibTrans" cxnId="{C833BB70-016F-41ED-8361-610E798DA328}">
      <dgm:prSet/>
      <dgm:spPr/>
      <dgm:t>
        <a:bodyPr/>
        <a:lstStyle/>
        <a:p>
          <a:endParaRPr lang="en-US"/>
        </a:p>
      </dgm:t>
    </dgm:pt>
    <dgm:pt modelId="{A026122D-991E-4F9F-81C8-84C9D53674EF}">
      <dgm:prSet phldrT="[Text]"/>
      <dgm:spPr/>
      <dgm:t>
        <a:bodyPr/>
        <a:lstStyle/>
        <a:p>
          <a:r>
            <a:rPr lang="en-US" dirty="0" smtClean="0"/>
            <a:t>Creation of the information flow network</a:t>
          </a:r>
          <a:endParaRPr lang="en-US" dirty="0"/>
        </a:p>
      </dgm:t>
    </dgm:pt>
    <dgm:pt modelId="{7F38D12D-28D9-45DA-9A13-EBED472064DD}" type="parTrans" cxnId="{20851F6D-C6E8-4358-B30D-7369614F51BA}">
      <dgm:prSet/>
      <dgm:spPr/>
      <dgm:t>
        <a:bodyPr/>
        <a:lstStyle/>
        <a:p>
          <a:endParaRPr lang="en-US"/>
        </a:p>
      </dgm:t>
    </dgm:pt>
    <dgm:pt modelId="{91D87EE5-058F-41A3-8E4F-BF4F4C0B3320}" type="sibTrans" cxnId="{20851F6D-C6E8-4358-B30D-7369614F51BA}">
      <dgm:prSet/>
      <dgm:spPr/>
      <dgm:t>
        <a:bodyPr/>
        <a:lstStyle/>
        <a:p>
          <a:endParaRPr lang="en-US"/>
        </a:p>
      </dgm:t>
    </dgm:pt>
    <dgm:pt modelId="{5EFBC1ED-3239-4337-A6E2-01992DBEE4D2}">
      <dgm:prSet phldrT="[Text]"/>
      <dgm:spPr/>
      <dgm:t>
        <a:bodyPr/>
        <a:lstStyle/>
        <a:p>
          <a:r>
            <a:rPr lang="en-GB" smtClean="0"/>
            <a:t>e-learning components and simulation-based training</a:t>
          </a:r>
          <a:endParaRPr lang="en-US" dirty="0"/>
        </a:p>
      </dgm:t>
    </dgm:pt>
    <dgm:pt modelId="{CEF90F07-B6B9-43E2-8CCB-ED0F950ABDD4}" type="parTrans" cxnId="{B1EC4824-2EF3-45B2-98F4-A9EFD1074852}">
      <dgm:prSet/>
      <dgm:spPr/>
      <dgm:t>
        <a:bodyPr/>
        <a:lstStyle/>
        <a:p>
          <a:endParaRPr lang="en-US"/>
        </a:p>
      </dgm:t>
    </dgm:pt>
    <dgm:pt modelId="{D8A56FD5-892E-4249-A030-BCFE2247589D}" type="sibTrans" cxnId="{B1EC4824-2EF3-45B2-98F4-A9EFD1074852}">
      <dgm:prSet/>
      <dgm:spPr/>
      <dgm:t>
        <a:bodyPr/>
        <a:lstStyle/>
        <a:p>
          <a:endParaRPr lang="en-US"/>
        </a:p>
      </dgm:t>
    </dgm:pt>
    <dgm:pt modelId="{5C813C59-1021-4D0C-9323-E0BCEBFB7344}" type="pres">
      <dgm:prSet presAssocID="{2219C1E9-A5C0-4CA6-B02C-AB897273D676}" presName="linearFlow" presStyleCnt="0">
        <dgm:presLayoutVars>
          <dgm:dir/>
          <dgm:animLvl val="lvl"/>
          <dgm:resizeHandles val="exact"/>
        </dgm:presLayoutVars>
      </dgm:prSet>
      <dgm:spPr/>
      <dgm:t>
        <a:bodyPr/>
        <a:lstStyle/>
        <a:p>
          <a:endParaRPr lang="ru-RU"/>
        </a:p>
      </dgm:t>
    </dgm:pt>
    <dgm:pt modelId="{D0899848-86CC-4719-9AC7-66BD6D319F9E}" type="pres">
      <dgm:prSet presAssocID="{86DF9A1E-66CF-4FB9-A1BA-5A5D30CDD77C}" presName="composite" presStyleCnt="0"/>
      <dgm:spPr/>
    </dgm:pt>
    <dgm:pt modelId="{A7B18E30-8BA4-4550-9F65-97960313AC4B}" type="pres">
      <dgm:prSet presAssocID="{86DF9A1E-66CF-4FB9-A1BA-5A5D30CDD77C}" presName="parentText" presStyleLbl="alignNode1" presStyleIdx="0" presStyleCnt="3">
        <dgm:presLayoutVars>
          <dgm:chMax val="1"/>
          <dgm:bulletEnabled val="1"/>
        </dgm:presLayoutVars>
      </dgm:prSet>
      <dgm:spPr/>
      <dgm:t>
        <a:bodyPr/>
        <a:lstStyle/>
        <a:p>
          <a:endParaRPr lang="en-US"/>
        </a:p>
      </dgm:t>
    </dgm:pt>
    <dgm:pt modelId="{D8C63A79-BA9F-4F34-8658-C5A2466065C9}" type="pres">
      <dgm:prSet presAssocID="{86DF9A1E-66CF-4FB9-A1BA-5A5D30CDD77C}" presName="descendantText" presStyleLbl="alignAcc1" presStyleIdx="0" presStyleCnt="3">
        <dgm:presLayoutVars>
          <dgm:bulletEnabled val="1"/>
        </dgm:presLayoutVars>
      </dgm:prSet>
      <dgm:spPr/>
      <dgm:t>
        <a:bodyPr/>
        <a:lstStyle/>
        <a:p>
          <a:endParaRPr lang="en-US"/>
        </a:p>
      </dgm:t>
    </dgm:pt>
    <dgm:pt modelId="{3621A46C-4C32-4AF9-9BBD-B9A5084CD953}" type="pres">
      <dgm:prSet presAssocID="{BBAD7F0B-F527-45FF-8CA5-E1EA314D78DD}" presName="sp" presStyleCnt="0"/>
      <dgm:spPr/>
    </dgm:pt>
    <dgm:pt modelId="{B1D7F967-B492-4892-BE2C-B1CE0467447D}" type="pres">
      <dgm:prSet presAssocID="{94D02B79-23BD-47B4-A2D3-8ECB38B4F3BF}" presName="composite" presStyleCnt="0"/>
      <dgm:spPr/>
    </dgm:pt>
    <dgm:pt modelId="{4967A33B-2677-42D9-9023-18427E34C605}" type="pres">
      <dgm:prSet presAssocID="{94D02B79-23BD-47B4-A2D3-8ECB38B4F3BF}" presName="parentText" presStyleLbl="alignNode1" presStyleIdx="1" presStyleCnt="3">
        <dgm:presLayoutVars>
          <dgm:chMax val="1"/>
          <dgm:bulletEnabled val="1"/>
        </dgm:presLayoutVars>
      </dgm:prSet>
      <dgm:spPr/>
      <dgm:t>
        <a:bodyPr/>
        <a:lstStyle/>
        <a:p>
          <a:endParaRPr lang="en-US"/>
        </a:p>
      </dgm:t>
    </dgm:pt>
    <dgm:pt modelId="{507C0E2D-AFFA-48E7-B1F8-08AC78156056}" type="pres">
      <dgm:prSet presAssocID="{94D02B79-23BD-47B4-A2D3-8ECB38B4F3BF}" presName="descendantText" presStyleLbl="alignAcc1" presStyleIdx="1" presStyleCnt="3">
        <dgm:presLayoutVars>
          <dgm:bulletEnabled val="1"/>
        </dgm:presLayoutVars>
      </dgm:prSet>
      <dgm:spPr/>
      <dgm:t>
        <a:bodyPr/>
        <a:lstStyle/>
        <a:p>
          <a:endParaRPr lang="en-US"/>
        </a:p>
      </dgm:t>
    </dgm:pt>
    <dgm:pt modelId="{AE9BE04B-BBF8-4E8C-A90B-63B9A5DC1A4C}" type="pres">
      <dgm:prSet presAssocID="{25075F03-15E4-4392-8661-00F5AC2851B4}" presName="sp" presStyleCnt="0"/>
      <dgm:spPr/>
    </dgm:pt>
    <dgm:pt modelId="{C238B2E4-F295-4169-B636-1B6F72DC76F9}" type="pres">
      <dgm:prSet presAssocID="{C885A880-3E1A-44FD-A005-973868EC0328}" presName="composite" presStyleCnt="0"/>
      <dgm:spPr/>
    </dgm:pt>
    <dgm:pt modelId="{95F56062-39D9-4EF7-9F1F-DBC143607AC8}" type="pres">
      <dgm:prSet presAssocID="{C885A880-3E1A-44FD-A005-973868EC0328}" presName="parentText" presStyleLbl="alignNode1" presStyleIdx="2" presStyleCnt="3">
        <dgm:presLayoutVars>
          <dgm:chMax val="1"/>
          <dgm:bulletEnabled val="1"/>
        </dgm:presLayoutVars>
      </dgm:prSet>
      <dgm:spPr/>
      <dgm:t>
        <a:bodyPr/>
        <a:lstStyle/>
        <a:p>
          <a:endParaRPr lang="en-US"/>
        </a:p>
      </dgm:t>
    </dgm:pt>
    <dgm:pt modelId="{6416263B-3E0B-4FB4-A26A-2B4F5B39685D}" type="pres">
      <dgm:prSet presAssocID="{C885A880-3E1A-44FD-A005-973868EC0328}" presName="descendantText" presStyleLbl="alignAcc1" presStyleIdx="2" presStyleCnt="3">
        <dgm:presLayoutVars>
          <dgm:bulletEnabled val="1"/>
        </dgm:presLayoutVars>
      </dgm:prSet>
      <dgm:spPr/>
      <dgm:t>
        <a:bodyPr/>
        <a:lstStyle/>
        <a:p>
          <a:endParaRPr lang="en-US"/>
        </a:p>
      </dgm:t>
    </dgm:pt>
  </dgm:ptLst>
  <dgm:cxnLst>
    <dgm:cxn modelId="{15267172-06FE-4DB8-99CD-FAD7CB55B263}" type="presOf" srcId="{94D02B79-23BD-47B4-A2D3-8ECB38B4F3BF}" destId="{4967A33B-2677-42D9-9023-18427E34C605}" srcOrd="0" destOrd="0" presId="urn:microsoft.com/office/officeart/2005/8/layout/chevron2"/>
    <dgm:cxn modelId="{A28EDD63-F605-4911-9080-354789E92AA8}" type="presOf" srcId="{86DF9A1E-66CF-4FB9-A1BA-5A5D30CDD77C}" destId="{A7B18E30-8BA4-4550-9F65-97960313AC4B}" srcOrd="0" destOrd="0" presId="urn:microsoft.com/office/officeart/2005/8/layout/chevron2"/>
    <dgm:cxn modelId="{67B2A86D-6802-443E-8543-8CBB420EDD2F}" type="presOf" srcId="{33277093-D8C6-4445-AEAD-F82DDC24D187}" destId="{507C0E2D-AFFA-48E7-B1F8-08AC78156056}" srcOrd="0" destOrd="0" presId="urn:microsoft.com/office/officeart/2005/8/layout/chevron2"/>
    <dgm:cxn modelId="{E2573848-14AD-408A-AA13-B1FC56110300}" type="presOf" srcId="{5EFBC1ED-3239-4337-A6E2-01992DBEE4D2}" destId="{D8C63A79-BA9F-4F34-8658-C5A2466065C9}" srcOrd="0" destOrd="2" presId="urn:microsoft.com/office/officeart/2005/8/layout/chevron2"/>
    <dgm:cxn modelId="{9E6DF272-123B-4215-B265-77637FED34E1}" type="presOf" srcId="{A026122D-991E-4F9F-81C8-84C9D53674EF}" destId="{6416263B-3E0B-4FB4-A26A-2B4F5B39685D}" srcOrd="0" destOrd="1" presId="urn:microsoft.com/office/officeart/2005/8/layout/chevron2"/>
    <dgm:cxn modelId="{806F6AF1-431E-420A-BF56-7DA42E2212A2}" type="presOf" srcId="{C885A880-3E1A-44FD-A005-973868EC0328}" destId="{95F56062-39D9-4EF7-9F1F-DBC143607AC8}" srcOrd="0" destOrd="0" presId="urn:microsoft.com/office/officeart/2005/8/layout/chevron2"/>
    <dgm:cxn modelId="{7FC8C592-ADDE-4B2A-BB03-B1676727D43C}" srcId="{2219C1E9-A5C0-4CA6-B02C-AB897273D676}" destId="{C885A880-3E1A-44FD-A005-973868EC0328}" srcOrd="2" destOrd="0" parTransId="{F3C194A1-A1EB-44C2-A7C7-F79F0EC505A2}" sibTransId="{52CD36D6-5BAE-484D-AA0A-177C1DB97F5C}"/>
    <dgm:cxn modelId="{D5BFACAF-68CA-49FC-A0D4-2ED01A747ABC}" type="presOf" srcId="{2219C1E9-A5C0-4CA6-B02C-AB897273D676}" destId="{5C813C59-1021-4D0C-9323-E0BCEBFB7344}" srcOrd="0" destOrd="0" presId="urn:microsoft.com/office/officeart/2005/8/layout/chevron2"/>
    <dgm:cxn modelId="{E64C5EE5-2809-4B80-93BC-8E9D1807D6F3}" type="presOf" srcId="{372738D0-0662-4AFA-B408-5F2CE9D15A95}" destId="{507C0E2D-AFFA-48E7-B1F8-08AC78156056}" srcOrd="0" destOrd="1" presId="urn:microsoft.com/office/officeart/2005/8/layout/chevron2"/>
    <dgm:cxn modelId="{A66784A2-F7B5-4A92-BFF5-071E383D225E}" type="presOf" srcId="{1A831A74-D0E4-4E6C-AB1E-ACE4C254C994}" destId="{D8C63A79-BA9F-4F34-8658-C5A2466065C9}" srcOrd="0" destOrd="1" presId="urn:microsoft.com/office/officeart/2005/8/layout/chevron2"/>
    <dgm:cxn modelId="{FE92BCCD-C8DA-43FD-8EE1-D9529947C886}" srcId="{2219C1E9-A5C0-4CA6-B02C-AB897273D676}" destId="{86DF9A1E-66CF-4FB9-A1BA-5A5D30CDD77C}" srcOrd="0" destOrd="0" parTransId="{A8492079-C79B-4474-8AAE-405A1BB2320E}" sibTransId="{BBAD7F0B-F527-45FF-8CA5-E1EA314D78DD}"/>
    <dgm:cxn modelId="{906E9A87-7E3D-40A5-9CC4-147D360A480E}" srcId="{86DF9A1E-66CF-4FB9-A1BA-5A5D30CDD77C}" destId="{1A831A74-D0E4-4E6C-AB1E-ACE4C254C994}" srcOrd="1" destOrd="0" parTransId="{896102A8-7B56-4B3C-B19B-A5981A220B31}" sibTransId="{687B1EF9-2926-4568-9AE1-BA25972BF354}"/>
    <dgm:cxn modelId="{C833BB70-016F-41ED-8361-610E798DA328}" srcId="{C885A880-3E1A-44FD-A005-973868EC0328}" destId="{5DA04EBB-E85D-4BBE-97BE-5397BF91E734}" srcOrd="0" destOrd="0" parTransId="{8609F6AC-1248-4333-920A-F5D3650C343A}" sibTransId="{61DA69C2-795E-4F8A-98BC-2BBE538B616B}"/>
    <dgm:cxn modelId="{20851F6D-C6E8-4358-B30D-7369614F51BA}" srcId="{C885A880-3E1A-44FD-A005-973868EC0328}" destId="{A026122D-991E-4F9F-81C8-84C9D53674EF}" srcOrd="1" destOrd="0" parTransId="{7F38D12D-28D9-45DA-9A13-EBED472064DD}" sibTransId="{91D87EE5-058F-41A3-8E4F-BF4F4C0B3320}"/>
    <dgm:cxn modelId="{B1EC4824-2EF3-45B2-98F4-A9EFD1074852}" srcId="{86DF9A1E-66CF-4FB9-A1BA-5A5D30CDD77C}" destId="{5EFBC1ED-3239-4337-A6E2-01992DBEE4D2}" srcOrd="2" destOrd="0" parTransId="{CEF90F07-B6B9-43E2-8CCB-ED0F950ABDD4}" sibTransId="{D8A56FD5-892E-4249-A030-BCFE2247589D}"/>
    <dgm:cxn modelId="{8E282B0A-6669-4CC1-9CB2-CB2CE757F84E}" type="presOf" srcId="{DD468C4E-92C9-4DF3-9EFA-99A651E33073}" destId="{D8C63A79-BA9F-4F34-8658-C5A2466065C9}" srcOrd="0" destOrd="0" presId="urn:microsoft.com/office/officeart/2005/8/layout/chevron2"/>
    <dgm:cxn modelId="{7BBB5A8F-47FC-4EF8-A02A-07D56F322E69}" srcId="{86DF9A1E-66CF-4FB9-A1BA-5A5D30CDD77C}" destId="{DD468C4E-92C9-4DF3-9EFA-99A651E33073}" srcOrd="0" destOrd="0" parTransId="{E271870E-BF1B-4276-8664-642F9E88AE84}" sibTransId="{C8CD7389-D8E0-43B2-B235-CD0D714544F7}"/>
    <dgm:cxn modelId="{60233BDB-A2BC-42D5-9D76-58F95D737F59}" srcId="{2219C1E9-A5C0-4CA6-B02C-AB897273D676}" destId="{94D02B79-23BD-47B4-A2D3-8ECB38B4F3BF}" srcOrd="1" destOrd="0" parTransId="{12D7CA05-2F60-47D8-BD6D-196EEAE442A5}" sibTransId="{25075F03-15E4-4392-8661-00F5AC2851B4}"/>
    <dgm:cxn modelId="{69AC1D9F-A030-43FA-B91C-139BE10BCCF0}" srcId="{94D02B79-23BD-47B4-A2D3-8ECB38B4F3BF}" destId="{372738D0-0662-4AFA-B408-5F2CE9D15A95}" srcOrd="1" destOrd="0" parTransId="{E264D3A2-37F4-4A29-B31A-D1BBA1A61258}" sibTransId="{14C46D35-D991-4D80-A9CE-0F27E929FA54}"/>
    <dgm:cxn modelId="{1686186E-32AD-4916-ABE4-FA78F5D6F860}" type="presOf" srcId="{5DA04EBB-E85D-4BBE-97BE-5397BF91E734}" destId="{6416263B-3E0B-4FB4-A26A-2B4F5B39685D}" srcOrd="0" destOrd="0" presId="urn:microsoft.com/office/officeart/2005/8/layout/chevron2"/>
    <dgm:cxn modelId="{4AD62AF8-C900-4EC8-8211-868F8A66CA1F}" srcId="{94D02B79-23BD-47B4-A2D3-8ECB38B4F3BF}" destId="{33277093-D8C6-4445-AEAD-F82DDC24D187}" srcOrd="0" destOrd="0" parTransId="{44237829-CEAA-48E0-A29F-783D3A3C1435}" sibTransId="{43A15C0B-A277-431A-BD4C-2C304589B2EF}"/>
    <dgm:cxn modelId="{A9C6562F-C397-45C4-8BA9-52BC061D5775}" type="presParOf" srcId="{5C813C59-1021-4D0C-9323-E0BCEBFB7344}" destId="{D0899848-86CC-4719-9AC7-66BD6D319F9E}" srcOrd="0" destOrd="0" presId="urn:microsoft.com/office/officeart/2005/8/layout/chevron2"/>
    <dgm:cxn modelId="{87385B6C-DAA4-457A-97CF-6D7EC83936AF}" type="presParOf" srcId="{D0899848-86CC-4719-9AC7-66BD6D319F9E}" destId="{A7B18E30-8BA4-4550-9F65-97960313AC4B}" srcOrd="0" destOrd="0" presId="urn:microsoft.com/office/officeart/2005/8/layout/chevron2"/>
    <dgm:cxn modelId="{610B14DC-E024-4E84-9E63-617120CBE73D}" type="presParOf" srcId="{D0899848-86CC-4719-9AC7-66BD6D319F9E}" destId="{D8C63A79-BA9F-4F34-8658-C5A2466065C9}" srcOrd="1" destOrd="0" presId="urn:microsoft.com/office/officeart/2005/8/layout/chevron2"/>
    <dgm:cxn modelId="{968D2065-6638-451A-BFDE-E66EBC09DFFD}" type="presParOf" srcId="{5C813C59-1021-4D0C-9323-E0BCEBFB7344}" destId="{3621A46C-4C32-4AF9-9BBD-B9A5084CD953}" srcOrd="1" destOrd="0" presId="urn:microsoft.com/office/officeart/2005/8/layout/chevron2"/>
    <dgm:cxn modelId="{80EBC611-88EF-48EB-B352-5A08DE2BCD63}" type="presParOf" srcId="{5C813C59-1021-4D0C-9323-E0BCEBFB7344}" destId="{B1D7F967-B492-4892-BE2C-B1CE0467447D}" srcOrd="2" destOrd="0" presId="urn:microsoft.com/office/officeart/2005/8/layout/chevron2"/>
    <dgm:cxn modelId="{57637C95-694B-46D9-8D93-3316AC38F1AF}" type="presParOf" srcId="{B1D7F967-B492-4892-BE2C-B1CE0467447D}" destId="{4967A33B-2677-42D9-9023-18427E34C605}" srcOrd="0" destOrd="0" presId="urn:microsoft.com/office/officeart/2005/8/layout/chevron2"/>
    <dgm:cxn modelId="{DC6D1418-29AF-4FC4-8943-F08B46D268A9}" type="presParOf" srcId="{B1D7F967-B492-4892-BE2C-B1CE0467447D}" destId="{507C0E2D-AFFA-48E7-B1F8-08AC78156056}" srcOrd="1" destOrd="0" presId="urn:microsoft.com/office/officeart/2005/8/layout/chevron2"/>
    <dgm:cxn modelId="{8788F943-3DF6-4131-A8FF-8FEAB493375D}" type="presParOf" srcId="{5C813C59-1021-4D0C-9323-E0BCEBFB7344}" destId="{AE9BE04B-BBF8-4E8C-A90B-63B9A5DC1A4C}" srcOrd="3" destOrd="0" presId="urn:microsoft.com/office/officeart/2005/8/layout/chevron2"/>
    <dgm:cxn modelId="{31822398-AD3C-40AD-96CC-119081BD39E2}" type="presParOf" srcId="{5C813C59-1021-4D0C-9323-E0BCEBFB7344}" destId="{C238B2E4-F295-4169-B636-1B6F72DC76F9}" srcOrd="4" destOrd="0" presId="urn:microsoft.com/office/officeart/2005/8/layout/chevron2"/>
    <dgm:cxn modelId="{FA0574F6-787C-47F3-AD23-A90D7EFE533C}" type="presParOf" srcId="{C238B2E4-F295-4169-B636-1B6F72DC76F9}" destId="{95F56062-39D9-4EF7-9F1F-DBC143607AC8}" srcOrd="0" destOrd="0" presId="urn:microsoft.com/office/officeart/2005/8/layout/chevron2"/>
    <dgm:cxn modelId="{2A1A7318-BE61-4186-BE8C-35A9F0917049}" type="presParOf" srcId="{C238B2E4-F295-4169-B636-1B6F72DC76F9}" destId="{6416263B-3E0B-4FB4-A26A-2B4F5B39685D}"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B18E30-8BA4-4550-9F65-97960313AC4B}">
      <dsp:nvSpPr>
        <dsp:cNvPr id="0" name=""/>
        <dsp:cNvSpPr/>
      </dsp:nvSpPr>
      <dsp:spPr>
        <a:xfrm rot="5400000">
          <a:off x="-372669" y="377077"/>
          <a:ext cx="2484462" cy="1739123"/>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GB" sz="1400" kern="1200" dirty="0" smtClean="0"/>
            <a:t>To improve the quality of professionals trained in CA HEI </a:t>
          </a:r>
          <a:endParaRPr lang="en-US" sz="1400" kern="1200" dirty="0"/>
        </a:p>
      </dsp:txBody>
      <dsp:txXfrm rot="-5400000">
        <a:off x="1" y="873970"/>
        <a:ext cx="1739123" cy="745339"/>
      </dsp:txXfrm>
    </dsp:sp>
    <dsp:sp modelId="{D8C63A79-BA9F-4F34-8658-C5A2466065C9}">
      <dsp:nvSpPr>
        <dsp:cNvPr id="0" name=""/>
        <dsp:cNvSpPr/>
      </dsp:nvSpPr>
      <dsp:spPr>
        <a:xfrm rot="5400000">
          <a:off x="4397045" y="-2653513"/>
          <a:ext cx="1614900" cy="6930743"/>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3576" tIns="14605" rIns="14605" bIns="14605" numCol="1" spcCol="1270" anchor="ctr" anchorCtr="0">
          <a:noAutofit/>
        </a:bodyPr>
        <a:lstStyle/>
        <a:p>
          <a:pPr marL="228600" lvl="1" indent="-228600" algn="l" defTabSz="1022350">
            <a:lnSpc>
              <a:spcPct val="90000"/>
            </a:lnSpc>
            <a:spcBef>
              <a:spcPct val="0"/>
            </a:spcBef>
            <a:spcAft>
              <a:spcPct val="15000"/>
            </a:spcAft>
            <a:buChar char="••"/>
          </a:pPr>
          <a:r>
            <a:rPr lang="en-GB" sz="2300" kern="1200" dirty="0" smtClean="0"/>
            <a:t>development and implementation of new constructive and collaborative curricula</a:t>
          </a:r>
          <a:endParaRPr lang="en-US" sz="2300" kern="1200" dirty="0"/>
        </a:p>
        <a:p>
          <a:pPr marL="228600" lvl="1" indent="-228600" algn="l" defTabSz="1022350">
            <a:lnSpc>
              <a:spcPct val="90000"/>
            </a:lnSpc>
            <a:spcBef>
              <a:spcPct val="0"/>
            </a:spcBef>
            <a:spcAft>
              <a:spcPct val="15000"/>
            </a:spcAft>
            <a:buChar char="••"/>
          </a:pPr>
          <a:r>
            <a:rPr lang="en-GB" sz="2300" kern="1200" dirty="0" smtClean="0"/>
            <a:t>updated contents and modern teaching techniques</a:t>
          </a:r>
          <a:endParaRPr lang="en-US" sz="2300" kern="1200" dirty="0"/>
        </a:p>
        <a:p>
          <a:pPr marL="228600" lvl="1" indent="-228600" algn="l" defTabSz="1022350">
            <a:lnSpc>
              <a:spcPct val="90000"/>
            </a:lnSpc>
            <a:spcBef>
              <a:spcPct val="0"/>
            </a:spcBef>
            <a:spcAft>
              <a:spcPct val="15000"/>
            </a:spcAft>
            <a:buChar char="••"/>
          </a:pPr>
          <a:r>
            <a:rPr lang="en-GB" sz="2300" kern="1200" smtClean="0"/>
            <a:t>e-learning components and simulation-based training</a:t>
          </a:r>
          <a:endParaRPr lang="en-US" sz="2300" kern="1200" dirty="0"/>
        </a:p>
      </dsp:txBody>
      <dsp:txXfrm rot="-5400000">
        <a:off x="1739124" y="83241"/>
        <a:ext cx="6851910" cy="1457234"/>
      </dsp:txXfrm>
    </dsp:sp>
    <dsp:sp modelId="{4967A33B-2677-42D9-9023-18427E34C605}">
      <dsp:nvSpPr>
        <dsp:cNvPr id="0" name=""/>
        <dsp:cNvSpPr/>
      </dsp:nvSpPr>
      <dsp:spPr>
        <a:xfrm rot="5400000">
          <a:off x="-372669" y="2673738"/>
          <a:ext cx="2484462" cy="1739123"/>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GB" sz="1400" kern="1200" dirty="0" smtClean="0"/>
            <a:t>To improve the level of competences and skills in CA HEIs </a:t>
          </a:r>
          <a:endParaRPr lang="en-US" sz="1400" kern="1200" dirty="0"/>
        </a:p>
      </dsp:txBody>
      <dsp:txXfrm rot="-5400000">
        <a:off x="1" y="3170631"/>
        <a:ext cx="1739123" cy="745339"/>
      </dsp:txXfrm>
    </dsp:sp>
    <dsp:sp modelId="{507C0E2D-AFFA-48E7-B1F8-08AC78156056}">
      <dsp:nvSpPr>
        <dsp:cNvPr id="0" name=""/>
        <dsp:cNvSpPr/>
      </dsp:nvSpPr>
      <dsp:spPr>
        <a:xfrm rot="5400000">
          <a:off x="4397045" y="-356852"/>
          <a:ext cx="1614900" cy="6930743"/>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3576" tIns="14605" rIns="14605" bIns="14605" numCol="1" spcCol="1270" anchor="ctr" anchorCtr="0">
          <a:noAutofit/>
        </a:bodyPr>
        <a:lstStyle/>
        <a:p>
          <a:pPr marL="228600" lvl="1" indent="-228600" algn="l" defTabSz="1022350">
            <a:lnSpc>
              <a:spcPct val="90000"/>
            </a:lnSpc>
            <a:spcBef>
              <a:spcPct val="0"/>
            </a:spcBef>
            <a:spcAft>
              <a:spcPct val="15000"/>
            </a:spcAft>
            <a:buChar char="••"/>
          </a:pPr>
          <a:r>
            <a:rPr lang="en-GB" sz="2300" kern="1200" dirty="0" smtClean="0"/>
            <a:t>design and implementation of postgraduate curricula in medical fields</a:t>
          </a:r>
          <a:endParaRPr lang="en-US" sz="2300" kern="1200" dirty="0"/>
        </a:p>
        <a:p>
          <a:pPr marL="228600" lvl="1" indent="-228600" algn="l" defTabSz="1022350">
            <a:lnSpc>
              <a:spcPct val="90000"/>
            </a:lnSpc>
            <a:spcBef>
              <a:spcPct val="0"/>
            </a:spcBef>
            <a:spcAft>
              <a:spcPct val="15000"/>
            </a:spcAft>
            <a:buChar char="••"/>
          </a:pPr>
          <a:r>
            <a:rPr lang="en-GB" sz="2300" kern="1200" dirty="0" smtClean="0"/>
            <a:t>Emphasis on the need of an holistic approach and interdisciplinary interaction</a:t>
          </a:r>
          <a:endParaRPr lang="en-US" sz="2300" kern="1200" dirty="0"/>
        </a:p>
      </dsp:txBody>
      <dsp:txXfrm rot="-5400000">
        <a:off x="1739124" y="2379902"/>
        <a:ext cx="6851910" cy="1457234"/>
      </dsp:txXfrm>
    </dsp:sp>
    <dsp:sp modelId="{95F56062-39D9-4EF7-9F1F-DBC143607AC8}">
      <dsp:nvSpPr>
        <dsp:cNvPr id="0" name=""/>
        <dsp:cNvSpPr/>
      </dsp:nvSpPr>
      <dsp:spPr>
        <a:xfrm rot="5400000">
          <a:off x="-372669" y="4970398"/>
          <a:ext cx="2484462" cy="1739123"/>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GB" sz="1400" kern="1200" dirty="0" smtClean="0"/>
            <a:t>To introduce ICT technologies </a:t>
          </a:r>
          <a:endParaRPr lang="en-US" sz="1400" kern="1200" dirty="0"/>
        </a:p>
      </dsp:txBody>
      <dsp:txXfrm rot="-5400000">
        <a:off x="1" y="5467291"/>
        <a:ext cx="1739123" cy="745339"/>
      </dsp:txXfrm>
    </dsp:sp>
    <dsp:sp modelId="{6416263B-3E0B-4FB4-A26A-2B4F5B39685D}">
      <dsp:nvSpPr>
        <dsp:cNvPr id="0" name=""/>
        <dsp:cNvSpPr/>
      </dsp:nvSpPr>
      <dsp:spPr>
        <a:xfrm rot="5400000">
          <a:off x="4397045" y="1939807"/>
          <a:ext cx="1614900" cy="6930743"/>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3576" tIns="14605" rIns="14605" bIns="14605" numCol="1" spcCol="1270" anchor="ctr" anchorCtr="0">
          <a:noAutofit/>
        </a:bodyPr>
        <a:lstStyle/>
        <a:p>
          <a:pPr marL="228600" lvl="1" indent="-228600" algn="l" defTabSz="1022350">
            <a:lnSpc>
              <a:spcPct val="90000"/>
            </a:lnSpc>
            <a:spcBef>
              <a:spcPct val="0"/>
            </a:spcBef>
            <a:spcAft>
              <a:spcPct val="15000"/>
            </a:spcAft>
            <a:buChar char="••"/>
          </a:pPr>
          <a:r>
            <a:rPr lang="en-GB" sz="2300" kern="1200" dirty="0" smtClean="0"/>
            <a:t>implement an effective virtual interaction among partner HEIs </a:t>
          </a:r>
          <a:endParaRPr lang="en-US" sz="2300" kern="1200" dirty="0"/>
        </a:p>
        <a:p>
          <a:pPr marL="228600" lvl="1" indent="-228600" algn="l" defTabSz="1022350">
            <a:lnSpc>
              <a:spcPct val="90000"/>
            </a:lnSpc>
            <a:spcBef>
              <a:spcPct val="0"/>
            </a:spcBef>
            <a:spcAft>
              <a:spcPct val="15000"/>
            </a:spcAft>
            <a:buChar char="••"/>
          </a:pPr>
          <a:r>
            <a:rPr lang="en-US" sz="2300" kern="1200" dirty="0" smtClean="0"/>
            <a:t>Creation of the information flow network</a:t>
          </a:r>
          <a:endParaRPr lang="en-US" sz="2300" kern="1200" dirty="0"/>
        </a:p>
      </dsp:txBody>
      <dsp:txXfrm rot="-5400000">
        <a:off x="1739124" y="4676562"/>
        <a:ext cx="6851910" cy="1457234"/>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5635625" cy="487363"/>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7366000" y="0"/>
            <a:ext cx="5635625" cy="487363"/>
          </a:xfrm>
          <a:prstGeom prst="rect">
            <a:avLst/>
          </a:prstGeom>
        </p:spPr>
        <p:txBody>
          <a:bodyPr vert="horz" lIns="91440" tIns="45720" rIns="91440" bIns="45720" rtlCol="0"/>
          <a:lstStyle>
            <a:lvl1pPr algn="r">
              <a:defRPr sz="1200"/>
            </a:lvl1pPr>
          </a:lstStyle>
          <a:p>
            <a:fld id="{0F38A4F3-5EEF-0B4E-B119-C041F02D3721}" type="datetimeFigureOut">
              <a:rPr lang="it-IT" smtClean="0"/>
              <a:t>14/10/2021</a:t>
            </a:fld>
            <a:endParaRPr lang="it-IT"/>
          </a:p>
        </p:txBody>
      </p:sp>
      <p:sp>
        <p:nvSpPr>
          <p:cNvPr id="4" name="Segnaposto immagine diapositiva 3"/>
          <p:cNvSpPr>
            <a:spLocks noGrp="1" noRot="1" noChangeAspect="1"/>
          </p:cNvSpPr>
          <p:nvPr>
            <p:ph type="sldImg" idx="2"/>
          </p:nvPr>
        </p:nvSpPr>
        <p:spPr>
          <a:xfrm>
            <a:off x="4064000" y="731838"/>
            <a:ext cx="4876800" cy="36576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1300163" y="4632325"/>
            <a:ext cx="10404475" cy="4389438"/>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264650"/>
            <a:ext cx="5635625" cy="487363"/>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7366000" y="9264650"/>
            <a:ext cx="5635625" cy="487363"/>
          </a:xfrm>
          <a:prstGeom prst="rect">
            <a:avLst/>
          </a:prstGeom>
        </p:spPr>
        <p:txBody>
          <a:bodyPr vert="horz" lIns="91440" tIns="45720" rIns="91440" bIns="45720" rtlCol="0" anchor="b"/>
          <a:lstStyle>
            <a:lvl1pPr algn="r">
              <a:defRPr sz="1200"/>
            </a:lvl1pPr>
          </a:lstStyle>
          <a:p>
            <a:fld id="{431A433E-95A7-8B49-90F3-B7E009629FFA}" type="slidenum">
              <a:rPr lang="it-IT" smtClean="0"/>
              <a:t>‹#›</a:t>
            </a:fld>
            <a:endParaRPr lang="it-IT"/>
          </a:p>
        </p:txBody>
      </p:sp>
    </p:spTree>
    <p:extLst>
      <p:ext uri="{BB962C8B-B14F-4D97-AF65-F5344CB8AC3E}">
        <p14:creationId xmlns:p14="http://schemas.microsoft.com/office/powerpoint/2010/main" val="285931058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1.6: Presentation to Kazakh authorities during the 23 December meeting but meeting in Dushanbe October 2021...</a:t>
            </a:r>
            <a:endParaRPr lang="en-GB" dirty="0"/>
          </a:p>
        </p:txBody>
      </p:sp>
      <p:sp>
        <p:nvSpPr>
          <p:cNvPr id="4" name="Segnaposto numero diapositiva 3"/>
          <p:cNvSpPr>
            <a:spLocks noGrp="1"/>
          </p:cNvSpPr>
          <p:nvPr>
            <p:ph type="sldNum" sz="quarter" idx="10"/>
          </p:nvPr>
        </p:nvSpPr>
        <p:spPr/>
        <p:txBody>
          <a:bodyPr/>
          <a:lstStyle/>
          <a:p>
            <a:fld id="{431A433E-95A7-8B49-90F3-B7E009629FFA}" type="slidenum">
              <a:rPr lang="it-IT" smtClean="0"/>
              <a:t>12</a:t>
            </a:fld>
            <a:endParaRPr lang="it-IT"/>
          </a:p>
        </p:txBody>
      </p:sp>
    </p:spTree>
    <p:extLst>
      <p:ext uri="{BB962C8B-B14F-4D97-AF65-F5344CB8AC3E}">
        <p14:creationId xmlns:p14="http://schemas.microsoft.com/office/powerpoint/2010/main" val="37102180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7.5: UEMS, </a:t>
            </a:r>
            <a:r>
              <a:rPr lang="it-IT" dirty="0" err="1" smtClean="0"/>
              <a:t>final</a:t>
            </a:r>
            <a:r>
              <a:rPr lang="it-IT" dirty="0" smtClean="0"/>
              <a:t> meeting in Almaty</a:t>
            </a:r>
            <a:endParaRPr lang="en-GB" dirty="0"/>
          </a:p>
        </p:txBody>
      </p:sp>
      <p:sp>
        <p:nvSpPr>
          <p:cNvPr id="4" name="Segnaposto numero diapositiva 3"/>
          <p:cNvSpPr>
            <a:spLocks noGrp="1"/>
          </p:cNvSpPr>
          <p:nvPr>
            <p:ph type="sldNum" sz="quarter" idx="10"/>
          </p:nvPr>
        </p:nvSpPr>
        <p:spPr/>
        <p:txBody>
          <a:bodyPr/>
          <a:lstStyle/>
          <a:p>
            <a:fld id="{431A433E-95A7-8B49-90F3-B7E009629FFA}" type="slidenum">
              <a:rPr lang="it-IT" smtClean="0"/>
              <a:t>36</a:t>
            </a:fld>
            <a:endParaRPr lang="it-IT"/>
          </a:p>
        </p:txBody>
      </p:sp>
    </p:spTree>
    <p:extLst>
      <p:ext uri="{BB962C8B-B14F-4D97-AF65-F5344CB8AC3E}">
        <p14:creationId xmlns:p14="http://schemas.microsoft.com/office/powerpoint/2010/main" val="8964225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1.6: </a:t>
            </a:r>
            <a:r>
              <a:rPr lang="it-IT" dirty="0" err="1" smtClean="0"/>
              <a:t>presentation</a:t>
            </a:r>
            <a:r>
              <a:rPr lang="it-IT" dirty="0" smtClean="0"/>
              <a:t> to CA </a:t>
            </a:r>
            <a:r>
              <a:rPr lang="it-IT" dirty="0" err="1" smtClean="0"/>
              <a:t>authorities</a:t>
            </a:r>
            <a:r>
              <a:rPr lang="it-IT" dirty="0" smtClean="0"/>
              <a:t> </a:t>
            </a:r>
            <a:r>
              <a:rPr lang="it-IT" dirty="0" err="1" smtClean="0"/>
              <a:t>during</a:t>
            </a:r>
            <a:r>
              <a:rPr lang="it-IT" dirty="0" smtClean="0"/>
              <a:t> </a:t>
            </a:r>
            <a:r>
              <a:rPr lang="it-IT" dirty="0" err="1" smtClean="0"/>
              <a:t>oct</a:t>
            </a:r>
            <a:r>
              <a:rPr lang="it-IT" dirty="0" smtClean="0"/>
              <a:t>. 14° meeting and </a:t>
            </a:r>
            <a:r>
              <a:rPr lang="it-IT" dirty="0" err="1" smtClean="0"/>
              <a:t>Dushanbe</a:t>
            </a:r>
            <a:r>
              <a:rPr lang="it-IT" dirty="0" smtClean="0"/>
              <a:t> meeting</a:t>
            </a:r>
            <a:endParaRPr lang="en-GB" dirty="0"/>
          </a:p>
        </p:txBody>
      </p:sp>
      <p:sp>
        <p:nvSpPr>
          <p:cNvPr id="4" name="Segnaposto numero diapositiva 3"/>
          <p:cNvSpPr>
            <a:spLocks noGrp="1"/>
          </p:cNvSpPr>
          <p:nvPr>
            <p:ph type="sldNum" sz="quarter" idx="10"/>
          </p:nvPr>
        </p:nvSpPr>
        <p:spPr/>
        <p:txBody>
          <a:bodyPr/>
          <a:lstStyle/>
          <a:p>
            <a:fld id="{431A433E-95A7-8B49-90F3-B7E009629FFA}" type="slidenum">
              <a:rPr lang="it-IT" smtClean="0"/>
              <a:t>13</a:t>
            </a:fld>
            <a:endParaRPr lang="it-IT"/>
          </a:p>
        </p:txBody>
      </p:sp>
    </p:spTree>
    <p:extLst>
      <p:ext uri="{BB962C8B-B14F-4D97-AF65-F5344CB8AC3E}">
        <p14:creationId xmlns:p14="http://schemas.microsoft.com/office/powerpoint/2010/main" val="9234588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4.6: </a:t>
            </a:r>
            <a:r>
              <a:rPr lang="it-IT" dirty="0" err="1" smtClean="0"/>
              <a:t>selected</a:t>
            </a:r>
            <a:r>
              <a:rPr lang="it-IT" baseline="0" dirty="0" smtClean="0"/>
              <a:t> </a:t>
            </a:r>
            <a:r>
              <a:rPr lang="it-IT" baseline="0" dirty="0" err="1" smtClean="0"/>
              <a:t>at</a:t>
            </a:r>
            <a:r>
              <a:rPr lang="it-IT" baseline="0" dirty="0" smtClean="0"/>
              <a:t> the </a:t>
            </a:r>
            <a:r>
              <a:rPr lang="it-IT" baseline="0" dirty="0" err="1" smtClean="0"/>
              <a:t>ebginnin</a:t>
            </a:r>
            <a:r>
              <a:rPr lang="it-IT" baseline="0" dirty="0" smtClean="0"/>
              <a:t> of 2020, </a:t>
            </a:r>
            <a:r>
              <a:rPr lang="it-IT" baseline="0" dirty="0" err="1" smtClean="0"/>
              <a:t>as</a:t>
            </a:r>
            <a:r>
              <a:rPr lang="it-IT" baseline="0" dirty="0" smtClean="0"/>
              <a:t> </a:t>
            </a:r>
            <a:r>
              <a:rPr lang="it-IT" baseline="0" dirty="0" err="1" smtClean="0"/>
              <a:t>we</a:t>
            </a:r>
            <a:r>
              <a:rPr lang="it-IT" baseline="0" dirty="0" smtClean="0"/>
              <a:t> </a:t>
            </a:r>
            <a:r>
              <a:rPr lang="it-IT" baseline="0" dirty="0" err="1" smtClean="0"/>
              <a:t>were</a:t>
            </a:r>
            <a:r>
              <a:rPr lang="it-IT" baseline="0" dirty="0" smtClean="0"/>
              <a:t> planning to </a:t>
            </a:r>
            <a:r>
              <a:rPr lang="it-IT" baseline="0" dirty="0" err="1" smtClean="0"/>
              <a:t>organize</a:t>
            </a:r>
            <a:r>
              <a:rPr lang="it-IT" baseline="0" dirty="0" smtClean="0"/>
              <a:t> </a:t>
            </a:r>
            <a:r>
              <a:rPr lang="it-IT" baseline="0" dirty="0" err="1" smtClean="0"/>
              <a:t>stages</a:t>
            </a:r>
            <a:r>
              <a:rPr lang="it-IT" baseline="0" dirty="0" smtClean="0"/>
              <a:t> in the EU in </a:t>
            </a:r>
            <a:r>
              <a:rPr lang="it-IT" baseline="0" dirty="0" err="1" smtClean="0"/>
              <a:t>spring</a:t>
            </a:r>
            <a:r>
              <a:rPr lang="it-IT" baseline="0" dirty="0" smtClean="0"/>
              <a:t> 2020</a:t>
            </a:r>
            <a:endParaRPr lang="en-GB" dirty="0"/>
          </a:p>
        </p:txBody>
      </p:sp>
      <p:sp>
        <p:nvSpPr>
          <p:cNvPr id="4" name="Segnaposto numero diapositiva 3"/>
          <p:cNvSpPr>
            <a:spLocks noGrp="1"/>
          </p:cNvSpPr>
          <p:nvPr>
            <p:ph type="sldNum" sz="quarter" idx="10"/>
          </p:nvPr>
        </p:nvSpPr>
        <p:spPr/>
        <p:txBody>
          <a:bodyPr/>
          <a:lstStyle/>
          <a:p>
            <a:fld id="{431A433E-95A7-8B49-90F3-B7E009629FFA}" type="slidenum">
              <a:rPr lang="it-IT" smtClean="0"/>
              <a:t>22</a:t>
            </a:fld>
            <a:endParaRPr lang="it-IT"/>
          </a:p>
        </p:txBody>
      </p:sp>
    </p:spTree>
    <p:extLst>
      <p:ext uri="{BB962C8B-B14F-4D97-AF65-F5344CB8AC3E}">
        <p14:creationId xmlns:p14="http://schemas.microsoft.com/office/powerpoint/2010/main" val="14256406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4.3: Virtual training </a:t>
            </a:r>
            <a:r>
              <a:rPr lang="it-IT" dirty="0" err="1" smtClean="0"/>
              <a:t>course</a:t>
            </a:r>
            <a:r>
              <a:rPr lang="it-IT" dirty="0" smtClean="0"/>
              <a:t>: </a:t>
            </a:r>
            <a:r>
              <a:rPr lang="it-IT" dirty="0" err="1" smtClean="0"/>
              <a:t>started</a:t>
            </a:r>
            <a:r>
              <a:rPr lang="it-IT" dirty="0" smtClean="0"/>
              <a:t> in </a:t>
            </a:r>
            <a:r>
              <a:rPr lang="it-IT" dirty="0" err="1" smtClean="0"/>
              <a:t>February</a:t>
            </a:r>
            <a:r>
              <a:rPr lang="it-IT" dirty="0" smtClean="0"/>
              <a:t> 2021 with </a:t>
            </a:r>
            <a:r>
              <a:rPr lang="it-IT" dirty="0" err="1" smtClean="0"/>
              <a:t>Bioethics</a:t>
            </a:r>
            <a:r>
              <a:rPr lang="it-IT" dirty="0" smtClean="0"/>
              <a:t>; </a:t>
            </a:r>
            <a:r>
              <a:rPr lang="it-IT" dirty="0" err="1" smtClean="0"/>
              <a:t>will</a:t>
            </a:r>
            <a:r>
              <a:rPr lang="it-IT" dirty="0" smtClean="0"/>
              <a:t> </a:t>
            </a:r>
            <a:r>
              <a:rPr lang="it-IT" dirty="0" err="1" smtClean="0"/>
              <a:t>finish</a:t>
            </a:r>
            <a:r>
              <a:rPr lang="it-IT" dirty="0" smtClean="0"/>
              <a:t> in </a:t>
            </a:r>
            <a:r>
              <a:rPr lang="it-IT" dirty="0" err="1" smtClean="0"/>
              <a:t>Novermber</a:t>
            </a:r>
            <a:r>
              <a:rPr lang="it-IT" dirty="0" smtClean="0"/>
              <a:t> 2021 with Genetics</a:t>
            </a:r>
          </a:p>
          <a:p>
            <a:r>
              <a:rPr lang="it-IT" dirty="0" smtClean="0"/>
              <a:t>4.6: </a:t>
            </a:r>
            <a:r>
              <a:rPr lang="it-IT" dirty="0" err="1" smtClean="0"/>
              <a:t>will</a:t>
            </a:r>
            <a:r>
              <a:rPr lang="it-IT" dirty="0" smtClean="0"/>
              <a:t> be re-</a:t>
            </a:r>
            <a:r>
              <a:rPr lang="it-IT" dirty="0" err="1" smtClean="0"/>
              <a:t>selected</a:t>
            </a:r>
            <a:r>
              <a:rPr lang="it-IT" baseline="0" dirty="0" smtClean="0"/>
              <a:t> in </a:t>
            </a:r>
            <a:r>
              <a:rPr lang="it-IT" baseline="0" dirty="0" err="1" smtClean="0"/>
              <a:t>view</a:t>
            </a:r>
            <a:r>
              <a:rPr lang="it-IT" baseline="0" dirty="0" smtClean="0"/>
              <a:t> of </a:t>
            </a:r>
            <a:r>
              <a:rPr lang="it-IT" baseline="0" dirty="0" err="1" smtClean="0"/>
              <a:t>stages</a:t>
            </a:r>
            <a:r>
              <a:rPr lang="it-IT" baseline="0" dirty="0" smtClean="0"/>
              <a:t> </a:t>
            </a:r>
            <a:r>
              <a:rPr lang="it-IT" baseline="0" dirty="0" err="1" smtClean="0"/>
              <a:t>next</a:t>
            </a:r>
            <a:r>
              <a:rPr lang="it-IT" baseline="0" dirty="0" smtClean="0"/>
              <a:t> </a:t>
            </a:r>
            <a:r>
              <a:rPr lang="it-IT" baseline="0" dirty="0" err="1" smtClean="0"/>
              <a:t>year</a:t>
            </a:r>
            <a:endParaRPr lang="en-GB" dirty="0"/>
          </a:p>
        </p:txBody>
      </p:sp>
      <p:sp>
        <p:nvSpPr>
          <p:cNvPr id="4" name="Segnaposto numero diapositiva 3"/>
          <p:cNvSpPr>
            <a:spLocks noGrp="1"/>
          </p:cNvSpPr>
          <p:nvPr>
            <p:ph type="sldNum" sz="quarter" idx="10"/>
          </p:nvPr>
        </p:nvSpPr>
        <p:spPr/>
        <p:txBody>
          <a:bodyPr/>
          <a:lstStyle/>
          <a:p>
            <a:fld id="{431A433E-95A7-8B49-90F3-B7E009629FFA}" type="slidenum">
              <a:rPr lang="it-IT" smtClean="0"/>
              <a:t>23</a:t>
            </a:fld>
            <a:endParaRPr lang="it-IT"/>
          </a:p>
        </p:txBody>
      </p:sp>
    </p:spTree>
    <p:extLst>
      <p:ext uri="{BB962C8B-B14F-4D97-AF65-F5344CB8AC3E}">
        <p14:creationId xmlns:p14="http://schemas.microsoft.com/office/powerpoint/2010/main" val="32071005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Virtual training </a:t>
            </a:r>
            <a:r>
              <a:rPr lang="it-IT" dirty="0" err="1" smtClean="0"/>
              <a:t>course</a:t>
            </a:r>
            <a:r>
              <a:rPr lang="it-IT" dirty="0" smtClean="0"/>
              <a:t>: </a:t>
            </a:r>
            <a:r>
              <a:rPr lang="it-IT" dirty="0" err="1" smtClean="0"/>
              <a:t>started</a:t>
            </a:r>
            <a:r>
              <a:rPr lang="it-IT" dirty="0" smtClean="0"/>
              <a:t> in </a:t>
            </a:r>
            <a:r>
              <a:rPr lang="it-IT" dirty="0" err="1" smtClean="0"/>
              <a:t>February</a:t>
            </a:r>
            <a:r>
              <a:rPr lang="it-IT" dirty="0" smtClean="0"/>
              <a:t> 2021 with </a:t>
            </a:r>
            <a:r>
              <a:rPr lang="it-IT" dirty="0" err="1" smtClean="0"/>
              <a:t>Bioethics</a:t>
            </a:r>
            <a:r>
              <a:rPr lang="it-IT" dirty="0" smtClean="0"/>
              <a:t>; </a:t>
            </a:r>
            <a:r>
              <a:rPr lang="it-IT" dirty="0" err="1" smtClean="0"/>
              <a:t>will</a:t>
            </a:r>
            <a:r>
              <a:rPr lang="it-IT" dirty="0" smtClean="0"/>
              <a:t> </a:t>
            </a:r>
            <a:r>
              <a:rPr lang="it-IT" dirty="0" err="1" smtClean="0"/>
              <a:t>finish</a:t>
            </a:r>
            <a:r>
              <a:rPr lang="it-IT" dirty="0" smtClean="0"/>
              <a:t> in </a:t>
            </a:r>
            <a:r>
              <a:rPr lang="it-IT" dirty="0" err="1" smtClean="0"/>
              <a:t>Novermber</a:t>
            </a:r>
            <a:r>
              <a:rPr lang="it-IT" dirty="0" smtClean="0"/>
              <a:t> 2021 with Genetics</a:t>
            </a:r>
            <a:endParaRPr lang="en-GB" dirty="0"/>
          </a:p>
        </p:txBody>
      </p:sp>
      <p:sp>
        <p:nvSpPr>
          <p:cNvPr id="4" name="Segnaposto numero diapositiva 3"/>
          <p:cNvSpPr>
            <a:spLocks noGrp="1"/>
          </p:cNvSpPr>
          <p:nvPr>
            <p:ph type="sldNum" sz="quarter" idx="10"/>
          </p:nvPr>
        </p:nvSpPr>
        <p:spPr/>
        <p:txBody>
          <a:bodyPr/>
          <a:lstStyle/>
          <a:p>
            <a:fld id="{431A433E-95A7-8B49-90F3-B7E009629FFA}" type="slidenum">
              <a:rPr lang="it-IT" smtClean="0"/>
              <a:t>24</a:t>
            </a:fld>
            <a:endParaRPr lang="it-IT"/>
          </a:p>
        </p:txBody>
      </p:sp>
    </p:spTree>
    <p:extLst>
      <p:ext uri="{BB962C8B-B14F-4D97-AF65-F5344CB8AC3E}">
        <p14:creationId xmlns:p14="http://schemas.microsoft.com/office/powerpoint/2010/main" val="8741551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5.1: Meeting </a:t>
            </a:r>
            <a:r>
              <a:rPr lang="it-IT" dirty="0" err="1" smtClean="0"/>
              <a:t>December</a:t>
            </a:r>
            <a:r>
              <a:rPr lang="it-IT" dirty="0" smtClean="0"/>
              <a:t> 23° with </a:t>
            </a:r>
            <a:r>
              <a:rPr lang="it-IT" dirty="0" err="1" smtClean="0"/>
              <a:t>Kazakh</a:t>
            </a:r>
            <a:r>
              <a:rPr lang="it-IT" dirty="0" smtClean="0"/>
              <a:t> </a:t>
            </a:r>
            <a:r>
              <a:rPr lang="it-IT" dirty="0" err="1" smtClean="0"/>
              <a:t>authorities</a:t>
            </a:r>
            <a:endParaRPr lang="en-GB" dirty="0"/>
          </a:p>
        </p:txBody>
      </p:sp>
      <p:sp>
        <p:nvSpPr>
          <p:cNvPr id="4" name="Segnaposto numero diapositiva 3"/>
          <p:cNvSpPr>
            <a:spLocks noGrp="1"/>
          </p:cNvSpPr>
          <p:nvPr>
            <p:ph type="sldNum" sz="quarter" idx="10"/>
          </p:nvPr>
        </p:nvSpPr>
        <p:spPr/>
        <p:txBody>
          <a:bodyPr/>
          <a:lstStyle/>
          <a:p>
            <a:fld id="{431A433E-95A7-8B49-90F3-B7E009629FFA}" type="slidenum">
              <a:rPr lang="it-IT" smtClean="0"/>
              <a:t>26</a:t>
            </a:fld>
            <a:endParaRPr lang="it-IT"/>
          </a:p>
        </p:txBody>
      </p:sp>
    </p:spTree>
    <p:extLst>
      <p:ext uri="{BB962C8B-B14F-4D97-AF65-F5344CB8AC3E}">
        <p14:creationId xmlns:p14="http://schemas.microsoft.com/office/powerpoint/2010/main" val="41966367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6.1: </a:t>
            </a:r>
            <a:r>
              <a:rPr lang="it-IT" dirty="0" err="1" smtClean="0"/>
              <a:t>Achieved</a:t>
            </a:r>
            <a:r>
              <a:rPr lang="it-IT" dirty="0" smtClean="0"/>
              <a:t> in KZ and TJ</a:t>
            </a:r>
            <a:endParaRPr lang="en-GB" dirty="0"/>
          </a:p>
        </p:txBody>
      </p:sp>
      <p:sp>
        <p:nvSpPr>
          <p:cNvPr id="4" name="Segnaposto numero diapositiva 3"/>
          <p:cNvSpPr>
            <a:spLocks noGrp="1"/>
          </p:cNvSpPr>
          <p:nvPr>
            <p:ph type="sldNum" sz="quarter" idx="10"/>
          </p:nvPr>
        </p:nvSpPr>
        <p:spPr/>
        <p:txBody>
          <a:bodyPr/>
          <a:lstStyle/>
          <a:p>
            <a:fld id="{431A433E-95A7-8B49-90F3-B7E009629FFA}" type="slidenum">
              <a:rPr lang="it-IT" smtClean="0"/>
              <a:t>30</a:t>
            </a:fld>
            <a:endParaRPr lang="it-IT"/>
          </a:p>
        </p:txBody>
      </p:sp>
    </p:spTree>
    <p:extLst>
      <p:ext uri="{BB962C8B-B14F-4D97-AF65-F5344CB8AC3E}">
        <p14:creationId xmlns:p14="http://schemas.microsoft.com/office/powerpoint/2010/main" val="32378634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6.1: UZB</a:t>
            </a:r>
            <a:endParaRPr lang="en-GB" dirty="0"/>
          </a:p>
        </p:txBody>
      </p:sp>
      <p:sp>
        <p:nvSpPr>
          <p:cNvPr id="4" name="Segnaposto numero diapositiva 3"/>
          <p:cNvSpPr>
            <a:spLocks noGrp="1"/>
          </p:cNvSpPr>
          <p:nvPr>
            <p:ph type="sldNum" sz="quarter" idx="10"/>
          </p:nvPr>
        </p:nvSpPr>
        <p:spPr/>
        <p:txBody>
          <a:bodyPr/>
          <a:lstStyle/>
          <a:p>
            <a:fld id="{431A433E-95A7-8B49-90F3-B7E009629FFA}" type="slidenum">
              <a:rPr lang="it-IT" smtClean="0"/>
              <a:t>31</a:t>
            </a:fld>
            <a:endParaRPr lang="it-IT"/>
          </a:p>
        </p:txBody>
      </p:sp>
    </p:spTree>
    <p:extLst>
      <p:ext uri="{BB962C8B-B14F-4D97-AF65-F5344CB8AC3E}">
        <p14:creationId xmlns:p14="http://schemas.microsoft.com/office/powerpoint/2010/main" val="33951916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7.5: UEMS, meeting in </a:t>
            </a:r>
            <a:r>
              <a:rPr lang="it-IT" dirty="0" err="1" smtClean="0"/>
              <a:t>Bukhara</a:t>
            </a:r>
            <a:endParaRPr lang="en-GB" dirty="0"/>
          </a:p>
        </p:txBody>
      </p:sp>
      <p:sp>
        <p:nvSpPr>
          <p:cNvPr id="4" name="Segnaposto numero diapositiva 3"/>
          <p:cNvSpPr>
            <a:spLocks noGrp="1"/>
          </p:cNvSpPr>
          <p:nvPr>
            <p:ph type="sldNum" sz="quarter" idx="10"/>
          </p:nvPr>
        </p:nvSpPr>
        <p:spPr/>
        <p:txBody>
          <a:bodyPr/>
          <a:lstStyle/>
          <a:p>
            <a:fld id="{431A433E-95A7-8B49-90F3-B7E009629FFA}" type="slidenum">
              <a:rPr lang="it-IT" smtClean="0"/>
              <a:t>33</a:t>
            </a:fld>
            <a:endParaRPr lang="it-IT"/>
          </a:p>
        </p:txBody>
      </p:sp>
    </p:spTree>
    <p:extLst>
      <p:ext uri="{BB962C8B-B14F-4D97-AF65-F5344CB8AC3E}">
        <p14:creationId xmlns:p14="http://schemas.microsoft.com/office/powerpoint/2010/main" val="16681209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75360" y="3023616"/>
            <a:ext cx="11054080" cy="2048255"/>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950720" y="5462016"/>
            <a:ext cx="9103360" cy="24384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10/14/2021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10/14/2021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650240" y="2243328"/>
            <a:ext cx="5657088" cy="6437376"/>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697472" y="2243328"/>
            <a:ext cx="5657088" cy="6437376"/>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10/14/2021</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10/14/2021</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10/14/2021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9885873" y="8055404"/>
            <a:ext cx="2233182" cy="489756"/>
          </a:xfrm>
          <a:prstGeom prst="rect">
            <a:avLst/>
          </a:prstGeom>
          <a:blipFill>
            <a:blip r:embed="rId7" cstate="print"/>
            <a:stretch>
              <a:fillRect/>
            </a:stretch>
          </a:blipFill>
        </p:spPr>
        <p:txBody>
          <a:bodyPr wrap="square" lIns="0" tIns="0" rIns="0" bIns="0" rtlCol="0"/>
          <a:lstStyle/>
          <a:p>
            <a:endParaRPr/>
          </a:p>
        </p:txBody>
      </p:sp>
      <p:sp>
        <p:nvSpPr>
          <p:cNvPr id="2" name="Holder 2"/>
          <p:cNvSpPr>
            <a:spLocks noGrp="1"/>
          </p:cNvSpPr>
          <p:nvPr>
            <p:ph type="title"/>
          </p:nvPr>
        </p:nvSpPr>
        <p:spPr>
          <a:xfrm>
            <a:off x="650240" y="390144"/>
            <a:ext cx="11704320" cy="1560576"/>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650240" y="2243328"/>
            <a:ext cx="11704320" cy="6437376"/>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4421632" y="9070848"/>
            <a:ext cx="4161536" cy="48768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50240" y="9070848"/>
            <a:ext cx="2991104" cy="48768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10/14/2021</a:t>
            </a:fld>
            <a:endParaRPr lang="en-US"/>
          </a:p>
        </p:txBody>
      </p:sp>
      <p:sp>
        <p:nvSpPr>
          <p:cNvPr id="6" name="Holder 6"/>
          <p:cNvSpPr>
            <a:spLocks noGrp="1"/>
          </p:cNvSpPr>
          <p:nvPr>
            <p:ph type="sldNum" sz="quarter" idx="7"/>
          </p:nvPr>
        </p:nvSpPr>
        <p:spPr>
          <a:xfrm>
            <a:off x="9363456" y="9070848"/>
            <a:ext cx="2991104" cy="48768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5.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5.xml"/><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5.xml"/><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5.xml"/><Relationship Id="rId4" Type="http://schemas.openxmlformats.org/officeDocument/2006/relationships/image" Target="../media/image8.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5.xml"/><Relationship Id="rId4" Type="http://schemas.openxmlformats.org/officeDocument/2006/relationships/image" Target="../media/image8.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5.xml"/><Relationship Id="rId4" Type="http://schemas.openxmlformats.org/officeDocument/2006/relationships/image" Target="../media/image8.pn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5.xml"/><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5.xml"/><Relationship Id="rId4" Type="http://schemas.openxmlformats.org/officeDocument/2006/relationships/image" Target="../media/image8.png"/></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5.xml"/><Relationship Id="rId4" Type="http://schemas.openxmlformats.org/officeDocument/2006/relationships/image" Target="../media/image8.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5.xml"/><Relationship Id="rId4" Type="http://schemas.openxmlformats.org/officeDocument/2006/relationships/image" Target="../media/image8.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5.xml"/><Relationship Id="rId5" Type="http://schemas.openxmlformats.org/officeDocument/2006/relationships/image" Target="../media/image10.png"/><Relationship Id="rId4" Type="http://schemas.openxmlformats.org/officeDocument/2006/relationships/image" Target="../media/image8.pn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5.xml"/><Relationship Id="rId5" Type="http://schemas.openxmlformats.org/officeDocument/2006/relationships/image" Target="../media/image9.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5.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5.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5.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60660" y="2804795"/>
            <a:ext cx="10498282" cy="5129609"/>
          </a:xfrm>
          <a:prstGeom prst="rect">
            <a:avLst/>
          </a:prstGeom>
        </p:spPr>
        <p:txBody>
          <a:bodyPr vert="horz" wrap="square" lIns="0" tIns="12700" rIns="0" bIns="0" rtlCol="0">
            <a:spAutoFit/>
          </a:bodyPr>
          <a:lstStyle/>
          <a:p>
            <a:pPr marL="12700" algn="ctr">
              <a:lnSpc>
                <a:spcPts val="6600"/>
              </a:lnSpc>
              <a:spcBef>
                <a:spcPts val="100"/>
              </a:spcBef>
            </a:pPr>
            <a:r>
              <a:rPr lang="en-GB" sz="5400" i="1" dirty="0">
                <a:solidFill>
                  <a:schemeClr val="tx2"/>
                </a:solidFill>
              </a:rPr>
              <a:t>Improvement of children care teaching as a template for upgrading medical education in Central </a:t>
            </a:r>
            <a:r>
              <a:rPr lang="en-GB" sz="5400" i="1" dirty="0" smtClean="0">
                <a:solidFill>
                  <a:schemeClr val="tx2"/>
                </a:solidFill>
              </a:rPr>
              <a:t>Asia</a:t>
            </a:r>
          </a:p>
          <a:p>
            <a:pPr marL="12700" algn="ctr">
              <a:lnSpc>
                <a:spcPts val="6600"/>
              </a:lnSpc>
              <a:spcBef>
                <a:spcPts val="100"/>
              </a:spcBef>
            </a:pPr>
            <a:r>
              <a:rPr lang="en-GB" sz="5400" i="1" dirty="0">
                <a:solidFill>
                  <a:schemeClr val="tx2"/>
                </a:solidFill>
                <a:latin typeface="Cambria"/>
                <a:cs typeface="Cambria"/>
              </a:rPr>
              <a:t>i</a:t>
            </a:r>
            <a:r>
              <a:rPr lang="en-GB" sz="5400" i="1" dirty="0" smtClean="0">
                <a:solidFill>
                  <a:schemeClr val="tx2"/>
                </a:solidFill>
                <a:latin typeface="Cambria"/>
                <a:cs typeface="Cambria"/>
              </a:rPr>
              <a:t>n COVID 19 times</a:t>
            </a:r>
          </a:p>
          <a:p>
            <a:pPr marL="12700" algn="ctr">
              <a:lnSpc>
                <a:spcPts val="6600"/>
              </a:lnSpc>
              <a:spcBef>
                <a:spcPts val="100"/>
              </a:spcBef>
            </a:pPr>
            <a:r>
              <a:rPr lang="en-GB" sz="4000" i="1" dirty="0" smtClean="0">
                <a:solidFill>
                  <a:schemeClr val="tx2"/>
                </a:solidFill>
                <a:latin typeface="Cambria"/>
                <a:cs typeface="Cambria"/>
              </a:rPr>
              <a:t>By </a:t>
            </a:r>
          </a:p>
          <a:p>
            <a:pPr marL="12700" algn="ctr">
              <a:lnSpc>
                <a:spcPts val="6600"/>
              </a:lnSpc>
              <a:spcBef>
                <a:spcPts val="100"/>
              </a:spcBef>
            </a:pPr>
            <a:r>
              <a:rPr lang="en-GB" sz="4000" dirty="0" err="1" smtClean="0">
                <a:solidFill>
                  <a:schemeClr val="tx2"/>
                </a:solidFill>
                <a:latin typeface="Cambria"/>
                <a:cs typeface="Cambria"/>
              </a:rPr>
              <a:t>Prof.</a:t>
            </a:r>
            <a:r>
              <a:rPr lang="en-GB" sz="4000" dirty="0" smtClean="0">
                <a:solidFill>
                  <a:schemeClr val="tx2"/>
                </a:solidFill>
                <a:latin typeface="Cambria"/>
                <a:cs typeface="Cambria"/>
              </a:rPr>
              <a:t> Konrad T. Juszkiewicz MD, MPH, PhD</a:t>
            </a:r>
            <a:endParaRPr sz="4000" dirty="0">
              <a:solidFill>
                <a:schemeClr val="tx2"/>
              </a:solidFill>
              <a:latin typeface="Cambria"/>
              <a:cs typeface="Cambria"/>
            </a:endParaRPr>
          </a:p>
        </p:txBody>
      </p:sp>
      <p:sp>
        <p:nvSpPr>
          <p:cNvPr id="5" name="object 5"/>
          <p:cNvSpPr/>
          <p:nvPr/>
        </p:nvSpPr>
        <p:spPr>
          <a:xfrm>
            <a:off x="2583901" y="1516967"/>
            <a:ext cx="621030" cy="695325"/>
          </a:xfrm>
          <a:custGeom>
            <a:avLst/>
            <a:gdLst/>
            <a:ahLst/>
            <a:cxnLst/>
            <a:rect l="l" t="t" r="r" b="b"/>
            <a:pathLst>
              <a:path w="621030" h="695325">
                <a:moveTo>
                  <a:pt x="361797" y="0"/>
                </a:moveTo>
                <a:lnTo>
                  <a:pt x="309648" y="2526"/>
                </a:lnTo>
                <a:lnTo>
                  <a:pt x="261342" y="9968"/>
                </a:lnTo>
                <a:lnTo>
                  <a:pt x="216937" y="22121"/>
                </a:lnTo>
                <a:lnTo>
                  <a:pt x="176490" y="38781"/>
                </a:lnTo>
                <a:lnTo>
                  <a:pt x="140058" y="59743"/>
                </a:lnTo>
                <a:lnTo>
                  <a:pt x="107698" y="84802"/>
                </a:lnTo>
                <a:lnTo>
                  <a:pt x="79468" y="113753"/>
                </a:lnTo>
                <a:lnTo>
                  <a:pt x="55424" y="146392"/>
                </a:lnTo>
                <a:lnTo>
                  <a:pt x="35624" y="182513"/>
                </a:lnTo>
                <a:lnTo>
                  <a:pt x="20124" y="221913"/>
                </a:lnTo>
                <a:lnTo>
                  <a:pt x="8982" y="264386"/>
                </a:lnTo>
                <a:lnTo>
                  <a:pt x="2255" y="309728"/>
                </a:lnTo>
                <a:lnTo>
                  <a:pt x="0" y="357733"/>
                </a:lnTo>
                <a:lnTo>
                  <a:pt x="3030" y="412364"/>
                </a:lnTo>
                <a:lnTo>
                  <a:pt x="11951" y="462040"/>
                </a:lnTo>
                <a:lnTo>
                  <a:pt x="26513" y="506801"/>
                </a:lnTo>
                <a:lnTo>
                  <a:pt x="46462" y="546684"/>
                </a:lnTo>
                <a:lnTo>
                  <a:pt x="71546" y="581730"/>
                </a:lnTo>
                <a:lnTo>
                  <a:pt x="101512" y="611976"/>
                </a:lnTo>
                <a:lnTo>
                  <a:pt x="136109" y="637462"/>
                </a:lnTo>
                <a:lnTo>
                  <a:pt x="175085" y="658227"/>
                </a:lnTo>
                <a:lnTo>
                  <a:pt x="218186" y="674310"/>
                </a:lnTo>
                <a:lnTo>
                  <a:pt x="265161" y="685750"/>
                </a:lnTo>
                <a:lnTo>
                  <a:pt x="315757" y="692585"/>
                </a:lnTo>
                <a:lnTo>
                  <a:pt x="369722" y="694855"/>
                </a:lnTo>
                <a:lnTo>
                  <a:pt x="439727" y="691221"/>
                </a:lnTo>
                <a:lnTo>
                  <a:pt x="497959" y="681967"/>
                </a:lnTo>
                <a:lnTo>
                  <a:pt x="544611" y="669568"/>
                </a:lnTo>
                <a:lnTo>
                  <a:pt x="603948" y="645223"/>
                </a:lnTo>
                <a:lnTo>
                  <a:pt x="620915" y="619937"/>
                </a:lnTo>
                <a:lnTo>
                  <a:pt x="620915" y="609638"/>
                </a:lnTo>
                <a:lnTo>
                  <a:pt x="375729" y="609638"/>
                </a:lnTo>
                <a:lnTo>
                  <a:pt x="318547" y="606022"/>
                </a:lnTo>
                <a:lnTo>
                  <a:pt x="269074" y="595415"/>
                </a:lnTo>
                <a:lnTo>
                  <a:pt x="227050" y="578180"/>
                </a:lnTo>
                <a:lnTo>
                  <a:pt x="192211" y="554678"/>
                </a:lnTo>
                <a:lnTo>
                  <a:pt x="164295" y="525273"/>
                </a:lnTo>
                <a:lnTo>
                  <a:pt x="143040" y="490325"/>
                </a:lnTo>
                <a:lnTo>
                  <a:pt x="128182" y="450198"/>
                </a:lnTo>
                <a:lnTo>
                  <a:pt x="119460" y="405254"/>
                </a:lnTo>
                <a:lnTo>
                  <a:pt x="116611" y="355854"/>
                </a:lnTo>
                <a:lnTo>
                  <a:pt x="119285" y="306821"/>
                </a:lnTo>
                <a:lnTo>
                  <a:pt x="127527" y="260208"/>
                </a:lnTo>
                <a:lnTo>
                  <a:pt x="141666" y="216909"/>
                </a:lnTo>
                <a:lnTo>
                  <a:pt x="162029" y="177818"/>
                </a:lnTo>
                <a:lnTo>
                  <a:pt x="188947" y="143830"/>
                </a:lnTo>
                <a:lnTo>
                  <a:pt x="222747" y="115839"/>
                </a:lnTo>
                <a:lnTo>
                  <a:pt x="263759" y="94737"/>
                </a:lnTo>
                <a:lnTo>
                  <a:pt x="312311" y="81421"/>
                </a:lnTo>
                <a:lnTo>
                  <a:pt x="368731" y="76784"/>
                </a:lnTo>
                <a:lnTo>
                  <a:pt x="576408" y="76784"/>
                </a:lnTo>
                <a:lnTo>
                  <a:pt x="559365" y="57943"/>
                </a:lnTo>
                <a:lnTo>
                  <a:pt x="525905" y="34618"/>
                </a:lnTo>
                <a:lnTo>
                  <a:pt x="482447" y="16285"/>
                </a:lnTo>
                <a:lnTo>
                  <a:pt x="428056" y="4296"/>
                </a:lnTo>
                <a:lnTo>
                  <a:pt x="361797" y="0"/>
                </a:lnTo>
                <a:close/>
              </a:path>
              <a:path w="621030" h="695325">
                <a:moveTo>
                  <a:pt x="605763" y="560183"/>
                </a:moveTo>
                <a:lnTo>
                  <a:pt x="591007" y="564692"/>
                </a:lnTo>
                <a:lnTo>
                  <a:pt x="554135" y="578428"/>
                </a:lnTo>
                <a:lnTo>
                  <a:pt x="505404" y="593132"/>
                </a:lnTo>
                <a:lnTo>
                  <a:pt x="445655" y="604853"/>
                </a:lnTo>
                <a:lnTo>
                  <a:pt x="375729" y="609638"/>
                </a:lnTo>
                <a:lnTo>
                  <a:pt x="620915" y="609638"/>
                </a:lnTo>
                <a:lnTo>
                  <a:pt x="620794" y="578428"/>
                </a:lnTo>
                <a:lnTo>
                  <a:pt x="619603" y="566266"/>
                </a:lnTo>
                <a:lnTo>
                  <a:pt x="614924" y="560239"/>
                </a:lnTo>
                <a:lnTo>
                  <a:pt x="605763" y="560183"/>
                </a:lnTo>
                <a:close/>
              </a:path>
              <a:path w="621030" h="695325">
                <a:moveTo>
                  <a:pt x="576408" y="76784"/>
                </a:moveTo>
                <a:lnTo>
                  <a:pt x="368731" y="76784"/>
                </a:lnTo>
                <a:lnTo>
                  <a:pt x="412110" y="79477"/>
                </a:lnTo>
                <a:lnTo>
                  <a:pt x="449595" y="87088"/>
                </a:lnTo>
                <a:lnTo>
                  <a:pt x="481285" y="98917"/>
                </a:lnTo>
                <a:lnTo>
                  <a:pt x="507276" y="114261"/>
                </a:lnTo>
                <a:lnTo>
                  <a:pt x="491542" y="124569"/>
                </a:lnTo>
                <a:lnTo>
                  <a:pt x="479266" y="138477"/>
                </a:lnTo>
                <a:lnTo>
                  <a:pt x="471285" y="155724"/>
                </a:lnTo>
                <a:lnTo>
                  <a:pt x="468439" y="176047"/>
                </a:lnTo>
                <a:lnTo>
                  <a:pt x="473874" y="203821"/>
                </a:lnTo>
                <a:lnTo>
                  <a:pt x="488745" y="224743"/>
                </a:lnTo>
                <a:lnTo>
                  <a:pt x="510900" y="237939"/>
                </a:lnTo>
                <a:lnTo>
                  <a:pt x="538187" y="242531"/>
                </a:lnTo>
                <a:lnTo>
                  <a:pt x="565691" y="237909"/>
                </a:lnTo>
                <a:lnTo>
                  <a:pt x="589262" y="224510"/>
                </a:lnTo>
                <a:lnTo>
                  <a:pt x="605730" y="203034"/>
                </a:lnTo>
                <a:lnTo>
                  <a:pt x="611924" y="174180"/>
                </a:lnTo>
                <a:lnTo>
                  <a:pt x="609106" y="144380"/>
                </a:lnTo>
                <a:lnTo>
                  <a:pt x="600030" y="114174"/>
                </a:lnTo>
                <a:lnTo>
                  <a:pt x="583762" y="84912"/>
                </a:lnTo>
                <a:lnTo>
                  <a:pt x="576408" y="76784"/>
                </a:lnTo>
                <a:close/>
              </a:path>
            </a:pathLst>
          </a:custGeom>
          <a:solidFill>
            <a:srgbClr val="407DC9"/>
          </a:solidFill>
        </p:spPr>
        <p:txBody>
          <a:bodyPr wrap="square" lIns="0" tIns="0" rIns="0" bIns="0" rtlCol="0"/>
          <a:lstStyle/>
          <a:p>
            <a:endParaRPr/>
          </a:p>
        </p:txBody>
      </p:sp>
      <p:sp>
        <p:nvSpPr>
          <p:cNvPr id="6" name="object 6"/>
          <p:cNvSpPr/>
          <p:nvPr/>
        </p:nvSpPr>
        <p:spPr>
          <a:xfrm>
            <a:off x="3242802" y="1486072"/>
            <a:ext cx="603250" cy="720725"/>
          </a:xfrm>
          <a:custGeom>
            <a:avLst/>
            <a:gdLst/>
            <a:ahLst/>
            <a:cxnLst/>
            <a:rect l="l" t="t" r="r" b="b"/>
            <a:pathLst>
              <a:path w="603250" h="720725">
                <a:moveTo>
                  <a:pt x="511378" y="289369"/>
                </a:moveTo>
                <a:lnTo>
                  <a:pt x="327926" y="289369"/>
                </a:lnTo>
                <a:lnTo>
                  <a:pt x="371145" y="296392"/>
                </a:lnTo>
                <a:lnTo>
                  <a:pt x="400180" y="316058"/>
                </a:lnTo>
                <a:lnTo>
                  <a:pt x="416512" y="346258"/>
                </a:lnTo>
                <a:lnTo>
                  <a:pt x="421627" y="384886"/>
                </a:lnTo>
                <a:lnTo>
                  <a:pt x="421627" y="624611"/>
                </a:lnTo>
                <a:lnTo>
                  <a:pt x="430596" y="672729"/>
                </a:lnTo>
                <a:lnTo>
                  <a:pt x="453767" y="701879"/>
                </a:lnTo>
                <a:lnTo>
                  <a:pt x="485535" y="716278"/>
                </a:lnTo>
                <a:lnTo>
                  <a:pt x="520293" y="720140"/>
                </a:lnTo>
                <a:lnTo>
                  <a:pt x="544794" y="719610"/>
                </a:lnTo>
                <a:lnTo>
                  <a:pt x="590080" y="711695"/>
                </a:lnTo>
                <a:lnTo>
                  <a:pt x="603021" y="700468"/>
                </a:lnTo>
                <a:lnTo>
                  <a:pt x="603021" y="645223"/>
                </a:lnTo>
                <a:lnTo>
                  <a:pt x="557187" y="645223"/>
                </a:lnTo>
                <a:lnTo>
                  <a:pt x="544102" y="642734"/>
                </a:lnTo>
                <a:lnTo>
                  <a:pt x="534755" y="635152"/>
                </a:lnTo>
                <a:lnTo>
                  <a:pt x="529147" y="622302"/>
                </a:lnTo>
                <a:lnTo>
                  <a:pt x="527278" y="604011"/>
                </a:lnTo>
                <a:lnTo>
                  <a:pt x="527278" y="369900"/>
                </a:lnTo>
                <a:lnTo>
                  <a:pt x="521744" y="316790"/>
                </a:lnTo>
                <a:lnTo>
                  <a:pt x="511378" y="289369"/>
                </a:lnTo>
                <a:close/>
              </a:path>
              <a:path w="603250" h="720725">
                <a:moveTo>
                  <a:pt x="275107" y="643356"/>
                </a:moveTo>
                <a:lnTo>
                  <a:pt x="2984" y="643356"/>
                </a:lnTo>
                <a:lnTo>
                  <a:pt x="0" y="647090"/>
                </a:lnTo>
                <a:lnTo>
                  <a:pt x="0" y="711695"/>
                </a:lnTo>
                <a:lnTo>
                  <a:pt x="4025" y="715441"/>
                </a:lnTo>
                <a:lnTo>
                  <a:pt x="274116" y="715441"/>
                </a:lnTo>
                <a:lnTo>
                  <a:pt x="278066" y="711695"/>
                </a:lnTo>
                <a:lnTo>
                  <a:pt x="278066" y="647090"/>
                </a:lnTo>
                <a:lnTo>
                  <a:pt x="275107" y="643356"/>
                </a:lnTo>
                <a:close/>
              </a:path>
              <a:path w="603250" h="720725">
                <a:moveTo>
                  <a:pt x="599058" y="639610"/>
                </a:moveTo>
                <a:lnTo>
                  <a:pt x="591070" y="640524"/>
                </a:lnTo>
                <a:lnTo>
                  <a:pt x="583670" y="641655"/>
                </a:lnTo>
                <a:lnTo>
                  <a:pt x="576733" y="643226"/>
                </a:lnTo>
                <a:lnTo>
                  <a:pt x="568494" y="644621"/>
                </a:lnTo>
                <a:lnTo>
                  <a:pt x="557187" y="645223"/>
                </a:lnTo>
                <a:lnTo>
                  <a:pt x="603021" y="645223"/>
                </a:lnTo>
                <a:lnTo>
                  <a:pt x="603021" y="640524"/>
                </a:lnTo>
                <a:lnTo>
                  <a:pt x="599058" y="639610"/>
                </a:lnTo>
                <a:close/>
              </a:path>
              <a:path w="603250" h="720725">
                <a:moveTo>
                  <a:pt x="168452" y="0"/>
                </a:moveTo>
                <a:lnTo>
                  <a:pt x="22923" y="8420"/>
                </a:lnTo>
                <a:lnTo>
                  <a:pt x="8978" y="9372"/>
                </a:lnTo>
                <a:lnTo>
                  <a:pt x="6007" y="11226"/>
                </a:lnTo>
                <a:lnTo>
                  <a:pt x="6007" y="60871"/>
                </a:lnTo>
                <a:lnTo>
                  <a:pt x="56845" y="81470"/>
                </a:lnTo>
                <a:lnTo>
                  <a:pt x="69627" y="83341"/>
                </a:lnTo>
                <a:lnTo>
                  <a:pt x="78495" y="88028"/>
                </a:lnTo>
                <a:lnTo>
                  <a:pt x="84005" y="96227"/>
                </a:lnTo>
                <a:lnTo>
                  <a:pt x="86715" y="108635"/>
                </a:lnTo>
                <a:lnTo>
                  <a:pt x="86715" y="610577"/>
                </a:lnTo>
                <a:lnTo>
                  <a:pt x="83088" y="627551"/>
                </a:lnTo>
                <a:lnTo>
                  <a:pt x="74885" y="637501"/>
                </a:lnTo>
                <a:lnTo>
                  <a:pt x="61633" y="642185"/>
                </a:lnTo>
                <a:lnTo>
                  <a:pt x="42862" y="643356"/>
                </a:lnTo>
                <a:lnTo>
                  <a:pt x="236207" y="643356"/>
                </a:lnTo>
                <a:lnTo>
                  <a:pt x="216487" y="642185"/>
                </a:lnTo>
                <a:lnTo>
                  <a:pt x="203095" y="637501"/>
                </a:lnTo>
                <a:lnTo>
                  <a:pt x="195298" y="627551"/>
                </a:lnTo>
                <a:lnTo>
                  <a:pt x="192366" y="610577"/>
                </a:lnTo>
                <a:lnTo>
                  <a:pt x="192366" y="481329"/>
                </a:lnTo>
                <a:lnTo>
                  <a:pt x="196936" y="424843"/>
                </a:lnTo>
                <a:lnTo>
                  <a:pt x="208682" y="377460"/>
                </a:lnTo>
                <a:lnTo>
                  <a:pt x="227628" y="339701"/>
                </a:lnTo>
                <a:lnTo>
                  <a:pt x="287225" y="295135"/>
                </a:lnTo>
                <a:lnTo>
                  <a:pt x="321382" y="290296"/>
                </a:lnTo>
                <a:lnTo>
                  <a:pt x="192366" y="290296"/>
                </a:lnTo>
                <a:lnTo>
                  <a:pt x="192366" y="26212"/>
                </a:lnTo>
                <a:lnTo>
                  <a:pt x="191294" y="14214"/>
                </a:lnTo>
                <a:lnTo>
                  <a:pt x="187515" y="6081"/>
                </a:lnTo>
                <a:lnTo>
                  <a:pt x="180183" y="1461"/>
                </a:lnTo>
                <a:lnTo>
                  <a:pt x="168452" y="0"/>
                </a:lnTo>
                <a:close/>
              </a:path>
              <a:path w="603250" h="720725">
                <a:moveTo>
                  <a:pt x="363791" y="206019"/>
                </a:moveTo>
                <a:lnTo>
                  <a:pt x="309392" y="211022"/>
                </a:lnTo>
                <a:lnTo>
                  <a:pt x="261258" y="226383"/>
                </a:lnTo>
                <a:lnTo>
                  <a:pt x="221534" y="252632"/>
                </a:lnTo>
                <a:lnTo>
                  <a:pt x="192366" y="290296"/>
                </a:lnTo>
                <a:lnTo>
                  <a:pt x="321382" y="290296"/>
                </a:lnTo>
                <a:lnTo>
                  <a:pt x="327926" y="289369"/>
                </a:lnTo>
                <a:lnTo>
                  <a:pt x="511378" y="289369"/>
                </a:lnTo>
                <a:lnTo>
                  <a:pt x="505935" y="274970"/>
                </a:lnTo>
                <a:lnTo>
                  <a:pt x="481044" y="243711"/>
                </a:lnTo>
                <a:lnTo>
                  <a:pt x="448262" y="222285"/>
                </a:lnTo>
                <a:lnTo>
                  <a:pt x="408780" y="209964"/>
                </a:lnTo>
                <a:lnTo>
                  <a:pt x="363791" y="206019"/>
                </a:lnTo>
                <a:close/>
              </a:path>
            </a:pathLst>
          </a:custGeom>
          <a:solidFill>
            <a:srgbClr val="407DC9"/>
          </a:solidFill>
        </p:spPr>
        <p:txBody>
          <a:bodyPr wrap="square" lIns="0" tIns="0" rIns="0" bIns="0" rtlCol="0"/>
          <a:lstStyle/>
          <a:p>
            <a:endParaRPr/>
          </a:p>
        </p:txBody>
      </p:sp>
      <p:sp>
        <p:nvSpPr>
          <p:cNvPr id="7" name="object 7"/>
          <p:cNvSpPr/>
          <p:nvPr/>
        </p:nvSpPr>
        <p:spPr>
          <a:xfrm>
            <a:off x="3888831" y="1701451"/>
            <a:ext cx="278130" cy="500380"/>
          </a:xfrm>
          <a:custGeom>
            <a:avLst/>
            <a:gdLst/>
            <a:ahLst/>
            <a:cxnLst/>
            <a:rect l="l" t="t" r="r" b="b"/>
            <a:pathLst>
              <a:path w="278129" h="500380">
                <a:moveTo>
                  <a:pt x="275094" y="427977"/>
                </a:moveTo>
                <a:lnTo>
                  <a:pt x="1981" y="427977"/>
                </a:lnTo>
                <a:lnTo>
                  <a:pt x="0" y="431698"/>
                </a:lnTo>
                <a:lnTo>
                  <a:pt x="0" y="496315"/>
                </a:lnTo>
                <a:lnTo>
                  <a:pt x="3962" y="500075"/>
                </a:lnTo>
                <a:lnTo>
                  <a:pt x="273049" y="500075"/>
                </a:lnTo>
                <a:lnTo>
                  <a:pt x="278066" y="496315"/>
                </a:lnTo>
                <a:lnTo>
                  <a:pt x="278066" y="431698"/>
                </a:lnTo>
                <a:lnTo>
                  <a:pt x="275094" y="427977"/>
                </a:lnTo>
                <a:close/>
              </a:path>
              <a:path w="278129" h="500380">
                <a:moveTo>
                  <a:pt x="168452" y="0"/>
                </a:moveTo>
                <a:lnTo>
                  <a:pt x="8978" y="9372"/>
                </a:lnTo>
                <a:lnTo>
                  <a:pt x="4952" y="11226"/>
                </a:lnTo>
                <a:lnTo>
                  <a:pt x="4952" y="60871"/>
                </a:lnTo>
                <a:lnTo>
                  <a:pt x="56781" y="81470"/>
                </a:lnTo>
                <a:lnTo>
                  <a:pt x="69574" y="83341"/>
                </a:lnTo>
                <a:lnTo>
                  <a:pt x="78352" y="88028"/>
                </a:lnTo>
                <a:lnTo>
                  <a:pt x="83577" y="96227"/>
                </a:lnTo>
                <a:lnTo>
                  <a:pt x="85712" y="108635"/>
                </a:lnTo>
                <a:lnTo>
                  <a:pt x="85712" y="387680"/>
                </a:lnTo>
                <a:lnTo>
                  <a:pt x="83484" y="408592"/>
                </a:lnTo>
                <a:lnTo>
                  <a:pt x="76115" y="420820"/>
                </a:lnTo>
                <a:lnTo>
                  <a:pt x="62582" y="426552"/>
                </a:lnTo>
                <a:lnTo>
                  <a:pt x="41859" y="427977"/>
                </a:lnTo>
                <a:lnTo>
                  <a:pt x="235203" y="427977"/>
                </a:lnTo>
                <a:lnTo>
                  <a:pt x="214487" y="426552"/>
                </a:lnTo>
                <a:lnTo>
                  <a:pt x="200958" y="420820"/>
                </a:lnTo>
                <a:lnTo>
                  <a:pt x="193591" y="408592"/>
                </a:lnTo>
                <a:lnTo>
                  <a:pt x="191363" y="387680"/>
                </a:lnTo>
                <a:lnTo>
                  <a:pt x="191363" y="26212"/>
                </a:lnTo>
                <a:lnTo>
                  <a:pt x="190300" y="14214"/>
                </a:lnTo>
                <a:lnTo>
                  <a:pt x="186618" y="6081"/>
                </a:lnTo>
                <a:lnTo>
                  <a:pt x="179581" y="1461"/>
                </a:lnTo>
                <a:lnTo>
                  <a:pt x="168452" y="0"/>
                </a:lnTo>
                <a:close/>
              </a:path>
            </a:pathLst>
          </a:custGeom>
          <a:solidFill>
            <a:srgbClr val="407DC9"/>
          </a:solidFill>
        </p:spPr>
        <p:txBody>
          <a:bodyPr wrap="square" lIns="0" tIns="0" rIns="0" bIns="0" rtlCol="0"/>
          <a:lstStyle/>
          <a:p>
            <a:endParaRPr/>
          </a:p>
        </p:txBody>
      </p:sp>
      <p:sp>
        <p:nvSpPr>
          <p:cNvPr id="8" name="object 8"/>
          <p:cNvSpPr/>
          <p:nvPr/>
        </p:nvSpPr>
        <p:spPr>
          <a:xfrm>
            <a:off x="4195817" y="1487008"/>
            <a:ext cx="278130" cy="715010"/>
          </a:xfrm>
          <a:custGeom>
            <a:avLst/>
            <a:gdLst/>
            <a:ahLst/>
            <a:cxnLst/>
            <a:rect l="l" t="t" r="r" b="b"/>
            <a:pathLst>
              <a:path w="278129" h="715010">
                <a:moveTo>
                  <a:pt x="275094" y="642416"/>
                </a:moveTo>
                <a:lnTo>
                  <a:pt x="3009" y="642416"/>
                </a:lnTo>
                <a:lnTo>
                  <a:pt x="0" y="646150"/>
                </a:lnTo>
                <a:lnTo>
                  <a:pt x="0" y="710768"/>
                </a:lnTo>
                <a:lnTo>
                  <a:pt x="4013" y="714514"/>
                </a:lnTo>
                <a:lnTo>
                  <a:pt x="274104" y="714514"/>
                </a:lnTo>
                <a:lnTo>
                  <a:pt x="278117" y="710768"/>
                </a:lnTo>
                <a:lnTo>
                  <a:pt x="278117" y="646150"/>
                </a:lnTo>
                <a:lnTo>
                  <a:pt x="275094" y="642416"/>
                </a:lnTo>
                <a:close/>
              </a:path>
              <a:path w="278129" h="715010">
                <a:moveTo>
                  <a:pt x="168452" y="0"/>
                </a:moveTo>
                <a:lnTo>
                  <a:pt x="22961" y="7480"/>
                </a:lnTo>
                <a:lnTo>
                  <a:pt x="8978" y="8432"/>
                </a:lnTo>
                <a:lnTo>
                  <a:pt x="5994" y="10299"/>
                </a:lnTo>
                <a:lnTo>
                  <a:pt x="5994" y="60858"/>
                </a:lnTo>
                <a:lnTo>
                  <a:pt x="6539" y="68543"/>
                </a:lnTo>
                <a:lnTo>
                  <a:pt x="8863" y="74561"/>
                </a:lnTo>
                <a:lnTo>
                  <a:pt x="13993" y="78646"/>
                </a:lnTo>
                <a:lnTo>
                  <a:pt x="22961" y="80530"/>
                </a:lnTo>
                <a:lnTo>
                  <a:pt x="56845" y="80530"/>
                </a:lnTo>
                <a:lnTo>
                  <a:pt x="70765" y="82781"/>
                </a:lnTo>
                <a:lnTo>
                  <a:pt x="80019" y="88723"/>
                </a:lnTo>
                <a:lnTo>
                  <a:pt x="85163" y="99231"/>
                </a:lnTo>
                <a:lnTo>
                  <a:pt x="86753" y="115176"/>
                </a:lnTo>
                <a:lnTo>
                  <a:pt x="86753" y="602132"/>
                </a:lnTo>
                <a:lnTo>
                  <a:pt x="84378" y="623042"/>
                </a:lnTo>
                <a:lnTo>
                  <a:pt x="76760" y="635266"/>
                </a:lnTo>
                <a:lnTo>
                  <a:pt x="63163" y="640994"/>
                </a:lnTo>
                <a:lnTo>
                  <a:pt x="42849" y="642416"/>
                </a:lnTo>
                <a:lnTo>
                  <a:pt x="236258" y="642416"/>
                </a:lnTo>
                <a:lnTo>
                  <a:pt x="215529" y="640994"/>
                </a:lnTo>
                <a:lnTo>
                  <a:pt x="201996" y="635266"/>
                </a:lnTo>
                <a:lnTo>
                  <a:pt x="194631" y="623042"/>
                </a:lnTo>
                <a:lnTo>
                  <a:pt x="192404" y="602132"/>
                </a:lnTo>
                <a:lnTo>
                  <a:pt x="192404" y="26212"/>
                </a:lnTo>
                <a:lnTo>
                  <a:pt x="191327" y="14214"/>
                </a:lnTo>
                <a:lnTo>
                  <a:pt x="187534" y="6081"/>
                </a:lnTo>
                <a:lnTo>
                  <a:pt x="180189" y="1461"/>
                </a:lnTo>
                <a:lnTo>
                  <a:pt x="168452" y="0"/>
                </a:lnTo>
                <a:close/>
              </a:path>
            </a:pathLst>
          </a:custGeom>
          <a:solidFill>
            <a:srgbClr val="407DC9"/>
          </a:solidFill>
        </p:spPr>
        <p:txBody>
          <a:bodyPr wrap="square" lIns="0" tIns="0" rIns="0" bIns="0" rtlCol="0"/>
          <a:lstStyle/>
          <a:p>
            <a:endParaRPr/>
          </a:p>
        </p:txBody>
      </p:sp>
      <p:sp>
        <p:nvSpPr>
          <p:cNvPr id="9" name="object 9"/>
          <p:cNvSpPr/>
          <p:nvPr/>
        </p:nvSpPr>
        <p:spPr>
          <a:xfrm>
            <a:off x="4525769" y="1487010"/>
            <a:ext cx="551180" cy="727075"/>
          </a:xfrm>
          <a:custGeom>
            <a:avLst/>
            <a:gdLst/>
            <a:ahLst/>
            <a:cxnLst/>
            <a:rect l="l" t="t" r="r" b="b"/>
            <a:pathLst>
              <a:path w="551179" h="727075">
                <a:moveTo>
                  <a:pt x="238226" y="206946"/>
                </a:moveTo>
                <a:lnTo>
                  <a:pt x="190423" y="210813"/>
                </a:lnTo>
                <a:lnTo>
                  <a:pt x="147474" y="222204"/>
                </a:lnTo>
                <a:lnTo>
                  <a:pt x="109583" y="240802"/>
                </a:lnTo>
                <a:lnTo>
                  <a:pt x="76956" y="266291"/>
                </a:lnTo>
                <a:lnTo>
                  <a:pt x="49801" y="298354"/>
                </a:lnTo>
                <a:lnTo>
                  <a:pt x="28321" y="336674"/>
                </a:lnTo>
                <a:lnTo>
                  <a:pt x="12724" y="380936"/>
                </a:lnTo>
                <a:lnTo>
                  <a:pt x="3215" y="430822"/>
                </a:lnTo>
                <a:lnTo>
                  <a:pt x="0" y="486016"/>
                </a:lnTo>
                <a:lnTo>
                  <a:pt x="3926" y="545560"/>
                </a:lnTo>
                <a:lnTo>
                  <a:pt x="15330" y="595918"/>
                </a:lnTo>
                <a:lnTo>
                  <a:pt x="33651" y="637474"/>
                </a:lnTo>
                <a:lnTo>
                  <a:pt x="58324" y="670613"/>
                </a:lnTo>
                <a:lnTo>
                  <a:pt x="88789" y="695719"/>
                </a:lnTo>
                <a:lnTo>
                  <a:pt x="124483" y="713176"/>
                </a:lnTo>
                <a:lnTo>
                  <a:pt x="164843" y="723369"/>
                </a:lnTo>
                <a:lnTo>
                  <a:pt x="209308" y="726681"/>
                </a:lnTo>
                <a:lnTo>
                  <a:pt x="255576" y="722526"/>
                </a:lnTo>
                <a:lnTo>
                  <a:pt x="299034" y="708890"/>
                </a:lnTo>
                <a:lnTo>
                  <a:pt x="337996" y="684017"/>
                </a:lnTo>
                <a:lnTo>
                  <a:pt x="368346" y="648957"/>
                </a:lnTo>
                <a:lnTo>
                  <a:pt x="230251" y="648957"/>
                </a:lnTo>
                <a:lnTo>
                  <a:pt x="184416" y="640889"/>
                </a:lnTo>
                <a:lnTo>
                  <a:pt x="150348" y="618122"/>
                </a:lnTo>
                <a:lnTo>
                  <a:pt x="127140" y="582816"/>
                </a:lnTo>
                <a:lnTo>
                  <a:pt x="113882" y="537125"/>
                </a:lnTo>
                <a:lnTo>
                  <a:pt x="109664" y="483209"/>
                </a:lnTo>
                <a:lnTo>
                  <a:pt x="113258" y="431178"/>
                </a:lnTo>
                <a:lnTo>
                  <a:pt x="124467" y="384115"/>
                </a:lnTo>
                <a:lnTo>
                  <a:pt x="143925" y="344023"/>
                </a:lnTo>
                <a:lnTo>
                  <a:pt x="172272" y="312907"/>
                </a:lnTo>
                <a:lnTo>
                  <a:pt x="210144" y="292768"/>
                </a:lnTo>
                <a:lnTo>
                  <a:pt x="258178" y="285610"/>
                </a:lnTo>
                <a:lnTo>
                  <a:pt x="475437" y="285610"/>
                </a:lnTo>
                <a:lnTo>
                  <a:pt x="475437" y="245351"/>
                </a:lnTo>
                <a:lnTo>
                  <a:pt x="369785" y="245351"/>
                </a:lnTo>
                <a:lnTo>
                  <a:pt x="342643" y="230269"/>
                </a:lnTo>
                <a:lnTo>
                  <a:pt x="312597" y="218076"/>
                </a:lnTo>
                <a:lnTo>
                  <a:pt x="278256" y="209920"/>
                </a:lnTo>
                <a:lnTo>
                  <a:pt x="238226" y="206946"/>
                </a:lnTo>
                <a:close/>
              </a:path>
              <a:path w="551179" h="727075">
                <a:moveTo>
                  <a:pt x="551180" y="646150"/>
                </a:moveTo>
                <a:lnTo>
                  <a:pt x="370776" y="646150"/>
                </a:lnTo>
                <a:lnTo>
                  <a:pt x="383938" y="682848"/>
                </a:lnTo>
                <a:lnTo>
                  <a:pt x="407293" y="705150"/>
                </a:lnTo>
                <a:lnTo>
                  <a:pt x="436818" y="716214"/>
                </a:lnTo>
                <a:lnTo>
                  <a:pt x="468490" y="719200"/>
                </a:lnTo>
                <a:lnTo>
                  <a:pt x="492968" y="718670"/>
                </a:lnTo>
                <a:lnTo>
                  <a:pt x="538226" y="710755"/>
                </a:lnTo>
                <a:lnTo>
                  <a:pt x="551180" y="699528"/>
                </a:lnTo>
                <a:lnTo>
                  <a:pt x="551180" y="646150"/>
                </a:lnTo>
                <a:close/>
              </a:path>
              <a:path w="551179" h="727075">
                <a:moveTo>
                  <a:pt x="475437" y="285610"/>
                </a:moveTo>
                <a:lnTo>
                  <a:pt x="258178" y="285610"/>
                </a:lnTo>
                <a:lnTo>
                  <a:pt x="291311" y="288404"/>
                </a:lnTo>
                <a:lnTo>
                  <a:pt x="322202" y="296025"/>
                </a:lnTo>
                <a:lnTo>
                  <a:pt x="348982" y="307336"/>
                </a:lnTo>
                <a:lnTo>
                  <a:pt x="369785" y="321195"/>
                </a:lnTo>
                <a:lnTo>
                  <a:pt x="369785" y="471030"/>
                </a:lnTo>
                <a:lnTo>
                  <a:pt x="359389" y="533406"/>
                </a:lnTo>
                <a:lnTo>
                  <a:pt x="340192" y="583016"/>
                </a:lnTo>
                <a:lnTo>
                  <a:pt x="312239" y="619230"/>
                </a:lnTo>
                <a:lnTo>
                  <a:pt x="275577" y="641420"/>
                </a:lnTo>
                <a:lnTo>
                  <a:pt x="230251" y="648957"/>
                </a:lnTo>
                <a:lnTo>
                  <a:pt x="368346" y="648957"/>
                </a:lnTo>
                <a:lnTo>
                  <a:pt x="370776" y="646150"/>
                </a:lnTo>
                <a:lnTo>
                  <a:pt x="551180" y="646150"/>
                </a:lnTo>
                <a:lnTo>
                  <a:pt x="551180" y="644283"/>
                </a:lnTo>
                <a:lnTo>
                  <a:pt x="505345" y="644283"/>
                </a:lnTo>
                <a:lnTo>
                  <a:pt x="492817" y="642161"/>
                </a:lnTo>
                <a:lnTo>
                  <a:pt x="483657" y="635736"/>
                </a:lnTo>
                <a:lnTo>
                  <a:pt x="477863" y="624920"/>
                </a:lnTo>
                <a:lnTo>
                  <a:pt x="475437" y="609625"/>
                </a:lnTo>
                <a:lnTo>
                  <a:pt x="475437" y="285610"/>
                </a:lnTo>
                <a:close/>
              </a:path>
              <a:path w="551179" h="727075">
                <a:moveTo>
                  <a:pt x="547217" y="638670"/>
                </a:moveTo>
                <a:lnTo>
                  <a:pt x="539229" y="639597"/>
                </a:lnTo>
                <a:lnTo>
                  <a:pt x="531836" y="640726"/>
                </a:lnTo>
                <a:lnTo>
                  <a:pt x="524911" y="642292"/>
                </a:lnTo>
                <a:lnTo>
                  <a:pt x="516674" y="643683"/>
                </a:lnTo>
                <a:lnTo>
                  <a:pt x="505345" y="644283"/>
                </a:lnTo>
                <a:lnTo>
                  <a:pt x="551180" y="644283"/>
                </a:lnTo>
                <a:lnTo>
                  <a:pt x="551180" y="639597"/>
                </a:lnTo>
                <a:lnTo>
                  <a:pt x="547217" y="638670"/>
                </a:lnTo>
                <a:close/>
              </a:path>
              <a:path w="551179" h="727075">
                <a:moveTo>
                  <a:pt x="451535" y="0"/>
                </a:moveTo>
                <a:lnTo>
                  <a:pt x="305993" y="7480"/>
                </a:lnTo>
                <a:lnTo>
                  <a:pt x="292049" y="8432"/>
                </a:lnTo>
                <a:lnTo>
                  <a:pt x="289077" y="10299"/>
                </a:lnTo>
                <a:lnTo>
                  <a:pt x="289077" y="60871"/>
                </a:lnTo>
                <a:lnTo>
                  <a:pt x="289620" y="68547"/>
                </a:lnTo>
                <a:lnTo>
                  <a:pt x="291934" y="74558"/>
                </a:lnTo>
                <a:lnTo>
                  <a:pt x="297049" y="78641"/>
                </a:lnTo>
                <a:lnTo>
                  <a:pt x="305993" y="80530"/>
                </a:lnTo>
                <a:lnTo>
                  <a:pt x="339877" y="80530"/>
                </a:lnTo>
                <a:lnTo>
                  <a:pt x="353819" y="82781"/>
                </a:lnTo>
                <a:lnTo>
                  <a:pt x="363070" y="88723"/>
                </a:lnTo>
                <a:lnTo>
                  <a:pt x="368202" y="99231"/>
                </a:lnTo>
                <a:lnTo>
                  <a:pt x="369785" y="115176"/>
                </a:lnTo>
                <a:lnTo>
                  <a:pt x="369785" y="245351"/>
                </a:lnTo>
                <a:lnTo>
                  <a:pt x="475437" y="245351"/>
                </a:lnTo>
                <a:lnTo>
                  <a:pt x="475437" y="26212"/>
                </a:lnTo>
                <a:lnTo>
                  <a:pt x="474226" y="14214"/>
                </a:lnTo>
                <a:lnTo>
                  <a:pt x="470215" y="6081"/>
                </a:lnTo>
                <a:lnTo>
                  <a:pt x="462840" y="1461"/>
                </a:lnTo>
                <a:lnTo>
                  <a:pt x="451535" y="0"/>
                </a:lnTo>
                <a:close/>
              </a:path>
            </a:pathLst>
          </a:custGeom>
          <a:solidFill>
            <a:srgbClr val="407DC9"/>
          </a:solidFill>
        </p:spPr>
        <p:txBody>
          <a:bodyPr wrap="square" lIns="0" tIns="0" rIns="0" bIns="0" rtlCol="0"/>
          <a:lstStyle/>
          <a:p>
            <a:endParaRPr/>
          </a:p>
        </p:txBody>
      </p:sp>
      <p:sp>
        <p:nvSpPr>
          <p:cNvPr id="10" name="object 10"/>
          <p:cNvSpPr/>
          <p:nvPr/>
        </p:nvSpPr>
        <p:spPr>
          <a:xfrm>
            <a:off x="5244386" y="1516967"/>
            <a:ext cx="621030" cy="695325"/>
          </a:xfrm>
          <a:custGeom>
            <a:avLst/>
            <a:gdLst/>
            <a:ahLst/>
            <a:cxnLst/>
            <a:rect l="l" t="t" r="r" b="b"/>
            <a:pathLst>
              <a:path w="621029" h="695325">
                <a:moveTo>
                  <a:pt x="361797" y="0"/>
                </a:moveTo>
                <a:lnTo>
                  <a:pt x="309648" y="2526"/>
                </a:lnTo>
                <a:lnTo>
                  <a:pt x="261342" y="9968"/>
                </a:lnTo>
                <a:lnTo>
                  <a:pt x="216937" y="22121"/>
                </a:lnTo>
                <a:lnTo>
                  <a:pt x="176490" y="38781"/>
                </a:lnTo>
                <a:lnTo>
                  <a:pt x="140058" y="59743"/>
                </a:lnTo>
                <a:lnTo>
                  <a:pt x="107698" y="84802"/>
                </a:lnTo>
                <a:lnTo>
                  <a:pt x="79468" y="113753"/>
                </a:lnTo>
                <a:lnTo>
                  <a:pt x="55424" y="146392"/>
                </a:lnTo>
                <a:lnTo>
                  <a:pt x="35624" y="182513"/>
                </a:lnTo>
                <a:lnTo>
                  <a:pt x="20124" y="221913"/>
                </a:lnTo>
                <a:lnTo>
                  <a:pt x="8982" y="264386"/>
                </a:lnTo>
                <a:lnTo>
                  <a:pt x="2255" y="309728"/>
                </a:lnTo>
                <a:lnTo>
                  <a:pt x="0" y="357733"/>
                </a:lnTo>
                <a:lnTo>
                  <a:pt x="3030" y="412364"/>
                </a:lnTo>
                <a:lnTo>
                  <a:pt x="11951" y="462040"/>
                </a:lnTo>
                <a:lnTo>
                  <a:pt x="26513" y="506801"/>
                </a:lnTo>
                <a:lnTo>
                  <a:pt x="46462" y="546684"/>
                </a:lnTo>
                <a:lnTo>
                  <a:pt x="71547" y="581730"/>
                </a:lnTo>
                <a:lnTo>
                  <a:pt x="101514" y="611976"/>
                </a:lnTo>
                <a:lnTo>
                  <a:pt x="136112" y="637462"/>
                </a:lnTo>
                <a:lnTo>
                  <a:pt x="175088" y="658227"/>
                </a:lnTo>
                <a:lnTo>
                  <a:pt x="218191" y="674310"/>
                </a:lnTo>
                <a:lnTo>
                  <a:pt x="265168" y="685750"/>
                </a:lnTo>
                <a:lnTo>
                  <a:pt x="315766" y="692585"/>
                </a:lnTo>
                <a:lnTo>
                  <a:pt x="369735" y="694855"/>
                </a:lnTo>
                <a:lnTo>
                  <a:pt x="439734" y="691221"/>
                </a:lnTo>
                <a:lnTo>
                  <a:pt x="497962" y="681967"/>
                </a:lnTo>
                <a:lnTo>
                  <a:pt x="544612" y="669568"/>
                </a:lnTo>
                <a:lnTo>
                  <a:pt x="603948" y="645223"/>
                </a:lnTo>
                <a:lnTo>
                  <a:pt x="620915" y="619937"/>
                </a:lnTo>
                <a:lnTo>
                  <a:pt x="620915" y="609638"/>
                </a:lnTo>
                <a:lnTo>
                  <a:pt x="375729" y="609638"/>
                </a:lnTo>
                <a:lnTo>
                  <a:pt x="318547" y="606022"/>
                </a:lnTo>
                <a:lnTo>
                  <a:pt x="269074" y="595415"/>
                </a:lnTo>
                <a:lnTo>
                  <a:pt x="227050" y="578180"/>
                </a:lnTo>
                <a:lnTo>
                  <a:pt x="192211" y="554678"/>
                </a:lnTo>
                <a:lnTo>
                  <a:pt x="164295" y="525273"/>
                </a:lnTo>
                <a:lnTo>
                  <a:pt x="143040" y="490325"/>
                </a:lnTo>
                <a:lnTo>
                  <a:pt x="128182" y="450198"/>
                </a:lnTo>
                <a:lnTo>
                  <a:pt x="119460" y="405254"/>
                </a:lnTo>
                <a:lnTo>
                  <a:pt x="116611" y="355854"/>
                </a:lnTo>
                <a:lnTo>
                  <a:pt x="119285" y="306821"/>
                </a:lnTo>
                <a:lnTo>
                  <a:pt x="127527" y="260208"/>
                </a:lnTo>
                <a:lnTo>
                  <a:pt x="141666" y="216909"/>
                </a:lnTo>
                <a:lnTo>
                  <a:pt x="162030" y="177818"/>
                </a:lnTo>
                <a:lnTo>
                  <a:pt x="188949" y="143830"/>
                </a:lnTo>
                <a:lnTo>
                  <a:pt x="222751" y="115839"/>
                </a:lnTo>
                <a:lnTo>
                  <a:pt x="263765" y="94737"/>
                </a:lnTo>
                <a:lnTo>
                  <a:pt x="312320" y="81421"/>
                </a:lnTo>
                <a:lnTo>
                  <a:pt x="368744" y="76784"/>
                </a:lnTo>
                <a:lnTo>
                  <a:pt x="576416" y="76784"/>
                </a:lnTo>
                <a:lnTo>
                  <a:pt x="559371" y="57943"/>
                </a:lnTo>
                <a:lnTo>
                  <a:pt x="525909" y="34618"/>
                </a:lnTo>
                <a:lnTo>
                  <a:pt x="482449" y="16285"/>
                </a:lnTo>
                <a:lnTo>
                  <a:pt x="428056" y="4296"/>
                </a:lnTo>
                <a:lnTo>
                  <a:pt x="361797" y="0"/>
                </a:lnTo>
                <a:close/>
              </a:path>
              <a:path w="621029" h="695325">
                <a:moveTo>
                  <a:pt x="605763" y="560183"/>
                </a:moveTo>
                <a:lnTo>
                  <a:pt x="591007" y="564692"/>
                </a:lnTo>
                <a:lnTo>
                  <a:pt x="554135" y="578428"/>
                </a:lnTo>
                <a:lnTo>
                  <a:pt x="505404" y="593132"/>
                </a:lnTo>
                <a:lnTo>
                  <a:pt x="445655" y="604853"/>
                </a:lnTo>
                <a:lnTo>
                  <a:pt x="375729" y="609638"/>
                </a:lnTo>
                <a:lnTo>
                  <a:pt x="620915" y="609638"/>
                </a:lnTo>
                <a:lnTo>
                  <a:pt x="620794" y="578428"/>
                </a:lnTo>
                <a:lnTo>
                  <a:pt x="619603" y="566266"/>
                </a:lnTo>
                <a:lnTo>
                  <a:pt x="614924" y="560239"/>
                </a:lnTo>
                <a:lnTo>
                  <a:pt x="605763" y="560183"/>
                </a:lnTo>
                <a:close/>
              </a:path>
              <a:path w="621029" h="695325">
                <a:moveTo>
                  <a:pt x="576416" y="76784"/>
                </a:moveTo>
                <a:lnTo>
                  <a:pt x="368744" y="76784"/>
                </a:lnTo>
                <a:lnTo>
                  <a:pt x="412115" y="79477"/>
                </a:lnTo>
                <a:lnTo>
                  <a:pt x="449597" y="87088"/>
                </a:lnTo>
                <a:lnTo>
                  <a:pt x="481285" y="98917"/>
                </a:lnTo>
                <a:lnTo>
                  <a:pt x="507276" y="114261"/>
                </a:lnTo>
                <a:lnTo>
                  <a:pt x="491542" y="124569"/>
                </a:lnTo>
                <a:lnTo>
                  <a:pt x="479266" y="138477"/>
                </a:lnTo>
                <a:lnTo>
                  <a:pt x="471285" y="155724"/>
                </a:lnTo>
                <a:lnTo>
                  <a:pt x="468439" y="176047"/>
                </a:lnTo>
                <a:lnTo>
                  <a:pt x="473874" y="203821"/>
                </a:lnTo>
                <a:lnTo>
                  <a:pt x="488745" y="224743"/>
                </a:lnTo>
                <a:lnTo>
                  <a:pt x="510900" y="237939"/>
                </a:lnTo>
                <a:lnTo>
                  <a:pt x="538187" y="242531"/>
                </a:lnTo>
                <a:lnTo>
                  <a:pt x="565693" y="237909"/>
                </a:lnTo>
                <a:lnTo>
                  <a:pt x="589268" y="224510"/>
                </a:lnTo>
                <a:lnTo>
                  <a:pt x="605740" y="203034"/>
                </a:lnTo>
                <a:lnTo>
                  <a:pt x="611936" y="174180"/>
                </a:lnTo>
                <a:lnTo>
                  <a:pt x="609118" y="144380"/>
                </a:lnTo>
                <a:lnTo>
                  <a:pt x="600041" y="114174"/>
                </a:lnTo>
                <a:lnTo>
                  <a:pt x="583770" y="84912"/>
                </a:lnTo>
                <a:lnTo>
                  <a:pt x="576416" y="76784"/>
                </a:lnTo>
                <a:close/>
              </a:path>
            </a:pathLst>
          </a:custGeom>
          <a:solidFill>
            <a:srgbClr val="407DC9"/>
          </a:solidFill>
        </p:spPr>
        <p:txBody>
          <a:bodyPr wrap="square" lIns="0" tIns="0" rIns="0" bIns="0" rtlCol="0"/>
          <a:lstStyle/>
          <a:p>
            <a:endParaRPr/>
          </a:p>
        </p:txBody>
      </p:sp>
      <p:sp>
        <p:nvSpPr>
          <p:cNvPr id="11" name="object 11"/>
          <p:cNvSpPr/>
          <p:nvPr/>
        </p:nvSpPr>
        <p:spPr>
          <a:xfrm>
            <a:off x="6075331" y="1525402"/>
            <a:ext cx="720725" cy="676275"/>
          </a:xfrm>
          <a:custGeom>
            <a:avLst/>
            <a:gdLst/>
            <a:ahLst/>
            <a:cxnLst/>
            <a:rect l="l" t="t" r="r" b="b"/>
            <a:pathLst>
              <a:path w="720725" h="676275">
                <a:moveTo>
                  <a:pt x="401662" y="0"/>
                </a:moveTo>
                <a:lnTo>
                  <a:pt x="311950" y="0"/>
                </a:lnTo>
                <a:lnTo>
                  <a:pt x="300624" y="613"/>
                </a:lnTo>
                <a:lnTo>
                  <a:pt x="293771" y="2806"/>
                </a:lnTo>
                <a:lnTo>
                  <a:pt x="289531" y="7104"/>
                </a:lnTo>
                <a:lnTo>
                  <a:pt x="286042" y="14033"/>
                </a:lnTo>
                <a:lnTo>
                  <a:pt x="84721" y="566559"/>
                </a:lnTo>
                <a:lnTo>
                  <a:pt x="76278" y="585553"/>
                </a:lnTo>
                <a:lnTo>
                  <a:pt x="68019" y="596393"/>
                </a:lnTo>
                <a:lnTo>
                  <a:pt x="58634" y="601444"/>
                </a:lnTo>
                <a:lnTo>
                  <a:pt x="46812" y="603072"/>
                </a:lnTo>
                <a:lnTo>
                  <a:pt x="17957" y="604012"/>
                </a:lnTo>
                <a:lnTo>
                  <a:pt x="8835" y="605629"/>
                </a:lnTo>
                <a:lnTo>
                  <a:pt x="3363" y="609171"/>
                </a:lnTo>
                <a:lnTo>
                  <a:pt x="700" y="614813"/>
                </a:lnTo>
                <a:lnTo>
                  <a:pt x="0" y="622731"/>
                </a:lnTo>
                <a:lnTo>
                  <a:pt x="0" y="673303"/>
                </a:lnTo>
                <a:lnTo>
                  <a:pt x="4965" y="676122"/>
                </a:lnTo>
                <a:lnTo>
                  <a:pt x="220281" y="676122"/>
                </a:lnTo>
                <a:lnTo>
                  <a:pt x="230267" y="675462"/>
                </a:lnTo>
                <a:lnTo>
                  <a:pt x="236720" y="672958"/>
                </a:lnTo>
                <a:lnTo>
                  <a:pt x="240189" y="667823"/>
                </a:lnTo>
                <a:lnTo>
                  <a:pt x="241223" y="659269"/>
                </a:lnTo>
                <a:lnTo>
                  <a:pt x="241132" y="622731"/>
                </a:lnTo>
                <a:lnTo>
                  <a:pt x="240469" y="615876"/>
                </a:lnTo>
                <a:lnTo>
                  <a:pt x="237467" y="610450"/>
                </a:lnTo>
                <a:lnTo>
                  <a:pt x="231108" y="606958"/>
                </a:lnTo>
                <a:lnTo>
                  <a:pt x="220281" y="604964"/>
                </a:lnTo>
                <a:lnTo>
                  <a:pt x="202323" y="604964"/>
                </a:lnTo>
                <a:lnTo>
                  <a:pt x="184774" y="601880"/>
                </a:lnTo>
                <a:lnTo>
                  <a:pt x="174143" y="595820"/>
                </a:lnTo>
                <a:lnTo>
                  <a:pt x="170621" y="585197"/>
                </a:lnTo>
                <a:lnTo>
                  <a:pt x="174396" y="568426"/>
                </a:lnTo>
                <a:lnTo>
                  <a:pt x="213271" y="457911"/>
                </a:lnTo>
                <a:lnTo>
                  <a:pt x="590325" y="457911"/>
                </a:lnTo>
                <a:lnTo>
                  <a:pt x="564157" y="387680"/>
                </a:lnTo>
                <a:lnTo>
                  <a:pt x="238188" y="387680"/>
                </a:lnTo>
                <a:lnTo>
                  <a:pt x="343839" y="92697"/>
                </a:lnTo>
                <a:lnTo>
                  <a:pt x="454246" y="92697"/>
                </a:lnTo>
                <a:lnTo>
                  <a:pt x="424586" y="13093"/>
                </a:lnTo>
                <a:lnTo>
                  <a:pt x="420720" y="6707"/>
                </a:lnTo>
                <a:lnTo>
                  <a:pt x="416110" y="2689"/>
                </a:lnTo>
                <a:lnTo>
                  <a:pt x="410007" y="599"/>
                </a:lnTo>
                <a:lnTo>
                  <a:pt x="401662" y="0"/>
                </a:lnTo>
                <a:close/>
              </a:path>
              <a:path w="720725" h="676275">
                <a:moveTo>
                  <a:pt x="590325" y="457911"/>
                </a:moveTo>
                <a:lnTo>
                  <a:pt x="476427" y="457911"/>
                </a:lnTo>
                <a:lnTo>
                  <a:pt x="512279" y="557187"/>
                </a:lnTo>
                <a:lnTo>
                  <a:pt x="515721" y="566559"/>
                </a:lnTo>
                <a:lnTo>
                  <a:pt x="518160" y="574165"/>
                </a:lnTo>
                <a:lnTo>
                  <a:pt x="519727" y="580763"/>
                </a:lnTo>
                <a:lnTo>
                  <a:pt x="520268" y="586219"/>
                </a:lnTo>
                <a:lnTo>
                  <a:pt x="518166" y="594822"/>
                </a:lnTo>
                <a:lnTo>
                  <a:pt x="511675" y="600265"/>
                </a:lnTo>
                <a:lnTo>
                  <a:pt x="500513" y="603603"/>
                </a:lnTo>
                <a:lnTo>
                  <a:pt x="484403" y="605891"/>
                </a:lnTo>
                <a:lnTo>
                  <a:pt x="471411" y="605891"/>
                </a:lnTo>
                <a:lnTo>
                  <a:pt x="460588" y="607741"/>
                </a:lnTo>
                <a:lnTo>
                  <a:pt x="454237" y="610914"/>
                </a:lnTo>
                <a:lnTo>
                  <a:pt x="451244" y="616021"/>
                </a:lnTo>
                <a:lnTo>
                  <a:pt x="450586" y="622731"/>
                </a:lnTo>
                <a:lnTo>
                  <a:pt x="450494" y="659269"/>
                </a:lnTo>
                <a:lnTo>
                  <a:pt x="451383" y="667823"/>
                </a:lnTo>
                <a:lnTo>
                  <a:pt x="454609" y="672958"/>
                </a:lnTo>
                <a:lnTo>
                  <a:pt x="461006" y="675462"/>
                </a:lnTo>
                <a:lnTo>
                  <a:pt x="471411" y="676122"/>
                </a:lnTo>
                <a:lnTo>
                  <a:pt x="699681" y="676122"/>
                </a:lnTo>
                <a:lnTo>
                  <a:pt x="710527" y="675462"/>
                </a:lnTo>
                <a:lnTo>
                  <a:pt x="716880" y="672958"/>
                </a:lnTo>
                <a:lnTo>
                  <a:pt x="719865" y="667823"/>
                </a:lnTo>
                <a:lnTo>
                  <a:pt x="720610" y="659269"/>
                </a:lnTo>
                <a:lnTo>
                  <a:pt x="720610" y="620864"/>
                </a:lnTo>
                <a:lnTo>
                  <a:pt x="680732" y="603072"/>
                </a:lnTo>
                <a:lnTo>
                  <a:pt x="660672" y="601239"/>
                </a:lnTo>
                <a:lnTo>
                  <a:pt x="647339" y="594753"/>
                </a:lnTo>
                <a:lnTo>
                  <a:pt x="637000" y="580019"/>
                </a:lnTo>
                <a:lnTo>
                  <a:pt x="625919" y="553440"/>
                </a:lnTo>
                <a:lnTo>
                  <a:pt x="590325" y="457911"/>
                </a:lnTo>
                <a:close/>
              </a:path>
              <a:path w="720725" h="676275">
                <a:moveTo>
                  <a:pt x="454246" y="92697"/>
                </a:moveTo>
                <a:lnTo>
                  <a:pt x="343839" y="92697"/>
                </a:lnTo>
                <a:lnTo>
                  <a:pt x="450494" y="387680"/>
                </a:lnTo>
                <a:lnTo>
                  <a:pt x="564157" y="387680"/>
                </a:lnTo>
                <a:lnTo>
                  <a:pt x="454246" y="92697"/>
                </a:lnTo>
                <a:close/>
              </a:path>
            </a:pathLst>
          </a:custGeom>
          <a:solidFill>
            <a:srgbClr val="407DC9"/>
          </a:solidFill>
        </p:spPr>
        <p:txBody>
          <a:bodyPr wrap="square" lIns="0" tIns="0" rIns="0" bIns="0" rtlCol="0"/>
          <a:lstStyle/>
          <a:p>
            <a:endParaRPr/>
          </a:p>
        </p:txBody>
      </p:sp>
      <p:sp>
        <p:nvSpPr>
          <p:cNvPr id="12" name="object 12"/>
          <p:cNvSpPr/>
          <p:nvPr/>
        </p:nvSpPr>
        <p:spPr>
          <a:xfrm>
            <a:off x="5886561" y="2062749"/>
            <a:ext cx="165100" cy="165100"/>
          </a:xfrm>
          <a:custGeom>
            <a:avLst/>
            <a:gdLst/>
            <a:ahLst/>
            <a:cxnLst/>
            <a:rect l="l" t="t" r="r" b="b"/>
            <a:pathLst>
              <a:path w="165100" h="165100">
                <a:moveTo>
                  <a:pt x="82410" y="0"/>
                </a:moveTo>
                <a:lnTo>
                  <a:pt x="0" y="82397"/>
                </a:lnTo>
                <a:lnTo>
                  <a:pt x="82410" y="164782"/>
                </a:lnTo>
                <a:lnTo>
                  <a:pt x="164795" y="82397"/>
                </a:lnTo>
                <a:lnTo>
                  <a:pt x="82410" y="0"/>
                </a:lnTo>
                <a:close/>
              </a:path>
            </a:pathLst>
          </a:custGeom>
          <a:solidFill>
            <a:srgbClr val="F2B533"/>
          </a:solidFill>
        </p:spPr>
        <p:txBody>
          <a:bodyPr wrap="square" lIns="0" tIns="0" rIns="0" bIns="0" rtlCol="0"/>
          <a:lstStyle/>
          <a:p>
            <a:endParaRPr/>
          </a:p>
        </p:txBody>
      </p:sp>
      <p:sp>
        <p:nvSpPr>
          <p:cNvPr id="13" name="object 13"/>
          <p:cNvSpPr/>
          <p:nvPr/>
        </p:nvSpPr>
        <p:spPr>
          <a:xfrm>
            <a:off x="6820204" y="2062749"/>
            <a:ext cx="165100" cy="165100"/>
          </a:xfrm>
          <a:custGeom>
            <a:avLst/>
            <a:gdLst/>
            <a:ahLst/>
            <a:cxnLst/>
            <a:rect l="l" t="t" r="r" b="b"/>
            <a:pathLst>
              <a:path w="165100" h="165100">
                <a:moveTo>
                  <a:pt x="82410" y="0"/>
                </a:moveTo>
                <a:lnTo>
                  <a:pt x="0" y="82397"/>
                </a:lnTo>
                <a:lnTo>
                  <a:pt x="82410" y="164782"/>
                </a:lnTo>
                <a:lnTo>
                  <a:pt x="164795" y="82397"/>
                </a:lnTo>
                <a:lnTo>
                  <a:pt x="82410" y="0"/>
                </a:lnTo>
                <a:close/>
              </a:path>
            </a:pathLst>
          </a:custGeom>
          <a:solidFill>
            <a:srgbClr val="F2B533"/>
          </a:solidFill>
        </p:spPr>
        <p:txBody>
          <a:bodyPr wrap="square" lIns="0" tIns="0" rIns="0" bIns="0" rtlCol="0"/>
          <a:lstStyle/>
          <a:p>
            <a:endParaRPr/>
          </a:p>
        </p:txBody>
      </p:sp>
      <p:sp>
        <p:nvSpPr>
          <p:cNvPr id="14" name="object 14"/>
          <p:cNvSpPr/>
          <p:nvPr/>
        </p:nvSpPr>
        <p:spPr>
          <a:xfrm>
            <a:off x="1458874" y="1703844"/>
            <a:ext cx="285115" cy="267970"/>
          </a:xfrm>
          <a:custGeom>
            <a:avLst/>
            <a:gdLst/>
            <a:ahLst/>
            <a:cxnLst/>
            <a:rect l="l" t="t" r="r" b="b"/>
            <a:pathLst>
              <a:path w="285114" h="267969">
                <a:moveTo>
                  <a:pt x="0" y="267754"/>
                </a:moveTo>
                <a:lnTo>
                  <a:pt x="284911" y="267754"/>
                </a:lnTo>
                <a:lnTo>
                  <a:pt x="284911" y="0"/>
                </a:lnTo>
                <a:lnTo>
                  <a:pt x="0" y="0"/>
                </a:lnTo>
                <a:lnTo>
                  <a:pt x="0" y="267754"/>
                </a:lnTo>
                <a:close/>
              </a:path>
            </a:pathLst>
          </a:custGeom>
          <a:solidFill>
            <a:srgbClr val="407DC9"/>
          </a:solidFill>
        </p:spPr>
        <p:txBody>
          <a:bodyPr wrap="square" lIns="0" tIns="0" rIns="0" bIns="0" rtlCol="0"/>
          <a:lstStyle/>
          <a:p>
            <a:endParaRPr/>
          </a:p>
        </p:txBody>
      </p:sp>
      <p:sp>
        <p:nvSpPr>
          <p:cNvPr id="15" name="object 15"/>
          <p:cNvSpPr/>
          <p:nvPr/>
        </p:nvSpPr>
        <p:spPr>
          <a:xfrm>
            <a:off x="1743786" y="1703844"/>
            <a:ext cx="285115" cy="267970"/>
          </a:xfrm>
          <a:custGeom>
            <a:avLst/>
            <a:gdLst/>
            <a:ahLst/>
            <a:cxnLst/>
            <a:rect l="l" t="t" r="r" b="b"/>
            <a:pathLst>
              <a:path w="285114" h="267969">
                <a:moveTo>
                  <a:pt x="0" y="267754"/>
                </a:moveTo>
                <a:lnTo>
                  <a:pt x="284962" y="267754"/>
                </a:lnTo>
                <a:lnTo>
                  <a:pt x="284962" y="0"/>
                </a:lnTo>
                <a:lnTo>
                  <a:pt x="0" y="0"/>
                </a:lnTo>
                <a:lnTo>
                  <a:pt x="0" y="267754"/>
                </a:lnTo>
                <a:close/>
              </a:path>
            </a:pathLst>
          </a:custGeom>
          <a:solidFill>
            <a:srgbClr val="63CCC9"/>
          </a:solidFill>
        </p:spPr>
        <p:txBody>
          <a:bodyPr wrap="square" lIns="0" tIns="0" rIns="0" bIns="0" rtlCol="0"/>
          <a:lstStyle/>
          <a:p>
            <a:endParaRPr/>
          </a:p>
        </p:txBody>
      </p:sp>
      <p:sp>
        <p:nvSpPr>
          <p:cNvPr id="16" name="object 16"/>
          <p:cNvSpPr/>
          <p:nvPr/>
        </p:nvSpPr>
        <p:spPr>
          <a:xfrm>
            <a:off x="1173911" y="1703844"/>
            <a:ext cx="285115" cy="267970"/>
          </a:xfrm>
          <a:custGeom>
            <a:avLst/>
            <a:gdLst/>
            <a:ahLst/>
            <a:cxnLst/>
            <a:rect l="l" t="t" r="r" b="b"/>
            <a:pathLst>
              <a:path w="285115" h="267969">
                <a:moveTo>
                  <a:pt x="284962" y="0"/>
                </a:moveTo>
                <a:lnTo>
                  <a:pt x="0" y="0"/>
                </a:lnTo>
                <a:lnTo>
                  <a:pt x="0" y="267754"/>
                </a:lnTo>
                <a:lnTo>
                  <a:pt x="284962" y="267754"/>
                </a:lnTo>
                <a:lnTo>
                  <a:pt x="284962" y="0"/>
                </a:lnTo>
                <a:close/>
              </a:path>
            </a:pathLst>
          </a:custGeom>
          <a:solidFill>
            <a:srgbClr val="63CCC9"/>
          </a:solidFill>
        </p:spPr>
        <p:txBody>
          <a:bodyPr wrap="square" lIns="0" tIns="0" rIns="0" bIns="0" rtlCol="0"/>
          <a:lstStyle/>
          <a:p>
            <a:endParaRPr/>
          </a:p>
        </p:txBody>
      </p:sp>
      <p:sp>
        <p:nvSpPr>
          <p:cNvPr id="17" name="object 17"/>
          <p:cNvSpPr/>
          <p:nvPr/>
        </p:nvSpPr>
        <p:spPr>
          <a:xfrm>
            <a:off x="1458874" y="1436166"/>
            <a:ext cx="285115" cy="267970"/>
          </a:xfrm>
          <a:custGeom>
            <a:avLst/>
            <a:gdLst/>
            <a:ahLst/>
            <a:cxnLst/>
            <a:rect l="l" t="t" r="r" b="b"/>
            <a:pathLst>
              <a:path w="285114" h="267969">
                <a:moveTo>
                  <a:pt x="284911" y="0"/>
                </a:moveTo>
                <a:lnTo>
                  <a:pt x="0" y="0"/>
                </a:lnTo>
                <a:lnTo>
                  <a:pt x="0" y="267677"/>
                </a:lnTo>
                <a:lnTo>
                  <a:pt x="284911" y="267677"/>
                </a:lnTo>
                <a:lnTo>
                  <a:pt x="284911" y="0"/>
                </a:lnTo>
                <a:close/>
              </a:path>
            </a:pathLst>
          </a:custGeom>
          <a:solidFill>
            <a:srgbClr val="63CCC9"/>
          </a:solidFill>
        </p:spPr>
        <p:txBody>
          <a:bodyPr wrap="square" lIns="0" tIns="0" rIns="0" bIns="0" rtlCol="0"/>
          <a:lstStyle/>
          <a:p>
            <a:endParaRPr/>
          </a:p>
        </p:txBody>
      </p:sp>
      <p:sp>
        <p:nvSpPr>
          <p:cNvPr id="18" name="object 18"/>
          <p:cNvSpPr/>
          <p:nvPr/>
        </p:nvSpPr>
        <p:spPr>
          <a:xfrm>
            <a:off x="1743786" y="1168400"/>
            <a:ext cx="285115" cy="267970"/>
          </a:xfrm>
          <a:custGeom>
            <a:avLst/>
            <a:gdLst/>
            <a:ahLst/>
            <a:cxnLst/>
            <a:rect l="l" t="t" r="r" b="b"/>
            <a:pathLst>
              <a:path w="285114" h="267969">
                <a:moveTo>
                  <a:pt x="284962" y="0"/>
                </a:moveTo>
                <a:lnTo>
                  <a:pt x="0" y="0"/>
                </a:lnTo>
                <a:lnTo>
                  <a:pt x="0" y="267766"/>
                </a:lnTo>
                <a:lnTo>
                  <a:pt x="284962" y="267766"/>
                </a:lnTo>
                <a:lnTo>
                  <a:pt x="284962" y="0"/>
                </a:lnTo>
                <a:close/>
              </a:path>
            </a:pathLst>
          </a:custGeom>
          <a:solidFill>
            <a:srgbClr val="F2B533"/>
          </a:solidFill>
        </p:spPr>
        <p:txBody>
          <a:bodyPr wrap="square" lIns="0" tIns="0" rIns="0" bIns="0" rtlCol="0"/>
          <a:lstStyle/>
          <a:p>
            <a:endParaRPr/>
          </a:p>
        </p:txBody>
      </p:sp>
      <p:sp>
        <p:nvSpPr>
          <p:cNvPr id="19" name="object 19"/>
          <p:cNvSpPr/>
          <p:nvPr/>
        </p:nvSpPr>
        <p:spPr>
          <a:xfrm>
            <a:off x="1173911" y="1168400"/>
            <a:ext cx="285115" cy="267970"/>
          </a:xfrm>
          <a:custGeom>
            <a:avLst/>
            <a:gdLst/>
            <a:ahLst/>
            <a:cxnLst/>
            <a:rect l="l" t="t" r="r" b="b"/>
            <a:pathLst>
              <a:path w="285115" h="267969">
                <a:moveTo>
                  <a:pt x="284962" y="0"/>
                </a:moveTo>
                <a:lnTo>
                  <a:pt x="0" y="0"/>
                </a:lnTo>
                <a:lnTo>
                  <a:pt x="0" y="267766"/>
                </a:lnTo>
                <a:lnTo>
                  <a:pt x="284962" y="267766"/>
                </a:lnTo>
                <a:lnTo>
                  <a:pt x="284962" y="0"/>
                </a:lnTo>
                <a:close/>
              </a:path>
            </a:pathLst>
          </a:custGeom>
          <a:solidFill>
            <a:srgbClr val="F2B533"/>
          </a:solidFill>
        </p:spPr>
        <p:txBody>
          <a:bodyPr wrap="square" lIns="0" tIns="0" rIns="0" bIns="0" rtlCol="0"/>
          <a:lstStyle/>
          <a:p>
            <a:endParaRPr/>
          </a:p>
        </p:txBody>
      </p:sp>
      <p:sp>
        <p:nvSpPr>
          <p:cNvPr id="20" name="object 20"/>
          <p:cNvSpPr/>
          <p:nvPr/>
        </p:nvSpPr>
        <p:spPr>
          <a:xfrm>
            <a:off x="2028761" y="1436166"/>
            <a:ext cx="285115" cy="267970"/>
          </a:xfrm>
          <a:custGeom>
            <a:avLst/>
            <a:gdLst/>
            <a:ahLst/>
            <a:cxnLst/>
            <a:rect l="l" t="t" r="r" b="b"/>
            <a:pathLst>
              <a:path w="285114" h="267969">
                <a:moveTo>
                  <a:pt x="284937" y="0"/>
                </a:moveTo>
                <a:lnTo>
                  <a:pt x="0" y="0"/>
                </a:lnTo>
                <a:lnTo>
                  <a:pt x="0" y="267677"/>
                </a:lnTo>
                <a:lnTo>
                  <a:pt x="284937" y="267677"/>
                </a:lnTo>
                <a:lnTo>
                  <a:pt x="284937" y="0"/>
                </a:lnTo>
                <a:close/>
              </a:path>
            </a:pathLst>
          </a:custGeom>
          <a:solidFill>
            <a:srgbClr val="F2B533"/>
          </a:solidFill>
        </p:spPr>
        <p:txBody>
          <a:bodyPr wrap="square" lIns="0" tIns="0" rIns="0" bIns="0" rtlCol="0"/>
          <a:lstStyle/>
          <a:p>
            <a:endParaRPr/>
          </a:p>
        </p:txBody>
      </p:sp>
      <p:sp>
        <p:nvSpPr>
          <p:cNvPr id="21" name="object 21"/>
          <p:cNvSpPr/>
          <p:nvPr/>
        </p:nvSpPr>
        <p:spPr>
          <a:xfrm>
            <a:off x="2028761" y="1971598"/>
            <a:ext cx="285115" cy="267970"/>
          </a:xfrm>
          <a:custGeom>
            <a:avLst/>
            <a:gdLst/>
            <a:ahLst/>
            <a:cxnLst/>
            <a:rect l="l" t="t" r="r" b="b"/>
            <a:pathLst>
              <a:path w="285114" h="267969">
                <a:moveTo>
                  <a:pt x="284937" y="0"/>
                </a:moveTo>
                <a:lnTo>
                  <a:pt x="0" y="0"/>
                </a:lnTo>
                <a:lnTo>
                  <a:pt x="0" y="267690"/>
                </a:lnTo>
                <a:lnTo>
                  <a:pt x="284937" y="267690"/>
                </a:lnTo>
                <a:lnTo>
                  <a:pt x="284937" y="0"/>
                </a:lnTo>
                <a:close/>
              </a:path>
            </a:pathLst>
          </a:custGeom>
          <a:solidFill>
            <a:srgbClr val="F2B533"/>
          </a:solidFill>
        </p:spPr>
        <p:txBody>
          <a:bodyPr wrap="square" lIns="0" tIns="0" rIns="0" bIns="0" rtlCol="0"/>
          <a:lstStyle/>
          <a:p>
            <a:endParaRPr/>
          </a:p>
        </p:txBody>
      </p:sp>
      <p:sp>
        <p:nvSpPr>
          <p:cNvPr id="22" name="object 22"/>
          <p:cNvSpPr/>
          <p:nvPr/>
        </p:nvSpPr>
        <p:spPr>
          <a:xfrm>
            <a:off x="889000" y="1436166"/>
            <a:ext cx="285115" cy="267970"/>
          </a:xfrm>
          <a:custGeom>
            <a:avLst/>
            <a:gdLst/>
            <a:ahLst/>
            <a:cxnLst/>
            <a:rect l="l" t="t" r="r" b="b"/>
            <a:pathLst>
              <a:path w="285115" h="267969">
                <a:moveTo>
                  <a:pt x="0" y="267677"/>
                </a:moveTo>
                <a:lnTo>
                  <a:pt x="284899" y="267677"/>
                </a:lnTo>
                <a:lnTo>
                  <a:pt x="284899" y="0"/>
                </a:lnTo>
                <a:lnTo>
                  <a:pt x="0" y="0"/>
                </a:lnTo>
                <a:lnTo>
                  <a:pt x="0" y="267677"/>
                </a:lnTo>
                <a:close/>
              </a:path>
            </a:pathLst>
          </a:custGeom>
          <a:solidFill>
            <a:srgbClr val="F2B533"/>
          </a:solidFill>
        </p:spPr>
        <p:txBody>
          <a:bodyPr wrap="square" lIns="0" tIns="0" rIns="0" bIns="0" rtlCol="0"/>
          <a:lstStyle/>
          <a:p>
            <a:endParaRPr/>
          </a:p>
        </p:txBody>
      </p:sp>
      <p:sp>
        <p:nvSpPr>
          <p:cNvPr id="23" name="object 23"/>
          <p:cNvSpPr/>
          <p:nvPr/>
        </p:nvSpPr>
        <p:spPr>
          <a:xfrm>
            <a:off x="889000" y="1971598"/>
            <a:ext cx="285115" cy="267970"/>
          </a:xfrm>
          <a:custGeom>
            <a:avLst/>
            <a:gdLst/>
            <a:ahLst/>
            <a:cxnLst/>
            <a:rect l="l" t="t" r="r" b="b"/>
            <a:pathLst>
              <a:path w="285115" h="267969">
                <a:moveTo>
                  <a:pt x="0" y="267690"/>
                </a:moveTo>
                <a:lnTo>
                  <a:pt x="284899" y="267690"/>
                </a:lnTo>
                <a:lnTo>
                  <a:pt x="284899" y="0"/>
                </a:lnTo>
                <a:lnTo>
                  <a:pt x="0" y="0"/>
                </a:lnTo>
                <a:lnTo>
                  <a:pt x="0" y="267690"/>
                </a:lnTo>
                <a:close/>
              </a:path>
            </a:pathLst>
          </a:custGeom>
          <a:solidFill>
            <a:srgbClr val="F2B533"/>
          </a:solidFill>
        </p:spPr>
        <p:txBody>
          <a:bodyPr wrap="square" lIns="0" tIns="0" rIns="0" bIns="0" rtlCol="0"/>
          <a:lstStyle/>
          <a:p>
            <a:endParaRPr/>
          </a:p>
        </p:txBody>
      </p:sp>
      <p:sp>
        <p:nvSpPr>
          <p:cNvPr id="24" name="object 24"/>
          <p:cNvSpPr/>
          <p:nvPr/>
        </p:nvSpPr>
        <p:spPr>
          <a:xfrm>
            <a:off x="1743786" y="2239340"/>
            <a:ext cx="285115" cy="267970"/>
          </a:xfrm>
          <a:custGeom>
            <a:avLst/>
            <a:gdLst/>
            <a:ahLst/>
            <a:cxnLst/>
            <a:rect l="l" t="t" r="r" b="b"/>
            <a:pathLst>
              <a:path w="285114" h="267969">
                <a:moveTo>
                  <a:pt x="284962" y="0"/>
                </a:moveTo>
                <a:lnTo>
                  <a:pt x="0" y="0"/>
                </a:lnTo>
                <a:lnTo>
                  <a:pt x="0" y="267703"/>
                </a:lnTo>
                <a:lnTo>
                  <a:pt x="284962" y="267703"/>
                </a:lnTo>
                <a:lnTo>
                  <a:pt x="284962" y="0"/>
                </a:lnTo>
                <a:close/>
              </a:path>
            </a:pathLst>
          </a:custGeom>
          <a:solidFill>
            <a:srgbClr val="F2B533"/>
          </a:solidFill>
        </p:spPr>
        <p:txBody>
          <a:bodyPr wrap="square" lIns="0" tIns="0" rIns="0" bIns="0" rtlCol="0"/>
          <a:lstStyle/>
          <a:p>
            <a:endParaRPr/>
          </a:p>
        </p:txBody>
      </p:sp>
      <p:sp>
        <p:nvSpPr>
          <p:cNvPr id="25" name="object 25"/>
          <p:cNvSpPr/>
          <p:nvPr/>
        </p:nvSpPr>
        <p:spPr>
          <a:xfrm>
            <a:off x="1173899" y="2239340"/>
            <a:ext cx="285115" cy="267970"/>
          </a:xfrm>
          <a:custGeom>
            <a:avLst/>
            <a:gdLst/>
            <a:ahLst/>
            <a:cxnLst/>
            <a:rect l="l" t="t" r="r" b="b"/>
            <a:pathLst>
              <a:path w="285115" h="267969">
                <a:moveTo>
                  <a:pt x="0" y="267703"/>
                </a:moveTo>
                <a:lnTo>
                  <a:pt x="284962" y="267703"/>
                </a:lnTo>
                <a:lnTo>
                  <a:pt x="284962" y="0"/>
                </a:lnTo>
                <a:lnTo>
                  <a:pt x="0" y="0"/>
                </a:lnTo>
                <a:lnTo>
                  <a:pt x="0" y="267703"/>
                </a:lnTo>
                <a:close/>
              </a:path>
            </a:pathLst>
          </a:custGeom>
          <a:solidFill>
            <a:srgbClr val="F2B533"/>
          </a:solidFill>
        </p:spPr>
        <p:txBody>
          <a:bodyPr wrap="square" lIns="0" tIns="0" rIns="0" bIns="0" rtlCol="0"/>
          <a:lstStyle/>
          <a:p>
            <a:endParaRPr/>
          </a:p>
        </p:txBody>
      </p:sp>
      <p:sp>
        <p:nvSpPr>
          <p:cNvPr id="26" name="object 26"/>
          <p:cNvSpPr/>
          <p:nvPr/>
        </p:nvSpPr>
        <p:spPr>
          <a:xfrm>
            <a:off x="1458874" y="1971598"/>
            <a:ext cx="285115" cy="267970"/>
          </a:xfrm>
          <a:custGeom>
            <a:avLst/>
            <a:gdLst/>
            <a:ahLst/>
            <a:cxnLst/>
            <a:rect l="l" t="t" r="r" b="b"/>
            <a:pathLst>
              <a:path w="285114" h="267969">
                <a:moveTo>
                  <a:pt x="0" y="267741"/>
                </a:moveTo>
                <a:lnTo>
                  <a:pt x="284911" y="267741"/>
                </a:lnTo>
                <a:lnTo>
                  <a:pt x="284911" y="0"/>
                </a:lnTo>
                <a:lnTo>
                  <a:pt x="0" y="0"/>
                </a:lnTo>
                <a:lnTo>
                  <a:pt x="0" y="267741"/>
                </a:lnTo>
                <a:close/>
              </a:path>
            </a:pathLst>
          </a:custGeom>
          <a:solidFill>
            <a:srgbClr val="63CCC9"/>
          </a:solidFill>
        </p:spPr>
        <p:txBody>
          <a:bodyPr wrap="square" lIns="0" tIns="0" rIns="0" bIns="0" rtlCol="0"/>
          <a:lstStyle/>
          <a:p>
            <a:endParaRPr/>
          </a:p>
        </p:txBody>
      </p:sp>
      <p:sp>
        <p:nvSpPr>
          <p:cNvPr id="27" name="object 27"/>
          <p:cNvSpPr/>
          <p:nvPr/>
        </p:nvSpPr>
        <p:spPr>
          <a:xfrm>
            <a:off x="3893135" y="1429941"/>
            <a:ext cx="238760" cy="238760"/>
          </a:xfrm>
          <a:custGeom>
            <a:avLst/>
            <a:gdLst/>
            <a:ahLst/>
            <a:cxnLst/>
            <a:rect l="l" t="t" r="r" b="b"/>
            <a:pathLst>
              <a:path w="238760" h="238760">
                <a:moveTo>
                  <a:pt x="119354" y="0"/>
                </a:moveTo>
                <a:lnTo>
                  <a:pt x="0" y="119341"/>
                </a:lnTo>
                <a:lnTo>
                  <a:pt x="119354" y="238671"/>
                </a:lnTo>
                <a:lnTo>
                  <a:pt x="238696" y="119341"/>
                </a:lnTo>
                <a:lnTo>
                  <a:pt x="119354" y="0"/>
                </a:lnTo>
                <a:close/>
              </a:path>
            </a:pathLst>
          </a:custGeom>
          <a:solidFill>
            <a:srgbClr val="F2B533"/>
          </a:solidFill>
        </p:spPr>
        <p:txBody>
          <a:bodyPr wrap="square" lIns="0" tIns="0" rIns="0" bIns="0" rtlCol="0"/>
          <a:lstStyle/>
          <a:p>
            <a:endParaRPr/>
          </a:p>
        </p:txBody>
      </p:sp>
      <p:sp>
        <p:nvSpPr>
          <p:cNvPr id="28" name="object 28"/>
          <p:cNvSpPr/>
          <p:nvPr/>
        </p:nvSpPr>
        <p:spPr>
          <a:xfrm>
            <a:off x="11064367" y="889228"/>
            <a:ext cx="998219" cy="941069"/>
          </a:xfrm>
          <a:custGeom>
            <a:avLst/>
            <a:gdLst/>
            <a:ahLst/>
            <a:cxnLst/>
            <a:rect l="l" t="t" r="r" b="b"/>
            <a:pathLst>
              <a:path w="998220" h="941069">
                <a:moveTo>
                  <a:pt x="998105" y="940523"/>
                </a:moveTo>
                <a:lnTo>
                  <a:pt x="0" y="940523"/>
                </a:lnTo>
                <a:lnTo>
                  <a:pt x="0" y="0"/>
                </a:lnTo>
                <a:lnTo>
                  <a:pt x="998105" y="0"/>
                </a:lnTo>
                <a:lnTo>
                  <a:pt x="998105" y="940523"/>
                </a:lnTo>
                <a:close/>
              </a:path>
            </a:pathLst>
          </a:custGeom>
          <a:solidFill>
            <a:srgbClr val="407DC9"/>
          </a:solidFill>
        </p:spPr>
        <p:txBody>
          <a:bodyPr wrap="square" lIns="0" tIns="0" rIns="0" bIns="0" rtlCol="0"/>
          <a:lstStyle/>
          <a:p>
            <a:endParaRPr/>
          </a:p>
        </p:txBody>
      </p:sp>
      <p:sp>
        <p:nvSpPr>
          <p:cNvPr id="29" name="object 29"/>
          <p:cNvSpPr/>
          <p:nvPr/>
        </p:nvSpPr>
        <p:spPr>
          <a:xfrm>
            <a:off x="10066032" y="889228"/>
            <a:ext cx="998855" cy="941069"/>
          </a:xfrm>
          <a:custGeom>
            <a:avLst/>
            <a:gdLst/>
            <a:ahLst/>
            <a:cxnLst/>
            <a:rect l="l" t="t" r="r" b="b"/>
            <a:pathLst>
              <a:path w="998854" h="941069">
                <a:moveTo>
                  <a:pt x="998321" y="940523"/>
                </a:moveTo>
                <a:lnTo>
                  <a:pt x="0" y="940523"/>
                </a:lnTo>
                <a:lnTo>
                  <a:pt x="0" y="0"/>
                </a:lnTo>
                <a:lnTo>
                  <a:pt x="998321" y="0"/>
                </a:lnTo>
                <a:lnTo>
                  <a:pt x="998321" y="940523"/>
                </a:lnTo>
                <a:close/>
              </a:path>
            </a:pathLst>
          </a:custGeom>
          <a:solidFill>
            <a:srgbClr val="63CCC9"/>
          </a:solidFill>
        </p:spPr>
        <p:txBody>
          <a:bodyPr wrap="square" lIns="0" tIns="0" rIns="0" bIns="0" rtlCol="0"/>
          <a:lstStyle/>
          <a:p>
            <a:endParaRPr/>
          </a:p>
        </p:txBody>
      </p:sp>
      <p:sp>
        <p:nvSpPr>
          <p:cNvPr id="30" name="object 30"/>
          <p:cNvSpPr/>
          <p:nvPr/>
        </p:nvSpPr>
        <p:spPr>
          <a:xfrm>
            <a:off x="12062473" y="889228"/>
            <a:ext cx="942340" cy="941069"/>
          </a:xfrm>
          <a:custGeom>
            <a:avLst/>
            <a:gdLst/>
            <a:ahLst/>
            <a:cxnLst/>
            <a:rect l="l" t="t" r="r" b="b"/>
            <a:pathLst>
              <a:path w="942340" h="941069">
                <a:moveTo>
                  <a:pt x="0" y="940523"/>
                </a:moveTo>
                <a:lnTo>
                  <a:pt x="942339" y="940523"/>
                </a:lnTo>
                <a:lnTo>
                  <a:pt x="942339" y="0"/>
                </a:lnTo>
                <a:lnTo>
                  <a:pt x="0" y="0"/>
                </a:lnTo>
                <a:lnTo>
                  <a:pt x="0" y="940523"/>
                </a:lnTo>
                <a:close/>
              </a:path>
            </a:pathLst>
          </a:custGeom>
          <a:solidFill>
            <a:srgbClr val="63CCC9"/>
          </a:solidFill>
        </p:spPr>
        <p:txBody>
          <a:bodyPr wrap="square" lIns="0" tIns="0" rIns="0" bIns="0" rtlCol="0"/>
          <a:lstStyle/>
          <a:p>
            <a:endParaRPr/>
          </a:p>
        </p:txBody>
      </p:sp>
      <p:sp>
        <p:nvSpPr>
          <p:cNvPr id="31" name="object 31"/>
          <p:cNvSpPr/>
          <p:nvPr/>
        </p:nvSpPr>
        <p:spPr>
          <a:xfrm>
            <a:off x="11064354" y="0"/>
            <a:ext cx="998219" cy="889635"/>
          </a:xfrm>
          <a:custGeom>
            <a:avLst/>
            <a:gdLst/>
            <a:ahLst/>
            <a:cxnLst/>
            <a:rect l="l" t="t" r="r" b="b"/>
            <a:pathLst>
              <a:path w="998220" h="889635">
                <a:moveTo>
                  <a:pt x="0" y="889228"/>
                </a:moveTo>
                <a:lnTo>
                  <a:pt x="998118" y="889228"/>
                </a:lnTo>
                <a:lnTo>
                  <a:pt x="998118" y="0"/>
                </a:lnTo>
                <a:lnTo>
                  <a:pt x="0" y="0"/>
                </a:lnTo>
                <a:lnTo>
                  <a:pt x="0" y="889228"/>
                </a:lnTo>
                <a:close/>
              </a:path>
            </a:pathLst>
          </a:custGeom>
          <a:solidFill>
            <a:srgbClr val="63CCC9"/>
          </a:solidFill>
        </p:spPr>
        <p:txBody>
          <a:bodyPr wrap="square" lIns="0" tIns="0" rIns="0" bIns="0" rtlCol="0"/>
          <a:lstStyle/>
          <a:p>
            <a:endParaRPr/>
          </a:p>
        </p:txBody>
      </p:sp>
      <p:sp>
        <p:nvSpPr>
          <p:cNvPr id="32" name="object 32"/>
          <p:cNvSpPr/>
          <p:nvPr/>
        </p:nvSpPr>
        <p:spPr>
          <a:xfrm>
            <a:off x="9067800" y="0"/>
            <a:ext cx="998219" cy="889635"/>
          </a:xfrm>
          <a:custGeom>
            <a:avLst/>
            <a:gdLst/>
            <a:ahLst/>
            <a:cxnLst/>
            <a:rect l="l" t="t" r="r" b="b"/>
            <a:pathLst>
              <a:path w="998220" h="889635">
                <a:moveTo>
                  <a:pt x="0" y="889228"/>
                </a:moveTo>
                <a:lnTo>
                  <a:pt x="998207" y="889228"/>
                </a:lnTo>
                <a:lnTo>
                  <a:pt x="998207" y="0"/>
                </a:lnTo>
                <a:lnTo>
                  <a:pt x="0" y="0"/>
                </a:lnTo>
                <a:lnTo>
                  <a:pt x="0" y="889228"/>
                </a:lnTo>
                <a:close/>
              </a:path>
            </a:pathLst>
          </a:custGeom>
          <a:solidFill>
            <a:srgbClr val="F2B533"/>
          </a:solidFill>
        </p:spPr>
        <p:txBody>
          <a:bodyPr wrap="square" lIns="0" tIns="0" rIns="0" bIns="0" rtlCol="0"/>
          <a:lstStyle/>
          <a:p>
            <a:endParaRPr/>
          </a:p>
        </p:txBody>
      </p:sp>
      <p:sp>
        <p:nvSpPr>
          <p:cNvPr id="33" name="object 33"/>
          <p:cNvSpPr/>
          <p:nvPr/>
        </p:nvSpPr>
        <p:spPr>
          <a:xfrm>
            <a:off x="9067800" y="1829752"/>
            <a:ext cx="998219" cy="940435"/>
          </a:xfrm>
          <a:custGeom>
            <a:avLst/>
            <a:gdLst/>
            <a:ahLst/>
            <a:cxnLst/>
            <a:rect l="l" t="t" r="r" b="b"/>
            <a:pathLst>
              <a:path w="998220" h="940435">
                <a:moveTo>
                  <a:pt x="0" y="0"/>
                </a:moveTo>
                <a:lnTo>
                  <a:pt x="998194" y="0"/>
                </a:lnTo>
                <a:lnTo>
                  <a:pt x="998194" y="940320"/>
                </a:lnTo>
                <a:lnTo>
                  <a:pt x="0" y="940320"/>
                </a:lnTo>
                <a:lnTo>
                  <a:pt x="0" y="0"/>
                </a:lnTo>
                <a:close/>
              </a:path>
            </a:pathLst>
          </a:custGeom>
          <a:solidFill>
            <a:srgbClr val="F2B533"/>
          </a:solidFill>
        </p:spPr>
        <p:txBody>
          <a:bodyPr wrap="square" lIns="0" tIns="0" rIns="0" bIns="0" rtlCol="0"/>
          <a:lstStyle/>
          <a:p>
            <a:endParaRPr/>
          </a:p>
        </p:txBody>
      </p:sp>
      <p:sp>
        <p:nvSpPr>
          <p:cNvPr id="34" name="object 34"/>
          <p:cNvSpPr/>
          <p:nvPr/>
        </p:nvSpPr>
        <p:spPr>
          <a:xfrm>
            <a:off x="10066045" y="2770225"/>
            <a:ext cx="998855" cy="940435"/>
          </a:xfrm>
          <a:custGeom>
            <a:avLst/>
            <a:gdLst/>
            <a:ahLst/>
            <a:cxnLst/>
            <a:rect l="l" t="t" r="r" b="b"/>
            <a:pathLst>
              <a:path w="998854" h="940435">
                <a:moveTo>
                  <a:pt x="0" y="0"/>
                </a:moveTo>
                <a:lnTo>
                  <a:pt x="998321" y="0"/>
                </a:lnTo>
                <a:lnTo>
                  <a:pt x="998321" y="940358"/>
                </a:lnTo>
                <a:lnTo>
                  <a:pt x="0" y="940358"/>
                </a:lnTo>
                <a:lnTo>
                  <a:pt x="0" y="0"/>
                </a:lnTo>
                <a:close/>
              </a:path>
            </a:pathLst>
          </a:custGeom>
          <a:solidFill>
            <a:srgbClr val="F2B533"/>
          </a:solidFill>
        </p:spPr>
        <p:txBody>
          <a:bodyPr wrap="square" lIns="0" tIns="0" rIns="0" bIns="0" rtlCol="0"/>
          <a:lstStyle/>
          <a:p>
            <a:endParaRPr/>
          </a:p>
        </p:txBody>
      </p:sp>
      <p:sp>
        <p:nvSpPr>
          <p:cNvPr id="35" name="object 35"/>
          <p:cNvSpPr/>
          <p:nvPr/>
        </p:nvSpPr>
        <p:spPr>
          <a:xfrm>
            <a:off x="12062511" y="2770225"/>
            <a:ext cx="942340" cy="940435"/>
          </a:xfrm>
          <a:custGeom>
            <a:avLst/>
            <a:gdLst/>
            <a:ahLst/>
            <a:cxnLst/>
            <a:rect l="l" t="t" r="r" b="b"/>
            <a:pathLst>
              <a:path w="942340" h="940435">
                <a:moveTo>
                  <a:pt x="0" y="940358"/>
                </a:moveTo>
                <a:lnTo>
                  <a:pt x="942289" y="940358"/>
                </a:lnTo>
                <a:lnTo>
                  <a:pt x="942289" y="0"/>
                </a:lnTo>
                <a:lnTo>
                  <a:pt x="0" y="0"/>
                </a:lnTo>
                <a:lnTo>
                  <a:pt x="0" y="940358"/>
                </a:lnTo>
                <a:close/>
              </a:path>
            </a:pathLst>
          </a:custGeom>
          <a:solidFill>
            <a:srgbClr val="F2B533"/>
          </a:solidFill>
        </p:spPr>
        <p:txBody>
          <a:bodyPr wrap="square" lIns="0" tIns="0" rIns="0" bIns="0" rtlCol="0"/>
          <a:lstStyle/>
          <a:p>
            <a:endParaRPr/>
          </a:p>
        </p:txBody>
      </p:sp>
      <p:sp>
        <p:nvSpPr>
          <p:cNvPr id="36" name="object 36"/>
          <p:cNvSpPr/>
          <p:nvPr/>
        </p:nvSpPr>
        <p:spPr>
          <a:xfrm>
            <a:off x="11064367" y="1829752"/>
            <a:ext cx="998219" cy="941069"/>
          </a:xfrm>
          <a:custGeom>
            <a:avLst/>
            <a:gdLst/>
            <a:ahLst/>
            <a:cxnLst/>
            <a:rect l="l" t="t" r="r" b="b"/>
            <a:pathLst>
              <a:path w="998220" h="941069">
                <a:moveTo>
                  <a:pt x="998105" y="940473"/>
                </a:moveTo>
                <a:lnTo>
                  <a:pt x="0" y="940473"/>
                </a:lnTo>
                <a:lnTo>
                  <a:pt x="0" y="0"/>
                </a:lnTo>
                <a:lnTo>
                  <a:pt x="998105" y="0"/>
                </a:lnTo>
                <a:lnTo>
                  <a:pt x="998105" y="940473"/>
                </a:lnTo>
                <a:close/>
              </a:path>
            </a:pathLst>
          </a:custGeom>
          <a:solidFill>
            <a:srgbClr val="63CCC9"/>
          </a:solidFill>
        </p:spPr>
        <p:txBody>
          <a:bodyPr wrap="square" lIns="0" tIns="0" rIns="0" bIns="0" rtlCol="0"/>
          <a:lstStyle/>
          <a:p>
            <a:endParaRPr/>
          </a:p>
        </p:txBody>
      </p:sp>
      <p:sp>
        <p:nvSpPr>
          <p:cNvPr id="37" name="object 37"/>
          <p:cNvSpPr/>
          <p:nvPr/>
        </p:nvSpPr>
        <p:spPr>
          <a:xfrm>
            <a:off x="11870570" y="8926588"/>
            <a:ext cx="245224" cy="155511"/>
          </a:xfrm>
          <a:prstGeom prst="rect">
            <a:avLst/>
          </a:prstGeom>
          <a:blipFill>
            <a:blip r:embed="rId2" cstate="print"/>
            <a:stretch>
              <a:fillRect/>
            </a:stretch>
          </a:blipFill>
        </p:spPr>
        <p:txBody>
          <a:bodyPr wrap="square" lIns="0" tIns="0" rIns="0" bIns="0" rtlCol="0"/>
          <a:lstStyle/>
          <a:p>
            <a:endParaRPr/>
          </a:p>
        </p:txBody>
      </p:sp>
      <p:sp>
        <p:nvSpPr>
          <p:cNvPr id="38" name="object 38"/>
          <p:cNvSpPr/>
          <p:nvPr/>
        </p:nvSpPr>
        <p:spPr>
          <a:xfrm>
            <a:off x="10581237" y="8932347"/>
            <a:ext cx="1148918" cy="143992"/>
          </a:xfrm>
          <a:prstGeom prst="rect">
            <a:avLst/>
          </a:prstGeom>
          <a:blipFill>
            <a:blip r:embed="rId3" cstate="print"/>
            <a:stretch>
              <a:fillRect/>
            </a:stretch>
          </a:blipFill>
        </p:spPr>
        <p:txBody>
          <a:bodyPr wrap="square" lIns="0" tIns="0" rIns="0" bIns="0" rtlCol="0"/>
          <a:lstStyle/>
          <a:p>
            <a:endParaRPr/>
          </a:p>
        </p:txBody>
      </p:sp>
      <p:sp>
        <p:nvSpPr>
          <p:cNvPr id="39" name="object 39"/>
          <p:cNvSpPr/>
          <p:nvPr/>
        </p:nvSpPr>
        <p:spPr>
          <a:xfrm>
            <a:off x="10091787" y="8889781"/>
            <a:ext cx="216193" cy="229124"/>
          </a:xfrm>
          <a:prstGeom prst="rect">
            <a:avLst/>
          </a:prstGeom>
          <a:blipFill>
            <a:blip r:embed="rId4" cstate="print"/>
            <a:stretch>
              <a:fillRect/>
            </a:stretch>
          </a:blipFill>
        </p:spPr>
        <p:txBody>
          <a:bodyPr wrap="square" lIns="0" tIns="0" rIns="0" bIns="0" rtlCol="0"/>
          <a:lstStyle/>
          <a:p>
            <a:endParaRPr/>
          </a:p>
        </p:txBody>
      </p:sp>
      <p:sp>
        <p:nvSpPr>
          <p:cNvPr id="40" name="object 40"/>
          <p:cNvSpPr/>
          <p:nvPr/>
        </p:nvSpPr>
        <p:spPr>
          <a:xfrm>
            <a:off x="8826565" y="8932343"/>
            <a:ext cx="1104455" cy="116103"/>
          </a:xfrm>
          <a:prstGeom prst="rect">
            <a:avLst/>
          </a:prstGeom>
          <a:blipFill>
            <a:blip r:embed="rId5" cstate="print"/>
            <a:stretch>
              <a:fillRect/>
            </a:stretch>
          </a:blipFill>
        </p:spPr>
        <p:txBody>
          <a:bodyPr wrap="square" lIns="0" tIns="0" rIns="0" bIns="0" rtlCol="0"/>
          <a:lstStyle/>
          <a:p>
            <a:endParaRPr/>
          </a:p>
        </p:txBody>
      </p:sp>
      <p:sp>
        <p:nvSpPr>
          <p:cNvPr id="3" name="CasellaDiTesto 2"/>
          <p:cNvSpPr txBox="1"/>
          <p:nvPr/>
        </p:nvSpPr>
        <p:spPr>
          <a:xfrm>
            <a:off x="876300" y="8528729"/>
            <a:ext cx="7950265" cy="923330"/>
          </a:xfrm>
          <a:prstGeom prst="rect">
            <a:avLst/>
          </a:prstGeom>
          <a:noFill/>
        </p:spPr>
        <p:txBody>
          <a:bodyPr wrap="square" rtlCol="0">
            <a:spAutoFit/>
          </a:bodyPr>
          <a:lstStyle/>
          <a:p>
            <a:r>
              <a:rPr lang="en-GB" b="1" i="1" dirty="0"/>
              <a:t>"</a:t>
            </a:r>
            <a:r>
              <a:rPr lang="en-GB" b="1" i="1" dirty="0" smtClean="0"/>
              <a:t>Paediatrics </a:t>
            </a:r>
            <a:r>
              <a:rPr lang="en-GB" b="1" i="1" dirty="0"/>
              <a:t>of the XXI century. The role of Erasmus + projects in improving the training programs for </a:t>
            </a:r>
            <a:r>
              <a:rPr lang="en-GB" b="1" i="1" dirty="0" smtClean="0"/>
              <a:t>paediatricians“</a:t>
            </a:r>
            <a:r>
              <a:rPr lang="en-GB" b="1" dirty="0" smtClean="0"/>
              <a:t>. 14</a:t>
            </a:r>
            <a:r>
              <a:rPr lang="en-GB" b="1" baseline="30000" dirty="0" smtClean="0"/>
              <a:t>th</a:t>
            </a:r>
            <a:r>
              <a:rPr lang="en-GB" b="1" dirty="0" smtClean="0"/>
              <a:t> October 2021. Almaty, Kazakhstan</a:t>
            </a:r>
            <a:endParaRPr lang="en-GB" dirty="0"/>
          </a:p>
          <a:p>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11194069" y="8978206"/>
            <a:ext cx="169545" cy="189865"/>
          </a:xfrm>
          <a:custGeom>
            <a:avLst/>
            <a:gdLst/>
            <a:ahLst/>
            <a:cxnLst/>
            <a:rect l="l" t="t" r="r" b="b"/>
            <a:pathLst>
              <a:path w="169545" h="189865">
                <a:moveTo>
                  <a:pt x="98729" y="0"/>
                </a:moveTo>
                <a:lnTo>
                  <a:pt x="56337" y="7061"/>
                </a:lnTo>
                <a:lnTo>
                  <a:pt x="25395" y="26968"/>
                </a:lnTo>
                <a:lnTo>
                  <a:pt x="6437" y="57800"/>
                </a:lnTo>
                <a:lnTo>
                  <a:pt x="0" y="97637"/>
                </a:lnTo>
                <a:lnTo>
                  <a:pt x="7236" y="138319"/>
                </a:lnTo>
                <a:lnTo>
                  <a:pt x="27705" y="167020"/>
                </a:lnTo>
                <a:lnTo>
                  <a:pt x="59546" y="184030"/>
                </a:lnTo>
                <a:lnTo>
                  <a:pt x="100901" y="189636"/>
                </a:lnTo>
                <a:lnTo>
                  <a:pt x="124276" y="188131"/>
                </a:lnTo>
                <a:lnTo>
                  <a:pt x="164820" y="176098"/>
                </a:lnTo>
                <a:lnTo>
                  <a:pt x="169456" y="172770"/>
                </a:lnTo>
                <a:lnTo>
                  <a:pt x="169456" y="166382"/>
                </a:lnTo>
                <a:lnTo>
                  <a:pt x="102539" y="166382"/>
                </a:lnTo>
                <a:lnTo>
                  <a:pt x="70375" y="161491"/>
                </a:lnTo>
                <a:lnTo>
                  <a:pt x="48413" y="147566"/>
                </a:lnTo>
                <a:lnTo>
                  <a:pt x="35836" y="125732"/>
                </a:lnTo>
                <a:lnTo>
                  <a:pt x="31826" y="97116"/>
                </a:lnTo>
                <a:lnTo>
                  <a:pt x="35615" y="67964"/>
                </a:lnTo>
                <a:lnTo>
                  <a:pt x="47666" y="43700"/>
                </a:lnTo>
                <a:lnTo>
                  <a:pt x="68998" y="27104"/>
                </a:lnTo>
                <a:lnTo>
                  <a:pt x="100634" y="20955"/>
                </a:lnTo>
                <a:lnTo>
                  <a:pt x="156378" y="20955"/>
                </a:lnTo>
                <a:lnTo>
                  <a:pt x="152660" y="15814"/>
                </a:lnTo>
                <a:lnTo>
                  <a:pt x="131664" y="4445"/>
                </a:lnTo>
                <a:lnTo>
                  <a:pt x="98729" y="0"/>
                </a:lnTo>
                <a:close/>
              </a:path>
              <a:path w="169545" h="189865">
                <a:moveTo>
                  <a:pt x="169456" y="151815"/>
                </a:moveTo>
                <a:lnTo>
                  <a:pt x="167817" y="151815"/>
                </a:lnTo>
                <a:lnTo>
                  <a:pt x="161289" y="154114"/>
                </a:lnTo>
                <a:lnTo>
                  <a:pt x="151229" y="157863"/>
                </a:lnTo>
                <a:lnTo>
                  <a:pt x="137929" y="161877"/>
                </a:lnTo>
                <a:lnTo>
                  <a:pt x="121622" y="165076"/>
                </a:lnTo>
                <a:lnTo>
                  <a:pt x="102539" y="166382"/>
                </a:lnTo>
                <a:lnTo>
                  <a:pt x="169456" y="166382"/>
                </a:lnTo>
                <a:lnTo>
                  <a:pt x="169456" y="151815"/>
                </a:lnTo>
                <a:close/>
              </a:path>
              <a:path w="169545" h="189865">
                <a:moveTo>
                  <a:pt x="156378" y="20955"/>
                </a:moveTo>
                <a:lnTo>
                  <a:pt x="100634" y="20955"/>
                </a:lnTo>
                <a:lnTo>
                  <a:pt x="112471" y="21690"/>
                </a:lnTo>
                <a:lnTo>
                  <a:pt x="122701" y="23768"/>
                </a:lnTo>
                <a:lnTo>
                  <a:pt x="131349" y="26998"/>
                </a:lnTo>
                <a:lnTo>
                  <a:pt x="138442" y="31191"/>
                </a:lnTo>
                <a:lnTo>
                  <a:pt x="132181" y="34251"/>
                </a:lnTo>
                <a:lnTo>
                  <a:pt x="127838" y="40132"/>
                </a:lnTo>
                <a:lnTo>
                  <a:pt x="127838" y="48044"/>
                </a:lnTo>
                <a:lnTo>
                  <a:pt x="129321" y="55626"/>
                </a:lnTo>
                <a:lnTo>
                  <a:pt x="133380" y="61337"/>
                </a:lnTo>
                <a:lnTo>
                  <a:pt x="139427" y="64939"/>
                </a:lnTo>
                <a:lnTo>
                  <a:pt x="146875" y="66192"/>
                </a:lnTo>
                <a:lnTo>
                  <a:pt x="154381" y="64931"/>
                </a:lnTo>
                <a:lnTo>
                  <a:pt x="160816" y="61274"/>
                </a:lnTo>
                <a:lnTo>
                  <a:pt x="165313" y="55412"/>
                </a:lnTo>
                <a:lnTo>
                  <a:pt x="167004" y="47536"/>
                </a:lnTo>
                <a:lnTo>
                  <a:pt x="163759" y="31161"/>
                </a:lnTo>
                <a:lnTo>
                  <a:pt x="156378" y="20955"/>
                </a:lnTo>
                <a:close/>
              </a:path>
            </a:pathLst>
          </a:custGeom>
          <a:solidFill>
            <a:srgbClr val="407DC9"/>
          </a:solidFill>
        </p:spPr>
        <p:txBody>
          <a:bodyPr wrap="square" lIns="0" tIns="0" rIns="0" bIns="0" rtlCol="0"/>
          <a:lstStyle/>
          <a:p>
            <a:endParaRPr/>
          </a:p>
        </p:txBody>
      </p:sp>
      <p:sp>
        <p:nvSpPr>
          <p:cNvPr id="4" name="object 4"/>
          <p:cNvSpPr/>
          <p:nvPr/>
        </p:nvSpPr>
        <p:spPr>
          <a:xfrm>
            <a:off x="11373890" y="8969784"/>
            <a:ext cx="165100" cy="196850"/>
          </a:xfrm>
          <a:custGeom>
            <a:avLst/>
            <a:gdLst/>
            <a:ahLst/>
            <a:cxnLst/>
            <a:rect l="l" t="t" r="r" b="b"/>
            <a:pathLst>
              <a:path w="165100" h="196850">
                <a:moveTo>
                  <a:pt x="139628" y="78968"/>
                </a:moveTo>
                <a:lnTo>
                  <a:pt x="89496" y="78968"/>
                </a:lnTo>
                <a:lnTo>
                  <a:pt x="101294" y="80884"/>
                </a:lnTo>
                <a:lnTo>
                  <a:pt x="109220" y="86250"/>
                </a:lnTo>
                <a:lnTo>
                  <a:pt x="113678" y="94490"/>
                </a:lnTo>
                <a:lnTo>
                  <a:pt x="115074" y="105029"/>
                </a:lnTo>
                <a:lnTo>
                  <a:pt x="115074" y="170459"/>
                </a:lnTo>
                <a:lnTo>
                  <a:pt x="117522" y="183593"/>
                </a:lnTo>
                <a:lnTo>
                  <a:pt x="123845" y="191549"/>
                </a:lnTo>
                <a:lnTo>
                  <a:pt x="132514" y="195478"/>
                </a:lnTo>
                <a:lnTo>
                  <a:pt x="141998" y="196532"/>
                </a:lnTo>
                <a:lnTo>
                  <a:pt x="152336" y="196532"/>
                </a:lnTo>
                <a:lnTo>
                  <a:pt x="164579" y="176085"/>
                </a:lnTo>
                <a:lnTo>
                  <a:pt x="146621" y="176085"/>
                </a:lnTo>
                <a:lnTo>
                  <a:pt x="143903" y="172504"/>
                </a:lnTo>
                <a:lnTo>
                  <a:pt x="143903" y="100939"/>
                </a:lnTo>
                <a:lnTo>
                  <a:pt x="140566" y="80370"/>
                </a:lnTo>
                <a:lnTo>
                  <a:pt x="139628" y="78968"/>
                </a:lnTo>
                <a:close/>
              </a:path>
              <a:path w="165100" h="196850">
                <a:moveTo>
                  <a:pt x="75082" y="175577"/>
                </a:moveTo>
                <a:lnTo>
                  <a:pt x="812" y="175577"/>
                </a:lnTo>
                <a:lnTo>
                  <a:pt x="0" y="176593"/>
                </a:lnTo>
                <a:lnTo>
                  <a:pt x="0" y="194233"/>
                </a:lnTo>
                <a:lnTo>
                  <a:pt x="1104" y="195249"/>
                </a:lnTo>
                <a:lnTo>
                  <a:pt x="74815" y="195249"/>
                </a:lnTo>
                <a:lnTo>
                  <a:pt x="75895" y="194233"/>
                </a:lnTo>
                <a:lnTo>
                  <a:pt x="75895" y="176593"/>
                </a:lnTo>
                <a:lnTo>
                  <a:pt x="75082" y="175577"/>
                </a:lnTo>
                <a:close/>
              </a:path>
              <a:path w="165100" h="196850">
                <a:moveTo>
                  <a:pt x="163499" y="174548"/>
                </a:moveTo>
                <a:lnTo>
                  <a:pt x="161315" y="174802"/>
                </a:lnTo>
                <a:lnTo>
                  <a:pt x="158318" y="175056"/>
                </a:lnTo>
                <a:lnTo>
                  <a:pt x="156959" y="176085"/>
                </a:lnTo>
                <a:lnTo>
                  <a:pt x="164579" y="176085"/>
                </a:lnTo>
                <a:lnTo>
                  <a:pt x="164579" y="174802"/>
                </a:lnTo>
                <a:lnTo>
                  <a:pt x="163499" y="174548"/>
                </a:lnTo>
                <a:close/>
              </a:path>
              <a:path w="165100" h="196850">
                <a:moveTo>
                  <a:pt x="51142" y="0"/>
                </a:moveTo>
                <a:lnTo>
                  <a:pt x="45974" y="0"/>
                </a:lnTo>
                <a:lnTo>
                  <a:pt x="6261" y="2286"/>
                </a:lnTo>
                <a:lnTo>
                  <a:pt x="2451" y="2552"/>
                </a:lnTo>
                <a:lnTo>
                  <a:pt x="1638" y="3060"/>
                </a:lnTo>
                <a:lnTo>
                  <a:pt x="1638" y="19672"/>
                </a:lnTo>
                <a:lnTo>
                  <a:pt x="2184" y="21717"/>
                </a:lnTo>
                <a:lnTo>
                  <a:pt x="6261" y="21971"/>
                </a:lnTo>
                <a:lnTo>
                  <a:pt x="15519" y="22225"/>
                </a:lnTo>
                <a:lnTo>
                  <a:pt x="20942" y="22479"/>
                </a:lnTo>
                <a:lnTo>
                  <a:pt x="23126" y="24269"/>
                </a:lnTo>
                <a:lnTo>
                  <a:pt x="23672" y="29641"/>
                </a:lnTo>
                <a:lnTo>
                  <a:pt x="23672" y="166624"/>
                </a:lnTo>
                <a:lnTo>
                  <a:pt x="23126" y="174294"/>
                </a:lnTo>
                <a:lnTo>
                  <a:pt x="19596" y="175577"/>
                </a:lnTo>
                <a:lnTo>
                  <a:pt x="56045" y="175577"/>
                </a:lnTo>
                <a:lnTo>
                  <a:pt x="52768" y="174294"/>
                </a:lnTo>
                <a:lnTo>
                  <a:pt x="52501" y="166624"/>
                </a:lnTo>
                <a:lnTo>
                  <a:pt x="52501" y="131356"/>
                </a:lnTo>
                <a:lnTo>
                  <a:pt x="55108" y="109154"/>
                </a:lnTo>
                <a:lnTo>
                  <a:pt x="62126" y="92703"/>
                </a:lnTo>
                <a:lnTo>
                  <a:pt x="73581" y="82482"/>
                </a:lnTo>
                <a:lnTo>
                  <a:pt x="88346" y="79222"/>
                </a:lnTo>
                <a:lnTo>
                  <a:pt x="52501" y="79222"/>
                </a:lnTo>
                <a:lnTo>
                  <a:pt x="52501" y="2032"/>
                </a:lnTo>
                <a:lnTo>
                  <a:pt x="51142" y="0"/>
                </a:lnTo>
                <a:close/>
              </a:path>
              <a:path w="165100" h="196850">
                <a:moveTo>
                  <a:pt x="99288" y="56222"/>
                </a:moveTo>
                <a:lnTo>
                  <a:pt x="84441" y="57587"/>
                </a:lnTo>
                <a:lnTo>
                  <a:pt x="71304" y="61779"/>
                </a:lnTo>
                <a:lnTo>
                  <a:pt x="60462" y="68942"/>
                </a:lnTo>
                <a:lnTo>
                  <a:pt x="52501" y="79222"/>
                </a:lnTo>
                <a:lnTo>
                  <a:pt x="88346" y="79222"/>
                </a:lnTo>
                <a:lnTo>
                  <a:pt x="89496" y="78968"/>
                </a:lnTo>
                <a:lnTo>
                  <a:pt x="139628" y="78968"/>
                </a:lnTo>
                <a:lnTo>
                  <a:pt x="131287" y="66508"/>
                </a:lnTo>
                <a:lnTo>
                  <a:pt x="117162" y="58682"/>
                </a:lnTo>
                <a:lnTo>
                  <a:pt x="99288" y="56222"/>
                </a:lnTo>
                <a:close/>
              </a:path>
            </a:pathLst>
          </a:custGeom>
          <a:solidFill>
            <a:srgbClr val="407DC9"/>
          </a:solidFill>
        </p:spPr>
        <p:txBody>
          <a:bodyPr wrap="square" lIns="0" tIns="0" rIns="0" bIns="0" rtlCol="0"/>
          <a:lstStyle/>
          <a:p>
            <a:endParaRPr/>
          </a:p>
        </p:txBody>
      </p:sp>
      <p:sp>
        <p:nvSpPr>
          <p:cNvPr id="5" name="object 5"/>
          <p:cNvSpPr/>
          <p:nvPr/>
        </p:nvSpPr>
        <p:spPr>
          <a:xfrm>
            <a:off x="11550196" y="9028558"/>
            <a:ext cx="76200" cy="136525"/>
          </a:xfrm>
          <a:custGeom>
            <a:avLst/>
            <a:gdLst/>
            <a:ahLst/>
            <a:cxnLst/>
            <a:rect l="l" t="t" r="r" b="b"/>
            <a:pathLst>
              <a:path w="76200" h="136525">
                <a:moveTo>
                  <a:pt x="75082" y="116801"/>
                </a:moveTo>
                <a:lnTo>
                  <a:pt x="546" y="116801"/>
                </a:lnTo>
                <a:lnTo>
                  <a:pt x="0" y="117817"/>
                </a:lnTo>
                <a:lnTo>
                  <a:pt x="0" y="135458"/>
                </a:lnTo>
                <a:lnTo>
                  <a:pt x="1092" y="136474"/>
                </a:lnTo>
                <a:lnTo>
                  <a:pt x="74523" y="136474"/>
                </a:lnTo>
                <a:lnTo>
                  <a:pt x="75895" y="135458"/>
                </a:lnTo>
                <a:lnTo>
                  <a:pt x="75895" y="117817"/>
                </a:lnTo>
                <a:lnTo>
                  <a:pt x="75082" y="116801"/>
                </a:lnTo>
                <a:close/>
              </a:path>
              <a:path w="76200" h="136525">
                <a:moveTo>
                  <a:pt x="50863" y="0"/>
                </a:moveTo>
                <a:lnTo>
                  <a:pt x="45973" y="0"/>
                </a:lnTo>
                <a:lnTo>
                  <a:pt x="2451" y="2552"/>
                </a:lnTo>
                <a:lnTo>
                  <a:pt x="1358" y="3060"/>
                </a:lnTo>
                <a:lnTo>
                  <a:pt x="1358" y="19672"/>
                </a:lnTo>
                <a:lnTo>
                  <a:pt x="1904" y="21729"/>
                </a:lnTo>
                <a:lnTo>
                  <a:pt x="6261" y="21983"/>
                </a:lnTo>
                <a:lnTo>
                  <a:pt x="15506" y="22237"/>
                </a:lnTo>
                <a:lnTo>
                  <a:pt x="20942" y="22491"/>
                </a:lnTo>
                <a:lnTo>
                  <a:pt x="23126" y="24282"/>
                </a:lnTo>
                <a:lnTo>
                  <a:pt x="23393" y="29654"/>
                </a:lnTo>
                <a:lnTo>
                  <a:pt x="23393" y="115265"/>
                </a:lnTo>
                <a:lnTo>
                  <a:pt x="20408" y="116801"/>
                </a:lnTo>
                <a:lnTo>
                  <a:pt x="55232" y="116801"/>
                </a:lnTo>
                <a:lnTo>
                  <a:pt x="52235" y="115265"/>
                </a:lnTo>
                <a:lnTo>
                  <a:pt x="52235" y="2044"/>
                </a:lnTo>
                <a:lnTo>
                  <a:pt x="50863" y="0"/>
                </a:lnTo>
                <a:close/>
              </a:path>
            </a:pathLst>
          </a:custGeom>
          <a:solidFill>
            <a:srgbClr val="407DC9"/>
          </a:solidFill>
        </p:spPr>
        <p:txBody>
          <a:bodyPr wrap="square" lIns="0" tIns="0" rIns="0" bIns="0" rtlCol="0"/>
          <a:lstStyle/>
          <a:p>
            <a:endParaRPr/>
          </a:p>
        </p:txBody>
      </p:sp>
      <p:sp>
        <p:nvSpPr>
          <p:cNvPr id="6" name="object 6"/>
          <p:cNvSpPr/>
          <p:nvPr/>
        </p:nvSpPr>
        <p:spPr>
          <a:xfrm>
            <a:off x="11633979" y="8970027"/>
            <a:ext cx="76200" cy="195580"/>
          </a:xfrm>
          <a:custGeom>
            <a:avLst/>
            <a:gdLst/>
            <a:ahLst/>
            <a:cxnLst/>
            <a:rect l="l" t="t" r="r" b="b"/>
            <a:pathLst>
              <a:path w="76200" h="195579">
                <a:moveTo>
                  <a:pt x="75082" y="175336"/>
                </a:moveTo>
                <a:lnTo>
                  <a:pt x="825" y="175336"/>
                </a:lnTo>
                <a:lnTo>
                  <a:pt x="0" y="176352"/>
                </a:lnTo>
                <a:lnTo>
                  <a:pt x="0" y="193979"/>
                </a:lnTo>
                <a:lnTo>
                  <a:pt x="1104" y="195008"/>
                </a:lnTo>
                <a:lnTo>
                  <a:pt x="74815" y="195008"/>
                </a:lnTo>
                <a:lnTo>
                  <a:pt x="75907" y="193979"/>
                </a:lnTo>
                <a:lnTo>
                  <a:pt x="75907" y="176352"/>
                </a:lnTo>
                <a:lnTo>
                  <a:pt x="75082" y="175336"/>
                </a:lnTo>
                <a:close/>
              </a:path>
              <a:path w="76200" h="195579">
                <a:moveTo>
                  <a:pt x="51142" y="0"/>
                </a:moveTo>
                <a:lnTo>
                  <a:pt x="45973" y="0"/>
                </a:lnTo>
                <a:lnTo>
                  <a:pt x="6273" y="2044"/>
                </a:lnTo>
                <a:lnTo>
                  <a:pt x="2451" y="2311"/>
                </a:lnTo>
                <a:lnTo>
                  <a:pt x="1638" y="2819"/>
                </a:lnTo>
                <a:lnTo>
                  <a:pt x="1638" y="19684"/>
                </a:lnTo>
                <a:lnTo>
                  <a:pt x="2184" y="21729"/>
                </a:lnTo>
                <a:lnTo>
                  <a:pt x="6273" y="21983"/>
                </a:lnTo>
                <a:lnTo>
                  <a:pt x="15519" y="21983"/>
                </a:lnTo>
                <a:lnTo>
                  <a:pt x="21501" y="22237"/>
                </a:lnTo>
                <a:lnTo>
                  <a:pt x="23685" y="24536"/>
                </a:lnTo>
                <a:lnTo>
                  <a:pt x="23685" y="173786"/>
                </a:lnTo>
                <a:lnTo>
                  <a:pt x="20408" y="175336"/>
                </a:lnTo>
                <a:lnTo>
                  <a:pt x="55511" y="175336"/>
                </a:lnTo>
                <a:lnTo>
                  <a:pt x="52514" y="173786"/>
                </a:lnTo>
                <a:lnTo>
                  <a:pt x="52514" y="2044"/>
                </a:lnTo>
                <a:lnTo>
                  <a:pt x="51142" y="0"/>
                </a:lnTo>
                <a:close/>
              </a:path>
            </a:pathLst>
          </a:custGeom>
          <a:solidFill>
            <a:srgbClr val="407DC9"/>
          </a:solidFill>
        </p:spPr>
        <p:txBody>
          <a:bodyPr wrap="square" lIns="0" tIns="0" rIns="0" bIns="0" rtlCol="0"/>
          <a:lstStyle/>
          <a:p>
            <a:endParaRPr/>
          </a:p>
        </p:txBody>
      </p:sp>
      <p:sp>
        <p:nvSpPr>
          <p:cNvPr id="7" name="object 7"/>
          <p:cNvSpPr/>
          <p:nvPr/>
        </p:nvSpPr>
        <p:spPr>
          <a:xfrm>
            <a:off x="11724027" y="8970026"/>
            <a:ext cx="150495" cy="198755"/>
          </a:xfrm>
          <a:custGeom>
            <a:avLst/>
            <a:gdLst/>
            <a:ahLst/>
            <a:cxnLst/>
            <a:rect l="l" t="t" r="r" b="b"/>
            <a:pathLst>
              <a:path w="150495" h="198754">
                <a:moveTo>
                  <a:pt x="65024" y="56489"/>
                </a:moveTo>
                <a:lnTo>
                  <a:pt x="37536" y="61740"/>
                </a:lnTo>
                <a:lnTo>
                  <a:pt x="17110" y="76839"/>
                </a:lnTo>
                <a:lnTo>
                  <a:pt x="4384" y="100804"/>
                </a:lnTo>
                <a:lnTo>
                  <a:pt x="0" y="132651"/>
                </a:lnTo>
                <a:lnTo>
                  <a:pt x="4186" y="162645"/>
                </a:lnTo>
                <a:lnTo>
                  <a:pt x="15924" y="183027"/>
                </a:lnTo>
                <a:lnTo>
                  <a:pt x="33984" y="194639"/>
                </a:lnTo>
                <a:lnTo>
                  <a:pt x="57137" y="198323"/>
                </a:lnTo>
                <a:lnTo>
                  <a:pt x="69759" y="197190"/>
                </a:lnTo>
                <a:lnTo>
                  <a:pt x="81618" y="193471"/>
                </a:lnTo>
                <a:lnTo>
                  <a:pt x="92250" y="186686"/>
                </a:lnTo>
                <a:lnTo>
                  <a:pt x="100534" y="177114"/>
                </a:lnTo>
                <a:lnTo>
                  <a:pt x="62852" y="177114"/>
                </a:lnTo>
                <a:lnTo>
                  <a:pt x="47721" y="173712"/>
                </a:lnTo>
                <a:lnTo>
                  <a:pt x="37515" y="164274"/>
                </a:lnTo>
                <a:lnTo>
                  <a:pt x="31748" y="149950"/>
                </a:lnTo>
                <a:lnTo>
                  <a:pt x="29933" y="131889"/>
                </a:lnTo>
                <a:lnTo>
                  <a:pt x="32174" y="111058"/>
                </a:lnTo>
                <a:lnTo>
                  <a:pt x="39287" y="93895"/>
                </a:lnTo>
                <a:lnTo>
                  <a:pt x="51858" y="82245"/>
                </a:lnTo>
                <a:lnTo>
                  <a:pt x="70472" y="77952"/>
                </a:lnTo>
                <a:lnTo>
                  <a:pt x="129755" y="77952"/>
                </a:lnTo>
                <a:lnTo>
                  <a:pt x="129755" y="66967"/>
                </a:lnTo>
                <a:lnTo>
                  <a:pt x="100926" y="66967"/>
                </a:lnTo>
                <a:lnTo>
                  <a:pt x="93522" y="62849"/>
                </a:lnTo>
                <a:lnTo>
                  <a:pt x="85323" y="59523"/>
                </a:lnTo>
                <a:lnTo>
                  <a:pt x="75950" y="57299"/>
                </a:lnTo>
                <a:lnTo>
                  <a:pt x="65024" y="56489"/>
                </a:lnTo>
                <a:close/>
              </a:path>
              <a:path w="150495" h="198754">
                <a:moveTo>
                  <a:pt x="150431" y="176352"/>
                </a:moveTo>
                <a:lnTo>
                  <a:pt x="101193" y="176352"/>
                </a:lnTo>
                <a:lnTo>
                  <a:pt x="104787" y="186368"/>
                </a:lnTo>
                <a:lnTo>
                  <a:pt x="111161" y="192455"/>
                </a:lnTo>
                <a:lnTo>
                  <a:pt x="119219" y="195476"/>
                </a:lnTo>
                <a:lnTo>
                  <a:pt x="127863" y="196291"/>
                </a:lnTo>
                <a:lnTo>
                  <a:pt x="138188" y="196291"/>
                </a:lnTo>
                <a:lnTo>
                  <a:pt x="142265" y="195516"/>
                </a:lnTo>
                <a:lnTo>
                  <a:pt x="149885" y="192963"/>
                </a:lnTo>
                <a:lnTo>
                  <a:pt x="150431" y="190919"/>
                </a:lnTo>
                <a:lnTo>
                  <a:pt x="150431" y="176352"/>
                </a:lnTo>
                <a:close/>
              </a:path>
              <a:path w="150495" h="198754">
                <a:moveTo>
                  <a:pt x="129755" y="77952"/>
                </a:moveTo>
                <a:lnTo>
                  <a:pt x="70472" y="77952"/>
                </a:lnTo>
                <a:lnTo>
                  <a:pt x="79511" y="78715"/>
                </a:lnTo>
                <a:lnTo>
                  <a:pt x="87942" y="80795"/>
                </a:lnTo>
                <a:lnTo>
                  <a:pt x="95252" y="83883"/>
                </a:lnTo>
                <a:lnTo>
                  <a:pt x="100926" y="87668"/>
                </a:lnTo>
                <a:lnTo>
                  <a:pt x="100926" y="128562"/>
                </a:lnTo>
                <a:lnTo>
                  <a:pt x="97006" y="149301"/>
                </a:lnTo>
                <a:lnTo>
                  <a:pt x="89338" y="164530"/>
                </a:lnTo>
                <a:lnTo>
                  <a:pt x="77945" y="173912"/>
                </a:lnTo>
                <a:lnTo>
                  <a:pt x="62852" y="177114"/>
                </a:lnTo>
                <a:lnTo>
                  <a:pt x="100534" y="177114"/>
                </a:lnTo>
                <a:lnTo>
                  <a:pt x="101193" y="176352"/>
                </a:lnTo>
                <a:lnTo>
                  <a:pt x="150431" y="176352"/>
                </a:lnTo>
                <a:lnTo>
                  <a:pt x="150431" y="175844"/>
                </a:lnTo>
                <a:lnTo>
                  <a:pt x="132753" y="175844"/>
                </a:lnTo>
                <a:lnTo>
                  <a:pt x="130035" y="172770"/>
                </a:lnTo>
                <a:lnTo>
                  <a:pt x="129755" y="166382"/>
                </a:lnTo>
                <a:lnTo>
                  <a:pt x="129755" y="77952"/>
                </a:lnTo>
                <a:close/>
              </a:path>
              <a:path w="150495" h="198754">
                <a:moveTo>
                  <a:pt x="149352" y="174307"/>
                </a:moveTo>
                <a:lnTo>
                  <a:pt x="147167" y="174561"/>
                </a:lnTo>
                <a:lnTo>
                  <a:pt x="144183" y="174815"/>
                </a:lnTo>
                <a:lnTo>
                  <a:pt x="142824" y="175844"/>
                </a:lnTo>
                <a:lnTo>
                  <a:pt x="150431" y="175844"/>
                </a:lnTo>
                <a:lnTo>
                  <a:pt x="150431" y="174561"/>
                </a:lnTo>
                <a:lnTo>
                  <a:pt x="149352" y="174307"/>
                </a:lnTo>
                <a:close/>
              </a:path>
              <a:path w="150495" h="198754">
                <a:moveTo>
                  <a:pt x="128130" y="0"/>
                </a:moveTo>
                <a:lnTo>
                  <a:pt x="123240" y="0"/>
                </a:lnTo>
                <a:lnTo>
                  <a:pt x="83515" y="2044"/>
                </a:lnTo>
                <a:lnTo>
                  <a:pt x="79717" y="2311"/>
                </a:lnTo>
                <a:lnTo>
                  <a:pt x="78905" y="2819"/>
                </a:lnTo>
                <a:lnTo>
                  <a:pt x="78905" y="19685"/>
                </a:lnTo>
                <a:lnTo>
                  <a:pt x="79438" y="21729"/>
                </a:lnTo>
                <a:lnTo>
                  <a:pt x="83515" y="21983"/>
                </a:lnTo>
                <a:lnTo>
                  <a:pt x="92760" y="21983"/>
                </a:lnTo>
                <a:lnTo>
                  <a:pt x="98755" y="22237"/>
                </a:lnTo>
                <a:lnTo>
                  <a:pt x="100926" y="24536"/>
                </a:lnTo>
                <a:lnTo>
                  <a:pt x="100926" y="66967"/>
                </a:lnTo>
                <a:lnTo>
                  <a:pt x="129755" y="66967"/>
                </a:lnTo>
                <a:lnTo>
                  <a:pt x="129755" y="2044"/>
                </a:lnTo>
                <a:lnTo>
                  <a:pt x="128130" y="0"/>
                </a:lnTo>
                <a:close/>
              </a:path>
            </a:pathLst>
          </a:custGeom>
          <a:solidFill>
            <a:srgbClr val="407DC9"/>
          </a:solidFill>
        </p:spPr>
        <p:txBody>
          <a:bodyPr wrap="square" lIns="0" tIns="0" rIns="0" bIns="0" rtlCol="0"/>
          <a:lstStyle/>
          <a:p>
            <a:endParaRPr/>
          </a:p>
        </p:txBody>
      </p:sp>
      <p:sp>
        <p:nvSpPr>
          <p:cNvPr id="8" name="object 8"/>
          <p:cNvSpPr/>
          <p:nvPr/>
        </p:nvSpPr>
        <p:spPr>
          <a:xfrm>
            <a:off x="11920160" y="8978206"/>
            <a:ext cx="475039" cy="193922"/>
          </a:xfrm>
          <a:prstGeom prst="rect">
            <a:avLst/>
          </a:prstGeom>
          <a:blipFill>
            <a:blip r:embed="rId2" cstate="print"/>
            <a:stretch>
              <a:fillRect/>
            </a:stretch>
          </a:blipFill>
        </p:spPr>
        <p:txBody>
          <a:bodyPr wrap="square" lIns="0" tIns="0" rIns="0" bIns="0" rtlCol="0"/>
          <a:lstStyle/>
          <a:p>
            <a:endParaRPr/>
          </a:p>
        </p:txBody>
      </p:sp>
      <p:sp>
        <p:nvSpPr>
          <p:cNvPr id="9" name="object 9"/>
          <p:cNvSpPr/>
          <p:nvPr/>
        </p:nvSpPr>
        <p:spPr>
          <a:xfrm>
            <a:off x="10731500" y="8883078"/>
            <a:ext cx="388823" cy="365340"/>
          </a:xfrm>
          <a:prstGeom prst="rect">
            <a:avLst/>
          </a:prstGeom>
          <a:blipFill>
            <a:blip r:embed="rId3" cstate="print"/>
            <a:stretch>
              <a:fillRect/>
            </a:stretch>
          </a:blipFill>
        </p:spPr>
        <p:txBody>
          <a:bodyPr wrap="square" lIns="0" tIns="0" rIns="0" bIns="0" rtlCol="0"/>
          <a:lstStyle/>
          <a:p>
            <a:endParaRPr/>
          </a:p>
        </p:txBody>
      </p:sp>
      <p:sp>
        <p:nvSpPr>
          <p:cNvPr id="10" name="object 10"/>
          <p:cNvSpPr/>
          <p:nvPr/>
        </p:nvSpPr>
        <p:spPr>
          <a:xfrm>
            <a:off x="11551384" y="8954453"/>
            <a:ext cx="65405" cy="65405"/>
          </a:xfrm>
          <a:custGeom>
            <a:avLst/>
            <a:gdLst/>
            <a:ahLst/>
            <a:cxnLst/>
            <a:rect l="l" t="t" r="r" b="b"/>
            <a:pathLst>
              <a:path w="65404" h="65404">
                <a:moveTo>
                  <a:pt x="32562" y="0"/>
                </a:moveTo>
                <a:lnTo>
                  <a:pt x="0" y="32575"/>
                </a:lnTo>
                <a:lnTo>
                  <a:pt x="32562" y="65138"/>
                </a:lnTo>
                <a:lnTo>
                  <a:pt x="65138" y="32575"/>
                </a:lnTo>
                <a:lnTo>
                  <a:pt x="32562" y="0"/>
                </a:lnTo>
                <a:close/>
              </a:path>
            </a:pathLst>
          </a:custGeom>
          <a:solidFill>
            <a:srgbClr val="F2B533"/>
          </a:solidFill>
        </p:spPr>
        <p:txBody>
          <a:bodyPr wrap="square" lIns="0" tIns="0" rIns="0" bIns="0" rtlCol="0"/>
          <a:lstStyle/>
          <a:p>
            <a:endParaRPr/>
          </a:p>
        </p:txBody>
      </p:sp>
      <p:sp>
        <p:nvSpPr>
          <p:cNvPr id="11" name="object 11"/>
          <p:cNvSpPr/>
          <p:nvPr/>
        </p:nvSpPr>
        <p:spPr>
          <a:xfrm>
            <a:off x="304825" y="9179242"/>
            <a:ext cx="304800" cy="287655"/>
          </a:xfrm>
          <a:custGeom>
            <a:avLst/>
            <a:gdLst/>
            <a:ahLst/>
            <a:cxnLst/>
            <a:rect l="l" t="t" r="r" b="b"/>
            <a:pathLst>
              <a:path w="304800" h="287654">
                <a:moveTo>
                  <a:pt x="304774" y="287185"/>
                </a:moveTo>
                <a:lnTo>
                  <a:pt x="0" y="287185"/>
                </a:lnTo>
                <a:lnTo>
                  <a:pt x="0" y="0"/>
                </a:lnTo>
                <a:lnTo>
                  <a:pt x="304774" y="0"/>
                </a:lnTo>
                <a:lnTo>
                  <a:pt x="304774" y="287185"/>
                </a:lnTo>
                <a:close/>
              </a:path>
            </a:pathLst>
          </a:custGeom>
          <a:solidFill>
            <a:srgbClr val="407DC9"/>
          </a:solidFill>
        </p:spPr>
        <p:txBody>
          <a:bodyPr wrap="square" lIns="0" tIns="0" rIns="0" bIns="0" rtlCol="0"/>
          <a:lstStyle/>
          <a:p>
            <a:endParaRPr/>
          </a:p>
        </p:txBody>
      </p:sp>
      <p:sp>
        <p:nvSpPr>
          <p:cNvPr id="12" name="object 12"/>
          <p:cNvSpPr/>
          <p:nvPr/>
        </p:nvSpPr>
        <p:spPr>
          <a:xfrm>
            <a:off x="0" y="9179242"/>
            <a:ext cx="305435" cy="287655"/>
          </a:xfrm>
          <a:custGeom>
            <a:avLst/>
            <a:gdLst/>
            <a:ahLst/>
            <a:cxnLst/>
            <a:rect l="l" t="t" r="r" b="b"/>
            <a:pathLst>
              <a:path w="305435" h="287654">
                <a:moveTo>
                  <a:pt x="0" y="287185"/>
                </a:moveTo>
                <a:lnTo>
                  <a:pt x="304825" y="287185"/>
                </a:lnTo>
                <a:lnTo>
                  <a:pt x="304825" y="0"/>
                </a:lnTo>
                <a:lnTo>
                  <a:pt x="0" y="0"/>
                </a:lnTo>
                <a:lnTo>
                  <a:pt x="0" y="287185"/>
                </a:lnTo>
                <a:close/>
              </a:path>
            </a:pathLst>
          </a:custGeom>
          <a:solidFill>
            <a:srgbClr val="63CCC9"/>
          </a:solidFill>
        </p:spPr>
        <p:txBody>
          <a:bodyPr wrap="square" lIns="0" tIns="0" rIns="0" bIns="0" rtlCol="0"/>
          <a:lstStyle/>
          <a:p>
            <a:endParaRPr/>
          </a:p>
        </p:txBody>
      </p:sp>
      <p:sp>
        <p:nvSpPr>
          <p:cNvPr id="13" name="object 13"/>
          <p:cNvSpPr/>
          <p:nvPr/>
        </p:nvSpPr>
        <p:spPr>
          <a:xfrm>
            <a:off x="609600" y="9179242"/>
            <a:ext cx="305435" cy="287655"/>
          </a:xfrm>
          <a:custGeom>
            <a:avLst/>
            <a:gdLst/>
            <a:ahLst/>
            <a:cxnLst/>
            <a:rect l="l" t="t" r="r" b="b"/>
            <a:pathLst>
              <a:path w="305434" h="287654">
                <a:moveTo>
                  <a:pt x="0" y="0"/>
                </a:moveTo>
                <a:lnTo>
                  <a:pt x="304825" y="0"/>
                </a:lnTo>
                <a:lnTo>
                  <a:pt x="304825" y="287185"/>
                </a:lnTo>
                <a:lnTo>
                  <a:pt x="0" y="287185"/>
                </a:lnTo>
                <a:lnTo>
                  <a:pt x="0" y="0"/>
                </a:lnTo>
                <a:close/>
              </a:path>
            </a:pathLst>
          </a:custGeom>
          <a:solidFill>
            <a:srgbClr val="63CCC9"/>
          </a:solidFill>
        </p:spPr>
        <p:txBody>
          <a:bodyPr wrap="square" lIns="0" tIns="0" rIns="0" bIns="0" rtlCol="0"/>
          <a:lstStyle/>
          <a:p>
            <a:endParaRPr/>
          </a:p>
        </p:txBody>
      </p:sp>
      <p:sp>
        <p:nvSpPr>
          <p:cNvPr id="14" name="object 14"/>
          <p:cNvSpPr/>
          <p:nvPr/>
        </p:nvSpPr>
        <p:spPr>
          <a:xfrm>
            <a:off x="304825" y="8892146"/>
            <a:ext cx="304800" cy="287655"/>
          </a:xfrm>
          <a:custGeom>
            <a:avLst/>
            <a:gdLst/>
            <a:ahLst/>
            <a:cxnLst/>
            <a:rect l="l" t="t" r="r" b="b"/>
            <a:pathLst>
              <a:path w="304800" h="287654">
                <a:moveTo>
                  <a:pt x="0" y="0"/>
                </a:moveTo>
                <a:lnTo>
                  <a:pt x="304774" y="0"/>
                </a:lnTo>
                <a:lnTo>
                  <a:pt x="304774" y="287108"/>
                </a:lnTo>
                <a:lnTo>
                  <a:pt x="0" y="287108"/>
                </a:lnTo>
                <a:lnTo>
                  <a:pt x="0" y="0"/>
                </a:lnTo>
                <a:close/>
              </a:path>
            </a:pathLst>
          </a:custGeom>
          <a:solidFill>
            <a:srgbClr val="63CCC9"/>
          </a:solidFill>
        </p:spPr>
        <p:txBody>
          <a:bodyPr wrap="square" lIns="0" tIns="0" rIns="0" bIns="0" rtlCol="0"/>
          <a:lstStyle/>
          <a:p>
            <a:endParaRPr/>
          </a:p>
        </p:txBody>
      </p:sp>
      <p:sp>
        <p:nvSpPr>
          <p:cNvPr id="15" name="object 15"/>
          <p:cNvSpPr/>
          <p:nvPr/>
        </p:nvSpPr>
        <p:spPr>
          <a:xfrm>
            <a:off x="0" y="8604948"/>
            <a:ext cx="305435" cy="287655"/>
          </a:xfrm>
          <a:custGeom>
            <a:avLst/>
            <a:gdLst/>
            <a:ahLst/>
            <a:cxnLst/>
            <a:rect l="l" t="t" r="r" b="b"/>
            <a:pathLst>
              <a:path w="305435" h="287654">
                <a:moveTo>
                  <a:pt x="0" y="287197"/>
                </a:moveTo>
                <a:lnTo>
                  <a:pt x="304825" y="287197"/>
                </a:lnTo>
                <a:lnTo>
                  <a:pt x="304825" y="0"/>
                </a:lnTo>
                <a:lnTo>
                  <a:pt x="0" y="0"/>
                </a:lnTo>
                <a:lnTo>
                  <a:pt x="0" y="287197"/>
                </a:lnTo>
                <a:close/>
              </a:path>
            </a:pathLst>
          </a:custGeom>
          <a:solidFill>
            <a:srgbClr val="F2B533"/>
          </a:solidFill>
        </p:spPr>
        <p:txBody>
          <a:bodyPr wrap="square" lIns="0" tIns="0" rIns="0" bIns="0" rtlCol="0"/>
          <a:lstStyle/>
          <a:p>
            <a:endParaRPr/>
          </a:p>
        </p:txBody>
      </p:sp>
      <p:sp>
        <p:nvSpPr>
          <p:cNvPr id="16" name="object 16"/>
          <p:cNvSpPr/>
          <p:nvPr/>
        </p:nvSpPr>
        <p:spPr>
          <a:xfrm>
            <a:off x="609600" y="8604948"/>
            <a:ext cx="305435" cy="287655"/>
          </a:xfrm>
          <a:custGeom>
            <a:avLst/>
            <a:gdLst/>
            <a:ahLst/>
            <a:cxnLst/>
            <a:rect l="l" t="t" r="r" b="b"/>
            <a:pathLst>
              <a:path w="305434" h="287654">
                <a:moveTo>
                  <a:pt x="0" y="0"/>
                </a:moveTo>
                <a:lnTo>
                  <a:pt x="304825" y="0"/>
                </a:lnTo>
                <a:lnTo>
                  <a:pt x="304825" y="287197"/>
                </a:lnTo>
                <a:lnTo>
                  <a:pt x="0" y="287197"/>
                </a:lnTo>
                <a:lnTo>
                  <a:pt x="0" y="0"/>
                </a:lnTo>
                <a:close/>
              </a:path>
            </a:pathLst>
          </a:custGeom>
          <a:solidFill>
            <a:srgbClr val="F2B533"/>
          </a:solidFill>
        </p:spPr>
        <p:txBody>
          <a:bodyPr wrap="square" lIns="0" tIns="0" rIns="0" bIns="0" rtlCol="0"/>
          <a:lstStyle/>
          <a:p>
            <a:endParaRPr/>
          </a:p>
        </p:txBody>
      </p:sp>
      <p:sp>
        <p:nvSpPr>
          <p:cNvPr id="17" name="object 17"/>
          <p:cNvSpPr/>
          <p:nvPr/>
        </p:nvSpPr>
        <p:spPr>
          <a:xfrm>
            <a:off x="914438" y="8892133"/>
            <a:ext cx="304800" cy="287655"/>
          </a:xfrm>
          <a:custGeom>
            <a:avLst/>
            <a:gdLst/>
            <a:ahLst/>
            <a:cxnLst/>
            <a:rect l="l" t="t" r="r" b="b"/>
            <a:pathLst>
              <a:path w="304800" h="287654">
                <a:moveTo>
                  <a:pt x="304761" y="287108"/>
                </a:moveTo>
                <a:lnTo>
                  <a:pt x="0" y="287108"/>
                </a:lnTo>
                <a:lnTo>
                  <a:pt x="0" y="0"/>
                </a:lnTo>
                <a:lnTo>
                  <a:pt x="304761" y="0"/>
                </a:lnTo>
                <a:lnTo>
                  <a:pt x="304761" y="287108"/>
                </a:lnTo>
                <a:close/>
              </a:path>
            </a:pathLst>
          </a:custGeom>
          <a:solidFill>
            <a:srgbClr val="F2B533"/>
          </a:solidFill>
        </p:spPr>
        <p:txBody>
          <a:bodyPr wrap="square" lIns="0" tIns="0" rIns="0" bIns="0" rtlCol="0"/>
          <a:lstStyle/>
          <a:p>
            <a:endParaRPr/>
          </a:p>
        </p:txBody>
      </p:sp>
      <p:sp>
        <p:nvSpPr>
          <p:cNvPr id="18" name="object 18"/>
          <p:cNvSpPr/>
          <p:nvPr/>
        </p:nvSpPr>
        <p:spPr>
          <a:xfrm>
            <a:off x="914450" y="9466427"/>
            <a:ext cx="304800" cy="287655"/>
          </a:xfrm>
          <a:custGeom>
            <a:avLst/>
            <a:gdLst/>
            <a:ahLst/>
            <a:cxnLst/>
            <a:rect l="l" t="t" r="r" b="b"/>
            <a:pathLst>
              <a:path w="304800" h="287654">
                <a:moveTo>
                  <a:pt x="0" y="287121"/>
                </a:moveTo>
                <a:lnTo>
                  <a:pt x="304761" y="287121"/>
                </a:lnTo>
                <a:lnTo>
                  <a:pt x="304761" y="0"/>
                </a:lnTo>
                <a:lnTo>
                  <a:pt x="0" y="0"/>
                </a:lnTo>
                <a:lnTo>
                  <a:pt x="0" y="287121"/>
                </a:lnTo>
                <a:close/>
              </a:path>
            </a:pathLst>
          </a:custGeom>
          <a:solidFill>
            <a:srgbClr val="F2B533"/>
          </a:solidFill>
        </p:spPr>
        <p:txBody>
          <a:bodyPr wrap="square" lIns="0" tIns="0" rIns="0" bIns="0" rtlCol="0"/>
          <a:lstStyle/>
          <a:p>
            <a:endParaRPr/>
          </a:p>
        </p:txBody>
      </p:sp>
      <p:sp>
        <p:nvSpPr>
          <p:cNvPr id="19" name="object 19"/>
          <p:cNvSpPr/>
          <p:nvPr/>
        </p:nvSpPr>
        <p:spPr>
          <a:xfrm>
            <a:off x="304825" y="9466427"/>
            <a:ext cx="304800" cy="287655"/>
          </a:xfrm>
          <a:custGeom>
            <a:avLst/>
            <a:gdLst/>
            <a:ahLst/>
            <a:cxnLst/>
            <a:rect l="l" t="t" r="r" b="b"/>
            <a:pathLst>
              <a:path w="304800" h="287654">
                <a:moveTo>
                  <a:pt x="0" y="287172"/>
                </a:moveTo>
                <a:lnTo>
                  <a:pt x="304774" y="287172"/>
                </a:lnTo>
                <a:lnTo>
                  <a:pt x="304774" y="0"/>
                </a:lnTo>
                <a:lnTo>
                  <a:pt x="0" y="0"/>
                </a:lnTo>
                <a:lnTo>
                  <a:pt x="0" y="287172"/>
                </a:lnTo>
                <a:close/>
              </a:path>
            </a:pathLst>
          </a:custGeom>
          <a:solidFill>
            <a:srgbClr val="63CCC9"/>
          </a:solidFill>
        </p:spPr>
        <p:txBody>
          <a:bodyPr wrap="square" lIns="0" tIns="0" rIns="0" bIns="0" rtlCol="0"/>
          <a:lstStyle/>
          <a:p>
            <a:endParaRPr/>
          </a:p>
        </p:txBody>
      </p:sp>
      <p:sp>
        <p:nvSpPr>
          <p:cNvPr id="20" name="object 20"/>
          <p:cNvSpPr/>
          <p:nvPr/>
        </p:nvSpPr>
        <p:spPr>
          <a:xfrm>
            <a:off x="11446452" y="9248422"/>
            <a:ext cx="939749" cy="98780"/>
          </a:xfrm>
          <a:prstGeom prst="rect">
            <a:avLst/>
          </a:prstGeom>
          <a:blipFill>
            <a:blip r:embed="rId4" cstate="print"/>
            <a:stretch>
              <a:fillRect/>
            </a:stretch>
          </a:blipFill>
        </p:spPr>
        <p:txBody>
          <a:bodyPr wrap="square" lIns="0" tIns="0" rIns="0" bIns="0" rtlCol="0"/>
          <a:lstStyle/>
          <a:p>
            <a:endParaRPr/>
          </a:p>
        </p:txBody>
      </p:sp>
      <p:sp>
        <p:nvSpPr>
          <p:cNvPr id="22" name="Rettangolo 21"/>
          <p:cNvSpPr/>
          <p:nvPr/>
        </p:nvSpPr>
        <p:spPr>
          <a:xfrm>
            <a:off x="294027" y="294383"/>
            <a:ext cx="11430000" cy="584775"/>
          </a:xfrm>
          <a:prstGeom prst="rect">
            <a:avLst/>
          </a:prstGeom>
        </p:spPr>
        <p:txBody>
          <a:bodyPr wrap="square">
            <a:spAutoFit/>
          </a:bodyPr>
          <a:lstStyle/>
          <a:p>
            <a:pPr marL="12700" algn="ctr">
              <a:lnSpc>
                <a:spcPct val="100000"/>
              </a:lnSpc>
              <a:spcBef>
                <a:spcPts val="100"/>
              </a:spcBef>
            </a:pPr>
            <a:r>
              <a:rPr lang="en-US" sz="3200" b="1" dirty="0" err="1"/>
              <a:t>Wp</a:t>
            </a:r>
            <a:r>
              <a:rPr lang="en-US" sz="3200" b="1" dirty="0"/>
              <a:t> 1 - User needs analysis and situation </a:t>
            </a:r>
            <a:r>
              <a:rPr lang="en-US" sz="3200" b="1" dirty="0" smtClean="0"/>
              <a:t>assessment</a:t>
            </a:r>
            <a:endParaRPr lang="it-IT" sz="3200" b="1" dirty="0">
              <a:latin typeface="Cambria"/>
              <a:cs typeface="Cambria"/>
            </a:endParaRPr>
          </a:p>
        </p:txBody>
      </p:sp>
      <p:sp>
        <p:nvSpPr>
          <p:cNvPr id="21" name="Rettangolo 20"/>
          <p:cNvSpPr/>
          <p:nvPr/>
        </p:nvSpPr>
        <p:spPr>
          <a:xfrm>
            <a:off x="749300" y="1372748"/>
            <a:ext cx="11811000" cy="6818277"/>
          </a:xfrm>
          <a:prstGeom prst="rect">
            <a:avLst/>
          </a:prstGeom>
        </p:spPr>
        <p:txBody>
          <a:bodyPr wrap="square">
            <a:spAutoFit/>
          </a:bodyPr>
          <a:lstStyle/>
          <a:p>
            <a:pPr marL="91440" marR="0" lvl="0" indent="-91440" algn="just" defTabSz="91440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r>
              <a:rPr kumimoji="0" lang="en-GB" sz="2400" b="0" i="0" u="none" strike="noStrike" kern="0" cap="none" spc="0" normalizeH="0" baseline="0" noProof="0" dirty="0" smtClean="0">
                <a:ln>
                  <a:noFill/>
                </a:ln>
                <a:solidFill>
                  <a:srgbClr val="000000">
                    <a:lumMod val="75000"/>
                    <a:lumOff val="25000"/>
                  </a:srgbClr>
                </a:solidFill>
                <a:effectLst/>
                <a:uLnTx/>
                <a:uFillTx/>
              </a:rPr>
              <a:t>1.1Creation of ‘ad hoc questionnaires’ for the survey of user needs and actual situation      </a:t>
            </a:r>
            <a:r>
              <a:rPr lang="it-IT" sz="2400" b="1" dirty="0" smtClean="0">
                <a:solidFill>
                  <a:schemeClr val="tx2"/>
                </a:solidFill>
              </a:rPr>
              <a:t>Achieved</a:t>
            </a:r>
            <a:endParaRPr kumimoji="0" lang="it-IT" sz="2400" b="1" i="0" u="none" strike="noStrike" kern="0" cap="none" spc="0" normalizeH="0" baseline="0" noProof="0" dirty="0" smtClean="0">
              <a:ln>
                <a:noFill/>
              </a:ln>
              <a:solidFill>
                <a:schemeClr val="tx2"/>
              </a:solidFill>
              <a:effectLst/>
              <a:uLnTx/>
              <a:uFillTx/>
            </a:endParaRPr>
          </a:p>
          <a:p>
            <a:pPr marL="91440" marR="0" lvl="0" indent="-91440" algn="just" defTabSz="91440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r>
              <a:rPr kumimoji="0" lang="en-GB" sz="2400" b="0" i="0" u="none" strike="noStrike" kern="0" cap="none" spc="0" normalizeH="0" baseline="0" noProof="0" dirty="0" smtClean="0">
                <a:ln>
                  <a:noFill/>
                </a:ln>
                <a:solidFill>
                  <a:srgbClr val="000000">
                    <a:lumMod val="75000"/>
                    <a:lumOff val="25000"/>
                  </a:srgbClr>
                </a:solidFill>
                <a:effectLst/>
                <a:uLnTx/>
                <a:uFillTx/>
              </a:rPr>
              <a:t>1.2 Dissemination of questionnaires and collection of relative answers    </a:t>
            </a:r>
            <a:r>
              <a:rPr lang="it-IT" sz="2400" b="1" dirty="0" smtClean="0">
                <a:solidFill>
                  <a:schemeClr val="tx2"/>
                </a:solidFill>
              </a:rPr>
              <a:t>Achieved</a:t>
            </a:r>
          </a:p>
          <a:p>
            <a:pPr marL="91440" marR="0" lvl="0" indent="-91440" algn="just" defTabSz="91440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endParaRPr lang="it-IT" sz="2400" b="1" dirty="0">
              <a:solidFill>
                <a:schemeClr val="tx2"/>
              </a:solidFill>
            </a:endParaRPr>
          </a:p>
          <a:p>
            <a:pPr marL="91440" marR="0" lvl="0" indent="-91440" algn="just" defTabSz="91440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r>
              <a:rPr kumimoji="0" lang="en-GB" sz="2400" b="0" i="0" u="none" strike="noStrike" kern="0" cap="none" spc="0" normalizeH="0" baseline="0" noProof="0" dirty="0" smtClean="0">
                <a:ln>
                  <a:noFill/>
                </a:ln>
                <a:solidFill>
                  <a:srgbClr val="000000">
                    <a:lumMod val="75000"/>
                    <a:lumOff val="25000"/>
                  </a:srgbClr>
                </a:solidFill>
                <a:effectLst/>
                <a:uLnTx/>
                <a:uFillTx/>
              </a:rPr>
              <a:t>1.3 Creation of a database containing all relevant information to compare the various curricula adopted in the partner Countries           </a:t>
            </a:r>
            <a:r>
              <a:rPr lang="it-IT" sz="2400" b="1" dirty="0" smtClean="0">
                <a:solidFill>
                  <a:schemeClr val="tx2"/>
                </a:solidFill>
              </a:rPr>
              <a:t>Achieved</a:t>
            </a:r>
            <a:endParaRPr lang="it-IT" sz="2400" b="1" dirty="0">
              <a:solidFill>
                <a:schemeClr val="tx2"/>
              </a:solidFill>
            </a:endParaRPr>
          </a:p>
          <a:p>
            <a:pPr marL="91440" marR="0" lvl="0" indent="-91440" algn="just" defTabSz="91440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r>
              <a:rPr kumimoji="0" lang="en-GB" sz="2400" b="0" i="0" u="none" strike="noStrike" kern="0" cap="none" spc="0" normalizeH="0" baseline="0" noProof="0" dirty="0" smtClean="0">
                <a:ln>
                  <a:noFill/>
                </a:ln>
                <a:solidFill>
                  <a:srgbClr val="000000">
                    <a:lumMod val="75000"/>
                    <a:lumOff val="25000"/>
                  </a:srgbClr>
                </a:solidFill>
                <a:effectLst/>
                <a:uLnTx/>
                <a:uFillTx/>
              </a:rPr>
              <a:t>1.4 Survey on the teaching methods adopted in the partner Countries    </a:t>
            </a:r>
            <a:r>
              <a:rPr lang="it-IT" sz="2400" b="1" dirty="0" smtClean="0">
                <a:solidFill>
                  <a:schemeClr val="tx2"/>
                </a:solidFill>
              </a:rPr>
              <a:t>Achieved</a:t>
            </a:r>
          </a:p>
          <a:p>
            <a:pPr marL="91440" marR="0" lvl="0" indent="-91440" algn="just" defTabSz="91440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endParaRPr lang="it-IT" sz="2400" b="1" dirty="0">
              <a:solidFill>
                <a:schemeClr val="tx2"/>
              </a:solidFill>
            </a:endParaRPr>
          </a:p>
          <a:p>
            <a:pPr marL="91440" marR="0" lvl="0" indent="-91440" algn="just" defTabSz="91440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r>
              <a:rPr kumimoji="0" lang="en-GB" sz="2400" b="0" i="0" u="none" strike="noStrike" kern="0" cap="none" spc="0" normalizeH="0" baseline="0" noProof="0" dirty="0" smtClean="0">
                <a:ln>
                  <a:noFill/>
                </a:ln>
                <a:solidFill>
                  <a:srgbClr val="000000">
                    <a:lumMod val="75000"/>
                    <a:lumOff val="25000"/>
                  </a:srgbClr>
                </a:solidFill>
                <a:effectLst/>
                <a:uLnTx/>
                <a:uFillTx/>
              </a:rPr>
              <a:t>1.5 Elaboration of the ‘Baseline document for a CA curricular proposal for the professionalization of children care management</a:t>
            </a:r>
            <a:r>
              <a:rPr kumimoji="0" lang="en-GB" sz="2400" b="1" i="0" u="none" strike="noStrike" kern="0" cap="none" spc="0" normalizeH="0" baseline="0" noProof="0" dirty="0" smtClean="0">
                <a:ln>
                  <a:noFill/>
                </a:ln>
                <a:solidFill>
                  <a:schemeClr val="tx2"/>
                </a:solidFill>
                <a:effectLst/>
                <a:uLnTx/>
                <a:uFillTx/>
              </a:rPr>
              <a:t>”              </a:t>
            </a:r>
            <a:r>
              <a:rPr lang="it-IT" sz="2400" b="1" dirty="0" smtClean="0">
                <a:solidFill>
                  <a:schemeClr val="tx2"/>
                </a:solidFill>
              </a:rPr>
              <a:t>Achieved</a:t>
            </a:r>
          </a:p>
          <a:p>
            <a:pPr marL="91440" marR="0" lvl="0" indent="-91440" algn="just" defTabSz="91440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endParaRPr lang="it-IT" sz="2400" b="1" dirty="0">
              <a:solidFill>
                <a:schemeClr val="tx2"/>
              </a:solidFill>
            </a:endParaRPr>
          </a:p>
          <a:p>
            <a:pPr marL="91440" marR="0" lvl="0" indent="-91440" algn="just" defTabSz="91440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r>
              <a:rPr kumimoji="0" lang="en-GB" sz="2400" b="0" i="0" u="none" strike="noStrike" kern="0" cap="none" spc="0" normalizeH="0" baseline="0" noProof="0" dirty="0" smtClean="0">
                <a:ln>
                  <a:noFill/>
                </a:ln>
                <a:solidFill>
                  <a:srgbClr val="000000">
                    <a:lumMod val="75000"/>
                    <a:lumOff val="25000"/>
                  </a:srgbClr>
                </a:solidFill>
                <a:effectLst/>
                <a:uLnTx/>
                <a:uFillTx/>
              </a:rPr>
              <a:t>1.6 Presentation of the baseline documents before the authorities of the main national and regional actors.                   </a:t>
            </a:r>
            <a:r>
              <a:rPr lang="it-IT" sz="2400" b="1" dirty="0" smtClean="0">
                <a:solidFill>
                  <a:schemeClr val="accent6"/>
                </a:solidFill>
              </a:rPr>
              <a:t>Work </a:t>
            </a:r>
            <a:r>
              <a:rPr lang="it-IT" sz="2400" b="1" dirty="0">
                <a:solidFill>
                  <a:schemeClr val="accent6"/>
                </a:solidFill>
              </a:rPr>
              <a:t>in </a:t>
            </a:r>
            <a:r>
              <a:rPr lang="it-IT" sz="2400" b="1" dirty="0" smtClean="0">
                <a:solidFill>
                  <a:schemeClr val="accent6"/>
                </a:solidFill>
              </a:rPr>
              <a:t>progress</a:t>
            </a:r>
          </a:p>
          <a:p>
            <a:pPr marL="91440" marR="0" lvl="0" indent="-91440" algn="just" defTabSz="91440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endParaRPr lang="it-IT" sz="2000" dirty="0">
              <a:solidFill>
                <a:schemeClr val="accent6"/>
              </a:solidFill>
            </a:endParaRPr>
          </a:p>
          <a:p>
            <a:pPr marL="91440" marR="0" lvl="0" indent="-91440" algn="just" defTabSz="91440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r>
              <a:rPr kumimoji="0" lang="en-GB" sz="2400" b="0" i="0" u="none" strike="noStrike" kern="0" cap="none" spc="0" normalizeH="0" baseline="0" noProof="0" dirty="0" smtClean="0">
                <a:ln>
                  <a:noFill/>
                </a:ln>
                <a:solidFill>
                  <a:srgbClr val="000000">
                    <a:lumMod val="75000"/>
                    <a:lumOff val="25000"/>
                  </a:srgbClr>
                </a:solidFill>
                <a:effectLst/>
                <a:uLnTx/>
                <a:uFillTx/>
              </a:rPr>
              <a:t>1.7 Assessing a sample of trainees by an external examination body    </a:t>
            </a:r>
            <a:r>
              <a:rPr lang="it-IT" sz="2400" b="1" dirty="0" smtClean="0">
                <a:solidFill>
                  <a:schemeClr val="tx2"/>
                </a:solidFill>
              </a:rPr>
              <a:t>Achieved</a:t>
            </a:r>
            <a:endParaRPr lang="it-IT" sz="2400" b="1" dirty="0">
              <a:solidFill>
                <a:schemeClr val="tx2"/>
              </a:solidFill>
            </a:endParaRPr>
          </a:p>
        </p:txBody>
      </p:sp>
    </p:spTree>
    <p:extLst>
      <p:ext uri="{BB962C8B-B14F-4D97-AF65-F5344CB8AC3E}">
        <p14:creationId xmlns:p14="http://schemas.microsoft.com/office/powerpoint/2010/main" val="20213473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a 1"/>
          <p:cNvGraphicFramePr>
            <a:graphicFrameLocks noGrp="1"/>
          </p:cNvGraphicFramePr>
          <p:nvPr>
            <p:extLst>
              <p:ext uri="{D42A27DB-BD31-4B8C-83A1-F6EECF244321}">
                <p14:modId xmlns:p14="http://schemas.microsoft.com/office/powerpoint/2010/main" val="4229836531"/>
              </p:ext>
            </p:extLst>
          </p:nvPr>
        </p:nvGraphicFramePr>
        <p:xfrm>
          <a:off x="300444" y="1227911"/>
          <a:ext cx="12279092" cy="6566809"/>
        </p:xfrm>
        <a:graphic>
          <a:graphicData uri="http://schemas.openxmlformats.org/drawingml/2006/table">
            <a:tbl>
              <a:tblPr firstRow="1" bandRow="1">
                <a:tableStyleId>{5C22544A-7EE6-4342-B048-85BDC9FD1C3A}</a:tableStyleId>
              </a:tblPr>
              <a:tblGrid>
                <a:gridCol w="470265">
                  <a:extLst>
                    <a:ext uri="{9D8B030D-6E8A-4147-A177-3AD203B41FA5}">
                      <a16:colId xmlns:a16="http://schemas.microsoft.com/office/drawing/2014/main" xmlns="" val="325549620"/>
                    </a:ext>
                  </a:extLst>
                </a:gridCol>
                <a:gridCol w="4467497">
                  <a:extLst>
                    <a:ext uri="{9D8B030D-6E8A-4147-A177-3AD203B41FA5}">
                      <a16:colId xmlns:a16="http://schemas.microsoft.com/office/drawing/2014/main" xmlns="" val="3113594857"/>
                    </a:ext>
                  </a:extLst>
                </a:gridCol>
                <a:gridCol w="587829">
                  <a:extLst>
                    <a:ext uri="{9D8B030D-6E8A-4147-A177-3AD203B41FA5}">
                      <a16:colId xmlns:a16="http://schemas.microsoft.com/office/drawing/2014/main" xmlns="" val="3448779578"/>
                    </a:ext>
                  </a:extLst>
                </a:gridCol>
                <a:gridCol w="496388">
                  <a:extLst>
                    <a:ext uri="{9D8B030D-6E8A-4147-A177-3AD203B41FA5}">
                      <a16:colId xmlns:a16="http://schemas.microsoft.com/office/drawing/2014/main" xmlns="" val="1515636119"/>
                    </a:ext>
                  </a:extLst>
                </a:gridCol>
                <a:gridCol w="587829">
                  <a:extLst>
                    <a:ext uri="{9D8B030D-6E8A-4147-A177-3AD203B41FA5}">
                      <a16:colId xmlns:a16="http://schemas.microsoft.com/office/drawing/2014/main" xmlns="" val="1929665679"/>
                    </a:ext>
                  </a:extLst>
                </a:gridCol>
                <a:gridCol w="535577">
                  <a:extLst>
                    <a:ext uri="{9D8B030D-6E8A-4147-A177-3AD203B41FA5}">
                      <a16:colId xmlns:a16="http://schemas.microsoft.com/office/drawing/2014/main" xmlns="" val="1324908723"/>
                    </a:ext>
                  </a:extLst>
                </a:gridCol>
                <a:gridCol w="679269">
                  <a:extLst>
                    <a:ext uri="{9D8B030D-6E8A-4147-A177-3AD203B41FA5}">
                      <a16:colId xmlns:a16="http://schemas.microsoft.com/office/drawing/2014/main" xmlns="" val="449619761"/>
                    </a:ext>
                  </a:extLst>
                </a:gridCol>
                <a:gridCol w="574765">
                  <a:extLst>
                    <a:ext uri="{9D8B030D-6E8A-4147-A177-3AD203B41FA5}">
                      <a16:colId xmlns:a16="http://schemas.microsoft.com/office/drawing/2014/main" xmlns="" val="3438503674"/>
                    </a:ext>
                  </a:extLst>
                </a:gridCol>
                <a:gridCol w="627018">
                  <a:extLst>
                    <a:ext uri="{9D8B030D-6E8A-4147-A177-3AD203B41FA5}">
                      <a16:colId xmlns:a16="http://schemas.microsoft.com/office/drawing/2014/main" xmlns="" val="4040965731"/>
                    </a:ext>
                  </a:extLst>
                </a:gridCol>
                <a:gridCol w="653142">
                  <a:extLst>
                    <a:ext uri="{9D8B030D-6E8A-4147-A177-3AD203B41FA5}">
                      <a16:colId xmlns:a16="http://schemas.microsoft.com/office/drawing/2014/main" xmlns="" val="422917657"/>
                    </a:ext>
                  </a:extLst>
                </a:gridCol>
                <a:gridCol w="653143">
                  <a:extLst>
                    <a:ext uri="{9D8B030D-6E8A-4147-A177-3AD203B41FA5}">
                      <a16:colId xmlns:a16="http://schemas.microsoft.com/office/drawing/2014/main" xmlns="" val="4039673330"/>
                    </a:ext>
                  </a:extLst>
                </a:gridCol>
                <a:gridCol w="666206">
                  <a:extLst>
                    <a:ext uri="{9D8B030D-6E8A-4147-A177-3AD203B41FA5}">
                      <a16:colId xmlns:a16="http://schemas.microsoft.com/office/drawing/2014/main" xmlns="" val="1571661456"/>
                    </a:ext>
                  </a:extLst>
                </a:gridCol>
                <a:gridCol w="666206">
                  <a:extLst>
                    <a:ext uri="{9D8B030D-6E8A-4147-A177-3AD203B41FA5}">
                      <a16:colId xmlns:a16="http://schemas.microsoft.com/office/drawing/2014/main" xmlns="" val="4203905368"/>
                    </a:ext>
                  </a:extLst>
                </a:gridCol>
                <a:gridCol w="613958">
                  <a:extLst>
                    <a:ext uri="{9D8B030D-6E8A-4147-A177-3AD203B41FA5}">
                      <a16:colId xmlns:a16="http://schemas.microsoft.com/office/drawing/2014/main" xmlns="" val="354461507"/>
                    </a:ext>
                  </a:extLst>
                </a:gridCol>
              </a:tblGrid>
              <a:tr h="731518">
                <a:tc gridSpan="2">
                  <a:txBody>
                    <a:bodyPr/>
                    <a:lstStyle/>
                    <a:p>
                      <a:r>
                        <a:rPr lang="it-IT" dirty="0" err="1" smtClean="0"/>
                        <a:t>Activities</a:t>
                      </a:r>
                      <a:endParaRPr lang="en-GB" dirty="0"/>
                    </a:p>
                  </a:txBody>
                  <a:tcPr/>
                </a:tc>
                <a:tc hMerge="1">
                  <a:txBody>
                    <a:bodyPr/>
                    <a:lstStyle/>
                    <a:p>
                      <a:endParaRPr lang="en-GB" dirty="0"/>
                    </a:p>
                  </a:txBody>
                  <a:tcPr/>
                </a:tc>
                <a:tc>
                  <a:txBody>
                    <a:bodyPr/>
                    <a:lstStyle/>
                    <a:p>
                      <a:r>
                        <a:rPr lang="it-IT" sz="1600" dirty="0" smtClean="0"/>
                        <a:t>M1</a:t>
                      </a:r>
                      <a:endParaRPr lang="en-GB" sz="1600" dirty="0"/>
                    </a:p>
                  </a:txBody>
                  <a:tcPr/>
                </a:tc>
                <a:tc>
                  <a:txBody>
                    <a:bodyPr/>
                    <a:lstStyle/>
                    <a:p>
                      <a:r>
                        <a:rPr lang="it-IT" sz="1600" dirty="0" smtClean="0"/>
                        <a:t>M2</a:t>
                      </a:r>
                      <a:endParaRPr lang="en-GB" sz="1600" dirty="0"/>
                    </a:p>
                  </a:txBody>
                  <a:tcPr/>
                </a:tc>
                <a:tc>
                  <a:txBody>
                    <a:bodyPr/>
                    <a:lstStyle/>
                    <a:p>
                      <a:r>
                        <a:rPr lang="it-IT" sz="1600" dirty="0" smtClean="0"/>
                        <a:t>M3</a:t>
                      </a:r>
                      <a:endParaRPr lang="en-GB" sz="1600" dirty="0"/>
                    </a:p>
                  </a:txBody>
                  <a:tcPr/>
                </a:tc>
                <a:tc>
                  <a:txBody>
                    <a:bodyPr/>
                    <a:lstStyle/>
                    <a:p>
                      <a:r>
                        <a:rPr lang="it-IT" sz="1600" dirty="0" smtClean="0"/>
                        <a:t>M4</a:t>
                      </a:r>
                      <a:endParaRPr lang="en-GB" sz="1600" dirty="0"/>
                    </a:p>
                  </a:txBody>
                  <a:tcPr/>
                </a:tc>
                <a:tc>
                  <a:txBody>
                    <a:bodyPr/>
                    <a:lstStyle/>
                    <a:p>
                      <a:r>
                        <a:rPr lang="it-IT" sz="1600" dirty="0" smtClean="0"/>
                        <a:t>M5</a:t>
                      </a:r>
                      <a:endParaRPr lang="en-GB" sz="1600" dirty="0"/>
                    </a:p>
                  </a:txBody>
                  <a:tcPr/>
                </a:tc>
                <a:tc>
                  <a:txBody>
                    <a:bodyPr/>
                    <a:lstStyle/>
                    <a:p>
                      <a:r>
                        <a:rPr lang="it-IT" sz="1600" dirty="0" smtClean="0"/>
                        <a:t>M6</a:t>
                      </a:r>
                      <a:endParaRPr lang="en-GB" sz="1600" dirty="0"/>
                    </a:p>
                  </a:txBody>
                  <a:tcPr/>
                </a:tc>
                <a:tc>
                  <a:txBody>
                    <a:bodyPr/>
                    <a:lstStyle/>
                    <a:p>
                      <a:r>
                        <a:rPr lang="it-IT" sz="1600" dirty="0" smtClean="0"/>
                        <a:t>M7</a:t>
                      </a:r>
                      <a:endParaRPr lang="en-GB" sz="1600" dirty="0"/>
                    </a:p>
                  </a:txBody>
                  <a:tcPr/>
                </a:tc>
                <a:tc>
                  <a:txBody>
                    <a:bodyPr/>
                    <a:lstStyle/>
                    <a:p>
                      <a:r>
                        <a:rPr lang="it-IT" sz="1600" dirty="0" smtClean="0"/>
                        <a:t>M8</a:t>
                      </a:r>
                      <a:endParaRPr lang="en-GB" sz="1600" dirty="0"/>
                    </a:p>
                  </a:txBody>
                  <a:tcPr/>
                </a:tc>
                <a:tc>
                  <a:txBody>
                    <a:bodyPr/>
                    <a:lstStyle/>
                    <a:p>
                      <a:r>
                        <a:rPr lang="it-IT" sz="1600" dirty="0" smtClean="0"/>
                        <a:t>M9</a:t>
                      </a:r>
                      <a:endParaRPr lang="en-GB" sz="1600" dirty="0"/>
                    </a:p>
                  </a:txBody>
                  <a:tcPr/>
                </a:tc>
                <a:tc>
                  <a:txBody>
                    <a:bodyPr/>
                    <a:lstStyle/>
                    <a:p>
                      <a:r>
                        <a:rPr lang="it-IT" sz="1600" dirty="0" smtClean="0"/>
                        <a:t>M10</a:t>
                      </a:r>
                      <a:endParaRPr lang="en-GB" sz="1600" dirty="0"/>
                    </a:p>
                  </a:txBody>
                  <a:tcPr/>
                </a:tc>
                <a:tc>
                  <a:txBody>
                    <a:bodyPr/>
                    <a:lstStyle/>
                    <a:p>
                      <a:r>
                        <a:rPr lang="it-IT" sz="1600" dirty="0" smtClean="0"/>
                        <a:t>M11</a:t>
                      </a:r>
                      <a:endParaRPr lang="en-GB" sz="1600" dirty="0"/>
                    </a:p>
                  </a:txBody>
                  <a:tcPr/>
                </a:tc>
                <a:tc>
                  <a:txBody>
                    <a:bodyPr/>
                    <a:lstStyle/>
                    <a:p>
                      <a:r>
                        <a:rPr lang="it-IT" sz="1600" dirty="0" smtClean="0"/>
                        <a:t>M12</a:t>
                      </a:r>
                      <a:endParaRPr lang="en-GB" sz="1600" dirty="0"/>
                    </a:p>
                  </a:txBody>
                  <a:tcPr/>
                </a:tc>
                <a:extLst>
                  <a:ext uri="{0D108BD9-81ED-4DB2-BD59-A6C34878D82A}">
                    <a16:rowId xmlns:a16="http://schemas.microsoft.com/office/drawing/2014/main" xmlns="" val="621446150"/>
                  </a:ext>
                </a:extLst>
              </a:tr>
              <a:tr h="822960">
                <a:tc>
                  <a:txBody>
                    <a:bodyPr/>
                    <a:lstStyle/>
                    <a:p>
                      <a:r>
                        <a:rPr lang="it-IT" sz="1600" dirty="0" smtClean="0"/>
                        <a:t>1.1</a:t>
                      </a:r>
                    </a:p>
                    <a:p>
                      <a:endParaRPr lang="en-GB"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Creation of ‘ad hoc questionnaires’ for the survey of user needs and actual situation </a:t>
                      </a:r>
                    </a:p>
                  </a:txBody>
                  <a:tcPr/>
                </a:tc>
                <a:tc>
                  <a:txBody>
                    <a:bodyPr/>
                    <a:lstStyle/>
                    <a:p>
                      <a:endParaRPr lang="en-GB" dirty="0"/>
                    </a:p>
                  </a:txBody>
                  <a:tcPr>
                    <a:solidFill>
                      <a:schemeClr val="tx2"/>
                    </a:solidFill>
                  </a:tcPr>
                </a:tc>
                <a:tc>
                  <a:txBody>
                    <a:bodyPr/>
                    <a:lstStyle/>
                    <a:p>
                      <a:endParaRPr lang="en-GB" dirty="0"/>
                    </a:p>
                  </a:txBody>
                  <a:tcPr>
                    <a:solidFill>
                      <a:schemeClr val="tx2"/>
                    </a:solidFill>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937179504"/>
                  </a:ext>
                </a:extLst>
              </a:tr>
              <a:tr h="664937">
                <a:tc>
                  <a:txBody>
                    <a:bodyPr/>
                    <a:lstStyle/>
                    <a:p>
                      <a:r>
                        <a:rPr lang="it-IT" sz="1600" dirty="0" smtClean="0"/>
                        <a:t>1.2</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Dissemination of questionnaires and collection of relative answers 	</a:t>
                      </a:r>
                    </a:p>
                  </a:txBody>
                  <a:tcPr/>
                </a:tc>
                <a:tc>
                  <a:txBody>
                    <a:bodyPr/>
                    <a:lstStyle/>
                    <a:p>
                      <a:endParaRPr lang="en-GB"/>
                    </a:p>
                  </a:txBody>
                  <a:tcPr/>
                </a:tc>
                <a:tc>
                  <a:txBody>
                    <a:bodyPr/>
                    <a:lstStyle/>
                    <a:p>
                      <a:endParaRPr lang="en-GB"/>
                    </a:p>
                  </a:txBody>
                  <a:tcPr/>
                </a:tc>
                <a:tc>
                  <a:txBody>
                    <a:bodyPr/>
                    <a:lstStyle/>
                    <a:p>
                      <a:endParaRPr lang="en-GB" dirty="0"/>
                    </a:p>
                  </a:txBody>
                  <a:tcPr>
                    <a:solidFill>
                      <a:schemeClr val="tx2"/>
                    </a:solidFill>
                  </a:tcPr>
                </a:tc>
                <a:tc>
                  <a:txBody>
                    <a:bodyPr/>
                    <a:lstStyle/>
                    <a:p>
                      <a:endParaRPr lang="en-GB" dirty="0"/>
                    </a:p>
                  </a:txBody>
                  <a:tcPr>
                    <a:solidFill>
                      <a:schemeClr val="tx2"/>
                    </a:solidFill>
                  </a:tcPr>
                </a:tc>
                <a:tc>
                  <a:txBody>
                    <a:bodyPr/>
                    <a:lstStyle/>
                    <a:p>
                      <a:endParaRPr lang="en-GB" dirty="0"/>
                    </a:p>
                  </a:txBody>
                  <a:tcPr>
                    <a:solidFill>
                      <a:schemeClr val="tx2"/>
                    </a:solidFill>
                  </a:tcPr>
                </a:tc>
                <a:tc>
                  <a:txBody>
                    <a:bodyPr/>
                    <a:lstStyle/>
                    <a:p>
                      <a:endParaRPr lang="en-GB" dirty="0"/>
                    </a:p>
                  </a:txBody>
                  <a:tcPr>
                    <a:solidFill>
                      <a:schemeClr val="tx2"/>
                    </a:solidFill>
                  </a:tcPr>
                </a:tc>
                <a:tc>
                  <a:txBody>
                    <a:bodyPr/>
                    <a:lstStyle/>
                    <a:p>
                      <a:endParaRPr lang="en-GB"/>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1547502533"/>
                  </a:ext>
                </a:extLst>
              </a:tr>
              <a:tr h="664937">
                <a:tc>
                  <a:txBody>
                    <a:bodyPr/>
                    <a:lstStyle/>
                    <a:p>
                      <a:r>
                        <a:rPr lang="it-IT" sz="1600" dirty="0" smtClean="0"/>
                        <a:t>1.3</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Creation of a database containing all relevant information to compare the various curricula adopted in the partner Countries 	</a:t>
                      </a:r>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solidFill>
                      <a:schemeClr val="tx2"/>
                    </a:solidFill>
                  </a:tcPr>
                </a:tc>
                <a:tc>
                  <a:txBody>
                    <a:bodyPr/>
                    <a:lstStyle/>
                    <a:p>
                      <a:endParaRPr lang="en-GB" dirty="0"/>
                    </a:p>
                  </a:txBody>
                  <a:tcPr>
                    <a:solidFill>
                      <a:schemeClr val="tx2"/>
                    </a:solidFill>
                  </a:tcPr>
                </a:tc>
                <a:tc>
                  <a:txBody>
                    <a:bodyPr/>
                    <a:lstStyle/>
                    <a:p>
                      <a:endParaRPr lang="en-GB"/>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1393171192"/>
                  </a:ext>
                </a:extLst>
              </a:tr>
              <a:tr h="664937">
                <a:tc>
                  <a:txBody>
                    <a:bodyPr/>
                    <a:lstStyle/>
                    <a:p>
                      <a:r>
                        <a:rPr lang="it-IT" sz="1600" dirty="0" smtClean="0"/>
                        <a:t>1.4</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Survey on the teaching methods adopted in the partner Countries 	</a:t>
                      </a:r>
                    </a:p>
                  </a:txBody>
                  <a:tcPr/>
                </a:tc>
                <a:tc>
                  <a:txBody>
                    <a:bodyPr/>
                    <a:lstStyle/>
                    <a:p>
                      <a:endParaRPr lang="en-GB" dirty="0"/>
                    </a:p>
                  </a:txBody>
                  <a:tcPr/>
                </a:tc>
                <a:tc>
                  <a:txBody>
                    <a:bodyPr/>
                    <a:lstStyle/>
                    <a:p>
                      <a:endParaRPr lang="en-GB"/>
                    </a:p>
                  </a:txBody>
                  <a:tcPr/>
                </a:tc>
                <a:tc>
                  <a:txBody>
                    <a:bodyPr/>
                    <a:lstStyle/>
                    <a:p>
                      <a:endParaRPr lang="en-GB" dirty="0"/>
                    </a:p>
                  </a:txBody>
                  <a:tcPr>
                    <a:solidFill>
                      <a:schemeClr val="tx2"/>
                    </a:solidFill>
                  </a:tcPr>
                </a:tc>
                <a:tc>
                  <a:txBody>
                    <a:bodyPr/>
                    <a:lstStyle/>
                    <a:p>
                      <a:endParaRPr lang="en-GB" dirty="0"/>
                    </a:p>
                  </a:txBody>
                  <a:tcPr>
                    <a:solidFill>
                      <a:schemeClr val="tx2"/>
                    </a:solidFill>
                  </a:tcPr>
                </a:tc>
                <a:tc>
                  <a:txBody>
                    <a:bodyPr/>
                    <a:lstStyle/>
                    <a:p>
                      <a:endParaRPr lang="en-GB" dirty="0"/>
                    </a:p>
                  </a:txBody>
                  <a:tcPr>
                    <a:solidFill>
                      <a:schemeClr val="tx2"/>
                    </a:solidFill>
                  </a:tcPr>
                </a:tc>
                <a:tc>
                  <a:txBody>
                    <a:bodyPr/>
                    <a:lstStyle/>
                    <a:p>
                      <a:endParaRPr lang="en-GB" dirty="0"/>
                    </a:p>
                  </a:txBody>
                  <a:tcPr>
                    <a:solidFill>
                      <a:schemeClr val="tx2"/>
                    </a:solidFill>
                  </a:tcPr>
                </a:tc>
                <a:tc>
                  <a:txBody>
                    <a:bodyPr/>
                    <a:lstStyle/>
                    <a:p>
                      <a:endParaRPr lang="en-GB"/>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4177301389"/>
                  </a:ext>
                </a:extLst>
              </a:tr>
              <a:tr h="664937">
                <a:tc>
                  <a:txBody>
                    <a:bodyPr/>
                    <a:lstStyle/>
                    <a:p>
                      <a:r>
                        <a:rPr lang="it-IT" sz="1600" dirty="0" smtClean="0"/>
                        <a:t>1.5</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Elaboration of the ‘Baseline document for a CA curricular proposal for the professionalization of children care management” 	</a:t>
                      </a:r>
                    </a:p>
                  </a:txBody>
                  <a:tcPr/>
                </a:tc>
                <a:tc>
                  <a:txBody>
                    <a:bodyPr/>
                    <a:lstStyle/>
                    <a:p>
                      <a:endParaRPr lang="en-GB"/>
                    </a:p>
                  </a:txBody>
                  <a:tcPr/>
                </a:tc>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solidFill>
                      <a:schemeClr val="tx2"/>
                    </a:solidFill>
                  </a:tcPr>
                </a:tc>
                <a:tc>
                  <a:txBody>
                    <a:bodyPr/>
                    <a:lstStyle/>
                    <a:p>
                      <a:endParaRPr lang="en-GB" dirty="0"/>
                    </a:p>
                  </a:txBody>
                  <a:tcPr>
                    <a:solidFill>
                      <a:schemeClr val="tx2"/>
                    </a:solidFill>
                  </a:tcPr>
                </a:tc>
                <a:tc>
                  <a:txBody>
                    <a:bodyPr/>
                    <a:lstStyle/>
                    <a:p>
                      <a:endParaRPr lang="en-GB" dirty="0"/>
                    </a:p>
                  </a:txBody>
                  <a:tcPr>
                    <a:solidFill>
                      <a:schemeClr val="tx2"/>
                    </a:solidFill>
                  </a:tcPr>
                </a:tc>
                <a:tc>
                  <a:txBody>
                    <a:bodyPr/>
                    <a:lstStyle/>
                    <a:p>
                      <a:endParaRPr lang="en-GB" dirty="0"/>
                    </a:p>
                  </a:txBody>
                  <a:tcPr>
                    <a:solidFill>
                      <a:schemeClr val="tx2"/>
                    </a:solidFill>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3025247966"/>
                  </a:ext>
                </a:extLst>
              </a:tr>
              <a:tr h="664937">
                <a:tc>
                  <a:txBody>
                    <a:bodyPr/>
                    <a:lstStyle/>
                    <a:p>
                      <a:r>
                        <a:rPr lang="it-IT" sz="1600" dirty="0" smtClean="0"/>
                        <a:t>1.6</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rgbClr val="FFC000"/>
                          </a:solidFill>
                          <a:latin typeface="+mn-lt"/>
                          <a:ea typeface="+mn-ea"/>
                          <a:cs typeface="+mn-cs"/>
                        </a:rPr>
                        <a:t>Presentation of the baseline documents before the authorities of the main national and regional actors. </a:t>
                      </a:r>
                      <a:r>
                        <a:rPr lang="en-GB" sz="1800" b="0" i="0" u="none" strike="noStrike" baseline="0" dirty="0" smtClean="0">
                          <a:solidFill>
                            <a:schemeClr val="dk1"/>
                          </a:solidFill>
                          <a:latin typeface="+mn-lt"/>
                          <a:ea typeface="+mn-ea"/>
                          <a:cs typeface="+mn-cs"/>
                        </a:rPr>
                        <a:t>	</a:t>
                      </a:r>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solidFill>
                      <a:srgbClr val="E9EDF4"/>
                    </a:solidFill>
                  </a:tcPr>
                </a:tc>
                <a:tc>
                  <a:txBody>
                    <a:bodyPr/>
                    <a:lstStyle/>
                    <a:p>
                      <a:endParaRPr lang="en-GB" dirty="0"/>
                    </a:p>
                  </a:txBody>
                  <a:tcPr>
                    <a:solidFill>
                      <a:srgbClr val="E9EDF4"/>
                    </a:solidFill>
                  </a:tcPr>
                </a:tc>
                <a:extLst>
                  <a:ext uri="{0D108BD9-81ED-4DB2-BD59-A6C34878D82A}">
                    <a16:rowId xmlns:a16="http://schemas.microsoft.com/office/drawing/2014/main" xmlns="" val="3011676196"/>
                  </a:ext>
                </a:extLst>
              </a:tr>
              <a:tr h="664937">
                <a:tc>
                  <a:txBody>
                    <a:bodyPr/>
                    <a:lstStyle/>
                    <a:p>
                      <a:r>
                        <a:rPr lang="it-IT" sz="1600" dirty="0" smtClean="0"/>
                        <a:t>1.7</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Assessing a sample of trainees by an external examination body 	</a:t>
                      </a:r>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solidFill>
                      <a:schemeClr val="tx2"/>
                    </a:solidFill>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1655149909"/>
                  </a:ext>
                </a:extLst>
              </a:tr>
            </a:tbl>
          </a:graphicData>
        </a:graphic>
      </p:graphicFrame>
      <p:sp>
        <p:nvSpPr>
          <p:cNvPr id="3" name="CasellaDiTesto 2"/>
          <p:cNvSpPr txBox="1"/>
          <p:nvPr/>
        </p:nvSpPr>
        <p:spPr>
          <a:xfrm>
            <a:off x="6087291" y="470263"/>
            <a:ext cx="6675120" cy="369332"/>
          </a:xfrm>
          <a:prstGeom prst="rect">
            <a:avLst/>
          </a:prstGeom>
          <a:noFill/>
        </p:spPr>
        <p:txBody>
          <a:bodyPr wrap="square" rtlCol="0">
            <a:spAutoFit/>
          </a:bodyPr>
          <a:lstStyle/>
          <a:p>
            <a:r>
              <a:rPr lang="it-IT" dirty="0" err="1" smtClean="0">
                <a:ln w="0"/>
                <a:solidFill>
                  <a:schemeClr val="accent1"/>
                </a:solidFill>
                <a:effectLst>
                  <a:outerShdw blurRad="38100" dist="25400" dir="5400000" algn="ctr" rotWithShape="0">
                    <a:srgbClr val="6E747A">
                      <a:alpha val="43000"/>
                    </a:srgbClr>
                  </a:outerShdw>
                </a:effectLst>
              </a:rPr>
              <a:t>Year</a:t>
            </a:r>
            <a:r>
              <a:rPr lang="it-IT" dirty="0" smtClean="0">
                <a:ln w="0"/>
                <a:solidFill>
                  <a:schemeClr val="accent1"/>
                </a:solidFill>
                <a:effectLst>
                  <a:outerShdw blurRad="38100" dist="25400" dir="5400000" algn="ctr" rotWithShape="0">
                    <a:srgbClr val="6E747A">
                      <a:alpha val="43000"/>
                    </a:srgbClr>
                  </a:outerShdw>
                </a:effectLst>
              </a:rPr>
              <a:t> 1</a:t>
            </a:r>
            <a:endParaRPr lang="en-GB"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12512432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a 1"/>
          <p:cNvGraphicFramePr>
            <a:graphicFrameLocks noGrp="1"/>
          </p:cNvGraphicFramePr>
          <p:nvPr>
            <p:extLst>
              <p:ext uri="{D42A27DB-BD31-4B8C-83A1-F6EECF244321}">
                <p14:modId xmlns:p14="http://schemas.microsoft.com/office/powerpoint/2010/main" val="1922059589"/>
              </p:ext>
            </p:extLst>
          </p:nvPr>
        </p:nvGraphicFramePr>
        <p:xfrm>
          <a:off x="483319" y="1267100"/>
          <a:ext cx="12279092" cy="6566809"/>
        </p:xfrm>
        <a:graphic>
          <a:graphicData uri="http://schemas.openxmlformats.org/drawingml/2006/table">
            <a:tbl>
              <a:tblPr firstRow="1" bandRow="1">
                <a:tableStyleId>{5C22544A-7EE6-4342-B048-85BDC9FD1C3A}</a:tableStyleId>
              </a:tblPr>
              <a:tblGrid>
                <a:gridCol w="470265">
                  <a:extLst>
                    <a:ext uri="{9D8B030D-6E8A-4147-A177-3AD203B41FA5}">
                      <a16:colId xmlns:a16="http://schemas.microsoft.com/office/drawing/2014/main" xmlns="" val="325549620"/>
                    </a:ext>
                  </a:extLst>
                </a:gridCol>
                <a:gridCol w="4467497">
                  <a:extLst>
                    <a:ext uri="{9D8B030D-6E8A-4147-A177-3AD203B41FA5}">
                      <a16:colId xmlns:a16="http://schemas.microsoft.com/office/drawing/2014/main" xmlns="" val="3113594857"/>
                    </a:ext>
                  </a:extLst>
                </a:gridCol>
                <a:gridCol w="587829">
                  <a:extLst>
                    <a:ext uri="{9D8B030D-6E8A-4147-A177-3AD203B41FA5}">
                      <a16:colId xmlns:a16="http://schemas.microsoft.com/office/drawing/2014/main" xmlns="" val="3448779578"/>
                    </a:ext>
                  </a:extLst>
                </a:gridCol>
                <a:gridCol w="496388">
                  <a:extLst>
                    <a:ext uri="{9D8B030D-6E8A-4147-A177-3AD203B41FA5}">
                      <a16:colId xmlns:a16="http://schemas.microsoft.com/office/drawing/2014/main" xmlns="" val="1515636119"/>
                    </a:ext>
                  </a:extLst>
                </a:gridCol>
                <a:gridCol w="587829">
                  <a:extLst>
                    <a:ext uri="{9D8B030D-6E8A-4147-A177-3AD203B41FA5}">
                      <a16:colId xmlns:a16="http://schemas.microsoft.com/office/drawing/2014/main" xmlns="" val="1929665679"/>
                    </a:ext>
                  </a:extLst>
                </a:gridCol>
                <a:gridCol w="535577">
                  <a:extLst>
                    <a:ext uri="{9D8B030D-6E8A-4147-A177-3AD203B41FA5}">
                      <a16:colId xmlns:a16="http://schemas.microsoft.com/office/drawing/2014/main" xmlns="" val="1324908723"/>
                    </a:ext>
                  </a:extLst>
                </a:gridCol>
                <a:gridCol w="679269">
                  <a:extLst>
                    <a:ext uri="{9D8B030D-6E8A-4147-A177-3AD203B41FA5}">
                      <a16:colId xmlns:a16="http://schemas.microsoft.com/office/drawing/2014/main" xmlns="" val="449619761"/>
                    </a:ext>
                  </a:extLst>
                </a:gridCol>
                <a:gridCol w="574765">
                  <a:extLst>
                    <a:ext uri="{9D8B030D-6E8A-4147-A177-3AD203B41FA5}">
                      <a16:colId xmlns:a16="http://schemas.microsoft.com/office/drawing/2014/main" xmlns="" val="3438503674"/>
                    </a:ext>
                  </a:extLst>
                </a:gridCol>
                <a:gridCol w="627018">
                  <a:extLst>
                    <a:ext uri="{9D8B030D-6E8A-4147-A177-3AD203B41FA5}">
                      <a16:colId xmlns:a16="http://schemas.microsoft.com/office/drawing/2014/main" xmlns="" val="4040965731"/>
                    </a:ext>
                  </a:extLst>
                </a:gridCol>
                <a:gridCol w="653142">
                  <a:extLst>
                    <a:ext uri="{9D8B030D-6E8A-4147-A177-3AD203B41FA5}">
                      <a16:colId xmlns:a16="http://schemas.microsoft.com/office/drawing/2014/main" xmlns="" val="422917657"/>
                    </a:ext>
                  </a:extLst>
                </a:gridCol>
                <a:gridCol w="653143">
                  <a:extLst>
                    <a:ext uri="{9D8B030D-6E8A-4147-A177-3AD203B41FA5}">
                      <a16:colId xmlns:a16="http://schemas.microsoft.com/office/drawing/2014/main" xmlns="" val="4039673330"/>
                    </a:ext>
                  </a:extLst>
                </a:gridCol>
                <a:gridCol w="666206">
                  <a:extLst>
                    <a:ext uri="{9D8B030D-6E8A-4147-A177-3AD203B41FA5}">
                      <a16:colId xmlns:a16="http://schemas.microsoft.com/office/drawing/2014/main" xmlns="" val="1571661456"/>
                    </a:ext>
                  </a:extLst>
                </a:gridCol>
                <a:gridCol w="666206">
                  <a:extLst>
                    <a:ext uri="{9D8B030D-6E8A-4147-A177-3AD203B41FA5}">
                      <a16:colId xmlns:a16="http://schemas.microsoft.com/office/drawing/2014/main" xmlns="" val="4203905368"/>
                    </a:ext>
                  </a:extLst>
                </a:gridCol>
                <a:gridCol w="613958">
                  <a:extLst>
                    <a:ext uri="{9D8B030D-6E8A-4147-A177-3AD203B41FA5}">
                      <a16:colId xmlns:a16="http://schemas.microsoft.com/office/drawing/2014/main" xmlns="" val="354461507"/>
                    </a:ext>
                  </a:extLst>
                </a:gridCol>
              </a:tblGrid>
              <a:tr h="731518">
                <a:tc gridSpan="2">
                  <a:txBody>
                    <a:bodyPr/>
                    <a:lstStyle/>
                    <a:p>
                      <a:r>
                        <a:rPr lang="it-IT" dirty="0" err="1" smtClean="0"/>
                        <a:t>Activities</a:t>
                      </a:r>
                      <a:endParaRPr lang="en-GB" dirty="0"/>
                    </a:p>
                  </a:txBody>
                  <a:tcPr/>
                </a:tc>
                <a:tc hMerge="1">
                  <a:txBody>
                    <a:bodyPr/>
                    <a:lstStyle/>
                    <a:p>
                      <a:endParaRPr lang="en-GB" dirty="0"/>
                    </a:p>
                  </a:txBody>
                  <a:tcPr/>
                </a:tc>
                <a:tc>
                  <a:txBody>
                    <a:bodyPr/>
                    <a:lstStyle/>
                    <a:p>
                      <a:r>
                        <a:rPr lang="it-IT" sz="1600" dirty="0" smtClean="0"/>
                        <a:t>M1</a:t>
                      </a:r>
                      <a:endParaRPr lang="en-GB" sz="1600" dirty="0"/>
                    </a:p>
                  </a:txBody>
                  <a:tcPr/>
                </a:tc>
                <a:tc>
                  <a:txBody>
                    <a:bodyPr/>
                    <a:lstStyle/>
                    <a:p>
                      <a:r>
                        <a:rPr lang="it-IT" sz="1600" dirty="0" smtClean="0"/>
                        <a:t>M2</a:t>
                      </a:r>
                      <a:endParaRPr lang="en-GB" sz="1600" dirty="0"/>
                    </a:p>
                  </a:txBody>
                  <a:tcPr/>
                </a:tc>
                <a:tc>
                  <a:txBody>
                    <a:bodyPr/>
                    <a:lstStyle/>
                    <a:p>
                      <a:r>
                        <a:rPr lang="it-IT" sz="1600" dirty="0" smtClean="0"/>
                        <a:t>M3</a:t>
                      </a:r>
                      <a:endParaRPr lang="en-GB" sz="1600" dirty="0"/>
                    </a:p>
                  </a:txBody>
                  <a:tcPr/>
                </a:tc>
                <a:tc>
                  <a:txBody>
                    <a:bodyPr/>
                    <a:lstStyle/>
                    <a:p>
                      <a:r>
                        <a:rPr lang="it-IT" sz="1600" dirty="0" smtClean="0"/>
                        <a:t>M4</a:t>
                      </a:r>
                      <a:endParaRPr lang="en-GB" sz="1600" dirty="0"/>
                    </a:p>
                  </a:txBody>
                  <a:tcPr/>
                </a:tc>
                <a:tc>
                  <a:txBody>
                    <a:bodyPr/>
                    <a:lstStyle/>
                    <a:p>
                      <a:r>
                        <a:rPr lang="it-IT" sz="1600" dirty="0" smtClean="0"/>
                        <a:t>M5</a:t>
                      </a:r>
                      <a:endParaRPr lang="en-GB" sz="1600" dirty="0"/>
                    </a:p>
                  </a:txBody>
                  <a:tcPr/>
                </a:tc>
                <a:tc>
                  <a:txBody>
                    <a:bodyPr/>
                    <a:lstStyle/>
                    <a:p>
                      <a:r>
                        <a:rPr lang="it-IT" sz="1600" dirty="0" smtClean="0"/>
                        <a:t>M6</a:t>
                      </a:r>
                      <a:endParaRPr lang="en-GB" sz="1600" dirty="0"/>
                    </a:p>
                  </a:txBody>
                  <a:tcPr/>
                </a:tc>
                <a:tc>
                  <a:txBody>
                    <a:bodyPr/>
                    <a:lstStyle/>
                    <a:p>
                      <a:r>
                        <a:rPr lang="it-IT" sz="1600" dirty="0" smtClean="0"/>
                        <a:t>M7</a:t>
                      </a:r>
                      <a:endParaRPr lang="en-GB" sz="1600" dirty="0"/>
                    </a:p>
                  </a:txBody>
                  <a:tcPr/>
                </a:tc>
                <a:tc>
                  <a:txBody>
                    <a:bodyPr/>
                    <a:lstStyle/>
                    <a:p>
                      <a:r>
                        <a:rPr lang="it-IT" sz="1600" dirty="0" smtClean="0"/>
                        <a:t>M8</a:t>
                      </a:r>
                      <a:endParaRPr lang="en-GB" sz="1600" dirty="0"/>
                    </a:p>
                  </a:txBody>
                  <a:tcPr/>
                </a:tc>
                <a:tc>
                  <a:txBody>
                    <a:bodyPr/>
                    <a:lstStyle/>
                    <a:p>
                      <a:r>
                        <a:rPr lang="it-IT" sz="1600" dirty="0" smtClean="0"/>
                        <a:t>M9</a:t>
                      </a:r>
                      <a:endParaRPr lang="en-GB" sz="1600" dirty="0"/>
                    </a:p>
                  </a:txBody>
                  <a:tcPr/>
                </a:tc>
                <a:tc>
                  <a:txBody>
                    <a:bodyPr/>
                    <a:lstStyle/>
                    <a:p>
                      <a:r>
                        <a:rPr lang="it-IT" sz="1600" dirty="0" smtClean="0"/>
                        <a:t>M10</a:t>
                      </a:r>
                      <a:endParaRPr lang="en-GB" sz="1600" dirty="0"/>
                    </a:p>
                  </a:txBody>
                  <a:tcPr/>
                </a:tc>
                <a:tc>
                  <a:txBody>
                    <a:bodyPr/>
                    <a:lstStyle/>
                    <a:p>
                      <a:r>
                        <a:rPr lang="it-IT" sz="1600" dirty="0" smtClean="0"/>
                        <a:t>M11</a:t>
                      </a:r>
                      <a:endParaRPr lang="en-GB" sz="1600" dirty="0"/>
                    </a:p>
                  </a:txBody>
                  <a:tcPr/>
                </a:tc>
                <a:tc>
                  <a:txBody>
                    <a:bodyPr/>
                    <a:lstStyle/>
                    <a:p>
                      <a:r>
                        <a:rPr lang="it-IT" sz="1600" dirty="0" smtClean="0"/>
                        <a:t>M12</a:t>
                      </a:r>
                      <a:endParaRPr lang="en-GB" sz="1600" dirty="0"/>
                    </a:p>
                  </a:txBody>
                  <a:tcPr/>
                </a:tc>
                <a:extLst>
                  <a:ext uri="{0D108BD9-81ED-4DB2-BD59-A6C34878D82A}">
                    <a16:rowId xmlns:a16="http://schemas.microsoft.com/office/drawing/2014/main" xmlns="" val="621446150"/>
                  </a:ext>
                </a:extLst>
              </a:tr>
              <a:tr h="822960">
                <a:tc>
                  <a:txBody>
                    <a:bodyPr/>
                    <a:lstStyle/>
                    <a:p>
                      <a:r>
                        <a:rPr lang="it-IT" sz="1600" dirty="0" smtClean="0"/>
                        <a:t>1.1</a:t>
                      </a:r>
                    </a:p>
                    <a:p>
                      <a:endParaRPr lang="en-GB"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Creation of ‘ad hoc questionnaires’ for the survey of user needs and actual situation </a:t>
                      </a:r>
                    </a:p>
                  </a:txBody>
                  <a:tcPr/>
                </a:tc>
                <a:tc>
                  <a:txBody>
                    <a:bodyPr/>
                    <a:lstStyle/>
                    <a:p>
                      <a:endParaRPr lang="en-GB" dirty="0"/>
                    </a:p>
                  </a:txBody>
                  <a:tcPr>
                    <a:solidFill>
                      <a:srgbClr val="D0D8E8"/>
                    </a:solidFill>
                  </a:tcPr>
                </a:tc>
                <a:tc>
                  <a:txBody>
                    <a:bodyPr/>
                    <a:lstStyle/>
                    <a:p>
                      <a:endParaRPr lang="en-GB" dirty="0"/>
                    </a:p>
                  </a:txBody>
                  <a:tcPr>
                    <a:solidFill>
                      <a:srgbClr val="D0D8E8"/>
                    </a:solidFill>
                  </a:tcPr>
                </a:tc>
                <a:tc>
                  <a:txBody>
                    <a:bodyPr/>
                    <a:lstStyle/>
                    <a:p>
                      <a:endParaRPr lang="en-GB" dirty="0"/>
                    </a:p>
                  </a:txBody>
                  <a:tcPr/>
                </a:tc>
                <a:tc>
                  <a:txBody>
                    <a:bodyPr/>
                    <a:lstStyle/>
                    <a:p>
                      <a:endParaRPr lang="en-GB" dirty="0"/>
                    </a:p>
                  </a:txBody>
                  <a:tcPr>
                    <a:solidFill>
                      <a:srgbClr val="D0D8E8"/>
                    </a:solidFill>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937179504"/>
                  </a:ext>
                </a:extLst>
              </a:tr>
              <a:tr h="664937">
                <a:tc>
                  <a:txBody>
                    <a:bodyPr/>
                    <a:lstStyle/>
                    <a:p>
                      <a:r>
                        <a:rPr lang="it-IT" sz="1600" dirty="0" smtClean="0"/>
                        <a:t>1.2</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Dissemination of questionnaires and collection of relative answers 	</a:t>
                      </a:r>
                    </a:p>
                  </a:txBody>
                  <a:tcPr/>
                </a:tc>
                <a:tc>
                  <a:txBody>
                    <a:bodyPr/>
                    <a:lstStyle/>
                    <a:p>
                      <a:endParaRPr lang="en-GB"/>
                    </a:p>
                  </a:txBody>
                  <a:tcPr/>
                </a:tc>
                <a:tc>
                  <a:txBody>
                    <a:bodyPr/>
                    <a:lstStyle/>
                    <a:p>
                      <a:endParaRPr lang="en-GB"/>
                    </a:p>
                  </a:txBody>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dirty="0"/>
                    </a:p>
                  </a:txBody>
                  <a:tcPr/>
                </a:tc>
                <a:tc>
                  <a:txBody>
                    <a:bodyPr/>
                    <a:lstStyle/>
                    <a:p>
                      <a:endParaRPr lang="en-GB" dirty="0"/>
                    </a:p>
                  </a:txBody>
                  <a:tcPr/>
                </a:tc>
                <a:tc>
                  <a:txBody>
                    <a:bodyPr/>
                    <a:lstStyle/>
                    <a:p>
                      <a:endParaRPr lang="en-GB" dirty="0"/>
                    </a:p>
                  </a:txBody>
                  <a:tcPr>
                    <a:solidFill>
                      <a:srgbClr val="E9EDF4"/>
                    </a:solidFill>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1547502533"/>
                  </a:ext>
                </a:extLst>
              </a:tr>
              <a:tr h="664937">
                <a:tc>
                  <a:txBody>
                    <a:bodyPr/>
                    <a:lstStyle/>
                    <a:p>
                      <a:r>
                        <a:rPr lang="it-IT" sz="1600" dirty="0" smtClean="0"/>
                        <a:t>1.3</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Creation of a database containing all relevant information to compare the various curricula adopted in the partner Countries 	</a:t>
                      </a:r>
                    </a:p>
                  </a:txBody>
                  <a:tcPr/>
                </a:tc>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solidFill>
                      <a:srgbClr val="D0D8E8"/>
                    </a:solidFill>
                  </a:tcPr>
                </a:tc>
                <a:tc>
                  <a:txBody>
                    <a:bodyPr/>
                    <a:lstStyle/>
                    <a:p>
                      <a:endParaRPr lang="en-GB" dirty="0"/>
                    </a:p>
                  </a:txBody>
                  <a:tcPr>
                    <a:solidFill>
                      <a:srgbClr val="D0D8E8"/>
                    </a:solidFill>
                  </a:tcPr>
                </a:tc>
                <a:tc>
                  <a:txBody>
                    <a:bodyPr/>
                    <a:lstStyle/>
                    <a:p>
                      <a:endParaRPr lang="en-GB" dirty="0"/>
                    </a:p>
                  </a:txBody>
                  <a:tcPr/>
                </a:tc>
                <a:tc>
                  <a:txBody>
                    <a:bodyPr/>
                    <a:lstStyle/>
                    <a:p>
                      <a:endParaRPr lang="en-GB" dirty="0"/>
                    </a:p>
                  </a:txBody>
                  <a:tcPr>
                    <a:solidFill>
                      <a:srgbClr val="D0D8E8"/>
                    </a:solidFill>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1393171192"/>
                  </a:ext>
                </a:extLst>
              </a:tr>
              <a:tr h="664937">
                <a:tc>
                  <a:txBody>
                    <a:bodyPr/>
                    <a:lstStyle/>
                    <a:p>
                      <a:r>
                        <a:rPr lang="it-IT" sz="1600" dirty="0" smtClean="0"/>
                        <a:t>1.4</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Survey on the teaching methods adopted in the partner Countries 	</a:t>
                      </a:r>
                    </a:p>
                  </a:txBody>
                  <a:tcPr/>
                </a:tc>
                <a:tc>
                  <a:txBody>
                    <a:bodyPr/>
                    <a:lstStyle/>
                    <a:p>
                      <a:endParaRPr lang="en-GB" dirty="0"/>
                    </a:p>
                  </a:txBody>
                  <a:tcPr/>
                </a:tc>
                <a:tc>
                  <a:txBody>
                    <a:bodyPr/>
                    <a:lstStyle/>
                    <a:p>
                      <a:endParaRPr lang="en-GB"/>
                    </a:p>
                  </a:txBody>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a:p>
                  </a:txBody>
                  <a:tcPr/>
                </a:tc>
                <a:tc>
                  <a:txBody>
                    <a:bodyPr/>
                    <a:lstStyle/>
                    <a:p>
                      <a:endParaRPr lang="en-GB" dirty="0"/>
                    </a:p>
                  </a:txBody>
                  <a:tcPr>
                    <a:solidFill>
                      <a:srgbClr val="E9EDF4"/>
                    </a:solidFill>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4177301389"/>
                  </a:ext>
                </a:extLst>
              </a:tr>
              <a:tr h="664937">
                <a:tc>
                  <a:txBody>
                    <a:bodyPr/>
                    <a:lstStyle/>
                    <a:p>
                      <a:r>
                        <a:rPr lang="it-IT" sz="1600" dirty="0" smtClean="0"/>
                        <a:t>1.5</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Elaboration of the ‘Baseline document for a CA curricular proposal for the professionalization of children care management” 	</a:t>
                      </a:r>
                    </a:p>
                  </a:txBody>
                  <a:tcPr/>
                </a:tc>
                <a:tc>
                  <a:txBody>
                    <a:bodyPr/>
                    <a:lstStyle/>
                    <a:p>
                      <a:endParaRPr lang="en-GB"/>
                    </a:p>
                  </a:txBody>
                  <a:tcPr/>
                </a:tc>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solidFill>
                      <a:srgbClr val="D0D8E8"/>
                    </a:solidFill>
                  </a:tcPr>
                </a:tc>
                <a:tc>
                  <a:txBody>
                    <a:bodyPr/>
                    <a:lstStyle/>
                    <a:p>
                      <a:endParaRPr lang="en-GB" dirty="0"/>
                    </a:p>
                  </a:txBody>
                  <a:tcPr>
                    <a:solidFill>
                      <a:srgbClr val="D0D8E8"/>
                    </a:solidFill>
                  </a:tcPr>
                </a:tc>
                <a:tc>
                  <a:txBody>
                    <a:bodyPr/>
                    <a:lstStyle/>
                    <a:p>
                      <a:endParaRPr lang="en-GB" dirty="0"/>
                    </a:p>
                  </a:txBody>
                  <a:tcPr>
                    <a:solidFill>
                      <a:srgbClr val="D0D8E8"/>
                    </a:solidFill>
                  </a:tcPr>
                </a:tc>
                <a:tc>
                  <a:txBody>
                    <a:bodyPr/>
                    <a:lstStyle/>
                    <a:p>
                      <a:endParaRPr lang="en-GB" dirty="0"/>
                    </a:p>
                  </a:txBody>
                  <a:tcPr>
                    <a:solidFill>
                      <a:srgbClr val="D0D8E8"/>
                    </a:solidFill>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3025247966"/>
                  </a:ext>
                </a:extLst>
              </a:tr>
              <a:tr h="664937">
                <a:tc>
                  <a:txBody>
                    <a:bodyPr/>
                    <a:lstStyle/>
                    <a:p>
                      <a:r>
                        <a:rPr lang="it-IT" sz="1600" dirty="0" smtClean="0"/>
                        <a:t>1.6</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rgbClr val="FFC000"/>
                          </a:solidFill>
                          <a:latin typeface="+mn-lt"/>
                          <a:ea typeface="+mn-ea"/>
                          <a:cs typeface="+mn-cs"/>
                        </a:rPr>
                        <a:t>Presentation of the baseline documents before the authorities of the main national and regional actors. </a:t>
                      </a:r>
                      <a:r>
                        <a:rPr lang="en-GB" sz="1800" b="0" i="0" u="none" strike="noStrike" baseline="0" dirty="0" smtClean="0">
                          <a:solidFill>
                            <a:schemeClr val="dk1"/>
                          </a:solidFill>
                          <a:latin typeface="+mn-lt"/>
                          <a:ea typeface="+mn-ea"/>
                          <a:cs typeface="+mn-cs"/>
                        </a:rPr>
                        <a:t>	</a:t>
                      </a:r>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dirty="0"/>
                    </a:p>
                  </a:txBody>
                  <a:tcPr/>
                </a:tc>
                <a:tc>
                  <a:txBody>
                    <a:bodyPr/>
                    <a:lstStyle/>
                    <a:p>
                      <a:endParaRPr lang="en-GB" dirty="0"/>
                    </a:p>
                  </a:txBody>
                  <a:tcPr>
                    <a:solidFill>
                      <a:schemeClr val="accent6"/>
                    </a:solidFill>
                  </a:tcPr>
                </a:tc>
                <a:extLst>
                  <a:ext uri="{0D108BD9-81ED-4DB2-BD59-A6C34878D82A}">
                    <a16:rowId xmlns:a16="http://schemas.microsoft.com/office/drawing/2014/main" xmlns="" val="3011676196"/>
                  </a:ext>
                </a:extLst>
              </a:tr>
              <a:tr h="664937">
                <a:tc>
                  <a:txBody>
                    <a:bodyPr/>
                    <a:lstStyle/>
                    <a:p>
                      <a:r>
                        <a:rPr lang="it-IT" sz="1600" dirty="0" smtClean="0"/>
                        <a:t>1.7</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Assessing a sample of trainees by an external examination body 	</a:t>
                      </a:r>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solidFill>
                      <a:srgbClr val="D0D8E8"/>
                    </a:solidFill>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1655149909"/>
                  </a:ext>
                </a:extLst>
              </a:tr>
            </a:tbl>
          </a:graphicData>
        </a:graphic>
      </p:graphicFrame>
      <p:sp>
        <p:nvSpPr>
          <p:cNvPr id="3" name="CasellaDiTesto 2"/>
          <p:cNvSpPr txBox="1"/>
          <p:nvPr/>
        </p:nvSpPr>
        <p:spPr>
          <a:xfrm>
            <a:off x="6087291" y="470263"/>
            <a:ext cx="6675120" cy="369332"/>
          </a:xfrm>
          <a:prstGeom prst="rect">
            <a:avLst/>
          </a:prstGeom>
          <a:noFill/>
        </p:spPr>
        <p:txBody>
          <a:bodyPr wrap="square" rtlCol="0">
            <a:spAutoFit/>
          </a:bodyPr>
          <a:lstStyle/>
          <a:p>
            <a:r>
              <a:rPr lang="it-IT" dirty="0" err="1" smtClean="0">
                <a:ln w="0"/>
                <a:solidFill>
                  <a:schemeClr val="accent1"/>
                </a:solidFill>
                <a:effectLst>
                  <a:outerShdw blurRad="38100" dist="25400" dir="5400000" algn="ctr" rotWithShape="0">
                    <a:srgbClr val="6E747A">
                      <a:alpha val="43000"/>
                    </a:srgbClr>
                  </a:outerShdw>
                </a:effectLst>
              </a:rPr>
              <a:t>Year</a:t>
            </a:r>
            <a:r>
              <a:rPr lang="it-IT" dirty="0" smtClean="0">
                <a:ln w="0"/>
                <a:solidFill>
                  <a:schemeClr val="accent1"/>
                </a:solidFill>
                <a:effectLst>
                  <a:outerShdw blurRad="38100" dist="25400" dir="5400000" algn="ctr" rotWithShape="0">
                    <a:srgbClr val="6E747A">
                      <a:alpha val="43000"/>
                    </a:srgbClr>
                  </a:outerShdw>
                </a:effectLst>
              </a:rPr>
              <a:t> 2</a:t>
            </a:r>
            <a:endParaRPr lang="en-GB"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18455558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a 1"/>
          <p:cNvGraphicFramePr>
            <a:graphicFrameLocks noGrp="1"/>
          </p:cNvGraphicFramePr>
          <p:nvPr>
            <p:extLst>
              <p:ext uri="{D42A27DB-BD31-4B8C-83A1-F6EECF244321}">
                <p14:modId xmlns:p14="http://schemas.microsoft.com/office/powerpoint/2010/main" val="1657731750"/>
              </p:ext>
            </p:extLst>
          </p:nvPr>
        </p:nvGraphicFramePr>
        <p:xfrm>
          <a:off x="483319" y="1267100"/>
          <a:ext cx="12279092" cy="6566809"/>
        </p:xfrm>
        <a:graphic>
          <a:graphicData uri="http://schemas.openxmlformats.org/drawingml/2006/table">
            <a:tbl>
              <a:tblPr firstRow="1" bandRow="1">
                <a:tableStyleId>{5C22544A-7EE6-4342-B048-85BDC9FD1C3A}</a:tableStyleId>
              </a:tblPr>
              <a:tblGrid>
                <a:gridCol w="470265">
                  <a:extLst>
                    <a:ext uri="{9D8B030D-6E8A-4147-A177-3AD203B41FA5}">
                      <a16:colId xmlns:a16="http://schemas.microsoft.com/office/drawing/2014/main" xmlns="" val="325549620"/>
                    </a:ext>
                  </a:extLst>
                </a:gridCol>
                <a:gridCol w="4467497">
                  <a:extLst>
                    <a:ext uri="{9D8B030D-6E8A-4147-A177-3AD203B41FA5}">
                      <a16:colId xmlns:a16="http://schemas.microsoft.com/office/drawing/2014/main" xmlns="" val="3113594857"/>
                    </a:ext>
                  </a:extLst>
                </a:gridCol>
                <a:gridCol w="587829">
                  <a:extLst>
                    <a:ext uri="{9D8B030D-6E8A-4147-A177-3AD203B41FA5}">
                      <a16:colId xmlns:a16="http://schemas.microsoft.com/office/drawing/2014/main" xmlns="" val="3448779578"/>
                    </a:ext>
                  </a:extLst>
                </a:gridCol>
                <a:gridCol w="496388">
                  <a:extLst>
                    <a:ext uri="{9D8B030D-6E8A-4147-A177-3AD203B41FA5}">
                      <a16:colId xmlns:a16="http://schemas.microsoft.com/office/drawing/2014/main" xmlns="" val="1515636119"/>
                    </a:ext>
                  </a:extLst>
                </a:gridCol>
                <a:gridCol w="587829">
                  <a:extLst>
                    <a:ext uri="{9D8B030D-6E8A-4147-A177-3AD203B41FA5}">
                      <a16:colId xmlns:a16="http://schemas.microsoft.com/office/drawing/2014/main" xmlns="" val="1929665679"/>
                    </a:ext>
                  </a:extLst>
                </a:gridCol>
                <a:gridCol w="535577">
                  <a:extLst>
                    <a:ext uri="{9D8B030D-6E8A-4147-A177-3AD203B41FA5}">
                      <a16:colId xmlns:a16="http://schemas.microsoft.com/office/drawing/2014/main" xmlns="" val="1324908723"/>
                    </a:ext>
                  </a:extLst>
                </a:gridCol>
                <a:gridCol w="679269">
                  <a:extLst>
                    <a:ext uri="{9D8B030D-6E8A-4147-A177-3AD203B41FA5}">
                      <a16:colId xmlns:a16="http://schemas.microsoft.com/office/drawing/2014/main" xmlns="" val="449619761"/>
                    </a:ext>
                  </a:extLst>
                </a:gridCol>
                <a:gridCol w="574765">
                  <a:extLst>
                    <a:ext uri="{9D8B030D-6E8A-4147-A177-3AD203B41FA5}">
                      <a16:colId xmlns:a16="http://schemas.microsoft.com/office/drawing/2014/main" xmlns="" val="3438503674"/>
                    </a:ext>
                  </a:extLst>
                </a:gridCol>
                <a:gridCol w="627018">
                  <a:extLst>
                    <a:ext uri="{9D8B030D-6E8A-4147-A177-3AD203B41FA5}">
                      <a16:colId xmlns:a16="http://schemas.microsoft.com/office/drawing/2014/main" xmlns="" val="4040965731"/>
                    </a:ext>
                  </a:extLst>
                </a:gridCol>
                <a:gridCol w="653142">
                  <a:extLst>
                    <a:ext uri="{9D8B030D-6E8A-4147-A177-3AD203B41FA5}">
                      <a16:colId xmlns:a16="http://schemas.microsoft.com/office/drawing/2014/main" xmlns="" val="422917657"/>
                    </a:ext>
                  </a:extLst>
                </a:gridCol>
                <a:gridCol w="653143">
                  <a:extLst>
                    <a:ext uri="{9D8B030D-6E8A-4147-A177-3AD203B41FA5}">
                      <a16:colId xmlns:a16="http://schemas.microsoft.com/office/drawing/2014/main" xmlns="" val="4039673330"/>
                    </a:ext>
                  </a:extLst>
                </a:gridCol>
                <a:gridCol w="666206">
                  <a:extLst>
                    <a:ext uri="{9D8B030D-6E8A-4147-A177-3AD203B41FA5}">
                      <a16:colId xmlns:a16="http://schemas.microsoft.com/office/drawing/2014/main" xmlns="" val="1571661456"/>
                    </a:ext>
                  </a:extLst>
                </a:gridCol>
                <a:gridCol w="666206">
                  <a:extLst>
                    <a:ext uri="{9D8B030D-6E8A-4147-A177-3AD203B41FA5}">
                      <a16:colId xmlns:a16="http://schemas.microsoft.com/office/drawing/2014/main" xmlns="" val="4203905368"/>
                    </a:ext>
                  </a:extLst>
                </a:gridCol>
                <a:gridCol w="613958">
                  <a:extLst>
                    <a:ext uri="{9D8B030D-6E8A-4147-A177-3AD203B41FA5}">
                      <a16:colId xmlns:a16="http://schemas.microsoft.com/office/drawing/2014/main" xmlns="" val="354461507"/>
                    </a:ext>
                  </a:extLst>
                </a:gridCol>
              </a:tblGrid>
              <a:tr h="731518">
                <a:tc gridSpan="2">
                  <a:txBody>
                    <a:bodyPr/>
                    <a:lstStyle/>
                    <a:p>
                      <a:r>
                        <a:rPr lang="it-IT" dirty="0" err="1" smtClean="0"/>
                        <a:t>Activities</a:t>
                      </a:r>
                      <a:endParaRPr lang="en-GB" dirty="0"/>
                    </a:p>
                  </a:txBody>
                  <a:tcPr/>
                </a:tc>
                <a:tc hMerge="1">
                  <a:txBody>
                    <a:bodyPr/>
                    <a:lstStyle/>
                    <a:p>
                      <a:endParaRPr lang="en-GB" dirty="0"/>
                    </a:p>
                  </a:txBody>
                  <a:tcPr/>
                </a:tc>
                <a:tc>
                  <a:txBody>
                    <a:bodyPr/>
                    <a:lstStyle/>
                    <a:p>
                      <a:r>
                        <a:rPr lang="it-IT" sz="1600" dirty="0" smtClean="0"/>
                        <a:t>M1</a:t>
                      </a:r>
                      <a:endParaRPr lang="en-GB" sz="1600" dirty="0"/>
                    </a:p>
                  </a:txBody>
                  <a:tcPr/>
                </a:tc>
                <a:tc>
                  <a:txBody>
                    <a:bodyPr/>
                    <a:lstStyle/>
                    <a:p>
                      <a:r>
                        <a:rPr lang="it-IT" sz="1600" dirty="0" smtClean="0"/>
                        <a:t>M2</a:t>
                      </a:r>
                      <a:endParaRPr lang="en-GB" sz="1600" dirty="0"/>
                    </a:p>
                  </a:txBody>
                  <a:tcPr/>
                </a:tc>
                <a:tc>
                  <a:txBody>
                    <a:bodyPr/>
                    <a:lstStyle/>
                    <a:p>
                      <a:r>
                        <a:rPr lang="it-IT" sz="1600" dirty="0" smtClean="0"/>
                        <a:t>M3</a:t>
                      </a:r>
                      <a:endParaRPr lang="en-GB" sz="1600" dirty="0"/>
                    </a:p>
                  </a:txBody>
                  <a:tcPr/>
                </a:tc>
                <a:tc>
                  <a:txBody>
                    <a:bodyPr/>
                    <a:lstStyle/>
                    <a:p>
                      <a:r>
                        <a:rPr lang="it-IT" sz="1600" dirty="0" smtClean="0"/>
                        <a:t>M4</a:t>
                      </a:r>
                      <a:endParaRPr lang="en-GB" sz="1600" dirty="0"/>
                    </a:p>
                  </a:txBody>
                  <a:tcPr/>
                </a:tc>
                <a:tc>
                  <a:txBody>
                    <a:bodyPr/>
                    <a:lstStyle/>
                    <a:p>
                      <a:r>
                        <a:rPr lang="it-IT" sz="1600" dirty="0" smtClean="0"/>
                        <a:t>M5</a:t>
                      </a:r>
                      <a:endParaRPr lang="en-GB" sz="1600" dirty="0"/>
                    </a:p>
                  </a:txBody>
                  <a:tcPr/>
                </a:tc>
                <a:tc>
                  <a:txBody>
                    <a:bodyPr/>
                    <a:lstStyle/>
                    <a:p>
                      <a:r>
                        <a:rPr lang="it-IT" sz="1600" dirty="0" smtClean="0"/>
                        <a:t>M6</a:t>
                      </a:r>
                      <a:endParaRPr lang="en-GB" sz="1600" dirty="0"/>
                    </a:p>
                  </a:txBody>
                  <a:tcPr/>
                </a:tc>
                <a:tc>
                  <a:txBody>
                    <a:bodyPr/>
                    <a:lstStyle/>
                    <a:p>
                      <a:r>
                        <a:rPr lang="it-IT" sz="1600" dirty="0" smtClean="0"/>
                        <a:t>M7</a:t>
                      </a:r>
                      <a:endParaRPr lang="en-GB" sz="1600" dirty="0"/>
                    </a:p>
                  </a:txBody>
                  <a:tcPr/>
                </a:tc>
                <a:tc>
                  <a:txBody>
                    <a:bodyPr/>
                    <a:lstStyle/>
                    <a:p>
                      <a:r>
                        <a:rPr lang="it-IT" sz="1600" dirty="0" smtClean="0"/>
                        <a:t>M8</a:t>
                      </a:r>
                      <a:endParaRPr lang="en-GB" sz="1600" dirty="0"/>
                    </a:p>
                  </a:txBody>
                  <a:tcPr/>
                </a:tc>
                <a:tc>
                  <a:txBody>
                    <a:bodyPr/>
                    <a:lstStyle/>
                    <a:p>
                      <a:r>
                        <a:rPr lang="it-IT" sz="1600" dirty="0" smtClean="0"/>
                        <a:t>M9</a:t>
                      </a:r>
                      <a:endParaRPr lang="en-GB" sz="1600" dirty="0"/>
                    </a:p>
                  </a:txBody>
                  <a:tcPr/>
                </a:tc>
                <a:tc>
                  <a:txBody>
                    <a:bodyPr/>
                    <a:lstStyle/>
                    <a:p>
                      <a:r>
                        <a:rPr lang="it-IT" sz="1600" dirty="0" smtClean="0"/>
                        <a:t>M10</a:t>
                      </a:r>
                      <a:endParaRPr lang="en-GB" sz="1600" dirty="0"/>
                    </a:p>
                  </a:txBody>
                  <a:tcPr/>
                </a:tc>
                <a:tc>
                  <a:txBody>
                    <a:bodyPr/>
                    <a:lstStyle/>
                    <a:p>
                      <a:r>
                        <a:rPr lang="it-IT" sz="1600" dirty="0" smtClean="0"/>
                        <a:t>M11</a:t>
                      </a:r>
                      <a:endParaRPr lang="en-GB" sz="1600" dirty="0"/>
                    </a:p>
                  </a:txBody>
                  <a:tcPr/>
                </a:tc>
                <a:tc>
                  <a:txBody>
                    <a:bodyPr/>
                    <a:lstStyle/>
                    <a:p>
                      <a:r>
                        <a:rPr lang="it-IT" sz="1600" dirty="0" smtClean="0"/>
                        <a:t>M12</a:t>
                      </a:r>
                      <a:endParaRPr lang="en-GB" sz="1600" dirty="0"/>
                    </a:p>
                  </a:txBody>
                  <a:tcPr/>
                </a:tc>
                <a:extLst>
                  <a:ext uri="{0D108BD9-81ED-4DB2-BD59-A6C34878D82A}">
                    <a16:rowId xmlns:a16="http://schemas.microsoft.com/office/drawing/2014/main" xmlns="" val="621446150"/>
                  </a:ext>
                </a:extLst>
              </a:tr>
              <a:tr h="822960">
                <a:tc>
                  <a:txBody>
                    <a:bodyPr/>
                    <a:lstStyle/>
                    <a:p>
                      <a:r>
                        <a:rPr lang="it-IT" sz="1600" dirty="0" smtClean="0"/>
                        <a:t>1.1</a:t>
                      </a:r>
                    </a:p>
                    <a:p>
                      <a:endParaRPr lang="en-GB"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Creation of ‘ad hoc questionnaires’ for the survey of user needs and actual situation </a:t>
                      </a:r>
                    </a:p>
                  </a:txBody>
                  <a:tcPr/>
                </a:tc>
                <a:tc>
                  <a:txBody>
                    <a:bodyPr/>
                    <a:lstStyle/>
                    <a:p>
                      <a:endParaRPr lang="en-GB" dirty="0"/>
                    </a:p>
                  </a:txBody>
                  <a:tcPr>
                    <a:solidFill>
                      <a:srgbClr val="D0D8E8"/>
                    </a:solidFill>
                  </a:tcPr>
                </a:tc>
                <a:tc>
                  <a:txBody>
                    <a:bodyPr/>
                    <a:lstStyle/>
                    <a:p>
                      <a:endParaRPr lang="en-GB" dirty="0"/>
                    </a:p>
                  </a:txBody>
                  <a:tcPr>
                    <a:solidFill>
                      <a:srgbClr val="D0D8E8"/>
                    </a:solidFill>
                  </a:tcPr>
                </a:tc>
                <a:tc>
                  <a:txBody>
                    <a:bodyPr/>
                    <a:lstStyle/>
                    <a:p>
                      <a:endParaRPr lang="en-GB" dirty="0"/>
                    </a:p>
                  </a:txBody>
                  <a:tcPr/>
                </a:tc>
                <a:tc>
                  <a:txBody>
                    <a:bodyPr/>
                    <a:lstStyle/>
                    <a:p>
                      <a:endParaRPr lang="en-GB" dirty="0"/>
                    </a:p>
                  </a:txBody>
                  <a:tcPr>
                    <a:solidFill>
                      <a:srgbClr val="D0D8E8"/>
                    </a:solidFill>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937179504"/>
                  </a:ext>
                </a:extLst>
              </a:tr>
              <a:tr h="664937">
                <a:tc>
                  <a:txBody>
                    <a:bodyPr/>
                    <a:lstStyle/>
                    <a:p>
                      <a:r>
                        <a:rPr lang="it-IT" sz="1600" dirty="0" smtClean="0"/>
                        <a:t>1.2</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Dissemination of questionnaires and collection of relative answers 	</a:t>
                      </a:r>
                    </a:p>
                  </a:txBody>
                  <a:tcPr/>
                </a:tc>
                <a:tc>
                  <a:txBody>
                    <a:bodyPr/>
                    <a:lstStyle/>
                    <a:p>
                      <a:endParaRPr lang="en-GB"/>
                    </a:p>
                  </a:txBody>
                  <a:tcPr/>
                </a:tc>
                <a:tc>
                  <a:txBody>
                    <a:bodyPr/>
                    <a:lstStyle/>
                    <a:p>
                      <a:endParaRPr lang="en-GB"/>
                    </a:p>
                  </a:txBody>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dirty="0"/>
                    </a:p>
                  </a:txBody>
                  <a:tcPr/>
                </a:tc>
                <a:tc>
                  <a:txBody>
                    <a:bodyPr/>
                    <a:lstStyle/>
                    <a:p>
                      <a:endParaRPr lang="en-GB" dirty="0"/>
                    </a:p>
                  </a:txBody>
                  <a:tcPr/>
                </a:tc>
                <a:tc>
                  <a:txBody>
                    <a:bodyPr/>
                    <a:lstStyle/>
                    <a:p>
                      <a:endParaRPr lang="en-GB" dirty="0"/>
                    </a:p>
                  </a:txBody>
                  <a:tcPr>
                    <a:solidFill>
                      <a:srgbClr val="E9EDF4"/>
                    </a:solidFill>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1547502533"/>
                  </a:ext>
                </a:extLst>
              </a:tr>
              <a:tr h="664937">
                <a:tc>
                  <a:txBody>
                    <a:bodyPr/>
                    <a:lstStyle/>
                    <a:p>
                      <a:r>
                        <a:rPr lang="it-IT" sz="1600" dirty="0" smtClean="0"/>
                        <a:t>1.3</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Creation of a database containing all relevant information to compare the various curricula adopted in the partner Countries 	</a:t>
                      </a:r>
                    </a:p>
                  </a:txBody>
                  <a:tcPr/>
                </a:tc>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solidFill>
                      <a:srgbClr val="D0D8E8"/>
                    </a:solidFill>
                  </a:tcPr>
                </a:tc>
                <a:tc>
                  <a:txBody>
                    <a:bodyPr/>
                    <a:lstStyle/>
                    <a:p>
                      <a:endParaRPr lang="en-GB" dirty="0"/>
                    </a:p>
                  </a:txBody>
                  <a:tcPr>
                    <a:solidFill>
                      <a:srgbClr val="D0D8E8"/>
                    </a:solidFill>
                  </a:tcPr>
                </a:tc>
                <a:tc>
                  <a:txBody>
                    <a:bodyPr/>
                    <a:lstStyle/>
                    <a:p>
                      <a:endParaRPr lang="en-GB" dirty="0"/>
                    </a:p>
                  </a:txBody>
                  <a:tcPr/>
                </a:tc>
                <a:tc>
                  <a:txBody>
                    <a:bodyPr/>
                    <a:lstStyle/>
                    <a:p>
                      <a:endParaRPr lang="en-GB" dirty="0"/>
                    </a:p>
                  </a:txBody>
                  <a:tcPr>
                    <a:solidFill>
                      <a:srgbClr val="D0D8E8"/>
                    </a:solidFill>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1393171192"/>
                  </a:ext>
                </a:extLst>
              </a:tr>
              <a:tr h="664937">
                <a:tc>
                  <a:txBody>
                    <a:bodyPr/>
                    <a:lstStyle/>
                    <a:p>
                      <a:r>
                        <a:rPr lang="it-IT" sz="1600" dirty="0" smtClean="0"/>
                        <a:t>1.4</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Survey on the teaching methods adopted in the partner Countries 	</a:t>
                      </a:r>
                    </a:p>
                  </a:txBody>
                  <a:tcPr/>
                </a:tc>
                <a:tc>
                  <a:txBody>
                    <a:bodyPr/>
                    <a:lstStyle/>
                    <a:p>
                      <a:endParaRPr lang="en-GB" dirty="0"/>
                    </a:p>
                  </a:txBody>
                  <a:tcPr/>
                </a:tc>
                <a:tc>
                  <a:txBody>
                    <a:bodyPr/>
                    <a:lstStyle/>
                    <a:p>
                      <a:endParaRPr lang="en-GB"/>
                    </a:p>
                  </a:txBody>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a:p>
                  </a:txBody>
                  <a:tcPr/>
                </a:tc>
                <a:tc>
                  <a:txBody>
                    <a:bodyPr/>
                    <a:lstStyle/>
                    <a:p>
                      <a:endParaRPr lang="en-GB" dirty="0"/>
                    </a:p>
                  </a:txBody>
                  <a:tcPr>
                    <a:solidFill>
                      <a:srgbClr val="E9EDF4"/>
                    </a:solidFill>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4177301389"/>
                  </a:ext>
                </a:extLst>
              </a:tr>
              <a:tr h="664937">
                <a:tc>
                  <a:txBody>
                    <a:bodyPr/>
                    <a:lstStyle/>
                    <a:p>
                      <a:r>
                        <a:rPr lang="it-IT" sz="1600" dirty="0" smtClean="0"/>
                        <a:t>1.5</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Elaboration of the ‘Baseline document for a CA curricular proposal for the professionalization of children care management” 	</a:t>
                      </a:r>
                    </a:p>
                  </a:txBody>
                  <a:tcPr/>
                </a:tc>
                <a:tc>
                  <a:txBody>
                    <a:bodyPr/>
                    <a:lstStyle/>
                    <a:p>
                      <a:endParaRPr lang="en-GB"/>
                    </a:p>
                  </a:txBody>
                  <a:tcPr/>
                </a:tc>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solidFill>
                      <a:srgbClr val="D0D8E8"/>
                    </a:solidFill>
                  </a:tcPr>
                </a:tc>
                <a:tc>
                  <a:txBody>
                    <a:bodyPr/>
                    <a:lstStyle/>
                    <a:p>
                      <a:endParaRPr lang="en-GB" dirty="0"/>
                    </a:p>
                  </a:txBody>
                  <a:tcPr>
                    <a:solidFill>
                      <a:srgbClr val="D0D8E8"/>
                    </a:solidFill>
                  </a:tcPr>
                </a:tc>
                <a:tc>
                  <a:txBody>
                    <a:bodyPr/>
                    <a:lstStyle/>
                    <a:p>
                      <a:endParaRPr lang="en-GB" dirty="0"/>
                    </a:p>
                  </a:txBody>
                  <a:tcPr>
                    <a:solidFill>
                      <a:srgbClr val="D0D8E8"/>
                    </a:solidFill>
                  </a:tcPr>
                </a:tc>
                <a:tc>
                  <a:txBody>
                    <a:bodyPr/>
                    <a:lstStyle/>
                    <a:p>
                      <a:endParaRPr lang="en-GB" dirty="0"/>
                    </a:p>
                  </a:txBody>
                  <a:tcPr>
                    <a:solidFill>
                      <a:srgbClr val="D0D8E8"/>
                    </a:solidFill>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3025247966"/>
                  </a:ext>
                </a:extLst>
              </a:tr>
              <a:tr h="664937">
                <a:tc>
                  <a:txBody>
                    <a:bodyPr/>
                    <a:lstStyle/>
                    <a:p>
                      <a:r>
                        <a:rPr lang="it-IT" sz="1600" dirty="0" smtClean="0"/>
                        <a:t>1.6</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Presentation of the baseline documents before the authorities of the main national and regional actors. 	</a:t>
                      </a:r>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solidFill>
                      <a:schemeClr val="tx2"/>
                    </a:solidFill>
                  </a:tcPr>
                </a:tc>
                <a:tc>
                  <a:txBody>
                    <a:bodyPr/>
                    <a:lstStyle/>
                    <a:p>
                      <a:endParaRPr lang="en-GB" dirty="0"/>
                    </a:p>
                  </a:txBody>
                  <a:tcPr/>
                </a:tc>
                <a:tc>
                  <a:txBody>
                    <a:bodyPr/>
                    <a:lstStyle/>
                    <a:p>
                      <a:endParaRPr lang="en-GB" dirty="0"/>
                    </a:p>
                  </a:txBody>
                  <a:tcPr>
                    <a:solidFill>
                      <a:srgbClr val="E9EDF4"/>
                    </a:solidFill>
                  </a:tcPr>
                </a:tc>
                <a:extLst>
                  <a:ext uri="{0D108BD9-81ED-4DB2-BD59-A6C34878D82A}">
                    <a16:rowId xmlns:a16="http://schemas.microsoft.com/office/drawing/2014/main" xmlns="" val="3011676196"/>
                  </a:ext>
                </a:extLst>
              </a:tr>
              <a:tr h="664937">
                <a:tc>
                  <a:txBody>
                    <a:bodyPr/>
                    <a:lstStyle/>
                    <a:p>
                      <a:r>
                        <a:rPr lang="it-IT" sz="1600" dirty="0" smtClean="0"/>
                        <a:t>1.7</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Assessing a sample of trainees by an external examination body 	</a:t>
                      </a:r>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solidFill>
                      <a:srgbClr val="D0D8E8"/>
                    </a:solidFill>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1655149909"/>
                  </a:ext>
                </a:extLst>
              </a:tr>
            </a:tbl>
          </a:graphicData>
        </a:graphic>
      </p:graphicFrame>
      <p:sp>
        <p:nvSpPr>
          <p:cNvPr id="3" name="CasellaDiTesto 2"/>
          <p:cNvSpPr txBox="1"/>
          <p:nvPr/>
        </p:nvSpPr>
        <p:spPr>
          <a:xfrm>
            <a:off x="6087291" y="470263"/>
            <a:ext cx="6675120" cy="369332"/>
          </a:xfrm>
          <a:prstGeom prst="rect">
            <a:avLst/>
          </a:prstGeom>
          <a:noFill/>
        </p:spPr>
        <p:txBody>
          <a:bodyPr wrap="square" rtlCol="0">
            <a:spAutoFit/>
          </a:bodyPr>
          <a:lstStyle/>
          <a:p>
            <a:r>
              <a:rPr lang="it-IT" dirty="0" smtClean="0">
                <a:ln w="0"/>
                <a:solidFill>
                  <a:schemeClr val="accent1"/>
                </a:solidFill>
                <a:effectLst>
                  <a:outerShdw blurRad="38100" dist="25400" dir="5400000" algn="ctr" rotWithShape="0">
                    <a:srgbClr val="6E747A">
                      <a:alpha val="43000"/>
                    </a:srgbClr>
                  </a:outerShdw>
                </a:effectLst>
              </a:rPr>
              <a:t>Year </a:t>
            </a:r>
            <a:r>
              <a:rPr lang="it-IT" dirty="0">
                <a:ln w="0"/>
                <a:solidFill>
                  <a:schemeClr val="accent1"/>
                </a:solidFill>
                <a:effectLst>
                  <a:outerShdw blurRad="38100" dist="25400" dir="5400000" algn="ctr" rotWithShape="0">
                    <a:srgbClr val="6E747A">
                      <a:alpha val="43000"/>
                    </a:srgbClr>
                  </a:outerShdw>
                </a:effectLst>
              </a:rPr>
              <a:t>3</a:t>
            </a:r>
            <a:r>
              <a:rPr lang="it-IT" dirty="0" smtClean="0">
                <a:ln w="0"/>
                <a:solidFill>
                  <a:schemeClr val="accent1"/>
                </a:solidFill>
                <a:effectLst>
                  <a:outerShdw blurRad="38100" dist="25400" dir="5400000" algn="ctr" rotWithShape="0">
                    <a:srgbClr val="6E747A">
                      <a:alpha val="43000"/>
                    </a:srgbClr>
                  </a:outerShdw>
                </a:effectLst>
              </a:rPr>
              <a:t> COVID-19 Affected</a:t>
            </a:r>
            <a:endParaRPr lang="en-GB"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26868126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11194069" y="8978206"/>
            <a:ext cx="169545" cy="189865"/>
          </a:xfrm>
          <a:custGeom>
            <a:avLst/>
            <a:gdLst/>
            <a:ahLst/>
            <a:cxnLst/>
            <a:rect l="l" t="t" r="r" b="b"/>
            <a:pathLst>
              <a:path w="169545" h="189865">
                <a:moveTo>
                  <a:pt x="98729" y="0"/>
                </a:moveTo>
                <a:lnTo>
                  <a:pt x="56337" y="7061"/>
                </a:lnTo>
                <a:lnTo>
                  <a:pt x="25395" y="26968"/>
                </a:lnTo>
                <a:lnTo>
                  <a:pt x="6437" y="57800"/>
                </a:lnTo>
                <a:lnTo>
                  <a:pt x="0" y="97637"/>
                </a:lnTo>
                <a:lnTo>
                  <a:pt x="7236" y="138319"/>
                </a:lnTo>
                <a:lnTo>
                  <a:pt x="27705" y="167020"/>
                </a:lnTo>
                <a:lnTo>
                  <a:pt x="59546" y="184030"/>
                </a:lnTo>
                <a:lnTo>
                  <a:pt x="100901" y="189636"/>
                </a:lnTo>
                <a:lnTo>
                  <a:pt x="124276" y="188131"/>
                </a:lnTo>
                <a:lnTo>
                  <a:pt x="164820" y="176098"/>
                </a:lnTo>
                <a:lnTo>
                  <a:pt x="169456" y="172770"/>
                </a:lnTo>
                <a:lnTo>
                  <a:pt x="169456" y="166382"/>
                </a:lnTo>
                <a:lnTo>
                  <a:pt x="102539" y="166382"/>
                </a:lnTo>
                <a:lnTo>
                  <a:pt x="70375" y="161491"/>
                </a:lnTo>
                <a:lnTo>
                  <a:pt x="48413" y="147566"/>
                </a:lnTo>
                <a:lnTo>
                  <a:pt x="35836" y="125732"/>
                </a:lnTo>
                <a:lnTo>
                  <a:pt x="31826" y="97116"/>
                </a:lnTo>
                <a:lnTo>
                  <a:pt x="35615" y="67964"/>
                </a:lnTo>
                <a:lnTo>
                  <a:pt x="47666" y="43700"/>
                </a:lnTo>
                <a:lnTo>
                  <a:pt x="68998" y="27104"/>
                </a:lnTo>
                <a:lnTo>
                  <a:pt x="100634" y="20955"/>
                </a:lnTo>
                <a:lnTo>
                  <a:pt x="156378" y="20955"/>
                </a:lnTo>
                <a:lnTo>
                  <a:pt x="152660" y="15814"/>
                </a:lnTo>
                <a:lnTo>
                  <a:pt x="131664" y="4445"/>
                </a:lnTo>
                <a:lnTo>
                  <a:pt x="98729" y="0"/>
                </a:lnTo>
                <a:close/>
              </a:path>
              <a:path w="169545" h="189865">
                <a:moveTo>
                  <a:pt x="169456" y="151815"/>
                </a:moveTo>
                <a:lnTo>
                  <a:pt x="167817" y="151815"/>
                </a:lnTo>
                <a:lnTo>
                  <a:pt x="161289" y="154114"/>
                </a:lnTo>
                <a:lnTo>
                  <a:pt x="151229" y="157863"/>
                </a:lnTo>
                <a:lnTo>
                  <a:pt x="137929" y="161877"/>
                </a:lnTo>
                <a:lnTo>
                  <a:pt x="121622" y="165076"/>
                </a:lnTo>
                <a:lnTo>
                  <a:pt x="102539" y="166382"/>
                </a:lnTo>
                <a:lnTo>
                  <a:pt x="169456" y="166382"/>
                </a:lnTo>
                <a:lnTo>
                  <a:pt x="169456" y="151815"/>
                </a:lnTo>
                <a:close/>
              </a:path>
              <a:path w="169545" h="189865">
                <a:moveTo>
                  <a:pt x="156378" y="20955"/>
                </a:moveTo>
                <a:lnTo>
                  <a:pt x="100634" y="20955"/>
                </a:lnTo>
                <a:lnTo>
                  <a:pt x="112471" y="21690"/>
                </a:lnTo>
                <a:lnTo>
                  <a:pt x="122701" y="23768"/>
                </a:lnTo>
                <a:lnTo>
                  <a:pt x="131349" y="26998"/>
                </a:lnTo>
                <a:lnTo>
                  <a:pt x="138442" y="31191"/>
                </a:lnTo>
                <a:lnTo>
                  <a:pt x="132181" y="34251"/>
                </a:lnTo>
                <a:lnTo>
                  <a:pt x="127838" y="40132"/>
                </a:lnTo>
                <a:lnTo>
                  <a:pt x="127838" y="48044"/>
                </a:lnTo>
                <a:lnTo>
                  <a:pt x="129321" y="55626"/>
                </a:lnTo>
                <a:lnTo>
                  <a:pt x="133380" y="61337"/>
                </a:lnTo>
                <a:lnTo>
                  <a:pt x="139427" y="64939"/>
                </a:lnTo>
                <a:lnTo>
                  <a:pt x="146875" y="66192"/>
                </a:lnTo>
                <a:lnTo>
                  <a:pt x="154381" y="64931"/>
                </a:lnTo>
                <a:lnTo>
                  <a:pt x="160816" y="61274"/>
                </a:lnTo>
                <a:lnTo>
                  <a:pt x="165313" y="55412"/>
                </a:lnTo>
                <a:lnTo>
                  <a:pt x="167004" y="47536"/>
                </a:lnTo>
                <a:lnTo>
                  <a:pt x="163759" y="31161"/>
                </a:lnTo>
                <a:lnTo>
                  <a:pt x="156378" y="20955"/>
                </a:lnTo>
                <a:close/>
              </a:path>
            </a:pathLst>
          </a:custGeom>
          <a:solidFill>
            <a:srgbClr val="407DC9"/>
          </a:solidFill>
        </p:spPr>
        <p:txBody>
          <a:bodyPr wrap="square" lIns="0" tIns="0" rIns="0" bIns="0" rtlCol="0"/>
          <a:lstStyle/>
          <a:p>
            <a:endParaRPr/>
          </a:p>
        </p:txBody>
      </p:sp>
      <p:sp>
        <p:nvSpPr>
          <p:cNvPr id="4" name="object 4"/>
          <p:cNvSpPr/>
          <p:nvPr/>
        </p:nvSpPr>
        <p:spPr>
          <a:xfrm>
            <a:off x="11373890" y="8969784"/>
            <a:ext cx="165100" cy="196850"/>
          </a:xfrm>
          <a:custGeom>
            <a:avLst/>
            <a:gdLst/>
            <a:ahLst/>
            <a:cxnLst/>
            <a:rect l="l" t="t" r="r" b="b"/>
            <a:pathLst>
              <a:path w="165100" h="196850">
                <a:moveTo>
                  <a:pt x="139628" y="78968"/>
                </a:moveTo>
                <a:lnTo>
                  <a:pt x="89496" y="78968"/>
                </a:lnTo>
                <a:lnTo>
                  <a:pt x="101294" y="80884"/>
                </a:lnTo>
                <a:lnTo>
                  <a:pt x="109220" y="86250"/>
                </a:lnTo>
                <a:lnTo>
                  <a:pt x="113678" y="94490"/>
                </a:lnTo>
                <a:lnTo>
                  <a:pt x="115074" y="105029"/>
                </a:lnTo>
                <a:lnTo>
                  <a:pt x="115074" y="170459"/>
                </a:lnTo>
                <a:lnTo>
                  <a:pt x="117522" y="183593"/>
                </a:lnTo>
                <a:lnTo>
                  <a:pt x="123845" y="191549"/>
                </a:lnTo>
                <a:lnTo>
                  <a:pt x="132514" y="195478"/>
                </a:lnTo>
                <a:lnTo>
                  <a:pt x="141998" y="196532"/>
                </a:lnTo>
                <a:lnTo>
                  <a:pt x="152336" y="196532"/>
                </a:lnTo>
                <a:lnTo>
                  <a:pt x="164579" y="176085"/>
                </a:lnTo>
                <a:lnTo>
                  <a:pt x="146621" y="176085"/>
                </a:lnTo>
                <a:lnTo>
                  <a:pt x="143903" y="172504"/>
                </a:lnTo>
                <a:lnTo>
                  <a:pt x="143903" y="100939"/>
                </a:lnTo>
                <a:lnTo>
                  <a:pt x="140566" y="80370"/>
                </a:lnTo>
                <a:lnTo>
                  <a:pt x="139628" y="78968"/>
                </a:lnTo>
                <a:close/>
              </a:path>
              <a:path w="165100" h="196850">
                <a:moveTo>
                  <a:pt x="75082" y="175577"/>
                </a:moveTo>
                <a:lnTo>
                  <a:pt x="812" y="175577"/>
                </a:lnTo>
                <a:lnTo>
                  <a:pt x="0" y="176593"/>
                </a:lnTo>
                <a:lnTo>
                  <a:pt x="0" y="194233"/>
                </a:lnTo>
                <a:lnTo>
                  <a:pt x="1104" y="195249"/>
                </a:lnTo>
                <a:lnTo>
                  <a:pt x="74815" y="195249"/>
                </a:lnTo>
                <a:lnTo>
                  <a:pt x="75895" y="194233"/>
                </a:lnTo>
                <a:lnTo>
                  <a:pt x="75895" y="176593"/>
                </a:lnTo>
                <a:lnTo>
                  <a:pt x="75082" y="175577"/>
                </a:lnTo>
                <a:close/>
              </a:path>
              <a:path w="165100" h="196850">
                <a:moveTo>
                  <a:pt x="163499" y="174548"/>
                </a:moveTo>
                <a:lnTo>
                  <a:pt x="161315" y="174802"/>
                </a:lnTo>
                <a:lnTo>
                  <a:pt x="158318" y="175056"/>
                </a:lnTo>
                <a:lnTo>
                  <a:pt x="156959" y="176085"/>
                </a:lnTo>
                <a:lnTo>
                  <a:pt x="164579" y="176085"/>
                </a:lnTo>
                <a:lnTo>
                  <a:pt x="164579" y="174802"/>
                </a:lnTo>
                <a:lnTo>
                  <a:pt x="163499" y="174548"/>
                </a:lnTo>
                <a:close/>
              </a:path>
              <a:path w="165100" h="196850">
                <a:moveTo>
                  <a:pt x="51142" y="0"/>
                </a:moveTo>
                <a:lnTo>
                  <a:pt x="45974" y="0"/>
                </a:lnTo>
                <a:lnTo>
                  <a:pt x="6261" y="2286"/>
                </a:lnTo>
                <a:lnTo>
                  <a:pt x="2451" y="2552"/>
                </a:lnTo>
                <a:lnTo>
                  <a:pt x="1638" y="3060"/>
                </a:lnTo>
                <a:lnTo>
                  <a:pt x="1638" y="19672"/>
                </a:lnTo>
                <a:lnTo>
                  <a:pt x="2184" y="21717"/>
                </a:lnTo>
                <a:lnTo>
                  <a:pt x="6261" y="21971"/>
                </a:lnTo>
                <a:lnTo>
                  <a:pt x="15519" y="22225"/>
                </a:lnTo>
                <a:lnTo>
                  <a:pt x="20942" y="22479"/>
                </a:lnTo>
                <a:lnTo>
                  <a:pt x="23126" y="24269"/>
                </a:lnTo>
                <a:lnTo>
                  <a:pt x="23672" y="29641"/>
                </a:lnTo>
                <a:lnTo>
                  <a:pt x="23672" y="166624"/>
                </a:lnTo>
                <a:lnTo>
                  <a:pt x="23126" y="174294"/>
                </a:lnTo>
                <a:lnTo>
                  <a:pt x="19596" y="175577"/>
                </a:lnTo>
                <a:lnTo>
                  <a:pt x="56045" y="175577"/>
                </a:lnTo>
                <a:lnTo>
                  <a:pt x="52768" y="174294"/>
                </a:lnTo>
                <a:lnTo>
                  <a:pt x="52501" y="166624"/>
                </a:lnTo>
                <a:lnTo>
                  <a:pt x="52501" y="131356"/>
                </a:lnTo>
                <a:lnTo>
                  <a:pt x="55108" y="109154"/>
                </a:lnTo>
                <a:lnTo>
                  <a:pt x="62126" y="92703"/>
                </a:lnTo>
                <a:lnTo>
                  <a:pt x="73581" y="82482"/>
                </a:lnTo>
                <a:lnTo>
                  <a:pt x="88346" y="79222"/>
                </a:lnTo>
                <a:lnTo>
                  <a:pt x="52501" y="79222"/>
                </a:lnTo>
                <a:lnTo>
                  <a:pt x="52501" y="2032"/>
                </a:lnTo>
                <a:lnTo>
                  <a:pt x="51142" y="0"/>
                </a:lnTo>
                <a:close/>
              </a:path>
              <a:path w="165100" h="196850">
                <a:moveTo>
                  <a:pt x="99288" y="56222"/>
                </a:moveTo>
                <a:lnTo>
                  <a:pt x="84441" y="57587"/>
                </a:lnTo>
                <a:lnTo>
                  <a:pt x="71304" y="61779"/>
                </a:lnTo>
                <a:lnTo>
                  <a:pt x="60462" y="68942"/>
                </a:lnTo>
                <a:lnTo>
                  <a:pt x="52501" y="79222"/>
                </a:lnTo>
                <a:lnTo>
                  <a:pt x="88346" y="79222"/>
                </a:lnTo>
                <a:lnTo>
                  <a:pt x="89496" y="78968"/>
                </a:lnTo>
                <a:lnTo>
                  <a:pt x="139628" y="78968"/>
                </a:lnTo>
                <a:lnTo>
                  <a:pt x="131287" y="66508"/>
                </a:lnTo>
                <a:lnTo>
                  <a:pt x="117162" y="58682"/>
                </a:lnTo>
                <a:lnTo>
                  <a:pt x="99288" y="56222"/>
                </a:lnTo>
                <a:close/>
              </a:path>
            </a:pathLst>
          </a:custGeom>
          <a:solidFill>
            <a:srgbClr val="407DC9"/>
          </a:solidFill>
        </p:spPr>
        <p:txBody>
          <a:bodyPr wrap="square" lIns="0" tIns="0" rIns="0" bIns="0" rtlCol="0"/>
          <a:lstStyle/>
          <a:p>
            <a:endParaRPr/>
          </a:p>
        </p:txBody>
      </p:sp>
      <p:sp>
        <p:nvSpPr>
          <p:cNvPr id="5" name="object 5"/>
          <p:cNvSpPr/>
          <p:nvPr/>
        </p:nvSpPr>
        <p:spPr>
          <a:xfrm>
            <a:off x="11550196" y="9028558"/>
            <a:ext cx="76200" cy="136525"/>
          </a:xfrm>
          <a:custGeom>
            <a:avLst/>
            <a:gdLst/>
            <a:ahLst/>
            <a:cxnLst/>
            <a:rect l="l" t="t" r="r" b="b"/>
            <a:pathLst>
              <a:path w="76200" h="136525">
                <a:moveTo>
                  <a:pt x="75082" y="116801"/>
                </a:moveTo>
                <a:lnTo>
                  <a:pt x="546" y="116801"/>
                </a:lnTo>
                <a:lnTo>
                  <a:pt x="0" y="117817"/>
                </a:lnTo>
                <a:lnTo>
                  <a:pt x="0" y="135458"/>
                </a:lnTo>
                <a:lnTo>
                  <a:pt x="1092" y="136474"/>
                </a:lnTo>
                <a:lnTo>
                  <a:pt x="74523" y="136474"/>
                </a:lnTo>
                <a:lnTo>
                  <a:pt x="75895" y="135458"/>
                </a:lnTo>
                <a:lnTo>
                  <a:pt x="75895" y="117817"/>
                </a:lnTo>
                <a:lnTo>
                  <a:pt x="75082" y="116801"/>
                </a:lnTo>
                <a:close/>
              </a:path>
              <a:path w="76200" h="136525">
                <a:moveTo>
                  <a:pt x="50863" y="0"/>
                </a:moveTo>
                <a:lnTo>
                  <a:pt x="45973" y="0"/>
                </a:lnTo>
                <a:lnTo>
                  <a:pt x="2451" y="2552"/>
                </a:lnTo>
                <a:lnTo>
                  <a:pt x="1358" y="3060"/>
                </a:lnTo>
                <a:lnTo>
                  <a:pt x="1358" y="19672"/>
                </a:lnTo>
                <a:lnTo>
                  <a:pt x="1904" y="21729"/>
                </a:lnTo>
                <a:lnTo>
                  <a:pt x="6261" y="21983"/>
                </a:lnTo>
                <a:lnTo>
                  <a:pt x="15506" y="22237"/>
                </a:lnTo>
                <a:lnTo>
                  <a:pt x="20942" y="22491"/>
                </a:lnTo>
                <a:lnTo>
                  <a:pt x="23126" y="24282"/>
                </a:lnTo>
                <a:lnTo>
                  <a:pt x="23393" y="29654"/>
                </a:lnTo>
                <a:lnTo>
                  <a:pt x="23393" y="115265"/>
                </a:lnTo>
                <a:lnTo>
                  <a:pt x="20408" y="116801"/>
                </a:lnTo>
                <a:lnTo>
                  <a:pt x="55232" y="116801"/>
                </a:lnTo>
                <a:lnTo>
                  <a:pt x="52235" y="115265"/>
                </a:lnTo>
                <a:lnTo>
                  <a:pt x="52235" y="2044"/>
                </a:lnTo>
                <a:lnTo>
                  <a:pt x="50863" y="0"/>
                </a:lnTo>
                <a:close/>
              </a:path>
            </a:pathLst>
          </a:custGeom>
          <a:solidFill>
            <a:srgbClr val="407DC9"/>
          </a:solidFill>
        </p:spPr>
        <p:txBody>
          <a:bodyPr wrap="square" lIns="0" tIns="0" rIns="0" bIns="0" rtlCol="0"/>
          <a:lstStyle/>
          <a:p>
            <a:endParaRPr/>
          </a:p>
        </p:txBody>
      </p:sp>
      <p:sp>
        <p:nvSpPr>
          <p:cNvPr id="6" name="object 6"/>
          <p:cNvSpPr/>
          <p:nvPr/>
        </p:nvSpPr>
        <p:spPr>
          <a:xfrm>
            <a:off x="11633979" y="8970027"/>
            <a:ext cx="76200" cy="195580"/>
          </a:xfrm>
          <a:custGeom>
            <a:avLst/>
            <a:gdLst/>
            <a:ahLst/>
            <a:cxnLst/>
            <a:rect l="l" t="t" r="r" b="b"/>
            <a:pathLst>
              <a:path w="76200" h="195579">
                <a:moveTo>
                  <a:pt x="75082" y="175336"/>
                </a:moveTo>
                <a:lnTo>
                  <a:pt x="825" y="175336"/>
                </a:lnTo>
                <a:lnTo>
                  <a:pt x="0" y="176352"/>
                </a:lnTo>
                <a:lnTo>
                  <a:pt x="0" y="193979"/>
                </a:lnTo>
                <a:lnTo>
                  <a:pt x="1104" y="195008"/>
                </a:lnTo>
                <a:lnTo>
                  <a:pt x="74815" y="195008"/>
                </a:lnTo>
                <a:lnTo>
                  <a:pt x="75907" y="193979"/>
                </a:lnTo>
                <a:lnTo>
                  <a:pt x="75907" y="176352"/>
                </a:lnTo>
                <a:lnTo>
                  <a:pt x="75082" y="175336"/>
                </a:lnTo>
                <a:close/>
              </a:path>
              <a:path w="76200" h="195579">
                <a:moveTo>
                  <a:pt x="51142" y="0"/>
                </a:moveTo>
                <a:lnTo>
                  <a:pt x="45973" y="0"/>
                </a:lnTo>
                <a:lnTo>
                  <a:pt x="6273" y="2044"/>
                </a:lnTo>
                <a:lnTo>
                  <a:pt x="2451" y="2311"/>
                </a:lnTo>
                <a:lnTo>
                  <a:pt x="1638" y="2819"/>
                </a:lnTo>
                <a:lnTo>
                  <a:pt x="1638" y="19684"/>
                </a:lnTo>
                <a:lnTo>
                  <a:pt x="2184" y="21729"/>
                </a:lnTo>
                <a:lnTo>
                  <a:pt x="6273" y="21983"/>
                </a:lnTo>
                <a:lnTo>
                  <a:pt x="15519" y="21983"/>
                </a:lnTo>
                <a:lnTo>
                  <a:pt x="21501" y="22237"/>
                </a:lnTo>
                <a:lnTo>
                  <a:pt x="23685" y="24536"/>
                </a:lnTo>
                <a:lnTo>
                  <a:pt x="23685" y="173786"/>
                </a:lnTo>
                <a:lnTo>
                  <a:pt x="20408" y="175336"/>
                </a:lnTo>
                <a:lnTo>
                  <a:pt x="55511" y="175336"/>
                </a:lnTo>
                <a:lnTo>
                  <a:pt x="52514" y="173786"/>
                </a:lnTo>
                <a:lnTo>
                  <a:pt x="52514" y="2044"/>
                </a:lnTo>
                <a:lnTo>
                  <a:pt x="51142" y="0"/>
                </a:lnTo>
                <a:close/>
              </a:path>
            </a:pathLst>
          </a:custGeom>
          <a:solidFill>
            <a:srgbClr val="407DC9"/>
          </a:solidFill>
        </p:spPr>
        <p:txBody>
          <a:bodyPr wrap="square" lIns="0" tIns="0" rIns="0" bIns="0" rtlCol="0"/>
          <a:lstStyle/>
          <a:p>
            <a:endParaRPr/>
          </a:p>
        </p:txBody>
      </p:sp>
      <p:sp>
        <p:nvSpPr>
          <p:cNvPr id="7" name="object 7"/>
          <p:cNvSpPr/>
          <p:nvPr/>
        </p:nvSpPr>
        <p:spPr>
          <a:xfrm>
            <a:off x="11724027" y="8970026"/>
            <a:ext cx="150495" cy="198755"/>
          </a:xfrm>
          <a:custGeom>
            <a:avLst/>
            <a:gdLst/>
            <a:ahLst/>
            <a:cxnLst/>
            <a:rect l="l" t="t" r="r" b="b"/>
            <a:pathLst>
              <a:path w="150495" h="198754">
                <a:moveTo>
                  <a:pt x="65024" y="56489"/>
                </a:moveTo>
                <a:lnTo>
                  <a:pt x="37536" y="61740"/>
                </a:lnTo>
                <a:lnTo>
                  <a:pt x="17110" y="76839"/>
                </a:lnTo>
                <a:lnTo>
                  <a:pt x="4384" y="100804"/>
                </a:lnTo>
                <a:lnTo>
                  <a:pt x="0" y="132651"/>
                </a:lnTo>
                <a:lnTo>
                  <a:pt x="4186" y="162645"/>
                </a:lnTo>
                <a:lnTo>
                  <a:pt x="15924" y="183027"/>
                </a:lnTo>
                <a:lnTo>
                  <a:pt x="33984" y="194639"/>
                </a:lnTo>
                <a:lnTo>
                  <a:pt x="57137" y="198323"/>
                </a:lnTo>
                <a:lnTo>
                  <a:pt x="69759" y="197190"/>
                </a:lnTo>
                <a:lnTo>
                  <a:pt x="81618" y="193471"/>
                </a:lnTo>
                <a:lnTo>
                  <a:pt x="92250" y="186686"/>
                </a:lnTo>
                <a:lnTo>
                  <a:pt x="100534" y="177114"/>
                </a:lnTo>
                <a:lnTo>
                  <a:pt x="62852" y="177114"/>
                </a:lnTo>
                <a:lnTo>
                  <a:pt x="47721" y="173712"/>
                </a:lnTo>
                <a:lnTo>
                  <a:pt x="37515" y="164274"/>
                </a:lnTo>
                <a:lnTo>
                  <a:pt x="31748" y="149950"/>
                </a:lnTo>
                <a:lnTo>
                  <a:pt x="29933" y="131889"/>
                </a:lnTo>
                <a:lnTo>
                  <a:pt x="32174" y="111058"/>
                </a:lnTo>
                <a:lnTo>
                  <a:pt x="39287" y="93895"/>
                </a:lnTo>
                <a:lnTo>
                  <a:pt x="51858" y="82245"/>
                </a:lnTo>
                <a:lnTo>
                  <a:pt x="70472" y="77952"/>
                </a:lnTo>
                <a:lnTo>
                  <a:pt x="129755" y="77952"/>
                </a:lnTo>
                <a:lnTo>
                  <a:pt x="129755" y="66967"/>
                </a:lnTo>
                <a:lnTo>
                  <a:pt x="100926" y="66967"/>
                </a:lnTo>
                <a:lnTo>
                  <a:pt x="93522" y="62849"/>
                </a:lnTo>
                <a:lnTo>
                  <a:pt x="85323" y="59523"/>
                </a:lnTo>
                <a:lnTo>
                  <a:pt x="75950" y="57299"/>
                </a:lnTo>
                <a:lnTo>
                  <a:pt x="65024" y="56489"/>
                </a:lnTo>
                <a:close/>
              </a:path>
              <a:path w="150495" h="198754">
                <a:moveTo>
                  <a:pt x="150431" y="176352"/>
                </a:moveTo>
                <a:lnTo>
                  <a:pt x="101193" y="176352"/>
                </a:lnTo>
                <a:lnTo>
                  <a:pt x="104787" y="186368"/>
                </a:lnTo>
                <a:lnTo>
                  <a:pt x="111161" y="192455"/>
                </a:lnTo>
                <a:lnTo>
                  <a:pt x="119219" y="195476"/>
                </a:lnTo>
                <a:lnTo>
                  <a:pt x="127863" y="196291"/>
                </a:lnTo>
                <a:lnTo>
                  <a:pt x="138188" y="196291"/>
                </a:lnTo>
                <a:lnTo>
                  <a:pt x="142265" y="195516"/>
                </a:lnTo>
                <a:lnTo>
                  <a:pt x="149885" y="192963"/>
                </a:lnTo>
                <a:lnTo>
                  <a:pt x="150431" y="190919"/>
                </a:lnTo>
                <a:lnTo>
                  <a:pt x="150431" y="176352"/>
                </a:lnTo>
                <a:close/>
              </a:path>
              <a:path w="150495" h="198754">
                <a:moveTo>
                  <a:pt x="129755" y="77952"/>
                </a:moveTo>
                <a:lnTo>
                  <a:pt x="70472" y="77952"/>
                </a:lnTo>
                <a:lnTo>
                  <a:pt x="79511" y="78715"/>
                </a:lnTo>
                <a:lnTo>
                  <a:pt x="87942" y="80795"/>
                </a:lnTo>
                <a:lnTo>
                  <a:pt x="95252" y="83883"/>
                </a:lnTo>
                <a:lnTo>
                  <a:pt x="100926" y="87668"/>
                </a:lnTo>
                <a:lnTo>
                  <a:pt x="100926" y="128562"/>
                </a:lnTo>
                <a:lnTo>
                  <a:pt x="97006" y="149301"/>
                </a:lnTo>
                <a:lnTo>
                  <a:pt x="89338" y="164530"/>
                </a:lnTo>
                <a:lnTo>
                  <a:pt x="77945" y="173912"/>
                </a:lnTo>
                <a:lnTo>
                  <a:pt x="62852" y="177114"/>
                </a:lnTo>
                <a:lnTo>
                  <a:pt x="100534" y="177114"/>
                </a:lnTo>
                <a:lnTo>
                  <a:pt x="101193" y="176352"/>
                </a:lnTo>
                <a:lnTo>
                  <a:pt x="150431" y="176352"/>
                </a:lnTo>
                <a:lnTo>
                  <a:pt x="150431" y="175844"/>
                </a:lnTo>
                <a:lnTo>
                  <a:pt x="132753" y="175844"/>
                </a:lnTo>
                <a:lnTo>
                  <a:pt x="130035" y="172770"/>
                </a:lnTo>
                <a:lnTo>
                  <a:pt x="129755" y="166382"/>
                </a:lnTo>
                <a:lnTo>
                  <a:pt x="129755" y="77952"/>
                </a:lnTo>
                <a:close/>
              </a:path>
              <a:path w="150495" h="198754">
                <a:moveTo>
                  <a:pt x="149352" y="174307"/>
                </a:moveTo>
                <a:lnTo>
                  <a:pt x="147167" y="174561"/>
                </a:lnTo>
                <a:lnTo>
                  <a:pt x="144183" y="174815"/>
                </a:lnTo>
                <a:lnTo>
                  <a:pt x="142824" y="175844"/>
                </a:lnTo>
                <a:lnTo>
                  <a:pt x="150431" y="175844"/>
                </a:lnTo>
                <a:lnTo>
                  <a:pt x="150431" y="174561"/>
                </a:lnTo>
                <a:lnTo>
                  <a:pt x="149352" y="174307"/>
                </a:lnTo>
                <a:close/>
              </a:path>
              <a:path w="150495" h="198754">
                <a:moveTo>
                  <a:pt x="128130" y="0"/>
                </a:moveTo>
                <a:lnTo>
                  <a:pt x="123240" y="0"/>
                </a:lnTo>
                <a:lnTo>
                  <a:pt x="83515" y="2044"/>
                </a:lnTo>
                <a:lnTo>
                  <a:pt x="79717" y="2311"/>
                </a:lnTo>
                <a:lnTo>
                  <a:pt x="78905" y="2819"/>
                </a:lnTo>
                <a:lnTo>
                  <a:pt x="78905" y="19685"/>
                </a:lnTo>
                <a:lnTo>
                  <a:pt x="79438" y="21729"/>
                </a:lnTo>
                <a:lnTo>
                  <a:pt x="83515" y="21983"/>
                </a:lnTo>
                <a:lnTo>
                  <a:pt x="92760" y="21983"/>
                </a:lnTo>
                <a:lnTo>
                  <a:pt x="98755" y="22237"/>
                </a:lnTo>
                <a:lnTo>
                  <a:pt x="100926" y="24536"/>
                </a:lnTo>
                <a:lnTo>
                  <a:pt x="100926" y="66967"/>
                </a:lnTo>
                <a:lnTo>
                  <a:pt x="129755" y="66967"/>
                </a:lnTo>
                <a:lnTo>
                  <a:pt x="129755" y="2044"/>
                </a:lnTo>
                <a:lnTo>
                  <a:pt x="128130" y="0"/>
                </a:lnTo>
                <a:close/>
              </a:path>
            </a:pathLst>
          </a:custGeom>
          <a:solidFill>
            <a:srgbClr val="407DC9"/>
          </a:solidFill>
        </p:spPr>
        <p:txBody>
          <a:bodyPr wrap="square" lIns="0" tIns="0" rIns="0" bIns="0" rtlCol="0"/>
          <a:lstStyle/>
          <a:p>
            <a:endParaRPr/>
          </a:p>
        </p:txBody>
      </p:sp>
      <p:sp>
        <p:nvSpPr>
          <p:cNvPr id="8" name="object 8"/>
          <p:cNvSpPr/>
          <p:nvPr/>
        </p:nvSpPr>
        <p:spPr>
          <a:xfrm>
            <a:off x="11920160" y="8978206"/>
            <a:ext cx="475039" cy="193922"/>
          </a:xfrm>
          <a:prstGeom prst="rect">
            <a:avLst/>
          </a:prstGeom>
          <a:blipFill>
            <a:blip r:embed="rId2" cstate="print"/>
            <a:stretch>
              <a:fillRect/>
            </a:stretch>
          </a:blipFill>
        </p:spPr>
        <p:txBody>
          <a:bodyPr wrap="square" lIns="0" tIns="0" rIns="0" bIns="0" rtlCol="0"/>
          <a:lstStyle/>
          <a:p>
            <a:endParaRPr/>
          </a:p>
        </p:txBody>
      </p:sp>
      <p:sp>
        <p:nvSpPr>
          <p:cNvPr id="9" name="object 9"/>
          <p:cNvSpPr/>
          <p:nvPr/>
        </p:nvSpPr>
        <p:spPr>
          <a:xfrm>
            <a:off x="10731500" y="8883078"/>
            <a:ext cx="388823" cy="365340"/>
          </a:xfrm>
          <a:prstGeom prst="rect">
            <a:avLst/>
          </a:prstGeom>
          <a:blipFill>
            <a:blip r:embed="rId3" cstate="print"/>
            <a:stretch>
              <a:fillRect/>
            </a:stretch>
          </a:blipFill>
        </p:spPr>
        <p:txBody>
          <a:bodyPr wrap="square" lIns="0" tIns="0" rIns="0" bIns="0" rtlCol="0"/>
          <a:lstStyle/>
          <a:p>
            <a:endParaRPr/>
          </a:p>
        </p:txBody>
      </p:sp>
      <p:sp>
        <p:nvSpPr>
          <p:cNvPr id="10" name="object 10"/>
          <p:cNvSpPr/>
          <p:nvPr/>
        </p:nvSpPr>
        <p:spPr>
          <a:xfrm>
            <a:off x="11551384" y="8954453"/>
            <a:ext cx="65405" cy="65405"/>
          </a:xfrm>
          <a:custGeom>
            <a:avLst/>
            <a:gdLst/>
            <a:ahLst/>
            <a:cxnLst/>
            <a:rect l="l" t="t" r="r" b="b"/>
            <a:pathLst>
              <a:path w="65404" h="65404">
                <a:moveTo>
                  <a:pt x="32562" y="0"/>
                </a:moveTo>
                <a:lnTo>
                  <a:pt x="0" y="32575"/>
                </a:lnTo>
                <a:lnTo>
                  <a:pt x="32562" y="65138"/>
                </a:lnTo>
                <a:lnTo>
                  <a:pt x="65138" y="32575"/>
                </a:lnTo>
                <a:lnTo>
                  <a:pt x="32562" y="0"/>
                </a:lnTo>
                <a:close/>
              </a:path>
            </a:pathLst>
          </a:custGeom>
          <a:solidFill>
            <a:srgbClr val="F2B533"/>
          </a:solidFill>
        </p:spPr>
        <p:txBody>
          <a:bodyPr wrap="square" lIns="0" tIns="0" rIns="0" bIns="0" rtlCol="0"/>
          <a:lstStyle/>
          <a:p>
            <a:endParaRPr/>
          </a:p>
        </p:txBody>
      </p:sp>
      <p:sp>
        <p:nvSpPr>
          <p:cNvPr id="11" name="object 11"/>
          <p:cNvSpPr/>
          <p:nvPr/>
        </p:nvSpPr>
        <p:spPr>
          <a:xfrm>
            <a:off x="304825" y="9179242"/>
            <a:ext cx="304800" cy="287655"/>
          </a:xfrm>
          <a:custGeom>
            <a:avLst/>
            <a:gdLst/>
            <a:ahLst/>
            <a:cxnLst/>
            <a:rect l="l" t="t" r="r" b="b"/>
            <a:pathLst>
              <a:path w="304800" h="287654">
                <a:moveTo>
                  <a:pt x="304774" y="287185"/>
                </a:moveTo>
                <a:lnTo>
                  <a:pt x="0" y="287185"/>
                </a:lnTo>
                <a:lnTo>
                  <a:pt x="0" y="0"/>
                </a:lnTo>
                <a:lnTo>
                  <a:pt x="304774" y="0"/>
                </a:lnTo>
                <a:lnTo>
                  <a:pt x="304774" y="287185"/>
                </a:lnTo>
                <a:close/>
              </a:path>
            </a:pathLst>
          </a:custGeom>
          <a:solidFill>
            <a:srgbClr val="407DC9"/>
          </a:solidFill>
        </p:spPr>
        <p:txBody>
          <a:bodyPr wrap="square" lIns="0" tIns="0" rIns="0" bIns="0" rtlCol="0"/>
          <a:lstStyle/>
          <a:p>
            <a:endParaRPr/>
          </a:p>
        </p:txBody>
      </p:sp>
      <p:sp>
        <p:nvSpPr>
          <p:cNvPr id="12" name="object 12"/>
          <p:cNvSpPr/>
          <p:nvPr/>
        </p:nvSpPr>
        <p:spPr>
          <a:xfrm>
            <a:off x="0" y="9179242"/>
            <a:ext cx="305435" cy="287655"/>
          </a:xfrm>
          <a:custGeom>
            <a:avLst/>
            <a:gdLst/>
            <a:ahLst/>
            <a:cxnLst/>
            <a:rect l="l" t="t" r="r" b="b"/>
            <a:pathLst>
              <a:path w="305435" h="287654">
                <a:moveTo>
                  <a:pt x="0" y="287185"/>
                </a:moveTo>
                <a:lnTo>
                  <a:pt x="304825" y="287185"/>
                </a:lnTo>
                <a:lnTo>
                  <a:pt x="304825" y="0"/>
                </a:lnTo>
                <a:lnTo>
                  <a:pt x="0" y="0"/>
                </a:lnTo>
                <a:lnTo>
                  <a:pt x="0" y="287185"/>
                </a:lnTo>
                <a:close/>
              </a:path>
            </a:pathLst>
          </a:custGeom>
          <a:solidFill>
            <a:srgbClr val="63CCC9"/>
          </a:solidFill>
        </p:spPr>
        <p:txBody>
          <a:bodyPr wrap="square" lIns="0" tIns="0" rIns="0" bIns="0" rtlCol="0"/>
          <a:lstStyle/>
          <a:p>
            <a:endParaRPr/>
          </a:p>
        </p:txBody>
      </p:sp>
      <p:sp>
        <p:nvSpPr>
          <p:cNvPr id="13" name="object 13"/>
          <p:cNvSpPr/>
          <p:nvPr/>
        </p:nvSpPr>
        <p:spPr>
          <a:xfrm>
            <a:off x="609600" y="9179242"/>
            <a:ext cx="305435" cy="287655"/>
          </a:xfrm>
          <a:custGeom>
            <a:avLst/>
            <a:gdLst/>
            <a:ahLst/>
            <a:cxnLst/>
            <a:rect l="l" t="t" r="r" b="b"/>
            <a:pathLst>
              <a:path w="305434" h="287654">
                <a:moveTo>
                  <a:pt x="0" y="0"/>
                </a:moveTo>
                <a:lnTo>
                  <a:pt x="304825" y="0"/>
                </a:lnTo>
                <a:lnTo>
                  <a:pt x="304825" y="287185"/>
                </a:lnTo>
                <a:lnTo>
                  <a:pt x="0" y="287185"/>
                </a:lnTo>
                <a:lnTo>
                  <a:pt x="0" y="0"/>
                </a:lnTo>
                <a:close/>
              </a:path>
            </a:pathLst>
          </a:custGeom>
          <a:solidFill>
            <a:srgbClr val="63CCC9"/>
          </a:solidFill>
        </p:spPr>
        <p:txBody>
          <a:bodyPr wrap="square" lIns="0" tIns="0" rIns="0" bIns="0" rtlCol="0"/>
          <a:lstStyle/>
          <a:p>
            <a:endParaRPr/>
          </a:p>
        </p:txBody>
      </p:sp>
      <p:sp>
        <p:nvSpPr>
          <p:cNvPr id="14" name="object 14"/>
          <p:cNvSpPr/>
          <p:nvPr/>
        </p:nvSpPr>
        <p:spPr>
          <a:xfrm>
            <a:off x="304825" y="8892146"/>
            <a:ext cx="304800" cy="287655"/>
          </a:xfrm>
          <a:custGeom>
            <a:avLst/>
            <a:gdLst/>
            <a:ahLst/>
            <a:cxnLst/>
            <a:rect l="l" t="t" r="r" b="b"/>
            <a:pathLst>
              <a:path w="304800" h="287654">
                <a:moveTo>
                  <a:pt x="0" y="0"/>
                </a:moveTo>
                <a:lnTo>
                  <a:pt x="304774" y="0"/>
                </a:lnTo>
                <a:lnTo>
                  <a:pt x="304774" y="287108"/>
                </a:lnTo>
                <a:lnTo>
                  <a:pt x="0" y="287108"/>
                </a:lnTo>
                <a:lnTo>
                  <a:pt x="0" y="0"/>
                </a:lnTo>
                <a:close/>
              </a:path>
            </a:pathLst>
          </a:custGeom>
          <a:solidFill>
            <a:srgbClr val="63CCC9"/>
          </a:solidFill>
        </p:spPr>
        <p:txBody>
          <a:bodyPr wrap="square" lIns="0" tIns="0" rIns="0" bIns="0" rtlCol="0"/>
          <a:lstStyle/>
          <a:p>
            <a:endParaRPr/>
          </a:p>
        </p:txBody>
      </p:sp>
      <p:sp>
        <p:nvSpPr>
          <p:cNvPr id="15" name="object 15"/>
          <p:cNvSpPr/>
          <p:nvPr/>
        </p:nvSpPr>
        <p:spPr>
          <a:xfrm>
            <a:off x="0" y="8604948"/>
            <a:ext cx="305435" cy="287655"/>
          </a:xfrm>
          <a:custGeom>
            <a:avLst/>
            <a:gdLst/>
            <a:ahLst/>
            <a:cxnLst/>
            <a:rect l="l" t="t" r="r" b="b"/>
            <a:pathLst>
              <a:path w="305435" h="287654">
                <a:moveTo>
                  <a:pt x="0" y="287197"/>
                </a:moveTo>
                <a:lnTo>
                  <a:pt x="304825" y="287197"/>
                </a:lnTo>
                <a:lnTo>
                  <a:pt x="304825" y="0"/>
                </a:lnTo>
                <a:lnTo>
                  <a:pt x="0" y="0"/>
                </a:lnTo>
                <a:lnTo>
                  <a:pt x="0" y="287197"/>
                </a:lnTo>
                <a:close/>
              </a:path>
            </a:pathLst>
          </a:custGeom>
          <a:solidFill>
            <a:srgbClr val="F2B533"/>
          </a:solidFill>
        </p:spPr>
        <p:txBody>
          <a:bodyPr wrap="square" lIns="0" tIns="0" rIns="0" bIns="0" rtlCol="0"/>
          <a:lstStyle/>
          <a:p>
            <a:endParaRPr/>
          </a:p>
        </p:txBody>
      </p:sp>
      <p:sp>
        <p:nvSpPr>
          <p:cNvPr id="16" name="object 16"/>
          <p:cNvSpPr/>
          <p:nvPr/>
        </p:nvSpPr>
        <p:spPr>
          <a:xfrm>
            <a:off x="609600" y="8604948"/>
            <a:ext cx="305435" cy="287655"/>
          </a:xfrm>
          <a:custGeom>
            <a:avLst/>
            <a:gdLst/>
            <a:ahLst/>
            <a:cxnLst/>
            <a:rect l="l" t="t" r="r" b="b"/>
            <a:pathLst>
              <a:path w="305434" h="287654">
                <a:moveTo>
                  <a:pt x="0" y="0"/>
                </a:moveTo>
                <a:lnTo>
                  <a:pt x="304825" y="0"/>
                </a:lnTo>
                <a:lnTo>
                  <a:pt x="304825" y="287197"/>
                </a:lnTo>
                <a:lnTo>
                  <a:pt x="0" y="287197"/>
                </a:lnTo>
                <a:lnTo>
                  <a:pt x="0" y="0"/>
                </a:lnTo>
                <a:close/>
              </a:path>
            </a:pathLst>
          </a:custGeom>
          <a:solidFill>
            <a:srgbClr val="F2B533"/>
          </a:solidFill>
        </p:spPr>
        <p:txBody>
          <a:bodyPr wrap="square" lIns="0" tIns="0" rIns="0" bIns="0" rtlCol="0"/>
          <a:lstStyle/>
          <a:p>
            <a:endParaRPr/>
          </a:p>
        </p:txBody>
      </p:sp>
      <p:sp>
        <p:nvSpPr>
          <p:cNvPr id="17" name="object 17"/>
          <p:cNvSpPr/>
          <p:nvPr/>
        </p:nvSpPr>
        <p:spPr>
          <a:xfrm>
            <a:off x="914438" y="8892133"/>
            <a:ext cx="304800" cy="287655"/>
          </a:xfrm>
          <a:custGeom>
            <a:avLst/>
            <a:gdLst/>
            <a:ahLst/>
            <a:cxnLst/>
            <a:rect l="l" t="t" r="r" b="b"/>
            <a:pathLst>
              <a:path w="304800" h="287654">
                <a:moveTo>
                  <a:pt x="304761" y="287108"/>
                </a:moveTo>
                <a:lnTo>
                  <a:pt x="0" y="287108"/>
                </a:lnTo>
                <a:lnTo>
                  <a:pt x="0" y="0"/>
                </a:lnTo>
                <a:lnTo>
                  <a:pt x="304761" y="0"/>
                </a:lnTo>
                <a:lnTo>
                  <a:pt x="304761" y="287108"/>
                </a:lnTo>
                <a:close/>
              </a:path>
            </a:pathLst>
          </a:custGeom>
          <a:solidFill>
            <a:srgbClr val="F2B533"/>
          </a:solidFill>
        </p:spPr>
        <p:txBody>
          <a:bodyPr wrap="square" lIns="0" tIns="0" rIns="0" bIns="0" rtlCol="0"/>
          <a:lstStyle/>
          <a:p>
            <a:endParaRPr/>
          </a:p>
        </p:txBody>
      </p:sp>
      <p:sp>
        <p:nvSpPr>
          <p:cNvPr id="18" name="object 18"/>
          <p:cNvSpPr/>
          <p:nvPr/>
        </p:nvSpPr>
        <p:spPr>
          <a:xfrm>
            <a:off x="914450" y="9466427"/>
            <a:ext cx="304800" cy="287655"/>
          </a:xfrm>
          <a:custGeom>
            <a:avLst/>
            <a:gdLst/>
            <a:ahLst/>
            <a:cxnLst/>
            <a:rect l="l" t="t" r="r" b="b"/>
            <a:pathLst>
              <a:path w="304800" h="287654">
                <a:moveTo>
                  <a:pt x="0" y="287121"/>
                </a:moveTo>
                <a:lnTo>
                  <a:pt x="304761" y="287121"/>
                </a:lnTo>
                <a:lnTo>
                  <a:pt x="304761" y="0"/>
                </a:lnTo>
                <a:lnTo>
                  <a:pt x="0" y="0"/>
                </a:lnTo>
                <a:lnTo>
                  <a:pt x="0" y="287121"/>
                </a:lnTo>
                <a:close/>
              </a:path>
            </a:pathLst>
          </a:custGeom>
          <a:solidFill>
            <a:srgbClr val="F2B533"/>
          </a:solidFill>
        </p:spPr>
        <p:txBody>
          <a:bodyPr wrap="square" lIns="0" tIns="0" rIns="0" bIns="0" rtlCol="0"/>
          <a:lstStyle/>
          <a:p>
            <a:endParaRPr/>
          </a:p>
        </p:txBody>
      </p:sp>
      <p:sp>
        <p:nvSpPr>
          <p:cNvPr id="19" name="object 19"/>
          <p:cNvSpPr/>
          <p:nvPr/>
        </p:nvSpPr>
        <p:spPr>
          <a:xfrm>
            <a:off x="304825" y="9466427"/>
            <a:ext cx="304800" cy="287655"/>
          </a:xfrm>
          <a:custGeom>
            <a:avLst/>
            <a:gdLst/>
            <a:ahLst/>
            <a:cxnLst/>
            <a:rect l="l" t="t" r="r" b="b"/>
            <a:pathLst>
              <a:path w="304800" h="287654">
                <a:moveTo>
                  <a:pt x="0" y="287172"/>
                </a:moveTo>
                <a:lnTo>
                  <a:pt x="304774" y="287172"/>
                </a:lnTo>
                <a:lnTo>
                  <a:pt x="304774" y="0"/>
                </a:lnTo>
                <a:lnTo>
                  <a:pt x="0" y="0"/>
                </a:lnTo>
                <a:lnTo>
                  <a:pt x="0" y="287172"/>
                </a:lnTo>
                <a:close/>
              </a:path>
            </a:pathLst>
          </a:custGeom>
          <a:solidFill>
            <a:srgbClr val="63CCC9"/>
          </a:solidFill>
        </p:spPr>
        <p:txBody>
          <a:bodyPr wrap="square" lIns="0" tIns="0" rIns="0" bIns="0" rtlCol="0"/>
          <a:lstStyle/>
          <a:p>
            <a:endParaRPr/>
          </a:p>
        </p:txBody>
      </p:sp>
      <p:sp>
        <p:nvSpPr>
          <p:cNvPr id="20" name="object 20"/>
          <p:cNvSpPr/>
          <p:nvPr/>
        </p:nvSpPr>
        <p:spPr>
          <a:xfrm>
            <a:off x="11446452" y="9248422"/>
            <a:ext cx="939749" cy="98780"/>
          </a:xfrm>
          <a:prstGeom prst="rect">
            <a:avLst/>
          </a:prstGeom>
          <a:blipFill>
            <a:blip r:embed="rId4" cstate="print"/>
            <a:stretch>
              <a:fillRect/>
            </a:stretch>
          </a:blipFill>
        </p:spPr>
        <p:txBody>
          <a:bodyPr wrap="square" lIns="0" tIns="0" rIns="0" bIns="0" rtlCol="0"/>
          <a:lstStyle/>
          <a:p>
            <a:endParaRPr/>
          </a:p>
        </p:txBody>
      </p:sp>
      <p:sp>
        <p:nvSpPr>
          <p:cNvPr id="22" name="Rettangolo 21"/>
          <p:cNvSpPr/>
          <p:nvPr/>
        </p:nvSpPr>
        <p:spPr>
          <a:xfrm>
            <a:off x="914438" y="628876"/>
            <a:ext cx="11430000" cy="584775"/>
          </a:xfrm>
          <a:prstGeom prst="rect">
            <a:avLst/>
          </a:prstGeom>
        </p:spPr>
        <p:txBody>
          <a:bodyPr wrap="square">
            <a:spAutoFit/>
          </a:bodyPr>
          <a:lstStyle/>
          <a:p>
            <a:pPr marL="12700" algn="ctr">
              <a:lnSpc>
                <a:spcPct val="100000"/>
              </a:lnSpc>
              <a:spcBef>
                <a:spcPts val="100"/>
              </a:spcBef>
            </a:pPr>
            <a:r>
              <a:rPr lang="it-IT" sz="3200" b="1" dirty="0" smtClean="0">
                <a:latin typeface="Times New Roman" panose="02020603050405020304" pitchFamily="18" charset="0"/>
                <a:cs typeface="Times New Roman" panose="02020603050405020304" pitchFamily="18" charset="0"/>
              </a:rPr>
              <a:t>WP </a:t>
            </a:r>
            <a:r>
              <a:rPr lang="it-IT" sz="3200" b="1" dirty="0">
                <a:latin typeface="Times New Roman" panose="02020603050405020304" pitchFamily="18" charset="0"/>
                <a:cs typeface="Times New Roman" panose="02020603050405020304" pitchFamily="18" charset="0"/>
              </a:rPr>
              <a:t>2 - </a:t>
            </a:r>
            <a:r>
              <a:rPr lang="en-GB" sz="3200" b="1" dirty="0">
                <a:latin typeface="Times New Roman" panose="02020603050405020304" pitchFamily="18" charset="0"/>
                <a:cs typeface="Times New Roman" panose="02020603050405020304" pitchFamily="18" charset="0"/>
              </a:rPr>
              <a:t>Census of Paediatric clinical supplies and </a:t>
            </a:r>
            <a:r>
              <a:rPr lang="en-GB" sz="3200" b="1" dirty="0" smtClean="0">
                <a:latin typeface="Times New Roman" panose="02020603050405020304" pitchFamily="18" charset="0"/>
                <a:cs typeface="Times New Roman" panose="02020603050405020304" pitchFamily="18" charset="0"/>
              </a:rPr>
              <a:t>needs</a:t>
            </a:r>
            <a:endParaRPr lang="it-IT" sz="3200" b="1" dirty="0">
              <a:latin typeface="Times New Roman" panose="02020603050405020304" pitchFamily="18" charset="0"/>
              <a:cs typeface="Times New Roman" panose="02020603050405020304" pitchFamily="18" charset="0"/>
            </a:endParaRPr>
          </a:p>
        </p:txBody>
      </p:sp>
      <p:sp>
        <p:nvSpPr>
          <p:cNvPr id="21" name="Rettangolo 20"/>
          <p:cNvSpPr/>
          <p:nvPr/>
        </p:nvSpPr>
        <p:spPr>
          <a:xfrm>
            <a:off x="1612899" y="2809568"/>
            <a:ext cx="10629901" cy="4852610"/>
          </a:xfrm>
          <a:prstGeom prst="rect">
            <a:avLst/>
          </a:prstGeom>
        </p:spPr>
        <p:txBody>
          <a:bodyPr wrap="square">
            <a:spAutoFit/>
          </a:bodyPr>
          <a:lstStyle/>
          <a:p>
            <a:pPr marL="91440" marR="0" lvl="0" indent="-91440" defTabSz="91440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r>
              <a:rPr kumimoji="0" lang="en-US" sz="2400" b="0" i="0" u="none" strike="noStrike" kern="0" cap="none" spc="0" normalizeH="0" baseline="0" noProof="0" dirty="0" smtClean="0">
                <a:ln>
                  <a:noFill/>
                </a:ln>
                <a:solidFill>
                  <a:srgbClr val="000000">
                    <a:lumMod val="75000"/>
                    <a:lumOff val="25000"/>
                  </a:srgbClr>
                </a:solidFill>
                <a:effectLst/>
                <a:uLnTx/>
                <a:uFillTx/>
              </a:rPr>
              <a:t> 2.1 Elaborate the template for the census for Pediatrics, Pediatric Surgery and Child Neuropsychiatry                 </a:t>
            </a:r>
            <a:r>
              <a:rPr lang="it-IT" sz="2400" b="1" dirty="0" smtClean="0">
                <a:solidFill>
                  <a:schemeClr val="tx2"/>
                </a:solidFill>
              </a:rPr>
              <a:t>Achieved</a:t>
            </a:r>
          </a:p>
          <a:p>
            <a:pPr marL="91440" marR="0" lvl="0" indent="-91440" defTabSz="91440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endParaRPr kumimoji="0" lang="it-IT" sz="2400" b="1" i="0" u="none" strike="noStrike" kern="0" cap="none" spc="0" normalizeH="0" baseline="0" noProof="0" dirty="0" smtClean="0">
              <a:ln>
                <a:noFill/>
              </a:ln>
              <a:solidFill>
                <a:schemeClr val="tx2"/>
              </a:solidFill>
              <a:effectLst/>
              <a:uLnTx/>
              <a:uFillTx/>
            </a:endParaRPr>
          </a:p>
          <a:p>
            <a:pPr marL="91440" marR="0" lvl="0" indent="-91440" defTabSz="91440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r>
              <a:rPr kumimoji="0" lang="en-US" sz="2400" b="0" i="0" u="none" strike="noStrike" kern="0" cap="none" spc="0" normalizeH="0" baseline="0" noProof="0" dirty="0" smtClean="0">
                <a:ln>
                  <a:noFill/>
                </a:ln>
                <a:solidFill>
                  <a:srgbClr val="000000">
                    <a:lumMod val="75000"/>
                    <a:lumOff val="25000"/>
                  </a:srgbClr>
                </a:solidFill>
                <a:effectLst/>
                <a:uLnTx/>
                <a:uFillTx/>
              </a:rPr>
              <a:t> 2.2. Collect addresses of all Pediatric Centers in each CA country    </a:t>
            </a:r>
            <a:r>
              <a:rPr lang="it-IT" sz="2400" b="1" dirty="0" smtClean="0">
                <a:solidFill>
                  <a:schemeClr val="tx2"/>
                </a:solidFill>
              </a:rPr>
              <a:t>Achieved</a:t>
            </a:r>
          </a:p>
          <a:p>
            <a:pPr marL="91440" marR="0" lvl="0" indent="-91440" defTabSz="91440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endParaRPr kumimoji="0" lang="it-IT" sz="2000" b="1" i="0" u="none" strike="noStrike" kern="0" cap="none" spc="0" normalizeH="0" baseline="0" noProof="0" dirty="0" smtClean="0">
              <a:ln>
                <a:noFill/>
              </a:ln>
              <a:solidFill>
                <a:schemeClr val="tx2"/>
              </a:solidFill>
              <a:effectLst/>
              <a:uLnTx/>
              <a:uFillTx/>
            </a:endParaRPr>
          </a:p>
          <a:p>
            <a:pPr marL="91440" marR="0" lvl="0" indent="-91440" defTabSz="91440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r>
              <a:rPr kumimoji="0" lang="en-US" sz="2400" b="0" i="0" u="none" strike="noStrike" kern="0" cap="none" spc="0" normalizeH="0" baseline="0" noProof="0" dirty="0" smtClean="0">
                <a:ln>
                  <a:noFill/>
                </a:ln>
                <a:solidFill>
                  <a:srgbClr val="000000">
                    <a:lumMod val="75000"/>
                    <a:lumOff val="25000"/>
                  </a:srgbClr>
                </a:solidFill>
                <a:effectLst/>
                <a:uLnTx/>
                <a:uFillTx/>
              </a:rPr>
              <a:t> 2.3 Disseminate the census scheme via the Internet to all Centers    </a:t>
            </a:r>
            <a:r>
              <a:rPr lang="it-IT" sz="2400" b="1" dirty="0" smtClean="0">
                <a:solidFill>
                  <a:schemeClr val="tx2"/>
                </a:solidFill>
              </a:rPr>
              <a:t>Achieved</a:t>
            </a:r>
          </a:p>
          <a:p>
            <a:pPr marR="0" lvl="0" defTabSz="914400" eaLnBrk="1" fontAlgn="auto" latinLnBrk="0" hangingPunct="1">
              <a:lnSpc>
                <a:spcPct val="90000"/>
              </a:lnSpc>
              <a:spcBef>
                <a:spcPts val="1200"/>
              </a:spcBef>
              <a:spcAft>
                <a:spcPts val="200"/>
              </a:spcAft>
              <a:buClr>
                <a:srgbClr val="E48312"/>
              </a:buClr>
              <a:buSzPct val="100000"/>
              <a:tabLst/>
              <a:defRPr/>
            </a:pPr>
            <a:endParaRPr kumimoji="0" lang="it-IT" sz="2800" b="1" i="0" u="none" strike="noStrike" kern="0" cap="none" spc="0" normalizeH="0" baseline="0" noProof="0" dirty="0" smtClean="0">
              <a:ln>
                <a:noFill/>
              </a:ln>
              <a:solidFill>
                <a:schemeClr val="tx2"/>
              </a:solidFill>
              <a:effectLst/>
              <a:uLnTx/>
              <a:uFillTx/>
            </a:endParaRPr>
          </a:p>
          <a:p>
            <a:pPr marL="91440" marR="0" lvl="0" indent="-91440" defTabSz="91440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r>
              <a:rPr kumimoji="0" lang="en-US" sz="2400" b="0" i="0" u="none" strike="noStrike" kern="0" cap="none" spc="0" normalizeH="0" baseline="0" noProof="0" dirty="0" smtClean="0">
                <a:ln>
                  <a:noFill/>
                </a:ln>
                <a:solidFill>
                  <a:srgbClr val="000000">
                    <a:lumMod val="75000"/>
                    <a:lumOff val="25000"/>
                  </a:srgbClr>
                </a:solidFill>
                <a:effectLst/>
                <a:uLnTx/>
                <a:uFillTx/>
              </a:rPr>
              <a:t> 2.4 Collect and analyze data from the Centers                                       </a:t>
            </a:r>
            <a:r>
              <a:rPr lang="it-IT" sz="2400" b="1" dirty="0" smtClean="0">
                <a:solidFill>
                  <a:schemeClr val="tx2"/>
                </a:solidFill>
              </a:rPr>
              <a:t>Achieved</a:t>
            </a:r>
          </a:p>
          <a:p>
            <a:pPr marL="91440" marR="0" lvl="0" indent="-91440" defTabSz="91440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endParaRPr kumimoji="0" lang="it-IT" sz="2400" b="1" i="0" u="none" strike="noStrike" kern="0" cap="none" spc="0" normalizeH="0" baseline="0" noProof="0" dirty="0" smtClean="0">
              <a:ln>
                <a:noFill/>
              </a:ln>
              <a:solidFill>
                <a:schemeClr val="tx2"/>
              </a:solidFill>
              <a:effectLst/>
              <a:uLnTx/>
              <a:uFillTx/>
            </a:endParaRPr>
          </a:p>
          <a:p>
            <a:pPr marL="91440" marR="0" lvl="0" indent="-91440" defTabSz="91440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r>
              <a:rPr kumimoji="0" lang="en-US" sz="2400" b="0" i="0" u="none" strike="noStrike" kern="0" cap="none" spc="0" normalizeH="0" baseline="0" noProof="0" dirty="0" smtClean="0">
                <a:ln>
                  <a:noFill/>
                </a:ln>
                <a:solidFill>
                  <a:srgbClr val="000000">
                    <a:lumMod val="75000"/>
                    <a:lumOff val="25000"/>
                  </a:srgbClr>
                </a:solidFill>
                <a:effectLst/>
                <a:uLnTx/>
                <a:uFillTx/>
              </a:rPr>
              <a:t> 2.5 Prepare a summative document with all the data collected        </a:t>
            </a:r>
            <a:r>
              <a:rPr lang="it-IT" sz="2400" b="1" dirty="0" smtClean="0">
                <a:solidFill>
                  <a:schemeClr val="tx2"/>
                </a:solidFill>
              </a:rPr>
              <a:t>Achieved</a:t>
            </a:r>
            <a:endParaRPr lang="it-IT" sz="2400" b="1" kern="0" dirty="0">
              <a:solidFill>
                <a:schemeClr val="tx2"/>
              </a:solidFill>
            </a:endParaRPr>
          </a:p>
        </p:txBody>
      </p:sp>
    </p:spTree>
    <p:extLst>
      <p:ext uri="{BB962C8B-B14F-4D97-AF65-F5344CB8AC3E}">
        <p14:creationId xmlns:p14="http://schemas.microsoft.com/office/powerpoint/2010/main" val="7685088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a 1"/>
          <p:cNvGraphicFramePr>
            <a:graphicFrameLocks noGrp="1"/>
          </p:cNvGraphicFramePr>
          <p:nvPr>
            <p:extLst>
              <p:ext uri="{D42A27DB-BD31-4B8C-83A1-F6EECF244321}">
                <p14:modId xmlns:p14="http://schemas.microsoft.com/office/powerpoint/2010/main" val="934715982"/>
              </p:ext>
            </p:extLst>
          </p:nvPr>
        </p:nvGraphicFramePr>
        <p:xfrm>
          <a:off x="444134" y="1332414"/>
          <a:ext cx="12279092" cy="4305666"/>
        </p:xfrm>
        <a:graphic>
          <a:graphicData uri="http://schemas.openxmlformats.org/drawingml/2006/table">
            <a:tbl>
              <a:tblPr firstRow="1" bandRow="1">
                <a:tableStyleId>{5C22544A-7EE6-4342-B048-85BDC9FD1C3A}</a:tableStyleId>
              </a:tblPr>
              <a:tblGrid>
                <a:gridCol w="470265">
                  <a:extLst>
                    <a:ext uri="{9D8B030D-6E8A-4147-A177-3AD203B41FA5}">
                      <a16:colId xmlns:a16="http://schemas.microsoft.com/office/drawing/2014/main" xmlns="" val="325549620"/>
                    </a:ext>
                  </a:extLst>
                </a:gridCol>
                <a:gridCol w="4467497">
                  <a:extLst>
                    <a:ext uri="{9D8B030D-6E8A-4147-A177-3AD203B41FA5}">
                      <a16:colId xmlns:a16="http://schemas.microsoft.com/office/drawing/2014/main" xmlns="" val="3113594857"/>
                    </a:ext>
                  </a:extLst>
                </a:gridCol>
                <a:gridCol w="587829">
                  <a:extLst>
                    <a:ext uri="{9D8B030D-6E8A-4147-A177-3AD203B41FA5}">
                      <a16:colId xmlns:a16="http://schemas.microsoft.com/office/drawing/2014/main" xmlns="" val="3448779578"/>
                    </a:ext>
                  </a:extLst>
                </a:gridCol>
                <a:gridCol w="496388">
                  <a:extLst>
                    <a:ext uri="{9D8B030D-6E8A-4147-A177-3AD203B41FA5}">
                      <a16:colId xmlns:a16="http://schemas.microsoft.com/office/drawing/2014/main" xmlns="" val="1515636119"/>
                    </a:ext>
                  </a:extLst>
                </a:gridCol>
                <a:gridCol w="587829">
                  <a:extLst>
                    <a:ext uri="{9D8B030D-6E8A-4147-A177-3AD203B41FA5}">
                      <a16:colId xmlns:a16="http://schemas.microsoft.com/office/drawing/2014/main" xmlns="" val="1929665679"/>
                    </a:ext>
                  </a:extLst>
                </a:gridCol>
                <a:gridCol w="535577">
                  <a:extLst>
                    <a:ext uri="{9D8B030D-6E8A-4147-A177-3AD203B41FA5}">
                      <a16:colId xmlns:a16="http://schemas.microsoft.com/office/drawing/2014/main" xmlns="" val="1324908723"/>
                    </a:ext>
                  </a:extLst>
                </a:gridCol>
                <a:gridCol w="679269">
                  <a:extLst>
                    <a:ext uri="{9D8B030D-6E8A-4147-A177-3AD203B41FA5}">
                      <a16:colId xmlns:a16="http://schemas.microsoft.com/office/drawing/2014/main" xmlns="" val="449619761"/>
                    </a:ext>
                  </a:extLst>
                </a:gridCol>
                <a:gridCol w="574765">
                  <a:extLst>
                    <a:ext uri="{9D8B030D-6E8A-4147-A177-3AD203B41FA5}">
                      <a16:colId xmlns:a16="http://schemas.microsoft.com/office/drawing/2014/main" xmlns="" val="3438503674"/>
                    </a:ext>
                  </a:extLst>
                </a:gridCol>
                <a:gridCol w="627018">
                  <a:extLst>
                    <a:ext uri="{9D8B030D-6E8A-4147-A177-3AD203B41FA5}">
                      <a16:colId xmlns:a16="http://schemas.microsoft.com/office/drawing/2014/main" xmlns="" val="4040965731"/>
                    </a:ext>
                  </a:extLst>
                </a:gridCol>
                <a:gridCol w="653142">
                  <a:extLst>
                    <a:ext uri="{9D8B030D-6E8A-4147-A177-3AD203B41FA5}">
                      <a16:colId xmlns:a16="http://schemas.microsoft.com/office/drawing/2014/main" xmlns="" val="422917657"/>
                    </a:ext>
                  </a:extLst>
                </a:gridCol>
                <a:gridCol w="653143">
                  <a:extLst>
                    <a:ext uri="{9D8B030D-6E8A-4147-A177-3AD203B41FA5}">
                      <a16:colId xmlns:a16="http://schemas.microsoft.com/office/drawing/2014/main" xmlns="" val="4039673330"/>
                    </a:ext>
                  </a:extLst>
                </a:gridCol>
                <a:gridCol w="666206">
                  <a:extLst>
                    <a:ext uri="{9D8B030D-6E8A-4147-A177-3AD203B41FA5}">
                      <a16:colId xmlns:a16="http://schemas.microsoft.com/office/drawing/2014/main" xmlns="" val="1571661456"/>
                    </a:ext>
                  </a:extLst>
                </a:gridCol>
                <a:gridCol w="666206">
                  <a:extLst>
                    <a:ext uri="{9D8B030D-6E8A-4147-A177-3AD203B41FA5}">
                      <a16:colId xmlns:a16="http://schemas.microsoft.com/office/drawing/2014/main" xmlns="" val="4203905368"/>
                    </a:ext>
                  </a:extLst>
                </a:gridCol>
                <a:gridCol w="613958">
                  <a:extLst>
                    <a:ext uri="{9D8B030D-6E8A-4147-A177-3AD203B41FA5}">
                      <a16:colId xmlns:a16="http://schemas.microsoft.com/office/drawing/2014/main" xmlns="" val="354461507"/>
                    </a:ext>
                  </a:extLst>
                </a:gridCol>
              </a:tblGrid>
              <a:tr h="731518">
                <a:tc gridSpan="2">
                  <a:txBody>
                    <a:bodyPr/>
                    <a:lstStyle/>
                    <a:p>
                      <a:r>
                        <a:rPr lang="it-IT" dirty="0" err="1" smtClean="0"/>
                        <a:t>Activities</a:t>
                      </a:r>
                      <a:endParaRPr lang="en-GB" dirty="0"/>
                    </a:p>
                  </a:txBody>
                  <a:tcPr/>
                </a:tc>
                <a:tc hMerge="1">
                  <a:txBody>
                    <a:bodyPr/>
                    <a:lstStyle/>
                    <a:p>
                      <a:endParaRPr lang="en-GB" dirty="0"/>
                    </a:p>
                  </a:txBody>
                  <a:tcPr/>
                </a:tc>
                <a:tc>
                  <a:txBody>
                    <a:bodyPr/>
                    <a:lstStyle/>
                    <a:p>
                      <a:r>
                        <a:rPr lang="it-IT" sz="1600" dirty="0" smtClean="0"/>
                        <a:t>M1</a:t>
                      </a:r>
                      <a:endParaRPr lang="en-GB" sz="1600" dirty="0"/>
                    </a:p>
                  </a:txBody>
                  <a:tcPr/>
                </a:tc>
                <a:tc>
                  <a:txBody>
                    <a:bodyPr/>
                    <a:lstStyle/>
                    <a:p>
                      <a:r>
                        <a:rPr lang="it-IT" sz="1600" dirty="0" smtClean="0"/>
                        <a:t>M2</a:t>
                      </a:r>
                      <a:endParaRPr lang="en-GB" sz="1600" dirty="0"/>
                    </a:p>
                  </a:txBody>
                  <a:tcPr/>
                </a:tc>
                <a:tc>
                  <a:txBody>
                    <a:bodyPr/>
                    <a:lstStyle/>
                    <a:p>
                      <a:r>
                        <a:rPr lang="it-IT" sz="1600" dirty="0" smtClean="0"/>
                        <a:t>M3</a:t>
                      </a:r>
                      <a:endParaRPr lang="en-GB" sz="1600" dirty="0"/>
                    </a:p>
                  </a:txBody>
                  <a:tcPr/>
                </a:tc>
                <a:tc>
                  <a:txBody>
                    <a:bodyPr/>
                    <a:lstStyle/>
                    <a:p>
                      <a:r>
                        <a:rPr lang="it-IT" sz="1600" dirty="0" smtClean="0"/>
                        <a:t>M4</a:t>
                      </a:r>
                      <a:endParaRPr lang="en-GB" sz="1600" dirty="0"/>
                    </a:p>
                  </a:txBody>
                  <a:tcPr/>
                </a:tc>
                <a:tc>
                  <a:txBody>
                    <a:bodyPr/>
                    <a:lstStyle/>
                    <a:p>
                      <a:r>
                        <a:rPr lang="it-IT" sz="1600" dirty="0" smtClean="0"/>
                        <a:t>M5</a:t>
                      </a:r>
                      <a:endParaRPr lang="en-GB" sz="1600" dirty="0"/>
                    </a:p>
                  </a:txBody>
                  <a:tcPr/>
                </a:tc>
                <a:tc>
                  <a:txBody>
                    <a:bodyPr/>
                    <a:lstStyle/>
                    <a:p>
                      <a:r>
                        <a:rPr lang="it-IT" sz="1600" dirty="0" smtClean="0"/>
                        <a:t>M6</a:t>
                      </a:r>
                      <a:endParaRPr lang="en-GB" sz="1600" dirty="0"/>
                    </a:p>
                  </a:txBody>
                  <a:tcPr/>
                </a:tc>
                <a:tc>
                  <a:txBody>
                    <a:bodyPr/>
                    <a:lstStyle/>
                    <a:p>
                      <a:r>
                        <a:rPr lang="it-IT" sz="1600" dirty="0" smtClean="0"/>
                        <a:t>M7</a:t>
                      </a:r>
                      <a:endParaRPr lang="en-GB" sz="1600" dirty="0"/>
                    </a:p>
                  </a:txBody>
                  <a:tcPr/>
                </a:tc>
                <a:tc>
                  <a:txBody>
                    <a:bodyPr/>
                    <a:lstStyle/>
                    <a:p>
                      <a:r>
                        <a:rPr lang="it-IT" sz="1600" dirty="0" smtClean="0"/>
                        <a:t>M8</a:t>
                      </a:r>
                      <a:endParaRPr lang="en-GB" sz="1600" dirty="0"/>
                    </a:p>
                  </a:txBody>
                  <a:tcPr/>
                </a:tc>
                <a:tc>
                  <a:txBody>
                    <a:bodyPr/>
                    <a:lstStyle/>
                    <a:p>
                      <a:r>
                        <a:rPr lang="it-IT" sz="1600" dirty="0" smtClean="0"/>
                        <a:t>M9</a:t>
                      </a:r>
                      <a:endParaRPr lang="en-GB" sz="1600" dirty="0"/>
                    </a:p>
                  </a:txBody>
                  <a:tcPr/>
                </a:tc>
                <a:tc>
                  <a:txBody>
                    <a:bodyPr/>
                    <a:lstStyle/>
                    <a:p>
                      <a:r>
                        <a:rPr lang="it-IT" sz="1600" dirty="0" smtClean="0"/>
                        <a:t>M10</a:t>
                      </a:r>
                      <a:endParaRPr lang="en-GB" sz="1600" dirty="0"/>
                    </a:p>
                  </a:txBody>
                  <a:tcPr/>
                </a:tc>
                <a:tc>
                  <a:txBody>
                    <a:bodyPr/>
                    <a:lstStyle/>
                    <a:p>
                      <a:r>
                        <a:rPr lang="it-IT" sz="1600" dirty="0" smtClean="0"/>
                        <a:t>M11</a:t>
                      </a:r>
                      <a:endParaRPr lang="en-GB" sz="1600" dirty="0"/>
                    </a:p>
                  </a:txBody>
                  <a:tcPr/>
                </a:tc>
                <a:tc>
                  <a:txBody>
                    <a:bodyPr/>
                    <a:lstStyle/>
                    <a:p>
                      <a:r>
                        <a:rPr lang="it-IT" sz="1600" dirty="0" smtClean="0"/>
                        <a:t>M12</a:t>
                      </a:r>
                      <a:endParaRPr lang="en-GB" sz="1600" dirty="0"/>
                    </a:p>
                  </a:txBody>
                  <a:tcPr/>
                </a:tc>
                <a:extLst>
                  <a:ext uri="{0D108BD9-81ED-4DB2-BD59-A6C34878D82A}">
                    <a16:rowId xmlns:a16="http://schemas.microsoft.com/office/drawing/2014/main" xmlns="" val="621446150"/>
                  </a:ext>
                </a:extLst>
              </a:tr>
              <a:tr h="822960">
                <a:tc>
                  <a:txBody>
                    <a:bodyPr/>
                    <a:lstStyle/>
                    <a:p>
                      <a:r>
                        <a:rPr lang="it-IT" sz="1600" dirty="0" smtClean="0"/>
                        <a:t>2.1</a:t>
                      </a:r>
                    </a:p>
                    <a:p>
                      <a:endParaRPr lang="en-GB"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Elaborate the template for the census for </a:t>
                      </a:r>
                      <a:r>
                        <a:rPr lang="en-GB" sz="1800" b="0" i="0" u="none" strike="noStrike" baseline="0" dirty="0" err="1" smtClean="0">
                          <a:solidFill>
                            <a:schemeClr val="dk1"/>
                          </a:solidFill>
                          <a:latin typeface="+mn-lt"/>
                          <a:ea typeface="+mn-ea"/>
                          <a:cs typeface="+mn-cs"/>
                        </a:rPr>
                        <a:t>Pediatrics</a:t>
                      </a:r>
                      <a:r>
                        <a:rPr lang="en-GB" sz="1800" b="0" i="0" u="none" strike="noStrike" baseline="0" dirty="0" smtClean="0">
                          <a:solidFill>
                            <a:schemeClr val="dk1"/>
                          </a:solidFill>
                          <a:latin typeface="+mn-lt"/>
                          <a:ea typeface="+mn-ea"/>
                          <a:cs typeface="+mn-cs"/>
                        </a:rPr>
                        <a:t>, </a:t>
                      </a:r>
                      <a:r>
                        <a:rPr lang="en-GB" sz="1800" b="0" i="0" u="none" strike="noStrike" baseline="0" dirty="0" err="1" smtClean="0">
                          <a:solidFill>
                            <a:schemeClr val="dk1"/>
                          </a:solidFill>
                          <a:latin typeface="+mn-lt"/>
                          <a:ea typeface="+mn-ea"/>
                          <a:cs typeface="+mn-cs"/>
                        </a:rPr>
                        <a:t>Pediatric</a:t>
                      </a:r>
                      <a:r>
                        <a:rPr lang="en-GB" sz="1800" b="0" i="0" u="none" strike="noStrike" baseline="0" dirty="0" smtClean="0">
                          <a:solidFill>
                            <a:schemeClr val="dk1"/>
                          </a:solidFill>
                          <a:latin typeface="+mn-lt"/>
                          <a:ea typeface="+mn-ea"/>
                          <a:cs typeface="+mn-cs"/>
                        </a:rPr>
                        <a:t> Surgery and Child Neuropsychiatry</a:t>
                      </a:r>
                    </a:p>
                  </a:txBody>
                  <a:tcPr/>
                </a:tc>
                <a:tc>
                  <a:txBody>
                    <a:bodyPr/>
                    <a:lstStyle/>
                    <a:p>
                      <a:endParaRPr lang="en-GB" dirty="0"/>
                    </a:p>
                  </a:txBody>
                  <a:tcPr>
                    <a:solidFill>
                      <a:srgbClr val="D0D8E8"/>
                    </a:solidFill>
                  </a:tcPr>
                </a:tc>
                <a:tc>
                  <a:txBody>
                    <a:bodyPr/>
                    <a:lstStyle/>
                    <a:p>
                      <a:endParaRPr lang="en-GB" dirty="0"/>
                    </a:p>
                  </a:txBody>
                  <a:tcPr>
                    <a:solidFill>
                      <a:schemeClr val="tx2"/>
                    </a:solidFill>
                  </a:tcPr>
                </a:tc>
                <a:tc>
                  <a:txBody>
                    <a:bodyPr/>
                    <a:lstStyle/>
                    <a:p>
                      <a:endParaRPr lang="en-GB" dirty="0"/>
                    </a:p>
                  </a:txBody>
                  <a:tcPr>
                    <a:solidFill>
                      <a:schemeClr val="tx2"/>
                    </a:solidFill>
                  </a:tcPr>
                </a:tc>
                <a:tc>
                  <a:txBody>
                    <a:bodyPr/>
                    <a:lstStyle/>
                    <a:p>
                      <a:endParaRPr lang="en-GB" dirty="0"/>
                    </a:p>
                  </a:txBody>
                  <a:tcPr>
                    <a:solidFill>
                      <a:schemeClr val="tx2"/>
                    </a:solidFill>
                  </a:tcPr>
                </a:tc>
                <a:tc>
                  <a:txBody>
                    <a:bodyPr/>
                    <a:lstStyle/>
                    <a:p>
                      <a:endParaRPr lang="en-GB" dirty="0"/>
                    </a:p>
                  </a:txBody>
                  <a:tcPr>
                    <a:solidFill>
                      <a:srgbClr val="D0D8E8"/>
                    </a:solidFill>
                  </a:tcPr>
                </a:tc>
                <a:tc>
                  <a:txBody>
                    <a:bodyPr/>
                    <a:lstStyle/>
                    <a:p>
                      <a:endParaRPr lang="en-GB" dirty="0"/>
                    </a:p>
                  </a:txBody>
                  <a:tcPr>
                    <a:solidFill>
                      <a:srgbClr val="D0D8E8"/>
                    </a:solidFill>
                  </a:tcPr>
                </a:tc>
                <a:tc>
                  <a:txBody>
                    <a:bodyPr/>
                    <a:lstStyle/>
                    <a:p>
                      <a:endParaRPr lang="en-GB"/>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937179504"/>
                  </a:ext>
                </a:extLst>
              </a:tr>
              <a:tr h="664937">
                <a:tc>
                  <a:txBody>
                    <a:bodyPr/>
                    <a:lstStyle/>
                    <a:p>
                      <a:r>
                        <a:rPr lang="it-IT" sz="1600" dirty="0" smtClean="0"/>
                        <a:t>2.2</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Collect addresses of all </a:t>
                      </a:r>
                      <a:r>
                        <a:rPr lang="en-GB" sz="1800" b="0" i="0" u="none" strike="noStrike" baseline="0" dirty="0" err="1" smtClean="0">
                          <a:solidFill>
                            <a:schemeClr val="dk1"/>
                          </a:solidFill>
                          <a:latin typeface="+mn-lt"/>
                          <a:ea typeface="+mn-ea"/>
                          <a:cs typeface="+mn-cs"/>
                        </a:rPr>
                        <a:t>Pediatric</a:t>
                      </a:r>
                      <a:r>
                        <a:rPr lang="en-GB" sz="1800" b="0" i="0" u="none" strike="noStrike" baseline="0" dirty="0" smtClean="0">
                          <a:solidFill>
                            <a:schemeClr val="dk1"/>
                          </a:solidFill>
                          <a:latin typeface="+mn-lt"/>
                          <a:ea typeface="+mn-ea"/>
                          <a:cs typeface="+mn-cs"/>
                        </a:rPr>
                        <a:t> </a:t>
                      </a:r>
                      <a:r>
                        <a:rPr lang="en-GB" sz="1800" b="0" i="0" u="none" strike="noStrike" baseline="0" dirty="0" err="1" smtClean="0">
                          <a:solidFill>
                            <a:schemeClr val="dk1"/>
                          </a:solidFill>
                          <a:latin typeface="+mn-lt"/>
                          <a:ea typeface="+mn-ea"/>
                          <a:cs typeface="+mn-cs"/>
                        </a:rPr>
                        <a:t>Centers</a:t>
                      </a:r>
                      <a:r>
                        <a:rPr lang="en-GB" sz="1800" b="0" i="0" u="none" strike="noStrike" baseline="0" dirty="0" smtClean="0">
                          <a:solidFill>
                            <a:schemeClr val="dk1"/>
                          </a:solidFill>
                          <a:latin typeface="+mn-lt"/>
                          <a:ea typeface="+mn-ea"/>
                          <a:cs typeface="+mn-cs"/>
                        </a:rPr>
                        <a:t> in each CA country	</a:t>
                      </a:r>
                    </a:p>
                  </a:txBody>
                  <a:tcPr/>
                </a:tc>
                <a:tc>
                  <a:txBody>
                    <a:bodyPr/>
                    <a:lstStyle/>
                    <a:p>
                      <a:endParaRPr lang="en-GB"/>
                    </a:p>
                  </a:txBody>
                  <a:tcPr/>
                </a:tc>
                <a:tc>
                  <a:txBody>
                    <a:bodyPr/>
                    <a:lstStyle/>
                    <a:p>
                      <a:endParaRPr lang="en-GB"/>
                    </a:p>
                  </a:txBody>
                  <a:tcPr/>
                </a:tc>
                <a:tc>
                  <a:txBody>
                    <a:bodyPr/>
                    <a:lstStyle/>
                    <a:p>
                      <a:endParaRPr lang="en-GB" dirty="0"/>
                    </a:p>
                  </a:txBody>
                  <a:tcPr>
                    <a:solidFill>
                      <a:schemeClr val="tx2"/>
                    </a:solidFill>
                  </a:tcPr>
                </a:tc>
                <a:tc>
                  <a:txBody>
                    <a:bodyPr/>
                    <a:lstStyle/>
                    <a:p>
                      <a:endParaRPr lang="en-GB" dirty="0"/>
                    </a:p>
                  </a:txBody>
                  <a:tcPr>
                    <a:solidFill>
                      <a:schemeClr val="tx2"/>
                    </a:solidFill>
                  </a:tcPr>
                </a:tc>
                <a:tc>
                  <a:txBody>
                    <a:bodyPr/>
                    <a:lstStyle/>
                    <a:p>
                      <a:endParaRPr lang="en-GB" dirty="0"/>
                    </a:p>
                  </a:txBody>
                  <a:tcPr>
                    <a:solidFill>
                      <a:srgbClr val="E8ECF4"/>
                    </a:solidFill>
                  </a:tcPr>
                </a:tc>
                <a:tc>
                  <a:txBody>
                    <a:bodyPr/>
                    <a:lstStyle/>
                    <a:p>
                      <a:endParaRPr lang="en-GB" dirty="0"/>
                    </a:p>
                  </a:txBody>
                  <a:tcPr>
                    <a:solidFill>
                      <a:srgbClr val="E8ECF4"/>
                    </a:solidFill>
                  </a:tcPr>
                </a:tc>
                <a:tc>
                  <a:txBody>
                    <a:bodyPr/>
                    <a:lstStyle/>
                    <a:p>
                      <a:endParaRPr lang="en-GB"/>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1547502533"/>
                  </a:ext>
                </a:extLst>
              </a:tr>
              <a:tr h="664937">
                <a:tc>
                  <a:txBody>
                    <a:bodyPr/>
                    <a:lstStyle/>
                    <a:p>
                      <a:r>
                        <a:rPr lang="it-IT" sz="1600" dirty="0" smtClean="0"/>
                        <a:t>2.3</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Disseminate the census scheme via the Internet to all </a:t>
                      </a:r>
                      <a:r>
                        <a:rPr lang="en-GB" sz="1800" b="0" i="0" u="none" strike="noStrike" baseline="0" dirty="0" err="1" smtClean="0">
                          <a:solidFill>
                            <a:schemeClr val="dk1"/>
                          </a:solidFill>
                          <a:latin typeface="+mn-lt"/>
                          <a:ea typeface="+mn-ea"/>
                          <a:cs typeface="+mn-cs"/>
                        </a:rPr>
                        <a:t>Centers</a:t>
                      </a:r>
                      <a:r>
                        <a:rPr lang="en-GB" sz="1800" b="0" i="0" u="none" strike="noStrike" baseline="0" dirty="0" smtClean="0">
                          <a:solidFill>
                            <a:schemeClr val="dk1"/>
                          </a:solidFill>
                          <a:latin typeface="+mn-lt"/>
                          <a:ea typeface="+mn-ea"/>
                          <a:cs typeface="+mn-cs"/>
                        </a:rPr>
                        <a:t>	</a:t>
                      </a:r>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solidFill>
                      <a:srgbClr val="D0D8E8"/>
                    </a:solidFill>
                  </a:tcPr>
                </a:tc>
                <a:tc>
                  <a:txBody>
                    <a:bodyPr/>
                    <a:lstStyle/>
                    <a:p>
                      <a:endParaRPr lang="en-GB" dirty="0"/>
                    </a:p>
                  </a:txBody>
                  <a:tcPr>
                    <a:solidFill>
                      <a:schemeClr val="tx2"/>
                    </a:solidFill>
                  </a:tcPr>
                </a:tc>
                <a:tc>
                  <a:txBody>
                    <a:bodyPr/>
                    <a:lstStyle/>
                    <a:p>
                      <a:endParaRPr lang="en-GB" dirty="0"/>
                    </a:p>
                  </a:txBody>
                  <a:tcPr>
                    <a:solidFill>
                      <a:schemeClr val="tx2"/>
                    </a:solidFill>
                  </a:tcPr>
                </a:tc>
                <a:tc>
                  <a:txBody>
                    <a:bodyPr/>
                    <a:lstStyle/>
                    <a:p>
                      <a:endParaRPr lang="en-GB" dirty="0"/>
                    </a:p>
                  </a:txBody>
                  <a:tcPr>
                    <a:solidFill>
                      <a:srgbClr val="D0D8E8"/>
                    </a:solidFill>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1393171192"/>
                  </a:ext>
                </a:extLst>
              </a:tr>
              <a:tr h="664937">
                <a:tc>
                  <a:txBody>
                    <a:bodyPr/>
                    <a:lstStyle/>
                    <a:p>
                      <a:r>
                        <a:rPr lang="it-IT" sz="1600" dirty="0" smtClean="0"/>
                        <a:t>2.4</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Collect and </a:t>
                      </a:r>
                      <a:r>
                        <a:rPr lang="en-GB" sz="1800" b="0" i="0" u="none" strike="noStrike" baseline="0" dirty="0" err="1" smtClean="0">
                          <a:solidFill>
                            <a:schemeClr val="dk1"/>
                          </a:solidFill>
                          <a:latin typeface="+mn-lt"/>
                          <a:ea typeface="+mn-ea"/>
                          <a:cs typeface="+mn-cs"/>
                        </a:rPr>
                        <a:t>analyze</a:t>
                      </a:r>
                      <a:r>
                        <a:rPr lang="en-GB" sz="1800" b="0" i="0" u="none" strike="noStrike" baseline="0" dirty="0" smtClean="0">
                          <a:solidFill>
                            <a:schemeClr val="dk1"/>
                          </a:solidFill>
                          <a:latin typeface="+mn-lt"/>
                          <a:ea typeface="+mn-ea"/>
                          <a:cs typeface="+mn-cs"/>
                        </a:rPr>
                        <a:t> data from the </a:t>
                      </a:r>
                      <a:r>
                        <a:rPr lang="en-GB" sz="1800" b="0" i="0" u="none" strike="noStrike" baseline="0" dirty="0" err="1" smtClean="0">
                          <a:solidFill>
                            <a:schemeClr val="dk1"/>
                          </a:solidFill>
                          <a:latin typeface="+mn-lt"/>
                          <a:ea typeface="+mn-ea"/>
                          <a:cs typeface="+mn-cs"/>
                        </a:rPr>
                        <a:t>Center</a:t>
                      </a:r>
                      <a:endParaRPr lang="en-GB" sz="1800" b="0" i="0" u="none" strike="noStrike" baseline="0" dirty="0" smtClean="0">
                        <a:solidFill>
                          <a:schemeClr val="dk1"/>
                        </a:solidFill>
                        <a:latin typeface="+mn-lt"/>
                        <a:ea typeface="+mn-ea"/>
                        <a:cs typeface="+mn-cs"/>
                      </a:endParaRPr>
                    </a:p>
                  </a:txBody>
                  <a:tcPr/>
                </a:tc>
                <a:tc>
                  <a:txBody>
                    <a:bodyPr/>
                    <a:lstStyle/>
                    <a:p>
                      <a:endParaRPr lang="en-GB" dirty="0"/>
                    </a:p>
                  </a:txBody>
                  <a:tcPr/>
                </a:tc>
                <a:tc>
                  <a:txBody>
                    <a:bodyPr/>
                    <a:lstStyle/>
                    <a:p>
                      <a:endParaRPr lang="en-GB"/>
                    </a:p>
                  </a:txBody>
                  <a:tcPr/>
                </a:tc>
                <a:tc>
                  <a:txBody>
                    <a:bodyPr/>
                    <a:lstStyle/>
                    <a:p>
                      <a:endParaRPr lang="en-GB" dirty="0"/>
                    </a:p>
                  </a:txBody>
                  <a:tcPr>
                    <a:solidFill>
                      <a:srgbClr val="E8ECF4"/>
                    </a:solidFill>
                  </a:tcPr>
                </a:tc>
                <a:tc>
                  <a:txBody>
                    <a:bodyPr/>
                    <a:lstStyle/>
                    <a:p>
                      <a:endParaRPr lang="en-GB" dirty="0"/>
                    </a:p>
                  </a:txBody>
                  <a:tcPr>
                    <a:solidFill>
                      <a:srgbClr val="E8ECF4"/>
                    </a:solidFill>
                  </a:tcPr>
                </a:tc>
                <a:tc>
                  <a:txBody>
                    <a:bodyPr/>
                    <a:lstStyle/>
                    <a:p>
                      <a:endParaRPr lang="en-GB" dirty="0"/>
                    </a:p>
                  </a:txBody>
                  <a:tcPr>
                    <a:solidFill>
                      <a:srgbClr val="E8ECF4"/>
                    </a:solidFill>
                  </a:tcPr>
                </a:tc>
                <a:tc>
                  <a:txBody>
                    <a:bodyPr/>
                    <a:lstStyle/>
                    <a:p>
                      <a:endParaRPr lang="en-GB" dirty="0"/>
                    </a:p>
                  </a:txBody>
                  <a:tcPr>
                    <a:solidFill>
                      <a:srgbClr val="E8ECF4"/>
                    </a:solidFill>
                  </a:tcPr>
                </a:tc>
                <a:tc>
                  <a:txBody>
                    <a:bodyPr/>
                    <a:lstStyle/>
                    <a:p>
                      <a:endParaRPr lang="en-GB"/>
                    </a:p>
                  </a:txBody>
                  <a:tcPr/>
                </a:tc>
                <a:tc>
                  <a:txBody>
                    <a:bodyPr/>
                    <a:lstStyle/>
                    <a:p>
                      <a:endParaRPr lang="en-GB" dirty="0"/>
                    </a:p>
                  </a:txBody>
                  <a:tcPr>
                    <a:solidFill>
                      <a:schemeClr val="tx2"/>
                    </a:solidFill>
                  </a:tcPr>
                </a:tc>
                <a:tc>
                  <a:txBody>
                    <a:bodyPr/>
                    <a:lstStyle/>
                    <a:p>
                      <a:endParaRPr lang="en-GB" dirty="0"/>
                    </a:p>
                  </a:txBody>
                  <a:tcPr>
                    <a:solidFill>
                      <a:schemeClr val="tx2"/>
                    </a:solidFill>
                  </a:tcPr>
                </a:tc>
                <a:tc>
                  <a:txBody>
                    <a:bodyPr/>
                    <a:lstStyle/>
                    <a:p>
                      <a:endParaRPr lang="en-GB" dirty="0"/>
                    </a:p>
                  </a:txBody>
                  <a:tcPr>
                    <a:solidFill>
                      <a:schemeClr val="tx2"/>
                    </a:solidFill>
                  </a:tcPr>
                </a:tc>
                <a:tc>
                  <a:txBody>
                    <a:bodyPr/>
                    <a:lstStyle/>
                    <a:p>
                      <a:endParaRPr lang="en-GB" dirty="0"/>
                    </a:p>
                  </a:txBody>
                  <a:tcPr>
                    <a:solidFill>
                      <a:schemeClr val="tx2"/>
                    </a:solidFill>
                  </a:tcPr>
                </a:tc>
                <a:tc>
                  <a:txBody>
                    <a:bodyPr/>
                    <a:lstStyle/>
                    <a:p>
                      <a:endParaRPr lang="en-GB" dirty="0"/>
                    </a:p>
                  </a:txBody>
                  <a:tcPr>
                    <a:solidFill>
                      <a:schemeClr val="tx2"/>
                    </a:solidFill>
                  </a:tcPr>
                </a:tc>
                <a:extLst>
                  <a:ext uri="{0D108BD9-81ED-4DB2-BD59-A6C34878D82A}">
                    <a16:rowId xmlns:a16="http://schemas.microsoft.com/office/drawing/2014/main" xmlns="" val="4177301389"/>
                  </a:ext>
                </a:extLst>
              </a:tr>
              <a:tr h="664937">
                <a:tc>
                  <a:txBody>
                    <a:bodyPr/>
                    <a:lstStyle/>
                    <a:p>
                      <a:r>
                        <a:rPr lang="it-IT" sz="1600" dirty="0" smtClean="0"/>
                        <a:t>2.5</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Prepare a summative document with all the data collected	</a:t>
                      </a:r>
                    </a:p>
                  </a:txBody>
                  <a:tcPr/>
                </a:tc>
                <a:tc>
                  <a:txBody>
                    <a:bodyPr/>
                    <a:lstStyle/>
                    <a:p>
                      <a:endParaRPr lang="en-GB"/>
                    </a:p>
                  </a:txBody>
                  <a:tcPr/>
                </a:tc>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solidFill>
                      <a:srgbClr val="D0D8E8"/>
                    </a:solidFill>
                  </a:tcPr>
                </a:tc>
                <a:tc>
                  <a:txBody>
                    <a:bodyPr/>
                    <a:lstStyle/>
                    <a:p>
                      <a:endParaRPr lang="en-GB" dirty="0"/>
                    </a:p>
                  </a:txBody>
                  <a:tcPr>
                    <a:solidFill>
                      <a:srgbClr val="D0D8E8"/>
                    </a:solidFill>
                  </a:tcPr>
                </a:tc>
                <a:tc>
                  <a:txBody>
                    <a:bodyPr/>
                    <a:lstStyle/>
                    <a:p>
                      <a:endParaRPr lang="en-GB" dirty="0"/>
                    </a:p>
                  </a:txBody>
                  <a:tcPr>
                    <a:solidFill>
                      <a:schemeClr val="tx2"/>
                    </a:solidFill>
                  </a:tcPr>
                </a:tc>
                <a:tc>
                  <a:txBody>
                    <a:bodyPr/>
                    <a:lstStyle/>
                    <a:p>
                      <a:endParaRPr lang="en-GB" dirty="0"/>
                    </a:p>
                  </a:txBody>
                  <a:tcPr>
                    <a:solidFill>
                      <a:schemeClr val="tx2"/>
                    </a:solidFill>
                  </a:tcPr>
                </a:tc>
                <a:tc>
                  <a:txBody>
                    <a:bodyPr/>
                    <a:lstStyle/>
                    <a:p>
                      <a:endParaRPr lang="en-GB" dirty="0"/>
                    </a:p>
                  </a:txBody>
                  <a:tcPr>
                    <a:solidFill>
                      <a:schemeClr val="tx2"/>
                    </a:solidFill>
                  </a:tcPr>
                </a:tc>
                <a:tc>
                  <a:txBody>
                    <a:bodyPr/>
                    <a:lstStyle/>
                    <a:p>
                      <a:endParaRPr lang="en-GB" dirty="0"/>
                    </a:p>
                  </a:txBody>
                  <a:tcPr>
                    <a:solidFill>
                      <a:schemeClr val="tx2"/>
                    </a:solidFill>
                  </a:tcPr>
                </a:tc>
                <a:extLst>
                  <a:ext uri="{0D108BD9-81ED-4DB2-BD59-A6C34878D82A}">
                    <a16:rowId xmlns:a16="http://schemas.microsoft.com/office/drawing/2014/main" xmlns="" val="3025247966"/>
                  </a:ext>
                </a:extLst>
              </a:tr>
            </a:tbl>
          </a:graphicData>
        </a:graphic>
      </p:graphicFrame>
      <p:sp>
        <p:nvSpPr>
          <p:cNvPr id="3" name="CasellaDiTesto 2"/>
          <p:cNvSpPr txBox="1"/>
          <p:nvPr/>
        </p:nvSpPr>
        <p:spPr>
          <a:xfrm>
            <a:off x="6087291" y="470263"/>
            <a:ext cx="6675120" cy="369332"/>
          </a:xfrm>
          <a:prstGeom prst="rect">
            <a:avLst/>
          </a:prstGeom>
          <a:noFill/>
        </p:spPr>
        <p:txBody>
          <a:bodyPr wrap="square" rtlCol="0">
            <a:spAutoFit/>
          </a:bodyPr>
          <a:lstStyle/>
          <a:p>
            <a:r>
              <a:rPr lang="it-IT" dirty="0" err="1" smtClean="0">
                <a:ln w="0"/>
                <a:solidFill>
                  <a:schemeClr val="accent1"/>
                </a:solidFill>
                <a:effectLst>
                  <a:outerShdw blurRad="38100" dist="25400" dir="5400000" algn="ctr" rotWithShape="0">
                    <a:srgbClr val="6E747A">
                      <a:alpha val="43000"/>
                    </a:srgbClr>
                  </a:outerShdw>
                </a:effectLst>
              </a:rPr>
              <a:t>Year</a:t>
            </a:r>
            <a:r>
              <a:rPr lang="it-IT" dirty="0" smtClean="0">
                <a:ln w="0"/>
                <a:solidFill>
                  <a:schemeClr val="accent1"/>
                </a:solidFill>
                <a:effectLst>
                  <a:outerShdw blurRad="38100" dist="25400" dir="5400000" algn="ctr" rotWithShape="0">
                    <a:srgbClr val="6E747A">
                      <a:alpha val="43000"/>
                    </a:srgbClr>
                  </a:outerShdw>
                </a:effectLst>
              </a:rPr>
              <a:t> 1</a:t>
            </a:r>
            <a:endParaRPr lang="en-GB"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8153733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a 1"/>
          <p:cNvGraphicFramePr>
            <a:graphicFrameLocks noGrp="1"/>
          </p:cNvGraphicFramePr>
          <p:nvPr>
            <p:extLst>
              <p:ext uri="{D42A27DB-BD31-4B8C-83A1-F6EECF244321}">
                <p14:modId xmlns:p14="http://schemas.microsoft.com/office/powerpoint/2010/main" val="3639618879"/>
              </p:ext>
            </p:extLst>
          </p:nvPr>
        </p:nvGraphicFramePr>
        <p:xfrm>
          <a:off x="444134" y="1332414"/>
          <a:ext cx="12279092" cy="4305666"/>
        </p:xfrm>
        <a:graphic>
          <a:graphicData uri="http://schemas.openxmlformats.org/drawingml/2006/table">
            <a:tbl>
              <a:tblPr firstRow="1" bandRow="1">
                <a:tableStyleId>{5C22544A-7EE6-4342-B048-85BDC9FD1C3A}</a:tableStyleId>
              </a:tblPr>
              <a:tblGrid>
                <a:gridCol w="470265">
                  <a:extLst>
                    <a:ext uri="{9D8B030D-6E8A-4147-A177-3AD203B41FA5}">
                      <a16:colId xmlns:a16="http://schemas.microsoft.com/office/drawing/2014/main" xmlns="" val="325549620"/>
                    </a:ext>
                  </a:extLst>
                </a:gridCol>
                <a:gridCol w="4467497">
                  <a:extLst>
                    <a:ext uri="{9D8B030D-6E8A-4147-A177-3AD203B41FA5}">
                      <a16:colId xmlns:a16="http://schemas.microsoft.com/office/drawing/2014/main" xmlns="" val="3113594857"/>
                    </a:ext>
                  </a:extLst>
                </a:gridCol>
                <a:gridCol w="587829">
                  <a:extLst>
                    <a:ext uri="{9D8B030D-6E8A-4147-A177-3AD203B41FA5}">
                      <a16:colId xmlns:a16="http://schemas.microsoft.com/office/drawing/2014/main" xmlns="" val="3448779578"/>
                    </a:ext>
                  </a:extLst>
                </a:gridCol>
                <a:gridCol w="496388">
                  <a:extLst>
                    <a:ext uri="{9D8B030D-6E8A-4147-A177-3AD203B41FA5}">
                      <a16:colId xmlns:a16="http://schemas.microsoft.com/office/drawing/2014/main" xmlns="" val="1515636119"/>
                    </a:ext>
                  </a:extLst>
                </a:gridCol>
                <a:gridCol w="587829">
                  <a:extLst>
                    <a:ext uri="{9D8B030D-6E8A-4147-A177-3AD203B41FA5}">
                      <a16:colId xmlns:a16="http://schemas.microsoft.com/office/drawing/2014/main" xmlns="" val="1929665679"/>
                    </a:ext>
                  </a:extLst>
                </a:gridCol>
                <a:gridCol w="535577">
                  <a:extLst>
                    <a:ext uri="{9D8B030D-6E8A-4147-A177-3AD203B41FA5}">
                      <a16:colId xmlns:a16="http://schemas.microsoft.com/office/drawing/2014/main" xmlns="" val="1324908723"/>
                    </a:ext>
                  </a:extLst>
                </a:gridCol>
                <a:gridCol w="679269">
                  <a:extLst>
                    <a:ext uri="{9D8B030D-6E8A-4147-A177-3AD203B41FA5}">
                      <a16:colId xmlns:a16="http://schemas.microsoft.com/office/drawing/2014/main" xmlns="" val="449619761"/>
                    </a:ext>
                  </a:extLst>
                </a:gridCol>
                <a:gridCol w="574765">
                  <a:extLst>
                    <a:ext uri="{9D8B030D-6E8A-4147-A177-3AD203B41FA5}">
                      <a16:colId xmlns:a16="http://schemas.microsoft.com/office/drawing/2014/main" xmlns="" val="3438503674"/>
                    </a:ext>
                  </a:extLst>
                </a:gridCol>
                <a:gridCol w="627018">
                  <a:extLst>
                    <a:ext uri="{9D8B030D-6E8A-4147-A177-3AD203B41FA5}">
                      <a16:colId xmlns:a16="http://schemas.microsoft.com/office/drawing/2014/main" xmlns="" val="4040965731"/>
                    </a:ext>
                  </a:extLst>
                </a:gridCol>
                <a:gridCol w="653142">
                  <a:extLst>
                    <a:ext uri="{9D8B030D-6E8A-4147-A177-3AD203B41FA5}">
                      <a16:colId xmlns:a16="http://schemas.microsoft.com/office/drawing/2014/main" xmlns="" val="422917657"/>
                    </a:ext>
                  </a:extLst>
                </a:gridCol>
                <a:gridCol w="653143">
                  <a:extLst>
                    <a:ext uri="{9D8B030D-6E8A-4147-A177-3AD203B41FA5}">
                      <a16:colId xmlns:a16="http://schemas.microsoft.com/office/drawing/2014/main" xmlns="" val="4039673330"/>
                    </a:ext>
                  </a:extLst>
                </a:gridCol>
                <a:gridCol w="666206">
                  <a:extLst>
                    <a:ext uri="{9D8B030D-6E8A-4147-A177-3AD203B41FA5}">
                      <a16:colId xmlns:a16="http://schemas.microsoft.com/office/drawing/2014/main" xmlns="" val="1571661456"/>
                    </a:ext>
                  </a:extLst>
                </a:gridCol>
                <a:gridCol w="666206">
                  <a:extLst>
                    <a:ext uri="{9D8B030D-6E8A-4147-A177-3AD203B41FA5}">
                      <a16:colId xmlns:a16="http://schemas.microsoft.com/office/drawing/2014/main" xmlns="" val="4203905368"/>
                    </a:ext>
                  </a:extLst>
                </a:gridCol>
                <a:gridCol w="613958">
                  <a:extLst>
                    <a:ext uri="{9D8B030D-6E8A-4147-A177-3AD203B41FA5}">
                      <a16:colId xmlns:a16="http://schemas.microsoft.com/office/drawing/2014/main" xmlns="" val="354461507"/>
                    </a:ext>
                  </a:extLst>
                </a:gridCol>
              </a:tblGrid>
              <a:tr h="731518">
                <a:tc gridSpan="2">
                  <a:txBody>
                    <a:bodyPr/>
                    <a:lstStyle/>
                    <a:p>
                      <a:r>
                        <a:rPr lang="it-IT" dirty="0" err="1" smtClean="0"/>
                        <a:t>Activities</a:t>
                      </a:r>
                      <a:endParaRPr lang="en-GB" dirty="0"/>
                    </a:p>
                  </a:txBody>
                  <a:tcPr/>
                </a:tc>
                <a:tc hMerge="1">
                  <a:txBody>
                    <a:bodyPr/>
                    <a:lstStyle/>
                    <a:p>
                      <a:endParaRPr lang="en-GB" dirty="0"/>
                    </a:p>
                  </a:txBody>
                  <a:tcPr/>
                </a:tc>
                <a:tc>
                  <a:txBody>
                    <a:bodyPr/>
                    <a:lstStyle/>
                    <a:p>
                      <a:r>
                        <a:rPr lang="it-IT" sz="1600" dirty="0" smtClean="0"/>
                        <a:t>M1</a:t>
                      </a:r>
                      <a:endParaRPr lang="en-GB" sz="1600" dirty="0"/>
                    </a:p>
                  </a:txBody>
                  <a:tcPr/>
                </a:tc>
                <a:tc>
                  <a:txBody>
                    <a:bodyPr/>
                    <a:lstStyle/>
                    <a:p>
                      <a:r>
                        <a:rPr lang="it-IT" sz="1600" dirty="0" smtClean="0"/>
                        <a:t>M2</a:t>
                      </a:r>
                      <a:endParaRPr lang="en-GB" sz="1600" dirty="0"/>
                    </a:p>
                  </a:txBody>
                  <a:tcPr/>
                </a:tc>
                <a:tc>
                  <a:txBody>
                    <a:bodyPr/>
                    <a:lstStyle/>
                    <a:p>
                      <a:r>
                        <a:rPr lang="it-IT" sz="1600" dirty="0" smtClean="0"/>
                        <a:t>M3</a:t>
                      </a:r>
                      <a:endParaRPr lang="en-GB" sz="1600" dirty="0"/>
                    </a:p>
                  </a:txBody>
                  <a:tcPr/>
                </a:tc>
                <a:tc>
                  <a:txBody>
                    <a:bodyPr/>
                    <a:lstStyle/>
                    <a:p>
                      <a:r>
                        <a:rPr lang="it-IT" sz="1600" dirty="0" smtClean="0"/>
                        <a:t>M4</a:t>
                      </a:r>
                      <a:endParaRPr lang="en-GB" sz="1600" dirty="0"/>
                    </a:p>
                  </a:txBody>
                  <a:tcPr/>
                </a:tc>
                <a:tc>
                  <a:txBody>
                    <a:bodyPr/>
                    <a:lstStyle/>
                    <a:p>
                      <a:r>
                        <a:rPr lang="it-IT" sz="1600" dirty="0" smtClean="0"/>
                        <a:t>M5</a:t>
                      </a:r>
                      <a:endParaRPr lang="en-GB" sz="1600" dirty="0"/>
                    </a:p>
                  </a:txBody>
                  <a:tcPr/>
                </a:tc>
                <a:tc>
                  <a:txBody>
                    <a:bodyPr/>
                    <a:lstStyle/>
                    <a:p>
                      <a:r>
                        <a:rPr lang="it-IT" sz="1600" dirty="0" smtClean="0"/>
                        <a:t>M6</a:t>
                      </a:r>
                      <a:endParaRPr lang="en-GB" sz="1600" dirty="0"/>
                    </a:p>
                  </a:txBody>
                  <a:tcPr/>
                </a:tc>
                <a:tc>
                  <a:txBody>
                    <a:bodyPr/>
                    <a:lstStyle/>
                    <a:p>
                      <a:r>
                        <a:rPr lang="it-IT" sz="1600" dirty="0" smtClean="0"/>
                        <a:t>M7</a:t>
                      </a:r>
                      <a:endParaRPr lang="en-GB" sz="1600" dirty="0"/>
                    </a:p>
                  </a:txBody>
                  <a:tcPr/>
                </a:tc>
                <a:tc>
                  <a:txBody>
                    <a:bodyPr/>
                    <a:lstStyle/>
                    <a:p>
                      <a:r>
                        <a:rPr lang="it-IT" sz="1600" dirty="0" smtClean="0"/>
                        <a:t>M8</a:t>
                      </a:r>
                      <a:endParaRPr lang="en-GB" sz="1600" dirty="0"/>
                    </a:p>
                  </a:txBody>
                  <a:tcPr/>
                </a:tc>
                <a:tc>
                  <a:txBody>
                    <a:bodyPr/>
                    <a:lstStyle/>
                    <a:p>
                      <a:r>
                        <a:rPr lang="it-IT" sz="1600" dirty="0" smtClean="0"/>
                        <a:t>M9</a:t>
                      </a:r>
                      <a:endParaRPr lang="en-GB" sz="1600" dirty="0"/>
                    </a:p>
                  </a:txBody>
                  <a:tcPr/>
                </a:tc>
                <a:tc>
                  <a:txBody>
                    <a:bodyPr/>
                    <a:lstStyle/>
                    <a:p>
                      <a:r>
                        <a:rPr lang="it-IT" sz="1600" dirty="0" smtClean="0"/>
                        <a:t>M10</a:t>
                      </a:r>
                      <a:endParaRPr lang="en-GB" sz="1600" dirty="0"/>
                    </a:p>
                  </a:txBody>
                  <a:tcPr/>
                </a:tc>
                <a:tc>
                  <a:txBody>
                    <a:bodyPr/>
                    <a:lstStyle/>
                    <a:p>
                      <a:r>
                        <a:rPr lang="it-IT" sz="1600" dirty="0" smtClean="0"/>
                        <a:t>M11</a:t>
                      </a:r>
                      <a:endParaRPr lang="en-GB" sz="1600" dirty="0"/>
                    </a:p>
                  </a:txBody>
                  <a:tcPr/>
                </a:tc>
                <a:tc>
                  <a:txBody>
                    <a:bodyPr/>
                    <a:lstStyle/>
                    <a:p>
                      <a:r>
                        <a:rPr lang="it-IT" sz="1600" dirty="0" smtClean="0"/>
                        <a:t>M12</a:t>
                      </a:r>
                      <a:endParaRPr lang="en-GB" sz="1600" dirty="0"/>
                    </a:p>
                  </a:txBody>
                  <a:tcPr/>
                </a:tc>
                <a:extLst>
                  <a:ext uri="{0D108BD9-81ED-4DB2-BD59-A6C34878D82A}">
                    <a16:rowId xmlns:a16="http://schemas.microsoft.com/office/drawing/2014/main" xmlns="" val="621446150"/>
                  </a:ext>
                </a:extLst>
              </a:tr>
              <a:tr h="822960">
                <a:tc>
                  <a:txBody>
                    <a:bodyPr/>
                    <a:lstStyle/>
                    <a:p>
                      <a:r>
                        <a:rPr lang="it-IT" sz="1600" dirty="0" smtClean="0"/>
                        <a:t>2.1</a:t>
                      </a:r>
                    </a:p>
                    <a:p>
                      <a:endParaRPr lang="en-GB"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Elaborate the template for the census for </a:t>
                      </a:r>
                      <a:r>
                        <a:rPr lang="en-GB" sz="1800" b="0" i="0" u="none" strike="noStrike" baseline="0" dirty="0" err="1" smtClean="0">
                          <a:solidFill>
                            <a:schemeClr val="dk1"/>
                          </a:solidFill>
                          <a:latin typeface="+mn-lt"/>
                          <a:ea typeface="+mn-ea"/>
                          <a:cs typeface="+mn-cs"/>
                        </a:rPr>
                        <a:t>Pediatrics</a:t>
                      </a:r>
                      <a:r>
                        <a:rPr lang="en-GB" sz="1800" b="0" i="0" u="none" strike="noStrike" baseline="0" dirty="0" smtClean="0">
                          <a:solidFill>
                            <a:schemeClr val="dk1"/>
                          </a:solidFill>
                          <a:latin typeface="+mn-lt"/>
                          <a:ea typeface="+mn-ea"/>
                          <a:cs typeface="+mn-cs"/>
                        </a:rPr>
                        <a:t>, </a:t>
                      </a:r>
                      <a:r>
                        <a:rPr lang="en-GB" sz="1800" b="0" i="0" u="none" strike="noStrike" baseline="0" dirty="0" err="1" smtClean="0">
                          <a:solidFill>
                            <a:schemeClr val="dk1"/>
                          </a:solidFill>
                          <a:latin typeface="+mn-lt"/>
                          <a:ea typeface="+mn-ea"/>
                          <a:cs typeface="+mn-cs"/>
                        </a:rPr>
                        <a:t>Pediatric</a:t>
                      </a:r>
                      <a:r>
                        <a:rPr lang="en-GB" sz="1800" b="0" i="0" u="none" strike="noStrike" baseline="0" dirty="0" smtClean="0">
                          <a:solidFill>
                            <a:schemeClr val="dk1"/>
                          </a:solidFill>
                          <a:latin typeface="+mn-lt"/>
                          <a:ea typeface="+mn-ea"/>
                          <a:cs typeface="+mn-cs"/>
                        </a:rPr>
                        <a:t> Surgery and Child Neuropsychiatry</a:t>
                      </a:r>
                    </a:p>
                  </a:txBody>
                  <a:tcPr/>
                </a:tc>
                <a:tc>
                  <a:txBody>
                    <a:bodyPr/>
                    <a:lstStyle/>
                    <a:p>
                      <a:endParaRPr lang="en-GB" dirty="0"/>
                    </a:p>
                  </a:txBody>
                  <a:tcPr>
                    <a:solidFill>
                      <a:srgbClr val="D0D8E8"/>
                    </a:solidFill>
                  </a:tcPr>
                </a:tc>
                <a:tc>
                  <a:txBody>
                    <a:bodyPr/>
                    <a:lstStyle/>
                    <a:p>
                      <a:endParaRPr lang="en-GB" dirty="0"/>
                    </a:p>
                  </a:txBody>
                  <a:tcPr>
                    <a:solidFill>
                      <a:srgbClr val="D0D8E8"/>
                    </a:solidFill>
                  </a:tcPr>
                </a:tc>
                <a:tc>
                  <a:txBody>
                    <a:bodyPr/>
                    <a:lstStyle/>
                    <a:p>
                      <a:endParaRPr lang="en-GB" dirty="0"/>
                    </a:p>
                  </a:txBody>
                  <a:tcPr>
                    <a:solidFill>
                      <a:srgbClr val="D0D8E8"/>
                    </a:solidFill>
                  </a:tcPr>
                </a:tc>
                <a:tc>
                  <a:txBody>
                    <a:bodyPr/>
                    <a:lstStyle/>
                    <a:p>
                      <a:endParaRPr lang="en-GB"/>
                    </a:p>
                  </a:txBody>
                  <a:tcPr/>
                </a:tc>
                <a:tc>
                  <a:txBody>
                    <a:bodyPr/>
                    <a:lstStyle/>
                    <a:p>
                      <a:endParaRPr lang="en-GB" dirty="0"/>
                    </a:p>
                  </a:txBody>
                  <a:tcPr>
                    <a:solidFill>
                      <a:srgbClr val="D0D8E8"/>
                    </a:solidFill>
                  </a:tcPr>
                </a:tc>
                <a:tc>
                  <a:txBody>
                    <a:bodyPr/>
                    <a:lstStyle/>
                    <a:p>
                      <a:endParaRPr lang="en-GB" dirty="0"/>
                    </a:p>
                  </a:txBody>
                  <a:tcPr>
                    <a:solidFill>
                      <a:srgbClr val="D0D8E8"/>
                    </a:solidFill>
                  </a:tcPr>
                </a:tc>
                <a:tc>
                  <a:txBody>
                    <a:bodyPr/>
                    <a:lstStyle/>
                    <a:p>
                      <a:endParaRPr lang="en-GB"/>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937179504"/>
                  </a:ext>
                </a:extLst>
              </a:tr>
              <a:tr h="664937">
                <a:tc>
                  <a:txBody>
                    <a:bodyPr/>
                    <a:lstStyle/>
                    <a:p>
                      <a:r>
                        <a:rPr lang="it-IT" sz="1600" dirty="0" smtClean="0"/>
                        <a:t>2.2</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Collect addresses of all </a:t>
                      </a:r>
                      <a:r>
                        <a:rPr lang="en-GB" sz="1800" b="0" i="0" u="none" strike="noStrike" baseline="0" dirty="0" err="1" smtClean="0">
                          <a:solidFill>
                            <a:schemeClr val="dk1"/>
                          </a:solidFill>
                          <a:latin typeface="+mn-lt"/>
                          <a:ea typeface="+mn-ea"/>
                          <a:cs typeface="+mn-cs"/>
                        </a:rPr>
                        <a:t>Pediatric</a:t>
                      </a:r>
                      <a:r>
                        <a:rPr lang="en-GB" sz="1800" b="0" i="0" u="none" strike="noStrike" baseline="0" dirty="0" smtClean="0">
                          <a:solidFill>
                            <a:schemeClr val="dk1"/>
                          </a:solidFill>
                          <a:latin typeface="+mn-lt"/>
                          <a:ea typeface="+mn-ea"/>
                          <a:cs typeface="+mn-cs"/>
                        </a:rPr>
                        <a:t> </a:t>
                      </a:r>
                      <a:r>
                        <a:rPr lang="en-GB" sz="1800" b="0" i="0" u="none" strike="noStrike" baseline="0" dirty="0" err="1" smtClean="0">
                          <a:solidFill>
                            <a:schemeClr val="dk1"/>
                          </a:solidFill>
                          <a:latin typeface="+mn-lt"/>
                          <a:ea typeface="+mn-ea"/>
                          <a:cs typeface="+mn-cs"/>
                        </a:rPr>
                        <a:t>Centers</a:t>
                      </a:r>
                      <a:r>
                        <a:rPr lang="en-GB" sz="1800" b="0" i="0" u="none" strike="noStrike" baseline="0" dirty="0" smtClean="0">
                          <a:solidFill>
                            <a:schemeClr val="dk1"/>
                          </a:solidFill>
                          <a:latin typeface="+mn-lt"/>
                          <a:ea typeface="+mn-ea"/>
                          <a:cs typeface="+mn-cs"/>
                        </a:rPr>
                        <a:t> in each CA country	</a:t>
                      </a:r>
                    </a:p>
                  </a:txBody>
                  <a:tcPr/>
                </a:tc>
                <a:tc>
                  <a:txBody>
                    <a:bodyPr/>
                    <a:lstStyle/>
                    <a:p>
                      <a:endParaRPr lang="en-GB"/>
                    </a:p>
                  </a:txBody>
                  <a:tcPr/>
                </a:tc>
                <a:tc>
                  <a:txBody>
                    <a:bodyPr/>
                    <a:lstStyle/>
                    <a:p>
                      <a:endParaRPr lang="en-GB"/>
                    </a:p>
                  </a:txBody>
                  <a:tcPr/>
                </a:tc>
                <a:tc>
                  <a:txBody>
                    <a:bodyPr/>
                    <a:lstStyle/>
                    <a:p>
                      <a:endParaRPr lang="en-GB" dirty="0"/>
                    </a:p>
                  </a:txBody>
                  <a:tcPr>
                    <a:solidFill>
                      <a:srgbClr val="E8ECF4"/>
                    </a:solidFill>
                  </a:tcPr>
                </a:tc>
                <a:tc>
                  <a:txBody>
                    <a:bodyPr/>
                    <a:lstStyle/>
                    <a:p>
                      <a:endParaRPr lang="en-GB" dirty="0"/>
                    </a:p>
                  </a:txBody>
                  <a:tcPr>
                    <a:solidFill>
                      <a:srgbClr val="E8ECF4"/>
                    </a:solidFill>
                  </a:tcPr>
                </a:tc>
                <a:tc>
                  <a:txBody>
                    <a:bodyPr/>
                    <a:lstStyle/>
                    <a:p>
                      <a:endParaRPr lang="en-GB" dirty="0"/>
                    </a:p>
                  </a:txBody>
                  <a:tcPr>
                    <a:solidFill>
                      <a:srgbClr val="E8ECF4"/>
                    </a:solidFill>
                  </a:tcPr>
                </a:tc>
                <a:tc>
                  <a:txBody>
                    <a:bodyPr/>
                    <a:lstStyle/>
                    <a:p>
                      <a:endParaRPr lang="en-GB" dirty="0"/>
                    </a:p>
                  </a:txBody>
                  <a:tcPr>
                    <a:solidFill>
                      <a:srgbClr val="E8ECF4"/>
                    </a:solidFill>
                  </a:tcPr>
                </a:tc>
                <a:tc>
                  <a:txBody>
                    <a:bodyPr/>
                    <a:lstStyle/>
                    <a:p>
                      <a:endParaRPr lang="en-GB"/>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1547502533"/>
                  </a:ext>
                </a:extLst>
              </a:tr>
              <a:tr h="664937">
                <a:tc>
                  <a:txBody>
                    <a:bodyPr/>
                    <a:lstStyle/>
                    <a:p>
                      <a:r>
                        <a:rPr lang="it-IT" sz="1600" dirty="0" smtClean="0"/>
                        <a:t>2.3</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Disseminate the census scheme via the Internet to all </a:t>
                      </a:r>
                      <a:r>
                        <a:rPr lang="en-GB" sz="1800" b="0" i="0" u="none" strike="noStrike" baseline="0" dirty="0" err="1" smtClean="0">
                          <a:solidFill>
                            <a:schemeClr val="dk1"/>
                          </a:solidFill>
                          <a:latin typeface="+mn-lt"/>
                          <a:ea typeface="+mn-ea"/>
                          <a:cs typeface="+mn-cs"/>
                        </a:rPr>
                        <a:t>Centers</a:t>
                      </a:r>
                      <a:r>
                        <a:rPr lang="en-GB" sz="1800" b="0" i="0" u="none" strike="noStrike" baseline="0" dirty="0" smtClean="0">
                          <a:solidFill>
                            <a:schemeClr val="dk1"/>
                          </a:solidFill>
                          <a:latin typeface="+mn-lt"/>
                          <a:ea typeface="+mn-ea"/>
                          <a:cs typeface="+mn-cs"/>
                        </a:rPr>
                        <a:t>	</a:t>
                      </a:r>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solidFill>
                      <a:srgbClr val="D0D8E8"/>
                    </a:solidFill>
                  </a:tcPr>
                </a:tc>
                <a:tc>
                  <a:txBody>
                    <a:bodyPr/>
                    <a:lstStyle/>
                    <a:p>
                      <a:endParaRPr lang="en-GB" dirty="0"/>
                    </a:p>
                  </a:txBody>
                  <a:tcPr>
                    <a:solidFill>
                      <a:srgbClr val="D0D8E8"/>
                    </a:solidFill>
                  </a:tcPr>
                </a:tc>
                <a:tc>
                  <a:txBody>
                    <a:bodyPr/>
                    <a:lstStyle/>
                    <a:p>
                      <a:endParaRPr lang="en-GB" dirty="0"/>
                    </a:p>
                  </a:txBody>
                  <a:tcPr>
                    <a:solidFill>
                      <a:srgbClr val="D0D8E8"/>
                    </a:solidFill>
                  </a:tcPr>
                </a:tc>
                <a:tc>
                  <a:txBody>
                    <a:bodyPr/>
                    <a:lstStyle/>
                    <a:p>
                      <a:endParaRPr lang="en-GB" dirty="0"/>
                    </a:p>
                  </a:txBody>
                  <a:tcPr>
                    <a:solidFill>
                      <a:srgbClr val="D0D8E8"/>
                    </a:solidFill>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1393171192"/>
                  </a:ext>
                </a:extLst>
              </a:tr>
              <a:tr h="664937">
                <a:tc>
                  <a:txBody>
                    <a:bodyPr/>
                    <a:lstStyle/>
                    <a:p>
                      <a:r>
                        <a:rPr lang="it-IT" sz="1600" dirty="0" smtClean="0"/>
                        <a:t>2.4</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Collect and </a:t>
                      </a:r>
                      <a:r>
                        <a:rPr lang="en-GB" sz="1800" b="0" i="0" u="none" strike="noStrike" baseline="0" dirty="0" err="1" smtClean="0">
                          <a:solidFill>
                            <a:schemeClr val="dk1"/>
                          </a:solidFill>
                          <a:latin typeface="+mn-lt"/>
                          <a:ea typeface="+mn-ea"/>
                          <a:cs typeface="+mn-cs"/>
                        </a:rPr>
                        <a:t>analyze</a:t>
                      </a:r>
                      <a:r>
                        <a:rPr lang="en-GB" sz="1800" b="0" i="0" u="none" strike="noStrike" baseline="0" dirty="0" smtClean="0">
                          <a:solidFill>
                            <a:schemeClr val="dk1"/>
                          </a:solidFill>
                          <a:latin typeface="+mn-lt"/>
                          <a:ea typeface="+mn-ea"/>
                          <a:cs typeface="+mn-cs"/>
                        </a:rPr>
                        <a:t> data from the </a:t>
                      </a:r>
                      <a:r>
                        <a:rPr lang="en-GB" sz="1800" b="0" i="0" u="none" strike="noStrike" baseline="0" dirty="0" err="1" smtClean="0">
                          <a:solidFill>
                            <a:schemeClr val="dk1"/>
                          </a:solidFill>
                          <a:latin typeface="+mn-lt"/>
                          <a:ea typeface="+mn-ea"/>
                          <a:cs typeface="+mn-cs"/>
                        </a:rPr>
                        <a:t>Center</a:t>
                      </a:r>
                      <a:endParaRPr lang="en-GB" sz="1800" b="0" i="0" u="none" strike="noStrike" baseline="0" dirty="0" smtClean="0">
                        <a:solidFill>
                          <a:schemeClr val="dk1"/>
                        </a:solidFill>
                        <a:latin typeface="+mn-lt"/>
                        <a:ea typeface="+mn-ea"/>
                        <a:cs typeface="+mn-cs"/>
                      </a:endParaRPr>
                    </a:p>
                  </a:txBody>
                  <a:tcPr/>
                </a:tc>
                <a:tc>
                  <a:txBody>
                    <a:bodyPr/>
                    <a:lstStyle/>
                    <a:p>
                      <a:endParaRPr lang="en-GB" dirty="0"/>
                    </a:p>
                  </a:txBody>
                  <a:tcPr/>
                </a:tc>
                <a:tc>
                  <a:txBody>
                    <a:bodyPr/>
                    <a:lstStyle/>
                    <a:p>
                      <a:endParaRPr lang="en-GB"/>
                    </a:p>
                  </a:txBody>
                  <a:tcPr/>
                </a:tc>
                <a:tc>
                  <a:txBody>
                    <a:bodyPr/>
                    <a:lstStyle/>
                    <a:p>
                      <a:endParaRPr lang="en-GB" dirty="0"/>
                    </a:p>
                  </a:txBody>
                  <a:tcPr>
                    <a:solidFill>
                      <a:srgbClr val="E8ECF4"/>
                    </a:solidFill>
                  </a:tcPr>
                </a:tc>
                <a:tc>
                  <a:txBody>
                    <a:bodyPr/>
                    <a:lstStyle/>
                    <a:p>
                      <a:endParaRPr lang="en-GB" dirty="0"/>
                    </a:p>
                  </a:txBody>
                  <a:tcPr>
                    <a:solidFill>
                      <a:srgbClr val="E8ECF4"/>
                    </a:solidFill>
                  </a:tcPr>
                </a:tc>
                <a:tc>
                  <a:txBody>
                    <a:bodyPr/>
                    <a:lstStyle/>
                    <a:p>
                      <a:endParaRPr lang="en-GB" dirty="0"/>
                    </a:p>
                  </a:txBody>
                  <a:tcPr>
                    <a:solidFill>
                      <a:srgbClr val="E8ECF4"/>
                    </a:solidFill>
                  </a:tcPr>
                </a:tc>
                <a:tc>
                  <a:txBody>
                    <a:bodyPr/>
                    <a:lstStyle/>
                    <a:p>
                      <a:endParaRPr lang="en-GB" dirty="0"/>
                    </a:p>
                  </a:txBody>
                  <a:tcPr>
                    <a:solidFill>
                      <a:srgbClr val="E8ECF4"/>
                    </a:solidFill>
                  </a:tcPr>
                </a:tc>
                <a:tc>
                  <a:txBody>
                    <a:bodyPr/>
                    <a:lstStyle/>
                    <a:p>
                      <a:endParaRPr lang="en-GB"/>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4177301389"/>
                  </a:ext>
                </a:extLst>
              </a:tr>
              <a:tr h="664937">
                <a:tc>
                  <a:txBody>
                    <a:bodyPr/>
                    <a:lstStyle/>
                    <a:p>
                      <a:r>
                        <a:rPr lang="it-IT" sz="1600" dirty="0" smtClean="0"/>
                        <a:t>2.5</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Prepare a summative document with all the data collected	</a:t>
                      </a:r>
                    </a:p>
                  </a:txBody>
                  <a:tcPr/>
                </a:tc>
                <a:tc>
                  <a:txBody>
                    <a:bodyPr/>
                    <a:lstStyle/>
                    <a:p>
                      <a:endParaRPr lang="en-GB" dirty="0"/>
                    </a:p>
                  </a:txBody>
                  <a:tcPr>
                    <a:solidFill>
                      <a:schemeClr val="tx2"/>
                    </a:solidFill>
                  </a:tcPr>
                </a:tc>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solidFill>
                      <a:srgbClr val="D0D8E8"/>
                    </a:solidFill>
                  </a:tcPr>
                </a:tc>
                <a:tc>
                  <a:txBody>
                    <a:bodyPr/>
                    <a:lstStyle/>
                    <a:p>
                      <a:endParaRPr lang="en-GB" dirty="0"/>
                    </a:p>
                  </a:txBody>
                  <a:tcPr>
                    <a:solidFill>
                      <a:srgbClr val="D0D8E8"/>
                    </a:solidFill>
                  </a:tcPr>
                </a:tc>
                <a:tc>
                  <a:txBody>
                    <a:bodyPr/>
                    <a:lstStyle/>
                    <a:p>
                      <a:endParaRPr lang="en-GB" dirty="0"/>
                    </a:p>
                  </a:txBody>
                  <a:tcPr>
                    <a:solidFill>
                      <a:srgbClr val="D0D8E8"/>
                    </a:solidFill>
                  </a:tcPr>
                </a:tc>
                <a:tc>
                  <a:txBody>
                    <a:bodyPr/>
                    <a:lstStyle/>
                    <a:p>
                      <a:endParaRPr lang="en-GB" dirty="0"/>
                    </a:p>
                  </a:txBody>
                  <a:tcPr>
                    <a:solidFill>
                      <a:srgbClr val="D0D8E8"/>
                    </a:solidFill>
                  </a:tcPr>
                </a:tc>
                <a:tc>
                  <a:txBody>
                    <a:bodyPr/>
                    <a:lstStyle/>
                    <a:p>
                      <a:endParaRPr lang="en-GB" dirty="0"/>
                    </a:p>
                  </a:txBody>
                  <a:tcPr>
                    <a:solidFill>
                      <a:srgbClr val="D0D8E8"/>
                    </a:solidFill>
                  </a:tcPr>
                </a:tc>
                <a:tc>
                  <a:txBody>
                    <a:bodyPr/>
                    <a:lstStyle/>
                    <a:p>
                      <a:endParaRPr lang="en-GB" dirty="0"/>
                    </a:p>
                  </a:txBody>
                  <a:tcPr/>
                </a:tc>
                <a:extLst>
                  <a:ext uri="{0D108BD9-81ED-4DB2-BD59-A6C34878D82A}">
                    <a16:rowId xmlns:a16="http://schemas.microsoft.com/office/drawing/2014/main" xmlns="" val="3025247966"/>
                  </a:ext>
                </a:extLst>
              </a:tr>
            </a:tbl>
          </a:graphicData>
        </a:graphic>
      </p:graphicFrame>
      <p:sp>
        <p:nvSpPr>
          <p:cNvPr id="3" name="CasellaDiTesto 2"/>
          <p:cNvSpPr txBox="1"/>
          <p:nvPr/>
        </p:nvSpPr>
        <p:spPr>
          <a:xfrm>
            <a:off x="6087291" y="470263"/>
            <a:ext cx="6675120" cy="369332"/>
          </a:xfrm>
          <a:prstGeom prst="rect">
            <a:avLst/>
          </a:prstGeom>
          <a:noFill/>
        </p:spPr>
        <p:txBody>
          <a:bodyPr wrap="square" rtlCol="0">
            <a:spAutoFit/>
          </a:bodyPr>
          <a:lstStyle/>
          <a:p>
            <a:r>
              <a:rPr lang="it-IT" dirty="0" err="1" smtClean="0">
                <a:ln w="0"/>
                <a:solidFill>
                  <a:schemeClr val="accent1"/>
                </a:solidFill>
                <a:effectLst>
                  <a:outerShdw blurRad="38100" dist="25400" dir="5400000" algn="ctr" rotWithShape="0">
                    <a:srgbClr val="6E747A">
                      <a:alpha val="43000"/>
                    </a:srgbClr>
                  </a:outerShdw>
                </a:effectLst>
              </a:rPr>
              <a:t>Year</a:t>
            </a:r>
            <a:r>
              <a:rPr lang="it-IT" dirty="0" smtClean="0">
                <a:ln w="0"/>
                <a:solidFill>
                  <a:schemeClr val="accent1"/>
                </a:solidFill>
                <a:effectLst>
                  <a:outerShdw blurRad="38100" dist="25400" dir="5400000" algn="ctr" rotWithShape="0">
                    <a:srgbClr val="6E747A">
                      <a:alpha val="43000"/>
                    </a:srgbClr>
                  </a:outerShdw>
                </a:effectLst>
              </a:rPr>
              <a:t> 2</a:t>
            </a:r>
            <a:endParaRPr lang="en-GB"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29011807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11194069" y="8978206"/>
            <a:ext cx="169545" cy="189865"/>
          </a:xfrm>
          <a:custGeom>
            <a:avLst/>
            <a:gdLst/>
            <a:ahLst/>
            <a:cxnLst/>
            <a:rect l="l" t="t" r="r" b="b"/>
            <a:pathLst>
              <a:path w="169545" h="189865">
                <a:moveTo>
                  <a:pt x="98729" y="0"/>
                </a:moveTo>
                <a:lnTo>
                  <a:pt x="56337" y="7061"/>
                </a:lnTo>
                <a:lnTo>
                  <a:pt x="25395" y="26968"/>
                </a:lnTo>
                <a:lnTo>
                  <a:pt x="6437" y="57800"/>
                </a:lnTo>
                <a:lnTo>
                  <a:pt x="0" y="97637"/>
                </a:lnTo>
                <a:lnTo>
                  <a:pt x="7236" y="138319"/>
                </a:lnTo>
                <a:lnTo>
                  <a:pt x="27705" y="167020"/>
                </a:lnTo>
                <a:lnTo>
                  <a:pt x="59546" y="184030"/>
                </a:lnTo>
                <a:lnTo>
                  <a:pt x="100901" y="189636"/>
                </a:lnTo>
                <a:lnTo>
                  <a:pt x="124276" y="188131"/>
                </a:lnTo>
                <a:lnTo>
                  <a:pt x="164820" y="176098"/>
                </a:lnTo>
                <a:lnTo>
                  <a:pt x="169456" y="172770"/>
                </a:lnTo>
                <a:lnTo>
                  <a:pt x="169456" y="166382"/>
                </a:lnTo>
                <a:lnTo>
                  <a:pt x="102539" y="166382"/>
                </a:lnTo>
                <a:lnTo>
                  <a:pt x="70375" y="161491"/>
                </a:lnTo>
                <a:lnTo>
                  <a:pt x="48413" y="147566"/>
                </a:lnTo>
                <a:lnTo>
                  <a:pt x="35836" y="125732"/>
                </a:lnTo>
                <a:lnTo>
                  <a:pt x="31826" y="97116"/>
                </a:lnTo>
                <a:lnTo>
                  <a:pt x="35615" y="67964"/>
                </a:lnTo>
                <a:lnTo>
                  <a:pt x="47666" y="43700"/>
                </a:lnTo>
                <a:lnTo>
                  <a:pt x="68998" y="27104"/>
                </a:lnTo>
                <a:lnTo>
                  <a:pt x="100634" y="20955"/>
                </a:lnTo>
                <a:lnTo>
                  <a:pt x="156378" y="20955"/>
                </a:lnTo>
                <a:lnTo>
                  <a:pt x="152660" y="15814"/>
                </a:lnTo>
                <a:lnTo>
                  <a:pt x="131664" y="4445"/>
                </a:lnTo>
                <a:lnTo>
                  <a:pt x="98729" y="0"/>
                </a:lnTo>
                <a:close/>
              </a:path>
              <a:path w="169545" h="189865">
                <a:moveTo>
                  <a:pt x="169456" y="151815"/>
                </a:moveTo>
                <a:lnTo>
                  <a:pt x="167817" y="151815"/>
                </a:lnTo>
                <a:lnTo>
                  <a:pt x="161289" y="154114"/>
                </a:lnTo>
                <a:lnTo>
                  <a:pt x="151229" y="157863"/>
                </a:lnTo>
                <a:lnTo>
                  <a:pt x="137929" y="161877"/>
                </a:lnTo>
                <a:lnTo>
                  <a:pt x="121622" y="165076"/>
                </a:lnTo>
                <a:lnTo>
                  <a:pt x="102539" y="166382"/>
                </a:lnTo>
                <a:lnTo>
                  <a:pt x="169456" y="166382"/>
                </a:lnTo>
                <a:lnTo>
                  <a:pt x="169456" y="151815"/>
                </a:lnTo>
                <a:close/>
              </a:path>
              <a:path w="169545" h="189865">
                <a:moveTo>
                  <a:pt x="156378" y="20955"/>
                </a:moveTo>
                <a:lnTo>
                  <a:pt x="100634" y="20955"/>
                </a:lnTo>
                <a:lnTo>
                  <a:pt x="112471" y="21690"/>
                </a:lnTo>
                <a:lnTo>
                  <a:pt x="122701" y="23768"/>
                </a:lnTo>
                <a:lnTo>
                  <a:pt x="131349" y="26998"/>
                </a:lnTo>
                <a:lnTo>
                  <a:pt x="138442" y="31191"/>
                </a:lnTo>
                <a:lnTo>
                  <a:pt x="132181" y="34251"/>
                </a:lnTo>
                <a:lnTo>
                  <a:pt x="127838" y="40132"/>
                </a:lnTo>
                <a:lnTo>
                  <a:pt x="127838" y="48044"/>
                </a:lnTo>
                <a:lnTo>
                  <a:pt x="129321" y="55626"/>
                </a:lnTo>
                <a:lnTo>
                  <a:pt x="133380" y="61337"/>
                </a:lnTo>
                <a:lnTo>
                  <a:pt x="139427" y="64939"/>
                </a:lnTo>
                <a:lnTo>
                  <a:pt x="146875" y="66192"/>
                </a:lnTo>
                <a:lnTo>
                  <a:pt x="154381" y="64931"/>
                </a:lnTo>
                <a:lnTo>
                  <a:pt x="160816" y="61274"/>
                </a:lnTo>
                <a:lnTo>
                  <a:pt x="165313" y="55412"/>
                </a:lnTo>
                <a:lnTo>
                  <a:pt x="167004" y="47536"/>
                </a:lnTo>
                <a:lnTo>
                  <a:pt x="163759" y="31161"/>
                </a:lnTo>
                <a:lnTo>
                  <a:pt x="156378" y="20955"/>
                </a:lnTo>
                <a:close/>
              </a:path>
            </a:pathLst>
          </a:custGeom>
          <a:solidFill>
            <a:srgbClr val="407DC9"/>
          </a:solidFill>
        </p:spPr>
        <p:txBody>
          <a:bodyPr wrap="square" lIns="0" tIns="0" rIns="0" bIns="0" rtlCol="0"/>
          <a:lstStyle/>
          <a:p>
            <a:endParaRPr/>
          </a:p>
        </p:txBody>
      </p:sp>
      <p:sp>
        <p:nvSpPr>
          <p:cNvPr id="4" name="object 4"/>
          <p:cNvSpPr/>
          <p:nvPr/>
        </p:nvSpPr>
        <p:spPr>
          <a:xfrm>
            <a:off x="11373890" y="8969784"/>
            <a:ext cx="165100" cy="196850"/>
          </a:xfrm>
          <a:custGeom>
            <a:avLst/>
            <a:gdLst/>
            <a:ahLst/>
            <a:cxnLst/>
            <a:rect l="l" t="t" r="r" b="b"/>
            <a:pathLst>
              <a:path w="165100" h="196850">
                <a:moveTo>
                  <a:pt x="139628" y="78968"/>
                </a:moveTo>
                <a:lnTo>
                  <a:pt x="89496" y="78968"/>
                </a:lnTo>
                <a:lnTo>
                  <a:pt x="101294" y="80884"/>
                </a:lnTo>
                <a:lnTo>
                  <a:pt x="109220" y="86250"/>
                </a:lnTo>
                <a:lnTo>
                  <a:pt x="113678" y="94490"/>
                </a:lnTo>
                <a:lnTo>
                  <a:pt x="115074" y="105029"/>
                </a:lnTo>
                <a:lnTo>
                  <a:pt x="115074" y="170459"/>
                </a:lnTo>
                <a:lnTo>
                  <a:pt x="117522" y="183593"/>
                </a:lnTo>
                <a:lnTo>
                  <a:pt x="123845" y="191549"/>
                </a:lnTo>
                <a:lnTo>
                  <a:pt x="132514" y="195478"/>
                </a:lnTo>
                <a:lnTo>
                  <a:pt x="141998" y="196532"/>
                </a:lnTo>
                <a:lnTo>
                  <a:pt x="152336" y="196532"/>
                </a:lnTo>
                <a:lnTo>
                  <a:pt x="164579" y="176085"/>
                </a:lnTo>
                <a:lnTo>
                  <a:pt x="146621" y="176085"/>
                </a:lnTo>
                <a:lnTo>
                  <a:pt x="143903" y="172504"/>
                </a:lnTo>
                <a:lnTo>
                  <a:pt x="143903" y="100939"/>
                </a:lnTo>
                <a:lnTo>
                  <a:pt x="140566" y="80370"/>
                </a:lnTo>
                <a:lnTo>
                  <a:pt x="139628" y="78968"/>
                </a:lnTo>
                <a:close/>
              </a:path>
              <a:path w="165100" h="196850">
                <a:moveTo>
                  <a:pt x="75082" y="175577"/>
                </a:moveTo>
                <a:lnTo>
                  <a:pt x="812" y="175577"/>
                </a:lnTo>
                <a:lnTo>
                  <a:pt x="0" y="176593"/>
                </a:lnTo>
                <a:lnTo>
                  <a:pt x="0" y="194233"/>
                </a:lnTo>
                <a:lnTo>
                  <a:pt x="1104" y="195249"/>
                </a:lnTo>
                <a:lnTo>
                  <a:pt x="74815" y="195249"/>
                </a:lnTo>
                <a:lnTo>
                  <a:pt x="75895" y="194233"/>
                </a:lnTo>
                <a:lnTo>
                  <a:pt x="75895" y="176593"/>
                </a:lnTo>
                <a:lnTo>
                  <a:pt x="75082" y="175577"/>
                </a:lnTo>
                <a:close/>
              </a:path>
              <a:path w="165100" h="196850">
                <a:moveTo>
                  <a:pt x="163499" y="174548"/>
                </a:moveTo>
                <a:lnTo>
                  <a:pt x="161315" y="174802"/>
                </a:lnTo>
                <a:lnTo>
                  <a:pt x="158318" y="175056"/>
                </a:lnTo>
                <a:lnTo>
                  <a:pt x="156959" y="176085"/>
                </a:lnTo>
                <a:lnTo>
                  <a:pt x="164579" y="176085"/>
                </a:lnTo>
                <a:lnTo>
                  <a:pt x="164579" y="174802"/>
                </a:lnTo>
                <a:lnTo>
                  <a:pt x="163499" y="174548"/>
                </a:lnTo>
                <a:close/>
              </a:path>
              <a:path w="165100" h="196850">
                <a:moveTo>
                  <a:pt x="51142" y="0"/>
                </a:moveTo>
                <a:lnTo>
                  <a:pt x="45974" y="0"/>
                </a:lnTo>
                <a:lnTo>
                  <a:pt x="6261" y="2286"/>
                </a:lnTo>
                <a:lnTo>
                  <a:pt x="2451" y="2552"/>
                </a:lnTo>
                <a:lnTo>
                  <a:pt x="1638" y="3060"/>
                </a:lnTo>
                <a:lnTo>
                  <a:pt x="1638" y="19672"/>
                </a:lnTo>
                <a:lnTo>
                  <a:pt x="2184" y="21717"/>
                </a:lnTo>
                <a:lnTo>
                  <a:pt x="6261" y="21971"/>
                </a:lnTo>
                <a:lnTo>
                  <a:pt x="15519" y="22225"/>
                </a:lnTo>
                <a:lnTo>
                  <a:pt x="20942" y="22479"/>
                </a:lnTo>
                <a:lnTo>
                  <a:pt x="23126" y="24269"/>
                </a:lnTo>
                <a:lnTo>
                  <a:pt x="23672" y="29641"/>
                </a:lnTo>
                <a:lnTo>
                  <a:pt x="23672" y="166624"/>
                </a:lnTo>
                <a:lnTo>
                  <a:pt x="23126" y="174294"/>
                </a:lnTo>
                <a:lnTo>
                  <a:pt x="19596" y="175577"/>
                </a:lnTo>
                <a:lnTo>
                  <a:pt x="56045" y="175577"/>
                </a:lnTo>
                <a:lnTo>
                  <a:pt x="52768" y="174294"/>
                </a:lnTo>
                <a:lnTo>
                  <a:pt x="52501" y="166624"/>
                </a:lnTo>
                <a:lnTo>
                  <a:pt x="52501" y="131356"/>
                </a:lnTo>
                <a:lnTo>
                  <a:pt x="55108" y="109154"/>
                </a:lnTo>
                <a:lnTo>
                  <a:pt x="62126" y="92703"/>
                </a:lnTo>
                <a:lnTo>
                  <a:pt x="73581" y="82482"/>
                </a:lnTo>
                <a:lnTo>
                  <a:pt x="88346" y="79222"/>
                </a:lnTo>
                <a:lnTo>
                  <a:pt x="52501" y="79222"/>
                </a:lnTo>
                <a:lnTo>
                  <a:pt x="52501" y="2032"/>
                </a:lnTo>
                <a:lnTo>
                  <a:pt x="51142" y="0"/>
                </a:lnTo>
                <a:close/>
              </a:path>
              <a:path w="165100" h="196850">
                <a:moveTo>
                  <a:pt x="99288" y="56222"/>
                </a:moveTo>
                <a:lnTo>
                  <a:pt x="84441" y="57587"/>
                </a:lnTo>
                <a:lnTo>
                  <a:pt x="71304" y="61779"/>
                </a:lnTo>
                <a:lnTo>
                  <a:pt x="60462" y="68942"/>
                </a:lnTo>
                <a:lnTo>
                  <a:pt x="52501" y="79222"/>
                </a:lnTo>
                <a:lnTo>
                  <a:pt x="88346" y="79222"/>
                </a:lnTo>
                <a:lnTo>
                  <a:pt x="89496" y="78968"/>
                </a:lnTo>
                <a:lnTo>
                  <a:pt x="139628" y="78968"/>
                </a:lnTo>
                <a:lnTo>
                  <a:pt x="131287" y="66508"/>
                </a:lnTo>
                <a:lnTo>
                  <a:pt x="117162" y="58682"/>
                </a:lnTo>
                <a:lnTo>
                  <a:pt x="99288" y="56222"/>
                </a:lnTo>
                <a:close/>
              </a:path>
            </a:pathLst>
          </a:custGeom>
          <a:solidFill>
            <a:srgbClr val="407DC9"/>
          </a:solidFill>
        </p:spPr>
        <p:txBody>
          <a:bodyPr wrap="square" lIns="0" tIns="0" rIns="0" bIns="0" rtlCol="0"/>
          <a:lstStyle/>
          <a:p>
            <a:endParaRPr/>
          </a:p>
        </p:txBody>
      </p:sp>
      <p:sp>
        <p:nvSpPr>
          <p:cNvPr id="5" name="object 5"/>
          <p:cNvSpPr/>
          <p:nvPr/>
        </p:nvSpPr>
        <p:spPr>
          <a:xfrm>
            <a:off x="11550196" y="9028558"/>
            <a:ext cx="76200" cy="136525"/>
          </a:xfrm>
          <a:custGeom>
            <a:avLst/>
            <a:gdLst/>
            <a:ahLst/>
            <a:cxnLst/>
            <a:rect l="l" t="t" r="r" b="b"/>
            <a:pathLst>
              <a:path w="76200" h="136525">
                <a:moveTo>
                  <a:pt x="75082" y="116801"/>
                </a:moveTo>
                <a:lnTo>
                  <a:pt x="546" y="116801"/>
                </a:lnTo>
                <a:lnTo>
                  <a:pt x="0" y="117817"/>
                </a:lnTo>
                <a:lnTo>
                  <a:pt x="0" y="135458"/>
                </a:lnTo>
                <a:lnTo>
                  <a:pt x="1092" y="136474"/>
                </a:lnTo>
                <a:lnTo>
                  <a:pt x="74523" y="136474"/>
                </a:lnTo>
                <a:lnTo>
                  <a:pt x="75895" y="135458"/>
                </a:lnTo>
                <a:lnTo>
                  <a:pt x="75895" y="117817"/>
                </a:lnTo>
                <a:lnTo>
                  <a:pt x="75082" y="116801"/>
                </a:lnTo>
                <a:close/>
              </a:path>
              <a:path w="76200" h="136525">
                <a:moveTo>
                  <a:pt x="50863" y="0"/>
                </a:moveTo>
                <a:lnTo>
                  <a:pt x="45973" y="0"/>
                </a:lnTo>
                <a:lnTo>
                  <a:pt x="2451" y="2552"/>
                </a:lnTo>
                <a:lnTo>
                  <a:pt x="1358" y="3060"/>
                </a:lnTo>
                <a:lnTo>
                  <a:pt x="1358" y="19672"/>
                </a:lnTo>
                <a:lnTo>
                  <a:pt x="1904" y="21729"/>
                </a:lnTo>
                <a:lnTo>
                  <a:pt x="6261" y="21983"/>
                </a:lnTo>
                <a:lnTo>
                  <a:pt x="15506" y="22237"/>
                </a:lnTo>
                <a:lnTo>
                  <a:pt x="20942" y="22491"/>
                </a:lnTo>
                <a:lnTo>
                  <a:pt x="23126" y="24282"/>
                </a:lnTo>
                <a:lnTo>
                  <a:pt x="23393" y="29654"/>
                </a:lnTo>
                <a:lnTo>
                  <a:pt x="23393" y="115265"/>
                </a:lnTo>
                <a:lnTo>
                  <a:pt x="20408" y="116801"/>
                </a:lnTo>
                <a:lnTo>
                  <a:pt x="55232" y="116801"/>
                </a:lnTo>
                <a:lnTo>
                  <a:pt x="52235" y="115265"/>
                </a:lnTo>
                <a:lnTo>
                  <a:pt x="52235" y="2044"/>
                </a:lnTo>
                <a:lnTo>
                  <a:pt x="50863" y="0"/>
                </a:lnTo>
                <a:close/>
              </a:path>
            </a:pathLst>
          </a:custGeom>
          <a:solidFill>
            <a:srgbClr val="407DC9"/>
          </a:solidFill>
        </p:spPr>
        <p:txBody>
          <a:bodyPr wrap="square" lIns="0" tIns="0" rIns="0" bIns="0" rtlCol="0"/>
          <a:lstStyle/>
          <a:p>
            <a:endParaRPr/>
          </a:p>
        </p:txBody>
      </p:sp>
      <p:sp>
        <p:nvSpPr>
          <p:cNvPr id="6" name="object 6"/>
          <p:cNvSpPr/>
          <p:nvPr/>
        </p:nvSpPr>
        <p:spPr>
          <a:xfrm>
            <a:off x="11633979" y="8970027"/>
            <a:ext cx="76200" cy="195580"/>
          </a:xfrm>
          <a:custGeom>
            <a:avLst/>
            <a:gdLst/>
            <a:ahLst/>
            <a:cxnLst/>
            <a:rect l="l" t="t" r="r" b="b"/>
            <a:pathLst>
              <a:path w="76200" h="195579">
                <a:moveTo>
                  <a:pt x="75082" y="175336"/>
                </a:moveTo>
                <a:lnTo>
                  <a:pt x="825" y="175336"/>
                </a:lnTo>
                <a:lnTo>
                  <a:pt x="0" y="176352"/>
                </a:lnTo>
                <a:lnTo>
                  <a:pt x="0" y="193979"/>
                </a:lnTo>
                <a:lnTo>
                  <a:pt x="1104" y="195008"/>
                </a:lnTo>
                <a:lnTo>
                  <a:pt x="74815" y="195008"/>
                </a:lnTo>
                <a:lnTo>
                  <a:pt x="75907" y="193979"/>
                </a:lnTo>
                <a:lnTo>
                  <a:pt x="75907" y="176352"/>
                </a:lnTo>
                <a:lnTo>
                  <a:pt x="75082" y="175336"/>
                </a:lnTo>
                <a:close/>
              </a:path>
              <a:path w="76200" h="195579">
                <a:moveTo>
                  <a:pt x="51142" y="0"/>
                </a:moveTo>
                <a:lnTo>
                  <a:pt x="45973" y="0"/>
                </a:lnTo>
                <a:lnTo>
                  <a:pt x="6273" y="2044"/>
                </a:lnTo>
                <a:lnTo>
                  <a:pt x="2451" y="2311"/>
                </a:lnTo>
                <a:lnTo>
                  <a:pt x="1638" y="2819"/>
                </a:lnTo>
                <a:lnTo>
                  <a:pt x="1638" y="19684"/>
                </a:lnTo>
                <a:lnTo>
                  <a:pt x="2184" y="21729"/>
                </a:lnTo>
                <a:lnTo>
                  <a:pt x="6273" y="21983"/>
                </a:lnTo>
                <a:lnTo>
                  <a:pt x="15519" y="21983"/>
                </a:lnTo>
                <a:lnTo>
                  <a:pt x="21501" y="22237"/>
                </a:lnTo>
                <a:lnTo>
                  <a:pt x="23685" y="24536"/>
                </a:lnTo>
                <a:lnTo>
                  <a:pt x="23685" y="173786"/>
                </a:lnTo>
                <a:lnTo>
                  <a:pt x="20408" y="175336"/>
                </a:lnTo>
                <a:lnTo>
                  <a:pt x="55511" y="175336"/>
                </a:lnTo>
                <a:lnTo>
                  <a:pt x="52514" y="173786"/>
                </a:lnTo>
                <a:lnTo>
                  <a:pt x="52514" y="2044"/>
                </a:lnTo>
                <a:lnTo>
                  <a:pt x="51142" y="0"/>
                </a:lnTo>
                <a:close/>
              </a:path>
            </a:pathLst>
          </a:custGeom>
          <a:solidFill>
            <a:srgbClr val="407DC9"/>
          </a:solidFill>
        </p:spPr>
        <p:txBody>
          <a:bodyPr wrap="square" lIns="0" tIns="0" rIns="0" bIns="0" rtlCol="0"/>
          <a:lstStyle/>
          <a:p>
            <a:endParaRPr/>
          </a:p>
        </p:txBody>
      </p:sp>
      <p:sp>
        <p:nvSpPr>
          <p:cNvPr id="7" name="object 7"/>
          <p:cNvSpPr/>
          <p:nvPr/>
        </p:nvSpPr>
        <p:spPr>
          <a:xfrm>
            <a:off x="11724027" y="8970026"/>
            <a:ext cx="150495" cy="198755"/>
          </a:xfrm>
          <a:custGeom>
            <a:avLst/>
            <a:gdLst/>
            <a:ahLst/>
            <a:cxnLst/>
            <a:rect l="l" t="t" r="r" b="b"/>
            <a:pathLst>
              <a:path w="150495" h="198754">
                <a:moveTo>
                  <a:pt x="65024" y="56489"/>
                </a:moveTo>
                <a:lnTo>
                  <a:pt x="37536" y="61740"/>
                </a:lnTo>
                <a:lnTo>
                  <a:pt x="17110" y="76839"/>
                </a:lnTo>
                <a:lnTo>
                  <a:pt x="4384" y="100804"/>
                </a:lnTo>
                <a:lnTo>
                  <a:pt x="0" y="132651"/>
                </a:lnTo>
                <a:lnTo>
                  <a:pt x="4186" y="162645"/>
                </a:lnTo>
                <a:lnTo>
                  <a:pt x="15924" y="183027"/>
                </a:lnTo>
                <a:lnTo>
                  <a:pt x="33984" y="194639"/>
                </a:lnTo>
                <a:lnTo>
                  <a:pt x="57137" y="198323"/>
                </a:lnTo>
                <a:lnTo>
                  <a:pt x="69759" y="197190"/>
                </a:lnTo>
                <a:lnTo>
                  <a:pt x="81618" y="193471"/>
                </a:lnTo>
                <a:lnTo>
                  <a:pt x="92250" y="186686"/>
                </a:lnTo>
                <a:lnTo>
                  <a:pt x="100534" y="177114"/>
                </a:lnTo>
                <a:lnTo>
                  <a:pt x="62852" y="177114"/>
                </a:lnTo>
                <a:lnTo>
                  <a:pt x="47721" y="173712"/>
                </a:lnTo>
                <a:lnTo>
                  <a:pt x="37515" y="164274"/>
                </a:lnTo>
                <a:lnTo>
                  <a:pt x="31748" y="149950"/>
                </a:lnTo>
                <a:lnTo>
                  <a:pt x="29933" y="131889"/>
                </a:lnTo>
                <a:lnTo>
                  <a:pt x="32174" y="111058"/>
                </a:lnTo>
                <a:lnTo>
                  <a:pt x="39287" y="93895"/>
                </a:lnTo>
                <a:lnTo>
                  <a:pt x="51858" y="82245"/>
                </a:lnTo>
                <a:lnTo>
                  <a:pt x="70472" y="77952"/>
                </a:lnTo>
                <a:lnTo>
                  <a:pt x="129755" y="77952"/>
                </a:lnTo>
                <a:lnTo>
                  <a:pt x="129755" y="66967"/>
                </a:lnTo>
                <a:lnTo>
                  <a:pt x="100926" y="66967"/>
                </a:lnTo>
                <a:lnTo>
                  <a:pt x="93522" y="62849"/>
                </a:lnTo>
                <a:lnTo>
                  <a:pt x="85323" y="59523"/>
                </a:lnTo>
                <a:lnTo>
                  <a:pt x="75950" y="57299"/>
                </a:lnTo>
                <a:lnTo>
                  <a:pt x="65024" y="56489"/>
                </a:lnTo>
                <a:close/>
              </a:path>
              <a:path w="150495" h="198754">
                <a:moveTo>
                  <a:pt x="150431" y="176352"/>
                </a:moveTo>
                <a:lnTo>
                  <a:pt x="101193" y="176352"/>
                </a:lnTo>
                <a:lnTo>
                  <a:pt x="104787" y="186368"/>
                </a:lnTo>
                <a:lnTo>
                  <a:pt x="111161" y="192455"/>
                </a:lnTo>
                <a:lnTo>
                  <a:pt x="119219" y="195476"/>
                </a:lnTo>
                <a:lnTo>
                  <a:pt x="127863" y="196291"/>
                </a:lnTo>
                <a:lnTo>
                  <a:pt x="138188" y="196291"/>
                </a:lnTo>
                <a:lnTo>
                  <a:pt x="142265" y="195516"/>
                </a:lnTo>
                <a:lnTo>
                  <a:pt x="149885" y="192963"/>
                </a:lnTo>
                <a:lnTo>
                  <a:pt x="150431" y="190919"/>
                </a:lnTo>
                <a:lnTo>
                  <a:pt x="150431" y="176352"/>
                </a:lnTo>
                <a:close/>
              </a:path>
              <a:path w="150495" h="198754">
                <a:moveTo>
                  <a:pt x="129755" y="77952"/>
                </a:moveTo>
                <a:lnTo>
                  <a:pt x="70472" y="77952"/>
                </a:lnTo>
                <a:lnTo>
                  <a:pt x="79511" y="78715"/>
                </a:lnTo>
                <a:lnTo>
                  <a:pt x="87942" y="80795"/>
                </a:lnTo>
                <a:lnTo>
                  <a:pt x="95252" y="83883"/>
                </a:lnTo>
                <a:lnTo>
                  <a:pt x="100926" y="87668"/>
                </a:lnTo>
                <a:lnTo>
                  <a:pt x="100926" y="128562"/>
                </a:lnTo>
                <a:lnTo>
                  <a:pt x="97006" y="149301"/>
                </a:lnTo>
                <a:lnTo>
                  <a:pt x="89338" y="164530"/>
                </a:lnTo>
                <a:lnTo>
                  <a:pt x="77945" y="173912"/>
                </a:lnTo>
                <a:lnTo>
                  <a:pt x="62852" y="177114"/>
                </a:lnTo>
                <a:lnTo>
                  <a:pt x="100534" y="177114"/>
                </a:lnTo>
                <a:lnTo>
                  <a:pt x="101193" y="176352"/>
                </a:lnTo>
                <a:lnTo>
                  <a:pt x="150431" y="176352"/>
                </a:lnTo>
                <a:lnTo>
                  <a:pt x="150431" y="175844"/>
                </a:lnTo>
                <a:lnTo>
                  <a:pt x="132753" y="175844"/>
                </a:lnTo>
                <a:lnTo>
                  <a:pt x="130035" y="172770"/>
                </a:lnTo>
                <a:lnTo>
                  <a:pt x="129755" y="166382"/>
                </a:lnTo>
                <a:lnTo>
                  <a:pt x="129755" y="77952"/>
                </a:lnTo>
                <a:close/>
              </a:path>
              <a:path w="150495" h="198754">
                <a:moveTo>
                  <a:pt x="149352" y="174307"/>
                </a:moveTo>
                <a:lnTo>
                  <a:pt x="147167" y="174561"/>
                </a:lnTo>
                <a:lnTo>
                  <a:pt x="144183" y="174815"/>
                </a:lnTo>
                <a:lnTo>
                  <a:pt x="142824" y="175844"/>
                </a:lnTo>
                <a:lnTo>
                  <a:pt x="150431" y="175844"/>
                </a:lnTo>
                <a:lnTo>
                  <a:pt x="150431" y="174561"/>
                </a:lnTo>
                <a:lnTo>
                  <a:pt x="149352" y="174307"/>
                </a:lnTo>
                <a:close/>
              </a:path>
              <a:path w="150495" h="198754">
                <a:moveTo>
                  <a:pt x="128130" y="0"/>
                </a:moveTo>
                <a:lnTo>
                  <a:pt x="123240" y="0"/>
                </a:lnTo>
                <a:lnTo>
                  <a:pt x="83515" y="2044"/>
                </a:lnTo>
                <a:lnTo>
                  <a:pt x="79717" y="2311"/>
                </a:lnTo>
                <a:lnTo>
                  <a:pt x="78905" y="2819"/>
                </a:lnTo>
                <a:lnTo>
                  <a:pt x="78905" y="19685"/>
                </a:lnTo>
                <a:lnTo>
                  <a:pt x="79438" y="21729"/>
                </a:lnTo>
                <a:lnTo>
                  <a:pt x="83515" y="21983"/>
                </a:lnTo>
                <a:lnTo>
                  <a:pt x="92760" y="21983"/>
                </a:lnTo>
                <a:lnTo>
                  <a:pt x="98755" y="22237"/>
                </a:lnTo>
                <a:lnTo>
                  <a:pt x="100926" y="24536"/>
                </a:lnTo>
                <a:lnTo>
                  <a:pt x="100926" y="66967"/>
                </a:lnTo>
                <a:lnTo>
                  <a:pt x="129755" y="66967"/>
                </a:lnTo>
                <a:lnTo>
                  <a:pt x="129755" y="2044"/>
                </a:lnTo>
                <a:lnTo>
                  <a:pt x="128130" y="0"/>
                </a:lnTo>
                <a:close/>
              </a:path>
            </a:pathLst>
          </a:custGeom>
          <a:solidFill>
            <a:srgbClr val="407DC9"/>
          </a:solidFill>
        </p:spPr>
        <p:txBody>
          <a:bodyPr wrap="square" lIns="0" tIns="0" rIns="0" bIns="0" rtlCol="0"/>
          <a:lstStyle/>
          <a:p>
            <a:endParaRPr/>
          </a:p>
        </p:txBody>
      </p:sp>
      <p:sp>
        <p:nvSpPr>
          <p:cNvPr id="8" name="object 8"/>
          <p:cNvSpPr/>
          <p:nvPr/>
        </p:nvSpPr>
        <p:spPr>
          <a:xfrm>
            <a:off x="11920160" y="8978206"/>
            <a:ext cx="475039" cy="193922"/>
          </a:xfrm>
          <a:prstGeom prst="rect">
            <a:avLst/>
          </a:prstGeom>
          <a:blipFill>
            <a:blip r:embed="rId2" cstate="print"/>
            <a:stretch>
              <a:fillRect/>
            </a:stretch>
          </a:blipFill>
        </p:spPr>
        <p:txBody>
          <a:bodyPr wrap="square" lIns="0" tIns="0" rIns="0" bIns="0" rtlCol="0"/>
          <a:lstStyle/>
          <a:p>
            <a:endParaRPr/>
          </a:p>
        </p:txBody>
      </p:sp>
      <p:sp>
        <p:nvSpPr>
          <p:cNvPr id="9" name="object 9"/>
          <p:cNvSpPr/>
          <p:nvPr/>
        </p:nvSpPr>
        <p:spPr>
          <a:xfrm>
            <a:off x="10731500" y="8883078"/>
            <a:ext cx="388823" cy="365340"/>
          </a:xfrm>
          <a:prstGeom prst="rect">
            <a:avLst/>
          </a:prstGeom>
          <a:blipFill>
            <a:blip r:embed="rId3" cstate="print"/>
            <a:stretch>
              <a:fillRect/>
            </a:stretch>
          </a:blipFill>
        </p:spPr>
        <p:txBody>
          <a:bodyPr wrap="square" lIns="0" tIns="0" rIns="0" bIns="0" rtlCol="0"/>
          <a:lstStyle/>
          <a:p>
            <a:endParaRPr/>
          </a:p>
        </p:txBody>
      </p:sp>
      <p:sp>
        <p:nvSpPr>
          <p:cNvPr id="10" name="object 10"/>
          <p:cNvSpPr/>
          <p:nvPr/>
        </p:nvSpPr>
        <p:spPr>
          <a:xfrm>
            <a:off x="11551384" y="8954453"/>
            <a:ext cx="65405" cy="65405"/>
          </a:xfrm>
          <a:custGeom>
            <a:avLst/>
            <a:gdLst/>
            <a:ahLst/>
            <a:cxnLst/>
            <a:rect l="l" t="t" r="r" b="b"/>
            <a:pathLst>
              <a:path w="65404" h="65404">
                <a:moveTo>
                  <a:pt x="32562" y="0"/>
                </a:moveTo>
                <a:lnTo>
                  <a:pt x="0" y="32575"/>
                </a:lnTo>
                <a:lnTo>
                  <a:pt x="32562" y="65138"/>
                </a:lnTo>
                <a:lnTo>
                  <a:pt x="65138" y="32575"/>
                </a:lnTo>
                <a:lnTo>
                  <a:pt x="32562" y="0"/>
                </a:lnTo>
                <a:close/>
              </a:path>
            </a:pathLst>
          </a:custGeom>
          <a:solidFill>
            <a:srgbClr val="F2B533"/>
          </a:solidFill>
        </p:spPr>
        <p:txBody>
          <a:bodyPr wrap="square" lIns="0" tIns="0" rIns="0" bIns="0" rtlCol="0"/>
          <a:lstStyle/>
          <a:p>
            <a:endParaRPr/>
          </a:p>
        </p:txBody>
      </p:sp>
      <p:sp>
        <p:nvSpPr>
          <p:cNvPr id="11" name="object 11"/>
          <p:cNvSpPr/>
          <p:nvPr/>
        </p:nvSpPr>
        <p:spPr>
          <a:xfrm>
            <a:off x="304825" y="9179242"/>
            <a:ext cx="304800" cy="287655"/>
          </a:xfrm>
          <a:custGeom>
            <a:avLst/>
            <a:gdLst/>
            <a:ahLst/>
            <a:cxnLst/>
            <a:rect l="l" t="t" r="r" b="b"/>
            <a:pathLst>
              <a:path w="304800" h="287654">
                <a:moveTo>
                  <a:pt x="304774" y="287185"/>
                </a:moveTo>
                <a:lnTo>
                  <a:pt x="0" y="287185"/>
                </a:lnTo>
                <a:lnTo>
                  <a:pt x="0" y="0"/>
                </a:lnTo>
                <a:lnTo>
                  <a:pt x="304774" y="0"/>
                </a:lnTo>
                <a:lnTo>
                  <a:pt x="304774" y="287185"/>
                </a:lnTo>
                <a:close/>
              </a:path>
            </a:pathLst>
          </a:custGeom>
          <a:solidFill>
            <a:srgbClr val="407DC9"/>
          </a:solidFill>
        </p:spPr>
        <p:txBody>
          <a:bodyPr wrap="square" lIns="0" tIns="0" rIns="0" bIns="0" rtlCol="0"/>
          <a:lstStyle/>
          <a:p>
            <a:endParaRPr/>
          </a:p>
        </p:txBody>
      </p:sp>
      <p:sp>
        <p:nvSpPr>
          <p:cNvPr id="12" name="object 12"/>
          <p:cNvSpPr/>
          <p:nvPr/>
        </p:nvSpPr>
        <p:spPr>
          <a:xfrm>
            <a:off x="0" y="9179242"/>
            <a:ext cx="305435" cy="287655"/>
          </a:xfrm>
          <a:custGeom>
            <a:avLst/>
            <a:gdLst/>
            <a:ahLst/>
            <a:cxnLst/>
            <a:rect l="l" t="t" r="r" b="b"/>
            <a:pathLst>
              <a:path w="305435" h="287654">
                <a:moveTo>
                  <a:pt x="0" y="287185"/>
                </a:moveTo>
                <a:lnTo>
                  <a:pt x="304825" y="287185"/>
                </a:lnTo>
                <a:lnTo>
                  <a:pt x="304825" y="0"/>
                </a:lnTo>
                <a:lnTo>
                  <a:pt x="0" y="0"/>
                </a:lnTo>
                <a:lnTo>
                  <a:pt x="0" y="287185"/>
                </a:lnTo>
                <a:close/>
              </a:path>
            </a:pathLst>
          </a:custGeom>
          <a:solidFill>
            <a:srgbClr val="63CCC9"/>
          </a:solidFill>
        </p:spPr>
        <p:txBody>
          <a:bodyPr wrap="square" lIns="0" tIns="0" rIns="0" bIns="0" rtlCol="0"/>
          <a:lstStyle/>
          <a:p>
            <a:endParaRPr/>
          </a:p>
        </p:txBody>
      </p:sp>
      <p:sp>
        <p:nvSpPr>
          <p:cNvPr id="13" name="object 13"/>
          <p:cNvSpPr/>
          <p:nvPr/>
        </p:nvSpPr>
        <p:spPr>
          <a:xfrm>
            <a:off x="609600" y="9179242"/>
            <a:ext cx="305435" cy="287655"/>
          </a:xfrm>
          <a:custGeom>
            <a:avLst/>
            <a:gdLst/>
            <a:ahLst/>
            <a:cxnLst/>
            <a:rect l="l" t="t" r="r" b="b"/>
            <a:pathLst>
              <a:path w="305434" h="287654">
                <a:moveTo>
                  <a:pt x="0" y="0"/>
                </a:moveTo>
                <a:lnTo>
                  <a:pt x="304825" y="0"/>
                </a:lnTo>
                <a:lnTo>
                  <a:pt x="304825" y="287185"/>
                </a:lnTo>
                <a:lnTo>
                  <a:pt x="0" y="287185"/>
                </a:lnTo>
                <a:lnTo>
                  <a:pt x="0" y="0"/>
                </a:lnTo>
                <a:close/>
              </a:path>
            </a:pathLst>
          </a:custGeom>
          <a:solidFill>
            <a:srgbClr val="63CCC9"/>
          </a:solidFill>
        </p:spPr>
        <p:txBody>
          <a:bodyPr wrap="square" lIns="0" tIns="0" rIns="0" bIns="0" rtlCol="0"/>
          <a:lstStyle/>
          <a:p>
            <a:endParaRPr/>
          </a:p>
        </p:txBody>
      </p:sp>
      <p:sp>
        <p:nvSpPr>
          <p:cNvPr id="14" name="object 14"/>
          <p:cNvSpPr/>
          <p:nvPr/>
        </p:nvSpPr>
        <p:spPr>
          <a:xfrm>
            <a:off x="304825" y="8892146"/>
            <a:ext cx="304800" cy="287655"/>
          </a:xfrm>
          <a:custGeom>
            <a:avLst/>
            <a:gdLst/>
            <a:ahLst/>
            <a:cxnLst/>
            <a:rect l="l" t="t" r="r" b="b"/>
            <a:pathLst>
              <a:path w="304800" h="287654">
                <a:moveTo>
                  <a:pt x="0" y="0"/>
                </a:moveTo>
                <a:lnTo>
                  <a:pt x="304774" y="0"/>
                </a:lnTo>
                <a:lnTo>
                  <a:pt x="304774" y="287108"/>
                </a:lnTo>
                <a:lnTo>
                  <a:pt x="0" y="287108"/>
                </a:lnTo>
                <a:lnTo>
                  <a:pt x="0" y="0"/>
                </a:lnTo>
                <a:close/>
              </a:path>
            </a:pathLst>
          </a:custGeom>
          <a:solidFill>
            <a:srgbClr val="63CCC9"/>
          </a:solidFill>
        </p:spPr>
        <p:txBody>
          <a:bodyPr wrap="square" lIns="0" tIns="0" rIns="0" bIns="0" rtlCol="0"/>
          <a:lstStyle/>
          <a:p>
            <a:endParaRPr/>
          </a:p>
        </p:txBody>
      </p:sp>
      <p:sp>
        <p:nvSpPr>
          <p:cNvPr id="15" name="object 15"/>
          <p:cNvSpPr/>
          <p:nvPr/>
        </p:nvSpPr>
        <p:spPr>
          <a:xfrm>
            <a:off x="0" y="8604948"/>
            <a:ext cx="305435" cy="287655"/>
          </a:xfrm>
          <a:custGeom>
            <a:avLst/>
            <a:gdLst/>
            <a:ahLst/>
            <a:cxnLst/>
            <a:rect l="l" t="t" r="r" b="b"/>
            <a:pathLst>
              <a:path w="305435" h="287654">
                <a:moveTo>
                  <a:pt x="0" y="287197"/>
                </a:moveTo>
                <a:lnTo>
                  <a:pt x="304825" y="287197"/>
                </a:lnTo>
                <a:lnTo>
                  <a:pt x="304825" y="0"/>
                </a:lnTo>
                <a:lnTo>
                  <a:pt x="0" y="0"/>
                </a:lnTo>
                <a:lnTo>
                  <a:pt x="0" y="287197"/>
                </a:lnTo>
                <a:close/>
              </a:path>
            </a:pathLst>
          </a:custGeom>
          <a:solidFill>
            <a:srgbClr val="F2B533"/>
          </a:solidFill>
        </p:spPr>
        <p:txBody>
          <a:bodyPr wrap="square" lIns="0" tIns="0" rIns="0" bIns="0" rtlCol="0"/>
          <a:lstStyle/>
          <a:p>
            <a:endParaRPr/>
          </a:p>
        </p:txBody>
      </p:sp>
      <p:sp>
        <p:nvSpPr>
          <p:cNvPr id="16" name="object 16"/>
          <p:cNvSpPr/>
          <p:nvPr/>
        </p:nvSpPr>
        <p:spPr>
          <a:xfrm>
            <a:off x="609600" y="8604948"/>
            <a:ext cx="305435" cy="287655"/>
          </a:xfrm>
          <a:custGeom>
            <a:avLst/>
            <a:gdLst/>
            <a:ahLst/>
            <a:cxnLst/>
            <a:rect l="l" t="t" r="r" b="b"/>
            <a:pathLst>
              <a:path w="305434" h="287654">
                <a:moveTo>
                  <a:pt x="0" y="0"/>
                </a:moveTo>
                <a:lnTo>
                  <a:pt x="304825" y="0"/>
                </a:lnTo>
                <a:lnTo>
                  <a:pt x="304825" y="287197"/>
                </a:lnTo>
                <a:lnTo>
                  <a:pt x="0" y="287197"/>
                </a:lnTo>
                <a:lnTo>
                  <a:pt x="0" y="0"/>
                </a:lnTo>
                <a:close/>
              </a:path>
            </a:pathLst>
          </a:custGeom>
          <a:solidFill>
            <a:srgbClr val="F2B533"/>
          </a:solidFill>
        </p:spPr>
        <p:txBody>
          <a:bodyPr wrap="square" lIns="0" tIns="0" rIns="0" bIns="0" rtlCol="0"/>
          <a:lstStyle/>
          <a:p>
            <a:endParaRPr/>
          </a:p>
        </p:txBody>
      </p:sp>
      <p:sp>
        <p:nvSpPr>
          <p:cNvPr id="17" name="object 17"/>
          <p:cNvSpPr/>
          <p:nvPr/>
        </p:nvSpPr>
        <p:spPr>
          <a:xfrm>
            <a:off x="914438" y="8892133"/>
            <a:ext cx="304800" cy="287655"/>
          </a:xfrm>
          <a:custGeom>
            <a:avLst/>
            <a:gdLst/>
            <a:ahLst/>
            <a:cxnLst/>
            <a:rect l="l" t="t" r="r" b="b"/>
            <a:pathLst>
              <a:path w="304800" h="287654">
                <a:moveTo>
                  <a:pt x="304761" y="287108"/>
                </a:moveTo>
                <a:lnTo>
                  <a:pt x="0" y="287108"/>
                </a:lnTo>
                <a:lnTo>
                  <a:pt x="0" y="0"/>
                </a:lnTo>
                <a:lnTo>
                  <a:pt x="304761" y="0"/>
                </a:lnTo>
                <a:lnTo>
                  <a:pt x="304761" y="287108"/>
                </a:lnTo>
                <a:close/>
              </a:path>
            </a:pathLst>
          </a:custGeom>
          <a:solidFill>
            <a:srgbClr val="F2B533"/>
          </a:solidFill>
        </p:spPr>
        <p:txBody>
          <a:bodyPr wrap="square" lIns="0" tIns="0" rIns="0" bIns="0" rtlCol="0"/>
          <a:lstStyle/>
          <a:p>
            <a:endParaRPr/>
          </a:p>
        </p:txBody>
      </p:sp>
      <p:sp>
        <p:nvSpPr>
          <p:cNvPr id="18" name="object 18"/>
          <p:cNvSpPr/>
          <p:nvPr/>
        </p:nvSpPr>
        <p:spPr>
          <a:xfrm>
            <a:off x="914450" y="9466427"/>
            <a:ext cx="304800" cy="287655"/>
          </a:xfrm>
          <a:custGeom>
            <a:avLst/>
            <a:gdLst/>
            <a:ahLst/>
            <a:cxnLst/>
            <a:rect l="l" t="t" r="r" b="b"/>
            <a:pathLst>
              <a:path w="304800" h="287654">
                <a:moveTo>
                  <a:pt x="0" y="287121"/>
                </a:moveTo>
                <a:lnTo>
                  <a:pt x="304761" y="287121"/>
                </a:lnTo>
                <a:lnTo>
                  <a:pt x="304761" y="0"/>
                </a:lnTo>
                <a:lnTo>
                  <a:pt x="0" y="0"/>
                </a:lnTo>
                <a:lnTo>
                  <a:pt x="0" y="287121"/>
                </a:lnTo>
                <a:close/>
              </a:path>
            </a:pathLst>
          </a:custGeom>
          <a:solidFill>
            <a:srgbClr val="F2B533"/>
          </a:solidFill>
        </p:spPr>
        <p:txBody>
          <a:bodyPr wrap="square" lIns="0" tIns="0" rIns="0" bIns="0" rtlCol="0"/>
          <a:lstStyle/>
          <a:p>
            <a:endParaRPr/>
          </a:p>
        </p:txBody>
      </p:sp>
      <p:sp>
        <p:nvSpPr>
          <p:cNvPr id="19" name="object 19"/>
          <p:cNvSpPr/>
          <p:nvPr/>
        </p:nvSpPr>
        <p:spPr>
          <a:xfrm>
            <a:off x="304825" y="9466427"/>
            <a:ext cx="304800" cy="287655"/>
          </a:xfrm>
          <a:custGeom>
            <a:avLst/>
            <a:gdLst/>
            <a:ahLst/>
            <a:cxnLst/>
            <a:rect l="l" t="t" r="r" b="b"/>
            <a:pathLst>
              <a:path w="304800" h="287654">
                <a:moveTo>
                  <a:pt x="0" y="287172"/>
                </a:moveTo>
                <a:lnTo>
                  <a:pt x="304774" y="287172"/>
                </a:lnTo>
                <a:lnTo>
                  <a:pt x="304774" y="0"/>
                </a:lnTo>
                <a:lnTo>
                  <a:pt x="0" y="0"/>
                </a:lnTo>
                <a:lnTo>
                  <a:pt x="0" y="287172"/>
                </a:lnTo>
                <a:close/>
              </a:path>
            </a:pathLst>
          </a:custGeom>
          <a:solidFill>
            <a:srgbClr val="63CCC9"/>
          </a:solidFill>
        </p:spPr>
        <p:txBody>
          <a:bodyPr wrap="square" lIns="0" tIns="0" rIns="0" bIns="0" rtlCol="0"/>
          <a:lstStyle/>
          <a:p>
            <a:endParaRPr/>
          </a:p>
        </p:txBody>
      </p:sp>
      <p:sp>
        <p:nvSpPr>
          <p:cNvPr id="20" name="object 20"/>
          <p:cNvSpPr/>
          <p:nvPr/>
        </p:nvSpPr>
        <p:spPr>
          <a:xfrm>
            <a:off x="11446452" y="9248422"/>
            <a:ext cx="939749" cy="98780"/>
          </a:xfrm>
          <a:prstGeom prst="rect">
            <a:avLst/>
          </a:prstGeom>
          <a:blipFill>
            <a:blip r:embed="rId4" cstate="print"/>
            <a:stretch>
              <a:fillRect/>
            </a:stretch>
          </a:blipFill>
        </p:spPr>
        <p:txBody>
          <a:bodyPr wrap="square" lIns="0" tIns="0" rIns="0" bIns="0" rtlCol="0"/>
          <a:lstStyle/>
          <a:p>
            <a:endParaRPr/>
          </a:p>
        </p:txBody>
      </p:sp>
      <p:sp>
        <p:nvSpPr>
          <p:cNvPr id="22" name="Rettangolo 21"/>
          <p:cNvSpPr/>
          <p:nvPr/>
        </p:nvSpPr>
        <p:spPr>
          <a:xfrm>
            <a:off x="914438" y="336776"/>
            <a:ext cx="11430000" cy="1569660"/>
          </a:xfrm>
          <a:prstGeom prst="rect">
            <a:avLst/>
          </a:prstGeom>
        </p:spPr>
        <p:txBody>
          <a:bodyPr wrap="square">
            <a:spAutoFit/>
          </a:bodyPr>
          <a:lstStyle/>
          <a:p>
            <a:pPr marL="12700" algn="ctr">
              <a:lnSpc>
                <a:spcPct val="100000"/>
              </a:lnSpc>
              <a:spcBef>
                <a:spcPts val="100"/>
              </a:spcBef>
            </a:pPr>
            <a:r>
              <a:rPr lang="en-US" sz="3200" b="1" dirty="0" smtClean="0"/>
              <a:t>WP </a:t>
            </a:r>
            <a:r>
              <a:rPr lang="en-US" sz="3200" b="1" dirty="0"/>
              <a:t>3 - Curricular design for the postgraduate training of medical professionals in </a:t>
            </a:r>
            <a:r>
              <a:rPr lang="en-US" sz="3200" b="1" dirty="0">
                <a:latin typeface="Times New Roman" panose="02020603050405020304" pitchFamily="18" charset="0"/>
                <a:cs typeface="Times New Roman" panose="02020603050405020304" pitchFamily="18" charset="0"/>
              </a:rPr>
              <a:t>Pediatrics</a:t>
            </a:r>
            <a:r>
              <a:rPr lang="en-US" sz="3200" b="1" dirty="0"/>
              <a:t>, Pediatric Surgery and Child Neuropsychiatry (integrated curricula</a:t>
            </a:r>
            <a:r>
              <a:rPr lang="en-US" sz="3200" b="1" dirty="0" smtClean="0"/>
              <a:t>)</a:t>
            </a:r>
            <a:endParaRPr lang="it-IT" sz="3200" b="1" dirty="0">
              <a:latin typeface="Cambria"/>
              <a:cs typeface="Cambria"/>
            </a:endParaRPr>
          </a:p>
        </p:txBody>
      </p:sp>
      <p:sp>
        <p:nvSpPr>
          <p:cNvPr id="24" name="Segnaposto contenuto 2">
            <a:extLst>
              <a:ext uri="{FF2B5EF4-FFF2-40B4-BE49-F238E27FC236}">
                <a16:creationId xmlns:a16="http://schemas.microsoft.com/office/drawing/2014/main" xmlns="" id="{F02C3B7D-21C7-4DCB-A73C-9E8456E6124F}"/>
              </a:ext>
            </a:extLst>
          </p:cNvPr>
          <p:cNvSpPr txBox="1">
            <a:spLocks/>
          </p:cNvSpPr>
          <p:nvPr/>
        </p:nvSpPr>
        <p:spPr>
          <a:xfrm>
            <a:off x="1066838" y="1982730"/>
            <a:ext cx="11277600" cy="6817009"/>
          </a:xfrm>
          <a:prstGeom prst="rect">
            <a:avLst/>
          </a:prstGeom>
        </p:spPr>
        <p:txBody>
          <a:bodyPr vert="horz" lIns="0" tIns="45720" rIns="0" bIns="45720" rtlCol="0">
            <a:normAutofit lnSpcReduction="1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91440" marR="0" lvl="0" indent="-91440" algn="l" defTabSz="914400" rtl="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r>
              <a:rPr kumimoji="0" lang="en-US" sz="2000" b="0" i="1"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rPr>
              <a:t> </a:t>
            </a:r>
            <a:r>
              <a:rPr kumimoji="0" lang="en-US" sz="2600" b="0" i="0"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rPr>
              <a:t>3.1 Studying and drafting of a curriculum for the postgraduate training in Pediatrics.</a:t>
            </a:r>
          </a:p>
          <a:p>
            <a:pPr marL="0" indent="0">
              <a:buClr>
                <a:srgbClr val="E48312"/>
              </a:buClr>
              <a:buNone/>
              <a:defRPr/>
            </a:pPr>
            <a:r>
              <a:rPr lang="it-IT" sz="2600" b="1" dirty="0">
                <a:solidFill>
                  <a:schemeClr val="accent6"/>
                </a:solidFill>
              </a:rPr>
              <a:t>Work in </a:t>
            </a:r>
            <a:r>
              <a:rPr lang="it-IT" sz="2600" b="1" dirty="0" smtClean="0">
                <a:solidFill>
                  <a:schemeClr val="accent6"/>
                </a:solidFill>
              </a:rPr>
              <a:t>progress</a:t>
            </a:r>
          </a:p>
          <a:p>
            <a:pPr marL="0" indent="0">
              <a:buClr>
                <a:srgbClr val="E48312"/>
              </a:buClr>
              <a:buNone/>
              <a:defRPr/>
            </a:pPr>
            <a:endParaRPr kumimoji="0" lang="it-IT" sz="2400" b="0" i="0" u="none" strike="noStrike" kern="1200" cap="none" spc="0" normalizeH="0" baseline="0" noProof="0" dirty="0" smtClean="0">
              <a:ln>
                <a:noFill/>
              </a:ln>
              <a:solidFill>
                <a:srgbClr val="000000">
                  <a:lumMod val="75000"/>
                  <a:lumOff val="25000"/>
                </a:srgbClr>
              </a:solidFill>
              <a:effectLst/>
              <a:uLnTx/>
              <a:uFillTx/>
              <a:latin typeface="Calibri" panose="020F0502020204030204"/>
            </a:endParaRP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r>
              <a:rPr kumimoji="0" lang="en-US" sz="2600" b="0" i="0"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rPr>
              <a:t> 3.2 Studying and drafting of a curriculum for the postgraduate training in Pediatric Surgery.</a:t>
            </a:r>
          </a:p>
          <a:p>
            <a:pPr marL="0" indent="0">
              <a:buClr>
                <a:srgbClr val="E48312"/>
              </a:buClr>
              <a:buNone/>
              <a:defRPr/>
            </a:pPr>
            <a:r>
              <a:rPr lang="it-IT" sz="2800" b="1" dirty="0">
                <a:solidFill>
                  <a:schemeClr val="accent6"/>
                </a:solidFill>
              </a:rPr>
              <a:t>Work in </a:t>
            </a:r>
            <a:r>
              <a:rPr lang="it-IT" sz="2800" b="1" dirty="0" smtClean="0">
                <a:solidFill>
                  <a:schemeClr val="accent6"/>
                </a:solidFill>
              </a:rPr>
              <a:t>progress</a:t>
            </a:r>
          </a:p>
          <a:p>
            <a:pPr marL="0" indent="0">
              <a:buClr>
                <a:srgbClr val="E48312"/>
              </a:buClr>
              <a:buNone/>
              <a:defRPr/>
            </a:pPr>
            <a:endParaRPr kumimoji="0" lang="it-IT" sz="2400" b="0" i="0" u="none" strike="noStrike" kern="1200" cap="none" spc="0" normalizeH="0" baseline="0" noProof="0" dirty="0" smtClean="0">
              <a:ln>
                <a:noFill/>
              </a:ln>
              <a:solidFill>
                <a:srgbClr val="000000">
                  <a:lumMod val="75000"/>
                  <a:lumOff val="25000"/>
                </a:srgbClr>
              </a:solidFill>
              <a:effectLst/>
              <a:uLnTx/>
              <a:uFillTx/>
              <a:latin typeface="Calibri" panose="020F0502020204030204"/>
            </a:endParaRP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r>
              <a:rPr kumimoji="0" lang="en-US" sz="2600" b="0" i="0"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rPr>
              <a:t> 3.3 Studying and drafting of a curriculum for the postgraduate training in Child Neuropsychiatry.</a:t>
            </a:r>
          </a:p>
          <a:p>
            <a:pPr marL="0" indent="0">
              <a:buClr>
                <a:srgbClr val="E48312"/>
              </a:buClr>
              <a:buNone/>
              <a:defRPr/>
            </a:pPr>
            <a:r>
              <a:rPr lang="it-IT" sz="2800" b="1" dirty="0">
                <a:solidFill>
                  <a:schemeClr val="accent6"/>
                </a:solidFill>
              </a:rPr>
              <a:t>Work in </a:t>
            </a:r>
            <a:r>
              <a:rPr lang="it-IT" sz="2800" b="1" dirty="0" smtClean="0">
                <a:solidFill>
                  <a:schemeClr val="accent6"/>
                </a:solidFill>
              </a:rPr>
              <a:t>progress</a:t>
            </a:r>
          </a:p>
          <a:p>
            <a:pPr marL="0" indent="0">
              <a:buClr>
                <a:srgbClr val="E48312"/>
              </a:buClr>
              <a:buNone/>
              <a:defRPr/>
            </a:pPr>
            <a:endParaRPr kumimoji="0" lang="it-IT" sz="2400" b="0" i="0" u="none" strike="noStrike" kern="1200" cap="none" spc="0" normalizeH="0" baseline="0" noProof="0" dirty="0" smtClean="0">
              <a:ln>
                <a:noFill/>
              </a:ln>
              <a:solidFill>
                <a:srgbClr val="000000">
                  <a:lumMod val="75000"/>
                  <a:lumOff val="25000"/>
                </a:srgbClr>
              </a:solidFill>
              <a:effectLst/>
              <a:uLnTx/>
              <a:uFillTx/>
              <a:latin typeface="Calibri" panose="020F0502020204030204"/>
            </a:endParaRP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r>
              <a:rPr kumimoji="0" lang="en-US" sz="2600" b="0" i="0"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rPr>
              <a:t> 3.4  Studying and drafting of a common curriculum in Clinical Genetics, Genetic counselling and Bioethics for all postgraduate training in children’s care.</a:t>
            </a:r>
          </a:p>
          <a:p>
            <a:pPr marL="0" indent="0">
              <a:buClr>
                <a:srgbClr val="E48312"/>
              </a:buClr>
              <a:buNone/>
              <a:defRPr/>
            </a:pPr>
            <a:r>
              <a:rPr lang="it-IT" sz="2800" b="1" dirty="0">
                <a:solidFill>
                  <a:schemeClr val="accent6"/>
                </a:solidFill>
              </a:rPr>
              <a:t>Work in progress</a:t>
            </a:r>
          </a:p>
          <a:p>
            <a:pPr marL="0" marR="0" lvl="0" indent="0" algn="l" defTabSz="914400" rtl="0" eaLnBrk="1" fontAlgn="auto" latinLnBrk="0" hangingPunct="1">
              <a:lnSpc>
                <a:spcPct val="90000"/>
              </a:lnSpc>
              <a:spcBef>
                <a:spcPts val="1200"/>
              </a:spcBef>
              <a:spcAft>
                <a:spcPts val="200"/>
              </a:spcAft>
              <a:buClr>
                <a:srgbClr val="E48312"/>
              </a:buClr>
              <a:buSzPct val="100000"/>
              <a:buNone/>
              <a:tabLst/>
              <a:defRPr/>
            </a:pPr>
            <a:endParaRPr kumimoji="0" lang="it-IT" sz="2600" b="0" i="0"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endParaRP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endParaRPr kumimoji="0" lang="it-IT" sz="2000" b="0" i="0" u="none" strike="noStrike" kern="1200" cap="none" spc="0" normalizeH="0" baseline="0" noProof="0" dirty="0">
              <a:ln>
                <a:noFill/>
              </a:ln>
              <a:solidFill>
                <a:srgbClr val="000000">
                  <a:lumMod val="75000"/>
                  <a:lumOff val="2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83243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a 1"/>
          <p:cNvGraphicFramePr>
            <a:graphicFrameLocks noGrp="1"/>
          </p:cNvGraphicFramePr>
          <p:nvPr>
            <p:extLst>
              <p:ext uri="{D42A27DB-BD31-4B8C-83A1-F6EECF244321}">
                <p14:modId xmlns:p14="http://schemas.microsoft.com/office/powerpoint/2010/main" val="3438466656"/>
              </p:ext>
            </p:extLst>
          </p:nvPr>
        </p:nvGraphicFramePr>
        <p:xfrm>
          <a:off x="483319" y="1267100"/>
          <a:ext cx="12279092" cy="4571998"/>
        </p:xfrm>
        <a:graphic>
          <a:graphicData uri="http://schemas.openxmlformats.org/drawingml/2006/table">
            <a:tbl>
              <a:tblPr firstRow="1" bandRow="1">
                <a:tableStyleId>{5C22544A-7EE6-4342-B048-85BDC9FD1C3A}</a:tableStyleId>
              </a:tblPr>
              <a:tblGrid>
                <a:gridCol w="470265">
                  <a:extLst>
                    <a:ext uri="{9D8B030D-6E8A-4147-A177-3AD203B41FA5}">
                      <a16:colId xmlns:a16="http://schemas.microsoft.com/office/drawing/2014/main" xmlns="" val="325549620"/>
                    </a:ext>
                  </a:extLst>
                </a:gridCol>
                <a:gridCol w="4467497">
                  <a:extLst>
                    <a:ext uri="{9D8B030D-6E8A-4147-A177-3AD203B41FA5}">
                      <a16:colId xmlns:a16="http://schemas.microsoft.com/office/drawing/2014/main" xmlns="" val="3113594857"/>
                    </a:ext>
                  </a:extLst>
                </a:gridCol>
                <a:gridCol w="587829">
                  <a:extLst>
                    <a:ext uri="{9D8B030D-6E8A-4147-A177-3AD203B41FA5}">
                      <a16:colId xmlns:a16="http://schemas.microsoft.com/office/drawing/2014/main" xmlns="" val="3448779578"/>
                    </a:ext>
                  </a:extLst>
                </a:gridCol>
                <a:gridCol w="496388">
                  <a:extLst>
                    <a:ext uri="{9D8B030D-6E8A-4147-A177-3AD203B41FA5}">
                      <a16:colId xmlns:a16="http://schemas.microsoft.com/office/drawing/2014/main" xmlns="" val="1515636119"/>
                    </a:ext>
                  </a:extLst>
                </a:gridCol>
                <a:gridCol w="587829">
                  <a:extLst>
                    <a:ext uri="{9D8B030D-6E8A-4147-A177-3AD203B41FA5}">
                      <a16:colId xmlns:a16="http://schemas.microsoft.com/office/drawing/2014/main" xmlns="" val="1929665679"/>
                    </a:ext>
                  </a:extLst>
                </a:gridCol>
                <a:gridCol w="535577">
                  <a:extLst>
                    <a:ext uri="{9D8B030D-6E8A-4147-A177-3AD203B41FA5}">
                      <a16:colId xmlns:a16="http://schemas.microsoft.com/office/drawing/2014/main" xmlns="" val="1324908723"/>
                    </a:ext>
                  </a:extLst>
                </a:gridCol>
                <a:gridCol w="679269">
                  <a:extLst>
                    <a:ext uri="{9D8B030D-6E8A-4147-A177-3AD203B41FA5}">
                      <a16:colId xmlns:a16="http://schemas.microsoft.com/office/drawing/2014/main" xmlns="" val="449619761"/>
                    </a:ext>
                  </a:extLst>
                </a:gridCol>
                <a:gridCol w="574765">
                  <a:extLst>
                    <a:ext uri="{9D8B030D-6E8A-4147-A177-3AD203B41FA5}">
                      <a16:colId xmlns:a16="http://schemas.microsoft.com/office/drawing/2014/main" xmlns="" val="3438503674"/>
                    </a:ext>
                  </a:extLst>
                </a:gridCol>
                <a:gridCol w="627018">
                  <a:extLst>
                    <a:ext uri="{9D8B030D-6E8A-4147-A177-3AD203B41FA5}">
                      <a16:colId xmlns:a16="http://schemas.microsoft.com/office/drawing/2014/main" xmlns="" val="4040965731"/>
                    </a:ext>
                  </a:extLst>
                </a:gridCol>
                <a:gridCol w="653142">
                  <a:extLst>
                    <a:ext uri="{9D8B030D-6E8A-4147-A177-3AD203B41FA5}">
                      <a16:colId xmlns:a16="http://schemas.microsoft.com/office/drawing/2014/main" xmlns="" val="422917657"/>
                    </a:ext>
                  </a:extLst>
                </a:gridCol>
                <a:gridCol w="653143">
                  <a:extLst>
                    <a:ext uri="{9D8B030D-6E8A-4147-A177-3AD203B41FA5}">
                      <a16:colId xmlns:a16="http://schemas.microsoft.com/office/drawing/2014/main" xmlns="" val="4039673330"/>
                    </a:ext>
                  </a:extLst>
                </a:gridCol>
                <a:gridCol w="666206">
                  <a:extLst>
                    <a:ext uri="{9D8B030D-6E8A-4147-A177-3AD203B41FA5}">
                      <a16:colId xmlns:a16="http://schemas.microsoft.com/office/drawing/2014/main" xmlns="" val="1571661456"/>
                    </a:ext>
                  </a:extLst>
                </a:gridCol>
                <a:gridCol w="666206">
                  <a:extLst>
                    <a:ext uri="{9D8B030D-6E8A-4147-A177-3AD203B41FA5}">
                      <a16:colId xmlns:a16="http://schemas.microsoft.com/office/drawing/2014/main" xmlns="" val="4203905368"/>
                    </a:ext>
                  </a:extLst>
                </a:gridCol>
                <a:gridCol w="613958">
                  <a:extLst>
                    <a:ext uri="{9D8B030D-6E8A-4147-A177-3AD203B41FA5}">
                      <a16:colId xmlns:a16="http://schemas.microsoft.com/office/drawing/2014/main" xmlns="" val="354461507"/>
                    </a:ext>
                  </a:extLst>
                </a:gridCol>
              </a:tblGrid>
              <a:tr h="731518">
                <a:tc gridSpan="2">
                  <a:txBody>
                    <a:bodyPr/>
                    <a:lstStyle/>
                    <a:p>
                      <a:r>
                        <a:rPr lang="it-IT" dirty="0" err="1" smtClean="0"/>
                        <a:t>Activities</a:t>
                      </a:r>
                      <a:endParaRPr lang="en-GB" dirty="0"/>
                    </a:p>
                  </a:txBody>
                  <a:tcPr/>
                </a:tc>
                <a:tc hMerge="1">
                  <a:txBody>
                    <a:bodyPr/>
                    <a:lstStyle/>
                    <a:p>
                      <a:endParaRPr lang="en-GB" dirty="0"/>
                    </a:p>
                  </a:txBody>
                  <a:tcPr/>
                </a:tc>
                <a:tc>
                  <a:txBody>
                    <a:bodyPr/>
                    <a:lstStyle/>
                    <a:p>
                      <a:r>
                        <a:rPr lang="it-IT" sz="1600" dirty="0" smtClean="0"/>
                        <a:t>M1</a:t>
                      </a:r>
                      <a:endParaRPr lang="en-GB" sz="1600" dirty="0"/>
                    </a:p>
                  </a:txBody>
                  <a:tcPr/>
                </a:tc>
                <a:tc>
                  <a:txBody>
                    <a:bodyPr/>
                    <a:lstStyle/>
                    <a:p>
                      <a:r>
                        <a:rPr lang="it-IT" sz="1600" dirty="0" smtClean="0"/>
                        <a:t>M2</a:t>
                      </a:r>
                      <a:endParaRPr lang="en-GB" sz="1600" dirty="0"/>
                    </a:p>
                  </a:txBody>
                  <a:tcPr/>
                </a:tc>
                <a:tc>
                  <a:txBody>
                    <a:bodyPr/>
                    <a:lstStyle/>
                    <a:p>
                      <a:r>
                        <a:rPr lang="it-IT" sz="1600" dirty="0" smtClean="0"/>
                        <a:t>M3</a:t>
                      </a:r>
                      <a:endParaRPr lang="en-GB" sz="1600" dirty="0"/>
                    </a:p>
                  </a:txBody>
                  <a:tcPr/>
                </a:tc>
                <a:tc>
                  <a:txBody>
                    <a:bodyPr/>
                    <a:lstStyle/>
                    <a:p>
                      <a:r>
                        <a:rPr lang="it-IT" sz="1600" dirty="0" smtClean="0"/>
                        <a:t>M4</a:t>
                      </a:r>
                      <a:endParaRPr lang="en-GB" sz="1600" dirty="0"/>
                    </a:p>
                  </a:txBody>
                  <a:tcPr/>
                </a:tc>
                <a:tc>
                  <a:txBody>
                    <a:bodyPr/>
                    <a:lstStyle/>
                    <a:p>
                      <a:r>
                        <a:rPr lang="it-IT" sz="1600" dirty="0" smtClean="0"/>
                        <a:t>M5</a:t>
                      </a:r>
                      <a:endParaRPr lang="en-GB" sz="1600" dirty="0"/>
                    </a:p>
                  </a:txBody>
                  <a:tcPr/>
                </a:tc>
                <a:tc>
                  <a:txBody>
                    <a:bodyPr/>
                    <a:lstStyle/>
                    <a:p>
                      <a:r>
                        <a:rPr lang="it-IT" sz="1600" dirty="0" smtClean="0"/>
                        <a:t>M6</a:t>
                      </a:r>
                      <a:endParaRPr lang="en-GB" sz="1600" dirty="0"/>
                    </a:p>
                  </a:txBody>
                  <a:tcPr/>
                </a:tc>
                <a:tc>
                  <a:txBody>
                    <a:bodyPr/>
                    <a:lstStyle/>
                    <a:p>
                      <a:r>
                        <a:rPr lang="it-IT" sz="1600" dirty="0" smtClean="0"/>
                        <a:t>M7</a:t>
                      </a:r>
                      <a:endParaRPr lang="en-GB" sz="1600" dirty="0"/>
                    </a:p>
                  </a:txBody>
                  <a:tcPr/>
                </a:tc>
                <a:tc>
                  <a:txBody>
                    <a:bodyPr/>
                    <a:lstStyle/>
                    <a:p>
                      <a:r>
                        <a:rPr lang="it-IT" sz="1600" dirty="0" smtClean="0"/>
                        <a:t>M8</a:t>
                      </a:r>
                      <a:endParaRPr lang="en-GB" sz="1600" dirty="0"/>
                    </a:p>
                  </a:txBody>
                  <a:tcPr/>
                </a:tc>
                <a:tc>
                  <a:txBody>
                    <a:bodyPr/>
                    <a:lstStyle/>
                    <a:p>
                      <a:r>
                        <a:rPr lang="it-IT" sz="1600" dirty="0" smtClean="0"/>
                        <a:t>M9</a:t>
                      </a:r>
                      <a:endParaRPr lang="en-GB" sz="1600" dirty="0"/>
                    </a:p>
                  </a:txBody>
                  <a:tcPr/>
                </a:tc>
                <a:tc>
                  <a:txBody>
                    <a:bodyPr/>
                    <a:lstStyle/>
                    <a:p>
                      <a:r>
                        <a:rPr lang="it-IT" sz="1600" dirty="0" smtClean="0"/>
                        <a:t>M10</a:t>
                      </a:r>
                      <a:endParaRPr lang="en-GB" sz="1600" dirty="0"/>
                    </a:p>
                  </a:txBody>
                  <a:tcPr/>
                </a:tc>
                <a:tc>
                  <a:txBody>
                    <a:bodyPr/>
                    <a:lstStyle/>
                    <a:p>
                      <a:r>
                        <a:rPr lang="it-IT" sz="1600" dirty="0" smtClean="0"/>
                        <a:t>M11</a:t>
                      </a:r>
                      <a:endParaRPr lang="en-GB" sz="1600" dirty="0"/>
                    </a:p>
                  </a:txBody>
                  <a:tcPr/>
                </a:tc>
                <a:tc>
                  <a:txBody>
                    <a:bodyPr/>
                    <a:lstStyle/>
                    <a:p>
                      <a:r>
                        <a:rPr lang="it-IT" sz="1600" dirty="0" smtClean="0"/>
                        <a:t>M12</a:t>
                      </a:r>
                      <a:endParaRPr lang="en-GB" sz="1600" dirty="0"/>
                    </a:p>
                  </a:txBody>
                  <a:tcPr/>
                </a:tc>
                <a:extLst>
                  <a:ext uri="{0D108BD9-81ED-4DB2-BD59-A6C34878D82A}">
                    <a16:rowId xmlns:a16="http://schemas.microsoft.com/office/drawing/2014/main" xmlns="" val="621446150"/>
                  </a:ext>
                </a:extLst>
              </a:tr>
              <a:tr h="822960">
                <a:tc>
                  <a:txBody>
                    <a:bodyPr/>
                    <a:lstStyle/>
                    <a:p>
                      <a:r>
                        <a:rPr lang="it-IT" sz="1600" dirty="0" smtClean="0"/>
                        <a:t>3.1</a:t>
                      </a:r>
                    </a:p>
                    <a:p>
                      <a:endParaRPr lang="en-GB"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Studying and drafting of a curriculum for the postgraduate training in </a:t>
                      </a:r>
                      <a:r>
                        <a:rPr lang="en-GB" sz="1800" b="0" i="0" u="none" strike="noStrike" baseline="0" dirty="0" err="1" smtClean="0">
                          <a:solidFill>
                            <a:schemeClr val="dk1"/>
                          </a:solidFill>
                          <a:latin typeface="+mn-lt"/>
                          <a:ea typeface="+mn-ea"/>
                          <a:cs typeface="+mn-cs"/>
                        </a:rPr>
                        <a:t>Pediatrics</a:t>
                      </a:r>
                      <a:r>
                        <a:rPr lang="en-GB" sz="1800" b="0" i="0" u="none" strike="noStrike" baseline="0" dirty="0" smtClean="0">
                          <a:solidFill>
                            <a:schemeClr val="dk1"/>
                          </a:solidFill>
                          <a:latin typeface="+mn-lt"/>
                          <a:ea typeface="+mn-ea"/>
                          <a:cs typeface="+mn-cs"/>
                        </a:rPr>
                        <a:t>.</a:t>
                      </a:r>
                    </a:p>
                  </a:txBody>
                  <a:tcPr/>
                </a:tc>
                <a:tc>
                  <a:txBody>
                    <a:bodyPr/>
                    <a:lstStyle/>
                    <a:p>
                      <a:endParaRPr lang="en-GB" dirty="0"/>
                    </a:p>
                  </a:txBody>
                  <a:tcPr>
                    <a:solidFill>
                      <a:srgbClr val="D0D8E8"/>
                    </a:solidFill>
                  </a:tcPr>
                </a:tc>
                <a:tc>
                  <a:txBody>
                    <a:bodyPr/>
                    <a:lstStyle/>
                    <a:p>
                      <a:endParaRPr lang="en-GB" dirty="0"/>
                    </a:p>
                  </a:txBody>
                  <a:tcPr>
                    <a:solidFill>
                      <a:srgbClr val="D0D8E8"/>
                    </a:solidFill>
                  </a:tcPr>
                </a:tc>
                <a:tc>
                  <a:txBody>
                    <a:bodyPr/>
                    <a:lstStyle/>
                    <a:p>
                      <a:endParaRPr lang="en-GB" dirty="0"/>
                    </a:p>
                  </a:txBody>
                  <a:tcPr/>
                </a:tc>
                <a:tc>
                  <a:txBody>
                    <a:bodyPr/>
                    <a:lstStyle/>
                    <a:p>
                      <a:endParaRPr lang="en-GB" dirty="0"/>
                    </a:p>
                  </a:txBody>
                  <a:tcPr>
                    <a:solidFill>
                      <a:srgbClr val="D0D8E8"/>
                    </a:solidFill>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tc>
                <a:tc>
                  <a:txBody>
                    <a:bodyPr/>
                    <a:lstStyle/>
                    <a:p>
                      <a:endParaRPr lang="en-GB" dirty="0"/>
                    </a:p>
                  </a:txBody>
                  <a:tcPr>
                    <a:solidFill>
                      <a:schemeClr val="accent6"/>
                    </a:solidFill>
                  </a:tcPr>
                </a:tc>
                <a:tc>
                  <a:txBody>
                    <a:bodyPr/>
                    <a:lstStyle/>
                    <a:p>
                      <a:endParaRPr lang="en-GB" dirty="0"/>
                    </a:p>
                  </a:txBody>
                  <a:tcPr>
                    <a:solidFill>
                      <a:schemeClr val="accent6"/>
                    </a:solidFill>
                  </a:tcPr>
                </a:tc>
                <a:tc>
                  <a:txBody>
                    <a:bodyPr/>
                    <a:lstStyle/>
                    <a:p>
                      <a:endParaRPr lang="en-GB" dirty="0"/>
                    </a:p>
                  </a:txBody>
                  <a:tcPr>
                    <a:solidFill>
                      <a:schemeClr val="accent6"/>
                    </a:solidFill>
                  </a:tcPr>
                </a:tc>
                <a:tc>
                  <a:txBody>
                    <a:bodyPr/>
                    <a:lstStyle/>
                    <a:p>
                      <a:endParaRPr lang="en-GB" dirty="0"/>
                    </a:p>
                  </a:txBody>
                  <a:tcPr>
                    <a:solidFill>
                      <a:schemeClr val="accent6"/>
                    </a:solidFill>
                  </a:tcPr>
                </a:tc>
                <a:extLst>
                  <a:ext uri="{0D108BD9-81ED-4DB2-BD59-A6C34878D82A}">
                    <a16:rowId xmlns:a16="http://schemas.microsoft.com/office/drawing/2014/main" xmlns="" val="937179504"/>
                  </a:ext>
                </a:extLst>
              </a:tr>
              <a:tr h="664937">
                <a:tc>
                  <a:txBody>
                    <a:bodyPr/>
                    <a:lstStyle/>
                    <a:p>
                      <a:r>
                        <a:rPr lang="it-IT" sz="1600" dirty="0" smtClean="0"/>
                        <a:t>3.2</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Studying and drafting of a curriculum for the postgraduate training in </a:t>
                      </a:r>
                      <a:r>
                        <a:rPr lang="en-GB" sz="1800" b="0" i="0" u="none" strike="noStrike" baseline="0" dirty="0" err="1" smtClean="0">
                          <a:solidFill>
                            <a:schemeClr val="dk1"/>
                          </a:solidFill>
                          <a:latin typeface="+mn-lt"/>
                          <a:ea typeface="+mn-ea"/>
                          <a:cs typeface="+mn-cs"/>
                        </a:rPr>
                        <a:t>Pediatric</a:t>
                      </a:r>
                      <a:r>
                        <a:rPr lang="en-GB" sz="1800" b="0" i="0" u="none" strike="noStrike" baseline="0" dirty="0" smtClean="0">
                          <a:solidFill>
                            <a:schemeClr val="dk1"/>
                          </a:solidFill>
                          <a:latin typeface="+mn-lt"/>
                          <a:ea typeface="+mn-ea"/>
                          <a:cs typeface="+mn-cs"/>
                        </a:rPr>
                        <a:t> Surgery	</a:t>
                      </a:r>
                    </a:p>
                  </a:txBody>
                  <a:tcPr/>
                </a:tc>
                <a:tc>
                  <a:txBody>
                    <a:bodyPr/>
                    <a:lstStyle/>
                    <a:p>
                      <a:endParaRPr lang="en-GB"/>
                    </a:p>
                  </a:txBody>
                  <a:tcPr/>
                </a:tc>
                <a:tc>
                  <a:txBody>
                    <a:bodyPr/>
                    <a:lstStyle/>
                    <a:p>
                      <a:endParaRPr lang="en-GB"/>
                    </a:p>
                  </a:txBody>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dirty="0"/>
                    </a:p>
                  </a:txBody>
                  <a:tcPr/>
                </a:tc>
                <a:tc>
                  <a:txBody>
                    <a:bodyPr/>
                    <a:lstStyle/>
                    <a:p>
                      <a:endParaRPr lang="en-GB" dirty="0"/>
                    </a:p>
                  </a:txBody>
                  <a:tcPr/>
                </a:tc>
                <a:tc>
                  <a:txBody>
                    <a:bodyPr/>
                    <a:lstStyle/>
                    <a:p>
                      <a:endParaRPr lang="en-GB" dirty="0"/>
                    </a:p>
                  </a:txBody>
                  <a:tcPr>
                    <a:solidFill>
                      <a:srgbClr val="E9EDF4"/>
                    </a:solidFill>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1547502533"/>
                  </a:ext>
                </a:extLst>
              </a:tr>
              <a:tr h="664937">
                <a:tc>
                  <a:txBody>
                    <a:bodyPr/>
                    <a:lstStyle/>
                    <a:p>
                      <a:r>
                        <a:rPr lang="it-IT" sz="1600" dirty="0" smtClean="0"/>
                        <a:t>3.3</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Studying and drafting of a curriculum for the postgraduate training in Child Neuropsychiatry.	</a:t>
                      </a:r>
                    </a:p>
                  </a:txBody>
                  <a:tcPr/>
                </a:tc>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solidFill>
                      <a:srgbClr val="D0D8E8"/>
                    </a:solidFill>
                  </a:tcPr>
                </a:tc>
                <a:tc>
                  <a:txBody>
                    <a:bodyPr/>
                    <a:lstStyle/>
                    <a:p>
                      <a:endParaRPr lang="en-GB" dirty="0"/>
                    </a:p>
                  </a:txBody>
                  <a:tcPr>
                    <a:solidFill>
                      <a:srgbClr val="D0D8E8"/>
                    </a:solidFill>
                  </a:tcPr>
                </a:tc>
                <a:tc>
                  <a:txBody>
                    <a:bodyPr/>
                    <a:lstStyle/>
                    <a:p>
                      <a:endParaRPr lang="en-GB" dirty="0"/>
                    </a:p>
                  </a:txBody>
                  <a:tcPr/>
                </a:tc>
                <a:tc>
                  <a:txBody>
                    <a:bodyPr/>
                    <a:lstStyle/>
                    <a:p>
                      <a:endParaRPr lang="en-GB" dirty="0"/>
                    </a:p>
                  </a:txBody>
                  <a:tcPr>
                    <a:solidFill>
                      <a:srgbClr val="D0D8E8"/>
                    </a:solidFill>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1393171192"/>
                  </a:ext>
                </a:extLst>
              </a:tr>
              <a:tr h="664937">
                <a:tc>
                  <a:txBody>
                    <a:bodyPr/>
                    <a:lstStyle/>
                    <a:p>
                      <a:r>
                        <a:rPr lang="it-IT" sz="1600" dirty="0" smtClean="0"/>
                        <a:t>3.4</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Studying and drafting of a common curriculum in Clinical Genetics, Genetic counselling and Bioethics for all postgraduate training in children’s care.	</a:t>
                      </a:r>
                    </a:p>
                  </a:txBody>
                  <a:tcPr/>
                </a:tc>
                <a:tc>
                  <a:txBody>
                    <a:bodyPr/>
                    <a:lstStyle/>
                    <a:p>
                      <a:endParaRPr lang="en-GB" dirty="0"/>
                    </a:p>
                  </a:txBody>
                  <a:tcPr/>
                </a:tc>
                <a:tc>
                  <a:txBody>
                    <a:bodyPr/>
                    <a:lstStyle/>
                    <a:p>
                      <a:endParaRPr lang="en-GB"/>
                    </a:p>
                  </a:txBody>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a:p>
                  </a:txBody>
                  <a:tcPr/>
                </a:tc>
                <a:tc>
                  <a:txBody>
                    <a:bodyPr/>
                    <a:lstStyle/>
                    <a:p>
                      <a:endParaRPr lang="en-GB" dirty="0"/>
                    </a:p>
                  </a:txBody>
                  <a:tcPr>
                    <a:solidFill>
                      <a:srgbClr val="E9EDF4"/>
                    </a:solidFill>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4177301389"/>
                  </a:ext>
                </a:extLst>
              </a:tr>
            </a:tbl>
          </a:graphicData>
        </a:graphic>
      </p:graphicFrame>
      <p:sp>
        <p:nvSpPr>
          <p:cNvPr id="3" name="CasellaDiTesto 2"/>
          <p:cNvSpPr txBox="1"/>
          <p:nvPr/>
        </p:nvSpPr>
        <p:spPr>
          <a:xfrm>
            <a:off x="6087291" y="470263"/>
            <a:ext cx="6675120" cy="369332"/>
          </a:xfrm>
          <a:prstGeom prst="rect">
            <a:avLst/>
          </a:prstGeom>
          <a:noFill/>
        </p:spPr>
        <p:txBody>
          <a:bodyPr wrap="square" rtlCol="0">
            <a:spAutoFit/>
          </a:bodyPr>
          <a:lstStyle/>
          <a:p>
            <a:r>
              <a:rPr lang="it-IT" dirty="0" err="1" smtClean="0">
                <a:ln w="0"/>
                <a:solidFill>
                  <a:schemeClr val="accent1"/>
                </a:solidFill>
                <a:effectLst>
                  <a:outerShdw blurRad="38100" dist="25400" dir="5400000" algn="ctr" rotWithShape="0">
                    <a:srgbClr val="6E747A">
                      <a:alpha val="43000"/>
                    </a:srgbClr>
                  </a:outerShdw>
                </a:effectLst>
              </a:rPr>
              <a:t>Year</a:t>
            </a:r>
            <a:r>
              <a:rPr lang="it-IT" dirty="0" smtClean="0">
                <a:ln w="0"/>
                <a:solidFill>
                  <a:schemeClr val="accent1"/>
                </a:solidFill>
                <a:effectLst>
                  <a:outerShdw blurRad="38100" dist="25400" dir="5400000" algn="ctr" rotWithShape="0">
                    <a:srgbClr val="6E747A">
                      <a:alpha val="43000"/>
                    </a:srgbClr>
                  </a:outerShdw>
                </a:effectLst>
              </a:rPr>
              <a:t> 1</a:t>
            </a:r>
            <a:endParaRPr lang="en-GB"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21114834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a 1"/>
          <p:cNvGraphicFramePr>
            <a:graphicFrameLocks noGrp="1"/>
          </p:cNvGraphicFramePr>
          <p:nvPr>
            <p:extLst>
              <p:ext uri="{D42A27DB-BD31-4B8C-83A1-F6EECF244321}">
                <p14:modId xmlns:p14="http://schemas.microsoft.com/office/powerpoint/2010/main" val="3896321566"/>
              </p:ext>
            </p:extLst>
          </p:nvPr>
        </p:nvGraphicFramePr>
        <p:xfrm>
          <a:off x="483319" y="1267100"/>
          <a:ext cx="12279092" cy="4571998"/>
        </p:xfrm>
        <a:graphic>
          <a:graphicData uri="http://schemas.openxmlformats.org/drawingml/2006/table">
            <a:tbl>
              <a:tblPr firstRow="1" bandRow="1">
                <a:tableStyleId>{5C22544A-7EE6-4342-B048-85BDC9FD1C3A}</a:tableStyleId>
              </a:tblPr>
              <a:tblGrid>
                <a:gridCol w="470265">
                  <a:extLst>
                    <a:ext uri="{9D8B030D-6E8A-4147-A177-3AD203B41FA5}">
                      <a16:colId xmlns:a16="http://schemas.microsoft.com/office/drawing/2014/main" xmlns="" val="325549620"/>
                    </a:ext>
                  </a:extLst>
                </a:gridCol>
                <a:gridCol w="4467497">
                  <a:extLst>
                    <a:ext uri="{9D8B030D-6E8A-4147-A177-3AD203B41FA5}">
                      <a16:colId xmlns:a16="http://schemas.microsoft.com/office/drawing/2014/main" xmlns="" val="3113594857"/>
                    </a:ext>
                  </a:extLst>
                </a:gridCol>
                <a:gridCol w="587829">
                  <a:extLst>
                    <a:ext uri="{9D8B030D-6E8A-4147-A177-3AD203B41FA5}">
                      <a16:colId xmlns:a16="http://schemas.microsoft.com/office/drawing/2014/main" xmlns="" val="3448779578"/>
                    </a:ext>
                  </a:extLst>
                </a:gridCol>
                <a:gridCol w="496388">
                  <a:extLst>
                    <a:ext uri="{9D8B030D-6E8A-4147-A177-3AD203B41FA5}">
                      <a16:colId xmlns:a16="http://schemas.microsoft.com/office/drawing/2014/main" xmlns="" val="1515636119"/>
                    </a:ext>
                  </a:extLst>
                </a:gridCol>
                <a:gridCol w="587829">
                  <a:extLst>
                    <a:ext uri="{9D8B030D-6E8A-4147-A177-3AD203B41FA5}">
                      <a16:colId xmlns:a16="http://schemas.microsoft.com/office/drawing/2014/main" xmlns="" val="1929665679"/>
                    </a:ext>
                  </a:extLst>
                </a:gridCol>
                <a:gridCol w="535577">
                  <a:extLst>
                    <a:ext uri="{9D8B030D-6E8A-4147-A177-3AD203B41FA5}">
                      <a16:colId xmlns:a16="http://schemas.microsoft.com/office/drawing/2014/main" xmlns="" val="1324908723"/>
                    </a:ext>
                  </a:extLst>
                </a:gridCol>
                <a:gridCol w="679269">
                  <a:extLst>
                    <a:ext uri="{9D8B030D-6E8A-4147-A177-3AD203B41FA5}">
                      <a16:colId xmlns:a16="http://schemas.microsoft.com/office/drawing/2014/main" xmlns="" val="449619761"/>
                    </a:ext>
                  </a:extLst>
                </a:gridCol>
                <a:gridCol w="574765">
                  <a:extLst>
                    <a:ext uri="{9D8B030D-6E8A-4147-A177-3AD203B41FA5}">
                      <a16:colId xmlns:a16="http://schemas.microsoft.com/office/drawing/2014/main" xmlns="" val="3438503674"/>
                    </a:ext>
                  </a:extLst>
                </a:gridCol>
                <a:gridCol w="627018">
                  <a:extLst>
                    <a:ext uri="{9D8B030D-6E8A-4147-A177-3AD203B41FA5}">
                      <a16:colId xmlns:a16="http://schemas.microsoft.com/office/drawing/2014/main" xmlns="" val="4040965731"/>
                    </a:ext>
                  </a:extLst>
                </a:gridCol>
                <a:gridCol w="653142">
                  <a:extLst>
                    <a:ext uri="{9D8B030D-6E8A-4147-A177-3AD203B41FA5}">
                      <a16:colId xmlns:a16="http://schemas.microsoft.com/office/drawing/2014/main" xmlns="" val="422917657"/>
                    </a:ext>
                  </a:extLst>
                </a:gridCol>
                <a:gridCol w="653143">
                  <a:extLst>
                    <a:ext uri="{9D8B030D-6E8A-4147-A177-3AD203B41FA5}">
                      <a16:colId xmlns:a16="http://schemas.microsoft.com/office/drawing/2014/main" xmlns="" val="4039673330"/>
                    </a:ext>
                  </a:extLst>
                </a:gridCol>
                <a:gridCol w="666206">
                  <a:extLst>
                    <a:ext uri="{9D8B030D-6E8A-4147-A177-3AD203B41FA5}">
                      <a16:colId xmlns:a16="http://schemas.microsoft.com/office/drawing/2014/main" xmlns="" val="1571661456"/>
                    </a:ext>
                  </a:extLst>
                </a:gridCol>
                <a:gridCol w="666206">
                  <a:extLst>
                    <a:ext uri="{9D8B030D-6E8A-4147-A177-3AD203B41FA5}">
                      <a16:colId xmlns:a16="http://schemas.microsoft.com/office/drawing/2014/main" xmlns="" val="4203905368"/>
                    </a:ext>
                  </a:extLst>
                </a:gridCol>
                <a:gridCol w="613958">
                  <a:extLst>
                    <a:ext uri="{9D8B030D-6E8A-4147-A177-3AD203B41FA5}">
                      <a16:colId xmlns:a16="http://schemas.microsoft.com/office/drawing/2014/main" xmlns="" val="354461507"/>
                    </a:ext>
                  </a:extLst>
                </a:gridCol>
              </a:tblGrid>
              <a:tr h="731518">
                <a:tc gridSpan="2">
                  <a:txBody>
                    <a:bodyPr/>
                    <a:lstStyle/>
                    <a:p>
                      <a:r>
                        <a:rPr lang="it-IT" dirty="0" err="1" smtClean="0"/>
                        <a:t>Activities</a:t>
                      </a:r>
                      <a:endParaRPr lang="en-GB" dirty="0"/>
                    </a:p>
                  </a:txBody>
                  <a:tcPr/>
                </a:tc>
                <a:tc hMerge="1">
                  <a:txBody>
                    <a:bodyPr/>
                    <a:lstStyle/>
                    <a:p>
                      <a:endParaRPr lang="en-GB" dirty="0"/>
                    </a:p>
                  </a:txBody>
                  <a:tcPr/>
                </a:tc>
                <a:tc>
                  <a:txBody>
                    <a:bodyPr/>
                    <a:lstStyle/>
                    <a:p>
                      <a:r>
                        <a:rPr lang="it-IT" sz="1600" dirty="0" smtClean="0"/>
                        <a:t>M1</a:t>
                      </a:r>
                      <a:endParaRPr lang="en-GB" sz="1600" dirty="0"/>
                    </a:p>
                  </a:txBody>
                  <a:tcPr/>
                </a:tc>
                <a:tc>
                  <a:txBody>
                    <a:bodyPr/>
                    <a:lstStyle/>
                    <a:p>
                      <a:r>
                        <a:rPr lang="it-IT" sz="1600" dirty="0" smtClean="0"/>
                        <a:t>M2</a:t>
                      </a:r>
                      <a:endParaRPr lang="en-GB" sz="1600" dirty="0"/>
                    </a:p>
                  </a:txBody>
                  <a:tcPr/>
                </a:tc>
                <a:tc>
                  <a:txBody>
                    <a:bodyPr/>
                    <a:lstStyle/>
                    <a:p>
                      <a:r>
                        <a:rPr lang="it-IT" sz="1600" dirty="0" smtClean="0"/>
                        <a:t>M3</a:t>
                      </a:r>
                      <a:endParaRPr lang="en-GB" sz="1600" dirty="0"/>
                    </a:p>
                  </a:txBody>
                  <a:tcPr/>
                </a:tc>
                <a:tc>
                  <a:txBody>
                    <a:bodyPr/>
                    <a:lstStyle/>
                    <a:p>
                      <a:r>
                        <a:rPr lang="it-IT" sz="1600" dirty="0" smtClean="0"/>
                        <a:t>M4</a:t>
                      </a:r>
                      <a:endParaRPr lang="en-GB" sz="1600" dirty="0"/>
                    </a:p>
                  </a:txBody>
                  <a:tcPr/>
                </a:tc>
                <a:tc>
                  <a:txBody>
                    <a:bodyPr/>
                    <a:lstStyle/>
                    <a:p>
                      <a:r>
                        <a:rPr lang="it-IT" sz="1600" dirty="0" smtClean="0"/>
                        <a:t>M5</a:t>
                      </a:r>
                      <a:endParaRPr lang="en-GB" sz="1600" dirty="0"/>
                    </a:p>
                  </a:txBody>
                  <a:tcPr/>
                </a:tc>
                <a:tc>
                  <a:txBody>
                    <a:bodyPr/>
                    <a:lstStyle/>
                    <a:p>
                      <a:r>
                        <a:rPr lang="it-IT" sz="1600" dirty="0" smtClean="0"/>
                        <a:t>M6</a:t>
                      </a:r>
                      <a:endParaRPr lang="en-GB" sz="1600" dirty="0"/>
                    </a:p>
                  </a:txBody>
                  <a:tcPr/>
                </a:tc>
                <a:tc>
                  <a:txBody>
                    <a:bodyPr/>
                    <a:lstStyle/>
                    <a:p>
                      <a:r>
                        <a:rPr lang="it-IT" sz="1600" dirty="0" smtClean="0"/>
                        <a:t>M7</a:t>
                      </a:r>
                      <a:endParaRPr lang="en-GB" sz="1600" dirty="0"/>
                    </a:p>
                  </a:txBody>
                  <a:tcPr/>
                </a:tc>
                <a:tc>
                  <a:txBody>
                    <a:bodyPr/>
                    <a:lstStyle/>
                    <a:p>
                      <a:r>
                        <a:rPr lang="it-IT" sz="1600" dirty="0" smtClean="0"/>
                        <a:t>M8</a:t>
                      </a:r>
                      <a:endParaRPr lang="en-GB" sz="1600" dirty="0"/>
                    </a:p>
                  </a:txBody>
                  <a:tcPr/>
                </a:tc>
                <a:tc>
                  <a:txBody>
                    <a:bodyPr/>
                    <a:lstStyle/>
                    <a:p>
                      <a:r>
                        <a:rPr lang="it-IT" sz="1600" dirty="0" smtClean="0"/>
                        <a:t>M9</a:t>
                      </a:r>
                      <a:endParaRPr lang="en-GB" sz="1600" dirty="0"/>
                    </a:p>
                  </a:txBody>
                  <a:tcPr/>
                </a:tc>
                <a:tc>
                  <a:txBody>
                    <a:bodyPr/>
                    <a:lstStyle/>
                    <a:p>
                      <a:r>
                        <a:rPr lang="it-IT" sz="1600" dirty="0" smtClean="0"/>
                        <a:t>M10</a:t>
                      </a:r>
                      <a:endParaRPr lang="en-GB" sz="1600" dirty="0"/>
                    </a:p>
                  </a:txBody>
                  <a:tcPr/>
                </a:tc>
                <a:tc>
                  <a:txBody>
                    <a:bodyPr/>
                    <a:lstStyle/>
                    <a:p>
                      <a:r>
                        <a:rPr lang="it-IT" sz="1600" dirty="0" smtClean="0"/>
                        <a:t>M11</a:t>
                      </a:r>
                      <a:endParaRPr lang="en-GB" sz="1600" dirty="0"/>
                    </a:p>
                  </a:txBody>
                  <a:tcPr/>
                </a:tc>
                <a:tc>
                  <a:txBody>
                    <a:bodyPr/>
                    <a:lstStyle/>
                    <a:p>
                      <a:r>
                        <a:rPr lang="it-IT" sz="1600" dirty="0" smtClean="0"/>
                        <a:t>M12</a:t>
                      </a:r>
                      <a:endParaRPr lang="en-GB" sz="1600" dirty="0"/>
                    </a:p>
                  </a:txBody>
                  <a:tcPr/>
                </a:tc>
                <a:extLst>
                  <a:ext uri="{0D108BD9-81ED-4DB2-BD59-A6C34878D82A}">
                    <a16:rowId xmlns:a16="http://schemas.microsoft.com/office/drawing/2014/main" xmlns="" val="621446150"/>
                  </a:ext>
                </a:extLst>
              </a:tr>
              <a:tr h="822960">
                <a:tc>
                  <a:txBody>
                    <a:bodyPr/>
                    <a:lstStyle/>
                    <a:p>
                      <a:r>
                        <a:rPr lang="it-IT" sz="1600" dirty="0" smtClean="0"/>
                        <a:t>3.1</a:t>
                      </a:r>
                    </a:p>
                    <a:p>
                      <a:endParaRPr lang="en-GB"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Studying and drafting of a curriculum for the postgraduate training in </a:t>
                      </a:r>
                      <a:r>
                        <a:rPr lang="en-GB" sz="1800" b="0" i="0" u="none" strike="noStrike" baseline="0" dirty="0" err="1" smtClean="0">
                          <a:solidFill>
                            <a:schemeClr val="dk1"/>
                          </a:solidFill>
                          <a:latin typeface="+mn-lt"/>
                          <a:ea typeface="+mn-ea"/>
                          <a:cs typeface="+mn-cs"/>
                        </a:rPr>
                        <a:t>Pediatrics</a:t>
                      </a:r>
                      <a:r>
                        <a:rPr lang="en-GB" sz="1800" b="0" i="0" u="none" strike="noStrike" baseline="0" dirty="0" smtClean="0">
                          <a:solidFill>
                            <a:schemeClr val="dk1"/>
                          </a:solidFill>
                          <a:latin typeface="+mn-lt"/>
                          <a:ea typeface="+mn-ea"/>
                          <a:cs typeface="+mn-cs"/>
                        </a:rPr>
                        <a:t>.</a:t>
                      </a:r>
                    </a:p>
                  </a:txBody>
                  <a:tcPr/>
                </a:tc>
                <a:tc>
                  <a:txBody>
                    <a:bodyPr/>
                    <a:lstStyle/>
                    <a:p>
                      <a:endParaRPr lang="en-GB" dirty="0"/>
                    </a:p>
                  </a:txBody>
                  <a:tcPr>
                    <a:solidFill>
                      <a:schemeClr val="accent6"/>
                    </a:solidFill>
                  </a:tcPr>
                </a:tc>
                <a:tc>
                  <a:txBody>
                    <a:bodyPr/>
                    <a:lstStyle/>
                    <a:p>
                      <a:endParaRPr lang="en-GB" dirty="0"/>
                    </a:p>
                  </a:txBody>
                  <a:tcPr>
                    <a:solidFill>
                      <a:schemeClr val="accent6"/>
                    </a:solidFill>
                  </a:tcPr>
                </a:tc>
                <a:tc>
                  <a:txBody>
                    <a:bodyPr/>
                    <a:lstStyle/>
                    <a:p>
                      <a:endParaRPr lang="en-GB" dirty="0"/>
                    </a:p>
                  </a:txBody>
                  <a:tcPr>
                    <a:solidFill>
                      <a:schemeClr val="accent6"/>
                    </a:solidFill>
                  </a:tcPr>
                </a:tc>
                <a:tc>
                  <a:txBody>
                    <a:bodyPr/>
                    <a:lstStyle/>
                    <a:p>
                      <a:endParaRPr lang="en-GB" dirty="0"/>
                    </a:p>
                  </a:txBody>
                  <a:tcPr>
                    <a:solidFill>
                      <a:schemeClr val="accent6"/>
                    </a:solidFill>
                  </a:tcPr>
                </a:tc>
                <a:tc>
                  <a:txBody>
                    <a:bodyPr/>
                    <a:lstStyle/>
                    <a:p>
                      <a:endParaRPr lang="en-GB" dirty="0"/>
                    </a:p>
                  </a:txBody>
                  <a:tcPr>
                    <a:solidFill>
                      <a:schemeClr val="accent6"/>
                    </a:solidFill>
                  </a:tcPr>
                </a:tc>
                <a:tc>
                  <a:txBody>
                    <a:bodyPr/>
                    <a:lstStyle/>
                    <a:p>
                      <a:endParaRPr lang="en-GB" dirty="0"/>
                    </a:p>
                  </a:txBody>
                  <a:tcPr>
                    <a:solidFill>
                      <a:schemeClr val="accent6"/>
                    </a:solidFill>
                  </a:tcPr>
                </a:tc>
                <a:tc>
                  <a:txBody>
                    <a:bodyPr/>
                    <a:lstStyle/>
                    <a:p>
                      <a:endParaRPr lang="en-GB" dirty="0"/>
                    </a:p>
                  </a:txBody>
                  <a:tcPr>
                    <a:solidFill>
                      <a:schemeClr val="accent6"/>
                    </a:solidFill>
                  </a:tcPr>
                </a:tc>
                <a:tc>
                  <a:txBody>
                    <a:bodyPr/>
                    <a:lstStyle/>
                    <a:p>
                      <a:endParaRPr lang="en-GB" dirty="0"/>
                    </a:p>
                  </a:txBody>
                  <a:tcPr>
                    <a:solidFill>
                      <a:schemeClr val="accent6"/>
                    </a:solidFill>
                  </a:tcPr>
                </a:tc>
                <a:tc>
                  <a:txBody>
                    <a:bodyPr/>
                    <a:lstStyle/>
                    <a:p>
                      <a:endParaRPr lang="en-GB" dirty="0"/>
                    </a:p>
                  </a:txBody>
                  <a:tcPr>
                    <a:solidFill>
                      <a:schemeClr val="accent6"/>
                    </a:solidFill>
                  </a:tcPr>
                </a:tc>
                <a:tc>
                  <a:txBody>
                    <a:bodyPr/>
                    <a:lstStyle/>
                    <a:p>
                      <a:endParaRPr lang="en-GB" dirty="0"/>
                    </a:p>
                  </a:txBody>
                  <a:tcPr>
                    <a:solidFill>
                      <a:schemeClr val="accent6"/>
                    </a:solidFill>
                  </a:tcPr>
                </a:tc>
                <a:tc>
                  <a:txBody>
                    <a:bodyPr/>
                    <a:lstStyle/>
                    <a:p>
                      <a:endParaRPr lang="en-GB" dirty="0"/>
                    </a:p>
                  </a:txBody>
                  <a:tcPr>
                    <a:solidFill>
                      <a:schemeClr val="accent6"/>
                    </a:solidFill>
                  </a:tcPr>
                </a:tc>
                <a:tc>
                  <a:txBody>
                    <a:bodyPr/>
                    <a:lstStyle/>
                    <a:p>
                      <a:endParaRPr lang="en-GB" dirty="0"/>
                    </a:p>
                  </a:txBody>
                  <a:tcPr>
                    <a:solidFill>
                      <a:schemeClr val="accent6"/>
                    </a:solidFill>
                  </a:tcPr>
                </a:tc>
                <a:extLst>
                  <a:ext uri="{0D108BD9-81ED-4DB2-BD59-A6C34878D82A}">
                    <a16:rowId xmlns:a16="http://schemas.microsoft.com/office/drawing/2014/main" xmlns="" val="937179504"/>
                  </a:ext>
                </a:extLst>
              </a:tr>
              <a:tr h="664937">
                <a:tc>
                  <a:txBody>
                    <a:bodyPr/>
                    <a:lstStyle/>
                    <a:p>
                      <a:r>
                        <a:rPr lang="it-IT" sz="1600" dirty="0" smtClean="0"/>
                        <a:t>3.2</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Studying and drafting of a curriculum for the postgraduate training in </a:t>
                      </a:r>
                      <a:r>
                        <a:rPr lang="en-GB" sz="1800" b="0" i="0" u="none" strike="noStrike" baseline="0" dirty="0" err="1" smtClean="0">
                          <a:solidFill>
                            <a:schemeClr val="dk1"/>
                          </a:solidFill>
                          <a:latin typeface="+mn-lt"/>
                          <a:ea typeface="+mn-ea"/>
                          <a:cs typeface="+mn-cs"/>
                        </a:rPr>
                        <a:t>Pediatric</a:t>
                      </a:r>
                      <a:r>
                        <a:rPr lang="en-GB" sz="1800" b="0" i="0" u="none" strike="noStrike" baseline="0" dirty="0" smtClean="0">
                          <a:solidFill>
                            <a:schemeClr val="dk1"/>
                          </a:solidFill>
                          <a:latin typeface="+mn-lt"/>
                          <a:ea typeface="+mn-ea"/>
                          <a:cs typeface="+mn-cs"/>
                        </a:rPr>
                        <a:t> Surgery	</a:t>
                      </a:r>
                    </a:p>
                  </a:txBody>
                  <a:tcPr/>
                </a:tc>
                <a:tc>
                  <a:txBody>
                    <a:bodyPr/>
                    <a:lstStyle/>
                    <a:p>
                      <a:endParaRPr lang="en-GB"/>
                    </a:p>
                  </a:txBody>
                  <a:tcPr/>
                </a:tc>
                <a:tc>
                  <a:txBody>
                    <a:bodyPr/>
                    <a:lstStyle/>
                    <a:p>
                      <a:endParaRPr lang="en-GB"/>
                    </a:p>
                  </a:txBody>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dirty="0"/>
                    </a:p>
                  </a:txBody>
                  <a:tcPr/>
                </a:tc>
                <a:tc>
                  <a:txBody>
                    <a:bodyPr/>
                    <a:lstStyle/>
                    <a:p>
                      <a:endParaRPr lang="en-GB" dirty="0"/>
                    </a:p>
                  </a:txBody>
                  <a:tcPr/>
                </a:tc>
                <a:tc>
                  <a:txBody>
                    <a:bodyPr/>
                    <a:lstStyle/>
                    <a:p>
                      <a:endParaRPr lang="en-GB" dirty="0"/>
                    </a:p>
                  </a:txBody>
                  <a:tcPr>
                    <a:solidFill>
                      <a:srgbClr val="E9EDF4"/>
                    </a:solidFill>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1547502533"/>
                  </a:ext>
                </a:extLst>
              </a:tr>
              <a:tr h="664937">
                <a:tc>
                  <a:txBody>
                    <a:bodyPr/>
                    <a:lstStyle/>
                    <a:p>
                      <a:r>
                        <a:rPr lang="it-IT" sz="1600" dirty="0" smtClean="0"/>
                        <a:t>3.3</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Studying and drafting of a curriculum for the postgraduate training in Child Neuropsychiatry.	</a:t>
                      </a:r>
                    </a:p>
                  </a:txBody>
                  <a:tcPr/>
                </a:tc>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solidFill>
                      <a:srgbClr val="D0D8E8"/>
                    </a:solidFill>
                  </a:tcPr>
                </a:tc>
                <a:tc>
                  <a:txBody>
                    <a:bodyPr/>
                    <a:lstStyle/>
                    <a:p>
                      <a:endParaRPr lang="en-GB" dirty="0"/>
                    </a:p>
                  </a:txBody>
                  <a:tcPr>
                    <a:solidFill>
                      <a:srgbClr val="D0D8E8"/>
                    </a:solidFill>
                  </a:tcPr>
                </a:tc>
                <a:tc>
                  <a:txBody>
                    <a:bodyPr/>
                    <a:lstStyle/>
                    <a:p>
                      <a:endParaRPr lang="en-GB" dirty="0"/>
                    </a:p>
                  </a:txBody>
                  <a:tcPr/>
                </a:tc>
                <a:tc>
                  <a:txBody>
                    <a:bodyPr/>
                    <a:lstStyle/>
                    <a:p>
                      <a:endParaRPr lang="en-GB" dirty="0"/>
                    </a:p>
                  </a:txBody>
                  <a:tcPr>
                    <a:solidFill>
                      <a:srgbClr val="D0D8E8"/>
                    </a:solidFill>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1393171192"/>
                  </a:ext>
                </a:extLst>
              </a:tr>
              <a:tr h="664937">
                <a:tc>
                  <a:txBody>
                    <a:bodyPr/>
                    <a:lstStyle/>
                    <a:p>
                      <a:r>
                        <a:rPr lang="it-IT" sz="1600" dirty="0" smtClean="0"/>
                        <a:t>3.4</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Studying and drafting of a common curriculum in Clinical Genetics, Genetic counselling and Bioethics for all postgraduate training in children’s care.	</a:t>
                      </a:r>
                    </a:p>
                  </a:txBody>
                  <a:tcPr/>
                </a:tc>
                <a:tc>
                  <a:txBody>
                    <a:bodyPr/>
                    <a:lstStyle/>
                    <a:p>
                      <a:endParaRPr lang="en-GB" dirty="0"/>
                    </a:p>
                  </a:txBody>
                  <a:tcPr/>
                </a:tc>
                <a:tc>
                  <a:txBody>
                    <a:bodyPr/>
                    <a:lstStyle/>
                    <a:p>
                      <a:endParaRPr lang="en-GB"/>
                    </a:p>
                  </a:txBody>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a:p>
                  </a:txBody>
                  <a:tcPr/>
                </a:tc>
                <a:tc>
                  <a:txBody>
                    <a:bodyPr/>
                    <a:lstStyle/>
                    <a:p>
                      <a:endParaRPr lang="en-GB" dirty="0"/>
                    </a:p>
                  </a:txBody>
                  <a:tcPr>
                    <a:solidFill>
                      <a:srgbClr val="E9EDF4"/>
                    </a:solidFill>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4177301389"/>
                  </a:ext>
                </a:extLst>
              </a:tr>
            </a:tbl>
          </a:graphicData>
        </a:graphic>
      </p:graphicFrame>
      <p:sp>
        <p:nvSpPr>
          <p:cNvPr id="3" name="CasellaDiTesto 2"/>
          <p:cNvSpPr txBox="1"/>
          <p:nvPr/>
        </p:nvSpPr>
        <p:spPr>
          <a:xfrm>
            <a:off x="6087291" y="470263"/>
            <a:ext cx="6675120" cy="369332"/>
          </a:xfrm>
          <a:prstGeom prst="rect">
            <a:avLst/>
          </a:prstGeom>
          <a:noFill/>
        </p:spPr>
        <p:txBody>
          <a:bodyPr wrap="square" rtlCol="0">
            <a:spAutoFit/>
          </a:bodyPr>
          <a:lstStyle/>
          <a:p>
            <a:r>
              <a:rPr lang="it-IT" dirty="0" err="1" smtClean="0">
                <a:ln w="0"/>
                <a:solidFill>
                  <a:schemeClr val="accent1"/>
                </a:solidFill>
                <a:effectLst>
                  <a:outerShdw blurRad="38100" dist="25400" dir="5400000" algn="ctr" rotWithShape="0">
                    <a:srgbClr val="6E747A">
                      <a:alpha val="43000"/>
                    </a:srgbClr>
                  </a:outerShdw>
                </a:effectLst>
              </a:rPr>
              <a:t>Year</a:t>
            </a:r>
            <a:r>
              <a:rPr lang="it-IT" dirty="0" smtClean="0">
                <a:ln w="0"/>
                <a:solidFill>
                  <a:schemeClr val="accent1"/>
                </a:solidFill>
                <a:effectLst>
                  <a:outerShdw blurRad="38100" dist="25400" dir="5400000" algn="ctr" rotWithShape="0">
                    <a:srgbClr val="6E747A">
                      <a:alpha val="43000"/>
                    </a:srgbClr>
                  </a:outerShdw>
                </a:effectLst>
              </a:rPr>
              <a:t> 2</a:t>
            </a:r>
            <a:endParaRPr lang="en-GB"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24734611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240" y="390144"/>
            <a:ext cx="11704320" cy="492443"/>
          </a:xfrm>
        </p:spPr>
        <p:txBody>
          <a:bodyPr/>
          <a:lstStyle/>
          <a:p>
            <a:pPr algn="ctr"/>
            <a:r>
              <a:rPr lang="en-US" sz="3200" b="1" dirty="0" smtClean="0">
                <a:latin typeface="Times New Roman" panose="02020603050405020304" pitchFamily="18" charset="0"/>
                <a:cs typeface="Times New Roman" panose="02020603050405020304" pitchFamily="18" charset="0"/>
              </a:rPr>
              <a:t>Objectives</a:t>
            </a:r>
            <a:endParaRPr lang="en-US" sz="3200" b="1" dirty="0">
              <a:latin typeface="Times New Roman" panose="02020603050405020304" pitchFamily="18" charset="0"/>
              <a:cs typeface="Times New Roman" panose="02020603050405020304" pitchFamily="18" charset="0"/>
            </a:endParaRPr>
          </a:p>
        </p:txBody>
      </p:sp>
      <p:sp>
        <p:nvSpPr>
          <p:cNvPr id="3" name="Text Placeholder 2"/>
          <p:cNvSpPr>
            <a:spLocks noGrp="1"/>
          </p:cNvSpPr>
          <p:nvPr>
            <p:ph type="body" idx="1"/>
          </p:nvPr>
        </p:nvSpPr>
        <p:spPr>
          <a:xfrm>
            <a:off x="650240" y="2243328"/>
            <a:ext cx="11704320" cy="5584490"/>
          </a:xfrm>
        </p:spPr>
        <p:txBody>
          <a:bodyPr/>
          <a:lstStyle/>
          <a:p>
            <a:pPr marL="285750" indent="-285750">
              <a:buFont typeface="Wingdings" panose="05000000000000000000" pitchFamily="2" charset="2"/>
              <a:buChar char="Ø"/>
            </a:pPr>
            <a:r>
              <a:rPr lang="en-US" sz="3200" dirty="0" smtClean="0">
                <a:latin typeface="Times New Roman" panose="02020603050405020304" pitchFamily="18" charset="0"/>
                <a:cs typeface="Times New Roman" panose="02020603050405020304" pitchFamily="18" charset="0"/>
              </a:rPr>
              <a:t>Introduction of project goal and objectives</a:t>
            </a:r>
          </a:p>
          <a:p>
            <a:pPr marL="285750" indent="-285750">
              <a:buFont typeface="Wingdings" panose="05000000000000000000" pitchFamily="2" charset="2"/>
              <a:buChar char="Ø"/>
            </a:pPr>
            <a:endParaRPr lang="en-US" sz="32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en-US" sz="3200" dirty="0" smtClean="0">
                <a:latin typeface="Times New Roman" panose="02020603050405020304" pitchFamily="18" charset="0"/>
                <a:cs typeface="Times New Roman" panose="02020603050405020304" pitchFamily="18" charset="0"/>
              </a:rPr>
              <a:t>Work plan and its changes during the COVID-19 time</a:t>
            </a:r>
          </a:p>
          <a:p>
            <a:pPr marL="285750" indent="-285750">
              <a:buFont typeface="Wingdings" panose="05000000000000000000" pitchFamily="2" charset="2"/>
              <a:buChar char="Ø"/>
            </a:pPr>
            <a:endParaRPr lang="en-US" sz="32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en-US" sz="3200" dirty="0" smtClean="0">
                <a:latin typeface="Times New Roman" panose="02020603050405020304" pitchFamily="18" charset="0"/>
                <a:cs typeface="Times New Roman" panose="02020603050405020304" pitchFamily="18" charset="0"/>
              </a:rPr>
              <a:t>Work packages</a:t>
            </a:r>
          </a:p>
          <a:p>
            <a:pPr marL="285750" indent="-285750">
              <a:buFont typeface="Wingdings" panose="05000000000000000000" pitchFamily="2" charset="2"/>
              <a:buChar char="Ø"/>
            </a:pPr>
            <a:endParaRPr lang="en-US" sz="32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en-US" sz="3200" dirty="0" smtClean="0">
                <a:latin typeface="Times New Roman" panose="02020603050405020304" pitchFamily="18" charset="0"/>
                <a:cs typeface="Times New Roman" panose="02020603050405020304" pitchFamily="18" charset="0"/>
              </a:rPr>
              <a:t>Where we are today?</a:t>
            </a:r>
          </a:p>
          <a:p>
            <a:pPr marL="285750" indent="-285750">
              <a:buFont typeface="Wingdings" panose="05000000000000000000" pitchFamily="2" charset="2"/>
              <a:buChar char="Ø"/>
            </a:pPr>
            <a:endParaRPr lang="en-US" sz="24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endParaRPr lang="en-US" dirty="0" smtClean="0"/>
          </a:p>
          <a:p>
            <a:pPr marL="285750" indent="-285750">
              <a:buFont typeface="Wingdings" panose="05000000000000000000" pitchFamily="2" charset="2"/>
              <a:buChar char="Ø"/>
            </a:pPr>
            <a:endParaRPr lang="en-US" dirty="0"/>
          </a:p>
          <a:p>
            <a:pPr marL="285750" indent="-285750">
              <a:buFont typeface="Wingdings" panose="05000000000000000000" pitchFamily="2" charset="2"/>
              <a:buChar char="Ø"/>
            </a:pPr>
            <a:endParaRPr lang="en-US" dirty="0"/>
          </a:p>
        </p:txBody>
      </p:sp>
    </p:spTree>
    <p:extLst>
      <p:ext uri="{BB962C8B-B14F-4D97-AF65-F5344CB8AC3E}">
        <p14:creationId xmlns:p14="http://schemas.microsoft.com/office/powerpoint/2010/main" val="40470460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a 1"/>
          <p:cNvGraphicFramePr>
            <a:graphicFrameLocks noGrp="1"/>
          </p:cNvGraphicFramePr>
          <p:nvPr>
            <p:extLst>
              <p:ext uri="{D42A27DB-BD31-4B8C-83A1-F6EECF244321}">
                <p14:modId xmlns:p14="http://schemas.microsoft.com/office/powerpoint/2010/main" val="2491256592"/>
              </p:ext>
            </p:extLst>
          </p:nvPr>
        </p:nvGraphicFramePr>
        <p:xfrm>
          <a:off x="483319" y="1267100"/>
          <a:ext cx="12279092" cy="4571998"/>
        </p:xfrm>
        <a:graphic>
          <a:graphicData uri="http://schemas.openxmlformats.org/drawingml/2006/table">
            <a:tbl>
              <a:tblPr firstRow="1" bandRow="1">
                <a:tableStyleId>{5C22544A-7EE6-4342-B048-85BDC9FD1C3A}</a:tableStyleId>
              </a:tblPr>
              <a:tblGrid>
                <a:gridCol w="470265">
                  <a:extLst>
                    <a:ext uri="{9D8B030D-6E8A-4147-A177-3AD203B41FA5}">
                      <a16:colId xmlns:a16="http://schemas.microsoft.com/office/drawing/2014/main" xmlns="" val="325549620"/>
                    </a:ext>
                  </a:extLst>
                </a:gridCol>
                <a:gridCol w="4467497">
                  <a:extLst>
                    <a:ext uri="{9D8B030D-6E8A-4147-A177-3AD203B41FA5}">
                      <a16:colId xmlns:a16="http://schemas.microsoft.com/office/drawing/2014/main" xmlns="" val="3113594857"/>
                    </a:ext>
                  </a:extLst>
                </a:gridCol>
                <a:gridCol w="587829">
                  <a:extLst>
                    <a:ext uri="{9D8B030D-6E8A-4147-A177-3AD203B41FA5}">
                      <a16:colId xmlns:a16="http://schemas.microsoft.com/office/drawing/2014/main" xmlns="" val="3448779578"/>
                    </a:ext>
                  </a:extLst>
                </a:gridCol>
                <a:gridCol w="496388">
                  <a:extLst>
                    <a:ext uri="{9D8B030D-6E8A-4147-A177-3AD203B41FA5}">
                      <a16:colId xmlns:a16="http://schemas.microsoft.com/office/drawing/2014/main" xmlns="" val="1515636119"/>
                    </a:ext>
                  </a:extLst>
                </a:gridCol>
                <a:gridCol w="587829">
                  <a:extLst>
                    <a:ext uri="{9D8B030D-6E8A-4147-A177-3AD203B41FA5}">
                      <a16:colId xmlns:a16="http://schemas.microsoft.com/office/drawing/2014/main" xmlns="" val="1929665679"/>
                    </a:ext>
                  </a:extLst>
                </a:gridCol>
                <a:gridCol w="535577">
                  <a:extLst>
                    <a:ext uri="{9D8B030D-6E8A-4147-A177-3AD203B41FA5}">
                      <a16:colId xmlns:a16="http://schemas.microsoft.com/office/drawing/2014/main" xmlns="" val="1324908723"/>
                    </a:ext>
                  </a:extLst>
                </a:gridCol>
                <a:gridCol w="679269">
                  <a:extLst>
                    <a:ext uri="{9D8B030D-6E8A-4147-A177-3AD203B41FA5}">
                      <a16:colId xmlns:a16="http://schemas.microsoft.com/office/drawing/2014/main" xmlns="" val="449619761"/>
                    </a:ext>
                  </a:extLst>
                </a:gridCol>
                <a:gridCol w="574765">
                  <a:extLst>
                    <a:ext uri="{9D8B030D-6E8A-4147-A177-3AD203B41FA5}">
                      <a16:colId xmlns:a16="http://schemas.microsoft.com/office/drawing/2014/main" xmlns="" val="3438503674"/>
                    </a:ext>
                  </a:extLst>
                </a:gridCol>
                <a:gridCol w="627018">
                  <a:extLst>
                    <a:ext uri="{9D8B030D-6E8A-4147-A177-3AD203B41FA5}">
                      <a16:colId xmlns:a16="http://schemas.microsoft.com/office/drawing/2014/main" xmlns="" val="4040965731"/>
                    </a:ext>
                  </a:extLst>
                </a:gridCol>
                <a:gridCol w="653142">
                  <a:extLst>
                    <a:ext uri="{9D8B030D-6E8A-4147-A177-3AD203B41FA5}">
                      <a16:colId xmlns:a16="http://schemas.microsoft.com/office/drawing/2014/main" xmlns="" val="422917657"/>
                    </a:ext>
                  </a:extLst>
                </a:gridCol>
                <a:gridCol w="653143">
                  <a:extLst>
                    <a:ext uri="{9D8B030D-6E8A-4147-A177-3AD203B41FA5}">
                      <a16:colId xmlns:a16="http://schemas.microsoft.com/office/drawing/2014/main" xmlns="" val="4039673330"/>
                    </a:ext>
                  </a:extLst>
                </a:gridCol>
                <a:gridCol w="666206">
                  <a:extLst>
                    <a:ext uri="{9D8B030D-6E8A-4147-A177-3AD203B41FA5}">
                      <a16:colId xmlns:a16="http://schemas.microsoft.com/office/drawing/2014/main" xmlns="" val="1571661456"/>
                    </a:ext>
                  </a:extLst>
                </a:gridCol>
                <a:gridCol w="666206">
                  <a:extLst>
                    <a:ext uri="{9D8B030D-6E8A-4147-A177-3AD203B41FA5}">
                      <a16:colId xmlns:a16="http://schemas.microsoft.com/office/drawing/2014/main" xmlns="" val="4203905368"/>
                    </a:ext>
                  </a:extLst>
                </a:gridCol>
                <a:gridCol w="613958">
                  <a:extLst>
                    <a:ext uri="{9D8B030D-6E8A-4147-A177-3AD203B41FA5}">
                      <a16:colId xmlns:a16="http://schemas.microsoft.com/office/drawing/2014/main" xmlns="" val="354461507"/>
                    </a:ext>
                  </a:extLst>
                </a:gridCol>
              </a:tblGrid>
              <a:tr h="731518">
                <a:tc gridSpan="2">
                  <a:txBody>
                    <a:bodyPr/>
                    <a:lstStyle/>
                    <a:p>
                      <a:r>
                        <a:rPr lang="it-IT" dirty="0" err="1" smtClean="0"/>
                        <a:t>Activities</a:t>
                      </a:r>
                      <a:endParaRPr lang="en-GB" dirty="0"/>
                    </a:p>
                  </a:txBody>
                  <a:tcPr/>
                </a:tc>
                <a:tc hMerge="1">
                  <a:txBody>
                    <a:bodyPr/>
                    <a:lstStyle/>
                    <a:p>
                      <a:endParaRPr lang="en-GB" dirty="0"/>
                    </a:p>
                  </a:txBody>
                  <a:tcPr/>
                </a:tc>
                <a:tc>
                  <a:txBody>
                    <a:bodyPr/>
                    <a:lstStyle/>
                    <a:p>
                      <a:r>
                        <a:rPr lang="it-IT" sz="1600" dirty="0" smtClean="0"/>
                        <a:t>M1</a:t>
                      </a:r>
                      <a:endParaRPr lang="en-GB" sz="1600" dirty="0"/>
                    </a:p>
                  </a:txBody>
                  <a:tcPr/>
                </a:tc>
                <a:tc>
                  <a:txBody>
                    <a:bodyPr/>
                    <a:lstStyle/>
                    <a:p>
                      <a:r>
                        <a:rPr lang="it-IT" sz="1600" dirty="0" smtClean="0"/>
                        <a:t>M2</a:t>
                      </a:r>
                      <a:endParaRPr lang="en-GB" sz="1600" dirty="0"/>
                    </a:p>
                  </a:txBody>
                  <a:tcPr/>
                </a:tc>
                <a:tc>
                  <a:txBody>
                    <a:bodyPr/>
                    <a:lstStyle/>
                    <a:p>
                      <a:r>
                        <a:rPr lang="it-IT" sz="1600" dirty="0" smtClean="0"/>
                        <a:t>M3</a:t>
                      </a:r>
                      <a:endParaRPr lang="en-GB" sz="1600" dirty="0"/>
                    </a:p>
                  </a:txBody>
                  <a:tcPr/>
                </a:tc>
                <a:tc>
                  <a:txBody>
                    <a:bodyPr/>
                    <a:lstStyle/>
                    <a:p>
                      <a:r>
                        <a:rPr lang="it-IT" sz="1600" dirty="0" smtClean="0"/>
                        <a:t>M4</a:t>
                      </a:r>
                      <a:endParaRPr lang="en-GB" sz="1600" dirty="0"/>
                    </a:p>
                  </a:txBody>
                  <a:tcPr/>
                </a:tc>
                <a:tc>
                  <a:txBody>
                    <a:bodyPr/>
                    <a:lstStyle/>
                    <a:p>
                      <a:r>
                        <a:rPr lang="it-IT" sz="1600" dirty="0" smtClean="0"/>
                        <a:t>M5</a:t>
                      </a:r>
                      <a:endParaRPr lang="en-GB" sz="1600" dirty="0"/>
                    </a:p>
                  </a:txBody>
                  <a:tcPr/>
                </a:tc>
                <a:tc>
                  <a:txBody>
                    <a:bodyPr/>
                    <a:lstStyle/>
                    <a:p>
                      <a:r>
                        <a:rPr lang="it-IT" sz="1600" dirty="0" smtClean="0"/>
                        <a:t>M6</a:t>
                      </a:r>
                      <a:endParaRPr lang="en-GB" sz="1600" dirty="0"/>
                    </a:p>
                  </a:txBody>
                  <a:tcPr/>
                </a:tc>
                <a:tc>
                  <a:txBody>
                    <a:bodyPr/>
                    <a:lstStyle/>
                    <a:p>
                      <a:r>
                        <a:rPr lang="it-IT" sz="1600" dirty="0" smtClean="0"/>
                        <a:t>M7</a:t>
                      </a:r>
                      <a:endParaRPr lang="en-GB" sz="1600" dirty="0"/>
                    </a:p>
                  </a:txBody>
                  <a:tcPr/>
                </a:tc>
                <a:tc>
                  <a:txBody>
                    <a:bodyPr/>
                    <a:lstStyle/>
                    <a:p>
                      <a:r>
                        <a:rPr lang="it-IT" sz="1600" dirty="0" smtClean="0"/>
                        <a:t>M8</a:t>
                      </a:r>
                      <a:endParaRPr lang="en-GB" sz="1600" dirty="0"/>
                    </a:p>
                  </a:txBody>
                  <a:tcPr/>
                </a:tc>
                <a:tc>
                  <a:txBody>
                    <a:bodyPr/>
                    <a:lstStyle/>
                    <a:p>
                      <a:r>
                        <a:rPr lang="it-IT" sz="1600" dirty="0" smtClean="0"/>
                        <a:t>M9</a:t>
                      </a:r>
                      <a:endParaRPr lang="en-GB" sz="1600" dirty="0"/>
                    </a:p>
                  </a:txBody>
                  <a:tcPr/>
                </a:tc>
                <a:tc>
                  <a:txBody>
                    <a:bodyPr/>
                    <a:lstStyle/>
                    <a:p>
                      <a:r>
                        <a:rPr lang="it-IT" sz="1600" dirty="0" smtClean="0"/>
                        <a:t>M10</a:t>
                      </a:r>
                      <a:endParaRPr lang="en-GB" sz="1600" dirty="0"/>
                    </a:p>
                  </a:txBody>
                  <a:tcPr/>
                </a:tc>
                <a:tc>
                  <a:txBody>
                    <a:bodyPr/>
                    <a:lstStyle/>
                    <a:p>
                      <a:r>
                        <a:rPr lang="it-IT" sz="1600" dirty="0" smtClean="0"/>
                        <a:t>M11</a:t>
                      </a:r>
                      <a:endParaRPr lang="en-GB" sz="1600" dirty="0"/>
                    </a:p>
                  </a:txBody>
                  <a:tcPr/>
                </a:tc>
                <a:tc>
                  <a:txBody>
                    <a:bodyPr/>
                    <a:lstStyle/>
                    <a:p>
                      <a:r>
                        <a:rPr lang="it-IT" sz="1600" dirty="0" smtClean="0"/>
                        <a:t>M12</a:t>
                      </a:r>
                      <a:endParaRPr lang="en-GB" sz="1600" dirty="0"/>
                    </a:p>
                  </a:txBody>
                  <a:tcPr/>
                </a:tc>
                <a:extLst>
                  <a:ext uri="{0D108BD9-81ED-4DB2-BD59-A6C34878D82A}">
                    <a16:rowId xmlns:a16="http://schemas.microsoft.com/office/drawing/2014/main" xmlns="" val="621446150"/>
                  </a:ext>
                </a:extLst>
              </a:tr>
              <a:tr h="822960">
                <a:tc>
                  <a:txBody>
                    <a:bodyPr/>
                    <a:lstStyle/>
                    <a:p>
                      <a:r>
                        <a:rPr lang="it-IT" sz="1600" dirty="0" smtClean="0"/>
                        <a:t>3.1</a:t>
                      </a:r>
                    </a:p>
                    <a:p>
                      <a:endParaRPr lang="en-GB"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Studying and drafting of a curriculum for the postgraduate training in </a:t>
                      </a:r>
                      <a:r>
                        <a:rPr lang="en-GB" sz="1800" b="0" i="0" u="none" strike="noStrike" baseline="0" dirty="0" err="1" smtClean="0">
                          <a:solidFill>
                            <a:schemeClr val="dk1"/>
                          </a:solidFill>
                          <a:latin typeface="+mn-lt"/>
                          <a:ea typeface="+mn-ea"/>
                          <a:cs typeface="+mn-cs"/>
                        </a:rPr>
                        <a:t>Pediatrics</a:t>
                      </a:r>
                      <a:r>
                        <a:rPr lang="en-GB" sz="1800" b="0" i="0" u="none" strike="noStrike" baseline="0" dirty="0" smtClean="0">
                          <a:solidFill>
                            <a:schemeClr val="dk1"/>
                          </a:solidFill>
                          <a:latin typeface="+mn-lt"/>
                          <a:ea typeface="+mn-ea"/>
                          <a:cs typeface="+mn-cs"/>
                        </a:rPr>
                        <a:t>.</a:t>
                      </a:r>
                    </a:p>
                  </a:txBody>
                  <a:tcPr/>
                </a:tc>
                <a:tc>
                  <a:txBody>
                    <a:bodyPr/>
                    <a:lstStyle/>
                    <a:p>
                      <a:endParaRPr lang="en-GB" dirty="0"/>
                    </a:p>
                  </a:txBody>
                  <a:tcPr>
                    <a:solidFill>
                      <a:srgbClr val="D0D8E8"/>
                    </a:solidFill>
                  </a:tcPr>
                </a:tc>
                <a:tc>
                  <a:txBody>
                    <a:bodyPr/>
                    <a:lstStyle/>
                    <a:p>
                      <a:endParaRPr lang="en-GB" dirty="0"/>
                    </a:p>
                  </a:txBody>
                  <a:tcPr>
                    <a:solidFill>
                      <a:srgbClr val="D0D8E8"/>
                    </a:solidFill>
                  </a:tcPr>
                </a:tc>
                <a:tc>
                  <a:txBody>
                    <a:bodyPr/>
                    <a:lstStyle/>
                    <a:p>
                      <a:endParaRPr lang="en-GB" dirty="0"/>
                    </a:p>
                  </a:txBody>
                  <a:tcPr/>
                </a:tc>
                <a:tc>
                  <a:txBody>
                    <a:bodyPr/>
                    <a:lstStyle/>
                    <a:p>
                      <a:endParaRPr lang="en-GB" dirty="0"/>
                    </a:p>
                  </a:txBody>
                  <a:tcPr>
                    <a:solidFill>
                      <a:srgbClr val="D0D8E8"/>
                    </a:solidFill>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937179504"/>
                  </a:ext>
                </a:extLst>
              </a:tr>
              <a:tr h="664937">
                <a:tc>
                  <a:txBody>
                    <a:bodyPr/>
                    <a:lstStyle/>
                    <a:p>
                      <a:r>
                        <a:rPr lang="it-IT" sz="1600" dirty="0" smtClean="0"/>
                        <a:t>3.2</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Studying and drafting of a curriculum for the postgraduate training in </a:t>
                      </a:r>
                      <a:r>
                        <a:rPr lang="en-GB" sz="1800" b="0" i="0" u="none" strike="noStrike" baseline="0" dirty="0" err="1" smtClean="0">
                          <a:solidFill>
                            <a:schemeClr val="dk1"/>
                          </a:solidFill>
                          <a:latin typeface="+mn-lt"/>
                          <a:ea typeface="+mn-ea"/>
                          <a:cs typeface="+mn-cs"/>
                        </a:rPr>
                        <a:t>Pediatric</a:t>
                      </a:r>
                      <a:r>
                        <a:rPr lang="en-GB" sz="1800" b="0" i="0" u="none" strike="noStrike" baseline="0" dirty="0" smtClean="0">
                          <a:solidFill>
                            <a:schemeClr val="dk1"/>
                          </a:solidFill>
                          <a:latin typeface="+mn-lt"/>
                          <a:ea typeface="+mn-ea"/>
                          <a:cs typeface="+mn-cs"/>
                        </a:rPr>
                        <a:t> Surgery	</a:t>
                      </a:r>
                    </a:p>
                  </a:txBody>
                  <a:tcPr/>
                </a:tc>
                <a:tc>
                  <a:txBody>
                    <a:bodyPr/>
                    <a:lstStyle/>
                    <a:p>
                      <a:endParaRPr lang="en-GB" dirty="0"/>
                    </a:p>
                  </a:txBody>
                  <a:tcPr>
                    <a:solidFill>
                      <a:schemeClr val="accent6"/>
                    </a:solidFill>
                  </a:tcPr>
                </a:tc>
                <a:tc>
                  <a:txBody>
                    <a:bodyPr/>
                    <a:lstStyle/>
                    <a:p>
                      <a:endParaRPr lang="en-GB" dirty="0"/>
                    </a:p>
                  </a:txBody>
                  <a:tcPr>
                    <a:solidFill>
                      <a:schemeClr val="accent6"/>
                    </a:solidFill>
                  </a:tcPr>
                </a:tc>
                <a:tc>
                  <a:txBody>
                    <a:bodyPr/>
                    <a:lstStyle/>
                    <a:p>
                      <a:endParaRPr lang="en-GB" dirty="0"/>
                    </a:p>
                  </a:txBody>
                  <a:tcPr>
                    <a:solidFill>
                      <a:schemeClr val="accent6"/>
                    </a:solidFill>
                  </a:tcPr>
                </a:tc>
                <a:tc>
                  <a:txBody>
                    <a:bodyPr/>
                    <a:lstStyle/>
                    <a:p>
                      <a:endParaRPr lang="en-GB" dirty="0"/>
                    </a:p>
                  </a:txBody>
                  <a:tcPr>
                    <a:solidFill>
                      <a:schemeClr val="accent6"/>
                    </a:solidFill>
                  </a:tcPr>
                </a:tc>
                <a:tc>
                  <a:txBody>
                    <a:bodyPr/>
                    <a:lstStyle/>
                    <a:p>
                      <a:endParaRPr lang="en-GB" dirty="0"/>
                    </a:p>
                  </a:txBody>
                  <a:tcPr>
                    <a:solidFill>
                      <a:schemeClr val="accent6"/>
                    </a:solidFill>
                  </a:tcPr>
                </a:tc>
                <a:tc>
                  <a:txBody>
                    <a:bodyPr/>
                    <a:lstStyle/>
                    <a:p>
                      <a:endParaRPr lang="en-GB" dirty="0"/>
                    </a:p>
                  </a:txBody>
                  <a:tcPr>
                    <a:solidFill>
                      <a:schemeClr val="accent6"/>
                    </a:solidFill>
                  </a:tcPr>
                </a:tc>
                <a:tc>
                  <a:txBody>
                    <a:bodyPr/>
                    <a:lstStyle/>
                    <a:p>
                      <a:endParaRPr lang="en-GB" dirty="0"/>
                    </a:p>
                  </a:txBody>
                  <a:tcPr>
                    <a:solidFill>
                      <a:schemeClr val="accent6"/>
                    </a:solidFill>
                  </a:tcPr>
                </a:tc>
                <a:tc>
                  <a:txBody>
                    <a:bodyPr/>
                    <a:lstStyle/>
                    <a:p>
                      <a:endParaRPr lang="en-GB" dirty="0"/>
                    </a:p>
                  </a:txBody>
                  <a:tcPr>
                    <a:solidFill>
                      <a:schemeClr val="accent6"/>
                    </a:solidFill>
                  </a:tcPr>
                </a:tc>
                <a:tc>
                  <a:txBody>
                    <a:bodyPr/>
                    <a:lstStyle/>
                    <a:p>
                      <a:endParaRPr lang="en-GB" dirty="0"/>
                    </a:p>
                  </a:txBody>
                  <a:tcPr>
                    <a:solidFill>
                      <a:schemeClr val="accent6"/>
                    </a:solidFill>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1547502533"/>
                  </a:ext>
                </a:extLst>
              </a:tr>
              <a:tr h="664937">
                <a:tc>
                  <a:txBody>
                    <a:bodyPr/>
                    <a:lstStyle/>
                    <a:p>
                      <a:r>
                        <a:rPr lang="it-IT" sz="1600" dirty="0" smtClean="0"/>
                        <a:t>3.3</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Studying and drafting of a curriculum for the postgraduate training in Child Neuropsychiatry.	</a:t>
                      </a:r>
                    </a:p>
                  </a:txBody>
                  <a:tcPr/>
                </a:tc>
                <a:tc>
                  <a:txBody>
                    <a:bodyPr/>
                    <a:lstStyle/>
                    <a:p>
                      <a:endParaRPr lang="en-GB" dirty="0"/>
                    </a:p>
                  </a:txBody>
                  <a:tcPr>
                    <a:solidFill>
                      <a:schemeClr val="accent6"/>
                    </a:solidFill>
                  </a:tcPr>
                </a:tc>
                <a:tc>
                  <a:txBody>
                    <a:bodyPr/>
                    <a:lstStyle/>
                    <a:p>
                      <a:endParaRPr lang="en-GB"/>
                    </a:p>
                  </a:txBody>
                  <a:tcPr>
                    <a:solidFill>
                      <a:schemeClr val="accent6"/>
                    </a:solidFill>
                  </a:tcPr>
                </a:tc>
                <a:tc>
                  <a:txBody>
                    <a:bodyPr/>
                    <a:lstStyle/>
                    <a:p>
                      <a:endParaRPr lang="en-GB"/>
                    </a:p>
                  </a:txBody>
                  <a:tcPr>
                    <a:solidFill>
                      <a:schemeClr val="accent6"/>
                    </a:solidFill>
                  </a:tcPr>
                </a:tc>
                <a:tc>
                  <a:txBody>
                    <a:bodyPr/>
                    <a:lstStyle/>
                    <a:p>
                      <a:endParaRPr lang="en-GB"/>
                    </a:p>
                  </a:txBody>
                  <a:tcPr>
                    <a:solidFill>
                      <a:schemeClr val="accent6"/>
                    </a:solidFill>
                  </a:tcPr>
                </a:tc>
                <a:tc>
                  <a:txBody>
                    <a:bodyPr/>
                    <a:lstStyle/>
                    <a:p>
                      <a:endParaRPr lang="en-GB" dirty="0"/>
                    </a:p>
                  </a:txBody>
                  <a:tcPr>
                    <a:solidFill>
                      <a:schemeClr val="accent6"/>
                    </a:solidFill>
                  </a:tcPr>
                </a:tc>
                <a:tc>
                  <a:txBody>
                    <a:bodyPr/>
                    <a:lstStyle/>
                    <a:p>
                      <a:endParaRPr lang="en-GB" dirty="0"/>
                    </a:p>
                  </a:txBody>
                  <a:tcPr>
                    <a:solidFill>
                      <a:schemeClr val="accent6"/>
                    </a:solidFill>
                  </a:tcPr>
                </a:tc>
                <a:tc>
                  <a:txBody>
                    <a:bodyPr/>
                    <a:lstStyle/>
                    <a:p>
                      <a:endParaRPr lang="en-GB" dirty="0"/>
                    </a:p>
                  </a:txBody>
                  <a:tcPr>
                    <a:solidFill>
                      <a:schemeClr val="accent6"/>
                    </a:solidFill>
                  </a:tcPr>
                </a:tc>
                <a:tc>
                  <a:txBody>
                    <a:bodyPr/>
                    <a:lstStyle/>
                    <a:p>
                      <a:endParaRPr lang="en-GB" dirty="0"/>
                    </a:p>
                  </a:txBody>
                  <a:tcPr>
                    <a:solidFill>
                      <a:schemeClr val="accent6"/>
                    </a:solidFill>
                  </a:tcPr>
                </a:tc>
                <a:tc>
                  <a:txBody>
                    <a:bodyPr/>
                    <a:lstStyle/>
                    <a:p>
                      <a:endParaRPr lang="en-GB" dirty="0"/>
                    </a:p>
                  </a:txBody>
                  <a:tcPr>
                    <a:solidFill>
                      <a:schemeClr val="accent6"/>
                    </a:solidFill>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1393171192"/>
                  </a:ext>
                </a:extLst>
              </a:tr>
              <a:tr h="664937">
                <a:tc>
                  <a:txBody>
                    <a:bodyPr/>
                    <a:lstStyle/>
                    <a:p>
                      <a:r>
                        <a:rPr lang="it-IT" sz="1600" dirty="0" smtClean="0"/>
                        <a:t>3.4</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Studying and drafting of a common curriculum in Clinical Genetics, Genetic counselling and Bioethics for all postgraduate training in children’s care.	</a:t>
                      </a:r>
                    </a:p>
                  </a:txBody>
                  <a:tcPr/>
                </a:tc>
                <a:tc>
                  <a:txBody>
                    <a:bodyPr/>
                    <a:lstStyle/>
                    <a:p>
                      <a:endParaRPr lang="en-GB" dirty="0"/>
                    </a:p>
                  </a:txBody>
                  <a:tcPr>
                    <a:solidFill>
                      <a:schemeClr val="accent6"/>
                    </a:solidFill>
                  </a:tcPr>
                </a:tc>
                <a:tc>
                  <a:txBody>
                    <a:bodyPr/>
                    <a:lstStyle/>
                    <a:p>
                      <a:endParaRPr lang="en-GB"/>
                    </a:p>
                  </a:txBody>
                  <a:tcPr>
                    <a:solidFill>
                      <a:schemeClr val="accent6"/>
                    </a:solidFill>
                  </a:tcPr>
                </a:tc>
                <a:tc>
                  <a:txBody>
                    <a:bodyPr/>
                    <a:lstStyle/>
                    <a:p>
                      <a:endParaRPr lang="en-GB" dirty="0"/>
                    </a:p>
                  </a:txBody>
                  <a:tcPr>
                    <a:solidFill>
                      <a:schemeClr val="accent6"/>
                    </a:solidFill>
                  </a:tcPr>
                </a:tc>
                <a:tc>
                  <a:txBody>
                    <a:bodyPr/>
                    <a:lstStyle/>
                    <a:p>
                      <a:endParaRPr lang="en-GB" dirty="0"/>
                    </a:p>
                  </a:txBody>
                  <a:tcPr>
                    <a:solidFill>
                      <a:schemeClr val="accent6"/>
                    </a:solidFill>
                  </a:tcPr>
                </a:tc>
                <a:tc>
                  <a:txBody>
                    <a:bodyPr/>
                    <a:lstStyle/>
                    <a:p>
                      <a:endParaRPr lang="en-GB" dirty="0"/>
                    </a:p>
                  </a:txBody>
                  <a:tcPr>
                    <a:solidFill>
                      <a:schemeClr val="accent6"/>
                    </a:solidFill>
                  </a:tcPr>
                </a:tc>
                <a:tc>
                  <a:txBody>
                    <a:bodyPr/>
                    <a:lstStyle/>
                    <a:p>
                      <a:endParaRPr lang="en-GB" dirty="0"/>
                    </a:p>
                  </a:txBody>
                  <a:tcPr>
                    <a:solidFill>
                      <a:schemeClr val="accent6"/>
                    </a:solidFill>
                  </a:tcPr>
                </a:tc>
                <a:tc>
                  <a:txBody>
                    <a:bodyPr/>
                    <a:lstStyle/>
                    <a:p>
                      <a:endParaRPr lang="en-GB" dirty="0"/>
                    </a:p>
                  </a:txBody>
                  <a:tcPr>
                    <a:solidFill>
                      <a:schemeClr val="accent6"/>
                    </a:solidFill>
                  </a:tcPr>
                </a:tc>
                <a:tc>
                  <a:txBody>
                    <a:bodyPr/>
                    <a:lstStyle/>
                    <a:p>
                      <a:endParaRPr lang="en-GB" dirty="0"/>
                    </a:p>
                  </a:txBody>
                  <a:tcPr>
                    <a:solidFill>
                      <a:schemeClr val="accent6"/>
                    </a:solidFill>
                  </a:tcPr>
                </a:tc>
                <a:tc>
                  <a:txBody>
                    <a:bodyPr/>
                    <a:lstStyle/>
                    <a:p>
                      <a:endParaRPr lang="en-GB" dirty="0"/>
                    </a:p>
                  </a:txBody>
                  <a:tcPr>
                    <a:solidFill>
                      <a:schemeClr val="accent6"/>
                    </a:solidFill>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4177301389"/>
                  </a:ext>
                </a:extLst>
              </a:tr>
            </a:tbl>
          </a:graphicData>
        </a:graphic>
      </p:graphicFrame>
      <p:sp>
        <p:nvSpPr>
          <p:cNvPr id="3" name="CasellaDiTesto 2"/>
          <p:cNvSpPr txBox="1"/>
          <p:nvPr/>
        </p:nvSpPr>
        <p:spPr>
          <a:xfrm>
            <a:off x="6087291" y="470263"/>
            <a:ext cx="6675120" cy="369332"/>
          </a:xfrm>
          <a:prstGeom prst="rect">
            <a:avLst/>
          </a:prstGeom>
          <a:noFill/>
        </p:spPr>
        <p:txBody>
          <a:bodyPr wrap="square" rtlCol="0">
            <a:spAutoFit/>
          </a:bodyPr>
          <a:lstStyle/>
          <a:p>
            <a:r>
              <a:rPr lang="it-IT" dirty="0" err="1" smtClean="0">
                <a:ln w="0"/>
                <a:solidFill>
                  <a:schemeClr val="accent1"/>
                </a:solidFill>
                <a:effectLst>
                  <a:outerShdw blurRad="38100" dist="25400" dir="5400000" algn="ctr" rotWithShape="0">
                    <a:srgbClr val="6E747A">
                      <a:alpha val="43000"/>
                    </a:srgbClr>
                  </a:outerShdw>
                </a:effectLst>
              </a:rPr>
              <a:t>Year</a:t>
            </a:r>
            <a:r>
              <a:rPr lang="it-IT" dirty="0" smtClean="0">
                <a:ln w="0"/>
                <a:solidFill>
                  <a:schemeClr val="accent1"/>
                </a:solidFill>
                <a:effectLst>
                  <a:outerShdw blurRad="38100" dist="25400" dir="5400000" algn="ctr" rotWithShape="0">
                    <a:srgbClr val="6E747A">
                      <a:alpha val="43000"/>
                    </a:srgbClr>
                  </a:outerShdw>
                </a:effectLst>
              </a:rPr>
              <a:t> 3</a:t>
            </a:r>
            <a:endParaRPr lang="en-GB"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21627372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11194069" y="8978206"/>
            <a:ext cx="169545" cy="189865"/>
          </a:xfrm>
          <a:custGeom>
            <a:avLst/>
            <a:gdLst/>
            <a:ahLst/>
            <a:cxnLst/>
            <a:rect l="l" t="t" r="r" b="b"/>
            <a:pathLst>
              <a:path w="169545" h="189865">
                <a:moveTo>
                  <a:pt x="98729" y="0"/>
                </a:moveTo>
                <a:lnTo>
                  <a:pt x="56337" y="7061"/>
                </a:lnTo>
                <a:lnTo>
                  <a:pt x="25395" y="26968"/>
                </a:lnTo>
                <a:lnTo>
                  <a:pt x="6437" y="57800"/>
                </a:lnTo>
                <a:lnTo>
                  <a:pt x="0" y="97637"/>
                </a:lnTo>
                <a:lnTo>
                  <a:pt x="7236" y="138319"/>
                </a:lnTo>
                <a:lnTo>
                  <a:pt x="27705" y="167020"/>
                </a:lnTo>
                <a:lnTo>
                  <a:pt x="59546" y="184030"/>
                </a:lnTo>
                <a:lnTo>
                  <a:pt x="100901" y="189636"/>
                </a:lnTo>
                <a:lnTo>
                  <a:pt x="124276" y="188131"/>
                </a:lnTo>
                <a:lnTo>
                  <a:pt x="164820" y="176098"/>
                </a:lnTo>
                <a:lnTo>
                  <a:pt x="169456" y="172770"/>
                </a:lnTo>
                <a:lnTo>
                  <a:pt x="169456" y="166382"/>
                </a:lnTo>
                <a:lnTo>
                  <a:pt x="102539" y="166382"/>
                </a:lnTo>
                <a:lnTo>
                  <a:pt x="70375" y="161491"/>
                </a:lnTo>
                <a:lnTo>
                  <a:pt x="48413" y="147566"/>
                </a:lnTo>
                <a:lnTo>
                  <a:pt x="35836" y="125732"/>
                </a:lnTo>
                <a:lnTo>
                  <a:pt x="31826" y="97116"/>
                </a:lnTo>
                <a:lnTo>
                  <a:pt x="35615" y="67964"/>
                </a:lnTo>
                <a:lnTo>
                  <a:pt x="47666" y="43700"/>
                </a:lnTo>
                <a:lnTo>
                  <a:pt x="68998" y="27104"/>
                </a:lnTo>
                <a:lnTo>
                  <a:pt x="100634" y="20955"/>
                </a:lnTo>
                <a:lnTo>
                  <a:pt x="156378" y="20955"/>
                </a:lnTo>
                <a:lnTo>
                  <a:pt x="152660" y="15814"/>
                </a:lnTo>
                <a:lnTo>
                  <a:pt x="131664" y="4445"/>
                </a:lnTo>
                <a:lnTo>
                  <a:pt x="98729" y="0"/>
                </a:lnTo>
                <a:close/>
              </a:path>
              <a:path w="169545" h="189865">
                <a:moveTo>
                  <a:pt x="169456" y="151815"/>
                </a:moveTo>
                <a:lnTo>
                  <a:pt x="167817" y="151815"/>
                </a:lnTo>
                <a:lnTo>
                  <a:pt x="161289" y="154114"/>
                </a:lnTo>
                <a:lnTo>
                  <a:pt x="151229" y="157863"/>
                </a:lnTo>
                <a:lnTo>
                  <a:pt x="137929" y="161877"/>
                </a:lnTo>
                <a:lnTo>
                  <a:pt x="121622" y="165076"/>
                </a:lnTo>
                <a:lnTo>
                  <a:pt x="102539" y="166382"/>
                </a:lnTo>
                <a:lnTo>
                  <a:pt x="169456" y="166382"/>
                </a:lnTo>
                <a:lnTo>
                  <a:pt x="169456" y="151815"/>
                </a:lnTo>
                <a:close/>
              </a:path>
              <a:path w="169545" h="189865">
                <a:moveTo>
                  <a:pt x="156378" y="20955"/>
                </a:moveTo>
                <a:lnTo>
                  <a:pt x="100634" y="20955"/>
                </a:lnTo>
                <a:lnTo>
                  <a:pt x="112471" y="21690"/>
                </a:lnTo>
                <a:lnTo>
                  <a:pt x="122701" y="23768"/>
                </a:lnTo>
                <a:lnTo>
                  <a:pt x="131349" y="26998"/>
                </a:lnTo>
                <a:lnTo>
                  <a:pt x="138442" y="31191"/>
                </a:lnTo>
                <a:lnTo>
                  <a:pt x="132181" y="34251"/>
                </a:lnTo>
                <a:lnTo>
                  <a:pt x="127838" y="40132"/>
                </a:lnTo>
                <a:lnTo>
                  <a:pt x="127838" y="48044"/>
                </a:lnTo>
                <a:lnTo>
                  <a:pt x="129321" y="55626"/>
                </a:lnTo>
                <a:lnTo>
                  <a:pt x="133380" y="61337"/>
                </a:lnTo>
                <a:lnTo>
                  <a:pt x="139427" y="64939"/>
                </a:lnTo>
                <a:lnTo>
                  <a:pt x="146875" y="66192"/>
                </a:lnTo>
                <a:lnTo>
                  <a:pt x="154381" y="64931"/>
                </a:lnTo>
                <a:lnTo>
                  <a:pt x="160816" y="61274"/>
                </a:lnTo>
                <a:lnTo>
                  <a:pt x="165313" y="55412"/>
                </a:lnTo>
                <a:lnTo>
                  <a:pt x="167004" y="47536"/>
                </a:lnTo>
                <a:lnTo>
                  <a:pt x="163759" y="31161"/>
                </a:lnTo>
                <a:lnTo>
                  <a:pt x="156378" y="20955"/>
                </a:lnTo>
                <a:close/>
              </a:path>
            </a:pathLst>
          </a:custGeom>
          <a:solidFill>
            <a:srgbClr val="407DC9"/>
          </a:solidFill>
        </p:spPr>
        <p:txBody>
          <a:bodyPr wrap="square" lIns="0" tIns="0" rIns="0" bIns="0" rtlCol="0"/>
          <a:lstStyle/>
          <a:p>
            <a:endParaRPr/>
          </a:p>
        </p:txBody>
      </p:sp>
      <p:sp>
        <p:nvSpPr>
          <p:cNvPr id="4" name="object 4"/>
          <p:cNvSpPr/>
          <p:nvPr/>
        </p:nvSpPr>
        <p:spPr>
          <a:xfrm>
            <a:off x="11373890" y="8969784"/>
            <a:ext cx="165100" cy="196850"/>
          </a:xfrm>
          <a:custGeom>
            <a:avLst/>
            <a:gdLst/>
            <a:ahLst/>
            <a:cxnLst/>
            <a:rect l="l" t="t" r="r" b="b"/>
            <a:pathLst>
              <a:path w="165100" h="196850">
                <a:moveTo>
                  <a:pt x="139628" y="78968"/>
                </a:moveTo>
                <a:lnTo>
                  <a:pt x="89496" y="78968"/>
                </a:lnTo>
                <a:lnTo>
                  <a:pt x="101294" y="80884"/>
                </a:lnTo>
                <a:lnTo>
                  <a:pt x="109220" y="86250"/>
                </a:lnTo>
                <a:lnTo>
                  <a:pt x="113678" y="94490"/>
                </a:lnTo>
                <a:lnTo>
                  <a:pt x="115074" y="105029"/>
                </a:lnTo>
                <a:lnTo>
                  <a:pt x="115074" y="170459"/>
                </a:lnTo>
                <a:lnTo>
                  <a:pt x="117522" y="183593"/>
                </a:lnTo>
                <a:lnTo>
                  <a:pt x="123845" y="191549"/>
                </a:lnTo>
                <a:lnTo>
                  <a:pt x="132514" y="195478"/>
                </a:lnTo>
                <a:lnTo>
                  <a:pt x="141998" y="196532"/>
                </a:lnTo>
                <a:lnTo>
                  <a:pt x="152336" y="196532"/>
                </a:lnTo>
                <a:lnTo>
                  <a:pt x="164579" y="176085"/>
                </a:lnTo>
                <a:lnTo>
                  <a:pt x="146621" y="176085"/>
                </a:lnTo>
                <a:lnTo>
                  <a:pt x="143903" y="172504"/>
                </a:lnTo>
                <a:lnTo>
                  <a:pt x="143903" y="100939"/>
                </a:lnTo>
                <a:lnTo>
                  <a:pt x="140566" y="80370"/>
                </a:lnTo>
                <a:lnTo>
                  <a:pt x="139628" y="78968"/>
                </a:lnTo>
                <a:close/>
              </a:path>
              <a:path w="165100" h="196850">
                <a:moveTo>
                  <a:pt x="75082" y="175577"/>
                </a:moveTo>
                <a:lnTo>
                  <a:pt x="812" y="175577"/>
                </a:lnTo>
                <a:lnTo>
                  <a:pt x="0" y="176593"/>
                </a:lnTo>
                <a:lnTo>
                  <a:pt x="0" y="194233"/>
                </a:lnTo>
                <a:lnTo>
                  <a:pt x="1104" y="195249"/>
                </a:lnTo>
                <a:lnTo>
                  <a:pt x="74815" y="195249"/>
                </a:lnTo>
                <a:lnTo>
                  <a:pt x="75895" y="194233"/>
                </a:lnTo>
                <a:lnTo>
                  <a:pt x="75895" y="176593"/>
                </a:lnTo>
                <a:lnTo>
                  <a:pt x="75082" y="175577"/>
                </a:lnTo>
                <a:close/>
              </a:path>
              <a:path w="165100" h="196850">
                <a:moveTo>
                  <a:pt x="163499" y="174548"/>
                </a:moveTo>
                <a:lnTo>
                  <a:pt x="161315" y="174802"/>
                </a:lnTo>
                <a:lnTo>
                  <a:pt x="158318" y="175056"/>
                </a:lnTo>
                <a:lnTo>
                  <a:pt x="156959" y="176085"/>
                </a:lnTo>
                <a:lnTo>
                  <a:pt x="164579" y="176085"/>
                </a:lnTo>
                <a:lnTo>
                  <a:pt x="164579" y="174802"/>
                </a:lnTo>
                <a:lnTo>
                  <a:pt x="163499" y="174548"/>
                </a:lnTo>
                <a:close/>
              </a:path>
              <a:path w="165100" h="196850">
                <a:moveTo>
                  <a:pt x="51142" y="0"/>
                </a:moveTo>
                <a:lnTo>
                  <a:pt x="45974" y="0"/>
                </a:lnTo>
                <a:lnTo>
                  <a:pt x="6261" y="2286"/>
                </a:lnTo>
                <a:lnTo>
                  <a:pt x="2451" y="2552"/>
                </a:lnTo>
                <a:lnTo>
                  <a:pt x="1638" y="3060"/>
                </a:lnTo>
                <a:lnTo>
                  <a:pt x="1638" y="19672"/>
                </a:lnTo>
                <a:lnTo>
                  <a:pt x="2184" y="21717"/>
                </a:lnTo>
                <a:lnTo>
                  <a:pt x="6261" y="21971"/>
                </a:lnTo>
                <a:lnTo>
                  <a:pt x="15519" y="22225"/>
                </a:lnTo>
                <a:lnTo>
                  <a:pt x="20942" y="22479"/>
                </a:lnTo>
                <a:lnTo>
                  <a:pt x="23126" y="24269"/>
                </a:lnTo>
                <a:lnTo>
                  <a:pt x="23672" y="29641"/>
                </a:lnTo>
                <a:lnTo>
                  <a:pt x="23672" y="166624"/>
                </a:lnTo>
                <a:lnTo>
                  <a:pt x="23126" y="174294"/>
                </a:lnTo>
                <a:lnTo>
                  <a:pt x="19596" y="175577"/>
                </a:lnTo>
                <a:lnTo>
                  <a:pt x="56045" y="175577"/>
                </a:lnTo>
                <a:lnTo>
                  <a:pt x="52768" y="174294"/>
                </a:lnTo>
                <a:lnTo>
                  <a:pt x="52501" y="166624"/>
                </a:lnTo>
                <a:lnTo>
                  <a:pt x="52501" y="131356"/>
                </a:lnTo>
                <a:lnTo>
                  <a:pt x="55108" y="109154"/>
                </a:lnTo>
                <a:lnTo>
                  <a:pt x="62126" y="92703"/>
                </a:lnTo>
                <a:lnTo>
                  <a:pt x="73581" y="82482"/>
                </a:lnTo>
                <a:lnTo>
                  <a:pt x="88346" y="79222"/>
                </a:lnTo>
                <a:lnTo>
                  <a:pt x="52501" y="79222"/>
                </a:lnTo>
                <a:lnTo>
                  <a:pt x="52501" y="2032"/>
                </a:lnTo>
                <a:lnTo>
                  <a:pt x="51142" y="0"/>
                </a:lnTo>
                <a:close/>
              </a:path>
              <a:path w="165100" h="196850">
                <a:moveTo>
                  <a:pt x="99288" y="56222"/>
                </a:moveTo>
                <a:lnTo>
                  <a:pt x="84441" y="57587"/>
                </a:lnTo>
                <a:lnTo>
                  <a:pt x="71304" y="61779"/>
                </a:lnTo>
                <a:lnTo>
                  <a:pt x="60462" y="68942"/>
                </a:lnTo>
                <a:lnTo>
                  <a:pt x="52501" y="79222"/>
                </a:lnTo>
                <a:lnTo>
                  <a:pt x="88346" y="79222"/>
                </a:lnTo>
                <a:lnTo>
                  <a:pt x="89496" y="78968"/>
                </a:lnTo>
                <a:lnTo>
                  <a:pt x="139628" y="78968"/>
                </a:lnTo>
                <a:lnTo>
                  <a:pt x="131287" y="66508"/>
                </a:lnTo>
                <a:lnTo>
                  <a:pt x="117162" y="58682"/>
                </a:lnTo>
                <a:lnTo>
                  <a:pt x="99288" y="56222"/>
                </a:lnTo>
                <a:close/>
              </a:path>
            </a:pathLst>
          </a:custGeom>
          <a:solidFill>
            <a:srgbClr val="407DC9"/>
          </a:solidFill>
        </p:spPr>
        <p:txBody>
          <a:bodyPr wrap="square" lIns="0" tIns="0" rIns="0" bIns="0" rtlCol="0"/>
          <a:lstStyle/>
          <a:p>
            <a:endParaRPr/>
          </a:p>
        </p:txBody>
      </p:sp>
      <p:sp>
        <p:nvSpPr>
          <p:cNvPr id="5" name="object 5"/>
          <p:cNvSpPr/>
          <p:nvPr/>
        </p:nvSpPr>
        <p:spPr>
          <a:xfrm>
            <a:off x="11550196" y="9028558"/>
            <a:ext cx="76200" cy="136525"/>
          </a:xfrm>
          <a:custGeom>
            <a:avLst/>
            <a:gdLst/>
            <a:ahLst/>
            <a:cxnLst/>
            <a:rect l="l" t="t" r="r" b="b"/>
            <a:pathLst>
              <a:path w="76200" h="136525">
                <a:moveTo>
                  <a:pt x="75082" y="116801"/>
                </a:moveTo>
                <a:lnTo>
                  <a:pt x="546" y="116801"/>
                </a:lnTo>
                <a:lnTo>
                  <a:pt x="0" y="117817"/>
                </a:lnTo>
                <a:lnTo>
                  <a:pt x="0" y="135458"/>
                </a:lnTo>
                <a:lnTo>
                  <a:pt x="1092" y="136474"/>
                </a:lnTo>
                <a:lnTo>
                  <a:pt x="74523" y="136474"/>
                </a:lnTo>
                <a:lnTo>
                  <a:pt x="75895" y="135458"/>
                </a:lnTo>
                <a:lnTo>
                  <a:pt x="75895" y="117817"/>
                </a:lnTo>
                <a:lnTo>
                  <a:pt x="75082" y="116801"/>
                </a:lnTo>
                <a:close/>
              </a:path>
              <a:path w="76200" h="136525">
                <a:moveTo>
                  <a:pt x="50863" y="0"/>
                </a:moveTo>
                <a:lnTo>
                  <a:pt x="45973" y="0"/>
                </a:lnTo>
                <a:lnTo>
                  <a:pt x="2451" y="2552"/>
                </a:lnTo>
                <a:lnTo>
                  <a:pt x="1358" y="3060"/>
                </a:lnTo>
                <a:lnTo>
                  <a:pt x="1358" y="19672"/>
                </a:lnTo>
                <a:lnTo>
                  <a:pt x="1904" y="21729"/>
                </a:lnTo>
                <a:lnTo>
                  <a:pt x="6261" y="21983"/>
                </a:lnTo>
                <a:lnTo>
                  <a:pt x="15506" y="22237"/>
                </a:lnTo>
                <a:lnTo>
                  <a:pt x="20942" y="22491"/>
                </a:lnTo>
                <a:lnTo>
                  <a:pt x="23126" y="24282"/>
                </a:lnTo>
                <a:lnTo>
                  <a:pt x="23393" y="29654"/>
                </a:lnTo>
                <a:lnTo>
                  <a:pt x="23393" y="115265"/>
                </a:lnTo>
                <a:lnTo>
                  <a:pt x="20408" y="116801"/>
                </a:lnTo>
                <a:lnTo>
                  <a:pt x="55232" y="116801"/>
                </a:lnTo>
                <a:lnTo>
                  <a:pt x="52235" y="115265"/>
                </a:lnTo>
                <a:lnTo>
                  <a:pt x="52235" y="2044"/>
                </a:lnTo>
                <a:lnTo>
                  <a:pt x="50863" y="0"/>
                </a:lnTo>
                <a:close/>
              </a:path>
            </a:pathLst>
          </a:custGeom>
          <a:solidFill>
            <a:srgbClr val="407DC9"/>
          </a:solidFill>
        </p:spPr>
        <p:txBody>
          <a:bodyPr wrap="square" lIns="0" tIns="0" rIns="0" bIns="0" rtlCol="0"/>
          <a:lstStyle/>
          <a:p>
            <a:endParaRPr/>
          </a:p>
        </p:txBody>
      </p:sp>
      <p:sp>
        <p:nvSpPr>
          <p:cNvPr id="6" name="object 6"/>
          <p:cNvSpPr/>
          <p:nvPr/>
        </p:nvSpPr>
        <p:spPr>
          <a:xfrm>
            <a:off x="11633979" y="8970027"/>
            <a:ext cx="76200" cy="195580"/>
          </a:xfrm>
          <a:custGeom>
            <a:avLst/>
            <a:gdLst/>
            <a:ahLst/>
            <a:cxnLst/>
            <a:rect l="l" t="t" r="r" b="b"/>
            <a:pathLst>
              <a:path w="76200" h="195579">
                <a:moveTo>
                  <a:pt x="75082" y="175336"/>
                </a:moveTo>
                <a:lnTo>
                  <a:pt x="825" y="175336"/>
                </a:lnTo>
                <a:lnTo>
                  <a:pt x="0" y="176352"/>
                </a:lnTo>
                <a:lnTo>
                  <a:pt x="0" y="193979"/>
                </a:lnTo>
                <a:lnTo>
                  <a:pt x="1104" y="195008"/>
                </a:lnTo>
                <a:lnTo>
                  <a:pt x="74815" y="195008"/>
                </a:lnTo>
                <a:lnTo>
                  <a:pt x="75907" y="193979"/>
                </a:lnTo>
                <a:lnTo>
                  <a:pt x="75907" y="176352"/>
                </a:lnTo>
                <a:lnTo>
                  <a:pt x="75082" y="175336"/>
                </a:lnTo>
                <a:close/>
              </a:path>
              <a:path w="76200" h="195579">
                <a:moveTo>
                  <a:pt x="51142" y="0"/>
                </a:moveTo>
                <a:lnTo>
                  <a:pt x="45973" y="0"/>
                </a:lnTo>
                <a:lnTo>
                  <a:pt x="6273" y="2044"/>
                </a:lnTo>
                <a:lnTo>
                  <a:pt x="2451" y="2311"/>
                </a:lnTo>
                <a:lnTo>
                  <a:pt x="1638" y="2819"/>
                </a:lnTo>
                <a:lnTo>
                  <a:pt x="1638" y="19684"/>
                </a:lnTo>
                <a:lnTo>
                  <a:pt x="2184" y="21729"/>
                </a:lnTo>
                <a:lnTo>
                  <a:pt x="6273" y="21983"/>
                </a:lnTo>
                <a:lnTo>
                  <a:pt x="15519" y="21983"/>
                </a:lnTo>
                <a:lnTo>
                  <a:pt x="21501" y="22237"/>
                </a:lnTo>
                <a:lnTo>
                  <a:pt x="23685" y="24536"/>
                </a:lnTo>
                <a:lnTo>
                  <a:pt x="23685" y="173786"/>
                </a:lnTo>
                <a:lnTo>
                  <a:pt x="20408" y="175336"/>
                </a:lnTo>
                <a:lnTo>
                  <a:pt x="55511" y="175336"/>
                </a:lnTo>
                <a:lnTo>
                  <a:pt x="52514" y="173786"/>
                </a:lnTo>
                <a:lnTo>
                  <a:pt x="52514" y="2044"/>
                </a:lnTo>
                <a:lnTo>
                  <a:pt x="51142" y="0"/>
                </a:lnTo>
                <a:close/>
              </a:path>
            </a:pathLst>
          </a:custGeom>
          <a:solidFill>
            <a:srgbClr val="407DC9"/>
          </a:solidFill>
        </p:spPr>
        <p:txBody>
          <a:bodyPr wrap="square" lIns="0" tIns="0" rIns="0" bIns="0" rtlCol="0"/>
          <a:lstStyle/>
          <a:p>
            <a:endParaRPr/>
          </a:p>
        </p:txBody>
      </p:sp>
      <p:sp>
        <p:nvSpPr>
          <p:cNvPr id="7" name="object 7"/>
          <p:cNvSpPr/>
          <p:nvPr/>
        </p:nvSpPr>
        <p:spPr>
          <a:xfrm>
            <a:off x="11724027" y="8970026"/>
            <a:ext cx="150495" cy="198755"/>
          </a:xfrm>
          <a:custGeom>
            <a:avLst/>
            <a:gdLst/>
            <a:ahLst/>
            <a:cxnLst/>
            <a:rect l="l" t="t" r="r" b="b"/>
            <a:pathLst>
              <a:path w="150495" h="198754">
                <a:moveTo>
                  <a:pt x="65024" y="56489"/>
                </a:moveTo>
                <a:lnTo>
                  <a:pt x="37536" y="61740"/>
                </a:lnTo>
                <a:lnTo>
                  <a:pt x="17110" y="76839"/>
                </a:lnTo>
                <a:lnTo>
                  <a:pt x="4384" y="100804"/>
                </a:lnTo>
                <a:lnTo>
                  <a:pt x="0" y="132651"/>
                </a:lnTo>
                <a:lnTo>
                  <a:pt x="4186" y="162645"/>
                </a:lnTo>
                <a:lnTo>
                  <a:pt x="15924" y="183027"/>
                </a:lnTo>
                <a:lnTo>
                  <a:pt x="33984" y="194639"/>
                </a:lnTo>
                <a:lnTo>
                  <a:pt x="57137" y="198323"/>
                </a:lnTo>
                <a:lnTo>
                  <a:pt x="69759" y="197190"/>
                </a:lnTo>
                <a:lnTo>
                  <a:pt x="81618" y="193471"/>
                </a:lnTo>
                <a:lnTo>
                  <a:pt x="92250" y="186686"/>
                </a:lnTo>
                <a:lnTo>
                  <a:pt x="100534" y="177114"/>
                </a:lnTo>
                <a:lnTo>
                  <a:pt x="62852" y="177114"/>
                </a:lnTo>
                <a:lnTo>
                  <a:pt x="47721" y="173712"/>
                </a:lnTo>
                <a:lnTo>
                  <a:pt x="37515" y="164274"/>
                </a:lnTo>
                <a:lnTo>
                  <a:pt x="31748" y="149950"/>
                </a:lnTo>
                <a:lnTo>
                  <a:pt x="29933" y="131889"/>
                </a:lnTo>
                <a:lnTo>
                  <a:pt x="32174" y="111058"/>
                </a:lnTo>
                <a:lnTo>
                  <a:pt x="39287" y="93895"/>
                </a:lnTo>
                <a:lnTo>
                  <a:pt x="51858" y="82245"/>
                </a:lnTo>
                <a:lnTo>
                  <a:pt x="70472" y="77952"/>
                </a:lnTo>
                <a:lnTo>
                  <a:pt x="129755" y="77952"/>
                </a:lnTo>
                <a:lnTo>
                  <a:pt x="129755" y="66967"/>
                </a:lnTo>
                <a:lnTo>
                  <a:pt x="100926" y="66967"/>
                </a:lnTo>
                <a:lnTo>
                  <a:pt x="93522" y="62849"/>
                </a:lnTo>
                <a:lnTo>
                  <a:pt x="85323" y="59523"/>
                </a:lnTo>
                <a:lnTo>
                  <a:pt x="75950" y="57299"/>
                </a:lnTo>
                <a:lnTo>
                  <a:pt x="65024" y="56489"/>
                </a:lnTo>
                <a:close/>
              </a:path>
              <a:path w="150495" h="198754">
                <a:moveTo>
                  <a:pt x="150431" y="176352"/>
                </a:moveTo>
                <a:lnTo>
                  <a:pt x="101193" y="176352"/>
                </a:lnTo>
                <a:lnTo>
                  <a:pt x="104787" y="186368"/>
                </a:lnTo>
                <a:lnTo>
                  <a:pt x="111161" y="192455"/>
                </a:lnTo>
                <a:lnTo>
                  <a:pt x="119219" y="195476"/>
                </a:lnTo>
                <a:lnTo>
                  <a:pt x="127863" y="196291"/>
                </a:lnTo>
                <a:lnTo>
                  <a:pt x="138188" y="196291"/>
                </a:lnTo>
                <a:lnTo>
                  <a:pt x="142265" y="195516"/>
                </a:lnTo>
                <a:lnTo>
                  <a:pt x="149885" y="192963"/>
                </a:lnTo>
                <a:lnTo>
                  <a:pt x="150431" y="190919"/>
                </a:lnTo>
                <a:lnTo>
                  <a:pt x="150431" y="176352"/>
                </a:lnTo>
                <a:close/>
              </a:path>
              <a:path w="150495" h="198754">
                <a:moveTo>
                  <a:pt x="129755" y="77952"/>
                </a:moveTo>
                <a:lnTo>
                  <a:pt x="70472" y="77952"/>
                </a:lnTo>
                <a:lnTo>
                  <a:pt x="79511" y="78715"/>
                </a:lnTo>
                <a:lnTo>
                  <a:pt x="87942" y="80795"/>
                </a:lnTo>
                <a:lnTo>
                  <a:pt x="95252" y="83883"/>
                </a:lnTo>
                <a:lnTo>
                  <a:pt x="100926" y="87668"/>
                </a:lnTo>
                <a:lnTo>
                  <a:pt x="100926" y="128562"/>
                </a:lnTo>
                <a:lnTo>
                  <a:pt x="97006" y="149301"/>
                </a:lnTo>
                <a:lnTo>
                  <a:pt x="89338" y="164530"/>
                </a:lnTo>
                <a:lnTo>
                  <a:pt x="77945" y="173912"/>
                </a:lnTo>
                <a:lnTo>
                  <a:pt x="62852" y="177114"/>
                </a:lnTo>
                <a:lnTo>
                  <a:pt x="100534" y="177114"/>
                </a:lnTo>
                <a:lnTo>
                  <a:pt x="101193" y="176352"/>
                </a:lnTo>
                <a:lnTo>
                  <a:pt x="150431" y="176352"/>
                </a:lnTo>
                <a:lnTo>
                  <a:pt x="150431" y="175844"/>
                </a:lnTo>
                <a:lnTo>
                  <a:pt x="132753" y="175844"/>
                </a:lnTo>
                <a:lnTo>
                  <a:pt x="130035" y="172770"/>
                </a:lnTo>
                <a:lnTo>
                  <a:pt x="129755" y="166382"/>
                </a:lnTo>
                <a:lnTo>
                  <a:pt x="129755" y="77952"/>
                </a:lnTo>
                <a:close/>
              </a:path>
              <a:path w="150495" h="198754">
                <a:moveTo>
                  <a:pt x="149352" y="174307"/>
                </a:moveTo>
                <a:lnTo>
                  <a:pt x="147167" y="174561"/>
                </a:lnTo>
                <a:lnTo>
                  <a:pt x="144183" y="174815"/>
                </a:lnTo>
                <a:lnTo>
                  <a:pt x="142824" y="175844"/>
                </a:lnTo>
                <a:lnTo>
                  <a:pt x="150431" y="175844"/>
                </a:lnTo>
                <a:lnTo>
                  <a:pt x="150431" y="174561"/>
                </a:lnTo>
                <a:lnTo>
                  <a:pt x="149352" y="174307"/>
                </a:lnTo>
                <a:close/>
              </a:path>
              <a:path w="150495" h="198754">
                <a:moveTo>
                  <a:pt x="128130" y="0"/>
                </a:moveTo>
                <a:lnTo>
                  <a:pt x="123240" y="0"/>
                </a:lnTo>
                <a:lnTo>
                  <a:pt x="83515" y="2044"/>
                </a:lnTo>
                <a:lnTo>
                  <a:pt x="79717" y="2311"/>
                </a:lnTo>
                <a:lnTo>
                  <a:pt x="78905" y="2819"/>
                </a:lnTo>
                <a:lnTo>
                  <a:pt x="78905" y="19685"/>
                </a:lnTo>
                <a:lnTo>
                  <a:pt x="79438" y="21729"/>
                </a:lnTo>
                <a:lnTo>
                  <a:pt x="83515" y="21983"/>
                </a:lnTo>
                <a:lnTo>
                  <a:pt x="92760" y="21983"/>
                </a:lnTo>
                <a:lnTo>
                  <a:pt x="98755" y="22237"/>
                </a:lnTo>
                <a:lnTo>
                  <a:pt x="100926" y="24536"/>
                </a:lnTo>
                <a:lnTo>
                  <a:pt x="100926" y="66967"/>
                </a:lnTo>
                <a:lnTo>
                  <a:pt x="129755" y="66967"/>
                </a:lnTo>
                <a:lnTo>
                  <a:pt x="129755" y="2044"/>
                </a:lnTo>
                <a:lnTo>
                  <a:pt x="128130" y="0"/>
                </a:lnTo>
                <a:close/>
              </a:path>
            </a:pathLst>
          </a:custGeom>
          <a:solidFill>
            <a:srgbClr val="407DC9"/>
          </a:solidFill>
        </p:spPr>
        <p:txBody>
          <a:bodyPr wrap="square" lIns="0" tIns="0" rIns="0" bIns="0" rtlCol="0"/>
          <a:lstStyle/>
          <a:p>
            <a:endParaRPr/>
          </a:p>
        </p:txBody>
      </p:sp>
      <p:sp>
        <p:nvSpPr>
          <p:cNvPr id="8" name="object 8"/>
          <p:cNvSpPr/>
          <p:nvPr/>
        </p:nvSpPr>
        <p:spPr>
          <a:xfrm>
            <a:off x="11920160" y="8978206"/>
            <a:ext cx="475039" cy="193922"/>
          </a:xfrm>
          <a:prstGeom prst="rect">
            <a:avLst/>
          </a:prstGeom>
          <a:blipFill>
            <a:blip r:embed="rId2" cstate="print"/>
            <a:stretch>
              <a:fillRect/>
            </a:stretch>
          </a:blipFill>
        </p:spPr>
        <p:txBody>
          <a:bodyPr wrap="square" lIns="0" tIns="0" rIns="0" bIns="0" rtlCol="0"/>
          <a:lstStyle/>
          <a:p>
            <a:endParaRPr/>
          </a:p>
        </p:txBody>
      </p:sp>
      <p:sp>
        <p:nvSpPr>
          <p:cNvPr id="9" name="object 9"/>
          <p:cNvSpPr/>
          <p:nvPr/>
        </p:nvSpPr>
        <p:spPr>
          <a:xfrm>
            <a:off x="10731500" y="8883078"/>
            <a:ext cx="388823" cy="365340"/>
          </a:xfrm>
          <a:prstGeom prst="rect">
            <a:avLst/>
          </a:prstGeom>
          <a:blipFill>
            <a:blip r:embed="rId3" cstate="print"/>
            <a:stretch>
              <a:fillRect/>
            </a:stretch>
          </a:blipFill>
        </p:spPr>
        <p:txBody>
          <a:bodyPr wrap="square" lIns="0" tIns="0" rIns="0" bIns="0" rtlCol="0"/>
          <a:lstStyle/>
          <a:p>
            <a:endParaRPr/>
          </a:p>
        </p:txBody>
      </p:sp>
      <p:sp>
        <p:nvSpPr>
          <p:cNvPr id="10" name="object 10"/>
          <p:cNvSpPr/>
          <p:nvPr/>
        </p:nvSpPr>
        <p:spPr>
          <a:xfrm>
            <a:off x="11551384" y="8954453"/>
            <a:ext cx="65405" cy="65405"/>
          </a:xfrm>
          <a:custGeom>
            <a:avLst/>
            <a:gdLst/>
            <a:ahLst/>
            <a:cxnLst/>
            <a:rect l="l" t="t" r="r" b="b"/>
            <a:pathLst>
              <a:path w="65404" h="65404">
                <a:moveTo>
                  <a:pt x="32562" y="0"/>
                </a:moveTo>
                <a:lnTo>
                  <a:pt x="0" y="32575"/>
                </a:lnTo>
                <a:lnTo>
                  <a:pt x="32562" y="65138"/>
                </a:lnTo>
                <a:lnTo>
                  <a:pt x="65138" y="32575"/>
                </a:lnTo>
                <a:lnTo>
                  <a:pt x="32562" y="0"/>
                </a:lnTo>
                <a:close/>
              </a:path>
            </a:pathLst>
          </a:custGeom>
          <a:solidFill>
            <a:srgbClr val="F2B533"/>
          </a:solidFill>
        </p:spPr>
        <p:txBody>
          <a:bodyPr wrap="square" lIns="0" tIns="0" rIns="0" bIns="0" rtlCol="0"/>
          <a:lstStyle/>
          <a:p>
            <a:endParaRPr/>
          </a:p>
        </p:txBody>
      </p:sp>
      <p:sp>
        <p:nvSpPr>
          <p:cNvPr id="11" name="object 11"/>
          <p:cNvSpPr/>
          <p:nvPr/>
        </p:nvSpPr>
        <p:spPr>
          <a:xfrm>
            <a:off x="304825" y="9179242"/>
            <a:ext cx="304800" cy="287655"/>
          </a:xfrm>
          <a:custGeom>
            <a:avLst/>
            <a:gdLst/>
            <a:ahLst/>
            <a:cxnLst/>
            <a:rect l="l" t="t" r="r" b="b"/>
            <a:pathLst>
              <a:path w="304800" h="287654">
                <a:moveTo>
                  <a:pt x="304774" y="287185"/>
                </a:moveTo>
                <a:lnTo>
                  <a:pt x="0" y="287185"/>
                </a:lnTo>
                <a:lnTo>
                  <a:pt x="0" y="0"/>
                </a:lnTo>
                <a:lnTo>
                  <a:pt x="304774" y="0"/>
                </a:lnTo>
                <a:lnTo>
                  <a:pt x="304774" y="287185"/>
                </a:lnTo>
                <a:close/>
              </a:path>
            </a:pathLst>
          </a:custGeom>
          <a:solidFill>
            <a:srgbClr val="407DC9"/>
          </a:solidFill>
        </p:spPr>
        <p:txBody>
          <a:bodyPr wrap="square" lIns="0" tIns="0" rIns="0" bIns="0" rtlCol="0"/>
          <a:lstStyle/>
          <a:p>
            <a:endParaRPr/>
          </a:p>
        </p:txBody>
      </p:sp>
      <p:sp>
        <p:nvSpPr>
          <p:cNvPr id="12" name="object 12"/>
          <p:cNvSpPr/>
          <p:nvPr/>
        </p:nvSpPr>
        <p:spPr>
          <a:xfrm>
            <a:off x="0" y="9179242"/>
            <a:ext cx="305435" cy="287655"/>
          </a:xfrm>
          <a:custGeom>
            <a:avLst/>
            <a:gdLst/>
            <a:ahLst/>
            <a:cxnLst/>
            <a:rect l="l" t="t" r="r" b="b"/>
            <a:pathLst>
              <a:path w="305435" h="287654">
                <a:moveTo>
                  <a:pt x="0" y="287185"/>
                </a:moveTo>
                <a:lnTo>
                  <a:pt x="304825" y="287185"/>
                </a:lnTo>
                <a:lnTo>
                  <a:pt x="304825" y="0"/>
                </a:lnTo>
                <a:lnTo>
                  <a:pt x="0" y="0"/>
                </a:lnTo>
                <a:lnTo>
                  <a:pt x="0" y="287185"/>
                </a:lnTo>
                <a:close/>
              </a:path>
            </a:pathLst>
          </a:custGeom>
          <a:solidFill>
            <a:srgbClr val="63CCC9"/>
          </a:solidFill>
        </p:spPr>
        <p:txBody>
          <a:bodyPr wrap="square" lIns="0" tIns="0" rIns="0" bIns="0" rtlCol="0"/>
          <a:lstStyle/>
          <a:p>
            <a:endParaRPr/>
          </a:p>
        </p:txBody>
      </p:sp>
      <p:sp>
        <p:nvSpPr>
          <p:cNvPr id="13" name="object 13"/>
          <p:cNvSpPr/>
          <p:nvPr/>
        </p:nvSpPr>
        <p:spPr>
          <a:xfrm>
            <a:off x="609600" y="9179242"/>
            <a:ext cx="305435" cy="287655"/>
          </a:xfrm>
          <a:custGeom>
            <a:avLst/>
            <a:gdLst/>
            <a:ahLst/>
            <a:cxnLst/>
            <a:rect l="l" t="t" r="r" b="b"/>
            <a:pathLst>
              <a:path w="305434" h="287654">
                <a:moveTo>
                  <a:pt x="0" y="0"/>
                </a:moveTo>
                <a:lnTo>
                  <a:pt x="304825" y="0"/>
                </a:lnTo>
                <a:lnTo>
                  <a:pt x="304825" y="287185"/>
                </a:lnTo>
                <a:lnTo>
                  <a:pt x="0" y="287185"/>
                </a:lnTo>
                <a:lnTo>
                  <a:pt x="0" y="0"/>
                </a:lnTo>
                <a:close/>
              </a:path>
            </a:pathLst>
          </a:custGeom>
          <a:solidFill>
            <a:srgbClr val="63CCC9"/>
          </a:solidFill>
        </p:spPr>
        <p:txBody>
          <a:bodyPr wrap="square" lIns="0" tIns="0" rIns="0" bIns="0" rtlCol="0"/>
          <a:lstStyle/>
          <a:p>
            <a:endParaRPr/>
          </a:p>
        </p:txBody>
      </p:sp>
      <p:sp>
        <p:nvSpPr>
          <p:cNvPr id="14" name="object 14"/>
          <p:cNvSpPr/>
          <p:nvPr/>
        </p:nvSpPr>
        <p:spPr>
          <a:xfrm>
            <a:off x="304825" y="8892146"/>
            <a:ext cx="304800" cy="287655"/>
          </a:xfrm>
          <a:custGeom>
            <a:avLst/>
            <a:gdLst/>
            <a:ahLst/>
            <a:cxnLst/>
            <a:rect l="l" t="t" r="r" b="b"/>
            <a:pathLst>
              <a:path w="304800" h="287654">
                <a:moveTo>
                  <a:pt x="0" y="0"/>
                </a:moveTo>
                <a:lnTo>
                  <a:pt x="304774" y="0"/>
                </a:lnTo>
                <a:lnTo>
                  <a:pt x="304774" y="287108"/>
                </a:lnTo>
                <a:lnTo>
                  <a:pt x="0" y="287108"/>
                </a:lnTo>
                <a:lnTo>
                  <a:pt x="0" y="0"/>
                </a:lnTo>
                <a:close/>
              </a:path>
            </a:pathLst>
          </a:custGeom>
          <a:solidFill>
            <a:srgbClr val="63CCC9"/>
          </a:solidFill>
        </p:spPr>
        <p:txBody>
          <a:bodyPr wrap="square" lIns="0" tIns="0" rIns="0" bIns="0" rtlCol="0"/>
          <a:lstStyle/>
          <a:p>
            <a:endParaRPr/>
          </a:p>
        </p:txBody>
      </p:sp>
      <p:sp>
        <p:nvSpPr>
          <p:cNvPr id="15" name="object 15"/>
          <p:cNvSpPr/>
          <p:nvPr/>
        </p:nvSpPr>
        <p:spPr>
          <a:xfrm>
            <a:off x="0" y="8604948"/>
            <a:ext cx="305435" cy="287655"/>
          </a:xfrm>
          <a:custGeom>
            <a:avLst/>
            <a:gdLst/>
            <a:ahLst/>
            <a:cxnLst/>
            <a:rect l="l" t="t" r="r" b="b"/>
            <a:pathLst>
              <a:path w="305435" h="287654">
                <a:moveTo>
                  <a:pt x="0" y="287197"/>
                </a:moveTo>
                <a:lnTo>
                  <a:pt x="304825" y="287197"/>
                </a:lnTo>
                <a:lnTo>
                  <a:pt x="304825" y="0"/>
                </a:lnTo>
                <a:lnTo>
                  <a:pt x="0" y="0"/>
                </a:lnTo>
                <a:lnTo>
                  <a:pt x="0" y="287197"/>
                </a:lnTo>
                <a:close/>
              </a:path>
            </a:pathLst>
          </a:custGeom>
          <a:solidFill>
            <a:srgbClr val="F2B533"/>
          </a:solidFill>
        </p:spPr>
        <p:txBody>
          <a:bodyPr wrap="square" lIns="0" tIns="0" rIns="0" bIns="0" rtlCol="0"/>
          <a:lstStyle/>
          <a:p>
            <a:endParaRPr/>
          </a:p>
        </p:txBody>
      </p:sp>
      <p:sp>
        <p:nvSpPr>
          <p:cNvPr id="16" name="object 16"/>
          <p:cNvSpPr/>
          <p:nvPr/>
        </p:nvSpPr>
        <p:spPr>
          <a:xfrm>
            <a:off x="609600" y="8604948"/>
            <a:ext cx="305435" cy="287655"/>
          </a:xfrm>
          <a:custGeom>
            <a:avLst/>
            <a:gdLst/>
            <a:ahLst/>
            <a:cxnLst/>
            <a:rect l="l" t="t" r="r" b="b"/>
            <a:pathLst>
              <a:path w="305434" h="287654">
                <a:moveTo>
                  <a:pt x="0" y="0"/>
                </a:moveTo>
                <a:lnTo>
                  <a:pt x="304825" y="0"/>
                </a:lnTo>
                <a:lnTo>
                  <a:pt x="304825" y="287197"/>
                </a:lnTo>
                <a:lnTo>
                  <a:pt x="0" y="287197"/>
                </a:lnTo>
                <a:lnTo>
                  <a:pt x="0" y="0"/>
                </a:lnTo>
                <a:close/>
              </a:path>
            </a:pathLst>
          </a:custGeom>
          <a:solidFill>
            <a:srgbClr val="F2B533"/>
          </a:solidFill>
        </p:spPr>
        <p:txBody>
          <a:bodyPr wrap="square" lIns="0" tIns="0" rIns="0" bIns="0" rtlCol="0"/>
          <a:lstStyle/>
          <a:p>
            <a:endParaRPr/>
          </a:p>
        </p:txBody>
      </p:sp>
      <p:sp>
        <p:nvSpPr>
          <p:cNvPr id="17" name="object 17"/>
          <p:cNvSpPr/>
          <p:nvPr/>
        </p:nvSpPr>
        <p:spPr>
          <a:xfrm>
            <a:off x="914438" y="8892133"/>
            <a:ext cx="304800" cy="287655"/>
          </a:xfrm>
          <a:custGeom>
            <a:avLst/>
            <a:gdLst/>
            <a:ahLst/>
            <a:cxnLst/>
            <a:rect l="l" t="t" r="r" b="b"/>
            <a:pathLst>
              <a:path w="304800" h="287654">
                <a:moveTo>
                  <a:pt x="304761" y="287108"/>
                </a:moveTo>
                <a:lnTo>
                  <a:pt x="0" y="287108"/>
                </a:lnTo>
                <a:lnTo>
                  <a:pt x="0" y="0"/>
                </a:lnTo>
                <a:lnTo>
                  <a:pt x="304761" y="0"/>
                </a:lnTo>
                <a:lnTo>
                  <a:pt x="304761" y="287108"/>
                </a:lnTo>
                <a:close/>
              </a:path>
            </a:pathLst>
          </a:custGeom>
          <a:solidFill>
            <a:srgbClr val="F2B533"/>
          </a:solidFill>
        </p:spPr>
        <p:txBody>
          <a:bodyPr wrap="square" lIns="0" tIns="0" rIns="0" bIns="0" rtlCol="0"/>
          <a:lstStyle/>
          <a:p>
            <a:endParaRPr/>
          </a:p>
        </p:txBody>
      </p:sp>
      <p:sp>
        <p:nvSpPr>
          <p:cNvPr id="18" name="object 18"/>
          <p:cNvSpPr/>
          <p:nvPr/>
        </p:nvSpPr>
        <p:spPr>
          <a:xfrm>
            <a:off x="914450" y="9466427"/>
            <a:ext cx="304800" cy="287655"/>
          </a:xfrm>
          <a:custGeom>
            <a:avLst/>
            <a:gdLst/>
            <a:ahLst/>
            <a:cxnLst/>
            <a:rect l="l" t="t" r="r" b="b"/>
            <a:pathLst>
              <a:path w="304800" h="287654">
                <a:moveTo>
                  <a:pt x="0" y="287121"/>
                </a:moveTo>
                <a:lnTo>
                  <a:pt x="304761" y="287121"/>
                </a:lnTo>
                <a:lnTo>
                  <a:pt x="304761" y="0"/>
                </a:lnTo>
                <a:lnTo>
                  <a:pt x="0" y="0"/>
                </a:lnTo>
                <a:lnTo>
                  <a:pt x="0" y="287121"/>
                </a:lnTo>
                <a:close/>
              </a:path>
            </a:pathLst>
          </a:custGeom>
          <a:solidFill>
            <a:srgbClr val="F2B533"/>
          </a:solidFill>
        </p:spPr>
        <p:txBody>
          <a:bodyPr wrap="square" lIns="0" tIns="0" rIns="0" bIns="0" rtlCol="0"/>
          <a:lstStyle/>
          <a:p>
            <a:endParaRPr/>
          </a:p>
        </p:txBody>
      </p:sp>
      <p:sp>
        <p:nvSpPr>
          <p:cNvPr id="19" name="object 19"/>
          <p:cNvSpPr/>
          <p:nvPr/>
        </p:nvSpPr>
        <p:spPr>
          <a:xfrm>
            <a:off x="304825" y="9466427"/>
            <a:ext cx="304800" cy="287655"/>
          </a:xfrm>
          <a:custGeom>
            <a:avLst/>
            <a:gdLst/>
            <a:ahLst/>
            <a:cxnLst/>
            <a:rect l="l" t="t" r="r" b="b"/>
            <a:pathLst>
              <a:path w="304800" h="287654">
                <a:moveTo>
                  <a:pt x="0" y="287172"/>
                </a:moveTo>
                <a:lnTo>
                  <a:pt x="304774" y="287172"/>
                </a:lnTo>
                <a:lnTo>
                  <a:pt x="304774" y="0"/>
                </a:lnTo>
                <a:lnTo>
                  <a:pt x="0" y="0"/>
                </a:lnTo>
                <a:lnTo>
                  <a:pt x="0" y="287172"/>
                </a:lnTo>
                <a:close/>
              </a:path>
            </a:pathLst>
          </a:custGeom>
          <a:solidFill>
            <a:srgbClr val="63CCC9"/>
          </a:solidFill>
        </p:spPr>
        <p:txBody>
          <a:bodyPr wrap="square" lIns="0" tIns="0" rIns="0" bIns="0" rtlCol="0"/>
          <a:lstStyle/>
          <a:p>
            <a:endParaRPr/>
          </a:p>
        </p:txBody>
      </p:sp>
      <p:sp>
        <p:nvSpPr>
          <p:cNvPr id="20" name="object 20"/>
          <p:cNvSpPr/>
          <p:nvPr/>
        </p:nvSpPr>
        <p:spPr>
          <a:xfrm>
            <a:off x="11446452" y="9248422"/>
            <a:ext cx="939749" cy="98780"/>
          </a:xfrm>
          <a:prstGeom prst="rect">
            <a:avLst/>
          </a:prstGeom>
          <a:blipFill>
            <a:blip r:embed="rId4" cstate="print"/>
            <a:stretch>
              <a:fillRect/>
            </a:stretch>
          </a:blipFill>
        </p:spPr>
        <p:txBody>
          <a:bodyPr wrap="square" lIns="0" tIns="0" rIns="0" bIns="0" rtlCol="0"/>
          <a:lstStyle/>
          <a:p>
            <a:endParaRPr/>
          </a:p>
        </p:txBody>
      </p:sp>
      <p:sp>
        <p:nvSpPr>
          <p:cNvPr id="22" name="Rettangolo 21"/>
          <p:cNvSpPr/>
          <p:nvPr/>
        </p:nvSpPr>
        <p:spPr>
          <a:xfrm>
            <a:off x="914438" y="367306"/>
            <a:ext cx="11430000" cy="1569660"/>
          </a:xfrm>
          <a:prstGeom prst="rect">
            <a:avLst/>
          </a:prstGeom>
        </p:spPr>
        <p:txBody>
          <a:bodyPr wrap="square">
            <a:spAutoFit/>
          </a:bodyPr>
          <a:lstStyle/>
          <a:p>
            <a:pPr marL="12700" algn="ctr">
              <a:lnSpc>
                <a:spcPct val="100000"/>
              </a:lnSpc>
              <a:spcBef>
                <a:spcPts val="100"/>
              </a:spcBef>
            </a:pPr>
            <a:r>
              <a:rPr lang="it-IT" sz="3200" b="1" dirty="0" smtClean="0"/>
              <a:t>WP </a:t>
            </a:r>
            <a:r>
              <a:rPr lang="it-IT" sz="3200" b="1" dirty="0"/>
              <a:t>4 </a:t>
            </a:r>
            <a:r>
              <a:rPr lang="it-IT" sz="3200" dirty="0"/>
              <a:t>- </a:t>
            </a:r>
            <a:r>
              <a:rPr lang="en-US" sz="3200" b="1" dirty="0"/>
              <a:t>Training of academic staff involved in the new integrated </a:t>
            </a:r>
            <a:r>
              <a:rPr lang="en-US" sz="3200" b="1" dirty="0">
                <a:latin typeface="Times New Roman" panose="02020603050405020304" pitchFamily="18" charset="0"/>
                <a:cs typeface="Times New Roman" panose="02020603050405020304" pitchFamily="18" charset="0"/>
              </a:rPr>
              <a:t>curricula</a:t>
            </a:r>
            <a:r>
              <a:rPr lang="en-US" sz="3200" b="1" dirty="0"/>
              <a:t> in pediatric care management and in new teaching </a:t>
            </a:r>
            <a:r>
              <a:rPr lang="en-US" sz="3200" b="1" dirty="0" smtClean="0"/>
              <a:t>techniques</a:t>
            </a:r>
            <a:endParaRPr lang="it-IT" sz="3200" b="1" dirty="0">
              <a:latin typeface="Cambria"/>
              <a:cs typeface="Cambria"/>
            </a:endParaRPr>
          </a:p>
        </p:txBody>
      </p:sp>
      <p:sp>
        <p:nvSpPr>
          <p:cNvPr id="23" name="Rettangolo 22"/>
          <p:cNvSpPr/>
          <p:nvPr/>
        </p:nvSpPr>
        <p:spPr>
          <a:xfrm>
            <a:off x="1215366" y="2011375"/>
            <a:ext cx="10700960" cy="6900351"/>
          </a:xfrm>
          <a:prstGeom prst="rect">
            <a:avLst/>
          </a:prstGeom>
        </p:spPr>
        <p:txBody>
          <a:bodyPr wrap="square">
            <a:spAutoFit/>
          </a:bodyPr>
          <a:lstStyle/>
          <a:p>
            <a:pPr marL="91440" marR="0" lvl="0" indent="-91440" defTabSz="91440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r>
              <a:rPr kumimoji="0" lang="en-US" sz="2400" b="0" i="0" u="none" strike="noStrike" kern="0" cap="none" spc="0" normalizeH="0" baseline="0" noProof="0" dirty="0" smtClean="0">
                <a:ln>
                  <a:noFill/>
                </a:ln>
                <a:solidFill>
                  <a:srgbClr val="000000">
                    <a:lumMod val="75000"/>
                    <a:lumOff val="25000"/>
                  </a:srgbClr>
                </a:solidFill>
                <a:effectLst/>
                <a:uLnTx/>
                <a:uFillTx/>
              </a:rPr>
              <a:t>4.1 Preparation of a modular training course for CA HEIs teachers  </a:t>
            </a:r>
            <a:r>
              <a:rPr lang="it-IT" sz="2400" b="1" dirty="0" smtClean="0">
                <a:solidFill>
                  <a:schemeClr val="tx2"/>
                </a:solidFill>
              </a:rPr>
              <a:t>Achieved</a:t>
            </a:r>
            <a:r>
              <a:rPr lang="it-IT" sz="2400" dirty="0">
                <a:solidFill>
                  <a:schemeClr val="accent6"/>
                </a:solidFill>
              </a:rPr>
              <a:t>, Work in </a:t>
            </a:r>
            <a:r>
              <a:rPr lang="it-IT" sz="2400" dirty="0" smtClean="0">
                <a:solidFill>
                  <a:schemeClr val="accent6"/>
                </a:solidFill>
              </a:rPr>
              <a:t>progress</a:t>
            </a:r>
          </a:p>
          <a:p>
            <a:pPr marL="91440" marR="0" lvl="0" indent="-91440" defTabSz="91440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endParaRPr kumimoji="0" lang="it-IT" sz="2400" b="0" i="0" u="none" strike="noStrike" kern="0" cap="none" spc="0" normalizeH="0" baseline="0" noProof="0" dirty="0" smtClean="0">
              <a:ln>
                <a:noFill/>
              </a:ln>
              <a:solidFill>
                <a:srgbClr val="000000">
                  <a:lumMod val="75000"/>
                  <a:lumOff val="25000"/>
                </a:srgbClr>
              </a:solidFill>
              <a:effectLst/>
              <a:uLnTx/>
              <a:uFillTx/>
            </a:endParaRPr>
          </a:p>
          <a:p>
            <a:pPr marL="91440" marR="0" lvl="0" indent="-91440" defTabSz="91440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r>
              <a:rPr kumimoji="0" lang="en-US" sz="2400" b="0" i="0" u="none" strike="noStrike" kern="0" cap="none" spc="0" normalizeH="0" baseline="0" noProof="0" dirty="0" smtClean="0">
                <a:ln>
                  <a:noFill/>
                </a:ln>
                <a:solidFill>
                  <a:srgbClr val="000000">
                    <a:lumMod val="75000"/>
                    <a:lumOff val="25000"/>
                  </a:srgbClr>
                </a:solidFill>
                <a:effectLst/>
                <a:uLnTx/>
                <a:uFillTx/>
              </a:rPr>
              <a:t> 4.2. Development of course materials. </a:t>
            </a:r>
            <a:r>
              <a:rPr lang="it-IT" sz="2400" b="1" dirty="0" smtClean="0">
                <a:solidFill>
                  <a:schemeClr val="accent6"/>
                </a:solidFill>
              </a:rPr>
              <a:t>Work in progress</a:t>
            </a:r>
          </a:p>
          <a:p>
            <a:pPr marL="91440" marR="0" lvl="0" indent="-91440" defTabSz="91440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endParaRPr kumimoji="0" lang="it-IT" sz="2400" b="1" i="0" u="none" strike="noStrike" kern="0" cap="none" spc="0" normalizeH="0" baseline="0" noProof="0" dirty="0" smtClean="0">
              <a:ln>
                <a:noFill/>
              </a:ln>
              <a:solidFill>
                <a:schemeClr val="accent2"/>
              </a:solidFill>
              <a:effectLst/>
              <a:uLnTx/>
              <a:uFillTx/>
            </a:endParaRPr>
          </a:p>
          <a:p>
            <a:pPr marL="91440" marR="0" lvl="0" indent="-91440" defTabSz="91440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r>
              <a:rPr kumimoji="0" lang="en-US" sz="2400" b="0" i="0" u="none" strike="noStrike" kern="0" cap="none" spc="0" normalizeH="0" baseline="0" noProof="0" dirty="0" smtClean="0">
                <a:ln>
                  <a:noFill/>
                </a:ln>
                <a:solidFill>
                  <a:srgbClr val="000000">
                    <a:lumMod val="75000"/>
                    <a:lumOff val="25000"/>
                  </a:srgbClr>
                </a:solidFill>
                <a:effectLst/>
                <a:uLnTx/>
                <a:uFillTx/>
              </a:rPr>
              <a:t> 4.3 Implementation of virtual training course</a:t>
            </a:r>
            <a:r>
              <a:rPr kumimoji="0" lang="en-US" sz="2400" b="0" i="0" u="none" strike="noStrike" kern="0" cap="none" spc="0" normalizeH="0" noProof="0" dirty="0" smtClean="0">
                <a:ln>
                  <a:noFill/>
                </a:ln>
                <a:solidFill>
                  <a:srgbClr val="000000">
                    <a:lumMod val="75000"/>
                    <a:lumOff val="25000"/>
                  </a:srgbClr>
                </a:solidFill>
                <a:effectLst/>
                <a:uLnTx/>
                <a:uFillTx/>
              </a:rPr>
              <a:t>  </a:t>
            </a:r>
            <a:r>
              <a:rPr lang="it-IT" sz="2400" b="1" dirty="0" smtClean="0">
                <a:solidFill>
                  <a:schemeClr val="accent6"/>
                </a:solidFill>
              </a:rPr>
              <a:t>Work </a:t>
            </a:r>
            <a:r>
              <a:rPr lang="it-IT" sz="2400" b="1" dirty="0">
                <a:solidFill>
                  <a:schemeClr val="accent6"/>
                </a:solidFill>
              </a:rPr>
              <a:t>in </a:t>
            </a:r>
            <a:r>
              <a:rPr lang="it-IT" sz="2400" b="1" dirty="0" smtClean="0">
                <a:solidFill>
                  <a:schemeClr val="accent6"/>
                </a:solidFill>
              </a:rPr>
              <a:t>progress</a:t>
            </a:r>
          </a:p>
          <a:p>
            <a:pPr marL="91440" marR="0" lvl="0" indent="-91440" defTabSz="91440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endParaRPr kumimoji="0" lang="it-IT" sz="2400" b="1" i="0" u="none" strike="noStrike" kern="0" cap="none" spc="0" normalizeH="0" baseline="0" noProof="0" dirty="0" smtClean="0">
              <a:ln>
                <a:noFill/>
              </a:ln>
              <a:solidFill>
                <a:srgbClr val="000000">
                  <a:lumMod val="75000"/>
                  <a:lumOff val="25000"/>
                </a:srgbClr>
              </a:solidFill>
              <a:effectLst/>
              <a:uLnTx/>
              <a:uFillTx/>
            </a:endParaRPr>
          </a:p>
          <a:p>
            <a:pPr marL="91440" marR="0" lvl="0" indent="-91440" defTabSz="91440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r>
              <a:rPr kumimoji="0" lang="en-US" sz="2400" b="0" i="0" u="none" strike="noStrike" kern="0" cap="none" spc="0" normalizeH="0" baseline="0" noProof="0" dirty="0" smtClean="0">
                <a:ln>
                  <a:noFill/>
                </a:ln>
                <a:solidFill>
                  <a:srgbClr val="000000">
                    <a:lumMod val="75000"/>
                    <a:lumOff val="25000"/>
                  </a:srgbClr>
                </a:solidFill>
                <a:effectLst/>
                <a:uLnTx/>
                <a:uFillTx/>
              </a:rPr>
              <a:t> 4.4 Implementation of practical training course </a:t>
            </a:r>
            <a:r>
              <a:rPr lang="it-IT" sz="2400" b="1" dirty="0" smtClean="0">
                <a:solidFill>
                  <a:schemeClr val="accent2"/>
                </a:solidFill>
              </a:rPr>
              <a:t>To </a:t>
            </a:r>
            <a:r>
              <a:rPr lang="it-IT" sz="2400" b="1" dirty="0">
                <a:solidFill>
                  <a:schemeClr val="accent2"/>
                </a:solidFill>
              </a:rPr>
              <a:t>be </a:t>
            </a:r>
            <a:r>
              <a:rPr lang="it-IT" sz="2400" b="1" dirty="0" smtClean="0">
                <a:solidFill>
                  <a:schemeClr val="accent2"/>
                </a:solidFill>
              </a:rPr>
              <a:t>done</a:t>
            </a:r>
          </a:p>
          <a:p>
            <a:pPr marL="91440" marR="0" lvl="0" indent="-91440" defTabSz="91440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endParaRPr kumimoji="0" lang="it-IT" sz="2400" b="1" i="0" u="none" strike="noStrike" kern="0" cap="none" spc="0" normalizeH="0" baseline="0" noProof="0" dirty="0" smtClean="0">
              <a:ln>
                <a:noFill/>
              </a:ln>
              <a:solidFill>
                <a:schemeClr val="accent2"/>
              </a:solidFill>
              <a:effectLst/>
              <a:uLnTx/>
              <a:uFillTx/>
            </a:endParaRPr>
          </a:p>
          <a:p>
            <a:pPr marL="91440" marR="0" lvl="0" indent="-91440" defTabSz="91440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r>
              <a:rPr kumimoji="0" lang="en-US" sz="2400" b="0" i="0" u="none" strike="noStrike" kern="0" cap="none" spc="0" normalizeH="0" baseline="0" noProof="0" dirty="0" smtClean="0">
                <a:ln>
                  <a:noFill/>
                </a:ln>
                <a:solidFill>
                  <a:srgbClr val="000000">
                    <a:lumMod val="75000"/>
                    <a:lumOff val="25000"/>
                  </a:srgbClr>
                </a:solidFill>
                <a:effectLst/>
                <a:uLnTx/>
                <a:uFillTx/>
              </a:rPr>
              <a:t> 4.5 Evaluation of the training course (teachers). </a:t>
            </a:r>
            <a:r>
              <a:rPr lang="en-US" sz="2400" kern="0" dirty="0">
                <a:solidFill>
                  <a:srgbClr val="000000">
                    <a:lumMod val="75000"/>
                    <a:lumOff val="25000"/>
                  </a:srgbClr>
                </a:solidFill>
              </a:rPr>
              <a:t> </a:t>
            </a:r>
            <a:r>
              <a:rPr lang="it-IT" sz="2400" b="1" dirty="0" smtClean="0">
                <a:solidFill>
                  <a:schemeClr val="accent2"/>
                </a:solidFill>
              </a:rPr>
              <a:t>To be done</a:t>
            </a:r>
          </a:p>
          <a:p>
            <a:pPr marL="91440" marR="0" lvl="0" indent="-91440" defTabSz="91440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endParaRPr kumimoji="0" lang="it-IT" sz="2400" b="1" i="0" u="none" strike="noStrike" kern="0" cap="none" spc="0" normalizeH="0" baseline="0" noProof="0" dirty="0" smtClean="0">
              <a:ln>
                <a:noFill/>
              </a:ln>
              <a:solidFill>
                <a:schemeClr val="accent2"/>
              </a:solidFill>
              <a:effectLst/>
              <a:uLnTx/>
              <a:uFillTx/>
            </a:endParaRPr>
          </a:p>
          <a:p>
            <a:pPr marL="91440" marR="0" lvl="0" indent="-91440" defTabSz="91440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r>
              <a:rPr kumimoji="0" lang="en-US" sz="2400" b="0" i="0" u="none" strike="noStrike" kern="0" cap="none" spc="0" normalizeH="0" baseline="0" noProof="0" dirty="0" smtClean="0">
                <a:ln>
                  <a:noFill/>
                </a:ln>
                <a:solidFill>
                  <a:srgbClr val="000000">
                    <a:lumMod val="75000"/>
                    <a:lumOff val="25000"/>
                  </a:srgbClr>
                </a:solidFill>
                <a:effectLst/>
                <a:uLnTx/>
                <a:uFillTx/>
              </a:rPr>
              <a:t> 4.6 Selection of young academics for stages in EU HEI </a:t>
            </a:r>
            <a:r>
              <a:rPr lang="it-IT" sz="2400" b="1" dirty="0" smtClean="0">
                <a:solidFill>
                  <a:schemeClr val="tx2"/>
                </a:solidFill>
              </a:rPr>
              <a:t>Achieved</a:t>
            </a:r>
            <a:r>
              <a:rPr lang="it-IT" sz="2400" b="1" dirty="0">
                <a:solidFill>
                  <a:schemeClr val="tx2"/>
                </a:solidFill>
              </a:rPr>
              <a:t>, </a:t>
            </a:r>
            <a:endParaRPr lang="it-IT" sz="2400" b="1" dirty="0" smtClean="0">
              <a:solidFill>
                <a:schemeClr val="tx2"/>
              </a:solidFill>
            </a:endParaRPr>
          </a:p>
          <a:p>
            <a:pPr marL="91440" marR="0" lvl="0" indent="-91440" defTabSz="91440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endParaRPr kumimoji="0" lang="it-IT" sz="2400" b="1" i="0" u="none" strike="noStrike" kern="0" cap="none" spc="0" normalizeH="0" baseline="0" noProof="0" dirty="0" smtClean="0">
              <a:ln>
                <a:noFill/>
              </a:ln>
              <a:solidFill>
                <a:schemeClr val="tx2"/>
              </a:solidFill>
              <a:effectLst/>
              <a:uLnTx/>
              <a:uFillTx/>
            </a:endParaRPr>
          </a:p>
          <a:p>
            <a:pPr marL="91440" marR="0" lvl="0" indent="-91440" defTabSz="91440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r>
              <a:rPr kumimoji="0" lang="en-US" sz="2400" b="0" i="0" u="none" strike="noStrike" kern="0" cap="none" spc="0" normalizeH="0" baseline="0" noProof="0" dirty="0" smtClean="0">
                <a:ln>
                  <a:noFill/>
                </a:ln>
                <a:solidFill>
                  <a:srgbClr val="000000">
                    <a:lumMod val="75000"/>
                    <a:lumOff val="25000"/>
                  </a:srgbClr>
                </a:solidFill>
                <a:effectLst/>
                <a:uLnTx/>
                <a:uFillTx/>
              </a:rPr>
              <a:t> 4.7 Updating stages in EU HEI </a:t>
            </a:r>
            <a:r>
              <a:rPr lang="it-IT" sz="2400" b="1" dirty="0" smtClean="0">
                <a:solidFill>
                  <a:schemeClr val="accent2"/>
                </a:solidFill>
              </a:rPr>
              <a:t>To be done</a:t>
            </a:r>
            <a:endParaRPr lang="it-IT" sz="2400" b="1" kern="0" dirty="0">
              <a:solidFill>
                <a:schemeClr val="accent2"/>
              </a:solidFill>
            </a:endParaRPr>
          </a:p>
        </p:txBody>
      </p:sp>
    </p:spTree>
    <p:extLst>
      <p:ext uri="{BB962C8B-B14F-4D97-AF65-F5344CB8AC3E}">
        <p14:creationId xmlns:p14="http://schemas.microsoft.com/office/powerpoint/2010/main" val="32183330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a 1"/>
          <p:cNvGraphicFramePr>
            <a:graphicFrameLocks noGrp="1"/>
          </p:cNvGraphicFramePr>
          <p:nvPr>
            <p:extLst>
              <p:ext uri="{D42A27DB-BD31-4B8C-83A1-F6EECF244321}">
                <p14:modId xmlns:p14="http://schemas.microsoft.com/office/powerpoint/2010/main" val="2284862779"/>
              </p:ext>
            </p:extLst>
          </p:nvPr>
        </p:nvGraphicFramePr>
        <p:xfrm>
          <a:off x="483319" y="1267100"/>
          <a:ext cx="12279092" cy="5793563"/>
        </p:xfrm>
        <a:graphic>
          <a:graphicData uri="http://schemas.openxmlformats.org/drawingml/2006/table">
            <a:tbl>
              <a:tblPr firstRow="1" bandRow="1">
                <a:tableStyleId>{5C22544A-7EE6-4342-B048-85BDC9FD1C3A}</a:tableStyleId>
              </a:tblPr>
              <a:tblGrid>
                <a:gridCol w="470265">
                  <a:extLst>
                    <a:ext uri="{9D8B030D-6E8A-4147-A177-3AD203B41FA5}">
                      <a16:colId xmlns:a16="http://schemas.microsoft.com/office/drawing/2014/main" xmlns="" val="325549620"/>
                    </a:ext>
                  </a:extLst>
                </a:gridCol>
                <a:gridCol w="4467497">
                  <a:extLst>
                    <a:ext uri="{9D8B030D-6E8A-4147-A177-3AD203B41FA5}">
                      <a16:colId xmlns:a16="http://schemas.microsoft.com/office/drawing/2014/main" xmlns="" val="3113594857"/>
                    </a:ext>
                  </a:extLst>
                </a:gridCol>
                <a:gridCol w="587829">
                  <a:extLst>
                    <a:ext uri="{9D8B030D-6E8A-4147-A177-3AD203B41FA5}">
                      <a16:colId xmlns:a16="http://schemas.microsoft.com/office/drawing/2014/main" xmlns="" val="3448779578"/>
                    </a:ext>
                  </a:extLst>
                </a:gridCol>
                <a:gridCol w="496388">
                  <a:extLst>
                    <a:ext uri="{9D8B030D-6E8A-4147-A177-3AD203B41FA5}">
                      <a16:colId xmlns:a16="http://schemas.microsoft.com/office/drawing/2014/main" xmlns="" val="1515636119"/>
                    </a:ext>
                  </a:extLst>
                </a:gridCol>
                <a:gridCol w="587829">
                  <a:extLst>
                    <a:ext uri="{9D8B030D-6E8A-4147-A177-3AD203B41FA5}">
                      <a16:colId xmlns:a16="http://schemas.microsoft.com/office/drawing/2014/main" xmlns="" val="1929665679"/>
                    </a:ext>
                  </a:extLst>
                </a:gridCol>
                <a:gridCol w="535577">
                  <a:extLst>
                    <a:ext uri="{9D8B030D-6E8A-4147-A177-3AD203B41FA5}">
                      <a16:colId xmlns:a16="http://schemas.microsoft.com/office/drawing/2014/main" xmlns="" val="1324908723"/>
                    </a:ext>
                  </a:extLst>
                </a:gridCol>
                <a:gridCol w="679269">
                  <a:extLst>
                    <a:ext uri="{9D8B030D-6E8A-4147-A177-3AD203B41FA5}">
                      <a16:colId xmlns:a16="http://schemas.microsoft.com/office/drawing/2014/main" xmlns="" val="449619761"/>
                    </a:ext>
                  </a:extLst>
                </a:gridCol>
                <a:gridCol w="574765">
                  <a:extLst>
                    <a:ext uri="{9D8B030D-6E8A-4147-A177-3AD203B41FA5}">
                      <a16:colId xmlns:a16="http://schemas.microsoft.com/office/drawing/2014/main" xmlns="" val="3438503674"/>
                    </a:ext>
                  </a:extLst>
                </a:gridCol>
                <a:gridCol w="627018">
                  <a:extLst>
                    <a:ext uri="{9D8B030D-6E8A-4147-A177-3AD203B41FA5}">
                      <a16:colId xmlns:a16="http://schemas.microsoft.com/office/drawing/2014/main" xmlns="" val="4040965731"/>
                    </a:ext>
                  </a:extLst>
                </a:gridCol>
                <a:gridCol w="653142">
                  <a:extLst>
                    <a:ext uri="{9D8B030D-6E8A-4147-A177-3AD203B41FA5}">
                      <a16:colId xmlns:a16="http://schemas.microsoft.com/office/drawing/2014/main" xmlns="" val="422917657"/>
                    </a:ext>
                  </a:extLst>
                </a:gridCol>
                <a:gridCol w="653143">
                  <a:extLst>
                    <a:ext uri="{9D8B030D-6E8A-4147-A177-3AD203B41FA5}">
                      <a16:colId xmlns:a16="http://schemas.microsoft.com/office/drawing/2014/main" xmlns="" val="4039673330"/>
                    </a:ext>
                  </a:extLst>
                </a:gridCol>
                <a:gridCol w="666206">
                  <a:extLst>
                    <a:ext uri="{9D8B030D-6E8A-4147-A177-3AD203B41FA5}">
                      <a16:colId xmlns:a16="http://schemas.microsoft.com/office/drawing/2014/main" xmlns="" val="1571661456"/>
                    </a:ext>
                  </a:extLst>
                </a:gridCol>
                <a:gridCol w="666206">
                  <a:extLst>
                    <a:ext uri="{9D8B030D-6E8A-4147-A177-3AD203B41FA5}">
                      <a16:colId xmlns:a16="http://schemas.microsoft.com/office/drawing/2014/main" xmlns="" val="4203905368"/>
                    </a:ext>
                  </a:extLst>
                </a:gridCol>
                <a:gridCol w="613958">
                  <a:extLst>
                    <a:ext uri="{9D8B030D-6E8A-4147-A177-3AD203B41FA5}">
                      <a16:colId xmlns:a16="http://schemas.microsoft.com/office/drawing/2014/main" xmlns="" val="354461507"/>
                    </a:ext>
                  </a:extLst>
                </a:gridCol>
              </a:tblGrid>
              <a:tr h="731518">
                <a:tc gridSpan="2">
                  <a:txBody>
                    <a:bodyPr/>
                    <a:lstStyle/>
                    <a:p>
                      <a:r>
                        <a:rPr lang="it-IT" dirty="0" err="1" smtClean="0"/>
                        <a:t>Activities</a:t>
                      </a:r>
                      <a:endParaRPr lang="en-GB" dirty="0"/>
                    </a:p>
                  </a:txBody>
                  <a:tcPr/>
                </a:tc>
                <a:tc hMerge="1">
                  <a:txBody>
                    <a:bodyPr/>
                    <a:lstStyle/>
                    <a:p>
                      <a:endParaRPr lang="en-GB" dirty="0"/>
                    </a:p>
                  </a:txBody>
                  <a:tcPr/>
                </a:tc>
                <a:tc>
                  <a:txBody>
                    <a:bodyPr/>
                    <a:lstStyle/>
                    <a:p>
                      <a:r>
                        <a:rPr lang="it-IT" sz="1600" dirty="0" smtClean="0"/>
                        <a:t>M1</a:t>
                      </a:r>
                      <a:endParaRPr lang="en-GB" sz="1600" dirty="0"/>
                    </a:p>
                  </a:txBody>
                  <a:tcPr/>
                </a:tc>
                <a:tc>
                  <a:txBody>
                    <a:bodyPr/>
                    <a:lstStyle/>
                    <a:p>
                      <a:r>
                        <a:rPr lang="it-IT" sz="1600" dirty="0" smtClean="0"/>
                        <a:t>M2</a:t>
                      </a:r>
                      <a:endParaRPr lang="en-GB" sz="1600" dirty="0"/>
                    </a:p>
                  </a:txBody>
                  <a:tcPr/>
                </a:tc>
                <a:tc>
                  <a:txBody>
                    <a:bodyPr/>
                    <a:lstStyle/>
                    <a:p>
                      <a:r>
                        <a:rPr lang="it-IT" sz="1600" dirty="0" smtClean="0"/>
                        <a:t>M3</a:t>
                      </a:r>
                      <a:endParaRPr lang="en-GB" sz="1600" dirty="0"/>
                    </a:p>
                  </a:txBody>
                  <a:tcPr/>
                </a:tc>
                <a:tc>
                  <a:txBody>
                    <a:bodyPr/>
                    <a:lstStyle/>
                    <a:p>
                      <a:r>
                        <a:rPr lang="it-IT" sz="1600" dirty="0" smtClean="0"/>
                        <a:t>M4</a:t>
                      </a:r>
                      <a:endParaRPr lang="en-GB" sz="1600" dirty="0"/>
                    </a:p>
                  </a:txBody>
                  <a:tcPr/>
                </a:tc>
                <a:tc>
                  <a:txBody>
                    <a:bodyPr/>
                    <a:lstStyle/>
                    <a:p>
                      <a:r>
                        <a:rPr lang="it-IT" sz="1600" dirty="0" smtClean="0"/>
                        <a:t>M5</a:t>
                      </a:r>
                      <a:endParaRPr lang="en-GB" sz="1600" dirty="0"/>
                    </a:p>
                  </a:txBody>
                  <a:tcPr/>
                </a:tc>
                <a:tc>
                  <a:txBody>
                    <a:bodyPr/>
                    <a:lstStyle/>
                    <a:p>
                      <a:r>
                        <a:rPr lang="it-IT" sz="1600" dirty="0" smtClean="0"/>
                        <a:t>M6</a:t>
                      </a:r>
                      <a:endParaRPr lang="en-GB" sz="1600" dirty="0"/>
                    </a:p>
                  </a:txBody>
                  <a:tcPr/>
                </a:tc>
                <a:tc>
                  <a:txBody>
                    <a:bodyPr/>
                    <a:lstStyle/>
                    <a:p>
                      <a:r>
                        <a:rPr lang="it-IT" sz="1600" dirty="0" smtClean="0"/>
                        <a:t>M7</a:t>
                      </a:r>
                      <a:endParaRPr lang="en-GB" sz="1600" dirty="0"/>
                    </a:p>
                  </a:txBody>
                  <a:tcPr/>
                </a:tc>
                <a:tc>
                  <a:txBody>
                    <a:bodyPr/>
                    <a:lstStyle/>
                    <a:p>
                      <a:r>
                        <a:rPr lang="it-IT" sz="1600" dirty="0" smtClean="0"/>
                        <a:t>M8</a:t>
                      </a:r>
                      <a:endParaRPr lang="en-GB" sz="1600" dirty="0"/>
                    </a:p>
                  </a:txBody>
                  <a:tcPr/>
                </a:tc>
                <a:tc>
                  <a:txBody>
                    <a:bodyPr/>
                    <a:lstStyle/>
                    <a:p>
                      <a:r>
                        <a:rPr lang="it-IT" sz="1600" dirty="0" smtClean="0"/>
                        <a:t>M9</a:t>
                      </a:r>
                      <a:endParaRPr lang="en-GB" sz="1600" dirty="0"/>
                    </a:p>
                  </a:txBody>
                  <a:tcPr/>
                </a:tc>
                <a:tc>
                  <a:txBody>
                    <a:bodyPr/>
                    <a:lstStyle/>
                    <a:p>
                      <a:r>
                        <a:rPr lang="it-IT" sz="1600" dirty="0" smtClean="0"/>
                        <a:t>M10</a:t>
                      </a:r>
                      <a:endParaRPr lang="en-GB" sz="1600" dirty="0"/>
                    </a:p>
                  </a:txBody>
                  <a:tcPr/>
                </a:tc>
                <a:tc>
                  <a:txBody>
                    <a:bodyPr/>
                    <a:lstStyle/>
                    <a:p>
                      <a:r>
                        <a:rPr lang="it-IT" sz="1600" dirty="0" smtClean="0"/>
                        <a:t>M11</a:t>
                      </a:r>
                      <a:endParaRPr lang="en-GB" sz="1600" dirty="0"/>
                    </a:p>
                  </a:txBody>
                  <a:tcPr/>
                </a:tc>
                <a:tc>
                  <a:txBody>
                    <a:bodyPr/>
                    <a:lstStyle/>
                    <a:p>
                      <a:r>
                        <a:rPr lang="it-IT" sz="1600" dirty="0" smtClean="0"/>
                        <a:t>M12</a:t>
                      </a:r>
                      <a:endParaRPr lang="en-GB" sz="1600" dirty="0"/>
                    </a:p>
                  </a:txBody>
                  <a:tcPr/>
                </a:tc>
                <a:extLst>
                  <a:ext uri="{0D108BD9-81ED-4DB2-BD59-A6C34878D82A}">
                    <a16:rowId xmlns:a16="http://schemas.microsoft.com/office/drawing/2014/main" xmlns="" val="621446150"/>
                  </a:ext>
                </a:extLst>
              </a:tr>
              <a:tr h="822960">
                <a:tc>
                  <a:txBody>
                    <a:bodyPr/>
                    <a:lstStyle/>
                    <a:p>
                      <a:r>
                        <a:rPr lang="it-IT" sz="1600" dirty="0" smtClean="0"/>
                        <a:t>4.1</a:t>
                      </a:r>
                    </a:p>
                    <a:p>
                      <a:endParaRPr lang="en-GB"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Preparation of a modular training course for CA HEIs teachers </a:t>
                      </a:r>
                    </a:p>
                  </a:txBody>
                  <a:tcPr/>
                </a:tc>
                <a:tc>
                  <a:txBody>
                    <a:bodyPr/>
                    <a:lstStyle/>
                    <a:p>
                      <a:endParaRPr lang="en-GB" dirty="0"/>
                    </a:p>
                  </a:txBody>
                  <a:tcPr>
                    <a:solidFill>
                      <a:schemeClr val="accent6"/>
                    </a:solidFill>
                  </a:tcPr>
                </a:tc>
                <a:tc>
                  <a:txBody>
                    <a:bodyPr/>
                    <a:lstStyle/>
                    <a:p>
                      <a:endParaRPr lang="en-GB" dirty="0"/>
                    </a:p>
                  </a:txBody>
                  <a:tcPr>
                    <a:solidFill>
                      <a:schemeClr val="accent6"/>
                    </a:solidFill>
                  </a:tcPr>
                </a:tc>
                <a:tc>
                  <a:txBody>
                    <a:bodyPr/>
                    <a:lstStyle/>
                    <a:p>
                      <a:endParaRPr lang="en-GB" dirty="0"/>
                    </a:p>
                  </a:txBody>
                  <a:tcPr>
                    <a:solidFill>
                      <a:schemeClr val="accent6"/>
                    </a:solidFill>
                  </a:tcPr>
                </a:tc>
                <a:tc>
                  <a:txBody>
                    <a:bodyPr/>
                    <a:lstStyle/>
                    <a:p>
                      <a:endParaRPr lang="en-GB" dirty="0"/>
                    </a:p>
                  </a:txBody>
                  <a:tcPr>
                    <a:solidFill>
                      <a:srgbClr val="D0D8E8"/>
                    </a:solidFill>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937179504"/>
                  </a:ext>
                </a:extLst>
              </a:tr>
              <a:tr h="664937">
                <a:tc>
                  <a:txBody>
                    <a:bodyPr/>
                    <a:lstStyle/>
                    <a:p>
                      <a:r>
                        <a:rPr lang="it-IT" sz="1600" dirty="0" smtClean="0"/>
                        <a:t>4.2</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Development of course materials. 	</a:t>
                      </a:r>
                    </a:p>
                  </a:txBody>
                  <a:tcPr/>
                </a:tc>
                <a:tc>
                  <a:txBody>
                    <a:bodyPr/>
                    <a:lstStyle/>
                    <a:p>
                      <a:endParaRPr lang="en-GB"/>
                    </a:p>
                  </a:txBody>
                  <a:tcPr/>
                </a:tc>
                <a:tc>
                  <a:txBody>
                    <a:bodyPr/>
                    <a:lstStyle/>
                    <a:p>
                      <a:endParaRPr lang="en-GB" dirty="0"/>
                    </a:p>
                  </a:txBody>
                  <a:tcPr>
                    <a:solidFill>
                      <a:schemeClr val="accent6"/>
                    </a:solidFill>
                  </a:tcPr>
                </a:tc>
                <a:tc>
                  <a:txBody>
                    <a:bodyPr/>
                    <a:lstStyle/>
                    <a:p>
                      <a:endParaRPr lang="en-GB" dirty="0"/>
                    </a:p>
                  </a:txBody>
                  <a:tcPr>
                    <a:solidFill>
                      <a:schemeClr val="accent6"/>
                    </a:solidFill>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dirty="0"/>
                    </a:p>
                  </a:txBody>
                  <a:tcPr/>
                </a:tc>
                <a:tc>
                  <a:txBody>
                    <a:bodyPr/>
                    <a:lstStyle/>
                    <a:p>
                      <a:endParaRPr lang="en-GB" dirty="0"/>
                    </a:p>
                  </a:txBody>
                  <a:tcPr/>
                </a:tc>
                <a:tc>
                  <a:txBody>
                    <a:bodyPr/>
                    <a:lstStyle/>
                    <a:p>
                      <a:endParaRPr lang="en-GB" dirty="0"/>
                    </a:p>
                  </a:txBody>
                  <a:tcPr>
                    <a:solidFill>
                      <a:srgbClr val="E9EDF4"/>
                    </a:solidFill>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1547502533"/>
                  </a:ext>
                </a:extLst>
              </a:tr>
              <a:tr h="664937">
                <a:tc>
                  <a:txBody>
                    <a:bodyPr/>
                    <a:lstStyle/>
                    <a:p>
                      <a:r>
                        <a:rPr lang="it-IT" sz="1600" dirty="0" smtClean="0"/>
                        <a:t>4.3</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Implementation of virtual training course</a:t>
                      </a:r>
                    </a:p>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	</a:t>
                      </a:r>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solidFill>
                      <a:srgbClr val="D0D8E8"/>
                    </a:solidFill>
                  </a:tcPr>
                </a:tc>
                <a:tc>
                  <a:txBody>
                    <a:bodyPr/>
                    <a:lstStyle/>
                    <a:p>
                      <a:endParaRPr lang="en-GB" dirty="0"/>
                    </a:p>
                  </a:txBody>
                  <a:tcPr>
                    <a:solidFill>
                      <a:srgbClr val="D0D8E8"/>
                    </a:solidFill>
                  </a:tcPr>
                </a:tc>
                <a:tc>
                  <a:txBody>
                    <a:bodyPr/>
                    <a:lstStyle/>
                    <a:p>
                      <a:endParaRPr lang="en-GB" dirty="0"/>
                    </a:p>
                  </a:txBody>
                  <a:tcPr/>
                </a:tc>
                <a:tc>
                  <a:txBody>
                    <a:bodyPr/>
                    <a:lstStyle/>
                    <a:p>
                      <a:endParaRPr lang="en-GB" dirty="0"/>
                    </a:p>
                  </a:txBody>
                  <a:tcPr>
                    <a:solidFill>
                      <a:srgbClr val="D0D8E8"/>
                    </a:solidFill>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1393171192"/>
                  </a:ext>
                </a:extLst>
              </a:tr>
              <a:tr h="664937">
                <a:tc>
                  <a:txBody>
                    <a:bodyPr/>
                    <a:lstStyle/>
                    <a:p>
                      <a:r>
                        <a:rPr lang="it-IT" sz="1600" dirty="0" smtClean="0"/>
                        <a:t>4.4</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Implementation of practical training course</a:t>
                      </a:r>
                    </a:p>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	</a:t>
                      </a:r>
                    </a:p>
                  </a:txBody>
                  <a:tcPr/>
                </a:tc>
                <a:tc>
                  <a:txBody>
                    <a:bodyPr/>
                    <a:lstStyle/>
                    <a:p>
                      <a:endParaRPr lang="en-GB" dirty="0"/>
                    </a:p>
                  </a:txBody>
                  <a:tcPr/>
                </a:tc>
                <a:tc>
                  <a:txBody>
                    <a:bodyPr/>
                    <a:lstStyle/>
                    <a:p>
                      <a:endParaRPr lang="en-GB"/>
                    </a:p>
                  </a:txBody>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a:p>
                  </a:txBody>
                  <a:tcPr/>
                </a:tc>
                <a:tc>
                  <a:txBody>
                    <a:bodyPr/>
                    <a:lstStyle/>
                    <a:p>
                      <a:endParaRPr lang="en-GB" dirty="0"/>
                    </a:p>
                  </a:txBody>
                  <a:tcPr>
                    <a:solidFill>
                      <a:srgbClr val="E9EDF4"/>
                    </a:solidFill>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4177301389"/>
                  </a:ext>
                </a:extLst>
              </a:tr>
              <a:tr h="664937">
                <a:tc>
                  <a:txBody>
                    <a:bodyPr/>
                    <a:lstStyle/>
                    <a:p>
                      <a:r>
                        <a:rPr lang="it-IT" sz="1600" dirty="0" smtClean="0"/>
                        <a:t>4.5</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Evaluation of the training course (teachers).</a:t>
                      </a:r>
                    </a:p>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	</a:t>
                      </a:r>
                    </a:p>
                  </a:txBody>
                  <a:tcPr/>
                </a:tc>
                <a:tc>
                  <a:txBody>
                    <a:bodyPr/>
                    <a:lstStyle/>
                    <a:p>
                      <a:endParaRPr lang="en-GB"/>
                    </a:p>
                  </a:txBody>
                  <a:tcPr/>
                </a:tc>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solidFill>
                      <a:srgbClr val="D0D8E8"/>
                    </a:solidFill>
                  </a:tcPr>
                </a:tc>
                <a:tc>
                  <a:txBody>
                    <a:bodyPr/>
                    <a:lstStyle/>
                    <a:p>
                      <a:endParaRPr lang="en-GB" dirty="0"/>
                    </a:p>
                  </a:txBody>
                  <a:tcPr>
                    <a:solidFill>
                      <a:srgbClr val="D0D8E8"/>
                    </a:solidFill>
                  </a:tcPr>
                </a:tc>
                <a:tc>
                  <a:txBody>
                    <a:bodyPr/>
                    <a:lstStyle/>
                    <a:p>
                      <a:endParaRPr lang="en-GB" dirty="0"/>
                    </a:p>
                  </a:txBody>
                  <a:tcPr>
                    <a:solidFill>
                      <a:srgbClr val="D0D8E8"/>
                    </a:solidFill>
                  </a:tcPr>
                </a:tc>
                <a:tc>
                  <a:txBody>
                    <a:bodyPr/>
                    <a:lstStyle/>
                    <a:p>
                      <a:endParaRPr lang="en-GB" dirty="0"/>
                    </a:p>
                  </a:txBody>
                  <a:tcPr>
                    <a:solidFill>
                      <a:srgbClr val="D0D8E8"/>
                    </a:solidFill>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3025247966"/>
                  </a:ext>
                </a:extLst>
              </a:tr>
              <a:tr h="664937">
                <a:tc>
                  <a:txBody>
                    <a:bodyPr/>
                    <a:lstStyle/>
                    <a:p>
                      <a:r>
                        <a:rPr lang="it-IT" sz="1600" dirty="0" smtClean="0"/>
                        <a:t>4.6</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Selection of young academics for stages in EU HEI</a:t>
                      </a:r>
                    </a:p>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	</a:t>
                      </a:r>
                    </a:p>
                  </a:txBody>
                  <a:tcPr/>
                </a:tc>
                <a:tc>
                  <a:txBody>
                    <a:bodyPr/>
                    <a:lstStyle/>
                    <a:p>
                      <a:endParaRPr lang="en-GB" dirty="0"/>
                    </a:p>
                  </a:txBody>
                  <a:tcPr>
                    <a:solidFill>
                      <a:schemeClr val="accent6"/>
                    </a:solidFill>
                  </a:tcPr>
                </a:tc>
                <a:tc>
                  <a:txBody>
                    <a:bodyPr/>
                    <a:lstStyle/>
                    <a:p>
                      <a:endParaRPr lang="en-GB" dirty="0"/>
                    </a:p>
                  </a:txBody>
                  <a:tcPr>
                    <a:solidFill>
                      <a:schemeClr val="accent6"/>
                    </a:solidFill>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solidFill>
                      <a:srgbClr val="E8ECF4"/>
                    </a:solidFill>
                  </a:tcPr>
                </a:tc>
                <a:tc>
                  <a:txBody>
                    <a:bodyPr/>
                    <a:lstStyle/>
                    <a:p>
                      <a:endParaRPr lang="en-GB" dirty="0"/>
                    </a:p>
                  </a:txBody>
                  <a:tcPr>
                    <a:solidFill>
                      <a:srgbClr val="E8ECF4"/>
                    </a:solidFill>
                  </a:tcPr>
                </a:tc>
                <a:tc>
                  <a:txBody>
                    <a:bodyPr/>
                    <a:lstStyle/>
                    <a:p>
                      <a:endParaRPr lang="en-GB" dirty="0"/>
                    </a:p>
                  </a:txBody>
                  <a:tcPr>
                    <a:solidFill>
                      <a:srgbClr val="E9EDF4"/>
                    </a:solidFill>
                  </a:tcPr>
                </a:tc>
                <a:extLst>
                  <a:ext uri="{0D108BD9-81ED-4DB2-BD59-A6C34878D82A}">
                    <a16:rowId xmlns:a16="http://schemas.microsoft.com/office/drawing/2014/main" xmlns="" val="3011676196"/>
                  </a:ext>
                </a:extLst>
              </a:tr>
              <a:tr h="664937">
                <a:tc>
                  <a:txBody>
                    <a:bodyPr/>
                    <a:lstStyle/>
                    <a:p>
                      <a:r>
                        <a:rPr lang="it-IT" sz="1600" dirty="0" smtClean="0"/>
                        <a:t>4.7</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de-DE" sz="1800" b="0" i="0" u="none" strike="noStrike" baseline="0" dirty="0" err="1" smtClean="0">
                          <a:solidFill>
                            <a:schemeClr val="dk1"/>
                          </a:solidFill>
                          <a:latin typeface="+mn-lt"/>
                          <a:ea typeface="+mn-ea"/>
                          <a:cs typeface="+mn-cs"/>
                        </a:rPr>
                        <a:t>Updating</a:t>
                      </a:r>
                      <a:r>
                        <a:rPr lang="de-DE" sz="1800" b="0" i="0" u="none" strike="noStrike" baseline="0" dirty="0" smtClean="0">
                          <a:solidFill>
                            <a:schemeClr val="dk1"/>
                          </a:solidFill>
                          <a:latin typeface="+mn-lt"/>
                          <a:ea typeface="+mn-ea"/>
                          <a:cs typeface="+mn-cs"/>
                        </a:rPr>
                        <a:t> </a:t>
                      </a:r>
                      <a:r>
                        <a:rPr lang="de-DE" sz="1800" b="0" i="0" u="none" strike="noStrike" baseline="0" dirty="0" err="1" smtClean="0">
                          <a:solidFill>
                            <a:schemeClr val="dk1"/>
                          </a:solidFill>
                          <a:latin typeface="+mn-lt"/>
                          <a:ea typeface="+mn-ea"/>
                          <a:cs typeface="+mn-cs"/>
                        </a:rPr>
                        <a:t>stages</a:t>
                      </a:r>
                      <a:r>
                        <a:rPr lang="de-DE" sz="1800" b="0" i="0" u="none" strike="noStrike" baseline="0" dirty="0" smtClean="0">
                          <a:solidFill>
                            <a:schemeClr val="dk1"/>
                          </a:solidFill>
                          <a:latin typeface="+mn-lt"/>
                          <a:ea typeface="+mn-ea"/>
                          <a:cs typeface="+mn-cs"/>
                        </a:rPr>
                        <a:t> in EU HEI</a:t>
                      </a:r>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solidFill>
                      <a:srgbClr val="D0D8E8"/>
                    </a:solidFill>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1655149909"/>
                  </a:ext>
                </a:extLst>
              </a:tr>
            </a:tbl>
          </a:graphicData>
        </a:graphic>
      </p:graphicFrame>
      <p:sp>
        <p:nvSpPr>
          <p:cNvPr id="3" name="CasellaDiTesto 2"/>
          <p:cNvSpPr txBox="1"/>
          <p:nvPr/>
        </p:nvSpPr>
        <p:spPr>
          <a:xfrm>
            <a:off x="6087291" y="470263"/>
            <a:ext cx="6675120" cy="369332"/>
          </a:xfrm>
          <a:prstGeom prst="rect">
            <a:avLst/>
          </a:prstGeom>
          <a:noFill/>
        </p:spPr>
        <p:txBody>
          <a:bodyPr wrap="square" rtlCol="0">
            <a:spAutoFit/>
          </a:bodyPr>
          <a:lstStyle/>
          <a:p>
            <a:r>
              <a:rPr lang="it-IT" dirty="0" err="1" smtClean="0">
                <a:ln w="0"/>
                <a:solidFill>
                  <a:schemeClr val="accent1"/>
                </a:solidFill>
                <a:effectLst>
                  <a:outerShdw blurRad="38100" dist="25400" dir="5400000" algn="ctr" rotWithShape="0">
                    <a:srgbClr val="6E747A">
                      <a:alpha val="43000"/>
                    </a:srgbClr>
                  </a:outerShdw>
                </a:effectLst>
              </a:rPr>
              <a:t>Year</a:t>
            </a:r>
            <a:r>
              <a:rPr lang="it-IT" dirty="0" smtClean="0">
                <a:ln w="0"/>
                <a:solidFill>
                  <a:schemeClr val="accent1"/>
                </a:solidFill>
                <a:effectLst>
                  <a:outerShdw blurRad="38100" dist="25400" dir="5400000" algn="ctr" rotWithShape="0">
                    <a:srgbClr val="6E747A">
                      <a:alpha val="43000"/>
                    </a:srgbClr>
                  </a:outerShdw>
                </a:effectLst>
              </a:rPr>
              <a:t> 2</a:t>
            </a:r>
            <a:endParaRPr lang="en-GB"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39617178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a 1"/>
          <p:cNvGraphicFramePr>
            <a:graphicFrameLocks noGrp="1"/>
          </p:cNvGraphicFramePr>
          <p:nvPr>
            <p:extLst>
              <p:ext uri="{D42A27DB-BD31-4B8C-83A1-F6EECF244321}">
                <p14:modId xmlns:p14="http://schemas.microsoft.com/office/powerpoint/2010/main" val="2709355972"/>
              </p:ext>
            </p:extLst>
          </p:nvPr>
        </p:nvGraphicFramePr>
        <p:xfrm>
          <a:off x="483319" y="1267100"/>
          <a:ext cx="12279092" cy="5793563"/>
        </p:xfrm>
        <a:graphic>
          <a:graphicData uri="http://schemas.openxmlformats.org/drawingml/2006/table">
            <a:tbl>
              <a:tblPr firstRow="1" bandRow="1">
                <a:tableStyleId>{5C22544A-7EE6-4342-B048-85BDC9FD1C3A}</a:tableStyleId>
              </a:tblPr>
              <a:tblGrid>
                <a:gridCol w="470265">
                  <a:extLst>
                    <a:ext uri="{9D8B030D-6E8A-4147-A177-3AD203B41FA5}">
                      <a16:colId xmlns:a16="http://schemas.microsoft.com/office/drawing/2014/main" xmlns="" val="325549620"/>
                    </a:ext>
                  </a:extLst>
                </a:gridCol>
                <a:gridCol w="4467497">
                  <a:extLst>
                    <a:ext uri="{9D8B030D-6E8A-4147-A177-3AD203B41FA5}">
                      <a16:colId xmlns:a16="http://schemas.microsoft.com/office/drawing/2014/main" xmlns="" val="3113594857"/>
                    </a:ext>
                  </a:extLst>
                </a:gridCol>
                <a:gridCol w="587829">
                  <a:extLst>
                    <a:ext uri="{9D8B030D-6E8A-4147-A177-3AD203B41FA5}">
                      <a16:colId xmlns:a16="http://schemas.microsoft.com/office/drawing/2014/main" xmlns="" val="3448779578"/>
                    </a:ext>
                  </a:extLst>
                </a:gridCol>
                <a:gridCol w="496388">
                  <a:extLst>
                    <a:ext uri="{9D8B030D-6E8A-4147-A177-3AD203B41FA5}">
                      <a16:colId xmlns:a16="http://schemas.microsoft.com/office/drawing/2014/main" xmlns="" val="1515636119"/>
                    </a:ext>
                  </a:extLst>
                </a:gridCol>
                <a:gridCol w="587829">
                  <a:extLst>
                    <a:ext uri="{9D8B030D-6E8A-4147-A177-3AD203B41FA5}">
                      <a16:colId xmlns:a16="http://schemas.microsoft.com/office/drawing/2014/main" xmlns="" val="1929665679"/>
                    </a:ext>
                  </a:extLst>
                </a:gridCol>
                <a:gridCol w="535577">
                  <a:extLst>
                    <a:ext uri="{9D8B030D-6E8A-4147-A177-3AD203B41FA5}">
                      <a16:colId xmlns:a16="http://schemas.microsoft.com/office/drawing/2014/main" xmlns="" val="1324908723"/>
                    </a:ext>
                  </a:extLst>
                </a:gridCol>
                <a:gridCol w="679269">
                  <a:extLst>
                    <a:ext uri="{9D8B030D-6E8A-4147-A177-3AD203B41FA5}">
                      <a16:colId xmlns:a16="http://schemas.microsoft.com/office/drawing/2014/main" xmlns="" val="449619761"/>
                    </a:ext>
                  </a:extLst>
                </a:gridCol>
                <a:gridCol w="574765">
                  <a:extLst>
                    <a:ext uri="{9D8B030D-6E8A-4147-A177-3AD203B41FA5}">
                      <a16:colId xmlns:a16="http://schemas.microsoft.com/office/drawing/2014/main" xmlns="" val="3438503674"/>
                    </a:ext>
                  </a:extLst>
                </a:gridCol>
                <a:gridCol w="627018">
                  <a:extLst>
                    <a:ext uri="{9D8B030D-6E8A-4147-A177-3AD203B41FA5}">
                      <a16:colId xmlns:a16="http://schemas.microsoft.com/office/drawing/2014/main" xmlns="" val="4040965731"/>
                    </a:ext>
                  </a:extLst>
                </a:gridCol>
                <a:gridCol w="653142">
                  <a:extLst>
                    <a:ext uri="{9D8B030D-6E8A-4147-A177-3AD203B41FA5}">
                      <a16:colId xmlns:a16="http://schemas.microsoft.com/office/drawing/2014/main" xmlns="" val="422917657"/>
                    </a:ext>
                  </a:extLst>
                </a:gridCol>
                <a:gridCol w="653143">
                  <a:extLst>
                    <a:ext uri="{9D8B030D-6E8A-4147-A177-3AD203B41FA5}">
                      <a16:colId xmlns:a16="http://schemas.microsoft.com/office/drawing/2014/main" xmlns="" val="4039673330"/>
                    </a:ext>
                  </a:extLst>
                </a:gridCol>
                <a:gridCol w="666206">
                  <a:extLst>
                    <a:ext uri="{9D8B030D-6E8A-4147-A177-3AD203B41FA5}">
                      <a16:colId xmlns:a16="http://schemas.microsoft.com/office/drawing/2014/main" xmlns="" val="1571661456"/>
                    </a:ext>
                  </a:extLst>
                </a:gridCol>
                <a:gridCol w="666206">
                  <a:extLst>
                    <a:ext uri="{9D8B030D-6E8A-4147-A177-3AD203B41FA5}">
                      <a16:colId xmlns:a16="http://schemas.microsoft.com/office/drawing/2014/main" xmlns="" val="4203905368"/>
                    </a:ext>
                  </a:extLst>
                </a:gridCol>
                <a:gridCol w="613958">
                  <a:extLst>
                    <a:ext uri="{9D8B030D-6E8A-4147-A177-3AD203B41FA5}">
                      <a16:colId xmlns:a16="http://schemas.microsoft.com/office/drawing/2014/main" xmlns="" val="354461507"/>
                    </a:ext>
                  </a:extLst>
                </a:gridCol>
              </a:tblGrid>
              <a:tr h="731518">
                <a:tc gridSpan="2">
                  <a:txBody>
                    <a:bodyPr/>
                    <a:lstStyle/>
                    <a:p>
                      <a:r>
                        <a:rPr lang="it-IT" dirty="0" err="1" smtClean="0"/>
                        <a:t>Activities</a:t>
                      </a:r>
                      <a:endParaRPr lang="en-GB" dirty="0"/>
                    </a:p>
                  </a:txBody>
                  <a:tcPr/>
                </a:tc>
                <a:tc hMerge="1">
                  <a:txBody>
                    <a:bodyPr/>
                    <a:lstStyle/>
                    <a:p>
                      <a:endParaRPr lang="en-GB" dirty="0"/>
                    </a:p>
                  </a:txBody>
                  <a:tcPr/>
                </a:tc>
                <a:tc>
                  <a:txBody>
                    <a:bodyPr/>
                    <a:lstStyle/>
                    <a:p>
                      <a:r>
                        <a:rPr lang="it-IT" sz="1600" dirty="0" smtClean="0"/>
                        <a:t>M1</a:t>
                      </a:r>
                      <a:endParaRPr lang="en-GB" sz="1600" dirty="0"/>
                    </a:p>
                  </a:txBody>
                  <a:tcPr/>
                </a:tc>
                <a:tc>
                  <a:txBody>
                    <a:bodyPr/>
                    <a:lstStyle/>
                    <a:p>
                      <a:r>
                        <a:rPr lang="it-IT" sz="1600" dirty="0" smtClean="0"/>
                        <a:t>M2</a:t>
                      </a:r>
                      <a:endParaRPr lang="en-GB" sz="1600" dirty="0"/>
                    </a:p>
                  </a:txBody>
                  <a:tcPr/>
                </a:tc>
                <a:tc>
                  <a:txBody>
                    <a:bodyPr/>
                    <a:lstStyle/>
                    <a:p>
                      <a:r>
                        <a:rPr lang="it-IT" sz="1600" dirty="0" smtClean="0"/>
                        <a:t>M3</a:t>
                      </a:r>
                      <a:endParaRPr lang="en-GB" sz="1600" dirty="0"/>
                    </a:p>
                  </a:txBody>
                  <a:tcPr/>
                </a:tc>
                <a:tc>
                  <a:txBody>
                    <a:bodyPr/>
                    <a:lstStyle/>
                    <a:p>
                      <a:r>
                        <a:rPr lang="it-IT" sz="1600" dirty="0" smtClean="0"/>
                        <a:t>M4</a:t>
                      </a:r>
                      <a:endParaRPr lang="en-GB" sz="1600" dirty="0"/>
                    </a:p>
                  </a:txBody>
                  <a:tcPr/>
                </a:tc>
                <a:tc>
                  <a:txBody>
                    <a:bodyPr/>
                    <a:lstStyle/>
                    <a:p>
                      <a:r>
                        <a:rPr lang="it-IT" sz="1600" dirty="0" smtClean="0"/>
                        <a:t>M5</a:t>
                      </a:r>
                      <a:endParaRPr lang="en-GB" sz="1600" dirty="0"/>
                    </a:p>
                  </a:txBody>
                  <a:tcPr/>
                </a:tc>
                <a:tc>
                  <a:txBody>
                    <a:bodyPr/>
                    <a:lstStyle/>
                    <a:p>
                      <a:r>
                        <a:rPr lang="it-IT" sz="1600" dirty="0" smtClean="0"/>
                        <a:t>M6</a:t>
                      </a:r>
                      <a:endParaRPr lang="en-GB" sz="1600" dirty="0"/>
                    </a:p>
                  </a:txBody>
                  <a:tcPr/>
                </a:tc>
                <a:tc>
                  <a:txBody>
                    <a:bodyPr/>
                    <a:lstStyle/>
                    <a:p>
                      <a:r>
                        <a:rPr lang="it-IT" sz="1600" dirty="0" smtClean="0"/>
                        <a:t>M7</a:t>
                      </a:r>
                      <a:endParaRPr lang="en-GB" sz="1600" dirty="0"/>
                    </a:p>
                  </a:txBody>
                  <a:tcPr/>
                </a:tc>
                <a:tc>
                  <a:txBody>
                    <a:bodyPr/>
                    <a:lstStyle/>
                    <a:p>
                      <a:r>
                        <a:rPr lang="it-IT" sz="1600" dirty="0" smtClean="0"/>
                        <a:t>M8</a:t>
                      </a:r>
                      <a:endParaRPr lang="en-GB" sz="1600" dirty="0"/>
                    </a:p>
                  </a:txBody>
                  <a:tcPr/>
                </a:tc>
                <a:tc>
                  <a:txBody>
                    <a:bodyPr/>
                    <a:lstStyle/>
                    <a:p>
                      <a:r>
                        <a:rPr lang="it-IT" sz="1600" dirty="0" smtClean="0"/>
                        <a:t>M9</a:t>
                      </a:r>
                      <a:endParaRPr lang="en-GB" sz="1600" dirty="0"/>
                    </a:p>
                  </a:txBody>
                  <a:tcPr/>
                </a:tc>
                <a:tc>
                  <a:txBody>
                    <a:bodyPr/>
                    <a:lstStyle/>
                    <a:p>
                      <a:r>
                        <a:rPr lang="it-IT" sz="1600" dirty="0" smtClean="0"/>
                        <a:t>M10</a:t>
                      </a:r>
                      <a:endParaRPr lang="en-GB" sz="1600" dirty="0"/>
                    </a:p>
                  </a:txBody>
                  <a:tcPr/>
                </a:tc>
                <a:tc>
                  <a:txBody>
                    <a:bodyPr/>
                    <a:lstStyle/>
                    <a:p>
                      <a:r>
                        <a:rPr lang="it-IT" sz="1600" dirty="0" smtClean="0"/>
                        <a:t>M11</a:t>
                      </a:r>
                      <a:endParaRPr lang="en-GB" sz="1600" dirty="0"/>
                    </a:p>
                  </a:txBody>
                  <a:tcPr/>
                </a:tc>
                <a:tc>
                  <a:txBody>
                    <a:bodyPr/>
                    <a:lstStyle/>
                    <a:p>
                      <a:r>
                        <a:rPr lang="it-IT" sz="1600" dirty="0" smtClean="0"/>
                        <a:t>M12</a:t>
                      </a:r>
                      <a:endParaRPr lang="en-GB" sz="1600" dirty="0"/>
                    </a:p>
                  </a:txBody>
                  <a:tcPr/>
                </a:tc>
                <a:extLst>
                  <a:ext uri="{0D108BD9-81ED-4DB2-BD59-A6C34878D82A}">
                    <a16:rowId xmlns:a16="http://schemas.microsoft.com/office/drawing/2014/main" xmlns="" val="621446150"/>
                  </a:ext>
                </a:extLst>
              </a:tr>
              <a:tr h="822960">
                <a:tc>
                  <a:txBody>
                    <a:bodyPr/>
                    <a:lstStyle/>
                    <a:p>
                      <a:r>
                        <a:rPr lang="it-IT" sz="1600" dirty="0" smtClean="0"/>
                        <a:t>4.1</a:t>
                      </a:r>
                    </a:p>
                    <a:p>
                      <a:endParaRPr lang="en-GB"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Preparation of a modular training course for CA HEIs teachers </a:t>
                      </a:r>
                    </a:p>
                  </a:txBody>
                  <a:tcPr/>
                </a:tc>
                <a:tc>
                  <a:txBody>
                    <a:bodyPr/>
                    <a:lstStyle/>
                    <a:p>
                      <a:endParaRPr lang="en-GB" dirty="0"/>
                    </a:p>
                  </a:txBody>
                  <a:tcPr>
                    <a:solidFill>
                      <a:srgbClr val="D0D8E8"/>
                    </a:solidFill>
                  </a:tcPr>
                </a:tc>
                <a:tc>
                  <a:txBody>
                    <a:bodyPr/>
                    <a:lstStyle/>
                    <a:p>
                      <a:endParaRPr lang="en-GB" dirty="0"/>
                    </a:p>
                  </a:txBody>
                  <a:tcPr>
                    <a:solidFill>
                      <a:srgbClr val="D0D8E8"/>
                    </a:solidFill>
                  </a:tcPr>
                </a:tc>
                <a:tc>
                  <a:txBody>
                    <a:bodyPr/>
                    <a:lstStyle/>
                    <a:p>
                      <a:endParaRPr lang="en-GB" dirty="0"/>
                    </a:p>
                  </a:txBody>
                  <a:tcPr/>
                </a:tc>
                <a:tc>
                  <a:txBody>
                    <a:bodyPr/>
                    <a:lstStyle/>
                    <a:p>
                      <a:endParaRPr lang="en-GB" dirty="0"/>
                    </a:p>
                  </a:txBody>
                  <a:tcPr>
                    <a:solidFill>
                      <a:srgbClr val="D0D8E8"/>
                    </a:solidFill>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937179504"/>
                  </a:ext>
                </a:extLst>
              </a:tr>
              <a:tr h="664937">
                <a:tc>
                  <a:txBody>
                    <a:bodyPr/>
                    <a:lstStyle/>
                    <a:p>
                      <a:r>
                        <a:rPr lang="it-IT" sz="1600" dirty="0" smtClean="0"/>
                        <a:t>4.2</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Development of course materials. 	</a:t>
                      </a:r>
                    </a:p>
                  </a:txBody>
                  <a:tcPr/>
                </a:tc>
                <a:tc>
                  <a:txBody>
                    <a:bodyPr/>
                    <a:lstStyle/>
                    <a:p>
                      <a:endParaRPr lang="en-GB"/>
                    </a:p>
                  </a:txBody>
                  <a:tcPr/>
                </a:tc>
                <a:tc>
                  <a:txBody>
                    <a:bodyPr/>
                    <a:lstStyle/>
                    <a:p>
                      <a:endParaRPr lang="en-GB"/>
                    </a:p>
                  </a:txBody>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dirty="0"/>
                    </a:p>
                  </a:txBody>
                  <a:tcPr/>
                </a:tc>
                <a:tc>
                  <a:txBody>
                    <a:bodyPr/>
                    <a:lstStyle/>
                    <a:p>
                      <a:endParaRPr lang="en-GB" dirty="0"/>
                    </a:p>
                  </a:txBody>
                  <a:tcPr/>
                </a:tc>
                <a:tc>
                  <a:txBody>
                    <a:bodyPr/>
                    <a:lstStyle/>
                    <a:p>
                      <a:endParaRPr lang="en-GB" dirty="0"/>
                    </a:p>
                  </a:txBody>
                  <a:tcPr>
                    <a:solidFill>
                      <a:srgbClr val="E9EDF4"/>
                    </a:solidFill>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1547502533"/>
                  </a:ext>
                </a:extLst>
              </a:tr>
              <a:tr h="664937">
                <a:tc>
                  <a:txBody>
                    <a:bodyPr/>
                    <a:lstStyle/>
                    <a:p>
                      <a:r>
                        <a:rPr lang="it-IT" sz="1600" dirty="0" smtClean="0"/>
                        <a:t>4.3</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Implementation of virtual training course</a:t>
                      </a:r>
                    </a:p>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	</a:t>
                      </a:r>
                    </a:p>
                  </a:txBody>
                  <a:tcPr/>
                </a:tc>
                <a:tc>
                  <a:txBody>
                    <a:bodyPr/>
                    <a:lstStyle/>
                    <a:p>
                      <a:endParaRPr lang="en-GB" dirty="0"/>
                    </a:p>
                  </a:txBody>
                  <a:tcPr/>
                </a:tc>
                <a:tc>
                  <a:txBody>
                    <a:bodyPr/>
                    <a:lstStyle/>
                    <a:p>
                      <a:endParaRPr lang="en-GB" dirty="0"/>
                    </a:p>
                  </a:txBody>
                  <a:tcPr>
                    <a:solidFill>
                      <a:schemeClr val="accent6"/>
                    </a:solidFill>
                  </a:tcPr>
                </a:tc>
                <a:tc>
                  <a:txBody>
                    <a:bodyPr/>
                    <a:lstStyle/>
                    <a:p>
                      <a:endParaRPr lang="en-GB" dirty="0"/>
                    </a:p>
                  </a:txBody>
                  <a:tcPr>
                    <a:solidFill>
                      <a:schemeClr val="accent6"/>
                    </a:solidFill>
                  </a:tcPr>
                </a:tc>
                <a:tc>
                  <a:txBody>
                    <a:bodyPr/>
                    <a:lstStyle/>
                    <a:p>
                      <a:endParaRPr lang="en-GB" dirty="0"/>
                    </a:p>
                  </a:txBody>
                  <a:tcPr>
                    <a:solidFill>
                      <a:schemeClr val="accent6"/>
                    </a:solidFill>
                  </a:tcPr>
                </a:tc>
                <a:tc>
                  <a:txBody>
                    <a:bodyPr/>
                    <a:lstStyle/>
                    <a:p>
                      <a:endParaRPr lang="en-GB" dirty="0"/>
                    </a:p>
                  </a:txBody>
                  <a:tcPr>
                    <a:solidFill>
                      <a:schemeClr val="accent6"/>
                    </a:solidFill>
                  </a:tcPr>
                </a:tc>
                <a:tc>
                  <a:txBody>
                    <a:bodyPr/>
                    <a:lstStyle/>
                    <a:p>
                      <a:endParaRPr lang="en-GB" dirty="0"/>
                    </a:p>
                  </a:txBody>
                  <a:tcPr>
                    <a:solidFill>
                      <a:schemeClr val="accent6"/>
                    </a:solidFill>
                  </a:tcPr>
                </a:tc>
                <a:tc>
                  <a:txBody>
                    <a:bodyPr/>
                    <a:lstStyle/>
                    <a:p>
                      <a:endParaRPr lang="en-GB" dirty="0"/>
                    </a:p>
                  </a:txBody>
                  <a:tcPr>
                    <a:solidFill>
                      <a:schemeClr val="accent6"/>
                    </a:solidFill>
                  </a:tcPr>
                </a:tc>
                <a:tc>
                  <a:txBody>
                    <a:bodyPr/>
                    <a:lstStyle/>
                    <a:p>
                      <a:endParaRPr lang="en-GB" dirty="0"/>
                    </a:p>
                  </a:txBody>
                  <a:tcPr>
                    <a:solidFill>
                      <a:schemeClr val="accent6"/>
                    </a:solidFill>
                  </a:tcPr>
                </a:tc>
                <a:tc>
                  <a:txBody>
                    <a:bodyPr/>
                    <a:lstStyle/>
                    <a:p>
                      <a:endParaRPr lang="en-GB" dirty="0"/>
                    </a:p>
                  </a:txBody>
                  <a:tcPr>
                    <a:solidFill>
                      <a:schemeClr val="accent6"/>
                    </a:solidFill>
                  </a:tcPr>
                </a:tc>
                <a:tc>
                  <a:txBody>
                    <a:bodyPr/>
                    <a:lstStyle/>
                    <a:p>
                      <a:endParaRPr lang="en-GB" dirty="0"/>
                    </a:p>
                  </a:txBody>
                  <a:tcPr>
                    <a:solidFill>
                      <a:schemeClr val="accent6"/>
                    </a:solidFill>
                  </a:tcPr>
                </a:tc>
                <a:tc>
                  <a:txBody>
                    <a:bodyPr/>
                    <a:lstStyle/>
                    <a:p>
                      <a:endParaRPr lang="en-GB" dirty="0"/>
                    </a:p>
                  </a:txBody>
                  <a:tcPr>
                    <a:solidFill>
                      <a:schemeClr val="accent6"/>
                    </a:solidFill>
                  </a:tcPr>
                </a:tc>
                <a:tc>
                  <a:txBody>
                    <a:bodyPr/>
                    <a:lstStyle/>
                    <a:p>
                      <a:endParaRPr lang="en-GB" dirty="0"/>
                    </a:p>
                  </a:txBody>
                  <a:tcPr/>
                </a:tc>
                <a:extLst>
                  <a:ext uri="{0D108BD9-81ED-4DB2-BD59-A6C34878D82A}">
                    <a16:rowId xmlns:a16="http://schemas.microsoft.com/office/drawing/2014/main" xmlns="" val="1393171192"/>
                  </a:ext>
                </a:extLst>
              </a:tr>
              <a:tr h="664937">
                <a:tc>
                  <a:txBody>
                    <a:bodyPr/>
                    <a:lstStyle/>
                    <a:p>
                      <a:r>
                        <a:rPr lang="it-IT" sz="1600" dirty="0" smtClean="0"/>
                        <a:t>4.4</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Implementation of practical training course</a:t>
                      </a:r>
                    </a:p>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	</a:t>
                      </a:r>
                    </a:p>
                  </a:txBody>
                  <a:tcPr/>
                </a:tc>
                <a:tc>
                  <a:txBody>
                    <a:bodyPr/>
                    <a:lstStyle/>
                    <a:p>
                      <a:endParaRPr lang="en-GB" dirty="0"/>
                    </a:p>
                  </a:txBody>
                  <a:tcPr/>
                </a:tc>
                <a:tc>
                  <a:txBody>
                    <a:bodyPr/>
                    <a:lstStyle/>
                    <a:p>
                      <a:endParaRPr lang="en-GB" dirty="0"/>
                    </a:p>
                  </a:txBody>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a:p>
                  </a:txBody>
                  <a:tcPr/>
                </a:tc>
                <a:tc>
                  <a:txBody>
                    <a:bodyPr/>
                    <a:lstStyle/>
                    <a:p>
                      <a:endParaRPr lang="en-GB" dirty="0"/>
                    </a:p>
                  </a:txBody>
                  <a:tcPr>
                    <a:solidFill>
                      <a:srgbClr val="E9EDF4"/>
                    </a:solidFill>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4177301389"/>
                  </a:ext>
                </a:extLst>
              </a:tr>
              <a:tr h="664937">
                <a:tc>
                  <a:txBody>
                    <a:bodyPr/>
                    <a:lstStyle/>
                    <a:p>
                      <a:r>
                        <a:rPr lang="it-IT" sz="1600" dirty="0" smtClean="0"/>
                        <a:t>4.5</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Evaluation of the training course (teachers).</a:t>
                      </a:r>
                    </a:p>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	</a:t>
                      </a:r>
                    </a:p>
                  </a:txBody>
                  <a:tcPr/>
                </a:tc>
                <a:tc>
                  <a:txBody>
                    <a:bodyPr/>
                    <a:lstStyle/>
                    <a:p>
                      <a:endParaRPr lang="en-GB"/>
                    </a:p>
                  </a:txBody>
                  <a:tcPr/>
                </a:tc>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dirty="0"/>
                    </a:p>
                  </a:txBody>
                  <a:tcPr/>
                </a:tc>
                <a:tc>
                  <a:txBody>
                    <a:bodyPr/>
                    <a:lstStyle/>
                    <a:p>
                      <a:endParaRPr lang="en-GB"/>
                    </a:p>
                  </a:txBody>
                  <a:tcPr/>
                </a:tc>
                <a:tc>
                  <a:txBody>
                    <a:bodyPr/>
                    <a:lstStyle/>
                    <a:p>
                      <a:endParaRPr lang="en-GB" dirty="0"/>
                    </a:p>
                  </a:txBody>
                  <a:tcPr>
                    <a:solidFill>
                      <a:srgbClr val="D0D8E8"/>
                    </a:solidFill>
                  </a:tcPr>
                </a:tc>
                <a:tc>
                  <a:txBody>
                    <a:bodyPr/>
                    <a:lstStyle/>
                    <a:p>
                      <a:endParaRPr lang="en-GB" dirty="0"/>
                    </a:p>
                  </a:txBody>
                  <a:tcPr>
                    <a:solidFill>
                      <a:srgbClr val="D0D8E8"/>
                    </a:solidFill>
                  </a:tcPr>
                </a:tc>
                <a:tc>
                  <a:txBody>
                    <a:bodyPr/>
                    <a:lstStyle/>
                    <a:p>
                      <a:endParaRPr lang="en-GB" dirty="0"/>
                    </a:p>
                  </a:txBody>
                  <a:tcPr>
                    <a:solidFill>
                      <a:srgbClr val="D0D8E8"/>
                    </a:solidFill>
                  </a:tcPr>
                </a:tc>
                <a:tc>
                  <a:txBody>
                    <a:bodyPr/>
                    <a:lstStyle/>
                    <a:p>
                      <a:endParaRPr lang="en-GB" dirty="0"/>
                    </a:p>
                  </a:txBody>
                  <a:tcPr>
                    <a:solidFill>
                      <a:srgbClr val="D0D8E8"/>
                    </a:solidFill>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3025247966"/>
                  </a:ext>
                </a:extLst>
              </a:tr>
              <a:tr h="664937">
                <a:tc>
                  <a:txBody>
                    <a:bodyPr/>
                    <a:lstStyle/>
                    <a:p>
                      <a:r>
                        <a:rPr lang="it-IT" sz="1600" dirty="0" smtClean="0"/>
                        <a:t>4.6</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Selection of young academics for stages in EU HEI</a:t>
                      </a:r>
                    </a:p>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	</a:t>
                      </a:r>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solidFill>
                      <a:srgbClr val="E8ECF4"/>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extLst>
                  <a:ext uri="{0D108BD9-81ED-4DB2-BD59-A6C34878D82A}">
                    <a16:rowId xmlns:a16="http://schemas.microsoft.com/office/drawing/2014/main" xmlns="" val="3011676196"/>
                  </a:ext>
                </a:extLst>
              </a:tr>
              <a:tr h="664937">
                <a:tc>
                  <a:txBody>
                    <a:bodyPr/>
                    <a:lstStyle/>
                    <a:p>
                      <a:r>
                        <a:rPr lang="it-IT" sz="1600" dirty="0" smtClean="0"/>
                        <a:t>4.7</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de-DE" sz="1800" b="0" i="0" u="none" strike="noStrike" baseline="0" dirty="0" err="1" smtClean="0">
                          <a:solidFill>
                            <a:schemeClr val="dk1"/>
                          </a:solidFill>
                          <a:latin typeface="+mn-lt"/>
                          <a:ea typeface="+mn-ea"/>
                          <a:cs typeface="+mn-cs"/>
                        </a:rPr>
                        <a:t>Updating</a:t>
                      </a:r>
                      <a:r>
                        <a:rPr lang="de-DE" sz="1800" b="0" i="0" u="none" strike="noStrike" baseline="0" dirty="0" smtClean="0">
                          <a:solidFill>
                            <a:schemeClr val="dk1"/>
                          </a:solidFill>
                          <a:latin typeface="+mn-lt"/>
                          <a:ea typeface="+mn-ea"/>
                          <a:cs typeface="+mn-cs"/>
                        </a:rPr>
                        <a:t> </a:t>
                      </a:r>
                      <a:r>
                        <a:rPr lang="de-DE" sz="1800" b="0" i="0" u="none" strike="noStrike" baseline="0" dirty="0" err="1" smtClean="0">
                          <a:solidFill>
                            <a:schemeClr val="dk1"/>
                          </a:solidFill>
                          <a:latin typeface="+mn-lt"/>
                          <a:ea typeface="+mn-ea"/>
                          <a:cs typeface="+mn-cs"/>
                        </a:rPr>
                        <a:t>stages</a:t>
                      </a:r>
                      <a:r>
                        <a:rPr lang="de-DE" sz="1800" b="0" i="0" u="none" strike="noStrike" baseline="0" dirty="0" smtClean="0">
                          <a:solidFill>
                            <a:schemeClr val="dk1"/>
                          </a:solidFill>
                          <a:latin typeface="+mn-lt"/>
                          <a:ea typeface="+mn-ea"/>
                          <a:cs typeface="+mn-cs"/>
                        </a:rPr>
                        <a:t> in EU HEI</a:t>
                      </a:r>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solidFill>
                      <a:srgbClr val="D0D8E8"/>
                    </a:solidFill>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1655149909"/>
                  </a:ext>
                </a:extLst>
              </a:tr>
            </a:tbl>
          </a:graphicData>
        </a:graphic>
      </p:graphicFrame>
      <p:sp>
        <p:nvSpPr>
          <p:cNvPr id="3" name="CasellaDiTesto 2"/>
          <p:cNvSpPr txBox="1"/>
          <p:nvPr/>
        </p:nvSpPr>
        <p:spPr>
          <a:xfrm>
            <a:off x="6087291" y="470263"/>
            <a:ext cx="6675120" cy="369332"/>
          </a:xfrm>
          <a:prstGeom prst="rect">
            <a:avLst/>
          </a:prstGeom>
          <a:noFill/>
        </p:spPr>
        <p:txBody>
          <a:bodyPr wrap="square" rtlCol="0">
            <a:spAutoFit/>
          </a:bodyPr>
          <a:lstStyle/>
          <a:p>
            <a:r>
              <a:rPr lang="it-IT" dirty="0" err="1" smtClean="0">
                <a:ln w="0"/>
                <a:solidFill>
                  <a:schemeClr val="accent1"/>
                </a:solidFill>
                <a:effectLst>
                  <a:outerShdw blurRad="38100" dist="25400" dir="5400000" algn="ctr" rotWithShape="0">
                    <a:srgbClr val="6E747A">
                      <a:alpha val="43000"/>
                    </a:srgbClr>
                  </a:outerShdw>
                </a:effectLst>
              </a:rPr>
              <a:t>Year</a:t>
            </a:r>
            <a:r>
              <a:rPr lang="it-IT" dirty="0" smtClean="0">
                <a:ln w="0"/>
                <a:solidFill>
                  <a:schemeClr val="accent1"/>
                </a:solidFill>
                <a:effectLst>
                  <a:outerShdw blurRad="38100" dist="25400" dir="5400000" algn="ctr" rotWithShape="0">
                    <a:srgbClr val="6E747A">
                      <a:alpha val="43000"/>
                    </a:srgbClr>
                  </a:outerShdw>
                </a:effectLst>
              </a:rPr>
              <a:t> 3</a:t>
            </a:r>
            <a:endParaRPr lang="en-GB"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42375997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a 1"/>
          <p:cNvGraphicFramePr>
            <a:graphicFrameLocks noGrp="1"/>
          </p:cNvGraphicFramePr>
          <p:nvPr>
            <p:extLst>
              <p:ext uri="{D42A27DB-BD31-4B8C-83A1-F6EECF244321}">
                <p14:modId xmlns:p14="http://schemas.microsoft.com/office/powerpoint/2010/main" val="228248018"/>
              </p:ext>
            </p:extLst>
          </p:nvPr>
        </p:nvGraphicFramePr>
        <p:xfrm>
          <a:off x="483319" y="1267100"/>
          <a:ext cx="12279092" cy="5793563"/>
        </p:xfrm>
        <a:graphic>
          <a:graphicData uri="http://schemas.openxmlformats.org/drawingml/2006/table">
            <a:tbl>
              <a:tblPr firstRow="1" bandRow="1">
                <a:tableStyleId>{5C22544A-7EE6-4342-B048-85BDC9FD1C3A}</a:tableStyleId>
              </a:tblPr>
              <a:tblGrid>
                <a:gridCol w="470265">
                  <a:extLst>
                    <a:ext uri="{9D8B030D-6E8A-4147-A177-3AD203B41FA5}">
                      <a16:colId xmlns:a16="http://schemas.microsoft.com/office/drawing/2014/main" xmlns="" val="325549620"/>
                    </a:ext>
                  </a:extLst>
                </a:gridCol>
                <a:gridCol w="4467497">
                  <a:extLst>
                    <a:ext uri="{9D8B030D-6E8A-4147-A177-3AD203B41FA5}">
                      <a16:colId xmlns:a16="http://schemas.microsoft.com/office/drawing/2014/main" xmlns="" val="3113594857"/>
                    </a:ext>
                  </a:extLst>
                </a:gridCol>
                <a:gridCol w="587829">
                  <a:extLst>
                    <a:ext uri="{9D8B030D-6E8A-4147-A177-3AD203B41FA5}">
                      <a16:colId xmlns:a16="http://schemas.microsoft.com/office/drawing/2014/main" xmlns="" val="3448779578"/>
                    </a:ext>
                  </a:extLst>
                </a:gridCol>
                <a:gridCol w="496388">
                  <a:extLst>
                    <a:ext uri="{9D8B030D-6E8A-4147-A177-3AD203B41FA5}">
                      <a16:colId xmlns:a16="http://schemas.microsoft.com/office/drawing/2014/main" xmlns="" val="1515636119"/>
                    </a:ext>
                  </a:extLst>
                </a:gridCol>
                <a:gridCol w="587829">
                  <a:extLst>
                    <a:ext uri="{9D8B030D-6E8A-4147-A177-3AD203B41FA5}">
                      <a16:colId xmlns:a16="http://schemas.microsoft.com/office/drawing/2014/main" xmlns="" val="1929665679"/>
                    </a:ext>
                  </a:extLst>
                </a:gridCol>
                <a:gridCol w="535577">
                  <a:extLst>
                    <a:ext uri="{9D8B030D-6E8A-4147-A177-3AD203B41FA5}">
                      <a16:colId xmlns:a16="http://schemas.microsoft.com/office/drawing/2014/main" xmlns="" val="1324908723"/>
                    </a:ext>
                  </a:extLst>
                </a:gridCol>
                <a:gridCol w="679269">
                  <a:extLst>
                    <a:ext uri="{9D8B030D-6E8A-4147-A177-3AD203B41FA5}">
                      <a16:colId xmlns:a16="http://schemas.microsoft.com/office/drawing/2014/main" xmlns="" val="449619761"/>
                    </a:ext>
                  </a:extLst>
                </a:gridCol>
                <a:gridCol w="574765">
                  <a:extLst>
                    <a:ext uri="{9D8B030D-6E8A-4147-A177-3AD203B41FA5}">
                      <a16:colId xmlns:a16="http://schemas.microsoft.com/office/drawing/2014/main" xmlns="" val="3438503674"/>
                    </a:ext>
                  </a:extLst>
                </a:gridCol>
                <a:gridCol w="627018">
                  <a:extLst>
                    <a:ext uri="{9D8B030D-6E8A-4147-A177-3AD203B41FA5}">
                      <a16:colId xmlns:a16="http://schemas.microsoft.com/office/drawing/2014/main" xmlns="" val="4040965731"/>
                    </a:ext>
                  </a:extLst>
                </a:gridCol>
                <a:gridCol w="653142">
                  <a:extLst>
                    <a:ext uri="{9D8B030D-6E8A-4147-A177-3AD203B41FA5}">
                      <a16:colId xmlns:a16="http://schemas.microsoft.com/office/drawing/2014/main" xmlns="" val="422917657"/>
                    </a:ext>
                  </a:extLst>
                </a:gridCol>
                <a:gridCol w="653143">
                  <a:extLst>
                    <a:ext uri="{9D8B030D-6E8A-4147-A177-3AD203B41FA5}">
                      <a16:colId xmlns:a16="http://schemas.microsoft.com/office/drawing/2014/main" xmlns="" val="4039673330"/>
                    </a:ext>
                  </a:extLst>
                </a:gridCol>
                <a:gridCol w="666206">
                  <a:extLst>
                    <a:ext uri="{9D8B030D-6E8A-4147-A177-3AD203B41FA5}">
                      <a16:colId xmlns:a16="http://schemas.microsoft.com/office/drawing/2014/main" xmlns="" val="1571661456"/>
                    </a:ext>
                  </a:extLst>
                </a:gridCol>
                <a:gridCol w="666206">
                  <a:extLst>
                    <a:ext uri="{9D8B030D-6E8A-4147-A177-3AD203B41FA5}">
                      <a16:colId xmlns:a16="http://schemas.microsoft.com/office/drawing/2014/main" xmlns="" val="4203905368"/>
                    </a:ext>
                  </a:extLst>
                </a:gridCol>
                <a:gridCol w="613958">
                  <a:extLst>
                    <a:ext uri="{9D8B030D-6E8A-4147-A177-3AD203B41FA5}">
                      <a16:colId xmlns:a16="http://schemas.microsoft.com/office/drawing/2014/main" xmlns="" val="354461507"/>
                    </a:ext>
                  </a:extLst>
                </a:gridCol>
              </a:tblGrid>
              <a:tr h="731518">
                <a:tc gridSpan="2">
                  <a:txBody>
                    <a:bodyPr/>
                    <a:lstStyle/>
                    <a:p>
                      <a:r>
                        <a:rPr lang="it-IT" dirty="0" err="1" smtClean="0"/>
                        <a:t>Activities</a:t>
                      </a:r>
                      <a:endParaRPr lang="en-GB" dirty="0"/>
                    </a:p>
                  </a:txBody>
                  <a:tcPr/>
                </a:tc>
                <a:tc hMerge="1">
                  <a:txBody>
                    <a:bodyPr/>
                    <a:lstStyle/>
                    <a:p>
                      <a:endParaRPr lang="en-GB" dirty="0"/>
                    </a:p>
                  </a:txBody>
                  <a:tcPr/>
                </a:tc>
                <a:tc>
                  <a:txBody>
                    <a:bodyPr/>
                    <a:lstStyle/>
                    <a:p>
                      <a:r>
                        <a:rPr lang="it-IT" sz="1600" dirty="0" smtClean="0"/>
                        <a:t>M1</a:t>
                      </a:r>
                      <a:endParaRPr lang="en-GB" sz="1600" dirty="0"/>
                    </a:p>
                  </a:txBody>
                  <a:tcPr/>
                </a:tc>
                <a:tc>
                  <a:txBody>
                    <a:bodyPr/>
                    <a:lstStyle/>
                    <a:p>
                      <a:r>
                        <a:rPr lang="it-IT" sz="1600" dirty="0" smtClean="0"/>
                        <a:t>M2</a:t>
                      </a:r>
                      <a:endParaRPr lang="en-GB" sz="1600" dirty="0"/>
                    </a:p>
                  </a:txBody>
                  <a:tcPr/>
                </a:tc>
                <a:tc>
                  <a:txBody>
                    <a:bodyPr/>
                    <a:lstStyle/>
                    <a:p>
                      <a:r>
                        <a:rPr lang="it-IT" sz="1600" dirty="0" smtClean="0"/>
                        <a:t>M3</a:t>
                      </a:r>
                      <a:endParaRPr lang="en-GB" sz="1600" dirty="0"/>
                    </a:p>
                  </a:txBody>
                  <a:tcPr/>
                </a:tc>
                <a:tc>
                  <a:txBody>
                    <a:bodyPr/>
                    <a:lstStyle/>
                    <a:p>
                      <a:r>
                        <a:rPr lang="it-IT" sz="1600" dirty="0" smtClean="0"/>
                        <a:t>M4</a:t>
                      </a:r>
                      <a:endParaRPr lang="en-GB" sz="1600" dirty="0"/>
                    </a:p>
                  </a:txBody>
                  <a:tcPr/>
                </a:tc>
                <a:tc>
                  <a:txBody>
                    <a:bodyPr/>
                    <a:lstStyle/>
                    <a:p>
                      <a:r>
                        <a:rPr lang="it-IT" sz="1600" dirty="0" smtClean="0"/>
                        <a:t>M5</a:t>
                      </a:r>
                      <a:endParaRPr lang="en-GB" sz="1600" dirty="0"/>
                    </a:p>
                  </a:txBody>
                  <a:tcPr/>
                </a:tc>
                <a:tc>
                  <a:txBody>
                    <a:bodyPr/>
                    <a:lstStyle/>
                    <a:p>
                      <a:r>
                        <a:rPr lang="it-IT" sz="1600" dirty="0" smtClean="0"/>
                        <a:t>M6</a:t>
                      </a:r>
                      <a:endParaRPr lang="en-GB" sz="1600" dirty="0"/>
                    </a:p>
                  </a:txBody>
                  <a:tcPr/>
                </a:tc>
                <a:tc>
                  <a:txBody>
                    <a:bodyPr/>
                    <a:lstStyle/>
                    <a:p>
                      <a:r>
                        <a:rPr lang="it-IT" sz="1600" dirty="0" smtClean="0"/>
                        <a:t>M7</a:t>
                      </a:r>
                      <a:endParaRPr lang="en-GB" sz="1600" dirty="0"/>
                    </a:p>
                  </a:txBody>
                  <a:tcPr/>
                </a:tc>
                <a:tc>
                  <a:txBody>
                    <a:bodyPr/>
                    <a:lstStyle/>
                    <a:p>
                      <a:r>
                        <a:rPr lang="it-IT" sz="1600" dirty="0" smtClean="0"/>
                        <a:t>M8</a:t>
                      </a:r>
                      <a:endParaRPr lang="en-GB" sz="1600" dirty="0"/>
                    </a:p>
                  </a:txBody>
                  <a:tcPr/>
                </a:tc>
                <a:tc>
                  <a:txBody>
                    <a:bodyPr/>
                    <a:lstStyle/>
                    <a:p>
                      <a:r>
                        <a:rPr lang="it-IT" sz="1600" dirty="0" smtClean="0"/>
                        <a:t>M9</a:t>
                      </a:r>
                      <a:endParaRPr lang="en-GB" sz="1600" dirty="0"/>
                    </a:p>
                  </a:txBody>
                  <a:tcPr/>
                </a:tc>
                <a:tc>
                  <a:txBody>
                    <a:bodyPr/>
                    <a:lstStyle/>
                    <a:p>
                      <a:r>
                        <a:rPr lang="it-IT" sz="1600" dirty="0" smtClean="0"/>
                        <a:t>M10</a:t>
                      </a:r>
                      <a:endParaRPr lang="en-GB" sz="1600" dirty="0"/>
                    </a:p>
                  </a:txBody>
                  <a:tcPr/>
                </a:tc>
                <a:tc>
                  <a:txBody>
                    <a:bodyPr/>
                    <a:lstStyle/>
                    <a:p>
                      <a:r>
                        <a:rPr lang="it-IT" sz="1600" dirty="0" smtClean="0"/>
                        <a:t>M11</a:t>
                      </a:r>
                      <a:endParaRPr lang="en-GB" sz="1600" dirty="0"/>
                    </a:p>
                  </a:txBody>
                  <a:tcPr/>
                </a:tc>
                <a:tc>
                  <a:txBody>
                    <a:bodyPr/>
                    <a:lstStyle/>
                    <a:p>
                      <a:r>
                        <a:rPr lang="it-IT" sz="1600" dirty="0" smtClean="0"/>
                        <a:t>M12</a:t>
                      </a:r>
                      <a:endParaRPr lang="en-GB" sz="1600" dirty="0"/>
                    </a:p>
                  </a:txBody>
                  <a:tcPr/>
                </a:tc>
                <a:extLst>
                  <a:ext uri="{0D108BD9-81ED-4DB2-BD59-A6C34878D82A}">
                    <a16:rowId xmlns:a16="http://schemas.microsoft.com/office/drawing/2014/main" xmlns="" val="621446150"/>
                  </a:ext>
                </a:extLst>
              </a:tr>
              <a:tr h="822960">
                <a:tc>
                  <a:txBody>
                    <a:bodyPr/>
                    <a:lstStyle/>
                    <a:p>
                      <a:r>
                        <a:rPr lang="it-IT" sz="1600" dirty="0" smtClean="0"/>
                        <a:t>4.1</a:t>
                      </a:r>
                    </a:p>
                    <a:p>
                      <a:endParaRPr lang="en-GB"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Preparation of a modular training course for CA HEIs teachers </a:t>
                      </a:r>
                    </a:p>
                  </a:txBody>
                  <a:tcPr/>
                </a:tc>
                <a:tc>
                  <a:txBody>
                    <a:bodyPr/>
                    <a:lstStyle/>
                    <a:p>
                      <a:endParaRPr lang="en-GB" dirty="0"/>
                    </a:p>
                  </a:txBody>
                  <a:tcPr>
                    <a:solidFill>
                      <a:srgbClr val="D0D8E8"/>
                    </a:solidFill>
                  </a:tcPr>
                </a:tc>
                <a:tc>
                  <a:txBody>
                    <a:bodyPr/>
                    <a:lstStyle/>
                    <a:p>
                      <a:endParaRPr lang="en-GB" dirty="0"/>
                    </a:p>
                  </a:txBody>
                  <a:tcPr>
                    <a:solidFill>
                      <a:srgbClr val="D0D8E8"/>
                    </a:solidFill>
                  </a:tcPr>
                </a:tc>
                <a:tc>
                  <a:txBody>
                    <a:bodyPr/>
                    <a:lstStyle/>
                    <a:p>
                      <a:endParaRPr lang="en-GB" dirty="0"/>
                    </a:p>
                  </a:txBody>
                  <a:tcPr/>
                </a:tc>
                <a:tc>
                  <a:txBody>
                    <a:bodyPr/>
                    <a:lstStyle/>
                    <a:p>
                      <a:endParaRPr lang="en-GB" dirty="0"/>
                    </a:p>
                  </a:txBody>
                  <a:tcPr>
                    <a:solidFill>
                      <a:srgbClr val="D0D8E8"/>
                    </a:solidFill>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937179504"/>
                  </a:ext>
                </a:extLst>
              </a:tr>
              <a:tr h="664937">
                <a:tc>
                  <a:txBody>
                    <a:bodyPr/>
                    <a:lstStyle/>
                    <a:p>
                      <a:r>
                        <a:rPr lang="it-IT" sz="1600" dirty="0" smtClean="0"/>
                        <a:t>4.2</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Development of course materials. 	</a:t>
                      </a:r>
                    </a:p>
                  </a:txBody>
                  <a:tcPr/>
                </a:tc>
                <a:tc>
                  <a:txBody>
                    <a:bodyPr/>
                    <a:lstStyle/>
                    <a:p>
                      <a:endParaRPr lang="en-GB"/>
                    </a:p>
                  </a:txBody>
                  <a:tcPr/>
                </a:tc>
                <a:tc>
                  <a:txBody>
                    <a:bodyPr/>
                    <a:lstStyle/>
                    <a:p>
                      <a:endParaRPr lang="en-GB"/>
                    </a:p>
                  </a:txBody>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dirty="0"/>
                    </a:p>
                  </a:txBody>
                  <a:tcPr/>
                </a:tc>
                <a:tc>
                  <a:txBody>
                    <a:bodyPr/>
                    <a:lstStyle/>
                    <a:p>
                      <a:endParaRPr lang="en-GB" dirty="0"/>
                    </a:p>
                  </a:txBody>
                  <a:tcPr/>
                </a:tc>
                <a:tc>
                  <a:txBody>
                    <a:bodyPr/>
                    <a:lstStyle/>
                    <a:p>
                      <a:endParaRPr lang="en-GB" dirty="0"/>
                    </a:p>
                  </a:txBody>
                  <a:tcPr>
                    <a:solidFill>
                      <a:srgbClr val="E9EDF4"/>
                    </a:solidFill>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1547502533"/>
                  </a:ext>
                </a:extLst>
              </a:tr>
              <a:tr h="664937">
                <a:tc>
                  <a:txBody>
                    <a:bodyPr/>
                    <a:lstStyle/>
                    <a:p>
                      <a:r>
                        <a:rPr lang="it-IT" sz="1600" dirty="0" smtClean="0"/>
                        <a:t>4.3</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Implementation of virtual training course</a:t>
                      </a:r>
                    </a:p>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	</a:t>
                      </a:r>
                    </a:p>
                  </a:txBody>
                  <a:tcPr/>
                </a:tc>
                <a:tc>
                  <a:txBody>
                    <a:bodyPr/>
                    <a:lstStyle/>
                    <a:p>
                      <a:endParaRPr lang="en-GB" dirty="0"/>
                    </a:p>
                  </a:txBody>
                  <a:tcPr>
                    <a:solidFill>
                      <a:srgbClr val="D0D8E8"/>
                    </a:solidFill>
                  </a:tcPr>
                </a:tc>
                <a:tc>
                  <a:txBody>
                    <a:bodyPr/>
                    <a:lstStyle/>
                    <a:p>
                      <a:endParaRPr lang="en-GB" dirty="0"/>
                    </a:p>
                  </a:txBody>
                  <a:tcPr>
                    <a:solidFill>
                      <a:srgbClr val="D0D8E8"/>
                    </a:solidFill>
                  </a:tcPr>
                </a:tc>
                <a:tc>
                  <a:txBody>
                    <a:bodyPr/>
                    <a:lstStyle/>
                    <a:p>
                      <a:endParaRPr lang="en-GB" dirty="0"/>
                    </a:p>
                  </a:txBody>
                  <a:tcPr>
                    <a:solidFill>
                      <a:srgbClr val="D0D8E8"/>
                    </a:solidFill>
                  </a:tcPr>
                </a:tc>
                <a:tc>
                  <a:txBody>
                    <a:bodyPr/>
                    <a:lstStyle/>
                    <a:p>
                      <a:endParaRPr lang="en-GB" dirty="0"/>
                    </a:p>
                  </a:txBody>
                  <a:tcPr>
                    <a:solidFill>
                      <a:srgbClr val="D0D8E8"/>
                    </a:solidFill>
                  </a:tcPr>
                </a:tc>
                <a:tc>
                  <a:txBody>
                    <a:bodyPr/>
                    <a:lstStyle/>
                    <a:p>
                      <a:endParaRPr lang="en-GB" dirty="0"/>
                    </a:p>
                  </a:txBody>
                  <a:tcPr>
                    <a:solidFill>
                      <a:srgbClr val="D0D8E8"/>
                    </a:solidFill>
                  </a:tcPr>
                </a:tc>
                <a:tc>
                  <a:txBody>
                    <a:bodyPr/>
                    <a:lstStyle/>
                    <a:p>
                      <a:endParaRPr lang="en-GB" dirty="0"/>
                    </a:p>
                  </a:txBody>
                  <a:tcPr>
                    <a:solidFill>
                      <a:srgbClr val="D0D8E8"/>
                    </a:solidFill>
                  </a:tcPr>
                </a:tc>
                <a:tc>
                  <a:txBody>
                    <a:bodyPr/>
                    <a:lstStyle/>
                    <a:p>
                      <a:endParaRPr lang="en-GB" dirty="0"/>
                    </a:p>
                  </a:txBody>
                  <a:tcPr>
                    <a:solidFill>
                      <a:srgbClr val="D0D8E8"/>
                    </a:solidFill>
                  </a:tcPr>
                </a:tc>
                <a:tc>
                  <a:txBody>
                    <a:bodyPr/>
                    <a:lstStyle/>
                    <a:p>
                      <a:endParaRPr lang="en-GB" dirty="0"/>
                    </a:p>
                  </a:txBody>
                  <a:tcPr>
                    <a:solidFill>
                      <a:srgbClr val="D0D8E8"/>
                    </a:solidFill>
                  </a:tcPr>
                </a:tc>
                <a:tc>
                  <a:txBody>
                    <a:bodyPr/>
                    <a:lstStyle/>
                    <a:p>
                      <a:endParaRPr lang="en-GB" dirty="0"/>
                    </a:p>
                  </a:txBody>
                  <a:tcPr>
                    <a:solidFill>
                      <a:srgbClr val="D0D8E8"/>
                    </a:solidFill>
                  </a:tcPr>
                </a:tc>
                <a:tc>
                  <a:txBody>
                    <a:bodyPr/>
                    <a:lstStyle/>
                    <a:p>
                      <a:endParaRPr lang="en-GB" dirty="0"/>
                    </a:p>
                  </a:txBody>
                  <a:tcPr>
                    <a:solidFill>
                      <a:srgbClr val="D0D8E8"/>
                    </a:solidFill>
                  </a:tcPr>
                </a:tc>
                <a:tc>
                  <a:txBody>
                    <a:bodyPr/>
                    <a:lstStyle/>
                    <a:p>
                      <a:endParaRPr lang="en-GB" dirty="0"/>
                    </a:p>
                  </a:txBody>
                  <a:tcPr>
                    <a:solidFill>
                      <a:srgbClr val="D0D8E8"/>
                    </a:solidFill>
                  </a:tcPr>
                </a:tc>
                <a:tc>
                  <a:txBody>
                    <a:bodyPr/>
                    <a:lstStyle/>
                    <a:p>
                      <a:endParaRPr lang="en-GB" dirty="0"/>
                    </a:p>
                  </a:txBody>
                  <a:tcPr>
                    <a:solidFill>
                      <a:srgbClr val="D0D8E8"/>
                    </a:solidFill>
                  </a:tcPr>
                </a:tc>
                <a:extLst>
                  <a:ext uri="{0D108BD9-81ED-4DB2-BD59-A6C34878D82A}">
                    <a16:rowId xmlns:a16="http://schemas.microsoft.com/office/drawing/2014/main" xmlns="" val="1393171192"/>
                  </a:ext>
                </a:extLst>
              </a:tr>
              <a:tr h="664937">
                <a:tc>
                  <a:txBody>
                    <a:bodyPr/>
                    <a:lstStyle/>
                    <a:p>
                      <a:r>
                        <a:rPr lang="it-IT" sz="1600" dirty="0" smtClean="0"/>
                        <a:t>4.4</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Implementation of practical training course</a:t>
                      </a:r>
                    </a:p>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	</a:t>
                      </a:r>
                    </a:p>
                  </a:txBody>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4177301389"/>
                  </a:ext>
                </a:extLst>
              </a:tr>
              <a:tr h="664937">
                <a:tc>
                  <a:txBody>
                    <a:bodyPr/>
                    <a:lstStyle/>
                    <a:p>
                      <a:r>
                        <a:rPr lang="it-IT" sz="1600" dirty="0" smtClean="0"/>
                        <a:t>4.5</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Evaluation of the training course (teachers).</a:t>
                      </a:r>
                    </a:p>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	</a:t>
                      </a:r>
                    </a:p>
                  </a:txBody>
                  <a:tcPr/>
                </a:tc>
                <a:tc>
                  <a:txBody>
                    <a:bodyPr/>
                    <a:lstStyle/>
                    <a:p>
                      <a:endParaRPr lang="en-GB"/>
                    </a:p>
                  </a:txBody>
                  <a:tcPr/>
                </a:tc>
                <a:tc>
                  <a:txBody>
                    <a:bodyPr/>
                    <a:lstStyle/>
                    <a:p>
                      <a:endParaRPr lang="en-GB" dirty="0"/>
                    </a:p>
                  </a:txBody>
                  <a:tcPr/>
                </a:tc>
                <a:tc>
                  <a:txBody>
                    <a:bodyPr/>
                    <a:lstStyle/>
                    <a:p>
                      <a:endParaRPr lang="en-GB"/>
                    </a:p>
                  </a:txBody>
                  <a:tcPr/>
                </a:tc>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dirty="0"/>
                    </a:p>
                  </a:txBody>
                  <a:tcPr>
                    <a:solidFill>
                      <a:srgbClr val="D0D8E8"/>
                    </a:solidFill>
                  </a:tcPr>
                </a:tc>
                <a:tc>
                  <a:txBody>
                    <a:bodyPr/>
                    <a:lstStyle/>
                    <a:p>
                      <a:endParaRPr lang="en-GB" dirty="0"/>
                    </a:p>
                  </a:txBody>
                  <a:tcPr>
                    <a:solidFill>
                      <a:srgbClr val="D0D8E8"/>
                    </a:solidFill>
                  </a:tcPr>
                </a:tc>
                <a:tc>
                  <a:txBody>
                    <a:bodyPr/>
                    <a:lstStyle/>
                    <a:p>
                      <a:endParaRPr lang="en-GB" dirty="0"/>
                    </a:p>
                  </a:txBody>
                  <a:tcPr>
                    <a:solidFill>
                      <a:srgbClr val="D0D8E8"/>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extLst>
                  <a:ext uri="{0D108BD9-81ED-4DB2-BD59-A6C34878D82A}">
                    <a16:rowId xmlns:a16="http://schemas.microsoft.com/office/drawing/2014/main" xmlns="" val="3025247966"/>
                  </a:ext>
                </a:extLst>
              </a:tr>
              <a:tr h="664937">
                <a:tc>
                  <a:txBody>
                    <a:bodyPr/>
                    <a:lstStyle/>
                    <a:p>
                      <a:r>
                        <a:rPr lang="it-IT" sz="1600" dirty="0" smtClean="0"/>
                        <a:t>4.6</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Selection of young academics for stages in EU HEI</a:t>
                      </a:r>
                    </a:p>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	</a:t>
                      </a:r>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solidFill>
                      <a:srgbClr val="E8ECF4"/>
                    </a:solidFill>
                  </a:tcPr>
                </a:tc>
                <a:tc>
                  <a:txBody>
                    <a:bodyPr/>
                    <a:lstStyle/>
                    <a:p>
                      <a:endParaRPr lang="en-GB" dirty="0"/>
                    </a:p>
                  </a:txBody>
                  <a:tcPr>
                    <a:solidFill>
                      <a:srgbClr val="E8ECF4"/>
                    </a:solidFill>
                  </a:tcPr>
                </a:tc>
                <a:tc>
                  <a:txBody>
                    <a:bodyPr/>
                    <a:lstStyle/>
                    <a:p>
                      <a:endParaRPr lang="en-GB" dirty="0"/>
                    </a:p>
                  </a:txBody>
                  <a:tcPr>
                    <a:solidFill>
                      <a:srgbClr val="E9EDF4"/>
                    </a:solidFill>
                  </a:tcPr>
                </a:tc>
                <a:extLst>
                  <a:ext uri="{0D108BD9-81ED-4DB2-BD59-A6C34878D82A}">
                    <a16:rowId xmlns:a16="http://schemas.microsoft.com/office/drawing/2014/main" xmlns="" val="3011676196"/>
                  </a:ext>
                </a:extLst>
              </a:tr>
              <a:tr h="664937">
                <a:tc>
                  <a:txBody>
                    <a:bodyPr/>
                    <a:lstStyle/>
                    <a:p>
                      <a:r>
                        <a:rPr lang="it-IT" sz="1600" dirty="0" smtClean="0"/>
                        <a:t>4.7</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de-DE" sz="1800" b="0" i="0" u="none" strike="noStrike" baseline="0" dirty="0" err="1" smtClean="0">
                          <a:solidFill>
                            <a:schemeClr val="dk1"/>
                          </a:solidFill>
                          <a:latin typeface="+mn-lt"/>
                          <a:ea typeface="+mn-ea"/>
                          <a:cs typeface="+mn-cs"/>
                        </a:rPr>
                        <a:t>Updating</a:t>
                      </a:r>
                      <a:r>
                        <a:rPr lang="de-DE" sz="1800" b="0" i="0" u="none" strike="noStrike" baseline="0" dirty="0" smtClean="0">
                          <a:solidFill>
                            <a:schemeClr val="dk1"/>
                          </a:solidFill>
                          <a:latin typeface="+mn-lt"/>
                          <a:ea typeface="+mn-ea"/>
                          <a:cs typeface="+mn-cs"/>
                        </a:rPr>
                        <a:t> </a:t>
                      </a:r>
                      <a:r>
                        <a:rPr lang="de-DE" sz="1800" b="0" i="0" u="none" strike="noStrike" baseline="0" dirty="0" err="1" smtClean="0">
                          <a:solidFill>
                            <a:schemeClr val="dk1"/>
                          </a:solidFill>
                          <a:latin typeface="+mn-lt"/>
                          <a:ea typeface="+mn-ea"/>
                          <a:cs typeface="+mn-cs"/>
                        </a:rPr>
                        <a:t>stages</a:t>
                      </a:r>
                      <a:r>
                        <a:rPr lang="de-DE" sz="1800" b="0" i="0" u="none" strike="noStrike" baseline="0" dirty="0" smtClean="0">
                          <a:solidFill>
                            <a:schemeClr val="dk1"/>
                          </a:solidFill>
                          <a:latin typeface="+mn-lt"/>
                          <a:ea typeface="+mn-ea"/>
                          <a:cs typeface="+mn-cs"/>
                        </a:rPr>
                        <a:t> in EU HEI</a:t>
                      </a:r>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tc>
                <a:tc>
                  <a:txBody>
                    <a:bodyPr/>
                    <a:lstStyle/>
                    <a:p>
                      <a:endParaRPr lang="en-GB" dirty="0"/>
                    </a:p>
                  </a:txBody>
                  <a:tcPr>
                    <a:solidFill>
                      <a:srgbClr val="D0D8E8"/>
                    </a:solidFill>
                  </a:tcPr>
                </a:tc>
                <a:tc>
                  <a:txBody>
                    <a:bodyPr/>
                    <a:lstStyle/>
                    <a:p>
                      <a:endParaRPr lang="en-GB" dirty="0"/>
                    </a:p>
                  </a:txBody>
                  <a:tcPr/>
                </a:tc>
                <a:tc>
                  <a:txBody>
                    <a:bodyPr/>
                    <a:lstStyle/>
                    <a:p>
                      <a:endParaRPr lang="en-GB" dirty="0"/>
                    </a:p>
                  </a:txBody>
                  <a:tcPr>
                    <a:solidFill>
                      <a:schemeClr val="accent2"/>
                    </a:solidFill>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1655149909"/>
                  </a:ext>
                </a:extLst>
              </a:tr>
            </a:tbl>
          </a:graphicData>
        </a:graphic>
      </p:graphicFrame>
      <p:sp>
        <p:nvSpPr>
          <p:cNvPr id="3" name="CasellaDiTesto 2"/>
          <p:cNvSpPr txBox="1"/>
          <p:nvPr/>
        </p:nvSpPr>
        <p:spPr>
          <a:xfrm>
            <a:off x="6087291" y="470263"/>
            <a:ext cx="6675120" cy="369332"/>
          </a:xfrm>
          <a:prstGeom prst="rect">
            <a:avLst/>
          </a:prstGeom>
          <a:noFill/>
        </p:spPr>
        <p:txBody>
          <a:bodyPr wrap="square" rtlCol="0">
            <a:spAutoFit/>
          </a:bodyPr>
          <a:lstStyle/>
          <a:p>
            <a:r>
              <a:rPr lang="it-IT" dirty="0" smtClean="0">
                <a:ln w="0"/>
                <a:solidFill>
                  <a:schemeClr val="accent1"/>
                </a:solidFill>
                <a:effectLst>
                  <a:outerShdw blurRad="38100" dist="25400" dir="5400000" algn="ctr" rotWithShape="0">
                    <a:srgbClr val="6E747A">
                      <a:alpha val="43000"/>
                    </a:srgbClr>
                  </a:outerShdw>
                </a:effectLst>
              </a:rPr>
              <a:t>Year 4 -  Result of COVID-19</a:t>
            </a:r>
            <a:endParaRPr lang="en-GB"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36595391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11194069" y="8978206"/>
            <a:ext cx="169545" cy="189865"/>
          </a:xfrm>
          <a:custGeom>
            <a:avLst/>
            <a:gdLst/>
            <a:ahLst/>
            <a:cxnLst/>
            <a:rect l="l" t="t" r="r" b="b"/>
            <a:pathLst>
              <a:path w="169545" h="189865">
                <a:moveTo>
                  <a:pt x="98729" y="0"/>
                </a:moveTo>
                <a:lnTo>
                  <a:pt x="56337" y="7061"/>
                </a:lnTo>
                <a:lnTo>
                  <a:pt x="25395" y="26968"/>
                </a:lnTo>
                <a:lnTo>
                  <a:pt x="6437" y="57800"/>
                </a:lnTo>
                <a:lnTo>
                  <a:pt x="0" y="97637"/>
                </a:lnTo>
                <a:lnTo>
                  <a:pt x="7236" y="138319"/>
                </a:lnTo>
                <a:lnTo>
                  <a:pt x="27705" y="167020"/>
                </a:lnTo>
                <a:lnTo>
                  <a:pt x="59546" y="184030"/>
                </a:lnTo>
                <a:lnTo>
                  <a:pt x="100901" y="189636"/>
                </a:lnTo>
                <a:lnTo>
                  <a:pt x="124276" y="188131"/>
                </a:lnTo>
                <a:lnTo>
                  <a:pt x="164820" y="176098"/>
                </a:lnTo>
                <a:lnTo>
                  <a:pt x="169456" y="172770"/>
                </a:lnTo>
                <a:lnTo>
                  <a:pt x="169456" y="166382"/>
                </a:lnTo>
                <a:lnTo>
                  <a:pt x="102539" y="166382"/>
                </a:lnTo>
                <a:lnTo>
                  <a:pt x="70375" y="161491"/>
                </a:lnTo>
                <a:lnTo>
                  <a:pt x="48413" y="147566"/>
                </a:lnTo>
                <a:lnTo>
                  <a:pt x="35836" y="125732"/>
                </a:lnTo>
                <a:lnTo>
                  <a:pt x="31826" y="97116"/>
                </a:lnTo>
                <a:lnTo>
                  <a:pt x="35615" y="67964"/>
                </a:lnTo>
                <a:lnTo>
                  <a:pt x="47666" y="43700"/>
                </a:lnTo>
                <a:lnTo>
                  <a:pt x="68998" y="27104"/>
                </a:lnTo>
                <a:lnTo>
                  <a:pt x="100634" y="20955"/>
                </a:lnTo>
                <a:lnTo>
                  <a:pt x="156378" y="20955"/>
                </a:lnTo>
                <a:lnTo>
                  <a:pt x="152660" y="15814"/>
                </a:lnTo>
                <a:lnTo>
                  <a:pt x="131664" y="4445"/>
                </a:lnTo>
                <a:lnTo>
                  <a:pt x="98729" y="0"/>
                </a:lnTo>
                <a:close/>
              </a:path>
              <a:path w="169545" h="189865">
                <a:moveTo>
                  <a:pt x="169456" y="151815"/>
                </a:moveTo>
                <a:lnTo>
                  <a:pt x="167817" y="151815"/>
                </a:lnTo>
                <a:lnTo>
                  <a:pt x="161289" y="154114"/>
                </a:lnTo>
                <a:lnTo>
                  <a:pt x="151229" y="157863"/>
                </a:lnTo>
                <a:lnTo>
                  <a:pt x="137929" y="161877"/>
                </a:lnTo>
                <a:lnTo>
                  <a:pt x="121622" y="165076"/>
                </a:lnTo>
                <a:lnTo>
                  <a:pt x="102539" y="166382"/>
                </a:lnTo>
                <a:lnTo>
                  <a:pt x="169456" y="166382"/>
                </a:lnTo>
                <a:lnTo>
                  <a:pt x="169456" y="151815"/>
                </a:lnTo>
                <a:close/>
              </a:path>
              <a:path w="169545" h="189865">
                <a:moveTo>
                  <a:pt x="156378" y="20955"/>
                </a:moveTo>
                <a:lnTo>
                  <a:pt x="100634" y="20955"/>
                </a:lnTo>
                <a:lnTo>
                  <a:pt x="112471" y="21690"/>
                </a:lnTo>
                <a:lnTo>
                  <a:pt x="122701" y="23768"/>
                </a:lnTo>
                <a:lnTo>
                  <a:pt x="131349" y="26998"/>
                </a:lnTo>
                <a:lnTo>
                  <a:pt x="138442" y="31191"/>
                </a:lnTo>
                <a:lnTo>
                  <a:pt x="132181" y="34251"/>
                </a:lnTo>
                <a:lnTo>
                  <a:pt x="127838" y="40132"/>
                </a:lnTo>
                <a:lnTo>
                  <a:pt x="127838" y="48044"/>
                </a:lnTo>
                <a:lnTo>
                  <a:pt x="129321" y="55626"/>
                </a:lnTo>
                <a:lnTo>
                  <a:pt x="133380" y="61337"/>
                </a:lnTo>
                <a:lnTo>
                  <a:pt x="139427" y="64939"/>
                </a:lnTo>
                <a:lnTo>
                  <a:pt x="146875" y="66192"/>
                </a:lnTo>
                <a:lnTo>
                  <a:pt x="154381" y="64931"/>
                </a:lnTo>
                <a:lnTo>
                  <a:pt x="160816" y="61274"/>
                </a:lnTo>
                <a:lnTo>
                  <a:pt x="165313" y="55412"/>
                </a:lnTo>
                <a:lnTo>
                  <a:pt x="167004" y="47536"/>
                </a:lnTo>
                <a:lnTo>
                  <a:pt x="163759" y="31161"/>
                </a:lnTo>
                <a:lnTo>
                  <a:pt x="156378" y="20955"/>
                </a:lnTo>
                <a:close/>
              </a:path>
            </a:pathLst>
          </a:custGeom>
          <a:solidFill>
            <a:srgbClr val="407DC9"/>
          </a:solidFill>
        </p:spPr>
        <p:txBody>
          <a:bodyPr wrap="square" lIns="0" tIns="0" rIns="0" bIns="0" rtlCol="0"/>
          <a:lstStyle/>
          <a:p>
            <a:endParaRPr/>
          </a:p>
        </p:txBody>
      </p:sp>
      <p:sp>
        <p:nvSpPr>
          <p:cNvPr id="4" name="object 4"/>
          <p:cNvSpPr/>
          <p:nvPr/>
        </p:nvSpPr>
        <p:spPr>
          <a:xfrm>
            <a:off x="11373890" y="8969784"/>
            <a:ext cx="165100" cy="196850"/>
          </a:xfrm>
          <a:custGeom>
            <a:avLst/>
            <a:gdLst/>
            <a:ahLst/>
            <a:cxnLst/>
            <a:rect l="l" t="t" r="r" b="b"/>
            <a:pathLst>
              <a:path w="165100" h="196850">
                <a:moveTo>
                  <a:pt x="139628" y="78968"/>
                </a:moveTo>
                <a:lnTo>
                  <a:pt x="89496" y="78968"/>
                </a:lnTo>
                <a:lnTo>
                  <a:pt x="101294" y="80884"/>
                </a:lnTo>
                <a:lnTo>
                  <a:pt x="109220" y="86250"/>
                </a:lnTo>
                <a:lnTo>
                  <a:pt x="113678" y="94490"/>
                </a:lnTo>
                <a:lnTo>
                  <a:pt x="115074" y="105029"/>
                </a:lnTo>
                <a:lnTo>
                  <a:pt x="115074" y="170459"/>
                </a:lnTo>
                <a:lnTo>
                  <a:pt x="117522" y="183593"/>
                </a:lnTo>
                <a:lnTo>
                  <a:pt x="123845" y="191549"/>
                </a:lnTo>
                <a:lnTo>
                  <a:pt x="132514" y="195478"/>
                </a:lnTo>
                <a:lnTo>
                  <a:pt x="141998" y="196532"/>
                </a:lnTo>
                <a:lnTo>
                  <a:pt x="152336" y="196532"/>
                </a:lnTo>
                <a:lnTo>
                  <a:pt x="164579" y="176085"/>
                </a:lnTo>
                <a:lnTo>
                  <a:pt x="146621" y="176085"/>
                </a:lnTo>
                <a:lnTo>
                  <a:pt x="143903" y="172504"/>
                </a:lnTo>
                <a:lnTo>
                  <a:pt x="143903" y="100939"/>
                </a:lnTo>
                <a:lnTo>
                  <a:pt x="140566" y="80370"/>
                </a:lnTo>
                <a:lnTo>
                  <a:pt x="139628" y="78968"/>
                </a:lnTo>
                <a:close/>
              </a:path>
              <a:path w="165100" h="196850">
                <a:moveTo>
                  <a:pt x="75082" y="175577"/>
                </a:moveTo>
                <a:lnTo>
                  <a:pt x="812" y="175577"/>
                </a:lnTo>
                <a:lnTo>
                  <a:pt x="0" y="176593"/>
                </a:lnTo>
                <a:lnTo>
                  <a:pt x="0" y="194233"/>
                </a:lnTo>
                <a:lnTo>
                  <a:pt x="1104" y="195249"/>
                </a:lnTo>
                <a:lnTo>
                  <a:pt x="74815" y="195249"/>
                </a:lnTo>
                <a:lnTo>
                  <a:pt x="75895" y="194233"/>
                </a:lnTo>
                <a:lnTo>
                  <a:pt x="75895" y="176593"/>
                </a:lnTo>
                <a:lnTo>
                  <a:pt x="75082" y="175577"/>
                </a:lnTo>
                <a:close/>
              </a:path>
              <a:path w="165100" h="196850">
                <a:moveTo>
                  <a:pt x="163499" y="174548"/>
                </a:moveTo>
                <a:lnTo>
                  <a:pt x="161315" y="174802"/>
                </a:lnTo>
                <a:lnTo>
                  <a:pt x="158318" y="175056"/>
                </a:lnTo>
                <a:lnTo>
                  <a:pt x="156959" y="176085"/>
                </a:lnTo>
                <a:lnTo>
                  <a:pt x="164579" y="176085"/>
                </a:lnTo>
                <a:lnTo>
                  <a:pt x="164579" y="174802"/>
                </a:lnTo>
                <a:lnTo>
                  <a:pt x="163499" y="174548"/>
                </a:lnTo>
                <a:close/>
              </a:path>
              <a:path w="165100" h="196850">
                <a:moveTo>
                  <a:pt x="51142" y="0"/>
                </a:moveTo>
                <a:lnTo>
                  <a:pt x="45974" y="0"/>
                </a:lnTo>
                <a:lnTo>
                  <a:pt x="6261" y="2286"/>
                </a:lnTo>
                <a:lnTo>
                  <a:pt x="2451" y="2552"/>
                </a:lnTo>
                <a:lnTo>
                  <a:pt x="1638" y="3060"/>
                </a:lnTo>
                <a:lnTo>
                  <a:pt x="1638" y="19672"/>
                </a:lnTo>
                <a:lnTo>
                  <a:pt x="2184" y="21717"/>
                </a:lnTo>
                <a:lnTo>
                  <a:pt x="6261" y="21971"/>
                </a:lnTo>
                <a:lnTo>
                  <a:pt x="15519" y="22225"/>
                </a:lnTo>
                <a:lnTo>
                  <a:pt x="20942" y="22479"/>
                </a:lnTo>
                <a:lnTo>
                  <a:pt x="23126" y="24269"/>
                </a:lnTo>
                <a:lnTo>
                  <a:pt x="23672" y="29641"/>
                </a:lnTo>
                <a:lnTo>
                  <a:pt x="23672" y="166624"/>
                </a:lnTo>
                <a:lnTo>
                  <a:pt x="23126" y="174294"/>
                </a:lnTo>
                <a:lnTo>
                  <a:pt x="19596" y="175577"/>
                </a:lnTo>
                <a:lnTo>
                  <a:pt x="56045" y="175577"/>
                </a:lnTo>
                <a:lnTo>
                  <a:pt x="52768" y="174294"/>
                </a:lnTo>
                <a:lnTo>
                  <a:pt x="52501" y="166624"/>
                </a:lnTo>
                <a:lnTo>
                  <a:pt x="52501" y="131356"/>
                </a:lnTo>
                <a:lnTo>
                  <a:pt x="55108" y="109154"/>
                </a:lnTo>
                <a:lnTo>
                  <a:pt x="62126" y="92703"/>
                </a:lnTo>
                <a:lnTo>
                  <a:pt x="73581" y="82482"/>
                </a:lnTo>
                <a:lnTo>
                  <a:pt x="88346" y="79222"/>
                </a:lnTo>
                <a:lnTo>
                  <a:pt x="52501" y="79222"/>
                </a:lnTo>
                <a:lnTo>
                  <a:pt x="52501" y="2032"/>
                </a:lnTo>
                <a:lnTo>
                  <a:pt x="51142" y="0"/>
                </a:lnTo>
                <a:close/>
              </a:path>
              <a:path w="165100" h="196850">
                <a:moveTo>
                  <a:pt x="99288" y="56222"/>
                </a:moveTo>
                <a:lnTo>
                  <a:pt x="84441" y="57587"/>
                </a:lnTo>
                <a:lnTo>
                  <a:pt x="71304" y="61779"/>
                </a:lnTo>
                <a:lnTo>
                  <a:pt x="60462" y="68942"/>
                </a:lnTo>
                <a:lnTo>
                  <a:pt x="52501" y="79222"/>
                </a:lnTo>
                <a:lnTo>
                  <a:pt x="88346" y="79222"/>
                </a:lnTo>
                <a:lnTo>
                  <a:pt x="89496" y="78968"/>
                </a:lnTo>
                <a:lnTo>
                  <a:pt x="139628" y="78968"/>
                </a:lnTo>
                <a:lnTo>
                  <a:pt x="131287" y="66508"/>
                </a:lnTo>
                <a:lnTo>
                  <a:pt x="117162" y="58682"/>
                </a:lnTo>
                <a:lnTo>
                  <a:pt x="99288" y="56222"/>
                </a:lnTo>
                <a:close/>
              </a:path>
            </a:pathLst>
          </a:custGeom>
          <a:solidFill>
            <a:srgbClr val="407DC9"/>
          </a:solidFill>
        </p:spPr>
        <p:txBody>
          <a:bodyPr wrap="square" lIns="0" tIns="0" rIns="0" bIns="0" rtlCol="0"/>
          <a:lstStyle/>
          <a:p>
            <a:endParaRPr/>
          </a:p>
        </p:txBody>
      </p:sp>
      <p:sp>
        <p:nvSpPr>
          <p:cNvPr id="5" name="object 5"/>
          <p:cNvSpPr/>
          <p:nvPr/>
        </p:nvSpPr>
        <p:spPr>
          <a:xfrm>
            <a:off x="11550196" y="9028558"/>
            <a:ext cx="76200" cy="136525"/>
          </a:xfrm>
          <a:custGeom>
            <a:avLst/>
            <a:gdLst/>
            <a:ahLst/>
            <a:cxnLst/>
            <a:rect l="l" t="t" r="r" b="b"/>
            <a:pathLst>
              <a:path w="76200" h="136525">
                <a:moveTo>
                  <a:pt x="75082" y="116801"/>
                </a:moveTo>
                <a:lnTo>
                  <a:pt x="546" y="116801"/>
                </a:lnTo>
                <a:lnTo>
                  <a:pt x="0" y="117817"/>
                </a:lnTo>
                <a:lnTo>
                  <a:pt x="0" y="135458"/>
                </a:lnTo>
                <a:lnTo>
                  <a:pt x="1092" y="136474"/>
                </a:lnTo>
                <a:lnTo>
                  <a:pt x="74523" y="136474"/>
                </a:lnTo>
                <a:lnTo>
                  <a:pt x="75895" y="135458"/>
                </a:lnTo>
                <a:lnTo>
                  <a:pt x="75895" y="117817"/>
                </a:lnTo>
                <a:lnTo>
                  <a:pt x="75082" y="116801"/>
                </a:lnTo>
                <a:close/>
              </a:path>
              <a:path w="76200" h="136525">
                <a:moveTo>
                  <a:pt x="50863" y="0"/>
                </a:moveTo>
                <a:lnTo>
                  <a:pt x="45973" y="0"/>
                </a:lnTo>
                <a:lnTo>
                  <a:pt x="2451" y="2552"/>
                </a:lnTo>
                <a:lnTo>
                  <a:pt x="1358" y="3060"/>
                </a:lnTo>
                <a:lnTo>
                  <a:pt x="1358" y="19672"/>
                </a:lnTo>
                <a:lnTo>
                  <a:pt x="1904" y="21729"/>
                </a:lnTo>
                <a:lnTo>
                  <a:pt x="6261" y="21983"/>
                </a:lnTo>
                <a:lnTo>
                  <a:pt x="15506" y="22237"/>
                </a:lnTo>
                <a:lnTo>
                  <a:pt x="20942" y="22491"/>
                </a:lnTo>
                <a:lnTo>
                  <a:pt x="23126" y="24282"/>
                </a:lnTo>
                <a:lnTo>
                  <a:pt x="23393" y="29654"/>
                </a:lnTo>
                <a:lnTo>
                  <a:pt x="23393" y="115265"/>
                </a:lnTo>
                <a:lnTo>
                  <a:pt x="20408" y="116801"/>
                </a:lnTo>
                <a:lnTo>
                  <a:pt x="55232" y="116801"/>
                </a:lnTo>
                <a:lnTo>
                  <a:pt x="52235" y="115265"/>
                </a:lnTo>
                <a:lnTo>
                  <a:pt x="52235" y="2044"/>
                </a:lnTo>
                <a:lnTo>
                  <a:pt x="50863" y="0"/>
                </a:lnTo>
                <a:close/>
              </a:path>
            </a:pathLst>
          </a:custGeom>
          <a:solidFill>
            <a:srgbClr val="407DC9"/>
          </a:solidFill>
        </p:spPr>
        <p:txBody>
          <a:bodyPr wrap="square" lIns="0" tIns="0" rIns="0" bIns="0" rtlCol="0"/>
          <a:lstStyle/>
          <a:p>
            <a:endParaRPr/>
          </a:p>
        </p:txBody>
      </p:sp>
      <p:sp>
        <p:nvSpPr>
          <p:cNvPr id="6" name="object 6"/>
          <p:cNvSpPr/>
          <p:nvPr/>
        </p:nvSpPr>
        <p:spPr>
          <a:xfrm>
            <a:off x="11633979" y="8970027"/>
            <a:ext cx="76200" cy="195580"/>
          </a:xfrm>
          <a:custGeom>
            <a:avLst/>
            <a:gdLst/>
            <a:ahLst/>
            <a:cxnLst/>
            <a:rect l="l" t="t" r="r" b="b"/>
            <a:pathLst>
              <a:path w="76200" h="195579">
                <a:moveTo>
                  <a:pt x="75082" y="175336"/>
                </a:moveTo>
                <a:lnTo>
                  <a:pt x="825" y="175336"/>
                </a:lnTo>
                <a:lnTo>
                  <a:pt x="0" y="176352"/>
                </a:lnTo>
                <a:lnTo>
                  <a:pt x="0" y="193979"/>
                </a:lnTo>
                <a:lnTo>
                  <a:pt x="1104" y="195008"/>
                </a:lnTo>
                <a:lnTo>
                  <a:pt x="74815" y="195008"/>
                </a:lnTo>
                <a:lnTo>
                  <a:pt x="75907" y="193979"/>
                </a:lnTo>
                <a:lnTo>
                  <a:pt x="75907" y="176352"/>
                </a:lnTo>
                <a:lnTo>
                  <a:pt x="75082" y="175336"/>
                </a:lnTo>
                <a:close/>
              </a:path>
              <a:path w="76200" h="195579">
                <a:moveTo>
                  <a:pt x="51142" y="0"/>
                </a:moveTo>
                <a:lnTo>
                  <a:pt x="45973" y="0"/>
                </a:lnTo>
                <a:lnTo>
                  <a:pt x="6273" y="2044"/>
                </a:lnTo>
                <a:lnTo>
                  <a:pt x="2451" y="2311"/>
                </a:lnTo>
                <a:lnTo>
                  <a:pt x="1638" y="2819"/>
                </a:lnTo>
                <a:lnTo>
                  <a:pt x="1638" y="19684"/>
                </a:lnTo>
                <a:lnTo>
                  <a:pt x="2184" y="21729"/>
                </a:lnTo>
                <a:lnTo>
                  <a:pt x="6273" y="21983"/>
                </a:lnTo>
                <a:lnTo>
                  <a:pt x="15519" y="21983"/>
                </a:lnTo>
                <a:lnTo>
                  <a:pt x="21501" y="22237"/>
                </a:lnTo>
                <a:lnTo>
                  <a:pt x="23685" y="24536"/>
                </a:lnTo>
                <a:lnTo>
                  <a:pt x="23685" y="173786"/>
                </a:lnTo>
                <a:lnTo>
                  <a:pt x="20408" y="175336"/>
                </a:lnTo>
                <a:lnTo>
                  <a:pt x="55511" y="175336"/>
                </a:lnTo>
                <a:lnTo>
                  <a:pt x="52514" y="173786"/>
                </a:lnTo>
                <a:lnTo>
                  <a:pt x="52514" y="2044"/>
                </a:lnTo>
                <a:lnTo>
                  <a:pt x="51142" y="0"/>
                </a:lnTo>
                <a:close/>
              </a:path>
            </a:pathLst>
          </a:custGeom>
          <a:solidFill>
            <a:srgbClr val="407DC9"/>
          </a:solidFill>
        </p:spPr>
        <p:txBody>
          <a:bodyPr wrap="square" lIns="0" tIns="0" rIns="0" bIns="0" rtlCol="0"/>
          <a:lstStyle/>
          <a:p>
            <a:endParaRPr/>
          </a:p>
        </p:txBody>
      </p:sp>
      <p:sp>
        <p:nvSpPr>
          <p:cNvPr id="7" name="object 7"/>
          <p:cNvSpPr/>
          <p:nvPr/>
        </p:nvSpPr>
        <p:spPr>
          <a:xfrm>
            <a:off x="11724027" y="8970026"/>
            <a:ext cx="150495" cy="198755"/>
          </a:xfrm>
          <a:custGeom>
            <a:avLst/>
            <a:gdLst/>
            <a:ahLst/>
            <a:cxnLst/>
            <a:rect l="l" t="t" r="r" b="b"/>
            <a:pathLst>
              <a:path w="150495" h="198754">
                <a:moveTo>
                  <a:pt x="65024" y="56489"/>
                </a:moveTo>
                <a:lnTo>
                  <a:pt x="37536" y="61740"/>
                </a:lnTo>
                <a:lnTo>
                  <a:pt x="17110" y="76839"/>
                </a:lnTo>
                <a:lnTo>
                  <a:pt x="4384" y="100804"/>
                </a:lnTo>
                <a:lnTo>
                  <a:pt x="0" y="132651"/>
                </a:lnTo>
                <a:lnTo>
                  <a:pt x="4186" y="162645"/>
                </a:lnTo>
                <a:lnTo>
                  <a:pt x="15924" y="183027"/>
                </a:lnTo>
                <a:lnTo>
                  <a:pt x="33984" y="194639"/>
                </a:lnTo>
                <a:lnTo>
                  <a:pt x="57137" y="198323"/>
                </a:lnTo>
                <a:lnTo>
                  <a:pt x="69759" y="197190"/>
                </a:lnTo>
                <a:lnTo>
                  <a:pt x="81618" y="193471"/>
                </a:lnTo>
                <a:lnTo>
                  <a:pt x="92250" y="186686"/>
                </a:lnTo>
                <a:lnTo>
                  <a:pt x="100534" y="177114"/>
                </a:lnTo>
                <a:lnTo>
                  <a:pt x="62852" y="177114"/>
                </a:lnTo>
                <a:lnTo>
                  <a:pt x="47721" y="173712"/>
                </a:lnTo>
                <a:lnTo>
                  <a:pt x="37515" y="164274"/>
                </a:lnTo>
                <a:lnTo>
                  <a:pt x="31748" y="149950"/>
                </a:lnTo>
                <a:lnTo>
                  <a:pt x="29933" y="131889"/>
                </a:lnTo>
                <a:lnTo>
                  <a:pt x="32174" y="111058"/>
                </a:lnTo>
                <a:lnTo>
                  <a:pt x="39287" y="93895"/>
                </a:lnTo>
                <a:lnTo>
                  <a:pt x="51858" y="82245"/>
                </a:lnTo>
                <a:lnTo>
                  <a:pt x="70472" y="77952"/>
                </a:lnTo>
                <a:lnTo>
                  <a:pt x="129755" y="77952"/>
                </a:lnTo>
                <a:lnTo>
                  <a:pt x="129755" y="66967"/>
                </a:lnTo>
                <a:lnTo>
                  <a:pt x="100926" y="66967"/>
                </a:lnTo>
                <a:lnTo>
                  <a:pt x="93522" y="62849"/>
                </a:lnTo>
                <a:lnTo>
                  <a:pt x="85323" y="59523"/>
                </a:lnTo>
                <a:lnTo>
                  <a:pt x="75950" y="57299"/>
                </a:lnTo>
                <a:lnTo>
                  <a:pt x="65024" y="56489"/>
                </a:lnTo>
                <a:close/>
              </a:path>
              <a:path w="150495" h="198754">
                <a:moveTo>
                  <a:pt x="150431" y="176352"/>
                </a:moveTo>
                <a:lnTo>
                  <a:pt x="101193" y="176352"/>
                </a:lnTo>
                <a:lnTo>
                  <a:pt x="104787" y="186368"/>
                </a:lnTo>
                <a:lnTo>
                  <a:pt x="111161" y="192455"/>
                </a:lnTo>
                <a:lnTo>
                  <a:pt x="119219" y="195476"/>
                </a:lnTo>
                <a:lnTo>
                  <a:pt x="127863" y="196291"/>
                </a:lnTo>
                <a:lnTo>
                  <a:pt x="138188" y="196291"/>
                </a:lnTo>
                <a:lnTo>
                  <a:pt x="142265" y="195516"/>
                </a:lnTo>
                <a:lnTo>
                  <a:pt x="149885" y="192963"/>
                </a:lnTo>
                <a:lnTo>
                  <a:pt x="150431" y="190919"/>
                </a:lnTo>
                <a:lnTo>
                  <a:pt x="150431" y="176352"/>
                </a:lnTo>
                <a:close/>
              </a:path>
              <a:path w="150495" h="198754">
                <a:moveTo>
                  <a:pt x="129755" y="77952"/>
                </a:moveTo>
                <a:lnTo>
                  <a:pt x="70472" y="77952"/>
                </a:lnTo>
                <a:lnTo>
                  <a:pt x="79511" y="78715"/>
                </a:lnTo>
                <a:lnTo>
                  <a:pt x="87942" y="80795"/>
                </a:lnTo>
                <a:lnTo>
                  <a:pt x="95252" y="83883"/>
                </a:lnTo>
                <a:lnTo>
                  <a:pt x="100926" y="87668"/>
                </a:lnTo>
                <a:lnTo>
                  <a:pt x="100926" y="128562"/>
                </a:lnTo>
                <a:lnTo>
                  <a:pt x="97006" y="149301"/>
                </a:lnTo>
                <a:lnTo>
                  <a:pt x="89338" y="164530"/>
                </a:lnTo>
                <a:lnTo>
                  <a:pt x="77945" y="173912"/>
                </a:lnTo>
                <a:lnTo>
                  <a:pt x="62852" y="177114"/>
                </a:lnTo>
                <a:lnTo>
                  <a:pt x="100534" y="177114"/>
                </a:lnTo>
                <a:lnTo>
                  <a:pt x="101193" y="176352"/>
                </a:lnTo>
                <a:lnTo>
                  <a:pt x="150431" y="176352"/>
                </a:lnTo>
                <a:lnTo>
                  <a:pt x="150431" y="175844"/>
                </a:lnTo>
                <a:lnTo>
                  <a:pt x="132753" y="175844"/>
                </a:lnTo>
                <a:lnTo>
                  <a:pt x="130035" y="172770"/>
                </a:lnTo>
                <a:lnTo>
                  <a:pt x="129755" y="166382"/>
                </a:lnTo>
                <a:lnTo>
                  <a:pt x="129755" y="77952"/>
                </a:lnTo>
                <a:close/>
              </a:path>
              <a:path w="150495" h="198754">
                <a:moveTo>
                  <a:pt x="149352" y="174307"/>
                </a:moveTo>
                <a:lnTo>
                  <a:pt x="147167" y="174561"/>
                </a:lnTo>
                <a:lnTo>
                  <a:pt x="144183" y="174815"/>
                </a:lnTo>
                <a:lnTo>
                  <a:pt x="142824" y="175844"/>
                </a:lnTo>
                <a:lnTo>
                  <a:pt x="150431" y="175844"/>
                </a:lnTo>
                <a:lnTo>
                  <a:pt x="150431" y="174561"/>
                </a:lnTo>
                <a:lnTo>
                  <a:pt x="149352" y="174307"/>
                </a:lnTo>
                <a:close/>
              </a:path>
              <a:path w="150495" h="198754">
                <a:moveTo>
                  <a:pt x="128130" y="0"/>
                </a:moveTo>
                <a:lnTo>
                  <a:pt x="123240" y="0"/>
                </a:lnTo>
                <a:lnTo>
                  <a:pt x="83515" y="2044"/>
                </a:lnTo>
                <a:lnTo>
                  <a:pt x="79717" y="2311"/>
                </a:lnTo>
                <a:lnTo>
                  <a:pt x="78905" y="2819"/>
                </a:lnTo>
                <a:lnTo>
                  <a:pt x="78905" y="19685"/>
                </a:lnTo>
                <a:lnTo>
                  <a:pt x="79438" y="21729"/>
                </a:lnTo>
                <a:lnTo>
                  <a:pt x="83515" y="21983"/>
                </a:lnTo>
                <a:lnTo>
                  <a:pt x="92760" y="21983"/>
                </a:lnTo>
                <a:lnTo>
                  <a:pt x="98755" y="22237"/>
                </a:lnTo>
                <a:lnTo>
                  <a:pt x="100926" y="24536"/>
                </a:lnTo>
                <a:lnTo>
                  <a:pt x="100926" y="66967"/>
                </a:lnTo>
                <a:lnTo>
                  <a:pt x="129755" y="66967"/>
                </a:lnTo>
                <a:lnTo>
                  <a:pt x="129755" y="2044"/>
                </a:lnTo>
                <a:lnTo>
                  <a:pt x="128130" y="0"/>
                </a:lnTo>
                <a:close/>
              </a:path>
            </a:pathLst>
          </a:custGeom>
          <a:solidFill>
            <a:srgbClr val="407DC9"/>
          </a:solidFill>
        </p:spPr>
        <p:txBody>
          <a:bodyPr wrap="square" lIns="0" tIns="0" rIns="0" bIns="0" rtlCol="0"/>
          <a:lstStyle/>
          <a:p>
            <a:endParaRPr/>
          </a:p>
        </p:txBody>
      </p:sp>
      <p:sp>
        <p:nvSpPr>
          <p:cNvPr id="8" name="object 8"/>
          <p:cNvSpPr/>
          <p:nvPr/>
        </p:nvSpPr>
        <p:spPr>
          <a:xfrm>
            <a:off x="11920160" y="8978206"/>
            <a:ext cx="475039" cy="193922"/>
          </a:xfrm>
          <a:prstGeom prst="rect">
            <a:avLst/>
          </a:prstGeom>
          <a:blipFill>
            <a:blip r:embed="rId2" cstate="print"/>
            <a:stretch>
              <a:fillRect/>
            </a:stretch>
          </a:blipFill>
        </p:spPr>
        <p:txBody>
          <a:bodyPr wrap="square" lIns="0" tIns="0" rIns="0" bIns="0" rtlCol="0"/>
          <a:lstStyle/>
          <a:p>
            <a:endParaRPr/>
          </a:p>
        </p:txBody>
      </p:sp>
      <p:sp>
        <p:nvSpPr>
          <p:cNvPr id="9" name="object 9"/>
          <p:cNvSpPr/>
          <p:nvPr/>
        </p:nvSpPr>
        <p:spPr>
          <a:xfrm>
            <a:off x="10731500" y="8883078"/>
            <a:ext cx="388823" cy="365340"/>
          </a:xfrm>
          <a:prstGeom prst="rect">
            <a:avLst/>
          </a:prstGeom>
          <a:blipFill>
            <a:blip r:embed="rId3" cstate="print"/>
            <a:stretch>
              <a:fillRect/>
            </a:stretch>
          </a:blipFill>
        </p:spPr>
        <p:txBody>
          <a:bodyPr wrap="square" lIns="0" tIns="0" rIns="0" bIns="0" rtlCol="0"/>
          <a:lstStyle/>
          <a:p>
            <a:endParaRPr/>
          </a:p>
        </p:txBody>
      </p:sp>
      <p:sp>
        <p:nvSpPr>
          <p:cNvPr id="10" name="object 10"/>
          <p:cNvSpPr/>
          <p:nvPr/>
        </p:nvSpPr>
        <p:spPr>
          <a:xfrm>
            <a:off x="11551384" y="8954453"/>
            <a:ext cx="65405" cy="65405"/>
          </a:xfrm>
          <a:custGeom>
            <a:avLst/>
            <a:gdLst/>
            <a:ahLst/>
            <a:cxnLst/>
            <a:rect l="l" t="t" r="r" b="b"/>
            <a:pathLst>
              <a:path w="65404" h="65404">
                <a:moveTo>
                  <a:pt x="32562" y="0"/>
                </a:moveTo>
                <a:lnTo>
                  <a:pt x="0" y="32575"/>
                </a:lnTo>
                <a:lnTo>
                  <a:pt x="32562" y="65138"/>
                </a:lnTo>
                <a:lnTo>
                  <a:pt x="65138" y="32575"/>
                </a:lnTo>
                <a:lnTo>
                  <a:pt x="32562" y="0"/>
                </a:lnTo>
                <a:close/>
              </a:path>
            </a:pathLst>
          </a:custGeom>
          <a:solidFill>
            <a:srgbClr val="F2B533"/>
          </a:solidFill>
        </p:spPr>
        <p:txBody>
          <a:bodyPr wrap="square" lIns="0" tIns="0" rIns="0" bIns="0" rtlCol="0"/>
          <a:lstStyle/>
          <a:p>
            <a:endParaRPr/>
          </a:p>
        </p:txBody>
      </p:sp>
      <p:sp>
        <p:nvSpPr>
          <p:cNvPr id="11" name="object 11"/>
          <p:cNvSpPr/>
          <p:nvPr/>
        </p:nvSpPr>
        <p:spPr>
          <a:xfrm>
            <a:off x="304825" y="9179242"/>
            <a:ext cx="304800" cy="287655"/>
          </a:xfrm>
          <a:custGeom>
            <a:avLst/>
            <a:gdLst/>
            <a:ahLst/>
            <a:cxnLst/>
            <a:rect l="l" t="t" r="r" b="b"/>
            <a:pathLst>
              <a:path w="304800" h="287654">
                <a:moveTo>
                  <a:pt x="304774" y="287185"/>
                </a:moveTo>
                <a:lnTo>
                  <a:pt x="0" y="287185"/>
                </a:lnTo>
                <a:lnTo>
                  <a:pt x="0" y="0"/>
                </a:lnTo>
                <a:lnTo>
                  <a:pt x="304774" y="0"/>
                </a:lnTo>
                <a:lnTo>
                  <a:pt x="304774" y="287185"/>
                </a:lnTo>
                <a:close/>
              </a:path>
            </a:pathLst>
          </a:custGeom>
          <a:solidFill>
            <a:srgbClr val="407DC9"/>
          </a:solidFill>
        </p:spPr>
        <p:txBody>
          <a:bodyPr wrap="square" lIns="0" tIns="0" rIns="0" bIns="0" rtlCol="0"/>
          <a:lstStyle/>
          <a:p>
            <a:endParaRPr/>
          </a:p>
        </p:txBody>
      </p:sp>
      <p:sp>
        <p:nvSpPr>
          <p:cNvPr id="12" name="object 12"/>
          <p:cNvSpPr/>
          <p:nvPr/>
        </p:nvSpPr>
        <p:spPr>
          <a:xfrm>
            <a:off x="0" y="9179242"/>
            <a:ext cx="305435" cy="287655"/>
          </a:xfrm>
          <a:custGeom>
            <a:avLst/>
            <a:gdLst/>
            <a:ahLst/>
            <a:cxnLst/>
            <a:rect l="l" t="t" r="r" b="b"/>
            <a:pathLst>
              <a:path w="305435" h="287654">
                <a:moveTo>
                  <a:pt x="0" y="287185"/>
                </a:moveTo>
                <a:lnTo>
                  <a:pt x="304825" y="287185"/>
                </a:lnTo>
                <a:lnTo>
                  <a:pt x="304825" y="0"/>
                </a:lnTo>
                <a:lnTo>
                  <a:pt x="0" y="0"/>
                </a:lnTo>
                <a:lnTo>
                  <a:pt x="0" y="287185"/>
                </a:lnTo>
                <a:close/>
              </a:path>
            </a:pathLst>
          </a:custGeom>
          <a:solidFill>
            <a:srgbClr val="63CCC9"/>
          </a:solidFill>
        </p:spPr>
        <p:txBody>
          <a:bodyPr wrap="square" lIns="0" tIns="0" rIns="0" bIns="0" rtlCol="0"/>
          <a:lstStyle/>
          <a:p>
            <a:endParaRPr/>
          </a:p>
        </p:txBody>
      </p:sp>
      <p:sp>
        <p:nvSpPr>
          <p:cNvPr id="13" name="object 13"/>
          <p:cNvSpPr/>
          <p:nvPr/>
        </p:nvSpPr>
        <p:spPr>
          <a:xfrm>
            <a:off x="609600" y="9179242"/>
            <a:ext cx="305435" cy="287655"/>
          </a:xfrm>
          <a:custGeom>
            <a:avLst/>
            <a:gdLst/>
            <a:ahLst/>
            <a:cxnLst/>
            <a:rect l="l" t="t" r="r" b="b"/>
            <a:pathLst>
              <a:path w="305434" h="287654">
                <a:moveTo>
                  <a:pt x="0" y="0"/>
                </a:moveTo>
                <a:lnTo>
                  <a:pt x="304825" y="0"/>
                </a:lnTo>
                <a:lnTo>
                  <a:pt x="304825" y="287185"/>
                </a:lnTo>
                <a:lnTo>
                  <a:pt x="0" y="287185"/>
                </a:lnTo>
                <a:lnTo>
                  <a:pt x="0" y="0"/>
                </a:lnTo>
                <a:close/>
              </a:path>
            </a:pathLst>
          </a:custGeom>
          <a:solidFill>
            <a:srgbClr val="63CCC9"/>
          </a:solidFill>
        </p:spPr>
        <p:txBody>
          <a:bodyPr wrap="square" lIns="0" tIns="0" rIns="0" bIns="0" rtlCol="0"/>
          <a:lstStyle/>
          <a:p>
            <a:endParaRPr/>
          </a:p>
        </p:txBody>
      </p:sp>
      <p:sp>
        <p:nvSpPr>
          <p:cNvPr id="14" name="object 14"/>
          <p:cNvSpPr/>
          <p:nvPr/>
        </p:nvSpPr>
        <p:spPr>
          <a:xfrm>
            <a:off x="304825" y="8892146"/>
            <a:ext cx="304800" cy="287655"/>
          </a:xfrm>
          <a:custGeom>
            <a:avLst/>
            <a:gdLst/>
            <a:ahLst/>
            <a:cxnLst/>
            <a:rect l="l" t="t" r="r" b="b"/>
            <a:pathLst>
              <a:path w="304800" h="287654">
                <a:moveTo>
                  <a:pt x="0" y="0"/>
                </a:moveTo>
                <a:lnTo>
                  <a:pt x="304774" y="0"/>
                </a:lnTo>
                <a:lnTo>
                  <a:pt x="304774" y="287108"/>
                </a:lnTo>
                <a:lnTo>
                  <a:pt x="0" y="287108"/>
                </a:lnTo>
                <a:lnTo>
                  <a:pt x="0" y="0"/>
                </a:lnTo>
                <a:close/>
              </a:path>
            </a:pathLst>
          </a:custGeom>
          <a:solidFill>
            <a:srgbClr val="63CCC9"/>
          </a:solidFill>
        </p:spPr>
        <p:txBody>
          <a:bodyPr wrap="square" lIns="0" tIns="0" rIns="0" bIns="0" rtlCol="0"/>
          <a:lstStyle/>
          <a:p>
            <a:endParaRPr/>
          </a:p>
        </p:txBody>
      </p:sp>
      <p:sp>
        <p:nvSpPr>
          <p:cNvPr id="15" name="object 15"/>
          <p:cNvSpPr/>
          <p:nvPr/>
        </p:nvSpPr>
        <p:spPr>
          <a:xfrm>
            <a:off x="0" y="8604948"/>
            <a:ext cx="305435" cy="287655"/>
          </a:xfrm>
          <a:custGeom>
            <a:avLst/>
            <a:gdLst/>
            <a:ahLst/>
            <a:cxnLst/>
            <a:rect l="l" t="t" r="r" b="b"/>
            <a:pathLst>
              <a:path w="305435" h="287654">
                <a:moveTo>
                  <a:pt x="0" y="287197"/>
                </a:moveTo>
                <a:lnTo>
                  <a:pt x="304825" y="287197"/>
                </a:lnTo>
                <a:lnTo>
                  <a:pt x="304825" y="0"/>
                </a:lnTo>
                <a:lnTo>
                  <a:pt x="0" y="0"/>
                </a:lnTo>
                <a:lnTo>
                  <a:pt x="0" y="287197"/>
                </a:lnTo>
                <a:close/>
              </a:path>
            </a:pathLst>
          </a:custGeom>
          <a:solidFill>
            <a:srgbClr val="F2B533"/>
          </a:solidFill>
        </p:spPr>
        <p:txBody>
          <a:bodyPr wrap="square" lIns="0" tIns="0" rIns="0" bIns="0" rtlCol="0"/>
          <a:lstStyle/>
          <a:p>
            <a:endParaRPr/>
          </a:p>
        </p:txBody>
      </p:sp>
      <p:sp>
        <p:nvSpPr>
          <p:cNvPr id="16" name="object 16"/>
          <p:cNvSpPr/>
          <p:nvPr/>
        </p:nvSpPr>
        <p:spPr>
          <a:xfrm>
            <a:off x="609600" y="8604948"/>
            <a:ext cx="305435" cy="287655"/>
          </a:xfrm>
          <a:custGeom>
            <a:avLst/>
            <a:gdLst/>
            <a:ahLst/>
            <a:cxnLst/>
            <a:rect l="l" t="t" r="r" b="b"/>
            <a:pathLst>
              <a:path w="305434" h="287654">
                <a:moveTo>
                  <a:pt x="0" y="0"/>
                </a:moveTo>
                <a:lnTo>
                  <a:pt x="304825" y="0"/>
                </a:lnTo>
                <a:lnTo>
                  <a:pt x="304825" y="287197"/>
                </a:lnTo>
                <a:lnTo>
                  <a:pt x="0" y="287197"/>
                </a:lnTo>
                <a:lnTo>
                  <a:pt x="0" y="0"/>
                </a:lnTo>
                <a:close/>
              </a:path>
            </a:pathLst>
          </a:custGeom>
          <a:solidFill>
            <a:srgbClr val="F2B533"/>
          </a:solidFill>
        </p:spPr>
        <p:txBody>
          <a:bodyPr wrap="square" lIns="0" tIns="0" rIns="0" bIns="0" rtlCol="0"/>
          <a:lstStyle/>
          <a:p>
            <a:endParaRPr/>
          </a:p>
        </p:txBody>
      </p:sp>
      <p:sp>
        <p:nvSpPr>
          <p:cNvPr id="17" name="object 17"/>
          <p:cNvSpPr/>
          <p:nvPr/>
        </p:nvSpPr>
        <p:spPr>
          <a:xfrm>
            <a:off x="914438" y="8892133"/>
            <a:ext cx="304800" cy="287655"/>
          </a:xfrm>
          <a:custGeom>
            <a:avLst/>
            <a:gdLst/>
            <a:ahLst/>
            <a:cxnLst/>
            <a:rect l="l" t="t" r="r" b="b"/>
            <a:pathLst>
              <a:path w="304800" h="287654">
                <a:moveTo>
                  <a:pt x="304761" y="287108"/>
                </a:moveTo>
                <a:lnTo>
                  <a:pt x="0" y="287108"/>
                </a:lnTo>
                <a:lnTo>
                  <a:pt x="0" y="0"/>
                </a:lnTo>
                <a:lnTo>
                  <a:pt x="304761" y="0"/>
                </a:lnTo>
                <a:lnTo>
                  <a:pt x="304761" y="287108"/>
                </a:lnTo>
                <a:close/>
              </a:path>
            </a:pathLst>
          </a:custGeom>
          <a:solidFill>
            <a:srgbClr val="F2B533"/>
          </a:solidFill>
        </p:spPr>
        <p:txBody>
          <a:bodyPr wrap="square" lIns="0" tIns="0" rIns="0" bIns="0" rtlCol="0"/>
          <a:lstStyle/>
          <a:p>
            <a:endParaRPr/>
          </a:p>
        </p:txBody>
      </p:sp>
      <p:sp>
        <p:nvSpPr>
          <p:cNvPr id="18" name="object 18"/>
          <p:cNvSpPr/>
          <p:nvPr/>
        </p:nvSpPr>
        <p:spPr>
          <a:xfrm>
            <a:off x="914450" y="9466427"/>
            <a:ext cx="304800" cy="287655"/>
          </a:xfrm>
          <a:custGeom>
            <a:avLst/>
            <a:gdLst/>
            <a:ahLst/>
            <a:cxnLst/>
            <a:rect l="l" t="t" r="r" b="b"/>
            <a:pathLst>
              <a:path w="304800" h="287654">
                <a:moveTo>
                  <a:pt x="0" y="287121"/>
                </a:moveTo>
                <a:lnTo>
                  <a:pt x="304761" y="287121"/>
                </a:lnTo>
                <a:lnTo>
                  <a:pt x="304761" y="0"/>
                </a:lnTo>
                <a:lnTo>
                  <a:pt x="0" y="0"/>
                </a:lnTo>
                <a:lnTo>
                  <a:pt x="0" y="287121"/>
                </a:lnTo>
                <a:close/>
              </a:path>
            </a:pathLst>
          </a:custGeom>
          <a:solidFill>
            <a:srgbClr val="F2B533"/>
          </a:solidFill>
        </p:spPr>
        <p:txBody>
          <a:bodyPr wrap="square" lIns="0" tIns="0" rIns="0" bIns="0" rtlCol="0"/>
          <a:lstStyle/>
          <a:p>
            <a:endParaRPr/>
          </a:p>
        </p:txBody>
      </p:sp>
      <p:sp>
        <p:nvSpPr>
          <p:cNvPr id="19" name="object 19"/>
          <p:cNvSpPr/>
          <p:nvPr/>
        </p:nvSpPr>
        <p:spPr>
          <a:xfrm>
            <a:off x="304825" y="9466427"/>
            <a:ext cx="304800" cy="287655"/>
          </a:xfrm>
          <a:custGeom>
            <a:avLst/>
            <a:gdLst/>
            <a:ahLst/>
            <a:cxnLst/>
            <a:rect l="l" t="t" r="r" b="b"/>
            <a:pathLst>
              <a:path w="304800" h="287654">
                <a:moveTo>
                  <a:pt x="0" y="287172"/>
                </a:moveTo>
                <a:lnTo>
                  <a:pt x="304774" y="287172"/>
                </a:lnTo>
                <a:lnTo>
                  <a:pt x="304774" y="0"/>
                </a:lnTo>
                <a:lnTo>
                  <a:pt x="0" y="0"/>
                </a:lnTo>
                <a:lnTo>
                  <a:pt x="0" y="287172"/>
                </a:lnTo>
                <a:close/>
              </a:path>
            </a:pathLst>
          </a:custGeom>
          <a:solidFill>
            <a:srgbClr val="63CCC9"/>
          </a:solidFill>
        </p:spPr>
        <p:txBody>
          <a:bodyPr wrap="square" lIns="0" tIns="0" rIns="0" bIns="0" rtlCol="0"/>
          <a:lstStyle/>
          <a:p>
            <a:endParaRPr/>
          </a:p>
        </p:txBody>
      </p:sp>
      <p:sp>
        <p:nvSpPr>
          <p:cNvPr id="20" name="object 20"/>
          <p:cNvSpPr/>
          <p:nvPr/>
        </p:nvSpPr>
        <p:spPr>
          <a:xfrm>
            <a:off x="11446452" y="9248422"/>
            <a:ext cx="939749" cy="98780"/>
          </a:xfrm>
          <a:prstGeom prst="rect">
            <a:avLst/>
          </a:prstGeom>
          <a:blipFill>
            <a:blip r:embed="rId4" cstate="print"/>
            <a:stretch>
              <a:fillRect/>
            </a:stretch>
          </a:blipFill>
        </p:spPr>
        <p:txBody>
          <a:bodyPr wrap="square" lIns="0" tIns="0" rIns="0" bIns="0" rtlCol="0"/>
          <a:lstStyle/>
          <a:p>
            <a:endParaRPr/>
          </a:p>
        </p:txBody>
      </p:sp>
      <p:sp>
        <p:nvSpPr>
          <p:cNvPr id="22" name="Rettangolo 21"/>
          <p:cNvSpPr/>
          <p:nvPr/>
        </p:nvSpPr>
        <p:spPr>
          <a:xfrm>
            <a:off x="914438" y="628876"/>
            <a:ext cx="11430000" cy="1077218"/>
          </a:xfrm>
          <a:prstGeom prst="rect">
            <a:avLst/>
          </a:prstGeom>
        </p:spPr>
        <p:txBody>
          <a:bodyPr wrap="square">
            <a:spAutoFit/>
          </a:bodyPr>
          <a:lstStyle/>
          <a:p>
            <a:pPr marL="12700" algn="ctr">
              <a:lnSpc>
                <a:spcPct val="100000"/>
              </a:lnSpc>
              <a:spcBef>
                <a:spcPts val="100"/>
              </a:spcBef>
            </a:pPr>
            <a:r>
              <a:rPr lang="it-IT" sz="3200" b="1" dirty="0" smtClean="0"/>
              <a:t>WP </a:t>
            </a:r>
            <a:r>
              <a:rPr lang="it-IT" sz="3200" b="1" dirty="0"/>
              <a:t>5 -</a:t>
            </a:r>
            <a:r>
              <a:rPr lang="en-US" sz="3200" b="1" dirty="0"/>
              <a:t> Trial implementation of the new Pediatric Care integrated </a:t>
            </a:r>
            <a:r>
              <a:rPr lang="en-US" sz="3200" b="1" dirty="0" smtClean="0"/>
              <a:t>curricula</a:t>
            </a:r>
            <a:endParaRPr lang="it-IT" sz="3200" b="1" dirty="0">
              <a:latin typeface="Cambria"/>
              <a:cs typeface="Cambria"/>
            </a:endParaRPr>
          </a:p>
        </p:txBody>
      </p:sp>
      <p:sp>
        <p:nvSpPr>
          <p:cNvPr id="25" name="Segnaposto contenuto 2">
            <a:extLst>
              <a:ext uri="{FF2B5EF4-FFF2-40B4-BE49-F238E27FC236}">
                <a16:creationId xmlns:a16="http://schemas.microsoft.com/office/drawing/2014/main" xmlns="" id="{CEE12257-FF7F-414E-BCA5-D2FB93B19AD9}"/>
              </a:ext>
            </a:extLst>
          </p:cNvPr>
          <p:cNvSpPr txBox="1">
            <a:spLocks/>
          </p:cNvSpPr>
          <p:nvPr/>
        </p:nvSpPr>
        <p:spPr>
          <a:xfrm>
            <a:off x="1171820" y="2146301"/>
            <a:ext cx="11172618" cy="6449668"/>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91440" marR="0" lvl="0" indent="-91440" algn="l" defTabSz="914400" rtl="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r>
              <a:rPr kumimoji="0" lang="en-GB" sz="2800" b="0" i="0"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rPr>
              <a:t>5</a:t>
            </a:r>
            <a:r>
              <a:rPr kumimoji="0" lang="en-US" sz="2800" b="0" i="0"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rPr>
              <a:t>.1 Management of the approval of the trial by legal authorities.</a:t>
            </a:r>
          </a:p>
          <a:p>
            <a:pPr marL="0" indent="0">
              <a:buClr>
                <a:srgbClr val="E48312"/>
              </a:buClr>
              <a:buNone/>
              <a:defRPr/>
            </a:pPr>
            <a:r>
              <a:rPr lang="it-IT" sz="2400" b="1" dirty="0">
                <a:solidFill>
                  <a:schemeClr val="accent6"/>
                </a:solidFill>
              </a:rPr>
              <a:t>Work in </a:t>
            </a:r>
            <a:r>
              <a:rPr lang="it-IT" sz="2400" b="1" dirty="0" smtClean="0">
                <a:solidFill>
                  <a:schemeClr val="accent6"/>
                </a:solidFill>
              </a:rPr>
              <a:t>progress</a:t>
            </a:r>
          </a:p>
          <a:p>
            <a:pPr marL="0" indent="0">
              <a:buClr>
                <a:srgbClr val="E48312"/>
              </a:buClr>
              <a:buNone/>
              <a:defRPr/>
            </a:pPr>
            <a:endParaRPr kumimoji="0" lang="it-IT" sz="2800" b="0" i="0"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endParaRP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r>
              <a:rPr kumimoji="0" lang="en-US" sz="2800" b="0" i="0"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rPr>
              <a:t>5.2. Selection and designation of the teachers.</a:t>
            </a:r>
          </a:p>
          <a:p>
            <a:pPr marL="0" indent="0">
              <a:buClr>
                <a:srgbClr val="E48312"/>
              </a:buClr>
              <a:buNone/>
              <a:defRPr/>
            </a:pPr>
            <a:r>
              <a:rPr lang="it-IT" sz="2400" b="1" dirty="0" smtClean="0">
                <a:solidFill>
                  <a:schemeClr val="accent2"/>
                </a:solidFill>
              </a:rPr>
              <a:t>To be </a:t>
            </a:r>
            <a:r>
              <a:rPr lang="it-IT" sz="2400" b="1" dirty="0" err="1" smtClean="0">
                <a:solidFill>
                  <a:schemeClr val="accent2"/>
                </a:solidFill>
              </a:rPr>
              <a:t>done</a:t>
            </a:r>
            <a:r>
              <a:rPr kumimoji="0" lang="en-US" sz="2400" b="1" i="0" u="none" strike="noStrike" kern="1200" cap="none" spc="0" normalizeH="0" baseline="0" noProof="0" dirty="0" smtClean="0">
                <a:ln>
                  <a:noFill/>
                </a:ln>
                <a:solidFill>
                  <a:srgbClr val="000000">
                    <a:lumMod val="75000"/>
                    <a:lumOff val="25000"/>
                  </a:srgbClr>
                </a:solidFill>
                <a:effectLst/>
                <a:uLnTx/>
                <a:uFillTx/>
                <a:latin typeface="Calibri" panose="020F0502020204030204"/>
              </a:rPr>
              <a:t>	</a:t>
            </a:r>
          </a:p>
          <a:p>
            <a:pPr marL="0" indent="0">
              <a:buClr>
                <a:srgbClr val="E48312"/>
              </a:buClr>
              <a:buNone/>
              <a:defRPr/>
            </a:pPr>
            <a:endParaRPr kumimoji="0" lang="it-IT" sz="2800" b="0" i="0"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endParaRP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r>
              <a:rPr kumimoji="0" lang="en-US" sz="2800" b="0" i="0"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rPr>
              <a:t>5.3 Pre-enrollment and admission procedures of the trainees</a:t>
            </a:r>
          </a:p>
          <a:p>
            <a:pPr marL="0" lvl="0" indent="0">
              <a:buClr>
                <a:srgbClr val="E48312"/>
              </a:buClr>
              <a:buNone/>
              <a:defRPr/>
            </a:pPr>
            <a:r>
              <a:rPr lang="it-IT" sz="2400" b="1" dirty="0">
                <a:solidFill>
                  <a:schemeClr val="accent2"/>
                </a:solidFill>
              </a:rPr>
              <a:t>To be </a:t>
            </a:r>
            <a:r>
              <a:rPr lang="it-IT" sz="2400" b="1" dirty="0" smtClean="0">
                <a:solidFill>
                  <a:schemeClr val="accent2"/>
                </a:solidFill>
              </a:rPr>
              <a:t>done</a:t>
            </a:r>
          </a:p>
          <a:p>
            <a:pPr marL="0" lvl="0" indent="0">
              <a:buClr>
                <a:srgbClr val="E48312"/>
              </a:buClr>
              <a:buNone/>
              <a:defRPr/>
            </a:pPr>
            <a:endParaRPr kumimoji="0" lang="it-IT" sz="2800" b="0" i="0" u="none" strike="noStrike" kern="1200" cap="none" spc="0" normalizeH="0" baseline="0" noProof="0" dirty="0" smtClean="0">
              <a:ln>
                <a:noFill/>
              </a:ln>
              <a:solidFill>
                <a:schemeClr val="accent2"/>
              </a:solidFill>
              <a:effectLst/>
              <a:uLnTx/>
              <a:uFillTx/>
              <a:latin typeface="Calibri" panose="020F0502020204030204"/>
            </a:endParaRP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r>
              <a:rPr kumimoji="0" lang="en-US" sz="2800" b="0" i="0"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rPr>
              <a:t>5.4 Trial implementation of the first year of the new curricula.</a:t>
            </a:r>
          </a:p>
          <a:p>
            <a:pPr marL="0" lvl="0" indent="0">
              <a:buClr>
                <a:srgbClr val="E48312"/>
              </a:buClr>
              <a:buNone/>
              <a:defRPr/>
            </a:pPr>
            <a:r>
              <a:rPr lang="it-IT" sz="2400" b="1" dirty="0">
                <a:solidFill>
                  <a:schemeClr val="accent2"/>
                </a:solidFill>
              </a:rPr>
              <a:t>To be </a:t>
            </a:r>
            <a:r>
              <a:rPr lang="it-IT" sz="2400" b="1" dirty="0" err="1">
                <a:solidFill>
                  <a:schemeClr val="accent2"/>
                </a:solidFill>
              </a:rPr>
              <a:t>done</a:t>
            </a:r>
            <a:endParaRPr kumimoji="0" lang="it-IT" sz="2400" b="1" i="0" u="none" strike="noStrike" kern="1200" cap="none" spc="0" normalizeH="0" baseline="0" noProof="0" dirty="0" smtClean="0">
              <a:ln>
                <a:noFill/>
              </a:ln>
              <a:solidFill>
                <a:schemeClr val="accent2"/>
              </a:solidFill>
              <a:effectLst/>
              <a:uLnTx/>
              <a:uFillTx/>
              <a:latin typeface="Calibri" panose="020F0502020204030204"/>
            </a:endParaRP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endParaRPr kumimoji="0" lang="it-IT" sz="2000" b="0" i="0" u="none" strike="noStrike" kern="1200" cap="none" spc="0" normalizeH="0" baseline="0" noProof="0" dirty="0">
              <a:ln>
                <a:noFill/>
              </a:ln>
              <a:solidFill>
                <a:srgbClr val="000000">
                  <a:lumMod val="75000"/>
                  <a:lumOff val="2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763264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a 1"/>
          <p:cNvGraphicFramePr>
            <a:graphicFrameLocks noGrp="1"/>
          </p:cNvGraphicFramePr>
          <p:nvPr>
            <p:extLst>
              <p:ext uri="{D42A27DB-BD31-4B8C-83A1-F6EECF244321}">
                <p14:modId xmlns:p14="http://schemas.microsoft.com/office/powerpoint/2010/main" val="1513792562"/>
              </p:ext>
            </p:extLst>
          </p:nvPr>
        </p:nvGraphicFramePr>
        <p:xfrm>
          <a:off x="483319" y="1267100"/>
          <a:ext cx="12279092" cy="3640729"/>
        </p:xfrm>
        <a:graphic>
          <a:graphicData uri="http://schemas.openxmlformats.org/drawingml/2006/table">
            <a:tbl>
              <a:tblPr firstRow="1" bandRow="1">
                <a:tableStyleId>{5C22544A-7EE6-4342-B048-85BDC9FD1C3A}</a:tableStyleId>
              </a:tblPr>
              <a:tblGrid>
                <a:gridCol w="470265">
                  <a:extLst>
                    <a:ext uri="{9D8B030D-6E8A-4147-A177-3AD203B41FA5}">
                      <a16:colId xmlns:a16="http://schemas.microsoft.com/office/drawing/2014/main" xmlns="" val="325549620"/>
                    </a:ext>
                  </a:extLst>
                </a:gridCol>
                <a:gridCol w="4467497">
                  <a:extLst>
                    <a:ext uri="{9D8B030D-6E8A-4147-A177-3AD203B41FA5}">
                      <a16:colId xmlns:a16="http://schemas.microsoft.com/office/drawing/2014/main" xmlns="" val="3113594857"/>
                    </a:ext>
                  </a:extLst>
                </a:gridCol>
                <a:gridCol w="587829">
                  <a:extLst>
                    <a:ext uri="{9D8B030D-6E8A-4147-A177-3AD203B41FA5}">
                      <a16:colId xmlns:a16="http://schemas.microsoft.com/office/drawing/2014/main" xmlns="" val="3448779578"/>
                    </a:ext>
                  </a:extLst>
                </a:gridCol>
                <a:gridCol w="496388">
                  <a:extLst>
                    <a:ext uri="{9D8B030D-6E8A-4147-A177-3AD203B41FA5}">
                      <a16:colId xmlns:a16="http://schemas.microsoft.com/office/drawing/2014/main" xmlns="" val="1515636119"/>
                    </a:ext>
                  </a:extLst>
                </a:gridCol>
                <a:gridCol w="587829">
                  <a:extLst>
                    <a:ext uri="{9D8B030D-6E8A-4147-A177-3AD203B41FA5}">
                      <a16:colId xmlns:a16="http://schemas.microsoft.com/office/drawing/2014/main" xmlns="" val="1929665679"/>
                    </a:ext>
                  </a:extLst>
                </a:gridCol>
                <a:gridCol w="535577">
                  <a:extLst>
                    <a:ext uri="{9D8B030D-6E8A-4147-A177-3AD203B41FA5}">
                      <a16:colId xmlns:a16="http://schemas.microsoft.com/office/drawing/2014/main" xmlns="" val="1324908723"/>
                    </a:ext>
                  </a:extLst>
                </a:gridCol>
                <a:gridCol w="679269">
                  <a:extLst>
                    <a:ext uri="{9D8B030D-6E8A-4147-A177-3AD203B41FA5}">
                      <a16:colId xmlns:a16="http://schemas.microsoft.com/office/drawing/2014/main" xmlns="" val="449619761"/>
                    </a:ext>
                  </a:extLst>
                </a:gridCol>
                <a:gridCol w="574765">
                  <a:extLst>
                    <a:ext uri="{9D8B030D-6E8A-4147-A177-3AD203B41FA5}">
                      <a16:colId xmlns:a16="http://schemas.microsoft.com/office/drawing/2014/main" xmlns="" val="3438503674"/>
                    </a:ext>
                  </a:extLst>
                </a:gridCol>
                <a:gridCol w="627018">
                  <a:extLst>
                    <a:ext uri="{9D8B030D-6E8A-4147-A177-3AD203B41FA5}">
                      <a16:colId xmlns:a16="http://schemas.microsoft.com/office/drawing/2014/main" xmlns="" val="4040965731"/>
                    </a:ext>
                  </a:extLst>
                </a:gridCol>
                <a:gridCol w="653142">
                  <a:extLst>
                    <a:ext uri="{9D8B030D-6E8A-4147-A177-3AD203B41FA5}">
                      <a16:colId xmlns:a16="http://schemas.microsoft.com/office/drawing/2014/main" xmlns="" val="422917657"/>
                    </a:ext>
                  </a:extLst>
                </a:gridCol>
                <a:gridCol w="653143">
                  <a:extLst>
                    <a:ext uri="{9D8B030D-6E8A-4147-A177-3AD203B41FA5}">
                      <a16:colId xmlns:a16="http://schemas.microsoft.com/office/drawing/2014/main" xmlns="" val="4039673330"/>
                    </a:ext>
                  </a:extLst>
                </a:gridCol>
                <a:gridCol w="666206">
                  <a:extLst>
                    <a:ext uri="{9D8B030D-6E8A-4147-A177-3AD203B41FA5}">
                      <a16:colId xmlns:a16="http://schemas.microsoft.com/office/drawing/2014/main" xmlns="" val="1571661456"/>
                    </a:ext>
                  </a:extLst>
                </a:gridCol>
                <a:gridCol w="666206">
                  <a:extLst>
                    <a:ext uri="{9D8B030D-6E8A-4147-A177-3AD203B41FA5}">
                      <a16:colId xmlns:a16="http://schemas.microsoft.com/office/drawing/2014/main" xmlns="" val="4203905368"/>
                    </a:ext>
                  </a:extLst>
                </a:gridCol>
                <a:gridCol w="613958">
                  <a:extLst>
                    <a:ext uri="{9D8B030D-6E8A-4147-A177-3AD203B41FA5}">
                      <a16:colId xmlns:a16="http://schemas.microsoft.com/office/drawing/2014/main" xmlns="" val="354461507"/>
                    </a:ext>
                  </a:extLst>
                </a:gridCol>
              </a:tblGrid>
              <a:tr h="731518">
                <a:tc gridSpan="2">
                  <a:txBody>
                    <a:bodyPr/>
                    <a:lstStyle/>
                    <a:p>
                      <a:r>
                        <a:rPr lang="it-IT" dirty="0" err="1" smtClean="0"/>
                        <a:t>Activities</a:t>
                      </a:r>
                      <a:endParaRPr lang="en-GB" dirty="0"/>
                    </a:p>
                  </a:txBody>
                  <a:tcPr/>
                </a:tc>
                <a:tc hMerge="1">
                  <a:txBody>
                    <a:bodyPr/>
                    <a:lstStyle/>
                    <a:p>
                      <a:endParaRPr lang="en-GB" dirty="0"/>
                    </a:p>
                  </a:txBody>
                  <a:tcPr/>
                </a:tc>
                <a:tc>
                  <a:txBody>
                    <a:bodyPr/>
                    <a:lstStyle/>
                    <a:p>
                      <a:r>
                        <a:rPr lang="it-IT" sz="1600" dirty="0" smtClean="0"/>
                        <a:t>M1</a:t>
                      </a:r>
                      <a:endParaRPr lang="en-GB" sz="1600" dirty="0"/>
                    </a:p>
                  </a:txBody>
                  <a:tcPr/>
                </a:tc>
                <a:tc>
                  <a:txBody>
                    <a:bodyPr/>
                    <a:lstStyle/>
                    <a:p>
                      <a:r>
                        <a:rPr lang="it-IT" sz="1600" dirty="0" smtClean="0"/>
                        <a:t>M2</a:t>
                      </a:r>
                      <a:endParaRPr lang="en-GB" sz="1600" dirty="0"/>
                    </a:p>
                  </a:txBody>
                  <a:tcPr/>
                </a:tc>
                <a:tc>
                  <a:txBody>
                    <a:bodyPr/>
                    <a:lstStyle/>
                    <a:p>
                      <a:r>
                        <a:rPr lang="it-IT" sz="1600" dirty="0" smtClean="0"/>
                        <a:t>M3</a:t>
                      </a:r>
                      <a:endParaRPr lang="en-GB" sz="1600" dirty="0"/>
                    </a:p>
                  </a:txBody>
                  <a:tcPr/>
                </a:tc>
                <a:tc>
                  <a:txBody>
                    <a:bodyPr/>
                    <a:lstStyle/>
                    <a:p>
                      <a:r>
                        <a:rPr lang="it-IT" sz="1600" dirty="0" smtClean="0"/>
                        <a:t>M4</a:t>
                      </a:r>
                      <a:endParaRPr lang="en-GB" sz="1600" dirty="0"/>
                    </a:p>
                  </a:txBody>
                  <a:tcPr/>
                </a:tc>
                <a:tc>
                  <a:txBody>
                    <a:bodyPr/>
                    <a:lstStyle/>
                    <a:p>
                      <a:r>
                        <a:rPr lang="it-IT" sz="1600" dirty="0" smtClean="0"/>
                        <a:t>M5</a:t>
                      </a:r>
                      <a:endParaRPr lang="en-GB" sz="1600" dirty="0"/>
                    </a:p>
                  </a:txBody>
                  <a:tcPr/>
                </a:tc>
                <a:tc>
                  <a:txBody>
                    <a:bodyPr/>
                    <a:lstStyle/>
                    <a:p>
                      <a:r>
                        <a:rPr lang="it-IT" sz="1600" dirty="0" smtClean="0"/>
                        <a:t>M6</a:t>
                      </a:r>
                      <a:endParaRPr lang="en-GB" sz="1600" dirty="0"/>
                    </a:p>
                  </a:txBody>
                  <a:tcPr/>
                </a:tc>
                <a:tc>
                  <a:txBody>
                    <a:bodyPr/>
                    <a:lstStyle/>
                    <a:p>
                      <a:r>
                        <a:rPr lang="it-IT" sz="1600" dirty="0" smtClean="0"/>
                        <a:t>M7</a:t>
                      </a:r>
                      <a:endParaRPr lang="en-GB" sz="1600" dirty="0"/>
                    </a:p>
                  </a:txBody>
                  <a:tcPr/>
                </a:tc>
                <a:tc>
                  <a:txBody>
                    <a:bodyPr/>
                    <a:lstStyle/>
                    <a:p>
                      <a:r>
                        <a:rPr lang="it-IT" sz="1600" dirty="0" smtClean="0"/>
                        <a:t>M8</a:t>
                      </a:r>
                      <a:endParaRPr lang="en-GB" sz="1600" dirty="0"/>
                    </a:p>
                  </a:txBody>
                  <a:tcPr/>
                </a:tc>
                <a:tc>
                  <a:txBody>
                    <a:bodyPr/>
                    <a:lstStyle/>
                    <a:p>
                      <a:r>
                        <a:rPr lang="it-IT" sz="1600" dirty="0" smtClean="0"/>
                        <a:t>M9</a:t>
                      </a:r>
                      <a:endParaRPr lang="en-GB" sz="1600" dirty="0"/>
                    </a:p>
                  </a:txBody>
                  <a:tcPr/>
                </a:tc>
                <a:tc>
                  <a:txBody>
                    <a:bodyPr/>
                    <a:lstStyle/>
                    <a:p>
                      <a:r>
                        <a:rPr lang="it-IT" sz="1600" dirty="0" smtClean="0"/>
                        <a:t>M10</a:t>
                      </a:r>
                      <a:endParaRPr lang="en-GB" sz="1600" dirty="0"/>
                    </a:p>
                  </a:txBody>
                  <a:tcPr/>
                </a:tc>
                <a:tc>
                  <a:txBody>
                    <a:bodyPr/>
                    <a:lstStyle/>
                    <a:p>
                      <a:r>
                        <a:rPr lang="it-IT" sz="1600" dirty="0" smtClean="0"/>
                        <a:t>M11</a:t>
                      </a:r>
                      <a:endParaRPr lang="en-GB" sz="1600" dirty="0"/>
                    </a:p>
                  </a:txBody>
                  <a:tcPr/>
                </a:tc>
                <a:tc>
                  <a:txBody>
                    <a:bodyPr/>
                    <a:lstStyle/>
                    <a:p>
                      <a:r>
                        <a:rPr lang="it-IT" sz="1600" dirty="0" smtClean="0"/>
                        <a:t>M12</a:t>
                      </a:r>
                      <a:endParaRPr lang="en-GB" sz="1600" dirty="0"/>
                    </a:p>
                  </a:txBody>
                  <a:tcPr/>
                </a:tc>
                <a:extLst>
                  <a:ext uri="{0D108BD9-81ED-4DB2-BD59-A6C34878D82A}">
                    <a16:rowId xmlns:a16="http://schemas.microsoft.com/office/drawing/2014/main" xmlns="" val="621446150"/>
                  </a:ext>
                </a:extLst>
              </a:tr>
              <a:tr h="822960">
                <a:tc>
                  <a:txBody>
                    <a:bodyPr/>
                    <a:lstStyle/>
                    <a:p>
                      <a:r>
                        <a:rPr lang="it-IT" sz="1600" dirty="0" smtClean="0"/>
                        <a:t>5.1</a:t>
                      </a:r>
                    </a:p>
                    <a:p>
                      <a:endParaRPr lang="en-GB"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Management of the approval of the trial by legal authorities.</a:t>
                      </a:r>
                    </a:p>
                    <a:p>
                      <a:pPr marL="0" marR="0" indent="0" defTabSz="914400" eaLnBrk="1" fontAlgn="auto" latinLnBrk="0" hangingPunct="1">
                        <a:lnSpc>
                          <a:spcPct val="100000"/>
                        </a:lnSpc>
                        <a:spcBef>
                          <a:spcPts val="0"/>
                        </a:spcBef>
                        <a:spcAft>
                          <a:spcPts val="0"/>
                        </a:spcAft>
                        <a:buClrTx/>
                        <a:buSzTx/>
                        <a:buFontTx/>
                        <a:buNone/>
                        <a:tabLst/>
                        <a:defRPr/>
                      </a:pPr>
                      <a:endParaRPr lang="en-GB" sz="1800" b="0" i="0" u="none" strike="noStrike" baseline="0" dirty="0" smtClean="0">
                        <a:solidFill>
                          <a:schemeClr val="dk1"/>
                        </a:solidFill>
                        <a:latin typeface="+mn-lt"/>
                        <a:ea typeface="+mn-ea"/>
                        <a:cs typeface="+mn-cs"/>
                      </a:endParaRPr>
                    </a:p>
                  </a:txBody>
                  <a:tcPr/>
                </a:tc>
                <a:tc>
                  <a:txBody>
                    <a:bodyPr/>
                    <a:lstStyle/>
                    <a:p>
                      <a:endParaRPr lang="en-GB" dirty="0"/>
                    </a:p>
                  </a:txBody>
                  <a:tcPr>
                    <a:solidFill>
                      <a:srgbClr val="D0D8E8"/>
                    </a:solidFill>
                  </a:tcPr>
                </a:tc>
                <a:tc>
                  <a:txBody>
                    <a:bodyPr/>
                    <a:lstStyle/>
                    <a:p>
                      <a:endParaRPr lang="en-GB" dirty="0"/>
                    </a:p>
                  </a:txBody>
                  <a:tcPr>
                    <a:solidFill>
                      <a:srgbClr val="D0D8E8"/>
                    </a:solidFill>
                  </a:tcPr>
                </a:tc>
                <a:tc>
                  <a:txBody>
                    <a:bodyPr/>
                    <a:lstStyle/>
                    <a:p>
                      <a:endParaRPr lang="en-GB" dirty="0"/>
                    </a:p>
                  </a:txBody>
                  <a:tcPr/>
                </a:tc>
                <a:tc>
                  <a:txBody>
                    <a:bodyPr/>
                    <a:lstStyle/>
                    <a:p>
                      <a:endParaRPr lang="en-GB" dirty="0"/>
                    </a:p>
                  </a:txBody>
                  <a:tcPr>
                    <a:solidFill>
                      <a:srgbClr val="D0D8E8"/>
                    </a:solidFill>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solidFill>
                      <a:schemeClr val="accent6"/>
                    </a:solidFill>
                  </a:tcPr>
                </a:tc>
                <a:extLst>
                  <a:ext uri="{0D108BD9-81ED-4DB2-BD59-A6C34878D82A}">
                    <a16:rowId xmlns:a16="http://schemas.microsoft.com/office/drawing/2014/main" xmlns="" val="937179504"/>
                  </a:ext>
                </a:extLst>
              </a:tr>
              <a:tr h="664937">
                <a:tc>
                  <a:txBody>
                    <a:bodyPr/>
                    <a:lstStyle/>
                    <a:p>
                      <a:r>
                        <a:rPr lang="it-IT" sz="1600" dirty="0" smtClean="0"/>
                        <a:t>5.2</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Selection and designation of the teachers.</a:t>
                      </a:r>
                    </a:p>
                  </a:txBody>
                  <a:tcPr/>
                </a:tc>
                <a:tc>
                  <a:txBody>
                    <a:bodyPr/>
                    <a:lstStyle/>
                    <a:p>
                      <a:endParaRPr lang="en-GB"/>
                    </a:p>
                  </a:txBody>
                  <a:tcPr/>
                </a:tc>
                <a:tc>
                  <a:txBody>
                    <a:bodyPr/>
                    <a:lstStyle/>
                    <a:p>
                      <a:endParaRPr lang="en-GB"/>
                    </a:p>
                  </a:txBody>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dirty="0"/>
                    </a:p>
                  </a:txBody>
                  <a:tcPr/>
                </a:tc>
                <a:tc>
                  <a:txBody>
                    <a:bodyPr/>
                    <a:lstStyle/>
                    <a:p>
                      <a:endParaRPr lang="en-GB" dirty="0"/>
                    </a:p>
                  </a:txBody>
                  <a:tcPr/>
                </a:tc>
                <a:tc>
                  <a:txBody>
                    <a:bodyPr/>
                    <a:lstStyle/>
                    <a:p>
                      <a:endParaRPr lang="en-GB" dirty="0"/>
                    </a:p>
                  </a:txBody>
                  <a:tcPr>
                    <a:solidFill>
                      <a:srgbClr val="E9EDF4"/>
                    </a:solidFill>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1547502533"/>
                  </a:ext>
                </a:extLst>
              </a:tr>
              <a:tr h="664937">
                <a:tc>
                  <a:txBody>
                    <a:bodyPr/>
                    <a:lstStyle/>
                    <a:p>
                      <a:r>
                        <a:rPr lang="it-IT" sz="1600" dirty="0" smtClean="0"/>
                        <a:t>5.3</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Pre-</a:t>
                      </a:r>
                      <a:r>
                        <a:rPr lang="en-GB" sz="1800" b="0" i="0" u="none" strike="noStrike" baseline="0" dirty="0" err="1" smtClean="0">
                          <a:solidFill>
                            <a:schemeClr val="dk1"/>
                          </a:solidFill>
                          <a:latin typeface="+mn-lt"/>
                          <a:ea typeface="+mn-ea"/>
                          <a:cs typeface="+mn-cs"/>
                        </a:rPr>
                        <a:t>enrollment</a:t>
                      </a:r>
                      <a:r>
                        <a:rPr lang="en-GB" sz="1800" b="0" i="0" u="none" strike="noStrike" baseline="0" dirty="0" smtClean="0">
                          <a:solidFill>
                            <a:schemeClr val="dk1"/>
                          </a:solidFill>
                          <a:latin typeface="+mn-lt"/>
                          <a:ea typeface="+mn-ea"/>
                          <a:cs typeface="+mn-cs"/>
                        </a:rPr>
                        <a:t> and admission procedures of the trainees</a:t>
                      </a:r>
                    </a:p>
                  </a:txBody>
                  <a:tcPr/>
                </a:tc>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solidFill>
                      <a:srgbClr val="D0D8E8"/>
                    </a:solidFill>
                  </a:tcPr>
                </a:tc>
                <a:tc>
                  <a:txBody>
                    <a:bodyPr/>
                    <a:lstStyle/>
                    <a:p>
                      <a:endParaRPr lang="en-GB" dirty="0"/>
                    </a:p>
                  </a:txBody>
                  <a:tcPr>
                    <a:solidFill>
                      <a:srgbClr val="D0D8E8"/>
                    </a:solidFill>
                  </a:tcPr>
                </a:tc>
                <a:tc>
                  <a:txBody>
                    <a:bodyPr/>
                    <a:lstStyle/>
                    <a:p>
                      <a:endParaRPr lang="en-GB" dirty="0"/>
                    </a:p>
                  </a:txBody>
                  <a:tcPr/>
                </a:tc>
                <a:tc>
                  <a:txBody>
                    <a:bodyPr/>
                    <a:lstStyle/>
                    <a:p>
                      <a:endParaRPr lang="en-GB" dirty="0"/>
                    </a:p>
                  </a:txBody>
                  <a:tcPr>
                    <a:solidFill>
                      <a:srgbClr val="D0D8E8"/>
                    </a:solidFill>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1393171192"/>
                  </a:ext>
                </a:extLst>
              </a:tr>
              <a:tr h="664937">
                <a:tc>
                  <a:txBody>
                    <a:bodyPr/>
                    <a:lstStyle/>
                    <a:p>
                      <a:r>
                        <a:rPr lang="it-IT" sz="1600" dirty="0" smtClean="0"/>
                        <a:t>5.4</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Trial implementation of the first year of the new curricula.	</a:t>
                      </a:r>
                    </a:p>
                  </a:txBody>
                  <a:tcPr/>
                </a:tc>
                <a:tc>
                  <a:txBody>
                    <a:bodyPr/>
                    <a:lstStyle/>
                    <a:p>
                      <a:endParaRPr lang="en-GB" dirty="0"/>
                    </a:p>
                  </a:txBody>
                  <a:tcPr/>
                </a:tc>
                <a:tc>
                  <a:txBody>
                    <a:bodyPr/>
                    <a:lstStyle/>
                    <a:p>
                      <a:endParaRPr lang="en-GB"/>
                    </a:p>
                  </a:txBody>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a:p>
                  </a:txBody>
                  <a:tcPr/>
                </a:tc>
                <a:tc>
                  <a:txBody>
                    <a:bodyPr/>
                    <a:lstStyle/>
                    <a:p>
                      <a:endParaRPr lang="en-GB" dirty="0"/>
                    </a:p>
                  </a:txBody>
                  <a:tcPr>
                    <a:solidFill>
                      <a:srgbClr val="E9EDF4"/>
                    </a:solidFill>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4177301389"/>
                  </a:ext>
                </a:extLst>
              </a:tr>
            </a:tbl>
          </a:graphicData>
        </a:graphic>
      </p:graphicFrame>
      <p:sp>
        <p:nvSpPr>
          <p:cNvPr id="3" name="CasellaDiTesto 2"/>
          <p:cNvSpPr txBox="1"/>
          <p:nvPr/>
        </p:nvSpPr>
        <p:spPr>
          <a:xfrm>
            <a:off x="6087291" y="470263"/>
            <a:ext cx="6675120" cy="369332"/>
          </a:xfrm>
          <a:prstGeom prst="rect">
            <a:avLst/>
          </a:prstGeom>
          <a:noFill/>
        </p:spPr>
        <p:txBody>
          <a:bodyPr wrap="square" rtlCol="0">
            <a:spAutoFit/>
          </a:bodyPr>
          <a:lstStyle/>
          <a:p>
            <a:r>
              <a:rPr lang="it-IT" dirty="0" err="1" smtClean="0">
                <a:ln w="0"/>
                <a:solidFill>
                  <a:schemeClr val="accent1"/>
                </a:solidFill>
                <a:effectLst>
                  <a:outerShdw blurRad="38100" dist="25400" dir="5400000" algn="ctr" rotWithShape="0">
                    <a:srgbClr val="6E747A">
                      <a:alpha val="43000"/>
                    </a:srgbClr>
                  </a:outerShdw>
                </a:effectLst>
              </a:rPr>
              <a:t>Year</a:t>
            </a:r>
            <a:r>
              <a:rPr lang="it-IT" dirty="0" smtClean="0">
                <a:ln w="0"/>
                <a:solidFill>
                  <a:schemeClr val="accent1"/>
                </a:solidFill>
                <a:effectLst>
                  <a:outerShdw blurRad="38100" dist="25400" dir="5400000" algn="ctr" rotWithShape="0">
                    <a:srgbClr val="6E747A">
                      <a:alpha val="43000"/>
                    </a:srgbClr>
                  </a:outerShdw>
                </a:effectLst>
              </a:rPr>
              <a:t> 2</a:t>
            </a:r>
            <a:endParaRPr lang="en-GB"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11713257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a 1"/>
          <p:cNvGraphicFramePr>
            <a:graphicFrameLocks noGrp="1"/>
          </p:cNvGraphicFramePr>
          <p:nvPr>
            <p:extLst>
              <p:ext uri="{D42A27DB-BD31-4B8C-83A1-F6EECF244321}">
                <p14:modId xmlns:p14="http://schemas.microsoft.com/office/powerpoint/2010/main" val="619836699"/>
              </p:ext>
            </p:extLst>
          </p:nvPr>
        </p:nvGraphicFramePr>
        <p:xfrm>
          <a:off x="483319" y="1267100"/>
          <a:ext cx="12279092" cy="3640729"/>
        </p:xfrm>
        <a:graphic>
          <a:graphicData uri="http://schemas.openxmlformats.org/drawingml/2006/table">
            <a:tbl>
              <a:tblPr firstRow="1" bandRow="1">
                <a:tableStyleId>{5C22544A-7EE6-4342-B048-85BDC9FD1C3A}</a:tableStyleId>
              </a:tblPr>
              <a:tblGrid>
                <a:gridCol w="470265">
                  <a:extLst>
                    <a:ext uri="{9D8B030D-6E8A-4147-A177-3AD203B41FA5}">
                      <a16:colId xmlns:a16="http://schemas.microsoft.com/office/drawing/2014/main" xmlns="" val="325549620"/>
                    </a:ext>
                  </a:extLst>
                </a:gridCol>
                <a:gridCol w="4467497">
                  <a:extLst>
                    <a:ext uri="{9D8B030D-6E8A-4147-A177-3AD203B41FA5}">
                      <a16:colId xmlns:a16="http://schemas.microsoft.com/office/drawing/2014/main" xmlns="" val="3113594857"/>
                    </a:ext>
                  </a:extLst>
                </a:gridCol>
                <a:gridCol w="587829">
                  <a:extLst>
                    <a:ext uri="{9D8B030D-6E8A-4147-A177-3AD203B41FA5}">
                      <a16:colId xmlns:a16="http://schemas.microsoft.com/office/drawing/2014/main" xmlns="" val="3448779578"/>
                    </a:ext>
                  </a:extLst>
                </a:gridCol>
                <a:gridCol w="496388">
                  <a:extLst>
                    <a:ext uri="{9D8B030D-6E8A-4147-A177-3AD203B41FA5}">
                      <a16:colId xmlns:a16="http://schemas.microsoft.com/office/drawing/2014/main" xmlns="" val="1515636119"/>
                    </a:ext>
                  </a:extLst>
                </a:gridCol>
                <a:gridCol w="587829">
                  <a:extLst>
                    <a:ext uri="{9D8B030D-6E8A-4147-A177-3AD203B41FA5}">
                      <a16:colId xmlns:a16="http://schemas.microsoft.com/office/drawing/2014/main" xmlns="" val="1929665679"/>
                    </a:ext>
                  </a:extLst>
                </a:gridCol>
                <a:gridCol w="535577">
                  <a:extLst>
                    <a:ext uri="{9D8B030D-6E8A-4147-A177-3AD203B41FA5}">
                      <a16:colId xmlns:a16="http://schemas.microsoft.com/office/drawing/2014/main" xmlns="" val="1324908723"/>
                    </a:ext>
                  </a:extLst>
                </a:gridCol>
                <a:gridCol w="679269">
                  <a:extLst>
                    <a:ext uri="{9D8B030D-6E8A-4147-A177-3AD203B41FA5}">
                      <a16:colId xmlns:a16="http://schemas.microsoft.com/office/drawing/2014/main" xmlns="" val="449619761"/>
                    </a:ext>
                  </a:extLst>
                </a:gridCol>
                <a:gridCol w="574765">
                  <a:extLst>
                    <a:ext uri="{9D8B030D-6E8A-4147-A177-3AD203B41FA5}">
                      <a16:colId xmlns:a16="http://schemas.microsoft.com/office/drawing/2014/main" xmlns="" val="3438503674"/>
                    </a:ext>
                  </a:extLst>
                </a:gridCol>
                <a:gridCol w="627018">
                  <a:extLst>
                    <a:ext uri="{9D8B030D-6E8A-4147-A177-3AD203B41FA5}">
                      <a16:colId xmlns:a16="http://schemas.microsoft.com/office/drawing/2014/main" xmlns="" val="4040965731"/>
                    </a:ext>
                  </a:extLst>
                </a:gridCol>
                <a:gridCol w="653142">
                  <a:extLst>
                    <a:ext uri="{9D8B030D-6E8A-4147-A177-3AD203B41FA5}">
                      <a16:colId xmlns:a16="http://schemas.microsoft.com/office/drawing/2014/main" xmlns="" val="422917657"/>
                    </a:ext>
                  </a:extLst>
                </a:gridCol>
                <a:gridCol w="653143">
                  <a:extLst>
                    <a:ext uri="{9D8B030D-6E8A-4147-A177-3AD203B41FA5}">
                      <a16:colId xmlns:a16="http://schemas.microsoft.com/office/drawing/2014/main" xmlns="" val="4039673330"/>
                    </a:ext>
                  </a:extLst>
                </a:gridCol>
                <a:gridCol w="666206">
                  <a:extLst>
                    <a:ext uri="{9D8B030D-6E8A-4147-A177-3AD203B41FA5}">
                      <a16:colId xmlns:a16="http://schemas.microsoft.com/office/drawing/2014/main" xmlns="" val="1571661456"/>
                    </a:ext>
                  </a:extLst>
                </a:gridCol>
                <a:gridCol w="666206">
                  <a:extLst>
                    <a:ext uri="{9D8B030D-6E8A-4147-A177-3AD203B41FA5}">
                      <a16:colId xmlns:a16="http://schemas.microsoft.com/office/drawing/2014/main" xmlns="" val="4203905368"/>
                    </a:ext>
                  </a:extLst>
                </a:gridCol>
                <a:gridCol w="613958">
                  <a:extLst>
                    <a:ext uri="{9D8B030D-6E8A-4147-A177-3AD203B41FA5}">
                      <a16:colId xmlns:a16="http://schemas.microsoft.com/office/drawing/2014/main" xmlns="" val="354461507"/>
                    </a:ext>
                  </a:extLst>
                </a:gridCol>
              </a:tblGrid>
              <a:tr h="731518">
                <a:tc gridSpan="2">
                  <a:txBody>
                    <a:bodyPr/>
                    <a:lstStyle/>
                    <a:p>
                      <a:r>
                        <a:rPr lang="it-IT" dirty="0" err="1" smtClean="0"/>
                        <a:t>Activities</a:t>
                      </a:r>
                      <a:endParaRPr lang="en-GB" dirty="0"/>
                    </a:p>
                  </a:txBody>
                  <a:tcPr/>
                </a:tc>
                <a:tc hMerge="1">
                  <a:txBody>
                    <a:bodyPr/>
                    <a:lstStyle/>
                    <a:p>
                      <a:endParaRPr lang="en-GB" dirty="0"/>
                    </a:p>
                  </a:txBody>
                  <a:tcPr/>
                </a:tc>
                <a:tc>
                  <a:txBody>
                    <a:bodyPr/>
                    <a:lstStyle/>
                    <a:p>
                      <a:r>
                        <a:rPr lang="it-IT" sz="1600" dirty="0" smtClean="0"/>
                        <a:t>M1</a:t>
                      </a:r>
                      <a:endParaRPr lang="en-GB" sz="1600" dirty="0"/>
                    </a:p>
                  </a:txBody>
                  <a:tcPr/>
                </a:tc>
                <a:tc>
                  <a:txBody>
                    <a:bodyPr/>
                    <a:lstStyle/>
                    <a:p>
                      <a:r>
                        <a:rPr lang="it-IT" sz="1600" dirty="0" smtClean="0"/>
                        <a:t>M2</a:t>
                      </a:r>
                      <a:endParaRPr lang="en-GB" sz="1600" dirty="0"/>
                    </a:p>
                  </a:txBody>
                  <a:tcPr/>
                </a:tc>
                <a:tc>
                  <a:txBody>
                    <a:bodyPr/>
                    <a:lstStyle/>
                    <a:p>
                      <a:r>
                        <a:rPr lang="it-IT" sz="1600" dirty="0" smtClean="0"/>
                        <a:t>M3</a:t>
                      </a:r>
                      <a:endParaRPr lang="en-GB" sz="1600" dirty="0"/>
                    </a:p>
                  </a:txBody>
                  <a:tcPr/>
                </a:tc>
                <a:tc>
                  <a:txBody>
                    <a:bodyPr/>
                    <a:lstStyle/>
                    <a:p>
                      <a:r>
                        <a:rPr lang="it-IT" sz="1600" dirty="0" smtClean="0"/>
                        <a:t>M4</a:t>
                      </a:r>
                      <a:endParaRPr lang="en-GB" sz="1600" dirty="0"/>
                    </a:p>
                  </a:txBody>
                  <a:tcPr/>
                </a:tc>
                <a:tc>
                  <a:txBody>
                    <a:bodyPr/>
                    <a:lstStyle/>
                    <a:p>
                      <a:r>
                        <a:rPr lang="it-IT" sz="1600" dirty="0" smtClean="0"/>
                        <a:t>M5</a:t>
                      </a:r>
                      <a:endParaRPr lang="en-GB" sz="1600" dirty="0"/>
                    </a:p>
                  </a:txBody>
                  <a:tcPr/>
                </a:tc>
                <a:tc>
                  <a:txBody>
                    <a:bodyPr/>
                    <a:lstStyle/>
                    <a:p>
                      <a:r>
                        <a:rPr lang="it-IT" sz="1600" dirty="0" smtClean="0"/>
                        <a:t>M6</a:t>
                      </a:r>
                      <a:endParaRPr lang="en-GB" sz="1600" dirty="0"/>
                    </a:p>
                  </a:txBody>
                  <a:tcPr/>
                </a:tc>
                <a:tc>
                  <a:txBody>
                    <a:bodyPr/>
                    <a:lstStyle/>
                    <a:p>
                      <a:r>
                        <a:rPr lang="it-IT" sz="1600" dirty="0" smtClean="0"/>
                        <a:t>M7</a:t>
                      </a:r>
                      <a:endParaRPr lang="en-GB" sz="1600" dirty="0"/>
                    </a:p>
                  </a:txBody>
                  <a:tcPr/>
                </a:tc>
                <a:tc>
                  <a:txBody>
                    <a:bodyPr/>
                    <a:lstStyle/>
                    <a:p>
                      <a:r>
                        <a:rPr lang="it-IT" sz="1600" dirty="0" smtClean="0"/>
                        <a:t>M8</a:t>
                      </a:r>
                      <a:endParaRPr lang="en-GB" sz="1600" dirty="0"/>
                    </a:p>
                  </a:txBody>
                  <a:tcPr/>
                </a:tc>
                <a:tc>
                  <a:txBody>
                    <a:bodyPr/>
                    <a:lstStyle/>
                    <a:p>
                      <a:r>
                        <a:rPr lang="it-IT" sz="1600" dirty="0" smtClean="0"/>
                        <a:t>M9</a:t>
                      </a:r>
                      <a:endParaRPr lang="en-GB" sz="1600" dirty="0"/>
                    </a:p>
                  </a:txBody>
                  <a:tcPr/>
                </a:tc>
                <a:tc>
                  <a:txBody>
                    <a:bodyPr/>
                    <a:lstStyle/>
                    <a:p>
                      <a:r>
                        <a:rPr lang="it-IT" sz="1600" dirty="0" smtClean="0"/>
                        <a:t>M10</a:t>
                      </a:r>
                      <a:endParaRPr lang="en-GB" sz="1600" dirty="0"/>
                    </a:p>
                  </a:txBody>
                  <a:tcPr/>
                </a:tc>
                <a:tc>
                  <a:txBody>
                    <a:bodyPr/>
                    <a:lstStyle/>
                    <a:p>
                      <a:r>
                        <a:rPr lang="it-IT" sz="1600" dirty="0" smtClean="0"/>
                        <a:t>M11</a:t>
                      </a:r>
                      <a:endParaRPr lang="en-GB" sz="1600" dirty="0"/>
                    </a:p>
                  </a:txBody>
                  <a:tcPr/>
                </a:tc>
                <a:tc>
                  <a:txBody>
                    <a:bodyPr/>
                    <a:lstStyle/>
                    <a:p>
                      <a:r>
                        <a:rPr lang="it-IT" sz="1600" dirty="0" smtClean="0"/>
                        <a:t>M12</a:t>
                      </a:r>
                      <a:endParaRPr lang="en-GB" sz="1600" dirty="0"/>
                    </a:p>
                  </a:txBody>
                  <a:tcPr/>
                </a:tc>
                <a:extLst>
                  <a:ext uri="{0D108BD9-81ED-4DB2-BD59-A6C34878D82A}">
                    <a16:rowId xmlns:a16="http://schemas.microsoft.com/office/drawing/2014/main" xmlns="" val="621446150"/>
                  </a:ext>
                </a:extLst>
              </a:tr>
              <a:tr h="822960">
                <a:tc>
                  <a:txBody>
                    <a:bodyPr/>
                    <a:lstStyle/>
                    <a:p>
                      <a:r>
                        <a:rPr lang="it-IT" sz="1600" dirty="0" smtClean="0"/>
                        <a:t>5.1</a:t>
                      </a:r>
                    </a:p>
                    <a:p>
                      <a:endParaRPr lang="en-GB"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Management of the approval of the trial by legal authorities.</a:t>
                      </a:r>
                    </a:p>
                    <a:p>
                      <a:pPr marL="0" marR="0" indent="0" defTabSz="914400" eaLnBrk="1" fontAlgn="auto" latinLnBrk="0" hangingPunct="1">
                        <a:lnSpc>
                          <a:spcPct val="100000"/>
                        </a:lnSpc>
                        <a:spcBef>
                          <a:spcPts val="0"/>
                        </a:spcBef>
                        <a:spcAft>
                          <a:spcPts val="0"/>
                        </a:spcAft>
                        <a:buClrTx/>
                        <a:buSzTx/>
                        <a:buFontTx/>
                        <a:buNone/>
                        <a:tabLst/>
                        <a:defRPr/>
                      </a:pPr>
                      <a:endParaRPr lang="en-GB" sz="1800" b="0" i="0" u="none" strike="noStrike" baseline="0" dirty="0" smtClean="0">
                        <a:solidFill>
                          <a:schemeClr val="dk1"/>
                        </a:solidFill>
                        <a:latin typeface="+mn-lt"/>
                        <a:ea typeface="+mn-ea"/>
                        <a:cs typeface="+mn-cs"/>
                      </a:endParaRPr>
                    </a:p>
                  </a:txBody>
                  <a:tcPr/>
                </a:tc>
                <a:tc>
                  <a:txBody>
                    <a:bodyPr/>
                    <a:lstStyle/>
                    <a:p>
                      <a:endParaRPr lang="en-GB" dirty="0"/>
                    </a:p>
                  </a:txBody>
                  <a:tcPr>
                    <a:solidFill>
                      <a:srgbClr val="D0D8E8"/>
                    </a:solidFill>
                  </a:tcPr>
                </a:tc>
                <a:tc>
                  <a:txBody>
                    <a:bodyPr/>
                    <a:lstStyle/>
                    <a:p>
                      <a:endParaRPr lang="en-GB" dirty="0"/>
                    </a:p>
                  </a:txBody>
                  <a:tcPr>
                    <a:solidFill>
                      <a:srgbClr val="D0D8E8"/>
                    </a:solidFill>
                  </a:tcPr>
                </a:tc>
                <a:tc>
                  <a:txBody>
                    <a:bodyPr/>
                    <a:lstStyle/>
                    <a:p>
                      <a:endParaRPr lang="en-GB" dirty="0"/>
                    </a:p>
                  </a:txBody>
                  <a:tcPr/>
                </a:tc>
                <a:tc>
                  <a:txBody>
                    <a:bodyPr/>
                    <a:lstStyle/>
                    <a:p>
                      <a:endParaRPr lang="en-GB" dirty="0"/>
                    </a:p>
                  </a:txBody>
                  <a:tcPr>
                    <a:solidFill>
                      <a:srgbClr val="D0D8E8"/>
                    </a:solidFill>
                  </a:tcPr>
                </a:tc>
                <a:tc>
                  <a:txBody>
                    <a:bodyPr/>
                    <a:lstStyle/>
                    <a:p>
                      <a:endParaRPr lang="en-GB"/>
                    </a:p>
                  </a:txBody>
                  <a:tcPr/>
                </a:tc>
                <a:tc>
                  <a:txBody>
                    <a:bodyPr/>
                    <a:lstStyle/>
                    <a:p>
                      <a:endParaRPr lang="en-GB"/>
                    </a:p>
                  </a:txBody>
                  <a:tcPr/>
                </a:tc>
                <a:tc>
                  <a:txBody>
                    <a:bodyPr/>
                    <a:lstStyle/>
                    <a:p>
                      <a:endParaRPr lang="en-GB" dirty="0"/>
                    </a:p>
                  </a:txBody>
                  <a:tcPr/>
                </a:tc>
                <a:tc>
                  <a:txBody>
                    <a:bodyPr/>
                    <a:lstStyle/>
                    <a:p>
                      <a:endParaRPr lang="en-GB" dirty="0"/>
                    </a:p>
                  </a:txBody>
                  <a:tcPr/>
                </a:tc>
                <a:tc>
                  <a:txBody>
                    <a:bodyPr/>
                    <a:lstStyle/>
                    <a:p>
                      <a:endParaRPr lang="en-GB" dirty="0"/>
                    </a:p>
                  </a:txBody>
                  <a:tcPr>
                    <a:solidFill>
                      <a:schemeClr val="accent6"/>
                    </a:solidFill>
                  </a:tcPr>
                </a:tc>
                <a:tc>
                  <a:txBody>
                    <a:bodyPr/>
                    <a:lstStyle/>
                    <a:p>
                      <a:endParaRPr lang="en-GB" dirty="0"/>
                    </a:p>
                  </a:txBody>
                  <a:tcPr>
                    <a:solidFill>
                      <a:schemeClr val="accent6"/>
                    </a:solidFill>
                  </a:tcPr>
                </a:tc>
                <a:tc>
                  <a:txBody>
                    <a:bodyPr/>
                    <a:lstStyle/>
                    <a:p>
                      <a:endParaRPr lang="en-GB" dirty="0"/>
                    </a:p>
                  </a:txBody>
                  <a:tcPr>
                    <a:solidFill>
                      <a:schemeClr val="accent6"/>
                    </a:solidFill>
                  </a:tcPr>
                </a:tc>
                <a:tc>
                  <a:txBody>
                    <a:bodyPr/>
                    <a:lstStyle/>
                    <a:p>
                      <a:endParaRPr lang="en-GB" dirty="0"/>
                    </a:p>
                  </a:txBody>
                  <a:tcPr/>
                </a:tc>
                <a:extLst>
                  <a:ext uri="{0D108BD9-81ED-4DB2-BD59-A6C34878D82A}">
                    <a16:rowId xmlns:a16="http://schemas.microsoft.com/office/drawing/2014/main" xmlns="" val="937179504"/>
                  </a:ext>
                </a:extLst>
              </a:tr>
              <a:tr h="664937">
                <a:tc>
                  <a:txBody>
                    <a:bodyPr/>
                    <a:lstStyle/>
                    <a:p>
                      <a:r>
                        <a:rPr lang="it-IT" sz="1600" dirty="0" smtClean="0"/>
                        <a:t>5.2</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Selection and designation of the teachers.</a:t>
                      </a:r>
                    </a:p>
                  </a:txBody>
                  <a:tcPr/>
                </a:tc>
                <a:tc>
                  <a:txBody>
                    <a:bodyPr/>
                    <a:lstStyle/>
                    <a:p>
                      <a:endParaRPr lang="en-GB"/>
                    </a:p>
                  </a:txBody>
                  <a:tcPr/>
                </a:tc>
                <a:tc>
                  <a:txBody>
                    <a:bodyPr/>
                    <a:lstStyle/>
                    <a:p>
                      <a:endParaRPr lang="en-GB"/>
                    </a:p>
                  </a:txBody>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dirty="0"/>
                    </a:p>
                  </a:txBody>
                  <a:tcPr/>
                </a:tc>
                <a:tc>
                  <a:txBody>
                    <a:bodyPr/>
                    <a:lstStyle/>
                    <a:p>
                      <a:endParaRPr lang="en-GB" dirty="0"/>
                    </a:p>
                  </a:txBody>
                  <a:tcPr/>
                </a:tc>
                <a:tc>
                  <a:txBody>
                    <a:bodyPr/>
                    <a:lstStyle/>
                    <a:p>
                      <a:endParaRPr lang="en-GB" dirty="0"/>
                    </a:p>
                  </a:txBody>
                  <a:tcPr>
                    <a:solidFill>
                      <a:srgbClr val="E9EDF4"/>
                    </a:solidFill>
                  </a:tcPr>
                </a:tc>
                <a:tc>
                  <a:txBody>
                    <a:bodyPr/>
                    <a:lstStyle/>
                    <a:p>
                      <a:endParaRPr lang="en-GB" dirty="0"/>
                    </a:p>
                  </a:txBody>
                  <a:tcPr/>
                </a:tc>
                <a:tc>
                  <a:txBody>
                    <a:bodyPr/>
                    <a:lstStyle/>
                    <a:p>
                      <a:endParaRPr lang="en-GB" dirty="0"/>
                    </a:p>
                  </a:txBody>
                  <a:tcPr>
                    <a:solidFill>
                      <a:schemeClr val="accent2"/>
                    </a:solidFill>
                  </a:tcPr>
                </a:tc>
                <a:tc>
                  <a:txBody>
                    <a:bodyPr/>
                    <a:lstStyle/>
                    <a:p>
                      <a:endParaRPr lang="en-GB" dirty="0"/>
                    </a:p>
                  </a:txBody>
                  <a:tcPr>
                    <a:solidFill>
                      <a:schemeClr val="accent2"/>
                    </a:solidFill>
                  </a:tcPr>
                </a:tc>
                <a:extLst>
                  <a:ext uri="{0D108BD9-81ED-4DB2-BD59-A6C34878D82A}">
                    <a16:rowId xmlns:a16="http://schemas.microsoft.com/office/drawing/2014/main" xmlns="" val="1547502533"/>
                  </a:ext>
                </a:extLst>
              </a:tr>
              <a:tr h="664937">
                <a:tc>
                  <a:txBody>
                    <a:bodyPr/>
                    <a:lstStyle/>
                    <a:p>
                      <a:r>
                        <a:rPr lang="it-IT" sz="1600" dirty="0" smtClean="0"/>
                        <a:t>5.3</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Pre-</a:t>
                      </a:r>
                      <a:r>
                        <a:rPr lang="en-GB" sz="1800" b="0" i="0" u="none" strike="noStrike" baseline="0" dirty="0" err="1" smtClean="0">
                          <a:solidFill>
                            <a:schemeClr val="dk1"/>
                          </a:solidFill>
                          <a:latin typeface="+mn-lt"/>
                          <a:ea typeface="+mn-ea"/>
                          <a:cs typeface="+mn-cs"/>
                        </a:rPr>
                        <a:t>enrollment</a:t>
                      </a:r>
                      <a:r>
                        <a:rPr lang="en-GB" sz="1800" b="0" i="0" u="none" strike="noStrike" baseline="0" dirty="0" smtClean="0">
                          <a:solidFill>
                            <a:schemeClr val="dk1"/>
                          </a:solidFill>
                          <a:latin typeface="+mn-lt"/>
                          <a:ea typeface="+mn-ea"/>
                          <a:cs typeface="+mn-cs"/>
                        </a:rPr>
                        <a:t> and admission procedures of the trainees</a:t>
                      </a:r>
                    </a:p>
                  </a:txBody>
                  <a:tcPr/>
                </a:tc>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solidFill>
                      <a:srgbClr val="D0D8E8"/>
                    </a:solidFill>
                  </a:tcPr>
                </a:tc>
                <a:tc>
                  <a:txBody>
                    <a:bodyPr/>
                    <a:lstStyle/>
                    <a:p>
                      <a:endParaRPr lang="en-GB" dirty="0"/>
                    </a:p>
                  </a:txBody>
                  <a:tcPr>
                    <a:solidFill>
                      <a:srgbClr val="D0D8E8"/>
                    </a:solidFill>
                  </a:tcPr>
                </a:tc>
                <a:tc>
                  <a:txBody>
                    <a:bodyPr/>
                    <a:lstStyle/>
                    <a:p>
                      <a:endParaRPr lang="en-GB" dirty="0"/>
                    </a:p>
                  </a:txBody>
                  <a:tcPr/>
                </a:tc>
                <a:tc>
                  <a:txBody>
                    <a:bodyPr/>
                    <a:lstStyle/>
                    <a:p>
                      <a:endParaRPr lang="en-GB" dirty="0"/>
                    </a:p>
                  </a:txBody>
                  <a:tcPr>
                    <a:solidFill>
                      <a:srgbClr val="D0D8E8"/>
                    </a:solidFill>
                  </a:tcPr>
                </a:tc>
                <a:tc>
                  <a:txBody>
                    <a:bodyPr/>
                    <a:lstStyle/>
                    <a:p>
                      <a:endParaRPr lang="en-GB" dirty="0"/>
                    </a:p>
                  </a:txBody>
                  <a:tcPr/>
                </a:tc>
                <a:tc>
                  <a:txBody>
                    <a:bodyPr/>
                    <a:lstStyle/>
                    <a:p>
                      <a:endParaRPr lang="en-GB" dirty="0"/>
                    </a:p>
                  </a:txBody>
                  <a:tcPr/>
                </a:tc>
                <a:tc>
                  <a:txBody>
                    <a:bodyPr/>
                    <a:lstStyle/>
                    <a:p>
                      <a:endParaRPr lang="en-GB" dirty="0"/>
                    </a:p>
                  </a:txBody>
                  <a:tcPr>
                    <a:solidFill>
                      <a:schemeClr val="accent2"/>
                    </a:solidFill>
                  </a:tcPr>
                </a:tc>
                <a:tc>
                  <a:txBody>
                    <a:bodyPr/>
                    <a:lstStyle/>
                    <a:p>
                      <a:endParaRPr lang="en-GB" dirty="0"/>
                    </a:p>
                  </a:txBody>
                  <a:tcPr>
                    <a:solidFill>
                      <a:schemeClr val="accent2"/>
                    </a:solidFill>
                  </a:tcPr>
                </a:tc>
                <a:extLst>
                  <a:ext uri="{0D108BD9-81ED-4DB2-BD59-A6C34878D82A}">
                    <a16:rowId xmlns:a16="http://schemas.microsoft.com/office/drawing/2014/main" xmlns="" val="1393171192"/>
                  </a:ext>
                </a:extLst>
              </a:tr>
              <a:tr h="664937">
                <a:tc>
                  <a:txBody>
                    <a:bodyPr/>
                    <a:lstStyle/>
                    <a:p>
                      <a:r>
                        <a:rPr lang="it-IT" sz="1600" dirty="0" smtClean="0"/>
                        <a:t>5.4</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Trial implementation of the first year of the new curricula.	</a:t>
                      </a:r>
                    </a:p>
                  </a:txBody>
                  <a:tcPr/>
                </a:tc>
                <a:tc>
                  <a:txBody>
                    <a:bodyPr/>
                    <a:lstStyle/>
                    <a:p>
                      <a:endParaRPr lang="en-GB" dirty="0"/>
                    </a:p>
                  </a:txBody>
                  <a:tcPr/>
                </a:tc>
                <a:tc>
                  <a:txBody>
                    <a:bodyPr/>
                    <a:lstStyle/>
                    <a:p>
                      <a:endParaRPr lang="en-GB"/>
                    </a:p>
                  </a:txBody>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a:p>
                  </a:txBody>
                  <a:tcPr/>
                </a:tc>
                <a:tc>
                  <a:txBody>
                    <a:bodyPr/>
                    <a:lstStyle/>
                    <a:p>
                      <a:endParaRPr lang="en-GB" dirty="0"/>
                    </a:p>
                  </a:txBody>
                  <a:tcPr>
                    <a:solidFill>
                      <a:srgbClr val="E9EDF4"/>
                    </a:solidFill>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4177301389"/>
                  </a:ext>
                </a:extLst>
              </a:tr>
            </a:tbl>
          </a:graphicData>
        </a:graphic>
      </p:graphicFrame>
      <p:sp>
        <p:nvSpPr>
          <p:cNvPr id="3" name="CasellaDiTesto 2"/>
          <p:cNvSpPr txBox="1"/>
          <p:nvPr/>
        </p:nvSpPr>
        <p:spPr>
          <a:xfrm>
            <a:off x="6087291" y="470263"/>
            <a:ext cx="6675120" cy="369332"/>
          </a:xfrm>
          <a:prstGeom prst="rect">
            <a:avLst/>
          </a:prstGeom>
          <a:noFill/>
        </p:spPr>
        <p:txBody>
          <a:bodyPr wrap="square" rtlCol="0">
            <a:spAutoFit/>
          </a:bodyPr>
          <a:lstStyle/>
          <a:p>
            <a:r>
              <a:rPr lang="it-IT" dirty="0" err="1" smtClean="0">
                <a:ln w="0"/>
                <a:solidFill>
                  <a:schemeClr val="accent1"/>
                </a:solidFill>
                <a:effectLst>
                  <a:outerShdw blurRad="38100" dist="25400" dir="5400000" algn="ctr" rotWithShape="0">
                    <a:srgbClr val="6E747A">
                      <a:alpha val="43000"/>
                    </a:srgbClr>
                  </a:outerShdw>
                </a:effectLst>
              </a:rPr>
              <a:t>Year</a:t>
            </a:r>
            <a:r>
              <a:rPr lang="it-IT" dirty="0" smtClean="0">
                <a:ln w="0"/>
                <a:solidFill>
                  <a:schemeClr val="accent1"/>
                </a:solidFill>
                <a:effectLst>
                  <a:outerShdw blurRad="38100" dist="25400" dir="5400000" algn="ctr" rotWithShape="0">
                    <a:srgbClr val="6E747A">
                      <a:alpha val="43000"/>
                    </a:srgbClr>
                  </a:outerShdw>
                </a:effectLst>
              </a:rPr>
              <a:t> 3</a:t>
            </a:r>
            <a:endParaRPr lang="en-GB"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36961196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a 1"/>
          <p:cNvGraphicFramePr>
            <a:graphicFrameLocks noGrp="1"/>
          </p:cNvGraphicFramePr>
          <p:nvPr>
            <p:extLst>
              <p:ext uri="{D42A27DB-BD31-4B8C-83A1-F6EECF244321}">
                <p14:modId xmlns:p14="http://schemas.microsoft.com/office/powerpoint/2010/main" val="233211462"/>
              </p:ext>
            </p:extLst>
          </p:nvPr>
        </p:nvGraphicFramePr>
        <p:xfrm>
          <a:off x="483319" y="1267100"/>
          <a:ext cx="12279092" cy="3640729"/>
        </p:xfrm>
        <a:graphic>
          <a:graphicData uri="http://schemas.openxmlformats.org/drawingml/2006/table">
            <a:tbl>
              <a:tblPr firstRow="1" bandRow="1">
                <a:tableStyleId>{5C22544A-7EE6-4342-B048-85BDC9FD1C3A}</a:tableStyleId>
              </a:tblPr>
              <a:tblGrid>
                <a:gridCol w="470265">
                  <a:extLst>
                    <a:ext uri="{9D8B030D-6E8A-4147-A177-3AD203B41FA5}">
                      <a16:colId xmlns:a16="http://schemas.microsoft.com/office/drawing/2014/main" xmlns="" val="325549620"/>
                    </a:ext>
                  </a:extLst>
                </a:gridCol>
                <a:gridCol w="4467497">
                  <a:extLst>
                    <a:ext uri="{9D8B030D-6E8A-4147-A177-3AD203B41FA5}">
                      <a16:colId xmlns:a16="http://schemas.microsoft.com/office/drawing/2014/main" xmlns="" val="3113594857"/>
                    </a:ext>
                  </a:extLst>
                </a:gridCol>
                <a:gridCol w="587829">
                  <a:extLst>
                    <a:ext uri="{9D8B030D-6E8A-4147-A177-3AD203B41FA5}">
                      <a16:colId xmlns:a16="http://schemas.microsoft.com/office/drawing/2014/main" xmlns="" val="3448779578"/>
                    </a:ext>
                  </a:extLst>
                </a:gridCol>
                <a:gridCol w="496388">
                  <a:extLst>
                    <a:ext uri="{9D8B030D-6E8A-4147-A177-3AD203B41FA5}">
                      <a16:colId xmlns:a16="http://schemas.microsoft.com/office/drawing/2014/main" xmlns="" val="1515636119"/>
                    </a:ext>
                  </a:extLst>
                </a:gridCol>
                <a:gridCol w="587829">
                  <a:extLst>
                    <a:ext uri="{9D8B030D-6E8A-4147-A177-3AD203B41FA5}">
                      <a16:colId xmlns:a16="http://schemas.microsoft.com/office/drawing/2014/main" xmlns="" val="1929665679"/>
                    </a:ext>
                  </a:extLst>
                </a:gridCol>
                <a:gridCol w="535577">
                  <a:extLst>
                    <a:ext uri="{9D8B030D-6E8A-4147-A177-3AD203B41FA5}">
                      <a16:colId xmlns:a16="http://schemas.microsoft.com/office/drawing/2014/main" xmlns="" val="1324908723"/>
                    </a:ext>
                  </a:extLst>
                </a:gridCol>
                <a:gridCol w="679269">
                  <a:extLst>
                    <a:ext uri="{9D8B030D-6E8A-4147-A177-3AD203B41FA5}">
                      <a16:colId xmlns:a16="http://schemas.microsoft.com/office/drawing/2014/main" xmlns="" val="449619761"/>
                    </a:ext>
                  </a:extLst>
                </a:gridCol>
                <a:gridCol w="574765">
                  <a:extLst>
                    <a:ext uri="{9D8B030D-6E8A-4147-A177-3AD203B41FA5}">
                      <a16:colId xmlns:a16="http://schemas.microsoft.com/office/drawing/2014/main" xmlns="" val="3438503674"/>
                    </a:ext>
                  </a:extLst>
                </a:gridCol>
                <a:gridCol w="627018">
                  <a:extLst>
                    <a:ext uri="{9D8B030D-6E8A-4147-A177-3AD203B41FA5}">
                      <a16:colId xmlns:a16="http://schemas.microsoft.com/office/drawing/2014/main" xmlns="" val="4040965731"/>
                    </a:ext>
                  </a:extLst>
                </a:gridCol>
                <a:gridCol w="653142">
                  <a:extLst>
                    <a:ext uri="{9D8B030D-6E8A-4147-A177-3AD203B41FA5}">
                      <a16:colId xmlns:a16="http://schemas.microsoft.com/office/drawing/2014/main" xmlns="" val="422917657"/>
                    </a:ext>
                  </a:extLst>
                </a:gridCol>
                <a:gridCol w="653143">
                  <a:extLst>
                    <a:ext uri="{9D8B030D-6E8A-4147-A177-3AD203B41FA5}">
                      <a16:colId xmlns:a16="http://schemas.microsoft.com/office/drawing/2014/main" xmlns="" val="4039673330"/>
                    </a:ext>
                  </a:extLst>
                </a:gridCol>
                <a:gridCol w="666206">
                  <a:extLst>
                    <a:ext uri="{9D8B030D-6E8A-4147-A177-3AD203B41FA5}">
                      <a16:colId xmlns:a16="http://schemas.microsoft.com/office/drawing/2014/main" xmlns="" val="1571661456"/>
                    </a:ext>
                  </a:extLst>
                </a:gridCol>
                <a:gridCol w="666206">
                  <a:extLst>
                    <a:ext uri="{9D8B030D-6E8A-4147-A177-3AD203B41FA5}">
                      <a16:colId xmlns:a16="http://schemas.microsoft.com/office/drawing/2014/main" xmlns="" val="4203905368"/>
                    </a:ext>
                  </a:extLst>
                </a:gridCol>
                <a:gridCol w="613958">
                  <a:extLst>
                    <a:ext uri="{9D8B030D-6E8A-4147-A177-3AD203B41FA5}">
                      <a16:colId xmlns:a16="http://schemas.microsoft.com/office/drawing/2014/main" xmlns="" val="354461507"/>
                    </a:ext>
                  </a:extLst>
                </a:gridCol>
              </a:tblGrid>
              <a:tr h="731518">
                <a:tc gridSpan="2">
                  <a:txBody>
                    <a:bodyPr/>
                    <a:lstStyle/>
                    <a:p>
                      <a:r>
                        <a:rPr lang="it-IT" dirty="0" err="1" smtClean="0"/>
                        <a:t>Activities</a:t>
                      </a:r>
                      <a:endParaRPr lang="en-GB" dirty="0"/>
                    </a:p>
                  </a:txBody>
                  <a:tcPr/>
                </a:tc>
                <a:tc hMerge="1">
                  <a:txBody>
                    <a:bodyPr/>
                    <a:lstStyle/>
                    <a:p>
                      <a:endParaRPr lang="en-GB" dirty="0"/>
                    </a:p>
                  </a:txBody>
                  <a:tcPr/>
                </a:tc>
                <a:tc>
                  <a:txBody>
                    <a:bodyPr/>
                    <a:lstStyle/>
                    <a:p>
                      <a:r>
                        <a:rPr lang="it-IT" sz="1600" dirty="0" smtClean="0"/>
                        <a:t>M1</a:t>
                      </a:r>
                      <a:endParaRPr lang="en-GB" sz="1600" dirty="0"/>
                    </a:p>
                  </a:txBody>
                  <a:tcPr/>
                </a:tc>
                <a:tc>
                  <a:txBody>
                    <a:bodyPr/>
                    <a:lstStyle/>
                    <a:p>
                      <a:r>
                        <a:rPr lang="it-IT" sz="1600" dirty="0" smtClean="0"/>
                        <a:t>M2</a:t>
                      </a:r>
                      <a:endParaRPr lang="en-GB" sz="1600" dirty="0"/>
                    </a:p>
                  </a:txBody>
                  <a:tcPr/>
                </a:tc>
                <a:tc>
                  <a:txBody>
                    <a:bodyPr/>
                    <a:lstStyle/>
                    <a:p>
                      <a:r>
                        <a:rPr lang="it-IT" sz="1600" dirty="0" smtClean="0"/>
                        <a:t>M3</a:t>
                      </a:r>
                      <a:endParaRPr lang="en-GB" sz="1600" dirty="0"/>
                    </a:p>
                  </a:txBody>
                  <a:tcPr/>
                </a:tc>
                <a:tc>
                  <a:txBody>
                    <a:bodyPr/>
                    <a:lstStyle/>
                    <a:p>
                      <a:r>
                        <a:rPr lang="it-IT" sz="1600" dirty="0" smtClean="0"/>
                        <a:t>M4</a:t>
                      </a:r>
                      <a:endParaRPr lang="en-GB" sz="1600" dirty="0"/>
                    </a:p>
                  </a:txBody>
                  <a:tcPr/>
                </a:tc>
                <a:tc>
                  <a:txBody>
                    <a:bodyPr/>
                    <a:lstStyle/>
                    <a:p>
                      <a:r>
                        <a:rPr lang="it-IT" sz="1600" dirty="0" smtClean="0"/>
                        <a:t>M5</a:t>
                      </a:r>
                      <a:endParaRPr lang="en-GB" sz="1600" dirty="0"/>
                    </a:p>
                  </a:txBody>
                  <a:tcPr/>
                </a:tc>
                <a:tc>
                  <a:txBody>
                    <a:bodyPr/>
                    <a:lstStyle/>
                    <a:p>
                      <a:r>
                        <a:rPr lang="it-IT" sz="1600" dirty="0" smtClean="0"/>
                        <a:t>M6</a:t>
                      </a:r>
                      <a:endParaRPr lang="en-GB" sz="1600" dirty="0"/>
                    </a:p>
                  </a:txBody>
                  <a:tcPr/>
                </a:tc>
                <a:tc>
                  <a:txBody>
                    <a:bodyPr/>
                    <a:lstStyle/>
                    <a:p>
                      <a:r>
                        <a:rPr lang="it-IT" sz="1600" dirty="0" smtClean="0"/>
                        <a:t>M7</a:t>
                      </a:r>
                      <a:endParaRPr lang="en-GB" sz="1600" dirty="0"/>
                    </a:p>
                  </a:txBody>
                  <a:tcPr/>
                </a:tc>
                <a:tc>
                  <a:txBody>
                    <a:bodyPr/>
                    <a:lstStyle/>
                    <a:p>
                      <a:r>
                        <a:rPr lang="it-IT" sz="1600" dirty="0" smtClean="0"/>
                        <a:t>M8</a:t>
                      </a:r>
                      <a:endParaRPr lang="en-GB" sz="1600" dirty="0"/>
                    </a:p>
                  </a:txBody>
                  <a:tcPr/>
                </a:tc>
                <a:tc>
                  <a:txBody>
                    <a:bodyPr/>
                    <a:lstStyle/>
                    <a:p>
                      <a:r>
                        <a:rPr lang="it-IT" sz="1600" dirty="0" smtClean="0"/>
                        <a:t>M9</a:t>
                      </a:r>
                      <a:endParaRPr lang="en-GB" sz="1600" dirty="0"/>
                    </a:p>
                  </a:txBody>
                  <a:tcPr/>
                </a:tc>
                <a:tc>
                  <a:txBody>
                    <a:bodyPr/>
                    <a:lstStyle/>
                    <a:p>
                      <a:r>
                        <a:rPr lang="it-IT" sz="1600" dirty="0" smtClean="0"/>
                        <a:t>M10</a:t>
                      </a:r>
                      <a:endParaRPr lang="en-GB" sz="1600" dirty="0"/>
                    </a:p>
                  </a:txBody>
                  <a:tcPr/>
                </a:tc>
                <a:tc>
                  <a:txBody>
                    <a:bodyPr/>
                    <a:lstStyle/>
                    <a:p>
                      <a:r>
                        <a:rPr lang="it-IT" sz="1600" dirty="0" smtClean="0"/>
                        <a:t>M11</a:t>
                      </a:r>
                      <a:endParaRPr lang="en-GB" sz="1600" dirty="0"/>
                    </a:p>
                  </a:txBody>
                  <a:tcPr/>
                </a:tc>
                <a:tc>
                  <a:txBody>
                    <a:bodyPr/>
                    <a:lstStyle/>
                    <a:p>
                      <a:r>
                        <a:rPr lang="it-IT" sz="1600" dirty="0" smtClean="0"/>
                        <a:t>M12</a:t>
                      </a:r>
                      <a:endParaRPr lang="en-GB" sz="1600" dirty="0"/>
                    </a:p>
                  </a:txBody>
                  <a:tcPr/>
                </a:tc>
                <a:extLst>
                  <a:ext uri="{0D108BD9-81ED-4DB2-BD59-A6C34878D82A}">
                    <a16:rowId xmlns:a16="http://schemas.microsoft.com/office/drawing/2014/main" xmlns="" val="621446150"/>
                  </a:ext>
                </a:extLst>
              </a:tr>
              <a:tr h="822960">
                <a:tc>
                  <a:txBody>
                    <a:bodyPr/>
                    <a:lstStyle/>
                    <a:p>
                      <a:r>
                        <a:rPr lang="it-IT" sz="1600" dirty="0" smtClean="0"/>
                        <a:t>5.1</a:t>
                      </a:r>
                    </a:p>
                    <a:p>
                      <a:endParaRPr lang="en-GB"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Management of the approval of the trial by legal authorities.</a:t>
                      </a:r>
                    </a:p>
                    <a:p>
                      <a:pPr marL="0" marR="0" indent="0" defTabSz="914400" eaLnBrk="1" fontAlgn="auto" latinLnBrk="0" hangingPunct="1">
                        <a:lnSpc>
                          <a:spcPct val="100000"/>
                        </a:lnSpc>
                        <a:spcBef>
                          <a:spcPts val="0"/>
                        </a:spcBef>
                        <a:spcAft>
                          <a:spcPts val="0"/>
                        </a:spcAft>
                        <a:buClrTx/>
                        <a:buSzTx/>
                        <a:buFontTx/>
                        <a:buNone/>
                        <a:tabLst/>
                        <a:defRPr/>
                      </a:pPr>
                      <a:endParaRPr lang="en-GB" sz="1800" b="0" i="0" u="none" strike="noStrike" baseline="0" dirty="0" smtClean="0">
                        <a:solidFill>
                          <a:schemeClr val="dk1"/>
                        </a:solidFill>
                        <a:latin typeface="+mn-lt"/>
                        <a:ea typeface="+mn-ea"/>
                        <a:cs typeface="+mn-cs"/>
                      </a:endParaRPr>
                    </a:p>
                  </a:txBody>
                  <a:tcPr/>
                </a:tc>
                <a:tc>
                  <a:txBody>
                    <a:bodyPr/>
                    <a:lstStyle/>
                    <a:p>
                      <a:endParaRPr lang="en-GB" dirty="0"/>
                    </a:p>
                  </a:txBody>
                  <a:tcPr>
                    <a:solidFill>
                      <a:srgbClr val="D0D8E8"/>
                    </a:solidFill>
                  </a:tcPr>
                </a:tc>
                <a:tc>
                  <a:txBody>
                    <a:bodyPr/>
                    <a:lstStyle/>
                    <a:p>
                      <a:endParaRPr lang="en-GB" dirty="0"/>
                    </a:p>
                  </a:txBody>
                  <a:tcPr>
                    <a:solidFill>
                      <a:srgbClr val="D0D8E8"/>
                    </a:solidFill>
                  </a:tcPr>
                </a:tc>
                <a:tc>
                  <a:txBody>
                    <a:bodyPr/>
                    <a:lstStyle/>
                    <a:p>
                      <a:endParaRPr lang="en-GB" dirty="0"/>
                    </a:p>
                  </a:txBody>
                  <a:tcPr/>
                </a:tc>
                <a:tc>
                  <a:txBody>
                    <a:bodyPr/>
                    <a:lstStyle/>
                    <a:p>
                      <a:endParaRPr lang="en-GB" dirty="0"/>
                    </a:p>
                  </a:txBody>
                  <a:tcPr>
                    <a:solidFill>
                      <a:srgbClr val="D0D8E8"/>
                    </a:solidFill>
                  </a:tcPr>
                </a:tc>
                <a:tc>
                  <a:txBody>
                    <a:bodyPr/>
                    <a:lstStyle/>
                    <a:p>
                      <a:endParaRPr lang="en-GB"/>
                    </a:p>
                  </a:txBody>
                  <a:tcPr/>
                </a:tc>
                <a:tc>
                  <a:txBody>
                    <a:bodyPr/>
                    <a:lstStyle/>
                    <a:p>
                      <a:endParaRPr lang="en-GB"/>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937179504"/>
                  </a:ext>
                </a:extLst>
              </a:tr>
              <a:tr h="664937">
                <a:tc>
                  <a:txBody>
                    <a:bodyPr/>
                    <a:lstStyle/>
                    <a:p>
                      <a:r>
                        <a:rPr lang="it-IT" sz="1600" dirty="0" smtClean="0"/>
                        <a:t>5.2</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Selection and designation of the teachers.</a:t>
                      </a:r>
                    </a:p>
                  </a:txBody>
                  <a:tcPr/>
                </a:tc>
                <a:tc>
                  <a:txBody>
                    <a:bodyPr/>
                    <a:lstStyle/>
                    <a:p>
                      <a:endParaRPr lang="en-GB"/>
                    </a:p>
                  </a:txBody>
                  <a:tcPr/>
                </a:tc>
                <a:tc>
                  <a:txBody>
                    <a:bodyPr/>
                    <a:lstStyle/>
                    <a:p>
                      <a:endParaRPr lang="en-GB"/>
                    </a:p>
                  </a:txBody>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dirty="0"/>
                    </a:p>
                  </a:txBody>
                  <a:tcPr/>
                </a:tc>
                <a:tc>
                  <a:txBody>
                    <a:bodyPr/>
                    <a:lstStyle/>
                    <a:p>
                      <a:endParaRPr lang="en-GB" dirty="0"/>
                    </a:p>
                  </a:txBody>
                  <a:tcPr/>
                </a:tc>
                <a:tc>
                  <a:txBody>
                    <a:bodyPr/>
                    <a:lstStyle/>
                    <a:p>
                      <a:endParaRPr lang="en-GB" dirty="0"/>
                    </a:p>
                  </a:txBody>
                  <a:tcPr>
                    <a:solidFill>
                      <a:srgbClr val="E9EDF4"/>
                    </a:solidFill>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1547502533"/>
                  </a:ext>
                </a:extLst>
              </a:tr>
              <a:tr h="664937">
                <a:tc>
                  <a:txBody>
                    <a:bodyPr/>
                    <a:lstStyle/>
                    <a:p>
                      <a:r>
                        <a:rPr lang="it-IT" sz="1600" dirty="0" smtClean="0"/>
                        <a:t>5.3</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Pre-</a:t>
                      </a:r>
                      <a:r>
                        <a:rPr lang="en-GB" sz="1800" b="0" i="0" u="none" strike="noStrike" baseline="0" dirty="0" err="1" smtClean="0">
                          <a:solidFill>
                            <a:schemeClr val="dk1"/>
                          </a:solidFill>
                          <a:latin typeface="+mn-lt"/>
                          <a:ea typeface="+mn-ea"/>
                          <a:cs typeface="+mn-cs"/>
                        </a:rPr>
                        <a:t>enrollment</a:t>
                      </a:r>
                      <a:r>
                        <a:rPr lang="en-GB" sz="1800" b="0" i="0" u="none" strike="noStrike" baseline="0" dirty="0" smtClean="0">
                          <a:solidFill>
                            <a:schemeClr val="dk1"/>
                          </a:solidFill>
                          <a:latin typeface="+mn-lt"/>
                          <a:ea typeface="+mn-ea"/>
                          <a:cs typeface="+mn-cs"/>
                        </a:rPr>
                        <a:t> and admission procedures of the trainees</a:t>
                      </a:r>
                    </a:p>
                  </a:txBody>
                  <a:tcPr/>
                </a:tc>
                <a:tc>
                  <a:txBody>
                    <a:bodyPr/>
                    <a:lstStyle/>
                    <a:p>
                      <a:endParaRPr lang="en-GB" dirty="0"/>
                    </a:p>
                  </a:txBody>
                  <a:tcPr>
                    <a:solidFill>
                      <a:schemeClr val="accent2"/>
                    </a:solidFill>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solidFill>
                      <a:srgbClr val="D0D8E8"/>
                    </a:solidFill>
                  </a:tcPr>
                </a:tc>
                <a:tc>
                  <a:txBody>
                    <a:bodyPr/>
                    <a:lstStyle/>
                    <a:p>
                      <a:endParaRPr lang="en-GB" dirty="0"/>
                    </a:p>
                  </a:txBody>
                  <a:tcPr>
                    <a:solidFill>
                      <a:srgbClr val="D0D8E8"/>
                    </a:solidFill>
                  </a:tcPr>
                </a:tc>
                <a:tc>
                  <a:txBody>
                    <a:bodyPr/>
                    <a:lstStyle/>
                    <a:p>
                      <a:endParaRPr lang="en-GB" dirty="0"/>
                    </a:p>
                  </a:txBody>
                  <a:tcPr/>
                </a:tc>
                <a:tc>
                  <a:txBody>
                    <a:bodyPr/>
                    <a:lstStyle/>
                    <a:p>
                      <a:endParaRPr lang="en-GB" dirty="0"/>
                    </a:p>
                  </a:txBody>
                  <a:tcPr>
                    <a:solidFill>
                      <a:srgbClr val="D0D8E8"/>
                    </a:solidFill>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1393171192"/>
                  </a:ext>
                </a:extLst>
              </a:tr>
              <a:tr h="664937">
                <a:tc>
                  <a:txBody>
                    <a:bodyPr/>
                    <a:lstStyle/>
                    <a:p>
                      <a:r>
                        <a:rPr lang="it-IT" sz="1600" dirty="0" smtClean="0"/>
                        <a:t>5.4</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Trial implementation of the first year of the new curricula.	</a:t>
                      </a:r>
                    </a:p>
                  </a:txBody>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extLst>
                  <a:ext uri="{0D108BD9-81ED-4DB2-BD59-A6C34878D82A}">
                    <a16:rowId xmlns:a16="http://schemas.microsoft.com/office/drawing/2014/main" xmlns="" val="4177301389"/>
                  </a:ext>
                </a:extLst>
              </a:tr>
            </a:tbl>
          </a:graphicData>
        </a:graphic>
      </p:graphicFrame>
      <p:sp>
        <p:nvSpPr>
          <p:cNvPr id="3" name="CasellaDiTesto 2"/>
          <p:cNvSpPr txBox="1"/>
          <p:nvPr/>
        </p:nvSpPr>
        <p:spPr>
          <a:xfrm>
            <a:off x="6087291" y="470263"/>
            <a:ext cx="6675120" cy="369332"/>
          </a:xfrm>
          <a:prstGeom prst="rect">
            <a:avLst/>
          </a:prstGeom>
          <a:noFill/>
        </p:spPr>
        <p:txBody>
          <a:bodyPr wrap="square" rtlCol="0">
            <a:spAutoFit/>
          </a:bodyPr>
          <a:lstStyle/>
          <a:p>
            <a:r>
              <a:rPr lang="it-IT" dirty="0" smtClean="0">
                <a:ln w="0"/>
                <a:solidFill>
                  <a:schemeClr val="accent1"/>
                </a:solidFill>
                <a:effectLst>
                  <a:outerShdw blurRad="38100" dist="25400" dir="5400000" algn="ctr" rotWithShape="0">
                    <a:srgbClr val="6E747A">
                      <a:alpha val="43000"/>
                    </a:srgbClr>
                  </a:outerShdw>
                </a:effectLst>
              </a:rPr>
              <a:t>Year 4  Result of COVID 19</a:t>
            </a:r>
            <a:endParaRPr lang="en-GB"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18793374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11194069" y="8978206"/>
            <a:ext cx="169545" cy="189865"/>
          </a:xfrm>
          <a:custGeom>
            <a:avLst/>
            <a:gdLst/>
            <a:ahLst/>
            <a:cxnLst/>
            <a:rect l="l" t="t" r="r" b="b"/>
            <a:pathLst>
              <a:path w="169545" h="189865">
                <a:moveTo>
                  <a:pt x="98729" y="0"/>
                </a:moveTo>
                <a:lnTo>
                  <a:pt x="56337" y="7061"/>
                </a:lnTo>
                <a:lnTo>
                  <a:pt x="25395" y="26968"/>
                </a:lnTo>
                <a:lnTo>
                  <a:pt x="6437" y="57800"/>
                </a:lnTo>
                <a:lnTo>
                  <a:pt x="0" y="97637"/>
                </a:lnTo>
                <a:lnTo>
                  <a:pt x="7236" y="138319"/>
                </a:lnTo>
                <a:lnTo>
                  <a:pt x="27705" y="167020"/>
                </a:lnTo>
                <a:lnTo>
                  <a:pt x="59546" y="184030"/>
                </a:lnTo>
                <a:lnTo>
                  <a:pt x="100901" y="189636"/>
                </a:lnTo>
                <a:lnTo>
                  <a:pt x="124276" y="188131"/>
                </a:lnTo>
                <a:lnTo>
                  <a:pt x="164820" y="176098"/>
                </a:lnTo>
                <a:lnTo>
                  <a:pt x="169456" y="172770"/>
                </a:lnTo>
                <a:lnTo>
                  <a:pt x="169456" y="166382"/>
                </a:lnTo>
                <a:lnTo>
                  <a:pt x="102539" y="166382"/>
                </a:lnTo>
                <a:lnTo>
                  <a:pt x="70375" y="161491"/>
                </a:lnTo>
                <a:lnTo>
                  <a:pt x="48413" y="147566"/>
                </a:lnTo>
                <a:lnTo>
                  <a:pt x="35836" y="125732"/>
                </a:lnTo>
                <a:lnTo>
                  <a:pt x="31826" y="97116"/>
                </a:lnTo>
                <a:lnTo>
                  <a:pt x="35615" y="67964"/>
                </a:lnTo>
                <a:lnTo>
                  <a:pt x="47666" y="43700"/>
                </a:lnTo>
                <a:lnTo>
                  <a:pt x="68998" y="27104"/>
                </a:lnTo>
                <a:lnTo>
                  <a:pt x="100634" y="20955"/>
                </a:lnTo>
                <a:lnTo>
                  <a:pt x="156378" y="20955"/>
                </a:lnTo>
                <a:lnTo>
                  <a:pt x="152660" y="15814"/>
                </a:lnTo>
                <a:lnTo>
                  <a:pt x="131664" y="4445"/>
                </a:lnTo>
                <a:lnTo>
                  <a:pt x="98729" y="0"/>
                </a:lnTo>
                <a:close/>
              </a:path>
              <a:path w="169545" h="189865">
                <a:moveTo>
                  <a:pt x="169456" y="151815"/>
                </a:moveTo>
                <a:lnTo>
                  <a:pt x="167817" y="151815"/>
                </a:lnTo>
                <a:lnTo>
                  <a:pt x="161289" y="154114"/>
                </a:lnTo>
                <a:lnTo>
                  <a:pt x="151229" y="157863"/>
                </a:lnTo>
                <a:lnTo>
                  <a:pt x="137929" y="161877"/>
                </a:lnTo>
                <a:lnTo>
                  <a:pt x="121622" y="165076"/>
                </a:lnTo>
                <a:lnTo>
                  <a:pt x="102539" y="166382"/>
                </a:lnTo>
                <a:lnTo>
                  <a:pt x="169456" y="166382"/>
                </a:lnTo>
                <a:lnTo>
                  <a:pt x="169456" y="151815"/>
                </a:lnTo>
                <a:close/>
              </a:path>
              <a:path w="169545" h="189865">
                <a:moveTo>
                  <a:pt x="156378" y="20955"/>
                </a:moveTo>
                <a:lnTo>
                  <a:pt x="100634" y="20955"/>
                </a:lnTo>
                <a:lnTo>
                  <a:pt x="112471" y="21690"/>
                </a:lnTo>
                <a:lnTo>
                  <a:pt x="122701" y="23768"/>
                </a:lnTo>
                <a:lnTo>
                  <a:pt x="131349" y="26998"/>
                </a:lnTo>
                <a:lnTo>
                  <a:pt x="138442" y="31191"/>
                </a:lnTo>
                <a:lnTo>
                  <a:pt x="132181" y="34251"/>
                </a:lnTo>
                <a:lnTo>
                  <a:pt x="127838" y="40132"/>
                </a:lnTo>
                <a:lnTo>
                  <a:pt x="127838" y="48044"/>
                </a:lnTo>
                <a:lnTo>
                  <a:pt x="129321" y="55626"/>
                </a:lnTo>
                <a:lnTo>
                  <a:pt x="133380" y="61337"/>
                </a:lnTo>
                <a:lnTo>
                  <a:pt x="139427" y="64939"/>
                </a:lnTo>
                <a:lnTo>
                  <a:pt x="146875" y="66192"/>
                </a:lnTo>
                <a:lnTo>
                  <a:pt x="154381" y="64931"/>
                </a:lnTo>
                <a:lnTo>
                  <a:pt x="160816" y="61274"/>
                </a:lnTo>
                <a:lnTo>
                  <a:pt x="165313" y="55412"/>
                </a:lnTo>
                <a:lnTo>
                  <a:pt x="167004" y="47536"/>
                </a:lnTo>
                <a:lnTo>
                  <a:pt x="163759" y="31161"/>
                </a:lnTo>
                <a:lnTo>
                  <a:pt x="156378" y="20955"/>
                </a:lnTo>
                <a:close/>
              </a:path>
            </a:pathLst>
          </a:custGeom>
          <a:solidFill>
            <a:srgbClr val="407DC9"/>
          </a:solidFill>
        </p:spPr>
        <p:txBody>
          <a:bodyPr wrap="square" lIns="0" tIns="0" rIns="0" bIns="0" rtlCol="0"/>
          <a:lstStyle/>
          <a:p>
            <a:endParaRPr/>
          </a:p>
        </p:txBody>
      </p:sp>
      <p:sp>
        <p:nvSpPr>
          <p:cNvPr id="4" name="object 4"/>
          <p:cNvSpPr/>
          <p:nvPr/>
        </p:nvSpPr>
        <p:spPr>
          <a:xfrm>
            <a:off x="11373890" y="8969784"/>
            <a:ext cx="165100" cy="196850"/>
          </a:xfrm>
          <a:custGeom>
            <a:avLst/>
            <a:gdLst/>
            <a:ahLst/>
            <a:cxnLst/>
            <a:rect l="l" t="t" r="r" b="b"/>
            <a:pathLst>
              <a:path w="165100" h="196850">
                <a:moveTo>
                  <a:pt x="139628" y="78968"/>
                </a:moveTo>
                <a:lnTo>
                  <a:pt x="89496" y="78968"/>
                </a:lnTo>
                <a:lnTo>
                  <a:pt x="101294" y="80884"/>
                </a:lnTo>
                <a:lnTo>
                  <a:pt x="109220" y="86250"/>
                </a:lnTo>
                <a:lnTo>
                  <a:pt x="113678" y="94490"/>
                </a:lnTo>
                <a:lnTo>
                  <a:pt x="115074" y="105029"/>
                </a:lnTo>
                <a:lnTo>
                  <a:pt x="115074" y="170459"/>
                </a:lnTo>
                <a:lnTo>
                  <a:pt x="117522" y="183593"/>
                </a:lnTo>
                <a:lnTo>
                  <a:pt x="123845" y="191549"/>
                </a:lnTo>
                <a:lnTo>
                  <a:pt x="132514" y="195478"/>
                </a:lnTo>
                <a:lnTo>
                  <a:pt x="141998" y="196532"/>
                </a:lnTo>
                <a:lnTo>
                  <a:pt x="152336" y="196532"/>
                </a:lnTo>
                <a:lnTo>
                  <a:pt x="164579" y="176085"/>
                </a:lnTo>
                <a:lnTo>
                  <a:pt x="146621" y="176085"/>
                </a:lnTo>
                <a:lnTo>
                  <a:pt x="143903" y="172504"/>
                </a:lnTo>
                <a:lnTo>
                  <a:pt x="143903" y="100939"/>
                </a:lnTo>
                <a:lnTo>
                  <a:pt x="140566" y="80370"/>
                </a:lnTo>
                <a:lnTo>
                  <a:pt x="139628" y="78968"/>
                </a:lnTo>
                <a:close/>
              </a:path>
              <a:path w="165100" h="196850">
                <a:moveTo>
                  <a:pt x="75082" y="175577"/>
                </a:moveTo>
                <a:lnTo>
                  <a:pt x="812" y="175577"/>
                </a:lnTo>
                <a:lnTo>
                  <a:pt x="0" y="176593"/>
                </a:lnTo>
                <a:lnTo>
                  <a:pt x="0" y="194233"/>
                </a:lnTo>
                <a:lnTo>
                  <a:pt x="1104" y="195249"/>
                </a:lnTo>
                <a:lnTo>
                  <a:pt x="74815" y="195249"/>
                </a:lnTo>
                <a:lnTo>
                  <a:pt x="75895" y="194233"/>
                </a:lnTo>
                <a:lnTo>
                  <a:pt x="75895" y="176593"/>
                </a:lnTo>
                <a:lnTo>
                  <a:pt x="75082" y="175577"/>
                </a:lnTo>
                <a:close/>
              </a:path>
              <a:path w="165100" h="196850">
                <a:moveTo>
                  <a:pt x="163499" y="174548"/>
                </a:moveTo>
                <a:lnTo>
                  <a:pt x="161315" y="174802"/>
                </a:lnTo>
                <a:lnTo>
                  <a:pt x="158318" y="175056"/>
                </a:lnTo>
                <a:lnTo>
                  <a:pt x="156959" y="176085"/>
                </a:lnTo>
                <a:lnTo>
                  <a:pt x="164579" y="176085"/>
                </a:lnTo>
                <a:lnTo>
                  <a:pt x="164579" y="174802"/>
                </a:lnTo>
                <a:lnTo>
                  <a:pt x="163499" y="174548"/>
                </a:lnTo>
                <a:close/>
              </a:path>
              <a:path w="165100" h="196850">
                <a:moveTo>
                  <a:pt x="51142" y="0"/>
                </a:moveTo>
                <a:lnTo>
                  <a:pt x="45974" y="0"/>
                </a:lnTo>
                <a:lnTo>
                  <a:pt x="6261" y="2286"/>
                </a:lnTo>
                <a:lnTo>
                  <a:pt x="2451" y="2552"/>
                </a:lnTo>
                <a:lnTo>
                  <a:pt x="1638" y="3060"/>
                </a:lnTo>
                <a:lnTo>
                  <a:pt x="1638" y="19672"/>
                </a:lnTo>
                <a:lnTo>
                  <a:pt x="2184" y="21717"/>
                </a:lnTo>
                <a:lnTo>
                  <a:pt x="6261" y="21971"/>
                </a:lnTo>
                <a:lnTo>
                  <a:pt x="15519" y="22225"/>
                </a:lnTo>
                <a:lnTo>
                  <a:pt x="20942" y="22479"/>
                </a:lnTo>
                <a:lnTo>
                  <a:pt x="23126" y="24269"/>
                </a:lnTo>
                <a:lnTo>
                  <a:pt x="23672" y="29641"/>
                </a:lnTo>
                <a:lnTo>
                  <a:pt x="23672" y="166624"/>
                </a:lnTo>
                <a:lnTo>
                  <a:pt x="23126" y="174294"/>
                </a:lnTo>
                <a:lnTo>
                  <a:pt x="19596" y="175577"/>
                </a:lnTo>
                <a:lnTo>
                  <a:pt x="56045" y="175577"/>
                </a:lnTo>
                <a:lnTo>
                  <a:pt x="52768" y="174294"/>
                </a:lnTo>
                <a:lnTo>
                  <a:pt x="52501" y="166624"/>
                </a:lnTo>
                <a:lnTo>
                  <a:pt x="52501" y="131356"/>
                </a:lnTo>
                <a:lnTo>
                  <a:pt x="55108" y="109154"/>
                </a:lnTo>
                <a:lnTo>
                  <a:pt x="62126" y="92703"/>
                </a:lnTo>
                <a:lnTo>
                  <a:pt x="73581" y="82482"/>
                </a:lnTo>
                <a:lnTo>
                  <a:pt x="88346" y="79222"/>
                </a:lnTo>
                <a:lnTo>
                  <a:pt x="52501" y="79222"/>
                </a:lnTo>
                <a:lnTo>
                  <a:pt x="52501" y="2032"/>
                </a:lnTo>
                <a:lnTo>
                  <a:pt x="51142" y="0"/>
                </a:lnTo>
                <a:close/>
              </a:path>
              <a:path w="165100" h="196850">
                <a:moveTo>
                  <a:pt x="99288" y="56222"/>
                </a:moveTo>
                <a:lnTo>
                  <a:pt x="84441" y="57587"/>
                </a:lnTo>
                <a:lnTo>
                  <a:pt x="71304" y="61779"/>
                </a:lnTo>
                <a:lnTo>
                  <a:pt x="60462" y="68942"/>
                </a:lnTo>
                <a:lnTo>
                  <a:pt x="52501" y="79222"/>
                </a:lnTo>
                <a:lnTo>
                  <a:pt x="88346" y="79222"/>
                </a:lnTo>
                <a:lnTo>
                  <a:pt x="89496" y="78968"/>
                </a:lnTo>
                <a:lnTo>
                  <a:pt x="139628" y="78968"/>
                </a:lnTo>
                <a:lnTo>
                  <a:pt x="131287" y="66508"/>
                </a:lnTo>
                <a:lnTo>
                  <a:pt x="117162" y="58682"/>
                </a:lnTo>
                <a:lnTo>
                  <a:pt x="99288" y="56222"/>
                </a:lnTo>
                <a:close/>
              </a:path>
            </a:pathLst>
          </a:custGeom>
          <a:solidFill>
            <a:srgbClr val="407DC9"/>
          </a:solidFill>
        </p:spPr>
        <p:txBody>
          <a:bodyPr wrap="square" lIns="0" tIns="0" rIns="0" bIns="0" rtlCol="0"/>
          <a:lstStyle/>
          <a:p>
            <a:endParaRPr/>
          </a:p>
        </p:txBody>
      </p:sp>
      <p:sp>
        <p:nvSpPr>
          <p:cNvPr id="5" name="object 5"/>
          <p:cNvSpPr/>
          <p:nvPr/>
        </p:nvSpPr>
        <p:spPr>
          <a:xfrm>
            <a:off x="11550196" y="9028558"/>
            <a:ext cx="76200" cy="136525"/>
          </a:xfrm>
          <a:custGeom>
            <a:avLst/>
            <a:gdLst/>
            <a:ahLst/>
            <a:cxnLst/>
            <a:rect l="l" t="t" r="r" b="b"/>
            <a:pathLst>
              <a:path w="76200" h="136525">
                <a:moveTo>
                  <a:pt x="75082" y="116801"/>
                </a:moveTo>
                <a:lnTo>
                  <a:pt x="546" y="116801"/>
                </a:lnTo>
                <a:lnTo>
                  <a:pt x="0" y="117817"/>
                </a:lnTo>
                <a:lnTo>
                  <a:pt x="0" y="135458"/>
                </a:lnTo>
                <a:lnTo>
                  <a:pt x="1092" y="136474"/>
                </a:lnTo>
                <a:lnTo>
                  <a:pt x="74523" y="136474"/>
                </a:lnTo>
                <a:lnTo>
                  <a:pt x="75895" y="135458"/>
                </a:lnTo>
                <a:lnTo>
                  <a:pt x="75895" y="117817"/>
                </a:lnTo>
                <a:lnTo>
                  <a:pt x="75082" y="116801"/>
                </a:lnTo>
                <a:close/>
              </a:path>
              <a:path w="76200" h="136525">
                <a:moveTo>
                  <a:pt x="50863" y="0"/>
                </a:moveTo>
                <a:lnTo>
                  <a:pt x="45973" y="0"/>
                </a:lnTo>
                <a:lnTo>
                  <a:pt x="2451" y="2552"/>
                </a:lnTo>
                <a:lnTo>
                  <a:pt x="1358" y="3060"/>
                </a:lnTo>
                <a:lnTo>
                  <a:pt x="1358" y="19672"/>
                </a:lnTo>
                <a:lnTo>
                  <a:pt x="1904" y="21729"/>
                </a:lnTo>
                <a:lnTo>
                  <a:pt x="6261" y="21983"/>
                </a:lnTo>
                <a:lnTo>
                  <a:pt x="15506" y="22237"/>
                </a:lnTo>
                <a:lnTo>
                  <a:pt x="20942" y="22491"/>
                </a:lnTo>
                <a:lnTo>
                  <a:pt x="23126" y="24282"/>
                </a:lnTo>
                <a:lnTo>
                  <a:pt x="23393" y="29654"/>
                </a:lnTo>
                <a:lnTo>
                  <a:pt x="23393" y="115265"/>
                </a:lnTo>
                <a:lnTo>
                  <a:pt x="20408" y="116801"/>
                </a:lnTo>
                <a:lnTo>
                  <a:pt x="55232" y="116801"/>
                </a:lnTo>
                <a:lnTo>
                  <a:pt x="52235" y="115265"/>
                </a:lnTo>
                <a:lnTo>
                  <a:pt x="52235" y="2044"/>
                </a:lnTo>
                <a:lnTo>
                  <a:pt x="50863" y="0"/>
                </a:lnTo>
                <a:close/>
              </a:path>
            </a:pathLst>
          </a:custGeom>
          <a:solidFill>
            <a:srgbClr val="407DC9"/>
          </a:solidFill>
        </p:spPr>
        <p:txBody>
          <a:bodyPr wrap="square" lIns="0" tIns="0" rIns="0" bIns="0" rtlCol="0"/>
          <a:lstStyle/>
          <a:p>
            <a:endParaRPr/>
          </a:p>
        </p:txBody>
      </p:sp>
      <p:sp>
        <p:nvSpPr>
          <p:cNvPr id="6" name="object 6"/>
          <p:cNvSpPr/>
          <p:nvPr/>
        </p:nvSpPr>
        <p:spPr>
          <a:xfrm>
            <a:off x="11633979" y="8970027"/>
            <a:ext cx="76200" cy="195580"/>
          </a:xfrm>
          <a:custGeom>
            <a:avLst/>
            <a:gdLst/>
            <a:ahLst/>
            <a:cxnLst/>
            <a:rect l="l" t="t" r="r" b="b"/>
            <a:pathLst>
              <a:path w="76200" h="195579">
                <a:moveTo>
                  <a:pt x="75082" y="175336"/>
                </a:moveTo>
                <a:lnTo>
                  <a:pt x="825" y="175336"/>
                </a:lnTo>
                <a:lnTo>
                  <a:pt x="0" y="176352"/>
                </a:lnTo>
                <a:lnTo>
                  <a:pt x="0" y="193979"/>
                </a:lnTo>
                <a:lnTo>
                  <a:pt x="1104" y="195008"/>
                </a:lnTo>
                <a:lnTo>
                  <a:pt x="74815" y="195008"/>
                </a:lnTo>
                <a:lnTo>
                  <a:pt x="75907" y="193979"/>
                </a:lnTo>
                <a:lnTo>
                  <a:pt x="75907" y="176352"/>
                </a:lnTo>
                <a:lnTo>
                  <a:pt x="75082" y="175336"/>
                </a:lnTo>
                <a:close/>
              </a:path>
              <a:path w="76200" h="195579">
                <a:moveTo>
                  <a:pt x="51142" y="0"/>
                </a:moveTo>
                <a:lnTo>
                  <a:pt x="45973" y="0"/>
                </a:lnTo>
                <a:lnTo>
                  <a:pt x="6273" y="2044"/>
                </a:lnTo>
                <a:lnTo>
                  <a:pt x="2451" y="2311"/>
                </a:lnTo>
                <a:lnTo>
                  <a:pt x="1638" y="2819"/>
                </a:lnTo>
                <a:lnTo>
                  <a:pt x="1638" y="19684"/>
                </a:lnTo>
                <a:lnTo>
                  <a:pt x="2184" y="21729"/>
                </a:lnTo>
                <a:lnTo>
                  <a:pt x="6273" y="21983"/>
                </a:lnTo>
                <a:lnTo>
                  <a:pt x="15519" y="21983"/>
                </a:lnTo>
                <a:lnTo>
                  <a:pt x="21501" y="22237"/>
                </a:lnTo>
                <a:lnTo>
                  <a:pt x="23685" y="24536"/>
                </a:lnTo>
                <a:lnTo>
                  <a:pt x="23685" y="173786"/>
                </a:lnTo>
                <a:lnTo>
                  <a:pt x="20408" y="175336"/>
                </a:lnTo>
                <a:lnTo>
                  <a:pt x="55511" y="175336"/>
                </a:lnTo>
                <a:lnTo>
                  <a:pt x="52514" y="173786"/>
                </a:lnTo>
                <a:lnTo>
                  <a:pt x="52514" y="2044"/>
                </a:lnTo>
                <a:lnTo>
                  <a:pt x="51142" y="0"/>
                </a:lnTo>
                <a:close/>
              </a:path>
            </a:pathLst>
          </a:custGeom>
          <a:solidFill>
            <a:srgbClr val="407DC9"/>
          </a:solidFill>
        </p:spPr>
        <p:txBody>
          <a:bodyPr wrap="square" lIns="0" tIns="0" rIns="0" bIns="0" rtlCol="0"/>
          <a:lstStyle/>
          <a:p>
            <a:endParaRPr/>
          </a:p>
        </p:txBody>
      </p:sp>
      <p:sp>
        <p:nvSpPr>
          <p:cNvPr id="7" name="object 7"/>
          <p:cNvSpPr/>
          <p:nvPr/>
        </p:nvSpPr>
        <p:spPr>
          <a:xfrm>
            <a:off x="11724027" y="8970026"/>
            <a:ext cx="150495" cy="198755"/>
          </a:xfrm>
          <a:custGeom>
            <a:avLst/>
            <a:gdLst/>
            <a:ahLst/>
            <a:cxnLst/>
            <a:rect l="l" t="t" r="r" b="b"/>
            <a:pathLst>
              <a:path w="150495" h="198754">
                <a:moveTo>
                  <a:pt x="65024" y="56489"/>
                </a:moveTo>
                <a:lnTo>
                  <a:pt x="37536" y="61740"/>
                </a:lnTo>
                <a:lnTo>
                  <a:pt x="17110" y="76839"/>
                </a:lnTo>
                <a:lnTo>
                  <a:pt x="4384" y="100804"/>
                </a:lnTo>
                <a:lnTo>
                  <a:pt x="0" y="132651"/>
                </a:lnTo>
                <a:lnTo>
                  <a:pt x="4186" y="162645"/>
                </a:lnTo>
                <a:lnTo>
                  <a:pt x="15924" y="183027"/>
                </a:lnTo>
                <a:lnTo>
                  <a:pt x="33984" y="194639"/>
                </a:lnTo>
                <a:lnTo>
                  <a:pt x="57137" y="198323"/>
                </a:lnTo>
                <a:lnTo>
                  <a:pt x="69759" y="197190"/>
                </a:lnTo>
                <a:lnTo>
                  <a:pt x="81618" y="193471"/>
                </a:lnTo>
                <a:lnTo>
                  <a:pt x="92250" y="186686"/>
                </a:lnTo>
                <a:lnTo>
                  <a:pt x="100534" y="177114"/>
                </a:lnTo>
                <a:lnTo>
                  <a:pt x="62852" y="177114"/>
                </a:lnTo>
                <a:lnTo>
                  <a:pt x="47721" y="173712"/>
                </a:lnTo>
                <a:lnTo>
                  <a:pt x="37515" y="164274"/>
                </a:lnTo>
                <a:lnTo>
                  <a:pt x="31748" y="149950"/>
                </a:lnTo>
                <a:lnTo>
                  <a:pt x="29933" y="131889"/>
                </a:lnTo>
                <a:lnTo>
                  <a:pt x="32174" y="111058"/>
                </a:lnTo>
                <a:lnTo>
                  <a:pt x="39287" y="93895"/>
                </a:lnTo>
                <a:lnTo>
                  <a:pt x="51858" y="82245"/>
                </a:lnTo>
                <a:lnTo>
                  <a:pt x="70472" y="77952"/>
                </a:lnTo>
                <a:lnTo>
                  <a:pt x="129755" y="77952"/>
                </a:lnTo>
                <a:lnTo>
                  <a:pt x="129755" y="66967"/>
                </a:lnTo>
                <a:lnTo>
                  <a:pt x="100926" y="66967"/>
                </a:lnTo>
                <a:lnTo>
                  <a:pt x="93522" y="62849"/>
                </a:lnTo>
                <a:lnTo>
                  <a:pt x="85323" y="59523"/>
                </a:lnTo>
                <a:lnTo>
                  <a:pt x="75950" y="57299"/>
                </a:lnTo>
                <a:lnTo>
                  <a:pt x="65024" y="56489"/>
                </a:lnTo>
                <a:close/>
              </a:path>
              <a:path w="150495" h="198754">
                <a:moveTo>
                  <a:pt x="150431" y="176352"/>
                </a:moveTo>
                <a:lnTo>
                  <a:pt x="101193" y="176352"/>
                </a:lnTo>
                <a:lnTo>
                  <a:pt x="104787" y="186368"/>
                </a:lnTo>
                <a:lnTo>
                  <a:pt x="111161" y="192455"/>
                </a:lnTo>
                <a:lnTo>
                  <a:pt x="119219" y="195476"/>
                </a:lnTo>
                <a:lnTo>
                  <a:pt x="127863" y="196291"/>
                </a:lnTo>
                <a:lnTo>
                  <a:pt x="138188" y="196291"/>
                </a:lnTo>
                <a:lnTo>
                  <a:pt x="142265" y="195516"/>
                </a:lnTo>
                <a:lnTo>
                  <a:pt x="149885" y="192963"/>
                </a:lnTo>
                <a:lnTo>
                  <a:pt x="150431" y="190919"/>
                </a:lnTo>
                <a:lnTo>
                  <a:pt x="150431" y="176352"/>
                </a:lnTo>
                <a:close/>
              </a:path>
              <a:path w="150495" h="198754">
                <a:moveTo>
                  <a:pt x="129755" y="77952"/>
                </a:moveTo>
                <a:lnTo>
                  <a:pt x="70472" y="77952"/>
                </a:lnTo>
                <a:lnTo>
                  <a:pt x="79511" y="78715"/>
                </a:lnTo>
                <a:lnTo>
                  <a:pt x="87942" y="80795"/>
                </a:lnTo>
                <a:lnTo>
                  <a:pt x="95252" y="83883"/>
                </a:lnTo>
                <a:lnTo>
                  <a:pt x="100926" y="87668"/>
                </a:lnTo>
                <a:lnTo>
                  <a:pt x="100926" y="128562"/>
                </a:lnTo>
                <a:lnTo>
                  <a:pt x="97006" y="149301"/>
                </a:lnTo>
                <a:lnTo>
                  <a:pt x="89338" y="164530"/>
                </a:lnTo>
                <a:lnTo>
                  <a:pt x="77945" y="173912"/>
                </a:lnTo>
                <a:lnTo>
                  <a:pt x="62852" y="177114"/>
                </a:lnTo>
                <a:lnTo>
                  <a:pt x="100534" y="177114"/>
                </a:lnTo>
                <a:lnTo>
                  <a:pt x="101193" y="176352"/>
                </a:lnTo>
                <a:lnTo>
                  <a:pt x="150431" y="176352"/>
                </a:lnTo>
                <a:lnTo>
                  <a:pt x="150431" y="175844"/>
                </a:lnTo>
                <a:lnTo>
                  <a:pt x="132753" y="175844"/>
                </a:lnTo>
                <a:lnTo>
                  <a:pt x="130035" y="172770"/>
                </a:lnTo>
                <a:lnTo>
                  <a:pt x="129755" y="166382"/>
                </a:lnTo>
                <a:lnTo>
                  <a:pt x="129755" y="77952"/>
                </a:lnTo>
                <a:close/>
              </a:path>
              <a:path w="150495" h="198754">
                <a:moveTo>
                  <a:pt x="149352" y="174307"/>
                </a:moveTo>
                <a:lnTo>
                  <a:pt x="147167" y="174561"/>
                </a:lnTo>
                <a:lnTo>
                  <a:pt x="144183" y="174815"/>
                </a:lnTo>
                <a:lnTo>
                  <a:pt x="142824" y="175844"/>
                </a:lnTo>
                <a:lnTo>
                  <a:pt x="150431" y="175844"/>
                </a:lnTo>
                <a:lnTo>
                  <a:pt x="150431" y="174561"/>
                </a:lnTo>
                <a:lnTo>
                  <a:pt x="149352" y="174307"/>
                </a:lnTo>
                <a:close/>
              </a:path>
              <a:path w="150495" h="198754">
                <a:moveTo>
                  <a:pt x="128130" y="0"/>
                </a:moveTo>
                <a:lnTo>
                  <a:pt x="123240" y="0"/>
                </a:lnTo>
                <a:lnTo>
                  <a:pt x="83515" y="2044"/>
                </a:lnTo>
                <a:lnTo>
                  <a:pt x="79717" y="2311"/>
                </a:lnTo>
                <a:lnTo>
                  <a:pt x="78905" y="2819"/>
                </a:lnTo>
                <a:lnTo>
                  <a:pt x="78905" y="19685"/>
                </a:lnTo>
                <a:lnTo>
                  <a:pt x="79438" y="21729"/>
                </a:lnTo>
                <a:lnTo>
                  <a:pt x="83515" y="21983"/>
                </a:lnTo>
                <a:lnTo>
                  <a:pt x="92760" y="21983"/>
                </a:lnTo>
                <a:lnTo>
                  <a:pt x="98755" y="22237"/>
                </a:lnTo>
                <a:lnTo>
                  <a:pt x="100926" y="24536"/>
                </a:lnTo>
                <a:lnTo>
                  <a:pt x="100926" y="66967"/>
                </a:lnTo>
                <a:lnTo>
                  <a:pt x="129755" y="66967"/>
                </a:lnTo>
                <a:lnTo>
                  <a:pt x="129755" y="2044"/>
                </a:lnTo>
                <a:lnTo>
                  <a:pt x="128130" y="0"/>
                </a:lnTo>
                <a:close/>
              </a:path>
            </a:pathLst>
          </a:custGeom>
          <a:solidFill>
            <a:srgbClr val="407DC9"/>
          </a:solidFill>
        </p:spPr>
        <p:txBody>
          <a:bodyPr wrap="square" lIns="0" tIns="0" rIns="0" bIns="0" rtlCol="0"/>
          <a:lstStyle/>
          <a:p>
            <a:endParaRPr/>
          </a:p>
        </p:txBody>
      </p:sp>
      <p:sp>
        <p:nvSpPr>
          <p:cNvPr id="8" name="object 8"/>
          <p:cNvSpPr/>
          <p:nvPr/>
        </p:nvSpPr>
        <p:spPr>
          <a:xfrm>
            <a:off x="11920160" y="8978206"/>
            <a:ext cx="475039" cy="193922"/>
          </a:xfrm>
          <a:prstGeom prst="rect">
            <a:avLst/>
          </a:prstGeom>
          <a:blipFill>
            <a:blip r:embed="rId2" cstate="print"/>
            <a:stretch>
              <a:fillRect/>
            </a:stretch>
          </a:blipFill>
        </p:spPr>
        <p:txBody>
          <a:bodyPr wrap="square" lIns="0" tIns="0" rIns="0" bIns="0" rtlCol="0"/>
          <a:lstStyle/>
          <a:p>
            <a:endParaRPr/>
          </a:p>
        </p:txBody>
      </p:sp>
      <p:sp>
        <p:nvSpPr>
          <p:cNvPr id="9" name="object 9"/>
          <p:cNvSpPr/>
          <p:nvPr/>
        </p:nvSpPr>
        <p:spPr>
          <a:xfrm>
            <a:off x="10731500" y="8883078"/>
            <a:ext cx="388823" cy="365340"/>
          </a:xfrm>
          <a:prstGeom prst="rect">
            <a:avLst/>
          </a:prstGeom>
          <a:blipFill>
            <a:blip r:embed="rId3" cstate="print"/>
            <a:stretch>
              <a:fillRect/>
            </a:stretch>
          </a:blipFill>
        </p:spPr>
        <p:txBody>
          <a:bodyPr wrap="square" lIns="0" tIns="0" rIns="0" bIns="0" rtlCol="0"/>
          <a:lstStyle/>
          <a:p>
            <a:endParaRPr/>
          </a:p>
        </p:txBody>
      </p:sp>
      <p:sp>
        <p:nvSpPr>
          <p:cNvPr id="10" name="object 10"/>
          <p:cNvSpPr/>
          <p:nvPr/>
        </p:nvSpPr>
        <p:spPr>
          <a:xfrm>
            <a:off x="11551384" y="8954453"/>
            <a:ext cx="65405" cy="65405"/>
          </a:xfrm>
          <a:custGeom>
            <a:avLst/>
            <a:gdLst/>
            <a:ahLst/>
            <a:cxnLst/>
            <a:rect l="l" t="t" r="r" b="b"/>
            <a:pathLst>
              <a:path w="65404" h="65404">
                <a:moveTo>
                  <a:pt x="32562" y="0"/>
                </a:moveTo>
                <a:lnTo>
                  <a:pt x="0" y="32575"/>
                </a:lnTo>
                <a:lnTo>
                  <a:pt x="32562" y="65138"/>
                </a:lnTo>
                <a:lnTo>
                  <a:pt x="65138" y="32575"/>
                </a:lnTo>
                <a:lnTo>
                  <a:pt x="32562" y="0"/>
                </a:lnTo>
                <a:close/>
              </a:path>
            </a:pathLst>
          </a:custGeom>
          <a:solidFill>
            <a:srgbClr val="F2B533"/>
          </a:solidFill>
        </p:spPr>
        <p:txBody>
          <a:bodyPr wrap="square" lIns="0" tIns="0" rIns="0" bIns="0" rtlCol="0"/>
          <a:lstStyle/>
          <a:p>
            <a:endParaRPr/>
          </a:p>
        </p:txBody>
      </p:sp>
      <p:sp>
        <p:nvSpPr>
          <p:cNvPr id="11" name="object 11"/>
          <p:cNvSpPr/>
          <p:nvPr/>
        </p:nvSpPr>
        <p:spPr>
          <a:xfrm>
            <a:off x="304825" y="9179242"/>
            <a:ext cx="304800" cy="287655"/>
          </a:xfrm>
          <a:custGeom>
            <a:avLst/>
            <a:gdLst/>
            <a:ahLst/>
            <a:cxnLst/>
            <a:rect l="l" t="t" r="r" b="b"/>
            <a:pathLst>
              <a:path w="304800" h="287654">
                <a:moveTo>
                  <a:pt x="304774" y="287185"/>
                </a:moveTo>
                <a:lnTo>
                  <a:pt x="0" y="287185"/>
                </a:lnTo>
                <a:lnTo>
                  <a:pt x="0" y="0"/>
                </a:lnTo>
                <a:lnTo>
                  <a:pt x="304774" y="0"/>
                </a:lnTo>
                <a:lnTo>
                  <a:pt x="304774" y="287185"/>
                </a:lnTo>
                <a:close/>
              </a:path>
            </a:pathLst>
          </a:custGeom>
          <a:solidFill>
            <a:srgbClr val="407DC9"/>
          </a:solidFill>
        </p:spPr>
        <p:txBody>
          <a:bodyPr wrap="square" lIns="0" tIns="0" rIns="0" bIns="0" rtlCol="0"/>
          <a:lstStyle/>
          <a:p>
            <a:endParaRPr/>
          </a:p>
        </p:txBody>
      </p:sp>
      <p:sp>
        <p:nvSpPr>
          <p:cNvPr id="12" name="object 12"/>
          <p:cNvSpPr/>
          <p:nvPr/>
        </p:nvSpPr>
        <p:spPr>
          <a:xfrm>
            <a:off x="0" y="9179242"/>
            <a:ext cx="305435" cy="287655"/>
          </a:xfrm>
          <a:custGeom>
            <a:avLst/>
            <a:gdLst/>
            <a:ahLst/>
            <a:cxnLst/>
            <a:rect l="l" t="t" r="r" b="b"/>
            <a:pathLst>
              <a:path w="305435" h="287654">
                <a:moveTo>
                  <a:pt x="0" y="287185"/>
                </a:moveTo>
                <a:lnTo>
                  <a:pt x="304825" y="287185"/>
                </a:lnTo>
                <a:lnTo>
                  <a:pt x="304825" y="0"/>
                </a:lnTo>
                <a:lnTo>
                  <a:pt x="0" y="0"/>
                </a:lnTo>
                <a:lnTo>
                  <a:pt x="0" y="287185"/>
                </a:lnTo>
                <a:close/>
              </a:path>
            </a:pathLst>
          </a:custGeom>
          <a:solidFill>
            <a:srgbClr val="63CCC9"/>
          </a:solidFill>
        </p:spPr>
        <p:txBody>
          <a:bodyPr wrap="square" lIns="0" tIns="0" rIns="0" bIns="0" rtlCol="0"/>
          <a:lstStyle/>
          <a:p>
            <a:endParaRPr/>
          </a:p>
        </p:txBody>
      </p:sp>
      <p:sp>
        <p:nvSpPr>
          <p:cNvPr id="13" name="object 13"/>
          <p:cNvSpPr/>
          <p:nvPr/>
        </p:nvSpPr>
        <p:spPr>
          <a:xfrm>
            <a:off x="609600" y="9179242"/>
            <a:ext cx="305435" cy="287655"/>
          </a:xfrm>
          <a:custGeom>
            <a:avLst/>
            <a:gdLst/>
            <a:ahLst/>
            <a:cxnLst/>
            <a:rect l="l" t="t" r="r" b="b"/>
            <a:pathLst>
              <a:path w="305434" h="287654">
                <a:moveTo>
                  <a:pt x="0" y="0"/>
                </a:moveTo>
                <a:lnTo>
                  <a:pt x="304825" y="0"/>
                </a:lnTo>
                <a:lnTo>
                  <a:pt x="304825" y="287185"/>
                </a:lnTo>
                <a:lnTo>
                  <a:pt x="0" y="287185"/>
                </a:lnTo>
                <a:lnTo>
                  <a:pt x="0" y="0"/>
                </a:lnTo>
                <a:close/>
              </a:path>
            </a:pathLst>
          </a:custGeom>
          <a:solidFill>
            <a:srgbClr val="63CCC9"/>
          </a:solidFill>
        </p:spPr>
        <p:txBody>
          <a:bodyPr wrap="square" lIns="0" tIns="0" rIns="0" bIns="0" rtlCol="0"/>
          <a:lstStyle/>
          <a:p>
            <a:endParaRPr/>
          </a:p>
        </p:txBody>
      </p:sp>
      <p:sp>
        <p:nvSpPr>
          <p:cNvPr id="14" name="object 14"/>
          <p:cNvSpPr/>
          <p:nvPr/>
        </p:nvSpPr>
        <p:spPr>
          <a:xfrm>
            <a:off x="304825" y="8892146"/>
            <a:ext cx="304800" cy="287655"/>
          </a:xfrm>
          <a:custGeom>
            <a:avLst/>
            <a:gdLst/>
            <a:ahLst/>
            <a:cxnLst/>
            <a:rect l="l" t="t" r="r" b="b"/>
            <a:pathLst>
              <a:path w="304800" h="287654">
                <a:moveTo>
                  <a:pt x="0" y="0"/>
                </a:moveTo>
                <a:lnTo>
                  <a:pt x="304774" y="0"/>
                </a:lnTo>
                <a:lnTo>
                  <a:pt x="304774" y="287108"/>
                </a:lnTo>
                <a:lnTo>
                  <a:pt x="0" y="287108"/>
                </a:lnTo>
                <a:lnTo>
                  <a:pt x="0" y="0"/>
                </a:lnTo>
                <a:close/>
              </a:path>
            </a:pathLst>
          </a:custGeom>
          <a:solidFill>
            <a:srgbClr val="63CCC9"/>
          </a:solidFill>
        </p:spPr>
        <p:txBody>
          <a:bodyPr wrap="square" lIns="0" tIns="0" rIns="0" bIns="0" rtlCol="0"/>
          <a:lstStyle/>
          <a:p>
            <a:endParaRPr/>
          </a:p>
        </p:txBody>
      </p:sp>
      <p:sp>
        <p:nvSpPr>
          <p:cNvPr id="15" name="object 15"/>
          <p:cNvSpPr/>
          <p:nvPr/>
        </p:nvSpPr>
        <p:spPr>
          <a:xfrm>
            <a:off x="0" y="8604948"/>
            <a:ext cx="305435" cy="287655"/>
          </a:xfrm>
          <a:custGeom>
            <a:avLst/>
            <a:gdLst/>
            <a:ahLst/>
            <a:cxnLst/>
            <a:rect l="l" t="t" r="r" b="b"/>
            <a:pathLst>
              <a:path w="305435" h="287654">
                <a:moveTo>
                  <a:pt x="0" y="287197"/>
                </a:moveTo>
                <a:lnTo>
                  <a:pt x="304825" y="287197"/>
                </a:lnTo>
                <a:lnTo>
                  <a:pt x="304825" y="0"/>
                </a:lnTo>
                <a:lnTo>
                  <a:pt x="0" y="0"/>
                </a:lnTo>
                <a:lnTo>
                  <a:pt x="0" y="287197"/>
                </a:lnTo>
                <a:close/>
              </a:path>
            </a:pathLst>
          </a:custGeom>
          <a:solidFill>
            <a:srgbClr val="F2B533"/>
          </a:solidFill>
        </p:spPr>
        <p:txBody>
          <a:bodyPr wrap="square" lIns="0" tIns="0" rIns="0" bIns="0" rtlCol="0"/>
          <a:lstStyle/>
          <a:p>
            <a:endParaRPr/>
          </a:p>
        </p:txBody>
      </p:sp>
      <p:sp>
        <p:nvSpPr>
          <p:cNvPr id="16" name="object 16"/>
          <p:cNvSpPr/>
          <p:nvPr/>
        </p:nvSpPr>
        <p:spPr>
          <a:xfrm>
            <a:off x="609600" y="8604948"/>
            <a:ext cx="305435" cy="287655"/>
          </a:xfrm>
          <a:custGeom>
            <a:avLst/>
            <a:gdLst/>
            <a:ahLst/>
            <a:cxnLst/>
            <a:rect l="l" t="t" r="r" b="b"/>
            <a:pathLst>
              <a:path w="305434" h="287654">
                <a:moveTo>
                  <a:pt x="0" y="0"/>
                </a:moveTo>
                <a:lnTo>
                  <a:pt x="304825" y="0"/>
                </a:lnTo>
                <a:lnTo>
                  <a:pt x="304825" y="287197"/>
                </a:lnTo>
                <a:lnTo>
                  <a:pt x="0" y="287197"/>
                </a:lnTo>
                <a:lnTo>
                  <a:pt x="0" y="0"/>
                </a:lnTo>
                <a:close/>
              </a:path>
            </a:pathLst>
          </a:custGeom>
          <a:solidFill>
            <a:srgbClr val="F2B533"/>
          </a:solidFill>
        </p:spPr>
        <p:txBody>
          <a:bodyPr wrap="square" lIns="0" tIns="0" rIns="0" bIns="0" rtlCol="0"/>
          <a:lstStyle/>
          <a:p>
            <a:endParaRPr/>
          </a:p>
        </p:txBody>
      </p:sp>
      <p:sp>
        <p:nvSpPr>
          <p:cNvPr id="17" name="object 17"/>
          <p:cNvSpPr/>
          <p:nvPr/>
        </p:nvSpPr>
        <p:spPr>
          <a:xfrm>
            <a:off x="914438" y="8892133"/>
            <a:ext cx="304800" cy="287655"/>
          </a:xfrm>
          <a:custGeom>
            <a:avLst/>
            <a:gdLst/>
            <a:ahLst/>
            <a:cxnLst/>
            <a:rect l="l" t="t" r="r" b="b"/>
            <a:pathLst>
              <a:path w="304800" h="287654">
                <a:moveTo>
                  <a:pt x="304761" y="287108"/>
                </a:moveTo>
                <a:lnTo>
                  <a:pt x="0" y="287108"/>
                </a:lnTo>
                <a:lnTo>
                  <a:pt x="0" y="0"/>
                </a:lnTo>
                <a:lnTo>
                  <a:pt x="304761" y="0"/>
                </a:lnTo>
                <a:lnTo>
                  <a:pt x="304761" y="287108"/>
                </a:lnTo>
                <a:close/>
              </a:path>
            </a:pathLst>
          </a:custGeom>
          <a:solidFill>
            <a:srgbClr val="F2B533"/>
          </a:solidFill>
        </p:spPr>
        <p:txBody>
          <a:bodyPr wrap="square" lIns="0" tIns="0" rIns="0" bIns="0" rtlCol="0"/>
          <a:lstStyle/>
          <a:p>
            <a:endParaRPr/>
          </a:p>
        </p:txBody>
      </p:sp>
      <p:sp>
        <p:nvSpPr>
          <p:cNvPr id="18" name="object 18"/>
          <p:cNvSpPr/>
          <p:nvPr/>
        </p:nvSpPr>
        <p:spPr>
          <a:xfrm>
            <a:off x="914450" y="9466427"/>
            <a:ext cx="304800" cy="287655"/>
          </a:xfrm>
          <a:custGeom>
            <a:avLst/>
            <a:gdLst/>
            <a:ahLst/>
            <a:cxnLst/>
            <a:rect l="l" t="t" r="r" b="b"/>
            <a:pathLst>
              <a:path w="304800" h="287654">
                <a:moveTo>
                  <a:pt x="0" y="287121"/>
                </a:moveTo>
                <a:lnTo>
                  <a:pt x="304761" y="287121"/>
                </a:lnTo>
                <a:lnTo>
                  <a:pt x="304761" y="0"/>
                </a:lnTo>
                <a:lnTo>
                  <a:pt x="0" y="0"/>
                </a:lnTo>
                <a:lnTo>
                  <a:pt x="0" y="287121"/>
                </a:lnTo>
                <a:close/>
              </a:path>
            </a:pathLst>
          </a:custGeom>
          <a:solidFill>
            <a:srgbClr val="F2B533"/>
          </a:solidFill>
        </p:spPr>
        <p:txBody>
          <a:bodyPr wrap="square" lIns="0" tIns="0" rIns="0" bIns="0" rtlCol="0"/>
          <a:lstStyle/>
          <a:p>
            <a:endParaRPr/>
          </a:p>
        </p:txBody>
      </p:sp>
      <p:sp>
        <p:nvSpPr>
          <p:cNvPr id="19" name="object 19"/>
          <p:cNvSpPr/>
          <p:nvPr/>
        </p:nvSpPr>
        <p:spPr>
          <a:xfrm>
            <a:off x="304825" y="9466427"/>
            <a:ext cx="304800" cy="287655"/>
          </a:xfrm>
          <a:custGeom>
            <a:avLst/>
            <a:gdLst/>
            <a:ahLst/>
            <a:cxnLst/>
            <a:rect l="l" t="t" r="r" b="b"/>
            <a:pathLst>
              <a:path w="304800" h="287654">
                <a:moveTo>
                  <a:pt x="0" y="287172"/>
                </a:moveTo>
                <a:lnTo>
                  <a:pt x="304774" y="287172"/>
                </a:lnTo>
                <a:lnTo>
                  <a:pt x="304774" y="0"/>
                </a:lnTo>
                <a:lnTo>
                  <a:pt x="0" y="0"/>
                </a:lnTo>
                <a:lnTo>
                  <a:pt x="0" y="287172"/>
                </a:lnTo>
                <a:close/>
              </a:path>
            </a:pathLst>
          </a:custGeom>
          <a:solidFill>
            <a:srgbClr val="63CCC9"/>
          </a:solidFill>
        </p:spPr>
        <p:txBody>
          <a:bodyPr wrap="square" lIns="0" tIns="0" rIns="0" bIns="0" rtlCol="0"/>
          <a:lstStyle/>
          <a:p>
            <a:endParaRPr/>
          </a:p>
        </p:txBody>
      </p:sp>
      <p:sp>
        <p:nvSpPr>
          <p:cNvPr id="20" name="object 20"/>
          <p:cNvSpPr/>
          <p:nvPr/>
        </p:nvSpPr>
        <p:spPr>
          <a:xfrm>
            <a:off x="11446452" y="9248422"/>
            <a:ext cx="939749" cy="98780"/>
          </a:xfrm>
          <a:prstGeom prst="rect">
            <a:avLst/>
          </a:prstGeom>
          <a:blipFill>
            <a:blip r:embed="rId4" cstate="print"/>
            <a:stretch>
              <a:fillRect/>
            </a:stretch>
          </a:blipFill>
        </p:spPr>
        <p:txBody>
          <a:bodyPr wrap="square" lIns="0" tIns="0" rIns="0" bIns="0" rtlCol="0"/>
          <a:lstStyle/>
          <a:p>
            <a:endParaRPr/>
          </a:p>
        </p:txBody>
      </p:sp>
      <p:sp>
        <p:nvSpPr>
          <p:cNvPr id="22" name="Rettangolo 21"/>
          <p:cNvSpPr/>
          <p:nvPr/>
        </p:nvSpPr>
        <p:spPr>
          <a:xfrm>
            <a:off x="914438" y="1124176"/>
            <a:ext cx="11430000" cy="1569660"/>
          </a:xfrm>
          <a:prstGeom prst="rect">
            <a:avLst/>
          </a:prstGeom>
        </p:spPr>
        <p:txBody>
          <a:bodyPr wrap="square">
            <a:spAutoFit/>
          </a:bodyPr>
          <a:lstStyle/>
          <a:p>
            <a:pPr marL="12700">
              <a:lnSpc>
                <a:spcPct val="100000"/>
              </a:lnSpc>
              <a:spcBef>
                <a:spcPts val="100"/>
              </a:spcBef>
            </a:pPr>
            <a:r>
              <a:rPr lang="en-US" sz="3200" b="1" dirty="0" smtClean="0"/>
              <a:t>WP </a:t>
            </a:r>
            <a:r>
              <a:rPr lang="en-US" sz="3200" b="1" dirty="0"/>
              <a:t>6 - Introduction of ICT technologies as a tool for  interactive education, </a:t>
            </a:r>
            <a:r>
              <a:rPr lang="en-GB" sz="3200" b="1" dirty="0"/>
              <a:t>e-Learning, Continuing Education, Online Training and Virtual Mobility </a:t>
            </a:r>
            <a:r>
              <a:rPr lang="en-GB" sz="2800" b="1" i="1" dirty="0"/>
              <a:t>(month 4 to 24)</a:t>
            </a:r>
            <a:endParaRPr lang="it-IT" sz="3200" b="1" dirty="0">
              <a:latin typeface="Cambria"/>
              <a:cs typeface="Cambria"/>
            </a:endParaRPr>
          </a:p>
        </p:txBody>
      </p:sp>
      <p:sp>
        <p:nvSpPr>
          <p:cNvPr id="25" name="Segnaposto contenuto 4">
            <a:extLst>
              <a:ext uri="{FF2B5EF4-FFF2-40B4-BE49-F238E27FC236}">
                <a16:creationId xmlns:a16="http://schemas.microsoft.com/office/drawing/2014/main" xmlns="" id="{7343B09A-943D-4C4B-BB78-FB9AD3ED935D}"/>
              </a:ext>
            </a:extLst>
          </p:cNvPr>
          <p:cNvSpPr txBox="1">
            <a:spLocks/>
          </p:cNvSpPr>
          <p:nvPr/>
        </p:nvSpPr>
        <p:spPr>
          <a:xfrm>
            <a:off x="914438" y="3353998"/>
            <a:ext cx="12090361" cy="5445741"/>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91440" marR="0" lvl="0" indent="-91440" algn="l" defTabSz="914400" rtl="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r>
              <a:rPr kumimoji="0" lang="en-GB" sz="2800" b="0" i="0"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rPr>
              <a:t> 6.1. To equip one ICT classroom in each CA HEI </a:t>
            </a:r>
            <a:r>
              <a:rPr lang="it-IT" sz="2600" b="1" dirty="0" smtClean="0">
                <a:solidFill>
                  <a:schemeClr val="tx2"/>
                </a:solidFill>
              </a:rPr>
              <a:t>Achieved in Kazakhstan</a:t>
            </a:r>
          </a:p>
          <a:p>
            <a:pPr marL="0" marR="0" lvl="0" indent="0" algn="l" defTabSz="914400" rtl="0" eaLnBrk="1" fontAlgn="auto" latinLnBrk="0" hangingPunct="1">
              <a:lnSpc>
                <a:spcPct val="90000"/>
              </a:lnSpc>
              <a:spcBef>
                <a:spcPts val="1200"/>
              </a:spcBef>
              <a:spcAft>
                <a:spcPts val="200"/>
              </a:spcAft>
              <a:buClr>
                <a:srgbClr val="E48312"/>
              </a:buClr>
              <a:buSzPct val="100000"/>
              <a:buNone/>
              <a:tabLst/>
              <a:defRPr/>
            </a:pPr>
            <a:endParaRPr kumimoji="0" lang="it-IT" sz="2600" b="1" i="0" u="none" strike="noStrike" kern="1200" cap="none" spc="0" normalizeH="0" baseline="0" noProof="0" dirty="0" smtClean="0">
              <a:ln>
                <a:noFill/>
              </a:ln>
              <a:solidFill>
                <a:schemeClr val="tx2"/>
              </a:solidFill>
              <a:effectLst/>
              <a:uLnTx/>
              <a:uFillTx/>
              <a:latin typeface="Calibri" panose="020F0502020204030204"/>
            </a:endParaRP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r>
              <a:rPr kumimoji="0" lang="en-GB" sz="2800" b="0" i="0"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rPr>
              <a:t> 6.2. To train the technical staff in classroom management </a:t>
            </a:r>
          </a:p>
          <a:p>
            <a:pPr marL="0" indent="0">
              <a:buClr>
                <a:srgbClr val="E48312"/>
              </a:buClr>
              <a:buNone/>
              <a:defRPr/>
            </a:pPr>
            <a:r>
              <a:rPr lang="it-IT" sz="2400" b="1" dirty="0" smtClean="0">
                <a:solidFill>
                  <a:schemeClr val="tx2"/>
                </a:solidFill>
              </a:rPr>
              <a:t>Achieved </a:t>
            </a:r>
            <a:r>
              <a:rPr lang="it-IT" sz="2400" b="1" dirty="0">
                <a:solidFill>
                  <a:schemeClr val="tx2"/>
                </a:solidFill>
              </a:rPr>
              <a:t>in </a:t>
            </a:r>
            <a:r>
              <a:rPr lang="it-IT" sz="2400" b="1" dirty="0" smtClean="0">
                <a:solidFill>
                  <a:schemeClr val="tx2"/>
                </a:solidFill>
              </a:rPr>
              <a:t>Kazakhstan</a:t>
            </a:r>
          </a:p>
          <a:p>
            <a:pPr marL="0" indent="0">
              <a:buClr>
                <a:srgbClr val="E48312"/>
              </a:buClr>
              <a:buNone/>
              <a:defRPr/>
            </a:pPr>
            <a:endParaRPr kumimoji="0" lang="it-IT" sz="2600" b="1" i="0" u="none" strike="noStrike" kern="1200" cap="none" spc="0" normalizeH="0" baseline="0" noProof="0" dirty="0" smtClean="0">
              <a:ln>
                <a:noFill/>
              </a:ln>
              <a:solidFill>
                <a:schemeClr val="tx2"/>
              </a:solidFill>
              <a:effectLst/>
              <a:uLnTx/>
              <a:uFillTx/>
              <a:latin typeface="Calibri" panose="020F0502020204030204"/>
            </a:endParaRP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r>
              <a:rPr kumimoji="0" lang="en-GB" sz="2800" b="0" i="0"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rPr>
              <a:t> 6.3. To train teachers in the use of the new ICT tools </a:t>
            </a:r>
            <a:r>
              <a:rPr lang="it-IT" sz="2400" b="1" dirty="0" smtClean="0">
                <a:solidFill>
                  <a:schemeClr val="tx2"/>
                </a:solidFill>
              </a:rPr>
              <a:t>Achieved in Kazakhstan</a:t>
            </a: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endParaRPr kumimoji="0" lang="it-IT" sz="2400" b="1" i="0" u="none" strike="noStrike" kern="1200" cap="none" spc="0" normalizeH="0" baseline="0" noProof="0" dirty="0" smtClean="0">
              <a:ln>
                <a:noFill/>
              </a:ln>
              <a:solidFill>
                <a:schemeClr val="tx2"/>
              </a:solidFill>
              <a:effectLst/>
              <a:uLnTx/>
              <a:uFillTx/>
              <a:latin typeface="Calibri" panose="020F0502020204030204"/>
            </a:endParaRP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r>
              <a:rPr kumimoji="0" lang="en-GB" sz="2800" b="0" i="0"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rPr>
              <a:t> 6.4 To prepare a guideline document for the effective utilisation of the provided technology </a:t>
            </a:r>
            <a:r>
              <a:rPr lang="it-IT" sz="2400" b="1" dirty="0" smtClean="0">
                <a:solidFill>
                  <a:schemeClr val="tx2"/>
                </a:solidFill>
              </a:rPr>
              <a:t>Achieved </a:t>
            </a:r>
            <a:r>
              <a:rPr lang="it-IT" sz="2400" b="1" dirty="0">
                <a:solidFill>
                  <a:schemeClr val="tx2"/>
                </a:solidFill>
              </a:rPr>
              <a:t>in Kazakhstan </a:t>
            </a:r>
          </a:p>
          <a:p>
            <a:pPr marL="0" marR="0" lvl="0" indent="0" algn="l" defTabSz="914400" rtl="0" eaLnBrk="1" fontAlgn="auto" latinLnBrk="0" hangingPunct="1">
              <a:lnSpc>
                <a:spcPct val="90000"/>
              </a:lnSpc>
              <a:spcBef>
                <a:spcPts val="1200"/>
              </a:spcBef>
              <a:spcAft>
                <a:spcPts val="200"/>
              </a:spcAft>
              <a:buClr>
                <a:srgbClr val="E48312"/>
              </a:buClr>
              <a:buSzPct val="100000"/>
              <a:buNone/>
              <a:tabLst/>
              <a:defRPr/>
            </a:pPr>
            <a:endParaRPr kumimoji="0" lang="it-IT" sz="2800" b="0" i="0" u="none" strike="noStrike" kern="1200" cap="none" spc="0" normalizeH="0" baseline="0" noProof="0" dirty="0">
              <a:ln>
                <a:noFill/>
              </a:ln>
              <a:solidFill>
                <a:srgbClr val="000000">
                  <a:lumMod val="75000"/>
                  <a:lumOff val="2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41394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240" y="390144"/>
            <a:ext cx="11704320" cy="492443"/>
          </a:xfrm>
        </p:spPr>
        <p:txBody>
          <a:bodyPr/>
          <a:lstStyle/>
          <a:p>
            <a:pPr algn="ctr"/>
            <a:r>
              <a:rPr lang="en-US" sz="3200" b="1" dirty="0" smtClean="0">
                <a:latin typeface="Times New Roman" panose="02020603050405020304" pitchFamily="18" charset="0"/>
                <a:cs typeface="Times New Roman" panose="02020603050405020304" pitchFamily="18" charset="0"/>
              </a:rPr>
              <a:t>Goal of the project</a:t>
            </a:r>
            <a:endParaRPr lang="en-US" sz="3200" b="1" dirty="0">
              <a:latin typeface="Times New Roman" panose="02020603050405020304" pitchFamily="18" charset="0"/>
              <a:cs typeface="Times New Roman" panose="02020603050405020304" pitchFamily="18" charset="0"/>
            </a:endParaRPr>
          </a:p>
        </p:txBody>
      </p:sp>
      <p:sp>
        <p:nvSpPr>
          <p:cNvPr id="3" name="Text Placeholder 2"/>
          <p:cNvSpPr>
            <a:spLocks noGrp="1"/>
          </p:cNvSpPr>
          <p:nvPr>
            <p:ph type="body" idx="1"/>
          </p:nvPr>
        </p:nvSpPr>
        <p:spPr>
          <a:xfrm>
            <a:off x="650240" y="2243328"/>
            <a:ext cx="11704320" cy="2954655"/>
          </a:xfrm>
        </p:spPr>
        <p:txBody>
          <a:bodyPr/>
          <a:lstStyle/>
          <a:p>
            <a:pPr algn="ctr"/>
            <a:r>
              <a:rPr lang="en-US" sz="3200" b="1" dirty="0" smtClean="0">
                <a:solidFill>
                  <a:schemeClr val="tx2"/>
                </a:solidFill>
                <a:latin typeface="Times New Roman" panose="02020603050405020304" pitchFamily="18" charset="0"/>
                <a:cs typeface="Times New Roman" panose="02020603050405020304" pitchFamily="18" charset="0"/>
              </a:rPr>
              <a:t>To improve quality pediatric health services </a:t>
            </a:r>
          </a:p>
          <a:p>
            <a:pPr algn="ctr"/>
            <a:endParaRPr lang="en-US" sz="3200" b="1" dirty="0">
              <a:solidFill>
                <a:schemeClr val="tx2"/>
              </a:solidFill>
              <a:latin typeface="Times New Roman" panose="02020603050405020304" pitchFamily="18" charset="0"/>
              <a:cs typeface="Times New Roman" panose="02020603050405020304" pitchFamily="18" charset="0"/>
            </a:endParaRPr>
          </a:p>
          <a:p>
            <a:pPr algn="ctr"/>
            <a:r>
              <a:rPr lang="en-US" sz="3200" b="1" dirty="0" smtClean="0">
                <a:solidFill>
                  <a:schemeClr val="tx2"/>
                </a:solidFill>
                <a:latin typeface="Times New Roman" panose="02020603050405020304" pitchFamily="18" charset="0"/>
                <a:cs typeface="Times New Roman" panose="02020603050405020304" pitchFamily="18" charset="0"/>
              </a:rPr>
              <a:t>and </a:t>
            </a:r>
          </a:p>
          <a:p>
            <a:endParaRPr lang="en-US" sz="3200" b="1" dirty="0">
              <a:solidFill>
                <a:schemeClr val="tx2"/>
              </a:solidFill>
              <a:latin typeface="Times New Roman" panose="02020603050405020304" pitchFamily="18" charset="0"/>
              <a:cs typeface="Times New Roman" panose="02020603050405020304" pitchFamily="18" charset="0"/>
            </a:endParaRPr>
          </a:p>
          <a:p>
            <a:pPr algn="ctr"/>
            <a:r>
              <a:rPr lang="en-US" sz="3200" b="1" dirty="0" smtClean="0">
                <a:solidFill>
                  <a:schemeClr val="tx2"/>
                </a:solidFill>
                <a:latin typeface="Times New Roman" panose="02020603050405020304" pitchFamily="18" charset="0"/>
                <a:cs typeface="Times New Roman" panose="02020603050405020304" pitchFamily="18" charset="0"/>
              </a:rPr>
              <a:t>to decrease morbidity and mortality of children </a:t>
            </a:r>
            <a:r>
              <a:rPr lang="en-US" sz="3200" b="1" dirty="0">
                <a:solidFill>
                  <a:schemeClr val="tx2"/>
                </a:solidFill>
                <a:latin typeface="Times New Roman" panose="02020603050405020304" pitchFamily="18" charset="0"/>
                <a:cs typeface="Times New Roman" panose="02020603050405020304" pitchFamily="18" charset="0"/>
              </a:rPr>
              <a:t>in Central Asia Republic </a:t>
            </a:r>
          </a:p>
        </p:txBody>
      </p:sp>
    </p:spTree>
    <p:extLst>
      <p:ext uri="{BB962C8B-B14F-4D97-AF65-F5344CB8AC3E}">
        <p14:creationId xmlns:p14="http://schemas.microsoft.com/office/powerpoint/2010/main" val="40584171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a 1"/>
          <p:cNvGraphicFramePr>
            <a:graphicFrameLocks noGrp="1"/>
          </p:cNvGraphicFramePr>
          <p:nvPr>
            <p:extLst>
              <p:ext uri="{D42A27DB-BD31-4B8C-83A1-F6EECF244321}">
                <p14:modId xmlns:p14="http://schemas.microsoft.com/office/powerpoint/2010/main" val="3081543917"/>
              </p:ext>
            </p:extLst>
          </p:nvPr>
        </p:nvGraphicFramePr>
        <p:xfrm>
          <a:off x="483319" y="1267100"/>
          <a:ext cx="12279092" cy="3798752"/>
        </p:xfrm>
        <a:graphic>
          <a:graphicData uri="http://schemas.openxmlformats.org/drawingml/2006/table">
            <a:tbl>
              <a:tblPr firstRow="1" bandRow="1">
                <a:tableStyleId>{5C22544A-7EE6-4342-B048-85BDC9FD1C3A}</a:tableStyleId>
              </a:tblPr>
              <a:tblGrid>
                <a:gridCol w="470265">
                  <a:extLst>
                    <a:ext uri="{9D8B030D-6E8A-4147-A177-3AD203B41FA5}">
                      <a16:colId xmlns:a16="http://schemas.microsoft.com/office/drawing/2014/main" xmlns="" val="325549620"/>
                    </a:ext>
                  </a:extLst>
                </a:gridCol>
                <a:gridCol w="4467497">
                  <a:extLst>
                    <a:ext uri="{9D8B030D-6E8A-4147-A177-3AD203B41FA5}">
                      <a16:colId xmlns:a16="http://schemas.microsoft.com/office/drawing/2014/main" xmlns="" val="3113594857"/>
                    </a:ext>
                  </a:extLst>
                </a:gridCol>
                <a:gridCol w="587829">
                  <a:extLst>
                    <a:ext uri="{9D8B030D-6E8A-4147-A177-3AD203B41FA5}">
                      <a16:colId xmlns:a16="http://schemas.microsoft.com/office/drawing/2014/main" xmlns="" val="3448779578"/>
                    </a:ext>
                  </a:extLst>
                </a:gridCol>
                <a:gridCol w="496388">
                  <a:extLst>
                    <a:ext uri="{9D8B030D-6E8A-4147-A177-3AD203B41FA5}">
                      <a16:colId xmlns:a16="http://schemas.microsoft.com/office/drawing/2014/main" xmlns="" val="1515636119"/>
                    </a:ext>
                  </a:extLst>
                </a:gridCol>
                <a:gridCol w="587829">
                  <a:extLst>
                    <a:ext uri="{9D8B030D-6E8A-4147-A177-3AD203B41FA5}">
                      <a16:colId xmlns:a16="http://schemas.microsoft.com/office/drawing/2014/main" xmlns="" val="1929665679"/>
                    </a:ext>
                  </a:extLst>
                </a:gridCol>
                <a:gridCol w="535577">
                  <a:extLst>
                    <a:ext uri="{9D8B030D-6E8A-4147-A177-3AD203B41FA5}">
                      <a16:colId xmlns:a16="http://schemas.microsoft.com/office/drawing/2014/main" xmlns="" val="1324908723"/>
                    </a:ext>
                  </a:extLst>
                </a:gridCol>
                <a:gridCol w="679269">
                  <a:extLst>
                    <a:ext uri="{9D8B030D-6E8A-4147-A177-3AD203B41FA5}">
                      <a16:colId xmlns:a16="http://schemas.microsoft.com/office/drawing/2014/main" xmlns="" val="449619761"/>
                    </a:ext>
                  </a:extLst>
                </a:gridCol>
                <a:gridCol w="574765">
                  <a:extLst>
                    <a:ext uri="{9D8B030D-6E8A-4147-A177-3AD203B41FA5}">
                      <a16:colId xmlns:a16="http://schemas.microsoft.com/office/drawing/2014/main" xmlns="" val="3438503674"/>
                    </a:ext>
                  </a:extLst>
                </a:gridCol>
                <a:gridCol w="627018">
                  <a:extLst>
                    <a:ext uri="{9D8B030D-6E8A-4147-A177-3AD203B41FA5}">
                      <a16:colId xmlns:a16="http://schemas.microsoft.com/office/drawing/2014/main" xmlns="" val="4040965731"/>
                    </a:ext>
                  </a:extLst>
                </a:gridCol>
                <a:gridCol w="653142">
                  <a:extLst>
                    <a:ext uri="{9D8B030D-6E8A-4147-A177-3AD203B41FA5}">
                      <a16:colId xmlns:a16="http://schemas.microsoft.com/office/drawing/2014/main" xmlns="" val="422917657"/>
                    </a:ext>
                  </a:extLst>
                </a:gridCol>
                <a:gridCol w="653143">
                  <a:extLst>
                    <a:ext uri="{9D8B030D-6E8A-4147-A177-3AD203B41FA5}">
                      <a16:colId xmlns:a16="http://schemas.microsoft.com/office/drawing/2014/main" xmlns="" val="4039673330"/>
                    </a:ext>
                  </a:extLst>
                </a:gridCol>
                <a:gridCol w="666206">
                  <a:extLst>
                    <a:ext uri="{9D8B030D-6E8A-4147-A177-3AD203B41FA5}">
                      <a16:colId xmlns:a16="http://schemas.microsoft.com/office/drawing/2014/main" xmlns="" val="1571661456"/>
                    </a:ext>
                  </a:extLst>
                </a:gridCol>
                <a:gridCol w="666206">
                  <a:extLst>
                    <a:ext uri="{9D8B030D-6E8A-4147-A177-3AD203B41FA5}">
                      <a16:colId xmlns:a16="http://schemas.microsoft.com/office/drawing/2014/main" xmlns="" val="4203905368"/>
                    </a:ext>
                  </a:extLst>
                </a:gridCol>
                <a:gridCol w="613958">
                  <a:extLst>
                    <a:ext uri="{9D8B030D-6E8A-4147-A177-3AD203B41FA5}">
                      <a16:colId xmlns:a16="http://schemas.microsoft.com/office/drawing/2014/main" xmlns="" val="354461507"/>
                    </a:ext>
                  </a:extLst>
                </a:gridCol>
              </a:tblGrid>
              <a:tr h="731518">
                <a:tc gridSpan="2">
                  <a:txBody>
                    <a:bodyPr/>
                    <a:lstStyle/>
                    <a:p>
                      <a:r>
                        <a:rPr lang="it-IT" dirty="0" err="1" smtClean="0"/>
                        <a:t>Activities</a:t>
                      </a:r>
                      <a:endParaRPr lang="en-GB" dirty="0"/>
                    </a:p>
                  </a:txBody>
                  <a:tcPr/>
                </a:tc>
                <a:tc hMerge="1">
                  <a:txBody>
                    <a:bodyPr/>
                    <a:lstStyle/>
                    <a:p>
                      <a:endParaRPr lang="en-GB" dirty="0"/>
                    </a:p>
                  </a:txBody>
                  <a:tcPr/>
                </a:tc>
                <a:tc>
                  <a:txBody>
                    <a:bodyPr/>
                    <a:lstStyle/>
                    <a:p>
                      <a:r>
                        <a:rPr lang="it-IT" sz="1600" dirty="0" smtClean="0"/>
                        <a:t>M1</a:t>
                      </a:r>
                      <a:endParaRPr lang="en-GB" sz="1600" dirty="0"/>
                    </a:p>
                  </a:txBody>
                  <a:tcPr/>
                </a:tc>
                <a:tc>
                  <a:txBody>
                    <a:bodyPr/>
                    <a:lstStyle/>
                    <a:p>
                      <a:r>
                        <a:rPr lang="it-IT" sz="1600" dirty="0" smtClean="0"/>
                        <a:t>M2</a:t>
                      </a:r>
                      <a:endParaRPr lang="en-GB" sz="1600" dirty="0"/>
                    </a:p>
                  </a:txBody>
                  <a:tcPr/>
                </a:tc>
                <a:tc>
                  <a:txBody>
                    <a:bodyPr/>
                    <a:lstStyle/>
                    <a:p>
                      <a:r>
                        <a:rPr lang="it-IT" sz="1600" dirty="0" smtClean="0"/>
                        <a:t>M3</a:t>
                      </a:r>
                      <a:endParaRPr lang="en-GB" sz="1600" dirty="0"/>
                    </a:p>
                  </a:txBody>
                  <a:tcPr/>
                </a:tc>
                <a:tc>
                  <a:txBody>
                    <a:bodyPr/>
                    <a:lstStyle/>
                    <a:p>
                      <a:r>
                        <a:rPr lang="it-IT" sz="1600" dirty="0" smtClean="0"/>
                        <a:t>M4</a:t>
                      </a:r>
                      <a:endParaRPr lang="en-GB" sz="1600" dirty="0"/>
                    </a:p>
                  </a:txBody>
                  <a:tcPr/>
                </a:tc>
                <a:tc>
                  <a:txBody>
                    <a:bodyPr/>
                    <a:lstStyle/>
                    <a:p>
                      <a:r>
                        <a:rPr lang="it-IT" sz="1600" dirty="0" smtClean="0"/>
                        <a:t>M5</a:t>
                      </a:r>
                      <a:endParaRPr lang="en-GB" sz="1600" dirty="0"/>
                    </a:p>
                  </a:txBody>
                  <a:tcPr/>
                </a:tc>
                <a:tc>
                  <a:txBody>
                    <a:bodyPr/>
                    <a:lstStyle/>
                    <a:p>
                      <a:r>
                        <a:rPr lang="it-IT" sz="1600" dirty="0" smtClean="0"/>
                        <a:t>M6</a:t>
                      </a:r>
                      <a:endParaRPr lang="en-GB" sz="1600" dirty="0"/>
                    </a:p>
                  </a:txBody>
                  <a:tcPr/>
                </a:tc>
                <a:tc>
                  <a:txBody>
                    <a:bodyPr/>
                    <a:lstStyle/>
                    <a:p>
                      <a:r>
                        <a:rPr lang="it-IT" sz="1600" dirty="0" smtClean="0"/>
                        <a:t>M7</a:t>
                      </a:r>
                      <a:endParaRPr lang="en-GB" sz="1600" dirty="0"/>
                    </a:p>
                  </a:txBody>
                  <a:tcPr/>
                </a:tc>
                <a:tc>
                  <a:txBody>
                    <a:bodyPr/>
                    <a:lstStyle/>
                    <a:p>
                      <a:r>
                        <a:rPr lang="it-IT" sz="1600" dirty="0" smtClean="0"/>
                        <a:t>M8</a:t>
                      </a:r>
                      <a:endParaRPr lang="en-GB" sz="1600" dirty="0"/>
                    </a:p>
                  </a:txBody>
                  <a:tcPr/>
                </a:tc>
                <a:tc>
                  <a:txBody>
                    <a:bodyPr/>
                    <a:lstStyle/>
                    <a:p>
                      <a:r>
                        <a:rPr lang="it-IT" sz="1600" dirty="0" smtClean="0"/>
                        <a:t>M9</a:t>
                      </a:r>
                      <a:endParaRPr lang="en-GB" sz="1600" dirty="0"/>
                    </a:p>
                  </a:txBody>
                  <a:tcPr/>
                </a:tc>
                <a:tc>
                  <a:txBody>
                    <a:bodyPr/>
                    <a:lstStyle/>
                    <a:p>
                      <a:r>
                        <a:rPr lang="it-IT" sz="1600" dirty="0" smtClean="0"/>
                        <a:t>M10</a:t>
                      </a:r>
                      <a:endParaRPr lang="en-GB" sz="1600" dirty="0"/>
                    </a:p>
                  </a:txBody>
                  <a:tcPr/>
                </a:tc>
                <a:tc>
                  <a:txBody>
                    <a:bodyPr/>
                    <a:lstStyle/>
                    <a:p>
                      <a:r>
                        <a:rPr lang="it-IT" sz="1600" dirty="0" smtClean="0"/>
                        <a:t>M11</a:t>
                      </a:r>
                      <a:endParaRPr lang="en-GB" sz="1600" dirty="0"/>
                    </a:p>
                  </a:txBody>
                  <a:tcPr/>
                </a:tc>
                <a:tc>
                  <a:txBody>
                    <a:bodyPr/>
                    <a:lstStyle/>
                    <a:p>
                      <a:r>
                        <a:rPr lang="it-IT" sz="1600" dirty="0" smtClean="0"/>
                        <a:t>M12</a:t>
                      </a:r>
                      <a:endParaRPr lang="en-GB" sz="1600" dirty="0"/>
                    </a:p>
                  </a:txBody>
                  <a:tcPr/>
                </a:tc>
                <a:extLst>
                  <a:ext uri="{0D108BD9-81ED-4DB2-BD59-A6C34878D82A}">
                    <a16:rowId xmlns:a16="http://schemas.microsoft.com/office/drawing/2014/main" xmlns="" val="621446150"/>
                  </a:ext>
                </a:extLst>
              </a:tr>
              <a:tr h="822960">
                <a:tc>
                  <a:txBody>
                    <a:bodyPr/>
                    <a:lstStyle/>
                    <a:p>
                      <a:r>
                        <a:rPr lang="it-IT" sz="1600" dirty="0" smtClean="0"/>
                        <a:t>6.1</a:t>
                      </a:r>
                    </a:p>
                    <a:p>
                      <a:endParaRPr lang="en-GB"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To equip one ICT classroom in each CA HEI</a:t>
                      </a:r>
                    </a:p>
                  </a:txBody>
                  <a:tcPr/>
                </a:tc>
                <a:tc>
                  <a:txBody>
                    <a:bodyPr/>
                    <a:lstStyle/>
                    <a:p>
                      <a:endParaRPr lang="en-GB" dirty="0"/>
                    </a:p>
                  </a:txBody>
                  <a:tcPr>
                    <a:solidFill>
                      <a:srgbClr val="D0D8E8"/>
                    </a:solidFill>
                  </a:tcPr>
                </a:tc>
                <a:tc>
                  <a:txBody>
                    <a:bodyPr/>
                    <a:lstStyle/>
                    <a:p>
                      <a:endParaRPr lang="en-GB" dirty="0"/>
                    </a:p>
                  </a:txBody>
                  <a:tcPr>
                    <a:solidFill>
                      <a:srgbClr val="D0D8E8"/>
                    </a:solidFill>
                  </a:tcPr>
                </a:tc>
                <a:tc>
                  <a:txBody>
                    <a:bodyPr/>
                    <a:lstStyle/>
                    <a:p>
                      <a:endParaRPr lang="en-GB" dirty="0"/>
                    </a:p>
                  </a:txBody>
                  <a:tcPr/>
                </a:tc>
                <a:tc>
                  <a:txBody>
                    <a:bodyPr/>
                    <a:lstStyle/>
                    <a:p>
                      <a:endParaRPr lang="en-GB" dirty="0"/>
                    </a:p>
                  </a:txBody>
                  <a:tcPr>
                    <a:solidFill>
                      <a:srgbClr val="D0D8E8"/>
                    </a:solidFill>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extLst>
                  <a:ext uri="{0D108BD9-81ED-4DB2-BD59-A6C34878D82A}">
                    <a16:rowId xmlns:a16="http://schemas.microsoft.com/office/drawing/2014/main" xmlns="" val="937179504"/>
                  </a:ext>
                </a:extLst>
              </a:tr>
              <a:tr h="664937">
                <a:tc>
                  <a:txBody>
                    <a:bodyPr/>
                    <a:lstStyle/>
                    <a:p>
                      <a:r>
                        <a:rPr lang="it-IT" sz="1600" dirty="0" smtClean="0"/>
                        <a:t>6.2</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To train the technical staff in classroom management 	</a:t>
                      </a:r>
                    </a:p>
                  </a:txBody>
                  <a:tcPr/>
                </a:tc>
                <a:tc>
                  <a:txBody>
                    <a:bodyPr/>
                    <a:lstStyle/>
                    <a:p>
                      <a:endParaRPr lang="en-GB"/>
                    </a:p>
                  </a:txBody>
                  <a:tcPr/>
                </a:tc>
                <a:tc>
                  <a:txBody>
                    <a:bodyPr/>
                    <a:lstStyle/>
                    <a:p>
                      <a:endParaRPr lang="en-GB"/>
                    </a:p>
                  </a:txBody>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dirty="0"/>
                    </a:p>
                  </a:txBody>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extLst>
                  <a:ext uri="{0D108BD9-81ED-4DB2-BD59-A6C34878D82A}">
                    <a16:rowId xmlns:a16="http://schemas.microsoft.com/office/drawing/2014/main" xmlns="" val="1547502533"/>
                  </a:ext>
                </a:extLst>
              </a:tr>
              <a:tr h="664937">
                <a:tc>
                  <a:txBody>
                    <a:bodyPr/>
                    <a:lstStyle/>
                    <a:p>
                      <a:r>
                        <a:rPr lang="it-IT" sz="1600" dirty="0" smtClean="0"/>
                        <a:t>6.3</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To train teachers in the use of the new ICT tools 	</a:t>
                      </a:r>
                    </a:p>
                  </a:txBody>
                  <a:tcPr/>
                </a:tc>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solidFill>
                      <a:srgbClr val="D0D8E8"/>
                    </a:solidFill>
                  </a:tcPr>
                </a:tc>
                <a:tc>
                  <a:txBody>
                    <a:bodyPr/>
                    <a:lstStyle/>
                    <a:p>
                      <a:endParaRPr lang="en-GB" dirty="0"/>
                    </a:p>
                  </a:txBody>
                  <a:tcPr>
                    <a:solidFill>
                      <a:srgbClr val="D0D8E8"/>
                    </a:solidFill>
                  </a:tcPr>
                </a:tc>
                <a:tc>
                  <a:txBody>
                    <a:bodyPr/>
                    <a:lstStyle/>
                    <a:p>
                      <a:endParaRPr lang="en-GB" dirty="0"/>
                    </a:p>
                  </a:txBody>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extLst>
                  <a:ext uri="{0D108BD9-81ED-4DB2-BD59-A6C34878D82A}">
                    <a16:rowId xmlns:a16="http://schemas.microsoft.com/office/drawing/2014/main" xmlns="" val="1393171192"/>
                  </a:ext>
                </a:extLst>
              </a:tr>
              <a:tr h="664937">
                <a:tc>
                  <a:txBody>
                    <a:bodyPr/>
                    <a:lstStyle/>
                    <a:p>
                      <a:r>
                        <a:rPr lang="it-IT" sz="1600" dirty="0" smtClean="0"/>
                        <a:t>6.4</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To prepare a guideline document for the effective utilisation of the provided technology 	</a:t>
                      </a:r>
                    </a:p>
                  </a:txBody>
                  <a:tcPr/>
                </a:tc>
                <a:tc>
                  <a:txBody>
                    <a:bodyPr/>
                    <a:lstStyle/>
                    <a:p>
                      <a:endParaRPr lang="en-GB" dirty="0"/>
                    </a:p>
                  </a:txBody>
                  <a:tcPr/>
                </a:tc>
                <a:tc>
                  <a:txBody>
                    <a:bodyPr/>
                    <a:lstStyle/>
                    <a:p>
                      <a:endParaRPr lang="en-GB" dirty="0"/>
                    </a:p>
                  </a:txBody>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dirty="0"/>
                    </a:p>
                  </a:txBody>
                  <a:tcPr/>
                </a:tc>
                <a:tc>
                  <a:txBody>
                    <a:bodyPr/>
                    <a:lstStyle/>
                    <a:p>
                      <a:endParaRPr lang="en-GB" dirty="0"/>
                    </a:p>
                  </a:txBody>
                  <a:tcPr>
                    <a:solidFill>
                      <a:srgbClr val="E9EDF4"/>
                    </a:solidFill>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4177301389"/>
                  </a:ext>
                </a:extLst>
              </a:tr>
            </a:tbl>
          </a:graphicData>
        </a:graphic>
      </p:graphicFrame>
      <p:sp>
        <p:nvSpPr>
          <p:cNvPr id="3" name="CasellaDiTesto 2"/>
          <p:cNvSpPr txBox="1"/>
          <p:nvPr/>
        </p:nvSpPr>
        <p:spPr>
          <a:xfrm>
            <a:off x="6087291" y="470263"/>
            <a:ext cx="6675120" cy="369332"/>
          </a:xfrm>
          <a:prstGeom prst="rect">
            <a:avLst/>
          </a:prstGeom>
          <a:noFill/>
        </p:spPr>
        <p:txBody>
          <a:bodyPr wrap="square" rtlCol="0">
            <a:spAutoFit/>
          </a:bodyPr>
          <a:lstStyle/>
          <a:p>
            <a:r>
              <a:rPr lang="it-IT" dirty="0" err="1" smtClean="0">
                <a:ln w="0"/>
                <a:solidFill>
                  <a:schemeClr val="accent1"/>
                </a:solidFill>
                <a:effectLst>
                  <a:outerShdw blurRad="38100" dist="25400" dir="5400000" algn="ctr" rotWithShape="0">
                    <a:srgbClr val="6E747A">
                      <a:alpha val="43000"/>
                    </a:srgbClr>
                  </a:outerShdw>
                </a:effectLst>
              </a:rPr>
              <a:t>Year</a:t>
            </a:r>
            <a:r>
              <a:rPr lang="it-IT" dirty="0" smtClean="0">
                <a:ln w="0"/>
                <a:solidFill>
                  <a:schemeClr val="accent1"/>
                </a:solidFill>
                <a:effectLst>
                  <a:outerShdw blurRad="38100" dist="25400" dir="5400000" algn="ctr" rotWithShape="0">
                    <a:srgbClr val="6E747A">
                      <a:alpha val="43000"/>
                    </a:srgbClr>
                  </a:outerShdw>
                </a:effectLst>
              </a:rPr>
              <a:t> 2</a:t>
            </a:r>
            <a:endParaRPr lang="en-GB"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16141639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a 1"/>
          <p:cNvGraphicFramePr>
            <a:graphicFrameLocks noGrp="1"/>
          </p:cNvGraphicFramePr>
          <p:nvPr>
            <p:extLst>
              <p:ext uri="{D42A27DB-BD31-4B8C-83A1-F6EECF244321}">
                <p14:modId xmlns:p14="http://schemas.microsoft.com/office/powerpoint/2010/main" val="3970554992"/>
              </p:ext>
            </p:extLst>
          </p:nvPr>
        </p:nvGraphicFramePr>
        <p:xfrm>
          <a:off x="483319" y="1267100"/>
          <a:ext cx="12279092" cy="3798752"/>
        </p:xfrm>
        <a:graphic>
          <a:graphicData uri="http://schemas.openxmlformats.org/drawingml/2006/table">
            <a:tbl>
              <a:tblPr firstRow="1" bandRow="1">
                <a:tableStyleId>{5C22544A-7EE6-4342-B048-85BDC9FD1C3A}</a:tableStyleId>
              </a:tblPr>
              <a:tblGrid>
                <a:gridCol w="470265">
                  <a:extLst>
                    <a:ext uri="{9D8B030D-6E8A-4147-A177-3AD203B41FA5}">
                      <a16:colId xmlns:a16="http://schemas.microsoft.com/office/drawing/2014/main" xmlns="" val="325549620"/>
                    </a:ext>
                  </a:extLst>
                </a:gridCol>
                <a:gridCol w="4467497">
                  <a:extLst>
                    <a:ext uri="{9D8B030D-6E8A-4147-A177-3AD203B41FA5}">
                      <a16:colId xmlns:a16="http://schemas.microsoft.com/office/drawing/2014/main" xmlns="" val="3113594857"/>
                    </a:ext>
                  </a:extLst>
                </a:gridCol>
                <a:gridCol w="587829">
                  <a:extLst>
                    <a:ext uri="{9D8B030D-6E8A-4147-A177-3AD203B41FA5}">
                      <a16:colId xmlns:a16="http://schemas.microsoft.com/office/drawing/2014/main" xmlns="" val="3448779578"/>
                    </a:ext>
                  </a:extLst>
                </a:gridCol>
                <a:gridCol w="496388">
                  <a:extLst>
                    <a:ext uri="{9D8B030D-6E8A-4147-A177-3AD203B41FA5}">
                      <a16:colId xmlns:a16="http://schemas.microsoft.com/office/drawing/2014/main" xmlns="" val="1515636119"/>
                    </a:ext>
                  </a:extLst>
                </a:gridCol>
                <a:gridCol w="587829">
                  <a:extLst>
                    <a:ext uri="{9D8B030D-6E8A-4147-A177-3AD203B41FA5}">
                      <a16:colId xmlns:a16="http://schemas.microsoft.com/office/drawing/2014/main" xmlns="" val="1929665679"/>
                    </a:ext>
                  </a:extLst>
                </a:gridCol>
                <a:gridCol w="535577">
                  <a:extLst>
                    <a:ext uri="{9D8B030D-6E8A-4147-A177-3AD203B41FA5}">
                      <a16:colId xmlns:a16="http://schemas.microsoft.com/office/drawing/2014/main" xmlns="" val="1324908723"/>
                    </a:ext>
                  </a:extLst>
                </a:gridCol>
                <a:gridCol w="679269">
                  <a:extLst>
                    <a:ext uri="{9D8B030D-6E8A-4147-A177-3AD203B41FA5}">
                      <a16:colId xmlns:a16="http://schemas.microsoft.com/office/drawing/2014/main" xmlns="" val="449619761"/>
                    </a:ext>
                  </a:extLst>
                </a:gridCol>
                <a:gridCol w="574765">
                  <a:extLst>
                    <a:ext uri="{9D8B030D-6E8A-4147-A177-3AD203B41FA5}">
                      <a16:colId xmlns:a16="http://schemas.microsoft.com/office/drawing/2014/main" xmlns="" val="3438503674"/>
                    </a:ext>
                  </a:extLst>
                </a:gridCol>
                <a:gridCol w="627018">
                  <a:extLst>
                    <a:ext uri="{9D8B030D-6E8A-4147-A177-3AD203B41FA5}">
                      <a16:colId xmlns:a16="http://schemas.microsoft.com/office/drawing/2014/main" xmlns="" val="4040965731"/>
                    </a:ext>
                  </a:extLst>
                </a:gridCol>
                <a:gridCol w="653142">
                  <a:extLst>
                    <a:ext uri="{9D8B030D-6E8A-4147-A177-3AD203B41FA5}">
                      <a16:colId xmlns:a16="http://schemas.microsoft.com/office/drawing/2014/main" xmlns="" val="422917657"/>
                    </a:ext>
                  </a:extLst>
                </a:gridCol>
                <a:gridCol w="653143">
                  <a:extLst>
                    <a:ext uri="{9D8B030D-6E8A-4147-A177-3AD203B41FA5}">
                      <a16:colId xmlns:a16="http://schemas.microsoft.com/office/drawing/2014/main" xmlns="" val="4039673330"/>
                    </a:ext>
                  </a:extLst>
                </a:gridCol>
                <a:gridCol w="666206">
                  <a:extLst>
                    <a:ext uri="{9D8B030D-6E8A-4147-A177-3AD203B41FA5}">
                      <a16:colId xmlns:a16="http://schemas.microsoft.com/office/drawing/2014/main" xmlns="" val="1571661456"/>
                    </a:ext>
                  </a:extLst>
                </a:gridCol>
                <a:gridCol w="666206">
                  <a:extLst>
                    <a:ext uri="{9D8B030D-6E8A-4147-A177-3AD203B41FA5}">
                      <a16:colId xmlns:a16="http://schemas.microsoft.com/office/drawing/2014/main" xmlns="" val="4203905368"/>
                    </a:ext>
                  </a:extLst>
                </a:gridCol>
                <a:gridCol w="613958">
                  <a:extLst>
                    <a:ext uri="{9D8B030D-6E8A-4147-A177-3AD203B41FA5}">
                      <a16:colId xmlns:a16="http://schemas.microsoft.com/office/drawing/2014/main" xmlns="" val="354461507"/>
                    </a:ext>
                  </a:extLst>
                </a:gridCol>
              </a:tblGrid>
              <a:tr h="731518">
                <a:tc gridSpan="2">
                  <a:txBody>
                    <a:bodyPr/>
                    <a:lstStyle/>
                    <a:p>
                      <a:r>
                        <a:rPr lang="it-IT" dirty="0" err="1" smtClean="0"/>
                        <a:t>Activities</a:t>
                      </a:r>
                      <a:endParaRPr lang="en-GB" dirty="0"/>
                    </a:p>
                  </a:txBody>
                  <a:tcPr/>
                </a:tc>
                <a:tc hMerge="1">
                  <a:txBody>
                    <a:bodyPr/>
                    <a:lstStyle/>
                    <a:p>
                      <a:endParaRPr lang="en-GB" dirty="0"/>
                    </a:p>
                  </a:txBody>
                  <a:tcPr/>
                </a:tc>
                <a:tc>
                  <a:txBody>
                    <a:bodyPr/>
                    <a:lstStyle/>
                    <a:p>
                      <a:r>
                        <a:rPr lang="it-IT" sz="1600" dirty="0" smtClean="0"/>
                        <a:t>M1</a:t>
                      </a:r>
                      <a:endParaRPr lang="en-GB" sz="1600" dirty="0"/>
                    </a:p>
                  </a:txBody>
                  <a:tcPr/>
                </a:tc>
                <a:tc>
                  <a:txBody>
                    <a:bodyPr/>
                    <a:lstStyle/>
                    <a:p>
                      <a:r>
                        <a:rPr lang="it-IT" sz="1600" dirty="0" smtClean="0"/>
                        <a:t>M2</a:t>
                      </a:r>
                      <a:endParaRPr lang="en-GB" sz="1600" dirty="0"/>
                    </a:p>
                  </a:txBody>
                  <a:tcPr/>
                </a:tc>
                <a:tc>
                  <a:txBody>
                    <a:bodyPr/>
                    <a:lstStyle/>
                    <a:p>
                      <a:r>
                        <a:rPr lang="it-IT" sz="1600" dirty="0" smtClean="0"/>
                        <a:t>M3</a:t>
                      </a:r>
                      <a:endParaRPr lang="en-GB" sz="1600" dirty="0"/>
                    </a:p>
                  </a:txBody>
                  <a:tcPr/>
                </a:tc>
                <a:tc>
                  <a:txBody>
                    <a:bodyPr/>
                    <a:lstStyle/>
                    <a:p>
                      <a:r>
                        <a:rPr lang="it-IT" sz="1600" dirty="0" smtClean="0"/>
                        <a:t>M4</a:t>
                      </a:r>
                      <a:endParaRPr lang="en-GB" sz="1600" dirty="0"/>
                    </a:p>
                  </a:txBody>
                  <a:tcPr/>
                </a:tc>
                <a:tc>
                  <a:txBody>
                    <a:bodyPr/>
                    <a:lstStyle/>
                    <a:p>
                      <a:r>
                        <a:rPr lang="it-IT" sz="1600" dirty="0" smtClean="0"/>
                        <a:t>M5</a:t>
                      </a:r>
                      <a:endParaRPr lang="en-GB" sz="1600" dirty="0"/>
                    </a:p>
                  </a:txBody>
                  <a:tcPr/>
                </a:tc>
                <a:tc>
                  <a:txBody>
                    <a:bodyPr/>
                    <a:lstStyle/>
                    <a:p>
                      <a:r>
                        <a:rPr lang="it-IT" sz="1600" dirty="0" smtClean="0"/>
                        <a:t>M6</a:t>
                      </a:r>
                      <a:endParaRPr lang="en-GB" sz="1600" dirty="0"/>
                    </a:p>
                  </a:txBody>
                  <a:tcPr/>
                </a:tc>
                <a:tc>
                  <a:txBody>
                    <a:bodyPr/>
                    <a:lstStyle/>
                    <a:p>
                      <a:r>
                        <a:rPr lang="it-IT" sz="1600" dirty="0" smtClean="0"/>
                        <a:t>M7</a:t>
                      </a:r>
                      <a:endParaRPr lang="en-GB" sz="1600" dirty="0"/>
                    </a:p>
                  </a:txBody>
                  <a:tcPr/>
                </a:tc>
                <a:tc>
                  <a:txBody>
                    <a:bodyPr/>
                    <a:lstStyle/>
                    <a:p>
                      <a:r>
                        <a:rPr lang="it-IT" sz="1600" dirty="0" smtClean="0"/>
                        <a:t>M8</a:t>
                      </a:r>
                      <a:endParaRPr lang="en-GB" sz="1600" dirty="0"/>
                    </a:p>
                  </a:txBody>
                  <a:tcPr/>
                </a:tc>
                <a:tc>
                  <a:txBody>
                    <a:bodyPr/>
                    <a:lstStyle/>
                    <a:p>
                      <a:r>
                        <a:rPr lang="it-IT" sz="1600" dirty="0" smtClean="0"/>
                        <a:t>M9</a:t>
                      </a:r>
                      <a:endParaRPr lang="en-GB" sz="1600" dirty="0"/>
                    </a:p>
                  </a:txBody>
                  <a:tcPr/>
                </a:tc>
                <a:tc>
                  <a:txBody>
                    <a:bodyPr/>
                    <a:lstStyle/>
                    <a:p>
                      <a:r>
                        <a:rPr lang="it-IT" sz="1600" dirty="0" smtClean="0"/>
                        <a:t>M10</a:t>
                      </a:r>
                      <a:endParaRPr lang="en-GB" sz="1600" dirty="0"/>
                    </a:p>
                  </a:txBody>
                  <a:tcPr/>
                </a:tc>
                <a:tc>
                  <a:txBody>
                    <a:bodyPr/>
                    <a:lstStyle/>
                    <a:p>
                      <a:r>
                        <a:rPr lang="it-IT" sz="1600" dirty="0" smtClean="0"/>
                        <a:t>M11</a:t>
                      </a:r>
                      <a:endParaRPr lang="en-GB" sz="1600" dirty="0"/>
                    </a:p>
                  </a:txBody>
                  <a:tcPr/>
                </a:tc>
                <a:tc>
                  <a:txBody>
                    <a:bodyPr/>
                    <a:lstStyle/>
                    <a:p>
                      <a:r>
                        <a:rPr lang="it-IT" sz="1600" dirty="0" smtClean="0"/>
                        <a:t>M12</a:t>
                      </a:r>
                      <a:endParaRPr lang="en-GB" sz="1600" dirty="0"/>
                    </a:p>
                  </a:txBody>
                  <a:tcPr/>
                </a:tc>
                <a:extLst>
                  <a:ext uri="{0D108BD9-81ED-4DB2-BD59-A6C34878D82A}">
                    <a16:rowId xmlns:a16="http://schemas.microsoft.com/office/drawing/2014/main" xmlns="" val="621446150"/>
                  </a:ext>
                </a:extLst>
              </a:tr>
              <a:tr h="822960">
                <a:tc>
                  <a:txBody>
                    <a:bodyPr/>
                    <a:lstStyle/>
                    <a:p>
                      <a:r>
                        <a:rPr lang="it-IT" sz="1600" dirty="0" smtClean="0"/>
                        <a:t>6.1</a:t>
                      </a:r>
                    </a:p>
                    <a:p>
                      <a:endParaRPr lang="en-GB"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To equip one ICT classroom in each CA HEI</a:t>
                      </a:r>
                    </a:p>
                  </a:txBody>
                  <a:tcPr/>
                </a:tc>
                <a:tc>
                  <a:txBody>
                    <a:bodyPr/>
                    <a:lstStyle/>
                    <a:p>
                      <a:endParaRPr lang="en-GB" dirty="0"/>
                    </a:p>
                  </a:txBody>
                  <a:tcPr>
                    <a:solidFill>
                      <a:srgbClr val="D0D8E8"/>
                    </a:solidFill>
                  </a:tcPr>
                </a:tc>
                <a:tc>
                  <a:txBody>
                    <a:bodyPr/>
                    <a:lstStyle/>
                    <a:p>
                      <a:endParaRPr lang="en-GB" dirty="0"/>
                    </a:p>
                  </a:txBody>
                  <a:tcPr>
                    <a:solidFill>
                      <a:srgbClr val="D0D8E8"/>
                    </a:solidFill>
                  </a:tcPr>
                </a:tc>
                <a:tc>
                  <a:txBody>
                    <a:bodyPr/>
                    <a:lstStyle/>
                    <a:p>
                      <a:endParaRPr lang="en-GB" dirty="0"/>
                    </a:p>
                  </a:txBody>
                  <a:tcPr/>
                </a:tc>
                <a:tc>
                  <a:txBody>
                    <a:bodyPr/>
                    <a:lstStyle/>
                    <a:p>
                      <a:endParaRPr lang="en-GB" dirty="0"/>
                    </a:p>
                  </a:txBody>
                  <a:tcPr>
                    <a:solidFill>
                      <a:srgbClr val="D0D8E8"/>
                    </a:solidFill>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solidFill>
                      <a:srgbClr val="1F497D"/>
                    </a:solidFill>
                  </a:tcPr>
                </a:tc>
                <a:tc>
                  <a:txBody>
                    <a:bodyPr/>
                    <a:lstStyle/>
                    <a:p>
                      <a:endParaRPr lang="en-GB" dirty="0"/>
                    </a:p>
                  </a:txBody>
                  <a:tcPr>
                    <a:solidFill>
                      <a:srgbClr val="1F497D"/>
                    </a:solidFill>
                  </a:tcPr>
                </a:tc>
                <a:extLst>
                  <a:ext uri="{0D108BD9-81ED-4DB2-BD59-A6C34878D82A}">
                    <a16:rowId xmlns:a16="http://schemas.microsoft.com/office/drawing/2014/main" xmlns="" val="937179504"/>
                  </a:ext>
                </a:extLst>
              </a:tr>
              <a:tr h="664937">
                <a:tc>
                  <a:txBody>
                    <a:bodyPr/>
                    <a:lstStyle/>
                    <a:p>
                      <a:r>
                        <a:rPr lang="it-IT" sz="1600" dirty="0" smtClean="0"/>
                        <a:t>6.2</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To train the technical staff in classroom management 	</a:t>
                      </a:r>
                    </a:p>
                  </a:txBody>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dirty="0"/>
                    </a:p>
                  </a:txBody>
                  <a:tcPr/>
                </a:tc>
                <a:tc>
                  <a:txBody>
                    <a:bodyPr/>
                    <a:lstStyle/>
                    <a:p>
                      <a:endParaRPr lang="en-GB" dirty="0"/>
                    </a:p>
                  </a:txBody>
                  <a:tcPr/>
                </a:tc>
                <a:tc>
                  <a:txBody>
                    <a:bodyPr/>
                    <a:lstStyle/>
                    <a:p>
                      <a:endParaRPr lang="en-GB" dirty="0"/>
                    </a:p>
                  </a:txBody>
                  <a:tcPr>
                    <a:solidFill>
                      <a:srgbClr val="E9EDF4"/>
                    </a:solidFill>
                  </a:tcPr>
                </a:tc>
                <a:tc>
                  <a:txBody>
                    <a:bodyPr/>
                    <a:lstStyle/>
                    <a:p>
                      <a:endParaRPr lang="en-GB" dirty="0"/>
                    </a:p>
                  </a:txBody>
                  <a:tcPr/>
                </a:tc>
                <a:tc>
                  <a:txBody>
                    <a:bodyPr/>
                    <a:lstStyle/>
                    <a:p>
                      <a:endParaRPr lang="en-GB" dirty="0"/>
                    </a:p>
                  </a:txBody>
                  <a:tcPr>
                    <a:solidFill>
                      <a:srgbClr val="1F497D"/>
                    </a:solidFill>
                  </a:tcPr>
                </a:tc>
                <a:tc>
                  <a:txBody>
                    <a:bodyPr/>
                    <a:lstStyle/>
                    <a:p>
                      <a:endParaRPr lang="en-GB" dirty="0"/>
                    </a:p>
                  </a:txBody>
                  <a:tcPr>
                    <a:solidFill>
                      <a:srgbClr val="1F497D"/>
                    </a:solidFill>
                  </a:tcPr>
                </a:tc>
                <a:extLst>
                  <a:ext uri="{0D108BD9-81ED-4DB2-BD59-A6C34878D82A}">
                    <a16:rowId xmlns:a16="http://schemas.microsoft.com/office/drawing/2014/main" xmlns="" val="1547502533"/>
                  </a:ext>
                </a:extLst>
              </a:tr>
              <a:tr h="664937">
                <a:tc>
                  <a:txBody>
                    <a:bodyPr/>
                    <a:lstStyle/>
                    <a:p>
                      <a:r>
                        <a:rPr lang="it-IT" sz="1600" dirty="0" smtClean="0"/>
                        <a:t>6.3</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To train teachers in the use of the new ICT tools 	</a:t>
                      </a:r>
                    </a:p>
                  </a:txBody>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a:p>
                  </a:txBody>
                  <a:tcPr/>
                </a:tc>
                <a:tc>
                  <a:txBody>
                    <a:bodyPr/>
                    <a:lstStyle/>
                    <a:p>
                      <a:endParaRPr lang="en-GB"/>
                    </a:p>
                  </a:txBody>
                  <a:tcPr/>
                </a:tc>
                <a:tc>
                  <a:txBody>
                    <a:bodyPr/>
                    <a:lstStyle/>
                    <a:p>
                      <a:endParaRPr lang="en-GB" dirty="0"/>
                    </a:p>
                  </a:txBody>
                  <a:tcPr>
                    <a:solidFill>
                      <a:srgbClr val="D0D8E8"/>
                    </a:solidFill>
                  </a:tcPr>
                </a:tc>
                <a:tc>
                  <a:txBody>
                    <a:bodyPr/>
                    <a:lstStyle/>
                    <a:p>
                      <a:endParaRPr lang="en-GB" dirty="0"/>
                    </a:p>
                  </a:txBody>
                  <a:tcPr>
                    <a:solidFill>
                      <a:srgbClr val="D0D8E8"/>
                    </a:solidFill>
                  </a:tcPr>
                </a:tc>
                <a:tc>
                  <a:txBody>
                    <a:bodyPr/>
                    <a:lstStyle/>
                    <a:p>
                      <a:endParaRPr lang="en-GB" dirty="0"/>
                    </a:p>
                  </a:txBody>
                  <a:tcPr/>
                </a:tc>
                <a:tc>
                  <a:txBody>
                    <a:bodyPr/>
                    <a:lstStyle/>
                    <a:p>
                      <a:endParaRPr lang="en-GB" dirty="0"/>
                    </a:p>
                  </a:txBody>
                  <a:tcPr>
                    <a:solidFill>
                      <a:srgbClr val="D0D8E8"/>
                    </a:solidFill>
                  </a:tcPr>
                </a:tc>
                <a:tc>
                  <a:txBody>
                    <a:bodyPr/>
                    <a:lstStyle/>
                    <a:p>
                      <a:endParaRPr lang="en-GB" dirty="0"/>
                    </a:p>
                  </a:txBody>
                  <a:tcPr/>
                </a:tc>
                <a:tc>
                  <a:txBody>
                    <a:bodyPr/>
                    <a:lstStyle/>
                    <a:p>
                      <a:endParaRPr lang="en-GB" dirty="0"/>
                    </a:p>
                  </a:txBody>
                  <a:tcPr/>
                </a:tc>
                <a:tc>
                  <a:txBody>
                    <a:bodyPr/>
                    <a:lstStyle/>
                    <a:p>
                      <a:endParaRPr lang="en-GB" dirty="0"/>
                    </a:p>
                  </a:txBody>
                  <a:tcPr>
                    <a:solidFill>
                      <a:srgbClr val="1F497D"/>
                    </a:solidFill>
                  </a:tcPr>
                </a:tc>
                <a:tc>
                  <a:txBody>
                    <a:bodyPr/>
                    <a:lstStyle/>
                    <a:p>
                      <a:endParaRPr lang="en-GB" dirty="0"/>
                    </a:p>
                  </a:txBody>
                  <a:tcPr>
                    <a:solidFill>
                      <a:srgbClr val="1F497D"/>
                    </a:solidFill>
                  </a:tcPr>
                </a:tc>
                <a:extLst>
                  <a:ext uri="{0D108BD9-81ED-4DB2-BD59-A6C34878D82A}">
                    <a16:rowId xmlns:a16="http://schemas.microsoft.com/office/drawing/2014/main" xmlns="" val="1393171192"/>
                  </a:ext>
                </a:extLst>
              </a:tr>
              <a:tr h="664937">
                <a:tc>
                  <a:txBody>
                    <a:bodyPr/>
                    <a:lstStyle/>
                    <a:p>
                      <a:r>
                        <a:rPr lang="it-IT" sz="1600" dirty="0" smtClean="0"/>
                        <a:t>6.4</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To prepare a guideline document for the effective utilisation of the provided technology 	</a:t>
                      </a:r>
                    </a:p>
                  </a:txBody>
                  <a:tcPr/>
                </a:tc>
                <a:tc>
                  <a:txBody>
                    <a:bodyPr/>
                    <a:lstStyle/>
                    <a:p>
                      <a:endParaRPr lang="en-GB" dirty="0"/>
                    </a:p>
                  </a:txBody>
                  <a:tcPr/>
                </a:tc>
                <a:tc>
                  <a:txBody>
                    <a:bodyPr/>
                    <a:lstStyle/>
                    <a:p>
                      <a:endParaRPr lang="en-GB" dirty="0"/>
                    </a:p>
                  </a:txBody>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dirty="0"/>
                    </a:p>
                  </a:txBody>
                  <a:tcPr/>
                </a:tc>
                <a:tc>
                  <a:txBody>
                    <a:bodyPr/>
                    <a:lstStyle/>
                    <a:p>
                      <a:endParaRPr lang="en-GB" dirty="0"/>
                    </a:p>
                  </a:txBody>
                  <a:tcPr>
                    <a:solidFill>
                      <a:srgbClr val="E9EDF4"/>
                    </a:solidFill>
                  </a:tcPr>
                </a:tc>
                <a:tc>
                  <a:txBody>
                    <a:bodyPr/>
                    <a:lstStyle/>
                    <a:p>
                      <a:endParaRPr lang="en-GB" dirty="0"/>
                    </a:p>
                  </a:txBody>
                  <a:tcPr/>
                </a:tc>
                <a:tc>
                  <a:txBody>
                    <a:bodyPr/>
                    <a:lstStyle/>
                    <a:p>
                      <a:endParaRPr lang="en-GB" dirty="0"/>
                    </a:p>
                  </a:txBody>
                  <a:tcPr/>
                </a:tc>
                <a:tc>
                  <a:txBody>
                    <a:bodyPr/>
                    <a:lstStyle/>
                    <a:p>
                      <a:endParaRPr lang="en-GB" dirty="0"/>
                    </a:p>
                  </a:txBody>
                  <a:tcPr>
                    <a:solidFill>
                      <a:srgbClr val="1F497D"/>
                    </a:solidFill>
                  </a:tcPr>
                </a:tc>
                <a:tc>
                  <a:txBody>
                    <a:bodyPr/>
                    <a:lstStyle/>
                    <a:p>
                      <a:endParaRPr lang="en-GB" dirty="0"/>
                    </a:p>
                  </a:txBody>
                  <a:tcPr>
                    <a:solidFill>
                      <a:srgbClr val="1F497D"/>
                    </a:solidFill>
                  </a:tcPr>
                </a:tc>
                <a:extLst>
                  <a:ext uri="{0D108BD9-81ED-4DB2-BD59-A6C34878D82A}">
                    <a16:rowId xmlns:a16="http://schemas.microsoft.com/office/drawing/2014/main" xmlns="" val="4177301389"/>
                  </a:ext>
                </a:extLst>
              </a:tr>
            </a:tbl>
          </a:graphicData>
        </a:graphic>
      </p:graphicFrame>
      <p:sp>
        <p:nvSpPr>
          <p:cNvPr id="3" name="CasellaDiTesto 2"/>
          <p:cNvSpPr txBox="1"/>
          <p:nvPr/>
        </p:nvSpPr>
        <p:spPr>
          <a:xfrm>
            <a:off x="6087291" y="470263"/>
            <a:ext cx="6675120" cy="369332"/>
          </a:xfrm>
          <a:prstGeom prst="rect">
            <a:avLst/>
          </a:prstGeom>
          <a:noFill/>
        </p:spPr>
        <p:txBody>
          <a:bodyPr wrap="square" rtlCol="0">
            <a:spAutoFit/>
          </a:bodyPr>
          <a:lstStyle/>
          <a:p>
            <a:r>
              <a:rPr lang="it-IT" dirty="0" err="1" smtClean="0">
                <a:ln w="0"/>
                <a:solidFill>
                  <a:schemeClr val="accent1"/>
                </a:solidFill>
                <a:effectLst>
                  <a:outerShdw blurRad="38100" dist="25400" dir="5400000" algn="ctr" rotWithShape="0">
                    <a:srgbClr val="6E747A">
                      <a:alpha val="43000"/>
                    </a:srgbClr>
                  </a:outerShdw>
                </a:effectLst>
              </a:rPr>
              <a:t>Year</a:t>
            </a:r>
            <a:r>
              <a:rPr lang="it-IT" dirty="0" smtClean="0">
                <a:ln w="0"/>
                <a:solidFill>
                  <a:schemeClr val="accent1"/>
                </a:solidFill>
                <a:effectLst>
                  <a:outerShdw blurRad="38100" dist="25400" dir="5400000" algn="ctr" rotWithShape="0">
                    <a:srgbClr val="6E747A">
                      <a:alpha val="43000"/>
                    </a:srgbClr>
                  </a:outerShdw>
                </a:effectLst>
              </a:rPr>
              <a:t> 3</a:t>
            </a:r>
            <a:endParaRPr lang="en-GB"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1144667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11194069" y="8978206"/>
            <a:ext cx="169545" cy="189865"/>
          </a:xfrm>
          <a:custGeom>
            <a:avLst/>
            <a:gdLst/>
            <a:ahLst/>
            <a:cxnLst/>
            <a:rect l="l" t="t" r="r" b="b"/>
            <a:pathLst>
              <a:path w="169545" h="189865">
                <a:moveTo>
                  <a:pt x="98729" y="0"/>
                </a:moveTo>
                <a:lnTo>
                  <a:pt x="56337" y="7061"/>
                </a:lnTo>
                <a:lnTo>
                  <a:pt x="25395" y="26968"/>
                </a:lnTo>
                <a:lnTo>
                  <a:pt x="6437" y="57800"/>
                </a:lnTo>
                <a:lnTo>
                  <a:pt x="0" y="97637"/>
                </a:lnTo>
                <a:lnTo>
                  <a:pt x="7236" y="138319"/>
                </a:lnTo>
                <a:lnTo>
                  <a:pt x="27705" y="167020"/>
                </a:lnTo>
                <a:lnTo>
                  <a:pt x="59546" y="184030"/>
                </a:lnTo>
                <a:lnTo>
                  <a:pt x="100901" y="189636"/>
                </a:lnTo>
                <a:lnTo>
                  <a:pt x="124276" y="188131"/>
                </a:lnTo>
                <a:lnTo>
                  <a:pt x="164820" y="176098"/>
                </a:lnTo>
                <a:lnTo>
                  <a:pt x="169456" y="172770"/>
                </a:lnTo>
                <a:lnTo>
                  <a:pt x="169456" y="166382"/>
                </a:lnTo>
                <a:lnTo>
                  <a:pt x="102539" y="166382"/>
                </a:lnTo>
                <a:lnTo>
                  <a:pt x="70375" y="161491"/>
                </a:lnTo>
                <a:lnTo>
                  <a:pt x="48413" y="147566"/>
                </a:lnTo>
                <a:lnTo>
                  <a:pt x="35836" y="125732"/>
                </a:lnTo>
                <a:lnTo>
                  <a:pt x="31826" y="97116"/>
                </a:lnTo>
                <a:lnTo>
                  <a:pt x="35615" y="67964"/>
                </a:lnTo>
                <a:lnTo>
                  <a:pt x="47666" y="43700"/>
                </a:lnTo>
                <a:lnTo>
                  <a:pt x="68998" y="27104"/>
                </a:lnTo>
                <a:lnTo>
                  <a:pt x="100634" y="20955"/>
                </a:lnTo>
                <a:lnTo>
                  <a:pt x="156378" y="20955"/>
                </a:lnTo>
                <a:lnTo>
                  <a:pt x="152660" y="15814"/>
                </a:lnTo>
                <a:lnTo>
                  <a:pt x="131664" y="4445"/>
                </a:lnTo>
                <a:lnTo>
                  <a:pt x="98729" y="0"/>
                </a:lnTo>
                <a:close/>
              </a:path>
              <a:path w="169545" h="189865">
                <a:moveTo>
                  <a:pt x="169456" y="151815"/>
                </a:moveTo>
                <a:lnTo>
                  <a:pt x="167817" y="151815"/>
                </a:lnTo>
                <a:lnTo>
                  <a:pt x="161289" y="154114"/>
                </a:lnTo>
                <a:lnTo>
                  <a:pt x="151229" y="157863"/>
                </a:lnTo>
                <a:lnTo>
                  <a:pt x="137929" y="161877"/>
                </a:lnTo>
                <a:lnTo>
                  <a:pt x="121622" y="165076"/>
                </a:lnTo>
                <a:lnTo>
                  <a:pt x="102539" y="166382"/>
                </a:lnTo>
                <a:lnTo>
                  <a:pt x="169456" y="166382"/>
                </a:lnTo>
                <a:lnTo>
                  <a:pt x="169456" y="151815"/>
                </a:lnTo>
                <a:close/>
              </a:path>
              <a:path w="169545" h="189865">
                <a:moveTo>
                  <a:pt x="156378" y="20955"/>
                </a:moveTo>
                <a:lnTo>
                  <a:pt x="100634" y="20955"/>
                </a:lnTo>
                <a:lnTo>
                  <a:pt x="112471" y="21690"/>
                </a:lnTo>
                <a:lnTo>
                  <a:pt x="122701" y="23768"/>
                </a:lnTo>
                <a:lnTo>
                  <a:pt x="131349" y="26998"/>
                </a:lnTo>
                <a:lnTo>
                  <a:pt x="138442" y="31191"/>
                </a:lnTo>
                <a:lnTo>
                  <a:pt x="132181" y="34251"/>
                </a:lnTo>
                <a:lnTo>
                  <a:pt x="127838" y="40132"/>
                </a:lnTo>
                <a:lnTo>
                  <a:pt x="127838" y="48044"/>
                </a:lnTo>
                <a:lnTo>
                  <a:pt x="129321" y="55626"/>
                </a:lnTo>
                <a:lnTo>
                  <a:pt x="133380" y="61337"/>
                </a:lnTo>
                <a:lnTo>
                  <a:pt x="139427" y="64939"/>
                </a:lnTo>
                <a:lnTo>
                  <a:pt x="146875" y="66192"/>
                </a:lnTo>
                <a:lnTo>
                  <a:pt x="154381" y="64931"/>
                </a:lnTo>
                <a:lnTo>
                  <a:pt x="160816" y="61274"/>
                </a:lnTo>
                <a:lnTo>
                  <a:pt x="165313" y="55412"/>
                </a:lnTo>
                <a:lnTo>
                  <a:pt x="167004" y="47536"/>
                </a:lnTo>
                <a:lnTo>
                  <a:pt x="163759" y="31161"/>
                </a:lnTo>
                <a:lnTo>
                  <a:pt x="156378" y="20955"/>
                </a:lnTo>
                <a:close/>
              </a:path>
            </a:pathLst>
          </a:custGeom>
          <a:solidFill>
            <a:srgbClr val="407DC9"/>
          </a:solidFill>
        </p:spPr>
        <p:txBody>
          <a:bodyPr wrap="square" lIns="0" tIns="0" rIns="0" bIns="0" rtlCol="0"/>
          <a:lstStyle/>
          <a:p>
            <a:endParaRPr/>
          </a:p>
        </p:txBody>
      </p:sp>
      <p:sp>
        <p:nvSpPr>
          <p:cNvPr id="4" name="object 4"/>
          <p:cNvSpPr/>
          <p:nvPr/>
        </p:nvSpPr>
        <p:spPr>
          <a:xfrm>
            <a:off x="11373890" y="8969784"/>
            <a:ext cx="165100" cy="196850"/>
          </a:xfrm>
          <a:custGeom>
            <a:avLst/>
            <a:gdLst/>
            <a:ahLst/>
            <a:cxnLst/>
            <a:rect l="l" t="t" r="r" b="b"/>
            <a:pathLst>
              <a:path w="165100" h="196850">
                <a:moveTo>
                  <a:pt x="139628" y="78968"/>
                </a:moveTo>
                <a:lnTo>
                  <a:pt x="89496" y="78968"/>
                </a:lnTo>
                <a:lnTo>
                  <a:pt x="101294" y="80884"/>
                </a:lnTo>
                <a:lnTo>
                  <a:pt x="109220" y="86250"/>
                </a:lnTo>
                <a:lnTo>
                  <a:pt x="113678" y="94490"/>
                </a:lnTo>
                <a:lnTo>
                  <a:pt x="115074" y="105029"/>
                </a:lnTo>
                <a:lnTo>
                  <a:pt x="115074" y="170459"/>
                </a:lnTo>
                <a:lnTo>
                  <a:pt x="117522" y="183593"/>
                </a:lnTo>
                <a:lnTo>
                  <a:pt x="123845" y="191549"/>
                </a:lnTo>
                <a:lnTo>
                  <a:pt x="132514" y="195478"/>
                </a:lnTo>
                <a:lnTo>
                  <a:pt x="141998" y="196532"/>
                </a:lnTo>
                <a:lnTo>
                  <a:pt x="152336" y="196532"/>
                </a:lnTo>
                <a:lnTo>
                  <a:pt x="164579" y="176085"/>
                </a:lnTo>
                <a:lnTo>
                  <a:pt x="146621" y="176085"/>
                </a:lnTo>
                <a:lnTo>
                  <a:pt x="143903" y="172504"/>
                </a:lnTo>
                <a:lnTo>
                  <a:pt x="143903" y="100939"/>
                </a:lnTo>
                <a:lnTo>
                  <a:pt x="140566" y="80370"/>
                </a:lnTo>
                <a:lnTo>
                  <a:pt x="139628" y="78968"/>
                </a:lnTo>
                <a:close/>
              </a:path>
              <a:path w="165100" h="196850">
                <a:moveTo>
                  <a:pt x="75082" y="175577"/>
                </a:moveTo>
                <a:lnTo>
                  <a:pt x="812" y="175577"/>
                </a:lnTo>
                <a:lnTo>
                  <a:pt x="0" y="176593"/>
                </a:lnTo>
                <a:lnTo>
                  <a:pt x="0" y="194233"/>
                </a:lnTo>
                <a:lnTo>
                  <a:pt x="1104" y="195249"/>
                </a:lnTo>
                <a:lnTo>
                  <a:pt x="74815" y="195249"/>
                </a:lnTo>
                <a:lnTo>
                  <a:pt x="75895" y="194233"/>
                </a:lnTo>
                <a:lnTo>
                  <a:pt x="75895" y="176593"/>
                </a:lnTo>
                <a:lnTo>
                  <a:pt x="75082" y="175577"/>
                </a:lnTo>
                <a:close/>
              </a:path>
              <a:path w="165100" h="196850">
                <a:moveTo>
                  <a:pt x="163499" y="174548"/>
                </a:moveTo>
                <a:lnTo>
                  <a:pt x="161315" y="174802"/>
                </a:lnTo>
                <a:lnTo>
                  <a:pt x="158318" y="175056"/>
                </a:lnTo>
                <a:lnTo>
                  <a:pt x="156959" y="176085"/>
                </a:lnTo>
                <a:lnTo>
                  <a:pt x="164579" y="176085"/>
                </a:lnTo>
                <a:lnTo>
                  <a:pt x="164579" y="174802"/>
                </a:lnTo>
                <a:lnTo>
                  <a:pt x="163499" y="174548"/>
                </a:lnTo>
                <a:close/>
              </a:path>
              <a:path w="165100" h="196850">
                <a:moveTo>
                  <a:pt x="51142" y="0"/>
                </a:moveTo>
                <a:lnTo>
                  <a:pt x="45974" y="0"/>
                </a:lnTo>
                <a:lnTo>
                  <a:pt x="6261" y="2286"/>
                </a:lnTo>
                <a:lnTo>
                  <a:pt x="2451" y="2552"/>
                </a:lnTo>
                <a:lnTo>
                  <a:pt x="1638" y="3060"/>
                </a:lnTo>
                <a:lnTo>
                  <a:pt x="1638" y="19672"/>
                </a:lnTo>
                <a:lnTo>
                  <a:pt x="2184" y="21717"/>
                </a:lnTo>
                <a:lnTo>
                  <a:pt x="6261" y="21971"/>
                </a:lnTo>
                <a:lnTo>
                  <a:pt x="15519" y="22225"/>
                </a:lnTo>
                <a:lnTo>
                  <a:pt x="20942" y="22479"/>
                </a:lnTo>
                <a:lnTo>
                  <a:pt x="23126" y="24269"/>
                </a:lnTo>
                <a:lnTo>
                  <a:pt x="23672" y="29641"/>
                </a:lnTo>
                <a:lnTo>
                  <a:pt x="23672" y="166624"/>
                </a:lnTo>
                <a:lnTo>
                  <a:pt x="23126" y="174294"/>
                </a:lnTo>
                <a:lnTo>
                  <a:pt x="19596" y="175577"/>
                </a:lnTo>
                <a:lnTo>
                  <a:pt x="56045" y="175577"/>
                </a:lnTo>
                <a:lnTo>
                  <a:pt x="52768" y="174294"/>
                </a:lnTo>
                <a:lnTo>
                  <a:pt x="52501" y="166624"/>
                </a:lnTo>
                <a:lnTo>
                  <a:pt x="52501" y="131356"/>
                </a:lnTo>
                <a:lnTo>
                  <a:pt x="55108" y="109154"/>
                </a:lnTo>
                <a:lnTo>
                  <a:pt x="62126" y="92703"/>
                </a:lnTo>
                <a:lnTo>
                  <a:pt x="73581" y="82482"/>
                </a:lnTo>
                <a:lnTo>
                  <a:pt x="88346" y="79222"/>
                </a:lnTo>
                <a:lnTo>
                  <a:pt x="52501" y="79222"/>
                </a:lnTo>
                <a:lnTo>
                  <a:pt x="52501" y="2032"/>
                </a:lnTo>
                <a:lnTo>
                  <a:pt x="51142" y="0"/>
                </a:lnTo>
                <a:close/>
              </a:path>
              <a:path w="165100" h="196850">
                <a:moveTo>
                  <a:pt x="99288" y="56222"/>
                </a:moveTo>
                <a:lnTo>
                  <a:pt x="84441" y="57587"/>
                </a:lnTo>
                <a:lnTo>
                  <a:pt x="71304" y="61779"/>
                </a:lnTo>
                <a:lnTo>
                  <a:pt x="60462" y="68942"/>
                </a:lnTo>
                <a:lnTo>
                  <a:pt x="52501" y="79222"/>
                </a:lnTo>
                <a:lnTo>
                  <a:pt x="88346" y="79222"/>
                </a:lnTo>
                <a:lnTo>
                  <a:pt x="89496" y="78968"/>
                </a:lnTo>
                <a:lnTo>
                  <a:pt x="139628" y="78968"/>
                </a:lnTo>
                <a:lnTo>
                  <a:pt x="131287" y="66508"/>
                </a:lnTo>
                <a:lnTo>
                  <a:pt x="117162" y="58682"/>
                </a:lnTo>
                <a:lnTo>
                  <a:pt x="99288" y="56222"/>
                </a:lnTo>
                <a:close/>
              </a:path>
            </a:pathLst>
          </a:custGeom>
          <a:solidFill>
            <a:srgbClr val="407DC9"/>
          </a:solidFill>
        </p:spPr>
        <p:txBody>
          <a:bodyPr wrap="square" lIns="0" tIns="0" rIns="0" bIns="0" rtlCol="0"/>
          <a:lstStyle/>
          <a:p>
            <a:endParaRPr/>
          </a:p>
        </p:txBody>
      </p:sp>
      <p:sp>
        <p:nvSpPr>
          <p:cNvPr id="5" name="object 5"/>
          <p:cNvSpPr/>
          <p:nvPr/>
        </p:nvSpPr>
        <p:spPr>
          <a:xfrm>
            <a:off x="11550196" y="9028558"/>
            <a:ext cx="76200" cy="136525"/>
          </a:xfrm>
          <a:custGeom>
            <a:avLst/>
            <a:gdLst/>
            <a:ahLst/>
            <a:cxnLst/>
            <a:rect l="l" t="t" r="r" b="b"/>
            <a:pathLst>
              <a:path w="76200" h="136525">
                <a:moveTo>
                  <a:pt x="75082" y="116801"/>
                </a:moveTo>
                <a:lnTo>
                  <a:pt x="546" y="116801"/>
                </a:lnTo>
                <a:lnTo>
                  <a:pt x="0" y="117817"/>
                </a:lnTo>
                <a:lnTo>
                  <a:pt x="0" y="135458"/>
                </a:lnTo>
                <a:lnTo>
                  <a:pt x="1092" y="136474"/>
                </a:lnTo>
                <a:lnTo>
                  <a:pt x="74523" y="136474"/>
                </a:lnTo>
                <a:lnTo>
                  <a:pt x="75895" y="135458"/>
                </a:lnTo>
                <a:lnTo>
                  <a:pt x="75895" y="117817"/>
                </a:lnTo>
                <a:lnTo>
                  <a:pt x="75082" y="116801"/>
                </a:lnTo>
                <a:close/>
              </a:path>
              <a:path w="76200" h="136525">
                <a:moveTo>
                  <a:pt x="50863" y="0"/>
                </a:moveTo>
                <a:lnTo>
                  <a:pt x="45973" y="0"/>
                </a:lnTo>
                <a:lnTo>
                  <a:pt x="2451" y="2552"/>
                </a:lnTo>
                <a:lnTo>
                  <a:pt x="1358" y="3060"/>
                </a:lnTo>
                <a:lnTo>
                  <a:pt x="1358" y="19672"/>
                </a:lnTo>
                <a:lnTo>
                  <a:pt x="1904" y="21729"/>
                </a:lnTo>
                <a:lnTo>
                  <a:pt x="6261" y="21983"/>
                </a:lnTo>
                <a:lnTo>
                  <a:pt x="15506" y="22237"/>
                </a:lnTo>
                <a:lnTo>
                  <a:pt x="20942" y="22491"/>
                </a:lnTo>
                <a:lnTo>
                  <a:pt x="23126" y="24282"/>
                </a:lnTo>
                <a:lnTo>
                  <a:pt x="23393" y="29654"/>
                </a:lnTo>
                <a:lnTo>
                  <a:pt x="23393" y="115265"/>
                </a:lnTo>
                <a:lnTo>
                  <a:pt x="20408" y="116801"/>
                </a:lnTo>
                <a:lnTo>
                  <a:pt x="55232" y="116801"/>
                </a:lnTo>
                <a:lnTo>
                  <a:pt x="52235" y="115265"/>
                </a:lnTo>
                <a:lnTo>
                  <a:pt x="52235" y="2044"/>
                </a:lnTo>
                <a:lnTo>
                  <a:pt x="50863" y="0"/>
                </a:lnTo>
                <a:close/>
              </a:path>
            </a:pathLst>
          </a:custGeom>
          <a:solidFill>
            <a:srgbClr val="407DC9"/>
          </a:solidFill>
        </p:spPr>
        <p:txBody>
          <a:bodyPr wrap="square" lIns="0" tIns="0" rIns="0" bIns="0" rtlCol="0"/>
          <a:lstStyle/>
          <a:p>
            <a:endParaRPr/>
          </a:p>
        </p:txBody>
      </p:sp>
      <p:sp>
        <p:nvSpPr>
          <p:cNvPr id="6" name="object 6"/>
          <p:cNvSpPr/>
          <p:nvPr/>
        </p:nvSpPr>
        <p:spPr>
          <a:xfrm>
            <a:off x="11633979" y="8970027"/>
            <a:ext cx="76200" cy="195580"/>
          </a:xfrm>
          <a:custGeom>
            <a:avLst/>
            <a:gdLst/>
            <a:ahLst/>
            <a:cxnLst/>
            <a:rect l="l" t="t" r="r" b="b"/>
            <a:pathLst>
              <a:path w="76200" h="195579">
                <a:moveTo>
                  <a:pt x="75082" y="175336"/>
                </a:moveTo>
                <a:lnTo>
                  <a:pt x="825" y="175336"/>
                </a:lnTo>
                <a:lnTo>
                  <a:pt x="0" y="176352"/>
                </a:lnTo>
                <a:lnTo>
                  <a:pt x="0" y="193979"/>
                </a:lnTo>
                <a:lnTo>
                  <a:pt x="1104" y="195008"/>
                </a:lnTo>
                <a:lnTo>
                  <a:pt x="74815" y="195008"/>
                </a:lnTo>
                <a:lnTo>
                  <a:pt x="75907" y="193979"/>
                </a:lnTo>
                <a:lnTo>
                  <a:pt x="75907" y="176352"/>
                </a:lnTo>
                <a:lnTo>
                  <a:pt x="75082" y="175336"/>
                </a:lnTo>
                <a:close/>
              </a:path>
              <a:path w="76200" h="195579">
                <a:moveTo>
                  <a:pt x="51142" y="0"/>
                </a:moveTo>
                <a:lnTo>
                  <a:pt x="45973" y="0"/>
                </a:lnTo>
                <a:lnTo>
                  <a:pt x="6273" y="2044"/>
                </a:lnTo>
                <a:lnTo>
                  <a:pt x="2451" y="2311"/>
                </a:lnTo>
                <a:lnTo>
                  <a:pt x="1638" y="2819"/>
                </a:lnTo>
                <a:lnTo>
                  <a:pt x="1638" y="19684"/>
                </a:lnTo>
                <a:lnTo>
                  <a:pt x="2184" y="21729"/>
                </a:lnTo>
                <a:lnTo>
                  <a:pt x="6273" y="21983"/>
                </a:lnTo>
                <a:lnTo>
                  <a:pt x="15519" y="21983"/>
                </a:lnTo>
                <a:lnTo>
                  <a:pt x="21501" y="22237"/>
                </a:lnTo>
                <a:lnTo>
                  <a:pt x="23685" y="24536"/>
                </a:lnTo>
                <a:lnTo>
                  <a:pt x="23685" y="173786"/>
                </a:lnTo>
                <a:lnTo>
                  <a:pt x="20408" y="175336"/>
                </a:lnTo>
                <a:lnTo>
                  <a:pt x="55511" y="175336"/>
                </a:lnTo>
                <a:lnTo>
                  <a:pt x="52514" y="173786"/>
                </a:lnTo>
                <a:lnTo>
                  <a:pt x="52514" y="2044"/>
                </a:lnTo>
                <a:lnTo>
                  <a:pt x="51142" y="0"/>
                </a:lnTo>
                <a:close/>
              </a:path>
            </a:pathLst>
          </a:custGeom>
          <a:solidFill>
            <a:srgbClr val="407DC9"/>
          </a:solidFill>
        </p:spPr>
        <p:txBody>
          <a:bodyPr wrap="square" lIns="0" tIns="0" rIns="0" bIns="0" rtlCol="0"/>
          <a:lstStyle/>
          <a:p>
            <a:endParaRPr/>
          </a:p>
        </p:txBody>
      </p:sp>
      <p:sp>
        <p:nvSpPr>
          <p:cNvPr id="7" name="object 7"/>
          <p:cNvSpPr/>
          <p:nvPr/>
        </p:nvSpPr>
        <p:spPr>
          <a:xfrm>
            <a:off x="11724027" y="8970026"/>
            <a:ext cx="150495" cy="198755"/>
          </a:xfrm>
          <a:custGeom>
            <a:avLst/>
            <a:gdLst/>
            <a:ahLst/>
            <a:cxnLst/>
            <a:rect l="l" t="t" r="r" b="b"/>
            <a:pathLst>
              <a:path w="150495" h="198754">
                <a:moveTo>
                  <a:pt x="65024" y="56489"/>
                </a:moveTo>
                <a:lnTo>
                  <a:pt x="37536" y="61740"/>
                </a:lnTo>
                <a:lnTo>
                  <a:pt x="17110" y="76839"/>
                </a:lnTo>
                <a:lnTo>
                  <a:pt x="4384" y="100804"/>
                </a:lnTo>
                <a:lnTo>
                  <a:pt x="0" y="132651"/>
                </a:lnTo>
                <a:lnTo>
                  <a:pt x="4186" y="162645"/>
                </a:lnTo>
                <a:lnTo>
                  <a:pt x="15924" y="183027"/>
                </a:lnTo>
                <a:lnTo>
                  <a:pt x="33984" y="194639"/>
                </a:lnTo>
                <a:lnTo>
                  <a:pt x="57137" y="198323"/>
                </a:lnTo>
                <a:lnTo>
                  <a:pt x="69759" y="197190"/>
                </a:lnTo>
                <a:lnTo>
                  <a:pt x="81618" y="193471"/>
                </a:lnTo>
                <a:lnTo>
                  <a:pt x="92250" y="186686"/>
                </a:lnTo>
                <a:lnTo>
                  <a:pt x="100534" y="177114"/>
                </a:lnTo>
                <a:lnTo>
                  <a:pt x="62852" y="177114"/>
                </a:lnTo>
                <a:lnTo>
                  <a:pt x="47721" y="173712"/>
                </a:lnTo>
                <a:lnTo>
                  <a:pt x="37515" y="164274"/>
                </a:lnTo>
                <a:lnTo>
                  <a:pt x="31748" y="149950"/>
                </a:lnTo>
                <a:lnTo>
                  <a:pt x="29933" y="131889"/>
                </a:lnTo>
                <a:lnTo>
                  <a:pt x="32174" y="111058"/>
                </a:lnTo>
                <a:lnTo>
                  <a:pt x="39287" y="93895"/>
                </a:lnTo>
                <a:lnTo>
                  <a:pt x="51858" y="82245"/>
                </a:lnTo>
                <a:lnTo>
                  <a:pt x="70472" y="77952"/>
                </a:lnTo>
                <a:lnTo>
                  <a:pt x="129755" y="77952"/>
                </a:lnTo>
                <a:lnTo>
                  <a:pt x="129755" y="66967"/>
                </a:lnTo>
                <a:lnTo>
                  <a:pt x="100926" y="66967"/>
                </a:lnTo>
                <a:lnTo>
                  <a:pt x="93522" y="62849"/>
                </a:lnTo>
                <a:lnTo>
                  <a:pt x="85323" y="59523"/>
                </a:lnTo>
                <a:lnTo>
                  <a:pt x="75950" y="57299"/>
                </a:lnTo>
                <a:lnTo>
                  <a:pt x="65024" y="56489"/>
                </a:lnTo>
                <a:close/>
              </a:path>
              <a:path w="150495" h="198754">
                <a:moveTo>
                  <a:pt x="150431" y="176352"/>
                </a:moveTo>
                <a:lnTo>
                  <a:pt x="101193" y="176352"/>
                </a:lnTo>
                <a:lnTo>
                  <a:pt x="104787" y="186368"/>
                </a:lnTo>
                <a:lnTo>
                  <a:pt x="111161" y="192455"/>
                </a:lnTo>
                <a:lnTo>
                  <a:pt x="119219" y="195476"/>
                </a:lnTo>
                <a:lnTo>
                  <a:pt x="127863" y="196291"/>
                </a:lnTo>
                <a:lnTo>
                  <a:pt x="138188" y="196291"/>
                </a:lnTo>
                <a:lnTo>
                  <a:pt x="142265" y="195516"/>
                </a:lnTo>
                <a:lnTo>
                  <a:pt x="149885" y="192963"/>
                </a:lnTo>
                <a:lnTo>
                  <a:pt x="150431" y="190919"/>
                </a:lnTo>
                <a:lnTo>
                  <a:pt x="150431" y="176352"/>
                </a:lnTo>
                <a:close/>
              </a:path>
              <a:path w="150495" h="198754">
                <a:moveTo>
                  <a:pt x="129755" y="77952"/>
                </a:moveTo>
                <a:lnTo>
                  <a:pt x="70472" y="77952"/>
                </a:lnTo>
                <a:lnTo>
                  <a:pt x="79511" y="78715"/>
                </a:lnTo>
                <a:lnTo>
                  <a:pt x="87942" y="80795"/>
                </a:lnTo>
                <a:lnTo>
                  <a:pt x="95252" y="83883"/>
                </a:lnTo>
                <a:lnTo>
                  <a:pt x="100926" y="87668"/>
                </a:lnTo>
                <a:lnTo>
                  <a:pt x="100926" y="128562"/>
                </a:lnTo>
                <a:lnTo>
                  <a:pt x="97006" y="149301"/>
                </a:lnTo>
                <a:lnTo>
                  <a:pt x="89338" y="164530"/>
                </a:lnTo>
                <a:lnTo>
                  <a:pt x="77945" y="173912"/>
                </a:lnTo>
                <a:lnTo>
                  <a:pt x="62852" y="177114"/>
                </a:lnTo>
                <a:lnTo>
                  <a:pt x="100534" y="177114"/>
                </a:lnTo>
                <a:lnTo>
                  <a:pt x="101193" y="176352"/>
                </a:lnTo>
                <a:lnTo>
                  <a:pt x="150431" y="176352"/>
                </a:lnTo>
                <a:lnTo>
                  <a:pt x="150431" y="175844"/>
                </a:lnTo>
                <a:lnTo>
                  <a:pt x="132753" y="175844"/>
                </a:lnTo>
                <a:lnTo>
                  <a:pt x="130035" y="172770"/>
                </a:lnTo>
                <a:lnTo>
                  <a:pt x="129755" y="166382"/>
                </a:lnTo>
                <a:lnTo>
                  <a:pt x="129755" y="77952"/>
                </a:lnTo>
                <a:close/>
              </a:path>
              <a:path w="150495" h="198754">
                <a:moveTo>
                  <a:pt x="149352" y="174307"/>
                </a:moveTo>
                <a:lnTo>
                  <a:pt x="147167" y="174561"/>
                </a:lnTo>
                <a:lnTo>
                  <a:pt x="144183" y="174815"/>
                </a:lnTo>
                <a:lnTo>
                  <a:pt x="142824" y="175844"/>
                </a:lnTo>
                <a:lnTo>
                  <a:pt x="150431" y="175844"/>
                </a:lnTo>
                <a:lnTo>
                  <a:pt x="150431" y="174561"/>
                </a:lnTo>
                <a:lnTo>
                  <a:pt x="149352" y="174307"/>
                </a:lnTo>
                <a:close/>
              </a:path>
              <a:path w="150495" h="198754">
                <a:moveTo>
                  <a:pt x="128130" y="0"/>
                </a:moveTo>
                <a:lnTo>
                  <a:pt x="123240" y="0"/>
                </a:lnTo>
                <a:lnTo>
                  <a:pt x="83515" y="2044"/>
                </a:lnTo>
                <a:lnTo>
                  <a:pt x="79717" y="2311"/>
                </a:lnTo>
                <a:lnTo>
                  <a:pt x="78905" y="2819"/>
                </a:lnTo>
                <a:lnTo>
                  <a:pt x="78905" y="19685"/>
                </a:lnTo>
                <a:lnTo>
                  <a:pt x="79438" y="21729"/>
                </a:lnTo>
                <a:lnTo>
                  <a:pt x="83515" y="21983"/>
                </a:lnTo>
                <a:lnTo>
                  <a:pt x="92760" y="21983"/>
                </a:lnTo>
                <a:lnTo>
                  <a:pt x="98755" y="22237"/>
                </a:lnTo>
                <a:lnTo>
                  <a:pt x="100926" y="24536"/>
                </a:lnTo>
                <a:lnTo>
                  <a:pt x="100926" y="66967"/>
                </a:lnTo>
                <a:lnTo>
                  <a:pt x="129755" y="66967"/>
                </a:lnTo>
                <a:lnTo>
                  <a:pt x="129755" y="2044"/>
                </a:lnTo>
                <a:lnTo>
                  <a:pt x="128130" y="0"/>
                </a:lnTo>
                <a:close/>
              </a:path>
            </a:pathLst>
          </a:custGeom>
          <a:solidFill>
            <a:srgbClr val="407DC9"/>
          </a:solidFill>
        </p:spPr>
        <p:txBody>
          <a:bodyPr wrap="square" lIns="0" tIns="0" rIns="0" bIns="0" rtlCol="0"/>
          <a:lstStyle/>
          <a:p>
            <a:endParaRPr/>
          </a:p>
        </p:txBody>
      </p:sp>
      <p:sp>
        <p:nvSpPr>
          <p:cNvPr id="8" name="object 8"/>
          <p:cNvSpPr/>
          <p:nvPr/>
        </p:nvSpPr>
        <p:spPr>
          <a:xfrm>
            <a:off x="11920160" y="8978206"/>
            <a:ext cx="475039" cy="193922"/>
          </a:xfrm>
          <a:prstGeom prst="rect">
            <a:avLst/>
          </a:prstGeom>
          <a:blipFill>
            <a:blip r:embed="rId2" cstate="print"/>
            <a:stretch>
              <a:fillRect/>
            </a:stretch>
          </a:blipFill>
        </p:spPr>
        <p:txBody>
          <a:bodyPr wrap="square" lIns="0" tIns="0" rIns="0" bIns="0" rtlCol="0"/>
          <a:lstStyle/>
          <a:p>
            <a:endParaRPr/>
          </a:p>
        </p:txBody>
      </p:sp>
      <p:sp>
        <p:nvSpPr>
          <p:cNvPr id="9" name="object 9"/>
          <p:cNvSpPr/>
          <p:nvPr/>
        </p:nvSpPr>
        <p:spPr>
          <a:xfrm>
            <a:off x="10731500" y="8883078"/>
            <a:ext cx="388823" cy="365340"/>
          </a:xfrm>
          <a:prstGeom prst="rect">
            <a:avLst/>
          </a:prstGeom>
          <a:blipFill>
            <a:blip r:embed="rId3" cstate="print"/>
            <a:stretch>
              <a:fillRect/>
            </a:stretch>
          </a:blipFill>
        </p:spPr>
        <p:txBody>
          <a:bodyPr wrap="square" lIns="0" tIns="0" rIns="0" bIns="0" rtlCol="0"/>
          <a:lstStyle/>
          <a:p>
            <a:endParaRPr/>
          </a:p>
        </p:txBody>
      </p:sp>
      <p:sp>
        <p:nvSpPr>
          <p:cNvPr id="10" name="object 10"/>
          <p:cNvSpPr/>
          <p:nvPr/>
        </p:nvSpPr>
        <p:spPr>
          <a:xfrm>
            <a:off x="11551384" y="8954453"/>
            <a:ext cx="65405" cy="65405"/>
          </a:xfrm>
          <a:custGeom>
            <a:avLst/>
            <a:gdLst/>
            <a:ahLst/>
            <a:cxnLst/>
            <a:rect l="l" t="t" r="r" b="b"/>
            <a:pathLst>
              <a:path w="65404" h="65404">
                <a:moveTo>
                  <a:pt x="32562" y="0"/>
                </a:moveTo>
                <a:lnTo>
                  <a:pt x="0" y="32575"/>
                </a:lnTo>
                <a:lnTo>
                  <a:pt x="32562" y="65138"/>
                </a:lnTo>
                <a:lnTo>
                  <a:pt x="65138" y="32575"/>
                </a:lnTo>
                <a:lnTo>
                  <a:pt x="32562" y="0"/>
                </a:lnTo>
                <a:close/>
              </a:path>
            </a:pathLst>
          </a:custGeom>
          <a:solidFill>
            <a:srgbClr val="F2B533"/>
          </a:solidFill>
        </p:spPr>
        <p:txBody>
          <a:bodyPr wrap="square" lIns="0" tIns="0" rIns="0" bIns="0" rtlCol="0"/>
          <a:lstStyle/>
          <a:p>
            <a:endParaRPr/>
          </a:p>
        </p:txBody>
      </p:sp>
      <p:sp>
        <p:nvSpPr>
          <p:cNvPr id="11" name="object 11"/>
          <p:cNvSpPr/>
          <p:nvPr/>
        </p:nvSpPr>
        <p:spPr>
          <a:xfrm>
            <a:off x="304825" y="9179242"/>
            <a:ext cx="304800" cy="287655"/>
          </a:xfrm>
          <a:custGeom>
            <a:avLst/>
            <a:gdLst/>
            <a:ahLst/>
            <a:cxnLst/>
            <a:rect l="l" t="t" r="r" b="b"/>
            <a:pathLst>
              <a:path w="304800" h="287654">
                <a:moveTo>
                  <a:pt x="304774" y="287185"/>
                </a:moveTo>
                <a:lnTo>
                  <a:pt x="0" y="287185"/>
                </a:lnTo>
                <a:lnTo>
                  <a:pt x="0" y="0"/>
                </a:lnTo>
                <a:lnTo>
                  <a:pt x="304774" y="0"/>
                </a:lnTo>
                <a:lnTo>
                  <a:pt x="304774" y="287185"/>
                </a:lnTo>
                <a:close/>
              </a:path>
            </a:pathLst>
          </a:custGeom>
          <a:solidFill>
            <a:srgbClr val="407DC9"/>
          </a:solidFill>
        </p:spPr>
        <p:txBody>
          <a:bodyPr wrap="square" lIns="0" tIns="0" rIns="0" bIns="0" rtlCol="0"/>
          <a:lstStyle/>
          <a:p>
            <a:endParaRPr/>
          </a:p>
        </p:txBody>
      </p:sp>
      <p:sp>
        <p:nvSpPr>
          <p:cNvPr id="12" name="object 12"/>
          <p:cNvSpPr/>
          <p:nvPr/>
        </p:nvSpPr>
        <p:spPr>
          <a:xfrm>
            <a:off x="0" y="9179242"/>
            <a:ext cx="305435" cy="287655"/>
          </a:xfrm>
          <a:custGeom>
            <a:avLst/>
            <a:gdLst/>
            <a:ahLst/>
            <a:cxnLst/>
            <a:rect l="l" t="t" r="r" b="b"/>
            <a:pathLst>
              <a:path w="305435" h="287654">
                <a:moveTo>
                  <a:pt x="0" y="287185"/>
                </a:moveTo>
                <a:lnTo>
                  <a:pt x="304825" y="287185"/>
                </a:lnTo>
                <a:lnTo>
                  <a:pt x="304825" y="0"/>
                </a:lnTo>
                <a:lnTo>
                  <a:pt x="0" y="0"/>
                </a:lnTo>
                <a:lnTo>
                  <a:pt x="0" y="287185"/>
                </a:lnTo>
                <a:close/>
              </a:path>
            </a:pathLst>
          </a:custGeom>
          <a:solidFill>
            <a:srgbClr val="63CCC9"/>
          </a:solidFill>
        </p:spPr>
        <p:txBody>
          <a:bodyPr wrap="square" lIns="0" tIns="0" rIns="0" bIns="0" rtlCol="0"/>
          <a:lstStyle/>
          <a:p>
            <a:endParaRPr/>
          </a:p>
        </p:txBody>
      </p:sp>
      <p:sp>
        <p:nvSpPr>
          <p:cNvPr id="13" name="object 13"/>
          <p:cNvSpPr/>
          <p:nvPr/>
        </p:nvSpPr>
        <p:spPr>
          <a:xfrm>
            <a:off x="609600" y="9179242"/>
            <a:ext cx="305435" cy="287655"/>
          </a:xfrm>
          <a:custGeom>
            <a:avLst/>
            <a:gdLst/>
            <a:ahLst/>
            <a:cxnLst/>
            <a:rect l="l" t="t" r="r" b="b"/>
            <a:pathLst>
              <a:path w="305434" h="287654">
                <a:moveTo>
                  <a:pt x="0" y="0"/>
                </a:moveTo>
                <a:lnTo>
                  <a:pt x="304825" y="0"/>
                </a:lnTo>
                <a:lnTo>
                  <a:pt x="304825" y="287185"/>
                </a:lnTo>
                <a:lnTo>
                  <a:pt x="0" y="287185"/>
                </a:lnTo>
                <a:lnTo>
                  <a:pt x="0" y="0"/>
                </a:lnTo>
                <a:close/>
              </a:path>
            </a:pathLst>
          </a:custGeom>
          <a:solidFill>
            <a:srgbClr val="63CCC9"/>
          </a:solidFill>
        </p:spPr>
        <p:txBody>
          <a:bodyPr wrap="square" lIns="0" tIns="0" rIns="0" bIns="0" rtlCol="0"/>
          <a:lstStyle/>
          <a:p>
            <a:endParaRPr/>
          </a:p>
        </p:txBody>
      </p:sp>
      <p:sp>
        <p:nvSpPr>
          <p:cNvPr id="14" name="object 14"/>
          <p:cNvSpPr/>
          <p:nvPr/>
        </p:nvSpPr>
        <p:spPr>
          <a:xfrm>
            <a:off x="304825" y="8892146"/>
            <a:ext cx="304800" cy="287655"/>
          </a:xfrm>
          <a:custGeom>
            <a:avLst/>
            <a:gdLst/>
            <a:ahLst/>
            <a:cxnLst/>
            <a:rect l="l" t="t" r="r" b="b"/>
            <a:pathLst>
              <a:path w="304800" h="287654">
                <a:moveTo>
                  <a:pt x="0" y="0"/>
                </a:moveTo>
                <a:lnTo>
                  <a:pt x="304774" y="0"/>
                </a:lnTo>
                <a:lnTo>
                  <a:pt x="304774" y="287108"/>
                </a:lnTo>
                <a:lnTo>
                  <a:pt x="0" y="287108"/>
                </a:lnTo>
                <a:lnTo>
                  <a:pt x="0" y="0"/>
                </a:lnTo>
                <a:close/>
              </a:path>
            </a:pathLst>
          </a:custGeom>
          <a:solidFill>
            <a:srgbClr val="63CCC9"/>
          </a:solidFill>
        </p:spPr>
        <p:txBody>
          <a:bodyPr wrap="square" lIns="0" tIns="0" rIns="0" bIns="0" rtlCol="0"/>
          <a:lstStyle/>
          <a:p>
            <a:endParaRPr/>
          </a:p>
        </p:txBody>
      </p:sp>
      <p:sp>
        <p:nvSpPr>
          <p:cNvPr id="15" name="object 15"/>
          <p:cNvSpPr/>
          <p:nvPr/>
        </p:nvSpPr>
        <p:spPr>
          <a:xfrm>
            <a:off x="0" y="8604948"/>
            <a:ext cx="305435" cy="287655"/>
          </a:xfrm>
          <a:custGeom>
            <a:avLst/>
            <a:gdLst/>
            <a:ahLst/>
            <a:cxnLst/>
            <a:rect l="l" t="t" r="r" b="b"/>
            <a:pathLst>
              <a:path w="305435" h="287654">
                <a:moveTo>
                  <a:pt x="0" y="287197"/>
                </a:moveTo>
                <a:lnTo>
                  <a:pt x="304825" y="287197"/>
                </a:lnTo>
                <a:lnTo>
                  <a:pt x="304825" y="0"/>
                </a:lnTo>
                <a:lnTo>
                  <a:pt x="0" y="0"/>
                </a:lnTo>
                <a:lnTo>
                  <a:pt x="0" y="287197"/>
                </a:lnTo>
                <a:close/>
              </a:path>
            </a:pathLst>
          </a:custGeom>
          <a:solidFill>
            <a:srgbClr val="F2B533"/>
          </a:solidFill>
        </p:spPr>
        <p:txBody>
          <a:bodyPr wrap="square" lIns="0" tIns="0" rIns="0" bIns="0" rtlCol="0"/>
          <a:lstStyle/>
          <a:p>
            <a:endParaRPr/>
          </a:p>
        </p:txBody>
      </p:sp>
      <p:sp>
        <p:nvSpPr>
          <p:cNvPr id="16" name="object 16"/>
          <p:cNvSpPr/>
          <p:nvPr/>
        </p:nvSpPr>
        <p:spPr>
          <a:xfrm>
            <a:off x="609600" y="8604948"/>
            <a:ext cx="305435" cy="287655"/>
          </a:xfrm>
          <a:custGeom>
            <a:avLst/>
            <a:gdLst/>
            <a:ahLst/>
            <a:cxnLst/>
            <a:rect l="l" t="t" r="r" b="b"/>
            <a:pathLst>
              <a:path w="305434" h="287654">
                <a:moveTo>
                  <a:pt x="0" y="0"/>
                </a:moveTo>
                <a:lnTo>
                  <a:pt x="304825" y="0"/>
                </a:lnTo>
                <a:lnTo>
                  <a:pt x="304825" y="287197"/>
                </a:lnTo>
                <a:lnTo>
                  <a:pt x="0" y="287197"/>
                </a:lnTo>
                <a:lnTo>
                  <a:pt x="0" y="0"/>
                </a:lnTo>
                <a:close/>
              </a:path>
            </a:pathLst>
          </a:custGeom>
          <a:solidFill>
            <a:srgbClr val="F2B533"/>
          </a:solidFill>
        </p:spPr>
        <p:txBody>
          <a:bodyPr wrap="square" lIns="0" tIns="0" rIns="0" bIns="0" rtlCol="0"/>
          <a:lstStyle/>
          <a:p>
            <a:endParaRPr/>
          </a:p>
        </p:txBody>
      </p:sp>
      <p:sp>
        <p:nvSpPr>
          <p:cNvPr id="17" name="object 17"/>
          <p:cNvSpPr/>
          <p:nvPr/>
        </p:nvSpPr>
        <p:spPr>
          <a:xfrm>
            <a:off x="914438" y="8892133"/>
            <a:ext cx="304800" cy="287655"/>
          </a:xfrm>
          <a:custGeom>
            <a:avLst/>
            <a:gdLst/>
            <a:ahLst/>
            <a:cxnLst/>
            <a:rect l="l" t="t" r="r" b="b"/>
            <a:pathLst>
              <a:path w="304800" h="287654">
                <a:moveTo>
                  <a:pt x="304761" y="287108"/>
                </a:moveTo>
                <a:lnTo>
                  <a:pt x="0" y="287108"/>
                </a:lnTo>
                <a:lnTo>
                  <a:pt x="0" y="0"/>
                </a:lnTo>
                <a:lnTo>
                  <a:pt x="304761" y="0"/>
                </a:lnTo>
                <a:lnTo>
                  <a:pt x="304761" y="287108"/>
                </a:lnTo>
                <a:close/>
              </a:path>
            </a:pathLst>
          </a:custGeom>
          <a:solidFill>
            <a:srgbClr val="F2B533"/>
          </a:solidFill>
        </p:spPr>
        <p:txBody>
          <a:bodyPr wrap="square" lIns="0" tIns="0" rIns="0" bIns="0" rtlCol="0"/>
          <a:lstStyle/>
          <a:p>
            <a:endParaRPr/>
          </a:p>
        </p:txBody>
      </p:sp>
      <p:sp>
        <p:nvSpPr>
          <p:cNvPr id="18" name="object 18"/>
          <p:cNvSpPr/>
          <p:nvPr/>
        </p:nvSpPr>
        <p:spPr>
          <a:xfrm>
            <a:off x="914450" y="9466427"/>
            <a:ext cx="304800" cy="287655"/>
          </a:xfrm>
          <a:custGeom>
            <a:avLst/>
            <a:gdLst/>
            <a:ahLst/>
            <a:cxnLst/>
            <a:rect l="l" t="t" r="r" b="b"/>
            <a:pathLst>
              <a:path w="304800" h="287654">
                <a:moveTo>
                  <a:pt x="0" y="287121"/>
                </a:moveTo>
                <a:lnTo>
                  <a:pt x="304761" y="287121"/>
                </a:lnTo>
                <a:lnTo>
                  <a:pt x="304761" y="0"/>
                </a:lnTo>
                <a:lnTo>
                  <a:pt x="0" y="0"/>
                </a:lnTo>
                <a:lnTo>
                  <a:pt x="0" y="287121"/>
                </a:lnTo>
                <a:close/>
              </a:path>
            </a:pathLst>
          </a:custGeom>
          <a:solidFill>
            <a:srgbClr val="F2B533"/>
          </a:solidFill>
        </p:spPr>
        <p:txBody>
          <a:bodyPr wrap="square" lIns="0" tIns="0" rIns="0" bIns="0" rtlCol="0"/>
          <a:lstStyle/>
          <a:p>
            <a:endParaRPr/>
          </a:p>
        </p:txBody>
      </p:sp>
      <p:sp>
        <p:nvSpPr>
          <p:cNvPr id="19" name="object 19"/>
          <p:cNvSpPr/>
          <p:nvPr/>
        </p:nvSpPr>
        <p:spPr>
          <a:xfrm>
            <a:off x="304825" y="9466427"/>
            <a:ext cx="304800" cy="287655"/>
          </a:xfrm>
          <a:custGeom>
            <a:avLst/>
            <a:gdLst/>
            <a:ahLst/>
            <a:cxnLst/>
            <a:rect l="l" t="t" r="r" b="b"/>
            <a:pathLst>
              <a:path w="304800" h="287654">
                <a:moveTo>
                  <a:pt x="0" y="287172"/>
                </a:moveTo>
                <a:lnTo>
                  <a:pt x="304774" y="287172"/>
                </a:lnTo>
                <a:lnTo>
                  <a:pt x="304774" y="0"/>
                </a:lnTo>
                <a:lnTo>
                  <a:pt x="0" y="0"/>
                </a:lnTo>
                <a:lnTo>
                  <a:pt x="0" y="287172"/>
                </a:lnTo>
                <a:close/>
              </a:path>
            </a:pathLst>
          </a:custGeom>
          <a:solidFill>
            <a:srgbClr val="63CCC9"/>
          </a:solidFill>
        </p:spPr>
        <p:txBody>
          <a:bodyPr wrap="square" lIns="0" tIns="0" rIns="0" bIns="0" rtlCol="0"/>
          <a:lstStyle/>
          <a:p>
            <a:endParaRPr/>
          </a:p>
        </p:txBody>
      </p:sp>
      <p:sp>
        <p:nvSpPr>
          <p:cNvPr id="20" name="object 20"/>
          <p:cNvSpPr/>
          <p:nvPr/>
        </p:nvSpPr>
        <p:spPr>
          <a:xfrm>
            <a:off x="11446452" y="9248422"/>
            <a:ext cx="939749" cy="98780"/>
          </a:xfrm>
          <a:prstGeom prst="rect">
            <a:avLst/>
          </a:prstGeom>
          <a:blipFill>
            <a:blip r:embed="rId4" cstate="print"/>
            <a:stretch>
              <a:fillRect/>
            </a:stretch>
          </a:blipFill>
        </p:spPr>
        <p:txBody>
          <a:bodyPr wrap="square" lIns="0" tIns="0" rIns="0" bIns="0" rtlCol="0"/>
          <a:lstStyle/>
          <a:p>
            <a:endParaRPr/>
          </a:p>
        </p:txBody>
      </p:sp>
      <p:sp>
        <p:nvSpPr>
          <p:cNvPr id="22" name="Rettangolo 21"/>
          <p:cNvSpPr/>
          <p:nvPr/>
        </p:nvSpPr>
        <p:spPr>
          <a:xfrm>
            <a:off x="914438" y="1124176"/>
            <a:ext cx="11430000" cy="584775"/>
          </a:xfrm>
          <a:prstGeom prst="rect">
            <a:avLst/>
          </a:prstGeom>
        </p:spPr>
        <p:txBody>
          <a:bodyPr wrap="square">
            <a:spAutoFit/>
          </a:bodyPr>
          <a:lstStyle/>
          <a:p>
            <a:pPr marL="12700" algn="ctr">
              <a:lnSpc>
                <a:spcPct val="100000"/>
              </a:lnSpc>
              <a:spcBef>
                <a:spcPts val="100"/>
              </a:spcBef>
            </a:pPr>
            <a:r>
              <a:rPr lang="it-IT" sz="3200" b="1" dirty="0" smtClean="0">
                <a:latin typeface="Times New Roman" panose="02020603050405020304" pitchFamily="18" charset="0"/>
                <a:cs typeface="Times New Roman" panose="02020603050405020304" pitchFamily="18" charset="0"/>
              </a:rPr>
              <a:t>WP </a:t>
            </a:r>
            <a:r>
              <a:rPr lang="it-IT" sz="3200" b="1" dirty="0">
                <a:latin typeface="Times New Roman" panose="02020603050405020304" pitchFamily="18" charset="0"/>
                <a:cs typeface="Times New Roman" panose="02020603050405020304" pitchFamily="18" charset="0"/>
              </a:rPr>
              <a:t>7 - </a:t>
            </a:r>
            <a:r>
              <a:rPr lang="en-US" sz="3200" b="1" dirty="0">
                <a:latin typeface="Times New Roman" panose="02020603050405020304" pitchFamily="18" charset="0"/>
                <a:cs typeface="Times New Roman" panose="02020603050405020304" pitchFamily="18" charset="0"/>
              </a:rPr>
              <a:t>Quality </a:t>
            </a:r>
            <a:r>
              <a:rPr lang="en-US" sz="3200" b="1" dirty="0" smtClean="0">
                <a:latin typeface="Times New Roman" panose="02020603050405020304" pitchFamily="18" charset="0"/>
                <a:cs typeface="Times New Roman" panose="02020603050405020304" pitchFamily="18" charset="0"/>
              </a:rPr>
              <a:t>assurance</a:t>
            </a:r>
            <a:r>
              <a:rPr lang="it-IT" sz="3200" dirty="0" smtClean="0">
                <a:latin typeface="Times New Roman" panose="02020603050405020304" pitchFamily="18" charset="0"/>
                <a:cs typeface="Times New Roman" panose="02020603050405020304" pitchFamily="18" charset="0"/>
              </a:rPr>
              <a:t> </a:t>
            </a:r>
            <a:endParaRPr lang="it-IT" sz="3200" b="1" dirty="0">
              <a:latin typeface="Times New Roman" panose="02020603050405020304" pitchFamily="18" charset="0"/>
              <a:cs typeface="Times New Roman" panose="02020603050405020304" pitchFamily="18" charset="0"/>
            </a:endParaRPr>
          </a:p>
        </p:txBody>
      </p:sp>
      <p:sp>
        <p:nvSpPr>
          <p:cNvPr id="26" name="Segnaposto contenuto 5">
            <a:extLst>
              <a:ext uri="{FF2B5EF4-FFF2-40B4-BE49-F238E27FC236}">
                <a16:creationId xmlns:a16="http://schemas.microsoft.com/office/drawing/2014/main" xmlns="" id="{A1B80861-E9AE-4BFF-A4BB-6CFF7409A201}"/>
              </a:ext>
            </a:extLst>
          </p:cNvPr>
          <p:cNvSpPr txBox="1">
            <a:spLocks/>
          </p:cNvSpPr>
          <p:nvPr/>
        </p:nvSpPr>
        <p:spPr>
          <a:xfrm>
            <a:off x="609600" y="2172426"/>
            <a:ext cx="11891554" cy="6558988"/>
          </a:xfrm>
          <a:prstGeom prst="rect">
            <a:avLst/>
          </a:prstGeom>
        </p:spPr>
        <p:txBody>
          <a:bodyPr vert="horz" lIns="0" tIns="45720" rIns="0" bIns="45720" rtlCol="0">
            <a:normAutofit fontScale="85000" lnSpcReduction="2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91440" marR="0" lvl="0" indent="-9144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r>
              <a:rPr kumimoji="0" lang="en-US" sz="2400" b="0" i="1"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rPr>
              <a:t>7.1 Establishment of predetermined quality indicators and standards for:</a:t>
            </a:r>
            <a:endParaRPr kumimoji="0" lang="it-IT" sz="2400" b="0" i="0"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endParaRPr>
          </a:p>
          <a:p>
            <a:pPr marL="384048" marR="0" lvl="1" indent="-182880" algn="l" defTabSz="914400" rtl="0" eaLnBrk="1" fontAlgn="auto" latinLnBrk="0" hangingPunct="1">
              <a:lnSpc>
                <a:spcPct val="90000"/>
              </a:lnSpc>
              <a:spcBef>
                <a:spcPts val="200"/>
              </a:spcBef>
              <a:spcAft>
                <a:spcPts val="400"/>
              </a:spcAft>
              <a:buClr>
                <a:srgbClr val="E48312"/>
              </a:buClr>
              <a:buSzTx/>
              <a:buFont typeface="Calibri" pitchFamily="34" charset="0"/>
              <a:buChar char="◦"/>
              <a:tabLst/>
              <a:defRPr/>
            </a:pPr>
            <a:r>
              <a:rPr kumimoji="0" lang="en-US" b="0" i="1"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rPr>
              <a:t>European standard of Postgraduate training in pediatric care</a:t>
            </a:r>
            <a:endParaRPr kumimoji="0" lang="it-IT" b="0" i="0"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endParaRPr>
          </a:p>
          <a:p>
            <a:pPr marL="384048" marR="0" lvl="1" indent="-182880" algn="l" defTabSz="914400" rtl="0" eaLnBrk="1" fontAlgn="auto" latinLnBrk="0" hangingPunct="1">
              <a:lnSpc>
                <a:spcPct val="90000"/>
              </a:lnSpc>
              <a:spcBef>
                <a:spcPts val="200"/>
              </a:spcBef>
              <a:spcAft>
                <a:spcPts val="400"/>
              </a:spcAft>
              <a:buClr>
                <a:srgbClr val="E48312"/>
              </a:buClr>
              <a:buSzTx/>
              <a:buFont typeface="Calibri" pitchFamily="34" charset="0"/>
              <a:buChar char="◦"/>
              <a:tabLst/>
              <a:defRPr/>
            </a:pPr>
            <a:r>
              <a:rPr kumimoji="0" lang="en-US" b="0" i="1"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rPr>
              <a:t>Training for tutors teaching in postgraduate training curricula;</a:t>
            </a:r>
            <a:endParaRPr kumimoji="0" lang="it-IT" b="0" i="0"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endParaRPr>
          </a:p>
          <a:p>
            <a:pPr marL="384048" marR="0" lvl="1" indent="-182880" algn="l" defTabSz="914400" rtl="0" eaLnBrk="1" fontAlgn="auto" latinLnBrk="0" hangingPunct="1">
              <a:lnSpc>
                <a:spcPct val="90000"/>
              </a:lnSpc>
              <a:spcBef>
                <a:spcPts val="200"/>
              </a:spcBef>
              <a:spcAft>
                <a:spcPts val="400"/>
              </a:spcAft>
              <a:buClr>
                <a:srgbClr val="E48312"/>
              </a:buClr>
              <a:buSzTx/>
              <a:buFont typeface="Calibri" pitchFamily="34" charset="0"/>
              <a:buChar char="◦"/>
              <a:tabLst/>
              <a:defRPr/>
            </a:pPr>
            <a:r>
              <a:rPr kumimoji="0" lang="en-US" b="0" i="1"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rPr>
              <a:t>Academic materials for distance learning;</a:t>
            </a:r>
            <a:endParaRPr kumimoji="0" lang="it-IT" b="0" i="0"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endParaRPr>
          </a:p>
          <a:p>
            <a:pPr marL="384048" marR="0" lvl="1" indent="-182880" algn="l" defTabSz="914400" rtl="0" eaLnBrk="1" fontAlgn="auto" latinLnBrk="0" hangingPunct="1">
              <a:lnSpc>
                <a:spcPct val="90000"/>
              </a:lnSpc>
              <a:spcBef>
                <a:spcPts val="200"/>
              </a:spcBef>
              <a:spcAft>
                <a:spcPts val="400"/>
              </a:spcAft>
              <a:buClr>
                <a:srgbClr val="E48312"/>
              </a:buClr>
              <a:buSzTx/>
              <a:buFont typeface="Calibri" pitchFamily="34" charset="0"/>
              <a:buChar char="◦"/>
              <a:tabLst/>
              <a:defRPr/>
            </a:pPr>
            <a:r>
              <a:rPr kumimoji="0" lang="en-US" b="0" i="1"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rPr>
              <a:t>Trial implementation of the first year of postgraduate training;</a:t>
            </a:r>
            <a:endParaRPr kumimoji="0" lang="it-IT" b="0" i="0"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endParaRPr>
          </a:p>
          <a:p>
            <a:pPr marL="384048" marR="0" lvl="1" indent="-182880" algn="l" defTabSz="914400" rtl="0" eaLnBrk="1" fontAlgn="auto" latinLnBrk="0" hangingPunct="1">
              <a:lnSpc>
                <a:spcPct val="90000"/>
              </a:lnSpc>
              <a:spcBef>
                <a:spcPts val="200"/>
              </a:spcBef>
              <a:spcAft>
                <a:spcPts val="400"/>
              </a:spcAft>
              <a:buClr>
                <a:srgbClr val="E48312"/>
              </a:buClr>
              <a:buSzTx/>
              <a:buFont typeface="Calibri" pitchFamily="34" charset="0"/>
              <a:buChar char="◦"/>
              <a:tabLst/>
              <a:defRPr/>
            </a:pPr>
            <a:r>
              <a:rPr kumimoji="0" lang="en-US" b="0" i="1"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rPr>
              <a:t>Processes of the project management.</a:t>
            </a:r>
            <a:r>
              <a:rPr kumimoji="0" lang="en-US" sz="2000" b="0" i="1"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rPr>
              <a:t>	</a:t>
            </a:r>
          </a:p>
          <a:p>
            <a:pPr marL="201168" marR="0" lvl="1" indent="0" algn="l" defTabSz="914400" rtl="0" eaLnBrk="1" fontAlgn="auto" latinLnBrk="0" hangingPunct="1">
              <a:lnSpc>
                <a:spcPct val="90000"/>
              </a:lnSpc>
              <a:spcBef>
                <a:spcPts val="200"/>
              </a:spcBef>
              <a:spcAft>
                <a:spcPts val="400"/>
              </a:spcAft>
              <a:buClr>
                <a:srgbClr val="E48312"/>
              </a:buClr>
              <a:buSzTx/>
              <a:buNone/>
              <a:tabLst/>
              <a:defRPr/>
            </a:pPr>
            <a:r>
              <a:rPr lang="it-IT" sz="2600" b="1" dirty="0" smtClean="0">
                <a:solidFill>
                  <a:schemeClr val="tx2"/>
                </a:solidFill>
              </a:rPr>
              <a:t>Achieved</a:t>
            </a:r>
          </a:p>
          <a:p>
            <a:pPr marL="201168" marR="0" lvl="1" indent="0" algn="l" defTabSz="914400" rtl="0" eaLnBrk="1" fontAlgn="auto" latinLnBrk="0" hangingPunct="1">
              <a:lnSpc>
                <a:spcPct val="90000"/>
              </a:lnSpc>
              <a:spcBef>
                <a:spcPts val="200"/>
              </a:spcBef>
              <a:spcAft>
                <a:spcPts val="400"/>
              </a:spcAft>
              <a:buClr>
                <a:srgbClr val="E48312"/>
              </a:buClr>
              <a:buSzTx/>
              <a:buNone/>
              <a:tabLst/>
              <a:defRPr/>
            </a:pPr>
            <a:endParaRPr kumimoji="0" lang="it-IT" sz="2600" b="1" i="0" u="none" strike="noStrike" kern="1200" cap="none" spc="0" normalizeH="0" baseline="0" noProof="0" dirty="0" smtClean="0">
              <a:ln>
                <a:noFill/>
              </a:ln>
              <a:solidFill>
                <a:schemeClr val="tx2"/>
              </a:solidFill>
              <a:effectLst/>
              <a:uLnTx/>
              <a:uFillTx/>
              <a:latin typeface="Calibri" panose="020F0502020204030204"/>
            </a:endParaRP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r>
              <a:rPr kumimoji="0" lang="en-US" sz="2400" b="0" i="1"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rPr>
              <a:t> 7.2 Designation of quality instruments, such as templates, questionnaires and protocols, with the aim of assessing the expected results and identifying strengths and weaknesses for specific activities (workshops, internships, training). </a:t>
            </a:r>
            <a:r>
              <a:rPr lang="it-IT" sz="2400" dirty="0" smtClean="0">
                <a:solidFill>
                  <a:schemeClr val="accent6"/>
                </a:solidFill>
              </a:rPr>
              <a:t> </a:t>
            </a:r>
            <a:r>
              <a:rPr lang="it-IT" sz="2600" b="1" dirty="0" smtClean="0">
                <a:solidFill>
                  <a:schemeClr val="tx2"/>
                </a:solidFill>
              </a:rPr>
              <a:t>Achieved</a:t>
            </a: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endParaRPr kumimoji="0" lang="it-IT" sz="2600" b="1" i="0" u="none" strike="noStrike" kern="1200" cap="none" spc="0" normalizeH="0" baseline="0" noProof="0" dirty="0" smtClean="0">
              <a:ln>
                <a:noFill/>
              </a:ln>
              <a:solidFill>
                <a:schemeClr val="tx2"/>
              </a:solidFill>
              <a:effectLst/>
              <a:uLnTx/>
              <a:uFillTx/>
              <a:latin typeface="Calibri" panose="020F0502020204030204"/>
            </a:endParaRP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r>
              <a:rPr kumimoji="0" lang="en-US" sz="2400" b="0" i="1"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rPr>
              <a:t>7.3 Monitoring, assessment and control of the predetermined and defined indicators, standards and goals. </a:t>
            </a:r>
            <a:r>
              <a:rPr lang="it-IT" sz="2600" b="1" dirty="0" smtClean="0">
                <a:solidFill>
                  <a:schemeClr val="tx2"/>
                </a:solidFill>
              </a:rPr>
              <a:t>Achieved</a:t>
            </a:r>
            <a:r>
              <a:rPr lang="it-IT" sz="2600" b="1" kern="0" dirty="0" smtClean="0">
                <a:solidFill>
                  <a:schemeClr val="tx2"/>
                </a:solidFill>
              </a:rPr>
              <a:t>, </a:t>
            </a:r>
            <a:r>
              <a:rPr lang="it-IT" sz="2600" b="1" kern="0" dirty="0" smtClean="0">
                <a:solidFill>
                  <a:schemeClr val="accent6"/>
                </a:solidFill>
              </a:rPr>
              <a:t>work in progress</a:t>
            </a: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endParaRPr kumimoji="0" lang="it-IT" sz="2600" b="1" i="0" u="none" strike="noStrike" kern="1200" cap="none" spc="0" normalizeH="0" baseline="0" noProof="0" dirty="0" smtClean="0">
              <a:ln>
                <a:noFill/>
              </a:ln>
              <a:solidFill>
                <a:schemeClr val="tx2"/>
              </a:solidFill>
              <a:effectLst/>
              <a:uLnTx/>
              <a:uFillTx/>
              <a:latin typeface="Calibri" panose="020F0502020204030204"/>
            </a:endParaRP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r>
              <a:rPr kumimoji="0" lang="en-US" sz="2400" b="0" i="1"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rPr>
              <a:t>7.4 Elaboration of the project quality assurance report at month 12;  24; 36. </a:t>
            </a:r>
            <a:r>
              <a:rPr lang="it-IT" sz="2600" b="1" dirty="0" smtClean="0">
                <a:solidFill>
                  <a:schemeClr val="tx2"/>
                </a:solidFill>
              </a:rPr>
              <a:t>Achieved</a:t>
            </a:r>
            <a:r>
              <a:rPr lang="it-IT" sz="2600" b="1" kern="0" dirty="0" smtClean="0">
                <a:solidFill>
                  <a:schemeClr val="tx2"/>
                </a:solidFill>
              </a:rPr>
              <a:t> at month 12</a:t>
            </a:r>
            <a:r>
              <a:rPr lang="it-IT" sz="2400" kern="0" dirty="0" smtClean="0">
                <a:solidFill>
                  <a:schemeClr val="accent6"/>
                </a:solidFill>
              </a:rPr>
              <a:t>; </a:t>
            </a: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r>
              <a:rPr lang="it-IT" sz="2600" b="1" kern="0" dirty="0" smtClean="0">
                <a:solidFill>
                  <a:srgbClr val="C00000"/>
                </a:solidFill>
              </a:rPr>
              <a:t>to be done at month 24, 36.</a:t>
            </a:r>
            <a:endParaRPr kumimoji="0" lang="it-IT" sz="2600" b="1" i="0" u="none" strike="noStrike" kern="1200" cap="none" spc="0" normalizeH="0" baseline="0" noProof="0" dirty="0" smtClean="0">
              <a:ln>
                <a:noFill/>
              </a:ln>
              <a:solidFill>
                <a:srgbClr val="C00000"/>
              </a:solidFill>
              <a:effectLst/>
              <a:uLnTx/>
              <a:uFillTx/>
              <a:latin typeface="Calibri" panose="020F0502020204030204"/>
            </a:endParaRP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endParaRPr kumimoji="0" lang="en-US" sz="2400" b="0" i="1"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endParaRP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r>
              <a:rPr kumimoji="0" lang="en-US" sz="2400" b="0" i="1"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rPr>
              <a:t>7.5 Evaluation of training process by an external institution.</a:t>
            </a:r>
          </a:p>
          <a:p>
            <a:pPr lvl="0">
              <a:buClr>
                <a:srgbClr val="E48312"/>
              </a:buClr>
              <a:defRPr/>
            </a:pPr>
            <a:r>
              <a:rPr lang="it-IT" sz="2800" b="1" dirty="0" smtClean="0">
                <a:solidFill>
                  <a:schemeClr val="tx2"/>
                </a:solidFill>
              </a:rPr>
              <a:t>Preliminary </a:t>
            </a:r>
            <a:r>
              <a:rPr lang="it-IT" sz="2800" b="1" dirty="0" err="1" smtClean="0">
                <a:solidFill>
                  <a:schemeClr val="tx2"/>
                </a:solidFill>
              </a:rPr>
              <a:t>evaluation</a:t>
            </a:r>
            <a:r>
              <a:rPr lang="it-IT" sz="2800" b="1" dirty="0" smtClean="0">
                <a:solidFill>
                  <a:schemeClr val="tx2"/>
                </a:solidFill>
              </a:rPr>
              <a:t> </a:t>
            </a:r>
            <a:r>
              <a:rPr lang="it-IT" sz="2800" b="1" dirty="0" err="1">
                <a:solidFill>
                  <a:schemeClr val="tx2"/>
                </a:solidFill>
              </a:rPr>
              <a:t>a</a:t>
            </a:r>
            <a:r>
              <a:rPr lang="it-IT" sz="2800" b="1" dirty="0" err="1" smtClean="0">
                <a:solidFill>
                  <a:schemeClr val="tx2"/>
                </a:solidFill>
              </a:rPr>
              <a:t>chieved</a:t>
            </a:r>
            <a:r>
              <a:rPr lang="it-IT" sz="2800" b="1" kern="0" dirty="0" smtClean="0">
                <a:solidFill>
                  <a:schemeClr val="tx2"/>
                </a:solidFill>
              </a:rPr>
              <a:t> </a:t>
            </a:r>
            <a:r>
              <a:rPr lang="it-IT" sz="2400" kern="0" dirty="0" smtClean="0">
                <a:solidFill>
                  <a:schemeClr val="accent6"/>
                </a:solidFill>
              </a:rPr>
              <a:t>; </a:t>
            </a:r>
            <a:r>
              <a:rPr lang="it-IT" sz="2800" b="1" kern="0" dirty="0" err="1" smtClean="0">
                <a:solidFill>
                  <a:schemeClr val="accent2"/>
                </a:solidFill>
              </a:rPr>
              <a:t>Final</a:t>
            </a:r>
            <a:r>
              <a:rPr lang="it-IT" sz="2800" b="1" kern="0" dirty="0" smtClean="0">
                <a:solidFill>
                  <a:schemeClr val="accent2"/>
                </a:solidFill>
              </a:rPr>
              <a:t> </a:t>
            </a:r>
            <a:r>
              <a:rPr lang="it-IT" sz="2800" b="1" kern="0" dirty="0" err="1" smtClean="0">
                <a:solidFill>
                  <a:schemeClr val="accent2"/>
                </a:solidFill>
              </a:rPr>
              <a:t>evaluation</a:t>
            </a:r>
            <a:r>
              <a:rPr lang="it-IT" sz="2800" b="1" kern="0" dirty="0" smtClean="0">
                <a:solidFill>
                  <a:schemeClr val="accent2"/>
                </a:solidFill>
              </a:rPr>
              <a:t> to be </a:t>
            </a:r>
            <a:r>
              <a:rPr lang="it-IT" sz="2800" b="1" kern="0" dirty="0" err="1" smtClean="0">
                <a:solidFill>
                  <a:schemeClr val="accent2"/>
                </a:solidFill>
              </a:rPr>
              <a:t>done</a:t>
            </a:r>
            <a:r>
              <a:rPr lang="it-IT" sz="2800" b="1" kern="0" dirty="0" smtClean="0">
                <a:solidFill>
                  <a:schemeClr val="accent2"/>
                </a:solidFill>
              </a:rPr>
              <a:t>.</a:t>
            </a:r>
            <a:endParaRPr kumimoji="0" lang="en-US" sz="2800" b="1" i="1" u="none" strike="noStrike" kern="1200" cap="none" spc="0" normalizeH="0" baseline="0" noProof="0" dirty="0" smtClean="0">
              <a:ln>
                <a:noFill/>
              </a:ln>
              <a:solidFill>
                <a:schemeClr val="accent2"/>
              </a:solidFill>
              <a:effectLst/>
              <a:uLnTx/>
              <a:uFillTx/>
              <a:latin typeface="Calibri" panose="020F0502020204030204"/>
            </a:endParaRP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endParaRPr kumimoji="0" lang="it-IT" sz="2400" b="0" i="0"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endParaRP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endParaRPr kumimoji="0" lang="it-IT" sz="2000" b="0" i="0" u="none" strike="noStrike" kern="1200" cap="none" spc="0" normalizeH="0" baseline="0" noProof="0" dirty="0">
              <a:ln>
                <a:noFill/>
              </a:ln>
              <a:solidFill>
                <a:srgbClr val="000000">
                  <a:lumMod val="75000"/>
                  <a:lumOff val="2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149649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a 1"/>
          <p:cNvGraphicFramePr>
            <a:graphicFrameLocks noGrp="1"/>
          </p:cNvGraphicFramePr>
          <p:nvPr>
            <p:extLst>
              <p:ext uri="{D42A27DB-BD31-4B8C-83A1-F6EECF244321}">
                <p14:modId xmlns:p14="http://schemas.microsoft.com/office/powerpoint/2010/main" val="1035311802"/>
              </p:ext>
            </p:extLst>
          </p:nvPr>
        </p:nvGraphicFramePr>
        <p:xfrm>
          <a:off x="483319" y="1267100"/>
          <a:ext cx="12279092" cy="4463689"/>
        </p:xfrm>
        <a:graphic>
          <a:graphicData uri="http://schemas.openxmlformats.org/drawingml/2006/table">
            <a:tbl>
              <a:tblPr firstRow="1" bandRow="1">
                <a:tableStyleId>{5C22544A-7EE6-4342-B048-85BDC9FD1C3A}</a:tableStyleId>
              </a:tblPr>
              <a:tblGrid>
                <a:gridCol w="470265">
                  <a:extLst>
                    <a:ext uri="{9D8B030D-6E8A-4147-A177-3AD203B41FA5}">
                      <a16:colId xmlns:a16="http://schemas.microsoft.com/office/drawing/2014/main" xmlns="" val="325549620"/>
                    </a:ext>
                  </a:extLst>
                </a:gridCol>
                <a:gridCol w="4467497">
                  <a:extLst>
                    <a:ext uri="{9D8B030D-6E8A-4147-A177-3AD203B41FA5}">
                      <a16:colId xmlns:a16="http://schemas.microsoft.com/office/drawing/2014/main" xmlns="" val="3113594857"/>
                    </a:ext>
                  </a:extLst>
                </a:gridCol>
                <a:gridCol w="587829">
                  <a:extLst>
                    <a:ext uri="{9D8B030D-6E8A-4147-A177-3AD203B41FA5}">
                      <a16:colId xmlns:a16="http://schemas.microsoft.com/office/drawing/2014/main" xmlns="" val="3448779578"/>
                    </a:ext>
                  </a:extLst>
                </a:gridCol>
                <a:gridCol w="496388">
                  <a:extLst>
                    <a:ext uri="{9D8B030D-6E8A-4147-A177-3AD203B41FA5}">
                      <a16:colId xmlns:a16="http://schemas.microsoft.com/office/drawing/2014/main" xmlns="" val="1515636119"/>
                    </a:ext>
                  </a:extLst>
                </a:gridCol>
                <a:gridCol w="587829">
                  <a:extLst>
                    <a:ext uri="{9D8B030D-6E8A-4147-A177-3AD203B41FA5}">
                      <a16:colId xmlns:a16="http://schemas.microsoft.com/office/drawing/2014/main" xmlns="" val="1929665679"/>
                    </a:ext>
                  </a:extLst>
                </a:gridCol>
                <a:gridCol w="535577">
                  <a:extLst>
                    <a:ext uri="{9D8B030D-6E8A-4147-A177-3AD203B41FA5}">
                      <a16:colId xmlns:a16="http://schemas.microsoft.com/office/drawing/2014/main" xmlns="" val="1324908723"/>
                    </a:ext>
                  </a:extLst>
                </a:gridCol>
                <a:gridCol w="679269">
                  <a:extLst>
                    <a:ext uri="{9D8B030D-6E8A-4147-A177-3AD203B41FA5}">
                      <a16:colId xmlns:a16="http://schemas.microsoft.com/office/drawing/2014/main" xmlns="" val="449619761"/>
                    </a:ext>
                  </a:extLst>
                </a:gridCol>
                <a:gridCol w="574765">
                  <a:extLst>
                    <a:ext uri="{9D8B030D-6E8A-4147-A177-3AD203B41FA5}">
                      <a16:colId xmlns:a16="http://schemas.microsoft.com/office/drawing/2014/main" xmlns="" val="3438503674"/>
                    </a:ext>
                  </a:extLst>
                </a:gridCol>
                <a:gridCol w="627018">
                  <a:extLst>
                    <a:ext uri="{9D8B030D-6E8A-4147-A177-3AD203B41FA5}">
                      <a16:colId xmlns:a16="http://schemas.microsoft.com/office/drawing/2014/main" xmlns="" val="4040965731"/>
                    </a:ext>
                  </a:extLst>
                </a:gridCol>
                <a:gridCol w="653142">
                  <a:extLst>
                    <a:ext uri="{9D8B030D-6E8A-4147-A177-3AD203B41FA5}">
                      <a16:colId xmlns:a16="http://schemas.microsoft.com/office/drawing/2014/main" xmlns="" val="422917657"/>
                    </a:ext>
                  </a:extLst>
                </a:gridCol>
                <a:gridCol w="653143">
                  <a:extLst>
                    <a:ext uri="{9D8B030D-6E8A-4147-A177-3AD203B41FA5}">
                      <a16:colId xmlns:a16="http://schemas.microsoft.com/office/drawing/2014/main" xmlns="" val="4039673330"/>
                    </a:ext>
                  </a:extLst>
                </a:gridCol>
                <a:gridCol w="666206">
                  <a:extLst>
                    <a:ext uri="{9D8B030D-6E8A-4147-A177-3AD203B41FA5}">
                      <a16:colId xmlns:a16="http://schemas.microsoft.com/office/drawing/2014/main" xmlns="" val="1571661456"/>
                    </a:ext>
                  </a:extLst>
                </a:gridCol>
                <a:gridCol w="666206">
                  <a:extLst>
                    <a:ext uri="{9D8B030D-6E8A-4147-A177-3AD203B41FA5}">
                      <a16:colId xmlns:a16="http://schemas.microsoft.com/office/drawing/2014/main" xmlns="" val="4203905368"/>
                    </a:ext>
                  </a:extLst>
                </a:gridCol>
                <a:gridCol w="613958">
                  <a:extLst>
                    <a:ext uri="{9D8B030D-6E8A-4147-A177-3AD203B41FA5}">
                      <a16:colId xmlns:a16="http://schemas.microsoft.com/office/drawing/2014/main" xmlns="" val="354461507"/>
                    </a:ext>
                  </a:extLst>
                </a:gridCol>
              </a:tblGrid>
              <a:tr h="731518">
                <a:tc gridSpan="2">
                  <a:txBody>
                    <a:bodyPr/>
                    <a:lstStyle/>
                    <a:p>
                      <a:r>
                        <a:rPr lang="it-IT" dirty="0" err="1" smtClean="0"/>
                        <a:t>Activities</a:t>
                      </a:r>
                      <a:endParaRPr lang="en-GB" dirty="0"/>
                    </a:p>
                  </a:txBody>
                  <a:tcPr/>
                </a:tc>
                <a:tc hMerge="1">
                  <a:txBody>
                    <a:bodyPr/>
                    <a:lstStyle/>
                    <a:p>
                      <a:endParaRPr lang="en-GB" dirty="0"/>
                    </a:p>
                  </a:txBody>
                  <a:tcPr/>
                </a:tc>
                <a:tc>
                  <a:txBody>
                    <a:bodyPr/>
                    <a:lstStyle/>
                    <a:p>
                      <a:r>
                        <a:rPr lang="it-IT" sz="1600" dirty="0" smtClean="0"/>
                        <a:t>M1</a:t>
                      </a:r>
                      <a:endParaRPr lang="en-GB" sz="1600" dirty="0"/>
                    </a:p>
                  </a:txBody>
                  <a:tcPr/>
                </a:tc>
                <a:tc>
                  <a:txBody>
                    <a:bodyPr/>
                    <a:lstStyle/>
                    <a:p>
                      <a:r>
                        <a:rPr lang="it-IT" sz="1600" dirty="0" smtClean="0"/>
                        <a:t>M2</a:t>
                      </a:r>
                      <a:endParaRPr lang="en-GB" sz="1600" dirty="0"/>
                    </a:p>
                  </a:txBody>
                  <a:tcPr/>
                </a:tc>
                <a:tc>
                  <a:txBody>
                    <a:bodyPr/>
                    <a:lstStyle/>
                    <a:p>
                      <a:r>
                        <a:rPr lang="it-IT" sz="1600" dirty="0" smtClean="0"/>
                        <a:t>M3</a:t>
                      </a:r>
                      <a:endParaRPr lang="en-GB" sz="1600" dirty="0"/>
                    </a:p>
                  </a:txBody>
                  <a:tcPr/>
                </a:tc>
                <a:tc>
                  <a:txBody>
                    <a:bodyPr/>
                    <a:lstStyle/>
                    <a:p>
                      <a:r>
                        <a:rPr lang="it-IT" sz="1600" dirty="0" smtClean="0"/>
                        <a:t>M4</a:t>
                      </a:r>
                      <a:endParaRPr lang="en-GB" sz="1600" dirty="0"/>
                    </a:p>
                  </a:txBody>
                  <a:tcPr/>
                </a:tc>
                <a:tc>
                  <a:txBody>
                    <a:bodyPr/>
                    <a:lstStyle/>
                    <a:p>
                      <a:r>
                        <a:rPr lang="it-IT" sz="1600" dirty="0" smtClean="0"/>
                        <a:t>M5</a:t>
                      </a:r>
                      <a:endParaRPr lang="en-GB" sz="1600" dirty="0"/>
                    </a:p>
                  </a:txBody>
                  <a:tcPr/>
                </a:tc>
                <a:tc>
                  <a:txBody>
                    <a:bodyPr/>
                    <a:lstStyle/>
                    <a:p>
                      <a:r>
                        <a:rPr lang="it-IT" sz="1600" dirty="0" smtClean="0"/>
                        <a:t>M6</a:t>
                      </a:r>
                      <a:endParaRPr lang="en-GB" sz="1600" dirty="0"/>
                    </a:p>
                  </a:txBody>
                  <a:tcPr/>
                </a:tc>
                <a:tc>
                  <a:txBody>
                    <a:bodyPr/>
                    <a:lstStyle/>
                    <a:p>
                      <a:r>
                        <a:rPr lang="it-IT" sz="1600" dirty="0" smtClean="0"/>
                        <a:t>M7</a:t>
                      </a:r>
                      <a:endParaRPr lang="en-GB" sz="1600" dirty="0"/>
                    </a:p>
                  </a:txBody>
                  <a:tcPr/>
                </a:tc>
                <a:tc>
                  <a:txBody>
                    <a:bodyPr/>
                    <a:lstStyle/>
                    <a:p>
                      <a:r>
                        <a:rPr lang="it-IT" sz="1600" dirty="0" smtClean="0"/>
                        <a:t>M8</a:t>
                      </a:r>
                      <a:endParaRPr lang="en-GB" sz="1600" dirty="0"/>
                    </a:p>
                  </a:txBody>
                  <a:tcPr/>
                </a:tc>
                <a:tc>
                  <a:txBody>
                    <a:bodyPr/>
                    <a:lstStyle/>
                    <a:p>
                      <a:r>
                        <a:rPr lang="it-IT" sz="1600" dirty="0" smtClean="0"/>
                        <a:t>M9</a:t>
                      </a:r>
                      <a:endParaRPr lang="en-GB" sz="1600" dirty="0"/>
                    </a:p>
                  </a:txBody>
                  <a:tcPr/>
                </a:tc>
                <a:tc>
                  <a:txBody>
                    <a:bodyPr/>
                    <a:lstStyle/>
                    <a:p>
                      <a:r>
                        <a:rPr lang="it-IT" sz="1600" dirty="0" smtClean="0"/>
                        <a:t>M10</a:t>
                      </a:r>
                      <a:endParaRPr lang="en-GB" sz="1600" dirty="0"/>
                    </a:p>
                  </a:txBody>
                  <a:tcPr/>
                </a:tc>
                <a:tc>
                  <a:txBody>
                    <a:bodyPr/>
                    <a:lstStyle/>
                    <a:p>
                      <a:r>
                        <a:rPr lang="it-IT" sz="1600" dirty="0" smtClean="0"/>
                        <a:t>M11</a:t>
                      </a:r>
                      <a:endParaRPr lang="en-GB" sz="1600" dirty="0"/>
                    </a:p>
                  </a:txBody>
                  <a:tcPr/>
                </a:tc>
                <a:tc>
                  <a:txBody>
                    <a:bodyPr/>
                    <a:lstStyle/>
                    <a:p>
                      <a:r>
                        <a:rPr lang="it-IT" sz="1600" dirty="0" smtClean="0"/>
                        <a:t>M12</a:t>
                      </a:r>
                      <a:endParaRPr lang="en-GB" sz="1600" dirty="0"/>
                    </a:p>
                  </a:txBody>
                  <a:tcPr/>
                </a:tc>
                <a:extLst>
                  <a:ext uri="{0D108BD9-81ED-4DB2-BD59-A6C34878D82A}">
                    <a16:rowId xmlns:a16="http://schemas.microsoft.com/office/drawing/2014/main" xmlns="" val="621446150"/>
                  </a:ext>
                </a:extLst>
              </a:tr>
              <a:tr h="822960">
                <a:tc>
                  <a:txBody>
                    <a:bodyPr/>
                    <a:lstStyle/>
                    <a:p>
                      <a:r>
                        <a:rPr lang="it-IT" sz="1600" dirty="0" smtClean="0"/>
                        <a:t>7.1</a:t>
                      </a:r>
                    </a:p>
                    <a:p>
                      <a:endParaRPr lang="en-GB"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Establishment of predetermined quality indicators </a:t>
                      </a:r>
                    </a:p>
                  </a:txBody>
                  <a:tcPr/>
                </a:tc>
                <a:tc>
                  <a:txBody>
                    <a:bodyPr/>
                    <a:lstStyle/>
                    <a:p>
                      <a:endParaRPr lang="en-GB" dirty="0"/>
                    </a:p>
                  </a:txBody>
                  <a:tcPr>
                    <a:solidFill>
                      <a:srgbClr val="1F497D"/>
                    </a:solidFill>
                  </a:tcPr>
                </a:tc>
                <a:tc>
                  <a:txBody>
                    <a:bodyPr/>
                    <a:lstStyle/>
                    <a:p>
                      <a:endParaRPr lang="en-GB" dirty="0"/>
                    </a:p>
                  </a:txBody>
                  <a:tcPr>
                    <a:solidFill>
                      <a:srgbClr val="D0D8E8"/>
                    </a:solidFill>
                  </a:tcPr>
                </a:tc>
                <a:tc>
                  <a:txBody>
                    <a:bodyPr/>
                    <a:lstStyle/>
                    <a:p>
                      <a:endParaRPr lang="en-GB" dirty="0"/>
                    </a:p>
                  </a:txBody>
                  <a:tcPr/>
                </a:tc>
                <a:tc>
                  <a:txBody>
                    <a:bodyPr/>
                    <a:lstStyle/>
                    <a:p>
                      <a:endParaRPr lang="en-GB" dirty="0"/>
                    </a:p>
                  </a:txBody>
                  <a:tcPr>
                    <a:solidFill>
                      <a:srgbClr val="D0D8E8"/>
                    </a:solidFill>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937179504"/>
                  </a:ext>
                </a:extLst>
              </a:tr>
              <a:tr h="664937">
                <a:tc>
                  <a:txBody>
                    <a:bodyPr/>
                    <a:lstStyle/>
                    <a:p>
                      <a:r>
                        <a:rPr lang="it-IT" sz="1600" dirty="0" smtClean="0"/>
                        <a:t>7.2</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Designation of quality instruments	</a:t>
                      </a:r>
                    </a:p>
                  </a:txBody>
                  <a:tcPr/>
                </a:tc>
                <a:tc>
                  <a:txBody>
                    <a:bodyPr/>
                    <a:lstStyle/>
                    <a:p>
                      <a:endParaRPr lang="en-GB"/>
                    </a:p>
                  </a:txBody>
                  <a:tcPr/>
                </a:tc>
                <a:tc>
                  <a:txBody>
                    <a:bodyPr/>
                    <a:lstStyle/>
                    <a:p>
                      <a:endParaRPr lang="en-GB" dirty="0"/>
                    </a:p>
                  </a:txBody>
                  <a:tcPr>
                    <a:solidFill>
                      <a:srgbClr val="1F497D"/>
                    </a:solidFill>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dirty="0"/>
                    </a:p>
                  </a:txBody>
                  <a:tcPr/>
                </a:tc>
                <a:tc>
                  <a:txBody>
                    <a:bodyPr/>
                    <a:lstStyle/>
                    <a:p>
                      <a:endParaRPr lang="en-GB" dirty="0"/>
                    </a:p>
                  </a:txBody>
                  <a:tcPr/>
                </a:tc>
                <a:tc>
                  <a:txBody>
                    <a:bodyPr/>
                    <a:lstStyle/>
                    <a:p>
                      <a:endParaRPr lang="en-GB" dirty="0"/>
                    </a:p>
                  </a:txBody>
                  <a:tcPr>
                    <a:solidFill>
                      <a:srgbClr val="E9EDF4"/>
                    </a:solidFill>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1547502533"/>
                  </a:ext>
                </a:extLst>
              </a:tr>
              <a:tr h="664937">
                <a:tc>
                  <a:txBody>
                    <a:bodyPr/>
                    <a:lstStyle/>
                    <a:p>
                      <a:r>
                        <a:rPr lang="it-IT" sz="1600" dirty="0" smtClean="0"/>
                        <a:t>7.3</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Monitoring, assessment and control of the predetermined and defined indicators, standards and goals.	</a:t>
                      </a:r>
                    </a:p>
                  </a:txBody>
                  <a:tcPr/>
                </a:tc>
                <a:tc>
                  <a:txBody>
                    <a:bodyPr/>
                    <a:lstStyle/>
                    <a:p>
                      <a:endParaRPr lang="en-GB" dirty="0"/>
                    </a:p>
                  </a:txBody>
                  <a:tcPr/>
                </a:tc>
                <a:tc>
                  <a:txBody>
                    <a:bodyPr/>
                    <a:lstStyle/>
                    <a:p>
                      <a:endParaRPr lang="en-GB"/>
                    </a:p>
                  </a:txBody>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extLst>
                  <a:ext uri="{0D108BD9-81ED-4DB2-BD59-A6C34878D82A}">
                    <a16:rowId xmlns:a16="http://schemas.microsoft.com/office/drawing/2014/main" xmlns="" val="1393171192"/>
                  </a:ext>
                </a:extLst>
              </a:tr>
              <a:tr h="664937">
                <a:tc>
                  <a:txBody>
                    <a:bodyPr/>
                    <a:lstStyle/>
                    <a:p>
                      <a:r>
                        <a:rPr lang="it-IT" sz="1600" dirty="0" smtClean="0"/>
                        <a:t>7.4</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Elaboration of the project quality assurance report at month 12;  24; 36	</a:t>
                      </a:r>
                    </a:p>
                  </a:txBody>
                  <a:tcPr/>
                </a:tc>
                <a:tc>
                  <a:txBody>
                    <a:bodyPr/>
                    <a:lstStyle/>
                    <a:p>
                      <a:endParaRPr lang="en-GB" dirty="0"/>
                    </a:p>
                  </a:txBody>
                  <a:tcPr/>
                </a:tc>
                <a:tc>
                  <a:txBody>
                    <a:bodyPr/>
                    <a:lstStyle/>
                    <a:p>
                      <a:endParaRPr lang="en-GB"/>
                    </a:p>
                  </a:txBody>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a:p>
                  </a:txBody>
                  <a:tcPr/>
                </a:tc>
                <a:tc>
                  <a:txBody>
                    <a:bodyPr/>
                    <a:lstStyle/>
                    <a:p>
                      <a:endParaRPr lang="en-GB" dirty="0"/>
                    </a:p>
                  </a:txBody>
                  <a:tcPr>
                    <a:solidFill>
                      <a:srgbClr val="E9EDF4"/>
                    </a:solidFill>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solidFill>
                      <a:srgbClr val="1F497D"/>
                    </a:solidFill>
                  </a:tcPr>
                </a:tc>
                <a:extLst>
                  <a:ext uri="{0D108BD9-81ED-4DB2-BD59-A6C34878D82A}">
                    <a16:rowId xmlns:a16="http://schemas.microsoft.com/office/drawing/2014/main" xmlns="" val="4177301389"/>
                  </a:ext>
                </a:extLst>
              </a:tr>
              <a:tr h="664937">
                <a:tc>
                  <a:txBody>
                    <a:bodyPr/>
                    <a:lstStyle/>
                    <a:p>
                      <a:r>
                        <a:rPr lang="it-IT" sz="1600" dirty="0" smtClean="0"/>
                        <a:t>7.5</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Evaluation of training process by an external institution</a:t>
                      </a:r>
                    </a:p>
                  </a:txBody>
                  <a:tcPr/>
                </a:tc>
                <a:tc>
                  <a:txBody>
                    <a:bodyPr/>
                    <a:lstStyle/>
                    <a:p>
                      <a:endParaRPr lang="en-GB"/>
                    </a:p>
                  </a:txBody>
                  <a:tcPr/>
                </a:tc>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solidFill>
                      <a:srgbClr val="D0D8E8"/>
                    </a:solidFill>
                  </a:tcPr>
                </a:tc>
                <a:tc>
                  <a:txBody>
                    <a:bodyPr/>
                    <a:lstStyle/>
                    <a:p>
                      <a:endParaRPr lang="en-GB" dirty="0"/>
                    </a:p>
                  </a:txBody>
                  <a:tcPr>
                    <a:solidFill>
                      <a:srgbClr val="D0D8E8"/>
                    </a:solidFill>
                  </a:tcPr>
                </a:tc>
                <a:tc>
                  <a:txBody>
                    <a:bodyPr/>
                    <a:lstStyle/>
                    <a:p>
                      <a:endParaRPr lang="en-GB" dirty="0"/>
                    </a:p>
                  </a:txBody>
                  <a:tcPr>
                    <a:solidFill>
                      <a:srgbClr val="1F497D"/>
                    </a:solidFill>
                  </a:tcPr>
                </a:tc>
                <a:tc>
                  <a:txBody>
                    <a:bodyPr/>
                    <a:lstStyle/>
                    <a:p>
                      <a:endParaRPr lang="en-GB" dirty="0"/>
                    </a:p>
                  </a:txBody>
                  <a:tcPr>
                    <a:solidFill>
                      <a:srgbClr val="D0D8E8"/>
                    </a:solidFill>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3025247966"/>
                  </a:ext>
                </a:extLst>
              </a:tr>
            </a:tbl>
          </a:graphicData>
        </a:graphic>
      </p:graphicFrame>
      <p:sp>
        <p:nvSpPr>
          <p:cNvPr id="3" name="CasellaDiTesto 2"/>
          <p:cNvSpPr txBox="1"/>
          <p:nvPr/>
        </p:nvSpPr>
        <p:spPr>
          <a:xfrm>
            <a:off x="6087291" y="470263"/>
            <a:ext cx="6675120" cy="369332"/>
          </a:xfrm>
          <a:prstGeom prst="rect">
            <a:avLst/>
          </a:prstGeom>
          <a:noFill/>
        </p:spPr>
        <p:txBody>
          <a:bodyPr wrap="square" rtlCol="0">
            <a:spAutoFit/>
          </a:bodyPr>
          <a:lstStyle/>
          <a:p>
            <a:r>
              <a:rPr lang="it-IT" dirty="0" err="1" smtClean="0">
                <a:ln w="0"/>
                <a:solidFill>
                  <a:schemeClr val="accent1"/>
                </a:solidFill>
                <a:effectLst>
                  <a:outerShdw blurRad="38100" dist="25400" dir="5400000" algn="ctr" rotWithShape="0">
                    <a:srgbClr val="6E747A">
                      <a:alpha val="43000"/>
                    </a:srgbClr>
                  </a:outerShdw>
                </a:effectLst>
              </a:rPr>
              <a:t>Year</a:t>
            </a:r>
            <a:r>
              <a:rPr lang="it-IT" dirty="0" smtClean="0">
                <a:ln w="0"/>
                <a:solidFill>
                  <a:schemeClr val="accent1"/>
                </a:solidFill>
                <a:effectLst>
                  <a:outerShdw blurRad="38100" dist="25400" dir="5400000" algn="ctr" rotWithShape="0">
                    <a:srgbClr val="6E747A">
                      <a:alpha val="43000"/>
                    </a:srgbClr>
                  </a:outerShdw>
                </a:effectLst>
              </a:rPr>
              <a:t> 1</a:t>
            </a:r>
            <a:endParaRPr lang="en-GB"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10235391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a 1"/>
          <p:cNvGraphicFramePr>
            <a:graphicFrameLocks noGrp="1"/>
          </p:cNvGraphicFramePr>
          <p:nvPr>
            <p:extLst>
              <p:ext uri="{D42A27DB-BD31-4B8C-83A1-F6EECF244321}">
                <p14:modId xmlns:p14="http://schemas.microsoft.com/office/powerpoint/2010/main" val="3033255271"/>
              </p:ext>
            </p:extLst>
          </p:nvPr>
        </p:nvGraphicFramePr>
        <p:xfrm>
          <a:off x="483319" y="1267100"/>
          <a:ext cx="12279092" cy="4463689"/>
        </p:xfrm>
        <a:graphic>
          <a:graphicData uri="http://schemas.openxmlformats.org/drawingml/2006/table">
            <a:tbl>
              <a:tblPr firstRow="1" bandRow="1">
                <a:tableStyleId>{5C22544A-7EE6-4342-B048-85BDC9FD1C3A}</a:tableStyleId>
              </a:tblPr>
              <a:tblGrid>
                <a:gridCol w="470265">
                  <a:extLst>
                    <a:ext uri="{9D8B030D-6E8A-4147-A177-3AD203B41FA5}">
                      <a16:colId xmlns:a16="http://schemas.microsoft.com/office/drawing/2014/main" xmlns="" val="325549620"/>
                    </a:ext>
                  </a:extLst>
                </a:gridCol>
                <a:gridCol w="4467497">
                  <a:extLst>
                    <a:ext uri="{9D8B030D-6E8A-4147-A177-3AD203B41FA5}">
                      <a16:colId xmlns:a16="http://schemas.microsoft.com/office/drawing/2014/main" xmlns="" val="3113594857"/>
                    </a:ext>
                  </a:extLst>
                </a:gridCol>
                <a:gridCol w="587829">
                  <a:extLst>
                    <a:ext uri="{9D8B030D-6E8A-4147-A177-3AD203B41FA5}">
                      <a16:colId xmlns:a16="http://schemas.microsoft.com/office/drawing/2014/main" xmlns="" val="3448779578"/>
                    </a:ext>
                  </a:extLst>
                </a:gridCol>
                <a:gridCol w="496388">
                  <a:extLst>
                    <a:ext uri="{9D8B030D-6E8A-4147-A177-3AD203B41FA5}">
                      <a16:colId xmlns:a16="http://schemas.microsoft.com/office/drawing/2014/main" xmlns="" val="1515636119"/>
                    </a:ext>
                  </a:extLst>
                </a:gridCol>
                <a:gridCol w="587829">
                  <a:extLst>
                    <a:ext uri="{9D8B030D-6E8A-4147-A177-3AD203B41FA5}">
                      <a16:colId xmlns:a16="http://schemas.microsoft.com/office/drawing/2014/main" xmlns="" val="1929665679"/>
                    </a:ext>
                  </a:extLst>
                </a:gridCol>
                <a:gridCol w="535577">
                  <a:extLst>
                    <a:ext uri="{9D8B030D-6E8A-4147-A177-3AD203B41FA5}">
                      <a16:colId xmlns:a16="http://schemas.microsoft.com/office/drawing/2014/main" xmlns="" val="1324908723"/>
                    </a:ext>
                  </a:extLst>
                </a:gridCol>
                <a:gridCol w="679269">
                  <a:extLst>
                    <a:ext uri="{9D8B030D-6E8A-4147-A177-3AD203B41FA5}">
                      <a16:colId xmlns:a16="http://schemas.microsoft.com/office/drawing/2014/main" xmlns="" val="449619761"/>
                    </a:ext>
                  </a:extLst>
                </a:gridCol>
                <a:gridCol w="574765">
                  <a:extLst>
                    <a:ext uri="{9D8B030D-6E8A-4147-A177-3AD203B41FA5}">
                      <a16:colId xmlns:a16="http://schemas.microsoft.com/office/drawing/2014/main" xmlns="" val="3438503674"/>
                    </a:ext>
                  </a:extLst>
                </a:gridCol>
                <a:gridCol w="627018">
                  <a:extLst>
                    <a:ext uri="{9D8B030D-6E8A-4147-A177-3AD203B41FA5}">
                      <a16:colId xmlns:a16="http://schemas.microsoft.com/office/drawing/2014/main" xmlns="" val="4040965731"/>
                    </a:ext>
                  </a:extLst>
                </a:gridCol>
                <a:gridCol w="653142">
                  <a:extLst>
                    <a:ext uri="{9D8B030D-6E8A-4147-A177-3AD203B41FA5}">
                      <a16:colId xmlns:a16="http://schemas.microsoft.com/office/drawing/2014/main" xmlns="" val="422917657"/>
                    </a:ext>
                  </a:extLst>
                </a:gridCol>
                <a:gridCol w="653143">
                  <a:extLst>
                    <a:ext uri="{9D8B030D-6E8A-4147-A177-3AD203B41FA5}">
                      <a16:colId xmlns:a16="http://schemas.microsoft.com/office/drawing/2014/main" xmlns="" val="4039673330"/>
                    </a:ext>
                  </a:extLst>
                </a:gridCol>
                <a:gridCol w="666206">
                  <a:extLst>
                    <a:ext uri="{9D8B030D-6E8A-4147-A177-3AD203B41FA5}">
                      <a16:colId xmlns:a16="http://schemas.microsoft.com/office/drawing/2014/main" xmlns="" val="1571661456"/>
                    </a:ext>
                  </a:extLst>
                </a:gridCol>
                <a:gridCol w="666206">
                  <a:extLst>
                    <a:ext uri="{9D8B030D-6E8A-4147-A177-3AD203B41FA5}">
                      <a16:colId xmlns:a16="http://schemas.microsoft.com/office/drawing/2014/main" xmlns="" val="4203905368"/>
                    </a:ext>
                  </a:extLst>
                </a:gridCol>
                <a:gridCol w="613958">
                  <a:extLst>
                    <a:ext uri="{9D8B030D-6E8A-4147-A177-3AD203B41FA5}">
                      <a16:colId xmlns:a16="http://schemas.microsoft.com/office/drawing/2014/main" xmlns="" val="354461507"/>
                    </a:ext>
                  </a:extLst>
                </a:gridCol>
              </a:tblGrid>
              <a:tr h="731518">
                <a:tc gridSpan="2">
                  <a:txBody>
                    <a:bodyPr/>
                    <a:lstStyle/>
                    <a:p>
                      <a:r>
                        <a:rPr lang="it-IT" dirty="0" err="1" smtClean="0"/>
                        <a:t>Activities</a:t>
                      </a:r>
                      <a:endParaRPr lang="en-GB" dirty="0"/>
                    </a:p>
                  </a:txBody>
                  <a:tcPr/>
                </a:tc>
                <a:tc hMerge="1">
                  <a:txBody>
                    <a:bodyPr/>
                    <a:lstStyle/>
                    <a:p>
                      <a:endParaRPr lang="en-GB" dirty="0"/>
                    </a:p>
                  </a:txBody>
                  <a:tcPr/>
                </a:tc>
                <a:tc>
                  <a:txBody>
                    <a:bodyPr/>
                    <a:lstStyle/>
                    <a:p>
                      <a:r>
                        <a:rPr lang="it-IT" sz="1600" dirty="0" smtClean="0"/>
                        <a:t>M1</a:t>
                      </a:r>
                      <a:endParaRPr lang="en-GB" sz="1600" dirty="0"/>
                    </a:p>
                  </a:txBody>
                  <a:tcPr/>
                </a:tc>
                <a:tc>
                  <a:txBody>
                    <a:bodyPr/>
                    <a:lstStyle/>
                    <a:p>
                      <a:r>
                        <a:rPr lang="it-IT" sz="1600" dirty="0" smtClean="0"/>
                        <a:t>M2</a:t>
                      </a:r>
                      <a:endParaRPr lang="en-GB" sz="1600" dirty="0"/>
                    </a:p>
                  </a:txBody>
                  <a:tcPr/>
                </a:tc>
                <a:tc>
                  <a:txBody>
                    <a:bodyPr/>
                    <a:lstStyle/>
                    <a:p>
                      <a:r>
                        <a:rPr lang="it-IT" sz="1600" dirty="0" smtClean="0"/>
                        <a:t>M3</a:t>
                      </a:r>
                      <a:endParaRPr lang="en-GB" sz="1600" dirty="0"/>
                    </a:p>
                  </a:txBody>
                  <a:tcPr/>
                </a:tc>
                <a:tc>
                  <a:txBody>
                    <a:bodyPr/>
                    <a:lstStyle/>
                    <a:p>
                      <a:r>
                        <a:rPr lang="it-IT" sz="1600" dirty="0" smtClean="0"/>
                        <a:t>M4</a:t>
                      </a:r>
                      <a:endParaRPr lang="en-GB" sz="1600" dirty="0"/>
                    </a:p>
                  </a:txBody>
                  <a:tcPr/>
                </a:tc>
                <a:tc>
                  <a:txBody>
                    <a:bodyPr/>
                    <a:lstStyle/>
                    <a:p>
                      <a:r>
                        <a:rPr lang="it-IT" sz="1600" dirty="0" smtClean="0"/>
                        <a:t>M5</a:t>
                      </a:r>
                      <a:endParaRPr lang="en-GB" sz="1600" dirty="0"/>
                    </a:p>
                  </a:txBody>
                  <a:tcPr/>
                </a:tc>
                <a:tc>
                  <a:txBody>
                    <a:bodyPr/>
                    <a:lstStyle/>
                    <a:p>
                      <a:r>
                        <a:rPr lang="it-IT" sz="1600" dirty="0" smtClean="0"/>
                        <a:t>M6</a:t>
                      </a:r>
                      <a:endParaRPr lang="en-GB" sz="1600" dirty="0"/>
                    </a:p>
                  </a:txBody>
                  <a:tcPr/>
                </a:tc>
                <a:tc>
                  <a:txBody>
                    <a:bodyPr/>
                    <a:lstStyle/>
                    <a:p>
                      <a:r>
                        <a:rPr lang="it-IT" sz="1600" dirty="0" smtClean="0"/>
                        <a:t>M7</a:t>
                      </a:r>
                      <a:endParaRPr lang="en-GB" sz="1600" dirty="0"/>
                    </a:p>
                  </a:txBody>
                  <a:tcPr/>
                </a:tc>
                <a:tc>
                  <a:txBody>
                    <a:bodyPr/>
                    <a:lstStyle/>
                    <a:p>
                      <a:r>
                        <a:rPr lang="it-IT" sz="1600" dirty="0" smtClean="0"/>
                        <a:t>M8</a:t>
                      </a:r>
                      <a:endParaRPr lang="en-GB" sz="1600" dirty="0"/>
                    </a:p>
                  </a:txBody>
                  <a:tcPr/>
                </a:tc>
                <a:tc>
                  <a:txBody>
                    <a:bodyPr/>
                    <a:lstStyle/>
                    <a:p>
                      <a:r>
                        <a:rPr lang="it-IT" sz="1600" dirty="0" smtClean="0"/>
                        <a:t>M9</a:t>
                      </a:r>
                      <a:endParaRPr lang="en-GB" sz="1600" dirty="0"/>
                    </a:p>
                  </a:txBody>
                  <a:tcPr/>
                </a:tc>
                <a:tc>
                  <a:txBody>
                    <a:bodyPr/>
                    <a:lstStyle/>
                    <a:p>
                      <a:r>
                        <a:rPr lang="it-IT" sz="1600" dirty="0" smtClean="0"/>
                        <a:t>M10</a:t>
                      </a:r>
                      <a:endParaRPr lang="en-GB" sz="1600" dirty="0"/>
                    </a:p>
                  </a:txBody>
                  <a:tcPr/>
                </a:tc>
                <a:tc>
                  <a:txBody>
                    <a:bodyPr/>
                    <a:lstStyle/>
                    <a:p>
                      <a:r>
                        <a:rPr lang="it-IT" sz="1600" dirty="0" smtClean="0"/>
                        <a:t>M11</a:t>
                      </a:r>
                      <a:endParaRPr lang="en-GB" sz="1600" dirty="0"/>
                    </a:p>
                  </a:txBody>
                  <a:tcPr/>
                </a:tc>
                <a:tc>
                  <a:txBody>
                    <a:bodyPr/>
                    <a:lstStyle/>
                    <a:p>
                      <a:r>
                        <a:rPr lang="it-IT" sz="1600" dirty="0" smtClean="0"/>
                        <a:t>M12</a:t>
                      </a:r>
                      <a:endParaRPr lang="en-GB" sz="1600" dirty="0"/>
                    </a:p>
                  </a:txBody>
                  <a:tcPr/>
                </a:tc>
                <a:extLst>
                  <a:ext uri="{0D108BD9-81ED-4DB2-BD59-A6C34878D82A}">
                    <a16:rowId xmlns:a16="http://schemas.microsoft.com/office/drawing/2014/main" xmlns="" val="621446150"/>
                  </a:ext>
                </a:extLst>
              </a:tr>
              <a:tr h="822960">
                <a:tc>
                  <a:txBody>
                    <a:bodyPr/>
                    <a:lstStyle/>
                    <a:p>
                      <a:r>
                        <a:rPr lang="it-IT" sz="1600" dirty="0" smtClean="0"/>
                        <a:t>7.1</a:t>
                      </a:r>
                    </a:p>
                    <a:p>
                      <a:endParaRPr lang="en-GB"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Establishment of predetermined quality indicators </a:t>
                      </a:r>
                    </a:p>
                  </a:txBody>
                  <a:tcPr/>
                </a:tc>
                <a:tc>
                  <a:txBody>
                    <a:bodyPr/>
                    <a:lstStyle/>
                    <a:p>
                      <a:endParaRPr lang="en-GB" dirty="0"/>
                    </a:p>
                  </a:txBody>
                  <a:tcPr>
                    <a:solidFill>
                      <a:srgbClr val="D0D8E8"/>
                    </a:solidFill>
                  </a:tcPr>
                </a:tc>
                <a:tc>
                  <a:txBody>
                    <a:bodyPr/>
                    <a:lstStyle/>
                    <a:p>
                      <a:endParaRPr lang="en-GB" dirty="0"/>
                    </a:p>
                  </a:txBody>
                  <a:tcPr>
                    <a:solidFill>
                      <a:srgbClr val="D0D8E8"/>
                    </a:solidFill>
                  </a:tcPr>
                </a:tc>
                <a:tc>
                  <a:txBody>
                    <a:bodyPr/>
                    <a:lstStyle/>
                    <a:p>
                      <a:endParaRPr lang="en-GB" dirty="0"/>
                    </a:p>
                  </a:txBody>
                  <a:tcPr/>
                </a:tc>
                <a:tc>
                  <a:txBody>
                    <a:bodyPr/>
                    <a:lstStyle/>
                    <a:p>
                      <a:endParaRPr lang="en-GB" dirty="0"/>
                    </a:p>
                  </a:txBody>
                  <a:tcPr>
                    <a:solidFill>
                      <a:srgbClr val="D0D8E8"/>
                    </a:solidFill>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937179504"/>
                  </a:ext>
                </a:extLst>
              </a:tr>
              <a:tr h="664937">
                <a:tc>
                  <a:txBody>
                    <a:bodyPr/>
                    <a:lstStyle/>
                    <a:p>
                      <a:r>
                        <a:rPr lang="it-IT" sz="1600" dirty="0" smtClean="0"/>
                        <a:t>7.2</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Designation of quality instruments	</a:t>
                      </a:r>
                    </a:p>
                  </a:txBody>
                  <a:tcPr/>
                </a:tc>
                <a:tc>
                  <a:txBody>
                    <a:bodyPr/>
                    <a:lstStyle/>
                    <a:p>
                      <a:endParaRPr lang="en-GB"/>
                    </a:p>
                  </a:txBody>
                  <a:tcPr/>
                </a:tc>
                <a:tc>
                  <a:txBody>
                    <a:bodyPr/>
                    <a:lstStyle/>
                    <a:p>
                      <a:endParaRPr lang="en-GB"/>
                    </a:p>
                  </a:txBody>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dirty="0"/>
                    </a:p>
                  </a:txBody>
                  <a:tcPr/>
                </a:tc>
                <a:tc>
                  <a:txBody>
                    <a:bodyPr/>
                    <a:lstStyle/>
                    <a:p>
                      <a:endParaRPr lang="en-GB" dirty="0"/>
                    </a:p>
                  </a:txBody>
                  <a:tcPr/>
                </a:tc>
                <a:tc>
                  <a:txBody>
                    <a:bodyPr/>
                    <a:lstStyle/>
                    <a:p>
                      <a:endParaRPr lang="en-GB" dirty="0"/>
                    </a:p>
                  </a:txBody>
                  <a:tcPr>
                    <a:solidFill>
                      <a:srgbClr val="E9EDF4"/>
                    </a:solidFill>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1547502533"/>
                  </a:ext>
                </a:extLst>
              </a:tr>
              <a:tr h="664937">
                <a:tc>
                  <a:txBody>
                    <a:bodyPr/>
                    <a:lstStyle/>
                    <a:p>
                      <a:r>
                        <a:rPr lang="it-IT" sz="1600" dirty="0" smtClean="0"/>
                        <a:t>7.3</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Monitoring, assessment and control of the predetermined and defined indicators, standards and goals.	</a:t>
                      </a:r>
                    </a:p>
                  </a:txBody>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extLst>
                  <a:ext uri="{0D108BD9-81ED-4DB2-BD59-A6C34878D82A}">
                    <a16:rowId xmlns:a16="http://schemas.microsoft.com/office/drawing/2014/main" xmlns="" val="1393171192"/>
                  </a:ext>
                </a:extLst>
              </a:tr>
              <a:tr h="664937">
                <a:tc>
                  <a:txBody>
                    <a:bodyPr/>
                    <a:lstStyle/>
                    <a:p>
                      <a:r>
                        <a:rPr lang="it-IT" sz="1600" dirty="0" smtClean="0"/>
                        <a:t>7.4</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Elaboration of the project quality assurance report at month 12;  24; 36	</a:t>
                      </a:r>
                    </a:p>
                  </a:txBody>
                  <a:tcPr/>
                </a:tc>
                <a:tc>
                  <a:txBody>
                    <a:bodyPr/>
                    <a:lstStyle/>
                    <a:p>
                      <a:endParaRPr lang="en-GB" dirty="0"/>
                    </a:p>
                  </a:txBody>
                  <a:tcPr/>
                </a:tc>
                <a:tc>
                  <a:txBody>
                    <a:bodyPr/>
                    <a:lstStyle/>
                    <a:p>
                      <a:endParaRPr lang="en-GB"/>
                    </a:p>
                  </a:txBody>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a:p>
                  </a:txBody>
                  <a:tcPr/>
                </a:tc>
                <a:tc>
                  <a:txBody>
                    <a:bodyPr/>
                    <a:lstStyle/>
                    <a:p>
                      <a:endParaRPr lang="en-GB" dirty="0"/>
                    </a:p>
                  </a:txBody>
                  <a:tcPr>
                    <a:solidFill>
                      <a:srgbClr val="E9EDF4"/>
                    </a:solidFill>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4177301389"/>
                  </a:ext>
                </a:extLst>
              </a:tr>
              <a:tr h="664937">
                <a:tc>
                  <a:txBody>
                    <a:bodyPr/>
                    <a:lstStyle/>
                    <a:p>
                      <a:r>
                        <a:rPr lang="it-IT" sz="1600" dirty="0" smtClean="0"/>
                        <a:t>7</a:t>
                      </a:r>
                      <a:r>
                        <a:rPr lang="it-IT" sz="1600" smtClean="0"/>
                        <a:t>.5</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Evaluation of training process by an external institution</a:t>
                      </a:r>
                    </a:p>
                  </a:txBody>
                  <a:tcPr/>
                </a:tc>
                <a:tc>
                  <a:txBody>
                    <a:bodyPr/>
                    <a:lstStyle/>
                    <a:p>
                      <a:endParaRPr lang="en-GB"/>
                    </a:p>
                  </a:txBody>
                  <a:tcPr/>
                </a:tc>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solidFill>
                      <a:srgbClr val="D0D8E8"/>
                    </a:solidFill>
                  </a:tcPr>
                </a:tc>
                <a:tc>
                  <a:txBody>
                    <a:bodyPr/>
                    <a:lstStyle/>
                    <a:p>
                      <a:endParaRPr lang="en-GB" dirty="0"/>
                    </a:p>
                  </a:txBody>
                  <a:tcPr>
                    <a:solidFill>
                      <a:srgbClr val="D0D8E8"/>
                    </a:solidFill>
                  </a:tcPr>
                </a:tc>
                <a:tc>
                  <a:txBody>
                    <a:bodyPr/>
                    <a:lstStyle/>
                    <a:p>
                      <a:endParaRPr lang="en-GB" dirty="0"/>
                    </a:p>
                  </a:txBody>
                  <a:tcPr>
                    <a:solidFill>
                      <a:srgbClr val="D0D8E8"/>
                    </a:solidFill>
                  </a:tcPr>
                </a:tc>
                <a:tc>
                  <a:txBody>
                    <a:bodyPr/>
                    <a:lstStyle/>
                    <a:p>
                      <a:endParaRPr lang="en-GB" dirty="0"/>
                    </a:p>
                  </a:txBody>
                  <a:tcPr>
                    <a:solidFill>
                      <a:srgbClr val="D0D8E8"/>
                    </a:solidFill>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3025247966"/>
                  </a:ext>
                </a:extLst>
              </a:tr>
            </a:tbl>
          </a:graphicData>
        </a:graphic>
      </p:graphicFrame>
      <p:sp>
        <p:nvSpPr>
          <p:cNvPr id="3" name="CasellaDiTesto 2"/>
          <p:cNvSpPr txBox="1"/>
          <p:nvPr/>
        </p:nvSpPr>
        <p:spPr>
          <a:xfrm>
            <a:off x="6087291" y="470263"/>
            <a:ext cx="6675120" cy="369332"/>
          </a:xfrm>
          <a:prstGeom prst="rect">
            <a:avLst/>
          </a:prstGeom>
          <a:noFill/>
        </p:spPr>
        <p:txBody>
          <a:bodyPr wrap="square" rtlCol="0">
            <a:spAutoFit/>
          </a:bodyPr>
          <a:lstStyle/>
          <a:p>
            <a:r>
              <a:rPr lang="it-IT" dirty="0" err="1" smtClean="0">
                <a:ln w="0"/>
                <a:solidFill>
                  <a:schemeClr val="accent1"/>
                </a:solidFill>
                <a:effectLst>
                  <a:outerShdw blurRad="38100" dist="25400" dir="5400000" algn="ctr" rotWithShape="0">
                    <a:srgbClr val="6E747A">
                      <a:alpha val="43000"/>
                    </a:srgbClr>
                  </a:outerShdw>
                </a:effectLst>
              </a:rPr>
              <a:t>Year</a:t>
            </a:r>
            <a:r>
              <a:rPr lang="it-IT" dirty="0" smtClean="0">
                <a:ln w="0"/>
                <a:solidFill>
                  <a:schemeClr val="accent1"/>
                </a:solidFill>
                <a:effectLst>
                  <a:outerShdw blurRad="38100" dist="25400" dir="5400000" algn="ctr" rotWithShape="0">
                    <a:srgbClr val="6E747A">
                      <a:alpha val="43000"/>
                    </a:srgbClr>
                  </a:outerShdw>
                </a:effectLst>
              </a:rPr>
              <a:t> 2</a:t>
            </a:r>
            <a:endParaRPr lang="en-GB"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39958101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a 1"/>
          <p:cNvGraphicFramePr>
            <a:graphicFrameLocks noGrp="1"/>
          </p:cNvGraphicFramePr>
          <p:nvPr>
            <p:extLst>
              <p:ext uri="{D42A27DB-BD31-4B8C-83A1-F6EECF244321}">
                <p14:modId xmlns:p14="http://schemas.microsoft.com/office/powerpoint/2010/main" val="1767256817"/>
              </p:ext>
            </p:extLst>
          </p:nvPr>
        </p:nvGraphicFramePr>
        <p:xfrm>
          <a:off x="483319" y="1267100"/>
          <a:ext cx="12279092" cy="4463689"/>
        </p:xfrm>
        <a:graphic>
          <a:graphicData uri="http://schemas.openxmlformats.org/drawingml/2006/table">
            <a:tbl>
              <a:tblPr firstRow="1" bandRow="1">
                <a:tableStyleId>{5C22544A-7EE6-4342-B048-85BDC9FD1C3A}</a:tableStyleId>
              </a:tblPr>
              <a:tblGrid>
                <a:gridCol w="470265">
                  <a:extLst>
                    <a:ext uri="{9D8B030D-6E8A-4147-A177-3AD203B41FA5}">
                      <a16:colId xmlns:a16="http://schemas.microsoft.com/office/drawing/2014/main" xmlns="" val="325549620"/>
                    </a:ext>
                  </a:extLst>
                </a:gridCol>
                <a:gridCol w="4467497">
                  <a:extLst>
                    <a:ext uri="{9D8B030D-6E8A-4147-A177-3AD203B41FA5}">
                      <a16:colId xmlns:a16="http://schemas.microsoft.com/office/drawing/2014/main" xmlns="" val="3113594857"/>
                    </a:ext>
                  </a:extLst>
                </a:gridCol>
                <a:gridCol w="587829">
                  <a:extLst>
                    <a:ext uri="{9D8B030D-6E8A-4147-A177-3AD203B41FA5}">
                      <a16:colId xmlns:a16="http://schemas.microsoft.com/office/drawing/2014/main" xmlns="" val="3448779578"/>
                    </a:ext>
                  </a:extLst>
                </a:gridCol>
                <a:gridCol w="496388">
                  <a:extLst>
                    <a:ext uri="{9D8B030D-6E8A-4147-A177-3AD203B41FA5}">
                      <a16:colId xmlns:a16="http://schemas.microsoft.com/office/drawing/2014/main" xmlns="" val="1515636119"/>
                    </a:ext>
                  </a:extLst>
                </a:gridCol>
                <a:gridCol w="587829">
                  <a:extLst>
                    <a:ext uri="{9D8B030D-6E8A-4147-A177-3AD203B41FA5}">
                      <a16:colId xmlns:a16="http://schemas.microsoft.com/office/drawing/2014/main" xmlns="" val="1929665679"/>
                    </a:ext>
                  </a:extLst>
                </a:gridCol>
                <a:gridCol w="535577">
                  <a:extLst>
                    <a:ext uri="{9D8B030D-6E8A-4147-A177-3AD203B41FA5}">
                      <a16:colId xmlns:a16="http://schemas.microsoft.com/office/drawing/2014/main" xmlns="" val="1324908723"/>
                    </a:ext>
                  </a:extLst>
                </a:gridCol>
                <a:gridCol w="679269">
                  <a:extLst>
                    <a:ext uri="{9D8B030D-6E8A-4147-A177-3AD203B41FA5}">
                      <a16:colId xmlns:a16="http://schemas.microsoft.com/office/drawing/2014/main" xmlns="" val="449619761"/>
                    </a:ext>
                  </a:extLst>
                </a:gridCol>
                <a:gridCol w="574765">
                  <a:extLst>
                    <a:ext uri="{9D8B030D-6E8A-4147-A177-3AD203B41FA5}">
                      <a16:colId xmlns:a16="http://schemas.microsoft.com/office/drawing/2014/main" xmlns="" val="3438503674"/>
                    </a:ext>
                  </a:extLst>
                </a:gridCol>
                <a:gridCol w="627018">
                  <a:extLst>
                    <a:ext uri="{9D8B030D-6E8A-4147-A177-3AD203B41FA5}">
                      <a16:colId xmlns:a16="http://schemas.microsoft.com/office/drawing/2014/main" xmlns="" val="4040965731"/>
                    </a:ext>
                  </a:extLst>
                </a:gridCol>
                <a:gridCol w="653142">
                  <a:extLst>
                    <a:ext uri="{9D8B030D-6E8A-4147-A177-3AD203B41FA5}">
                      <a16:colId xmlns:a16="http://schemas.microsoft.com/office/drawing/2014/main" xmlns="" val="422917657"/>
                    </a:ext>
                  </a:extLst>
                </a:gridCol>
                <a:gridCol w="653143">
                  <a:extLst>
                    <a:ext uri="{9D8B030D-6E8A-4147-A177-3AD203B41FA5}">
                      <a16:colId xmlns:a16="http://schemas.microsoft.com/office/drawing/2014/main" xmlns="" val="4039673330"/>
                    </a:ext>
                  </a:extLst>
                </a:gridCol>
                <a:gridCol w="666206">
                  <a:extLst>
                    <a:ext uri="{9D8B030D-6E8A-4147-A177-3AD203B41FA5}">
                      <a16:colId xmlns:a16="http://schemas.microsoft.com/office/drawing/2014/main" xmlns="" val="1571661456"/>
                    </a:ext>
                  </a:extLst>
                </a:gridCol>
                <a:gridCol w="666206">
                  <a:extLst>
                    <a:ext uri="{9D8B030D-6E8A-4147-A177-3AD203B41FA5}">
                      <a16:colId xmlns:a16="http://schemas.microsoft.com/office/drawing/2014/main" xmlns="" val="4203905368"/>
                    </a:ext>
                  </a:extLst>
                </a:gridCol>
                <a:gridCol w="613958">
                  <a:extLst>
                    <a:ext uri="{9D8B030D-6E8A-4147-A177-3AD203B41FA5}">
                      <a16:colId xmlns:a16="http://schemas.microsoft.com/office/drawing/2014/main" xmlns="" val="354461507"/>
                    </a:ext>
                  </a:extLst>
                </a:gridCol>
              </a:tblGrid>
              <a:tr h="731518">
                <a:tc gridSpan="2">
                  <a:txBody>
                    <a:bodyPr/>
                    <a:lstStyle/>
                    <a:p>
                      <a:r>
                        <a:rPr lang="it-IT" dirty="0" err="1" smtClean="0"/>
                        <a:t>Activities</a:t>
                      </a:r>
                      <a:endParaRPr lang="en-GB" dirty="0"/>
                    </a:p>
                  </a:txBody>
                  <a:tcPr/>
                </a:tc>
                <a:tc hMerge="1">
                  <a:txBody>
                    <a:bodyPr/>
                    <a:lstStyle/>
                    <a:p>
                      <a:endParaRPr lang="en-GB" dirty="0"/>
                    </a:p>
                  </a:txBody>
                  <a:tcPr/>
                </a:tc>
                <a:tc>
                  <a:txBody>
                    <a:bodyPr/>
                    <a:lstStyle/>
                    <a:p>
                      <a:r>
                        <a:rPr lang="it-IT" sz="1600" dirty="0" smtClean="0"/>
                        <a:t>M1</a:t>
                      </a:r>
                      <a:endParaRPr lang="en-GB" sz="1600" dirty="0"/>
                    </a:p>
                  </a:txBody>
                  <a:tcPr/>
                </a:tc>
                <a:tc>
                  <a:txBody>
                    <a:bodyPr/>
                    <a:lstStyle/>
                    <a:p>
                      <a:r>
                        <a:rPr lang="it-IT" sz="1600" dirty="0" smtClean="0"/>
                        <a:t>M2</a:t>
                      </a:r>
                      <a:endParaRPr lang="en-GB" sz="1600" dirty="0"/>
                    </a:p>
                  </a:txBody>
                  <a:tcPr/>
                </a:tc>
                <a:tc>
                  <a:txBody>
                    <a:bodyPr/>
                    <a:lstStyle/>
                    <a:p>
                      <a:r>
                        <a:rPr lang="it-IT" sz="1600" dirty="0" smtClean="0"/>
                        <a:t>M3</a:t>
                      </a:r>
                      <a:endParaRPr lang="en-GB" sz="1600" dirty="0"/>
                    </a:p>
                  </a:txBody>
                  <a:tcPr/>
                </a:tc>
                <a:tc>
                  <a:txBody>
                    <a:bodyPr/>
                    <a:lstStyle/>
                    <a:p>
                      <a:r>
                        <a:rPr lang="it-IT" sz="1600" dirty="0" smtClean="0"/>
                        <a:t>M4</a:t>
                      </a:r>
                      <a:endParaRPr lang="en-GB" sz="1600" dirty="0"/>
                    </a:p>
                  </a:txBody>
                  <a:tcPr/>
                </a:tc>
                <a:tc>
                  <a:txBody>
                    <a:bodyPr/>
                    <a:lstStyle/>
                    <a:p>
                      <a:r>
                        <a:rPr lang="it-IT" sz="1600" dirty="0" smtClean="0"/>
                        <a:t>M5</a:t>
                      </a:r>
                      <a:endParaRPr lang="en-GB" sz="1600" dirty="0"/>
                    </a:p>
                  </a:txBody>
                  <a:tcPr/>
                </a:tc>
                <a:tc>
                  <a:txBody>
                    <a:bodyPr/>
                    <a:lstStyle/>
                    <a:p>
                      <a:r>
                        <a:rPr lang="it-IT" sz="1600" dirty="0" smtClean="0"/>
                        <a:t>M6</a:t>
                      </a:r>
                      <a:endParaRPr lang="en-GB" sz="1600" dirty="0"/>
                    </a:p>
                  </a:txBody>
                  <a:tcPr/>
                </a:tc>
                <a:tc>
                  <a:txBody>
                    <a:bodyPr/>
                    <a:lstStyle/>
                    <a:p>
                      <a:r>
                        <a:rPr lang="it-IT" sz="1600" dirty="0" smtClean="0"/>
                        <a:t>M7</a:t>
                      </a:r>
                      <a:endParaRPr lang="en-GB" sz="1600" dirty="0"/>
                    </a:p>
                  </a:txBody>
                  <a:tcPr/>
                </a:tc>
                <a:tc>
                  <a:txBody>
                    <a:bodyPr/>
                    <a:lstStyle/>
                    <a:p>
                      <a:r>
                        <a:rPr lang="it-IT" sz="1600" dirty="0" smtClean="0"/>
                        <a:t>M8</a:t>
                      </a:r>
                      <a:endParaRPr lang="en-GB" sz="1600" dirty="0"/>
                    </a:p>
                  </a:txBody>
                  <a:tcPr/>
                </a:tc>
                <a:tc>
                  <a:txBody>
                    <a:bodyPr/>
                    <a:lstStyle/>
                    <a:p>
                      <a:r>
                        <a:rPr lang="it-IT" sz="1600" dirty="0" smtClean="0"/>
                        <a:t>M9</a:t>
                      </a:r>
                      <a:endParaRPr lang="en-GB" sz="1600" dirty="0"/>
                    </a:p>
                  </a:txBody>
                  <a:tcPr/>
                </a:tc>
                <a:tc>
                  <a:txBody>
                    <a:bodyPr/>
                    <a:lstStyle/>
                    <a:p>
                      <a:r>
                        <a:rPr lang="it-IT" sz="1600" dirty="0" smtClean="0"/>
                        <a:t>M10</a:t>
                      </a:r>
                      <a:endParaRPr lang="en-GB" sz="1600" dirty="0"/>
                    </a:p>
                  </a:txBody>
                  <a:tcPr/>
                </a:tc>
                <a:tc>
                  <a:txBody>
                    <a:bodyPr/>
                    <a:lstStyle/>
                    <a:p>
                      <a:r>
                        <a:rPr lang="it-IT" sz="1600" dirty="0" smtClean="0"/>
                        <a:t>M11</a:t>
                      </a:r>
                      <a:endParaRPr lang="en-GB" sz="1600" dirty="0"/>
                    </a:p>
                  </a:txBody>
                  <a:tcPr/>
                </a:tc>
                <a:tc>
                  <a:txBody>
                    <a:bodyPr/>
                    <a:lstStyle/>
                    <a:p>
                      <a:r>
                        <a:rPr lang="it-IT" sz="1600" dirty="0" smtClean="0"/>
                        <a:t>M12</a:t>
                      </a:r>
                      <a:endParaRPr lang="en-GB" sz="1600" dirty="0"/>
                    </a:p>
                  </a:txBody>
                  <a:tcPr/>
                </a:tc>
                <a:extLst>
                  <a:ext uri="{0D108BD9-81ED-4DB2-BD59-A6C34878D82A}">
                    <a16:rowId xmlns:a16="http://schemas.microsoft.com/office/drawing/2014/main" xmlns="" val="621446150"/>
                  </a:ext>
                </a:extLst>
              </a:tr>
              <a:tr h="822960">
                <a:tc>
                  <a:txBody>
                    <a:bodyPr/>
                    <a:lstStyle/>
                    <a:p>
                      <a:r>
                        <a:rPr lang="it-IT" sz="1600" dirty="0" smtClean="0"/>
                        <a:t>7.1</a:t>
                      </a:r>
                    </a:p>
                    <a:p>
                      <a:endParaRPr lang="en-GB"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Establishment of predetermined quality indicators </a:t>
                      </a:r>
                    </a:p>
                  </a:txBody>
                  <a:tcPr/>
                </a:tc>
                <a:tc>
                  <a:txBody>
                    <a:bodyPr/>
                    <a:lstStyle/>
                    <a:p>
                      <a:endParaRPr lang="en-GB" dirty="0"/>
                    </a:p>
                  </a:txBody>
                  <a:tcPr>
                    <a:solidFill>
                      <a:srgbClr val="D0D8E8"/>
                    </a:solidFill>
                  </a:tcPr>
                </a:tc>
                <a:tc>
                  <a:txBody>
                    <a:bodyPr/>
                    <a:lstStyle/>
                    <a:p>
                      <a:endParaRPr lang="en-GB" dirty="0"/>
                    </a:p>
                  </a:txBody>
                  <a:tcPr>
                    <a:solidFill>
                      <a:srgbClr val="D0D8E8"/>
                    </a:solidFill>
                  </a:tcPr>
                </a:tc>
                <a:tc>
                  <a:txBody>
                    <a:bodyPr/>
                    <a:lstStyle/>
                    <a:p>
                      <a:endParaRPr lang="en-GB" dirty="0"/>
                    </a:p>
                  </a:txBody>
                  <a:tcPr/>
                </a:tc>
                <a:tc>
                  <a:txBody>
                    <a:bodyPr/>
                    <a:lstStyle/>
                    <a:p>
                      <a:endParaRPr lang="en-GB" dirty="0"/>
                    </a:p>
                  </a:txBody>
                  <a:tcPr>
                    <a:solidFill>
                      <a:srgbClr val="D0D8E8"/>
                    </a:solidFill>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937179504"/>
                  </a:ext>
                </a:extLst>
              </a:tr>
              <a:tr h="664937">
                <a:tc>
                  <a:txBody>
                    <a:bodyPr/>
                    <a:lstStyle/>
                    <a:p>
                      <a:r>
                        <a:rPr lang="it-IT" sz="1600" dirty="0" smtClean="0"/>
                        <a:t>7.2</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Designation of quality instruments	</a:t>
                      </a:r>
                    </a:p>
                  </a:txBody>
                  <a:tcPr/>
                </a:tc>
                <a:tc>
                  <a:txBody>
                    <a:bodyPr/>
                    <a:lstStyle/>
                    <a:p>
                      <a:endParaRPr lang="en-GB"/>
                    </a:p>
                  </a:txBody>
                  <a:tcPr/>
                </a:tc>
                <a:tc>
                  <a:txBody>
                    <a:bodyPr/>
                    <a:lstStyle/>
                    <a:p>
                      <a:endParaRPr lang="en-GB"/>
                    </a:p>
                  </a:txBody>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dirty="0"/>
                    </a:p>
                  </a:txBody>
                  <a:tcPr/>
                </a:tc>
                <a:tc>
                  <a:txBody>
                    <a:bodyPr/>
                    <a:lstStyle/>
                    <a:p>
                      <a:endParaRPr lang="en-GB" dirty="0"/>
                    </a:p>
                  </a:txBody>
                  <a:tcPr/>
                </a:tc>
                <a:tc>
                  <a:txBody>
                    <a:bodyPr/>
                    <a:lstStyle/>
                    <a:p>
                      <a:endParaRPr lang="en-GB" dirty="0"/>
                    </a:p>
                  </a:txBody>
                  <a:tcPr>
                    <a:solidFill>
                      <a:srgbClr val="E9EDF4"/>
                    </a:solidFill>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1547502533"/>
                  </a:ext>
                </a:extLst>
              </a:tr>
              <a:tr h="664937">
                <a:tc>
                  <a:txBody>
                    <a:bodyPr/>
                    <a:lstStyle/>
                    <a:p>
                      <a:r>
                        <a:rPr lang="it-IT" sz="1600" dirty="0" smtClean="0"/>
                        <a:t>7.3</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Monitoring, assessment and control of the predetermined and defined indicators, standards and goals.	</a:t>
                      </a:r>
                    </a:p>
                  </a:txBody>
                  <a:tcPr/>
                </a:tc>
                <a:tc>
                  <a:txBody>
                    <a:bodyPr/>
                    <a:lstStyle/>
                    <a:p>
                      <a:endParaRPr lang="en-GB" dirty="0"/>
                    </a:p>
                  </a:txBody>
                  <a:tcPr>
                    <a:solidFill>
                      <a:schemeClr val="accent6"/>
                    </a:solidFill>
                  </a:tcPr>
                </a:tc>
                <a:tc>
                  <a:txBody>
                    <a:bodyPr/>
                    <a:lstStyle/>
                    <a:p>
                      <a:endParaRPr lang="en-GB" dirty="0"/>
                    </a:p>
                  </a:txBody>
                  <a:tcPr>
                    <a:solidFill>
                      <a:schemeClr val="accent6"/>
                    </a:solidFill>
                  </a:tcPr>
                </a:tc>
                <a:tc>
                  <a:txBody>
                    <a:bodyPr/>
                    <a:lstStyle/>
                    <a:p>
                      <a:endParaRPr lang="en-GB" dirty="0"/>
                    </a:p>
                  </a:txBody>
                  <a:tcPr>
                    <a:solidFill>
                      <a:schemeClr val="accent6"/>
                    </a:solidFill>
                  </a:tcPr>
                </a:tc>
                <a:tc>
                  <a:txBody>
                    <a:bodyPr/>
                    <a:lstStyle/>
                    <a:p>
                      <a:endParaRPr lang="en-GB" dirty="0"/>
                    </a:p>
                  </a:txBody>
                  <a:tcPr>
                    <a:solidFill>
                      <a:schemeClr val="accent6"/>
                    </a:solidFill>
                  </a:tcPr>
                </a:tc>
                <a:tc>
                  <a:txBody>
                    <a:bodyPr/>
                    <a:lstStyle/>
                    <a:p>
                      <a:endParaRPr lang="en-GB" dirty="0"/>
                    </a:p>
                  </a:txBody>
                  <a:tcPr>
                    <a:solidFill>
                      <a:schemeClr val="accent6"/>
                    </a:solidFill>
                  </a:tcPr>
                </a:tc>
                <a:tc>
                  <a:txBody>
                    <a:bodyPr/>
                    <a:lstStyle/>
                    <a:p>
                      <a:endParaRPr lang="en-GB" dirty="0"/>
                    </a:p>
                  </a:txBody>
                  <a:tcPr>
                    <a:solidFill>
                      <a:schemeClr val="accent6"/>
                    </a:solidFill>
                  </a:tcPr>
                </a:tc>
                <a:tc>
                  <a:txBody>
                    <a:bodyPr/>
                    <a:lstStyle/>
                    <a:p>
                      <a:endParaRPr lang="en-GB" dirty="0"/>
                    </a:p>
                  </a:txBody>
                  <a:tcPr>
                    <a:solidFill>
                      <a:schemeClr val="accent6"/>
                    </a:solidFill>
                  </a:tcPr>
                </a:tc>
                <a:tc>
                  <a:txBody>
                    <a:bodyPr/>
                    <a:lstStyle/>
                    <a:p>
                      <a:endParaRPr lang="en-GB" dirty="0"/>
                    </a:p>
                  </a:txBody>
                  <a:tcPr>
                    <a:solidFill>
                      <a:schemeClr val="accent6"/>
                    </a:solidFill>
                  </a:tcPr>
                </a:tc>
                <a:tc>
                  <a:txBody>
                    <a:bodyPr/>
                    <a:lstStyle/>
                    <a:p>
                      <a:endParaRPr lang="en-GB" dirty="0"/>
                    </a:p>
                  </a:txBody>
                  <a:tcPr>
                    <a:solidFill>
                      <a:schemeClr val="accent6"/>
                    </a:solidFill>
                  </a:tcPr>
                </a:tc>
                <a:tc>
                  <a:txBody>
                    <a:bodyPr/>
                    <a:lstStyle/>
                    <a:p>
                      <a:endParaRPr lang="en-GB" dirty="0"/>
                    </a:p>
                  </a:txBody>
                  <a:tcPr>
                    <a:solidFill>
                      <a:schemeClr val="accent6"/>
                    </a:solidFill>
                  </a:tcPr>
                </a:tc>
                <a:tc>
                  <a:txBody>
                    <a:bodyPr/>
                    <a:lstStyle/>
                    <a:p>
                      <a:endParaRPr lang="en-GB" dirty="0"/>
                    </a:p>
                  </a:txBody>
                  <a:tcPr>
                    <a:solidFill>
                      <a:schemeClr val="accent6"/>
                    </a:solidFill>
                  </a:tcPr>
                </a:tc>
                <a:tc>
                  <a:txBody>
                    <a:bodyPr/>
                    <a:lstStyle/>
                    <a:p>
                      <a:endParaRPr lang="en-GB" dirty="0"/>
                    </a:p>
                  </a:txBody>
                  <a:tcPr>
                    <a:solidFill>
                      <a:schemeClr val="accent6"/>
                    </a:solidFill>
                  </a:tcPr>
                </a:tc>
                <a:extLst>
                  <a:ext uri="{0D108BD9-81ED-4DB2-BD59-A6C34878D82A}">
                    <a16:rowId xmlns:a16="http://schemas.microsoft.com/office/drawing/2014/main" xmlns="" val="1393171192"/>
                  </a:ext>
                </a:extLst>
              </a:tr>
              <a:tr h="664937">
                <a:tc>
                  <a:txBody>
                    <a:bodyPr/>
                    <a:lstStyle/>
                    <a:p>
                      <a:r>
                        <a:rPr lang="it-IT" sz="1600" dirty="0" smtClean="0"/>
                        <a:t>7.4</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Elaboration of the project quality assurance report at month 12;  24; 36	</a:t>
                      </a:r>
                    </a:p>
                  </a:txBody>
                  <a:tcPr/>
                </a:tc>
                <a:tc>
                  <a:txBody>
                    <a:bodyPr/>
                    <a:lstStyle/>
                    <a:p>
                      <a:endParaRPr lang="en-GB" dirty="0"/>
                    </a:p>
                  </a:txBody>
                  <a:tcPr/>
                </a:tc>
                <a:tc>
                  <a:txBody>
                    <a:bodyPr/>
                    <a:lstStyle/>
                    <a:p>
                      <a:endParaRPr lang="en-GB"/>
                    </a:p>
                  </a:txBody>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a:p>
                  </a:txBody>
                  <a:tcPr/>
                </a:tc>
                <a:tc>
                  <a:txBody>
                    <a:bodyPr/>
                    <a:lstStyle/>
                    <a:p>
                      <a:endParaRPr lang="en-GB" dirty="0"/>
                    </a:p>
                  </a:txBody>
                  <a:tcPr>
                    <a:solidFill>
                      <a:srgbClr val="E9EDF4"/>
                    </a:solidFill>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4177301389"/>
                  </a:ext>
                </a:extLst>
              </a:tr>
              <a:tr h="664937">
                <a:tc>
                  <a:txBody>
                    <a:bodyPr/>
                    <a:lstStyle/>
                    <a:p>
                      <a:r>
                        <a:rPr lang="it-IT" sz="1600" dirty="0" smtClean="0"/>
                        <a:t>7</a:t>
                      </a:r>
                      <a:r>
                        <a:rPr lang="it-IT" sz="1600" smtClean="0"/>
                        <a:t>.5</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Evaluation of training process by an external institution</a:t>
                      </a:r>
                    </a:p>
                  </a:txBody>
                  <a:tcPr/>
                </a:tc>
                <a:tc>
                  <a:txBody>
                    <a:bodyPr/>
                    <a:lstStyle/>
                    <a:p>
                      <a:endParaRPr lang="en-GB"/>
                    </a:p>
                  </a:txBody>
                  <a:tcPr/>
                </a:tc>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solidFill>
                      <a:srgbClr val="D0D8E8"/>
                    </a:solidFill>
                  </a:tcPr>
                </a:tc>
                <a:tc>
                  <a:txBody>
                    <a:bodyPr/>
                    <a:lstStyle/>
                    <a:p>
                      <a:endParaRPr lang="en-GB" dirty="0"/>
                    </a:p>
                  </a:txBody>
                  <a:tcPr>
                    <a:solidFill>
                      <a:srgbClr val="D0D8E8"/>
                    </a:solidFill>
                  </a:tcPr>
                </a:tc>
                <a:tc>
                  <a:txBody>
                    <a:bodyPr/>
                    <a:lstStyle/>
                    <a:p>
                      <a:endParaRPr lang="en-GB" dirty="0"/>
                    </a:p>
                  </a:txBody>
                  <a:tcPr>
                    <a:solidFill>
                      <a:srgbClr val="D0D8E8"/>
                    </a:solidFill>
                  </a:tcPr>
                </a:tc>
                <a:tc>
                  <a:txBody>
                    <a:bodyPr/>
                    <a:lstStyle/>
                    <a:p>
                      <a:endParaRPr lang="en-GB" dirty="0"/>
                    </a:p>
                  </a:txBody>
                  <a:tcPr>
                    <a:solidFill>
                      <a:srgbClr val="D0D8E8"/>
                    </a:solidFill>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3025247966"/>
                  </a:ext>
                </a:extLst>
              </a:tr>
            </a:tbl>
          </a:graphicData>
        </a:graphic>
      </p:graphicFrame>
      <p:sp>
        <p:nvSpPr>
          <p:cNvPr id="3" name="CasellaDiTesto 2"/>
          <p:cNvSpPr txBox="1"/>
          <p:nvPr/>
        </p:nvSpPr>
        <p:spPr>
          <a:xfrm>
            <a:off x="6087291" y="470263"/>
            <a:ext cx="6675120" cy="369332"/>
          </a:xfrm>
          <a:prstGeom prst="rect">
            <a:avLst/>
          </a:prstGeom>
          <a:noFill/>
        </p:spPr>
        <p:txBody>
          <a:bodyPr wrap="square" rtlCol="0">
            <a:spAutoFit/>
          </a:bodyPr>
          <a:lstStyle/>
          <a:p>
            <a:r>
              <a:rPr lang="it-IT" dirty="0" err="1" smtClean="0">
                <a:ln w="0"/>
                <a:solidFill>
                  <a:schemeClr val="accent1"/>
                </a:solidFill>
                <a:effectLst>
                  <a:outerShdw blurRad="38100" dist="25400" dir="5400000" algn="ctr" rotWithShape="0">
                    <a:srgbClr val="6E747A">
                      <a:alpha val="43000"/>
                    </a:srgbClr>
                  </a:outerShdw>
                </a:effectLst>
              </a:rPr>
              <a:t>Year</a:t>
            </a:r>
            <a:r>
              <a:rPr lang="it-IT" dirty="0" smtClean="0">
                <a:ln w="0"/>
                <a:solidFill>
                  <a:schemeClr val="accent1"/>
                </a:solidFill>
                <a:effectLst>
                  <a:outerShdw blurRad="38100" dist="25400" dir="5400000" algn="ctr" rotWithShape="0">
                    <a:srgbClr val="6E747A">
                      <a:alpha val="43000"/>
                    </a:srgbClr>
                  </a:outerShdw>
                </a:effectLst>
              </a:rPr>
              <a:t> 3</a:t>
            </a:r>
            <a:endParaRPr lang="en-GB"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164267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a 1"/>
          <p:cNvGraphicFramePr>
            <a:graphicFrameLocks noGrp="1"/>
          </p:cNvGraphicFramePr>
          <p:nvPr>
            <p:extLst>
              <p:ext uri="{D42A27DB-BD31-4B8C-83A1-F6EECF244321}">
                <p14:modId xmlns:p14="http://schemas.microsoft.com/office/powerpoint/2010/main" val="3312592860"/>
              </p:ext>
            </p:extLst>
          </p:nvPr>
        </p:nvGraphicFramePr>
        <p:xfrm>
          <a:off x="483319" y="1267100"/>
          <a:ext cx="12279092" cy="4463689"/>
        </p:xfrm>
        <a:graphic>
          <a:graphicData uri="http://schemas.openxmlformats.org/drawingml/2006/table">
            <a:tbl>
              <a:tblPr firstRow="1" bandRow="1">
                <a:tableStyleId>{5C22544A-7EE6-4342-B048-85BDC9FD1C3A}</a:tableStyleId>
              </a:tblPr>
              <a:tblGrid>
                <a:gridCol w="470265">
                  <a:extLst>
                    <a:ext uri="{9D8B030D-6E8A-4147-A177-3AD203B41FA5}">
                      <a16:colId xmlns:a16="http://schemas.microsoft.com/office/drawing/2014/main" xmlns="" val="325549620"/>
                    </a:ext>
                  </a:extLst>
                </a:gridCol>
                <a:gridCol w="4467497">
                  <a:extLst>
                    <a:ext uri="{9D8B030D-6E8A-4147-A177-3AD203B41FA5}">
                      <a16:colId xmlns:a16="http://schemas.microsoft.com/office/drawing/2014/main" xmlns="" val="3113594857"/>
                    </a:ext>
                  </a:extLst>
                </a:gridCol>
                <a:gridCol w="587829">
                  <a:extLst>
                    <a:ext uri="{9D8B030D-6E8A-4147-A177-3AD203B41FA5}">
                      <a16:colId xmlns:a16="http://schemas.microsoft.com/office/drawing/2014/main" xmlns="" val="3448779578"/>
                    </a:ext>
                  </a:extLst>
                </a:gridCol>
                <a:gridCol w="496388">
                  <a:extLst>
                    <a:ext uri="{9D8B030D-6E8A-4147-A177-3AD203B41FA5}">
                      <a16:colId xmlns:a16="http://schemas.microsoft.com/office/drawing/2014/main" xmlns="" val="1515636119"/>
                    </a:ext>
                  </a:extLst>
                </a:gridCol>
                <a:gridCol w="587829">
                  <a:extLst>
                    <a:ext uri="{9D8B030D-6E8A-4147-A177-3AD203B41FA5}">
                      <a16:colId xmlns:a16="http://schemas.microsoft.com/office/drawing/2014/main" xmlns="" val="1929665679"/>
                    </a:ext>
                  </a:extLst>
                </a:gridCol>
                <a:gridCol w="535577">
                  <a:extLst>
                    <a:ext uri="{9D8B030D-6E8A-4147-A177-3AD203B41FA5}">
                      <a16:colId xmlns:a16="http://schemas.microsoft.com/office/drawing/2014/main" xmlns="" val="1324908723"/>
                    </a:ext>
                  </a:extLst>
                </a:gridCol>
                <a:gridCol w="679269">
                  <a:extLst>
                    <a:ext uri="{9D8B030D-6E8A-4147-A177-3AD203B41FA5}">
                      <a16:colId xmlns:a16="http://schemas.microsoft.com/office/drawing/2014/main" xmlns="" val="449619761"/>
                    </a:ext>
                  </a:extLst>
                </a:gridCol>
                <a:gridCol w="574765">
                  <a:extLst>
                    <a:ext uri="{9D8B030D-6E8A-4147-A177-3AD203B41FA5}">
                      <a16:colId xmlns:a16="http://schemas.microsoft.com/office/drawing/2014/main" xmlns="" val="3438503674"/>
                    </a:ext>
                  </a:extLst>
                </a:gridCol>
                <a:gridCol w="627018">
                  <a:extLst>
                    <a:ext uri="{9D8B030D-6E8A-4147-A177-3AD203B41FA5}">
                      <a16:colId xmlns:a16="http://schemas.microsoft.com/office/drawing/2014/main" xmlns="" val="4040965731"/>
                    </a:ext>
                  </a:extLst>
                </a:gridCol>
                <a:gridCol w="653142">
                  <a:extLst>
                    <a:ext uri="{9D8B030D-6E8A-4147-A177-3AD203B41FA5}">
                      <a16:colId xmlns:a16="http://schemas.microsoft.com/office/drawing/2014/main" xmlns="" val="422917657"/>
                    </a:ext>
                  </a:extLst>
                </a:gridCol>
                <a:gridCol w="653143">
                  <a:extLst>
                    <a:ext uri="{9D8B030D-6E8A-4147-A177-3AD203B41FA5}">
                      <a16:colId xmlns:a16="http://schemas.microsoft.com/office/drawing/2014/main" xmlns="" val="4039673330"/>
                    </a:ext>
                  </a:extLst>
                </a:gridCol>
                <a:gridCol w="666206">
                  <a:extLst>
                    <a:ext uri="{9D8B030D-6E8A-4147-A177-3AD203B41FA5}">
                      <a16:colId xmlns:a16="http://schemas.microsoft.com/office/drawing/2014/main" xmlns="" val="1571661456"/>
                    </a:ext>
                  </a:extLst>
                </a:gridCol>
                <a:gridCol w="666206">
                  <a:extLst>
                    <a:ext uri="{9D8B030D-6E8A-4147-A177-3AD203B41FA5}">
                      <a16:colId xmlns:a16="http://schemas.microsoft.com/office/drawing/2014/main" xmlns="" val="4203905368"/>
                    </a:ext>
                  </a:extLst>
                </a:gridCol>
                <a:gridCol w="613958">
                  <a:extLst>
                    <a:ext uri="{9D8B030D-6E8A-4147-A177-3AD203B41FA5}">
                      <a16:colId xmlns:a16="http://schemas.microsoft.com/office/drawing/2014/main" xmlns="" val="354461507"/>
                    </a:ext>
                  </a:extLst>
                </a:gridCol>
              </a:tblGrid>
              <a:tr h="731518">
                <a:tc gridSpan="2">
                  <a:txBody>
                    <a:bodyPr/>
                    <a:lstStyle/>
                    <a:p>
                      <a:r>
                        <a:rPr lang="it-IT" dirty="0" err="1" smtClean="0"/>
                        <a:t>Activities</a:t>
                      </a:r>
                      <a:endParaRPr lang="en-GB" dirty="0"/>
                    </a:p>
                  </a:txBody>
                  <a:tcPr/>
                </a:tc>
                <a:tc hMerge="1">
                  <a:txBody>
                    <a:bodyPr/>
                    <a:lstStyle/>
                    <a:p>
                      <a:endParaRPr lang="en-GB" dirty="0"/>
                    </a:p>
                  </a:txBody>
                  <a:tcPr/>
                </a:tc>
                <a:tc>
                  <a:txBody>
                    <a:bodyPr/>
                    <a:lstStyle/>
                    <a:p>
                      <a:r>
                        <a:rPr lang="it-IT" sz="1600" dirty="0" smtClean="0"/>
                        <a:t>M1</a:t>
                      </a:r>
                      <a:endParaRPr lang="en-GB" sz="1600" dirty="0"/>
                    </a:p>
                  </a:txBody>
                  <a:tcPr/>
                </a:tc>
                <a:tc>
                  <a:txBody>
                    <a:bodyPr/>
                    <a:lstStyle/>
                    <a:p>
                      <a:r>
                        <a:rPr lang="it-IT" sz="1600" dirty="0" smtClean="0"/>
                        <a:t>M2</a:t>
                      </a:r>
                      <a:endParaRPr lang="en-GB" sz="1600" dirty="0"/>
                    </a:p>
                  </a:txBody>
                  <a:tcPr/>
                </a:tc>
                <a:tc>
                  <a:txBody>
                    <a:bodyPr/>
                    <a:lstStyle/>
                    <a:p>
                      <a:r>
                        <a:rPr lang="it-IT" sz="1600" dirty="0" smtClean="0"/>
                        <a:t>M3</a:t>
                      </a:r>
                      <a:endParaRPr lang="en-GB" sz="1600" dirty="0"/>
                    </a:p>
                  </a:txBody>
                  <a:tcPr/>
                </a:tc>
                <a:tc>
                  <a:txBody>
                    <a:bodyPr/>
                    <a:lstStyle/>
                    <a:p>
                      <a:r>
                        <a:rPr lang="it-IT" sz="1600" dirty="0" smtClean="0"/>
                        <a:t>M4</a:t>
                      </a:r>
                      <a:endParaRPr lang="en-GB" sz="1600" dirty="0"/>
                    </a:p>
                  </a:txBody>
                  <a:tcPr/>
                </a:tc>
                <a:tc>
                  <a:txBody>
                    <a:bodyPr/>
                    <a:lstStyle/>
                    <a:p>
                      <a:r>
                        <a:rPr lang="it-IT" sz="1600" dirty="0" smtClean="0"/>
                        <a:t>M5</a:t>
                      </a:r>
                      <a:endParaRPr lang="en-GB" sz="1600" dirty="0"/>
                    </a:p>
                  </a:txBody>
                  <a:tcPr/>
                </a:tc>
                <a:tc>
                  <a:txBody>
                    <a:bodyPr/>
                    <a:lstStyle/>
                    <a:p>
                      <a:r>
                        <a:rPr lang="it-IT" sz="1600" dirty="0" smtClean="0"/>
                        <a:t>M6</a:t>
                      </a:r>
                      <a:endParaRPr lang="en-GB" sz="1600" dirty="0"/>
                    </a:p>
                  </a:txBody>
                  <a:tcPr/>
                </a:tc>
                <a:tc>
                  <a:txBody>
                    <a:bodyPr/>
                    <a:lstStyle/>
                    <a:p>
                      <a:r>
                        <a:rPr lang="it-IT" sz="1600" dirty="0" smtClean="0"/>
                        <a:t>M7</a:t>
                      </a:r>
                      <a:endParaRPr lang="en-GB" sz="1600" dirty="0"/>
                    </a:p>
                  </a:txBody>
                  <a:tcPr/>
                </a:tc>
                <a:tc>
                  <a:txBody>
                    <a:bodyPr/>
                    <a:lstStyle/>
                    <a:p>
                      <a:r>
                        <a:rPr lang="it-IT" sz="1600" dirty="0" smtClean="0"/>
                        <a:t>M8</a:t>
                      </a:r>
                      <a:endParaRPr lang="en-GB" sz="1600" dirty="0"/>
                    </a:p>
                  </a:txBody>
                  <a:tcPr/>
                </a:tc>
                <a:tc>
                  <a:txBody>
                    <a:bodyPr/>
                    <a:lstStyle/>
                    <a:p>
                      <a:r>
                        <a:rPr lang="it-IT" sz="1600" dirty="0" smtClean="0"/>
                        <a:t>M9</a:t>
                      </a:r>
                      <a:endParaRPr lang="en-GB" sz="1600" dirty="0"/>
                    </a:p>
                  </a:txBody>
                  <a:tcPr/>
                </a:tc>
                <a:tc>
                  <a:txBody>
                    <a:bodyPr/>
                    <a:lstStyle/>
                    <a:p>
                      <a:r>
                        <a:rPr lang="it-IT" sz="1600" dirty="0" smtClean="0"/>
                        <a:t>M10</a:t>
                      </a:r>
                      <a:endParaRPr lang="en-GB" sz="1600" dirty="0"/>
                    </a:p>
                  </a:txBody>
                  <a:tcPr/>
                </a:tc>
                <a:tc>
                  <a:txBody>
                    <a:bodyPr/>
                    <a:lstStyle/>
                    <a:p>
                      <a:r>
                        <a:rPr lang="it-IT" sz="1600" dirty="0" smtClean="0"/>
                        <a:t>M11</a:t>
                      </a:r>
                      <a:endParaRPr lang="en-GB" sz="1600" dirty="0"/>
                    </a:p>
                  </a:txBody>
                  <a:tcPr/>
                </a:tc>
                <a:tc>
                  <a:txBody>
                    <a:bodyPr/>
                    <a:lstStyle/>
                    <a:p>
                      <a:r>
                        <a:rPr lang="it-IT" sz="1600" dirty="0" smtClean="0"/>
                        <a:t>M12</a:t>
                      </a:r>
                      <a:endParaRPr lang="en-GB" sz="1600" dirty="0"/>
                    </a:p>
                  </a:txBody>
                  <a:tcPr/>
                </a:tc>
                <a:extLst>
                  <a:ext uri="{0D108BD9-81ED-4DB2-BD59-A6C34878D82A}">
                    <a16:rowId xmlns:a16="http://schemas.microsoft.com/office/drawing/2014/main" xmlns="" val="621446150"/>
                  </a:ext>
                </a:extLst>
              </a:tr>
              <a:tr h="822960">
                <a:tc>
                  <a:txBody>
                    <a:bodyPr/>
                    <a:lstStyle/>
                    <a:p>
                      <a:r>
                        <a:rPr lang="it-IT" sz="1600" dirty="0" smtClean="0"/>
                        <a:t>7.1</a:t>
                      </a:r>
                    </a:p>
                    <a:p>
                      <a:endParaRPr lang="en-GB"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Establishment of predetermined quality indicators </a:t>
                      </a:r>
                    </a:p>
                  </a:txBody>
                  <a:tcPr/>
                </a:tc>
                <a:tc>
                  <a:txBody>
                    <a:bodyPr/>
                    <a:lstStyle/>
                    <a:p>
                      <a:endParaRPr lang="en-GB" dirty="0"/>
                    </a:p>
                  </a:txBody>
                  <a:tcPr>
                    <a:solidFill>
                      <a:srgbClr val="D0D8E8"/>
                    </a:solidFill>
                  </a:tcPr>
                </a:tc>
                <a:tc>
                  <a:txBody>
                    <a:bodyPr/>
                    <a:lstStyle/>
                    <a:p>
                      <a:endParaRPr lang="en-GB" dirty="0"/>
                    </a:p>
                  </a:txBody>
                  <a:tcPr>
                    <a:solidFill>
                      <a:srgbClr val="D0D8E8"/>
                    </a:solidFill>
                  </a:tcPr>
                </a:tc>
                <a:tc>
                  <a:txBody>
                    <a:bodyPr/>
                    <a:lstStyle/>
                    <a:p>
                      <a:endParaRPr lang="en-GB" dirty="0"/>
                    </a:p>
                  </a:txBody>
                  <a:tcPr/>
                </a:tc>
                <a:tc>
                  <a:txBody>
                    <a:bodyPr/>
                    <a:lstStyle/>
                    <a:p>
                      <a:endParaRPr lang="en-GB" dirty="0"/>
                    </a:p>
                  </a:txBody>
                  <a:tcPr>
                    <a:solidFill>
                      <a:srgbClr val="D0D8E8"/>
                    </a:solidFill>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937179504"/>
                  </a:ext>
                </a:extLst>
              </a:tr>
              <a:tr h="664937">
                <a:tc>
                  <a:txBody>
                    <a:bodyPr/>
                    <a:lstStyle/>
                    <a:p>
                      <a:r>
                        <a:rPr lang="it-IT" sz="1600" dirty="0" smtClean="0"/>
                        <a:t>7.2</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Designation of quality instruments	</a:t>
                      </a:r>
                    </a:p>
                  </a:txBody>
                  <a:tcPr/>
                </a:tc>
                <a:tc>
                  <a:txBody>
                    <a:bodyPr/>
                    <a:lstStyle/>
                    <a:p>
                      <a:endParaRPr lang="en-GB"/>
                    </a:p>
                  </a:txBody>
                  <a:tcPr/>
                </a:tc>
                <a:tc>
                  <a:txBody>
                    <a:bodyPr/>
                    <a:lstStyle/>
                    <a:p>
                      <a:endParaRPr lang="en-GB"/>
                    </a:p>
                  </a:txBody>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dirty="0"/>
                    </a:p>
                  </a:txBody>
                  <a:tcPr/>
                </a:tc>
                <a:tc>
                  <a:txBody>
                    <a:bodyPr/>
                    <a:lstStyle/>
                    <a:p>
                      <a:endParaRPr lang="en-GB" dirty="0"/>
                    </a:p>
                  </a:txBody>
                  <a:tcPr/>
                </a:tc>
                <a:tc>
                  <a:txBody>
                    <a:bodyPr/>
                    <a:lstStyle/>
                    <a:p>
                      <a:endParaRPr lang="en-GB" dirty="0"/>
                    </a:p>
                  </a:txBody>
                  <a:tcPr>
                    <a:solidFill>
                      <a:srgbClr val="E9EDF4"/>
                    </a:solidFill>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1547502533"/>
                  </a:ext>
                </a:extLst>
              </a:tr>
              <a:tr h="664937">
                <a:tc>
                  <a:txBody>
                    <a:bodyPr/>
                    <a:lstStyle/>
                    <a:p>
                      <a:r>
                        <a:rPr lang="it-IT" sz="1600" dirty="0" smtClean="0"/>
                        <a:t>7.3</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Monitoring, assessment and control of the predetermined and defined indicators, standards and goals.	</a:t>
                      </a:r>
                    </a:p>
                  </a:txBody>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extLst>
                  <a:ext uri="{0D108BD9-81ED-4DB2-BD59-A6C34878D82A}">
                    <a16:rowId xmlns:a16="http://schemas.microsoft.com/office/drawing/2014/main" xmlns="" val="1393171192"/>
                  </a:ext>
                </a:extLst>
              </a:tr>
              <a:tr h="664937">
                <a:tc>
                  <a:txBody>
                    <a:bodyPr/>
                    <a:lstStyle/>
                    <a:p>
                      <a:r>
                        <a:rPr lang="it-IT" sz="1600" dirty="0" smtClean="0"/>
                        <a:t>7.4</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Elaboration of the project quality assurance report at month 12;  24; 36	</a:t>
                      </a:r>
                    </a:p>
                  </a:txBody>
                  <a:tcPr/>
                </a:tc>
                <a:tc>
                  <a:txBody>
                    <a:bodyPr/>
                    <a:lstStyle/>
                    <a:p>
                      <a:endParaRPr lang="en-GB" dirty="0"/>
                    </a:p>
                  </a:txBody>
                  <a:tcPr/>
                </a:tc>
                <a:tc>
                  <a:txBody>
                    <a:bodyPr/>
                    <a:lstStyle/>
                    <a:p>
                      <a:endParaRPr lang="en-GB"/>
                    </a:p>
                  </a:txBody>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a:p>
                  </a:txBody>
                  <a:tcPr/>
                </a:tc>
                <a:tc>
                  <a:txBody>
                    <a:bodyPr/>
                    <a:lstStyle/>
                    <a:p>
                      <a:endParaRPr lang="en-GB" dirty="0"/>
                    </a:p>
                  </a:txBody>
                  <a:tcPr>
                    <a:solidFill>
                      <a:srgbClr val="E9EDF4"/>
                    </a:solidFill>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4177301389"/>
                  </a:ext>
                </a:extLst>
              </a:tr>
              <a:tr h="664937">
                <a:tc>
                  <a:txBody>
                    <a:bodyPr/>
                    <a:lstStyle/>
                    <a:p>
                      <a:r>
                        <a:rPr lang="it-IT" sz="1600" dirty="0" smtClean="0"/>
                        <a:t>7</a:t>
                      </a:r>
                      <a:r>
                        <a:rPr lang="it-IT" sz="1600" smtClean="0"/>
                        <a:t>.5</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Evaluation of training process by an external institution</a:t>
                      </a:r>
                    </a:p>
                  </a:txBody>
                  <a:tcPr/>
                </a:tc>
                <a:tc>
                  <a:txBody>
                    <a:bodyPr/>
                    <a:lstStyle/>
                    <a:p>
                      <a:endParaRPr lang="en-GB"/>
                    </a:p>
                  </a:txBody>
                  <a:tcPr/>
                </a:tc>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solidFill>
                      <a:srgbClr val="D0D8E8"/>
                    </a:solidFill>
                  </a:tcPr>
                </a:tc>
                <a:tc>
                  <a:txBody>
                    <a:bodyPr/>
                    <a:lstStyle/>
                    <a:p>
                      <a:endParaRPr lang="en-GB" dirty="0"/>
                    </a:p>
                  </a:txBody>
                  <a:tcPr>
                    <a:solidFill>
                      <a:srgbClr val="D0D8E8"/>
                    </a:solidFill>
                  </a:tcPr>
                </a:tc>
                <a:tc>
                  <a:txBody>
                    <a:bodyPr/>
                    <a:lstStyle/>
                    <a:p>
                      <a:endParaRPr lang="en-GB" dirty="0"/>
                    </a:p>
                  </a:txBody>
                  <a:tcPr>
                    <a:solidFill>
                      <a:srgbClr val="D0D8E8"/>
                    </a:solidFill>
                  </a:tcPr>
                </a:tc>
                <a:tc>
                  <a:txBody>
                    <a:bodyPr/>
                    <a:lstStyle/>
                    <a:p>
                      <a:endParaRPr lang="en-GB" dirty="0"/>
                    </a:p>
                  </a:txBody>
                  <a:tcPr>
                    <a:solidFill>
                      <a:srgbClr val="D0D8E8"/>
                    </a:solidFill>
                  </a:tcPr>
                </a:tc>
                <a:tc>
                  <a:txBody>
                    <a:bodyPr/>
                    <a:lstStyle/>
                    <a:p>
                      <a:endParaRPr lang="en-GB" dirty="0"/>
                    </a:p>
                  </a:txBody>
                  <a:tcPr/>
                </a:tc>
                <a:tc>
                  <a:txBody>
                    <a:bodyPr/>
                    <a:lstStyle/>
                    <a:p>
                      <a:endParaRPr lang="en-GB" dirty="0"/>
                    </a:p>
                  </a:txBody>
                  <a:tcPr>
                    <a:solidFill>
                      <a:schemeClr val="accent2"/>
                    </a:solidFill>
                  </a:tcPr>
                </a:tc>
                <a:extLst>
                  <a:ext uri="{0D108BD9-81ED-4DB2-BD59-A6C34878D82A}">
                    <a16:rowId xmlns:a16="http://schemas.microsoft.com/office/drawing/2014/main" xmlns="" val="3025247966"/>
                  </a:ext>
                </a:extLst>
              </a:tr>
            </a:tbl>
          </a:graphicData>
        </a:graphic>
      </p:graphicFrame>
      <p:sp>
        <p:nvSpPr>
          <p:cNvPr id="3" name="CasellaDiTesto 2"/>
          <p:cNvSpPr txBox="1"/>
          <p:nvPr/>
        </p:nvSpPr>
        <p:spPr>
          <a:xfrm>
            <a:off x="6087291" y="470263"/>
            <a:ext cx="6675120" cy="369332"/>
          </a:xfrm>
          <a:prstGeom prst="rect">
            <a:avLst/>
          </a:prstGeom>
          <a:noFill/>
        </p:spPr>
        <p:txBody>
          <a:bodyPr wrap="square" rtlCol="0">
            <a:spAutoFit/>
          </a:bodyPr>
          <a:lstStyle/>
          <a:p>
            <a:r>
              <a:rPr lang="it-IT" dirty="0" smtClean="0">
                <a:ln w="0"/>
                <a:solidFill>
                  <a:schemeClr val="accent1"/>
                </a:solidFill>
                <a:effectLst>
                  <a:outerShdw blurRad="38100" dist="25400" dir="5400000" algn="ctr" rotWithShape="0">
                    <a:srgbClr val="6E747A">
                      <a:alpha val="43000"/>
                    </a:srgbClr>
                  </a:outerShdw>
                </a:effectLst>
              </a:rPr>
              <a:t>Year 4 COVID 19 Affected</a:t>
            </a:r>
            <a:endParaRPr lang="en-GB"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11097203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11194069" y="8978206"/>
            <a:ext cx="169545" cy="189865"/>
          </a:xfrm>
          <a:custGeom>
            <a:avLst/>
            <a:gdLst/>
            <a:ahLst/>
            <a:cxnLst/>
            <a:rect l="l" t="t" r="r" b="b"/>
            <a:pathLst>
              <a:path w="169545" h="189865">
                <a:moveTo>
                  <a:pt x="98729" y="0"/>
                </a:moveTo>
                <a:lnTo>
                  <a:pt x="56337" y="7061"/>
                </a:lnTo>
                <a:lnTo>
                  <a:pt x="25395" y="26968"/>
                </a:lnTo>
                <a:lnTo>
                  <a:pt x="6437" y="57800"/>
                </a:lnTo>
                <a:lnTo>
                  <a:pt x="0" y="97637"/>
                </a:lnTo>
                <a:lnTo>
                  <a:pt x="7236" y="138319"/>
                </a:lnTo>
                <a:lnTo>
                  <a:pt x="27705" y="167020"/>
                </a:lnTo>
                <a:lnTo>
                  <a:pt x="59546" y="184030"/>
                </a:lnTo>
                <a:lnTo>
                  <a:pt x="100901" y="189636"/>
                </a:lnTo>
                <a:lnTo>
                  <a:pt x="124276" y="188131"/>
                </a:lnTo>
                <a:lnTo>
                  <a:pt x="164820" y="176098"/>
                </a:lnTo>
                <a:lnTo>
                  <a:pt x="169456" y="172770"/>
                </a:lnTo>
                <a:lnTo>
                  <a:pt x="169456" y="166382"/>
                </a:lnTo>
                <a:lnTo>
                  <a:pt x="102539" y="166382"/>
                </a:lnTo>
                <a:lnTo>
                  <a:pt x="70375" y="161491"/>
                </a:lnTo>
                <a:lnTo>
                  <a:pt x="48413" y="147566"/>
                </a:lnTo>
                <a:lnTo>
                  <a:pt x="35836" y="125732"/>
                </a:lnTo>
                <a:lnTo>
                  <a:pt x="31826" y="97116"/>
                </a:lnTo>
                <a:lnTo>
                  <a:pt x="35615" y="67964"/>
                </a:lnTo>
                <a:lnTo>
                  <a:pt x="47666" y="43700"/>
                </a:lnTo>
                <a:lnTo>
                  <a:pt x="68998" y="27104"/>
                </a:lnTo>
                <a:lnTo>
                  <a:pt x="100634" y="20955"/>
                </a:lnTo>
                <a:lnTo>
                  <a:pt x="156378" y="20955"/>
                </a:lnTo>
                <a:lnTo>
                  <a:pt x="152660" y="15814"/>
                </a:lnTo>
                <a:lnTo>
                  <a:pt x="131664" y="4445"/>
                </a:lnTo>
                <a:lnTo>
                  <a:pt x="98729" y="0"/>
                </a:lnTo>
                <a:close/>
              </a:path>
              <a:path w="169545" h="189865">
                <a:moveTo>
                  <a:pt x="169456" y="151815"/>
                </a:moveTo>
                <a:lnTo>
                  <a:pt x="167817" y="151815"/>
                </a:lnTo>
                <a:lnTo>
                  <a:pt x="161289" y="154114"/>
                </a:lnTo>
                <a:lnTo>
                  <a:pt x="151229" y="157863"/>
                </a:lnTo>
                <a:lnTo>
                  <a:pt x="137929" y="161877"/>
                </a:lnTo>
                <a:lnTo>
                  <a:pt x="121622" y="165076"/>
                </a:lnTo>
                <a:lnTo>
                  <a:pt x="102539" y="166382"/>
                </a:lnTo>
                <a:lnTo>
                  <a:pt x="169456" y="166382"/>
                </a:lnTo>
                <a:lnTo>
                  <a:pt x="169456" y="151815"/>
                </a:lnTo>
                <a:close/>
              </a:path>
              <a:path w="169545" h="189865">
                <a:moveTo>
                  <a:pt x="156378" y="20955"/>
                </a:moveTo>
                <a:lnTo>
                  <a:pt x="100634" y="20955"/>
                </a:lnTo>
                <a:lnTo>
                  <a:pt x="112471" y="21690"/>
                </a:lnTo>
                <a:lnTo>
                  <a:pt x="122701" y="23768"/>
                </a:lnTo>
                <a:lnTo>
                  <a:pt x="131349" y="26998"/>
                </a:lnTo>
                <a:lnTo>
                  <a:pt x="138442" y="31191"/>
                </a:lnTo>
                <a:lnTo>
                  <a:pt x="132181" y="34251"/>
                </a:lnTo>
                <a:lnTo>
                  <a:pt x="127838" y="40132"/>
                </a:lnTo>
                <a:lnTo>
                  <a:pt x="127838" y="48044"/>
                </a:lnTo>
                <a:lnTo>
                  <a:pt x="129321" y="55626"/>
                </a:lnTo>
                <a:lnTo>
                  <a:pt x="133380" y="61337"/>
                </a:lnTo>
                <a:lnTo>
                  <a:pt x="139427" y="64939"/>
                </a:lnTo>
                <a:lnTo>
                  <a:pt x="146875" y="66192"/>
                </a:lnTo>
                <a:lnTo>
                  <a:pt x="154381" y="64931"/>
                </a:lnTo>
                <a:lnTo>
                  <a:pt x="160816" y="61274"/>
                </a:lnTo>
                <a:lnTo>
                  <a:pt x="165313" y="55412"/>
                </a:lnTo>
                <a:lnTo>
                  <a:pt x="167004" y="47536"/>
                </a:lnTo>
                <a:lnTo>
                  <a:pt x="163759" y="31161"/>
                </a:lnTo>
                <a:lnTo>
                  <a:pt x="156378" y="20955"/>
                </a:lnTo>
                <a:close/>
              </a:path>
            </a:pathLst>
          </a:custGeom>
          <a:solidFill>
            <a:srgbClr val="407DC9"/>
          </a:solidFill>
        </p:spPr>
        <p:txBody>
          <a:bodyPr wrap="square" lIns="0" tIns="0" rIns="0" bIns="0" rtlCol="0"/>
          <a:lstStyle/>
          <a:p>
            <a:endParaRPr/>
          </a:p>
        </p:txBody>
      </p:sp>
      <p:sp>
        <p:nvSpPr>
          <p:cNvPr id="4" name="object 4"/>
          <p:cNvSpPr/>
          <p:nvPr/>
        </p:nvSpPr>
        <p:spPr>
          <a:xfrm>
            <a:off x="11373890" y="8969784"/>
            <a:ext cx="165100" cy="196850"/>
          </a:xfrm>
          <a:custGeom>
            <a:avLst/>
            <a:gdLst/>
            <a:ahLst/>
            <a:cxnLst/>
            <a:rect l="l" t="t" r="r" b="b"/>
            <a:pathLst>
              <a:path w="165100" h="196850">
                <a:moveTo>
                  <a:pt x="139628" y="78968"/>
                </a:moveTo>
                <a:lnTo>
                  <a:pt x="89496" y="78968"/>
                </a:lnTo>
                <a:lnTo>
                  <a:pt x="101294" y="80884"/>
                </a:lnTo>
                <a:lnTo>
                  <a:pt x="109220" y="86250"/>
                </a:lnTo>
                <a:lnTo>
                  <a:pt x="113678" y="94490"/>
                </a:lnTo>
                <a:lnTo>
                  <a:pt x="115074" y="105029"/>
                </a:lnTo>
                <a:lnTo>
                  <a:pt x="115074" y="170459"/>
                </a:lnTo>
                <a:lnTo>
                  <a:pt x="117522" y="183593"/>
                </a:lnTo>
                <a:lnTo>
                  <a:pt x="123845" y="191549"/>
                </a:lnTo>
                <a:lnTo>
                  <a:pt x="132514" y="195478"/>
                </a:lnTo>
                <a:lnTo>
                  <a:pt x="141998" y="196532"/>
                </a:lnTo>
                <a:lnTo>
                  <a:pt x="152336" y="196532"/>
                </a:lnTo>
                <a:lnTo>
                  <a:pt x="164579" y="176085"/>
                </a:lnTo>
                <a:lnTo>
                  <a:pt x="146621" y="176085"/>
                </a:lnTo>
                <a:lnTo>
                  <a:pt x="143903" y="172504"/>
                </a:lnTo>
                <a:lnTo>
                  <a:pt x="143903" y="100939"/>
                </a:lnTo>
                <a:lnTo>
                  <a:pt x="140566" y="80370"/>
                </a:lnTo>
                <a:lnTo>
                  <a:pt x="139628" y="78968"/>
                </a:lnTo>
                <a:close/>
              </a:path>
              <a:path w="165100" h="196850">
                <a:moveTo>
                  <a:pt x="75082" y="175577"/>
                </a:moveTo>
                <a:lnTo>
                  <a:pt x="812" y="175577"/>
                </a:lnTo>
                <a:lnTo>
                  <a:pt x="0" y="176593"/>
                </a:lnTo>
                <a:lnTo>
                  <a:pt x="0" y="194233"/>
                </a:lnTo>
                <a:lnTo>
                  <a:pt x="1104" y="195249"/>
                </a:lnTo>
                <a:lnTo>
                  <a:pt x="74815" y="195249"/>
                </a:lnTo>
                <a:lnTo>
                  <a:pt x="75895" y="194233"/>
                </a:lnTo>
                <a:lnTo>
                  <a:pt x="75895" y="176593"/>
                </a:lnTo>
                <a:lnTo>
                  <a:pt x="75082" y="175577"/>
                </a:lnTo>
                <a:close/>
              </a:path>
              <a:path w="165100" h="196850">
                <a:moveTo>
                  <a:pt x="163499" y="174548"/>
                </a:moveTo>
                <a:lnTo>
                  <a:pt x="161315" y="174802"/>
                </a:lnTo>
                <a:lnTo>
                  <a:pt x="158318" y="175056"/>
                </a:lnTo>
                <a:lnTo>
                  <a:pt x="156959" y="176085"/>
                </a:lnTo>
                <a:lnTo>
                  <a:pt x="164579" y="176085"/>
                </a:lnTo>
                <a:lnTo>
                  <a:pt x="164579" y="174802"/>
                </a:lnTo>
                <a:lnTo>
                  <a:pt x="163499" y="174548"/>
                </a:lnTo>
                <a:close/>
              </a:path>
              <a:path w="165100" h="196850">
                <a:moveTo>
                  <a:pt x="51142" y="0"/>
                </a:moveTo>
                <a:lnTo>
                  <a:pt x="45974" y="0"/>
                </a:lnTo>
                <a:lnTo>
                  <a:pt x="6261" y="2286"/>
                </a:lnTo>
                <a:lnTo>
                  <a:pt x="2451" y="2552"/>
                </a:lnTo>
                <a:lnTo>
                  <a:pt x="1638" y="3060"/>
                </a:lnTo>
                <a:lnTo>
                  <a:pt x="1638" y="19672"/>
                </a:lnTo>
                <a:lnTo>
                  <a:pt x="2184" y="21717"/>
                </a:lnTo>
                <a:lnTo>
                  <a:pt x="6261" y="21971"/>
                </a:lnTo>
                <a:lnTo>
                  <a:pt x="15519" y="22225"/>
                </a:lnTo>
                <a:lnTo>
                  <a:pt x="20942" y="22479"/>
                </a:lnTo>
                <a:lnTo>
                  <a:pt x="23126" y="24269"/>
                </a:lnTo>
                <a:lnTo>
                  <a:pt x="23672" y="29641"/>
                </a:lnTo>
                <a:lnTo>
                  <a:pt x="23672" y="166624"/>
                </a:lnTo>
                <a:lnTo>
                  <a:pt x="23126" y="174294"/>
                </a:lnTo>
                <a:lnTo>
                  <a:pt x="19596" y="175577"/>
                </a:lnTo>
                <a:lnTo>
                  <a:pt x="56045" y="175577"/>
                </a:lnTo>
                <a:lnTo>
                  <a:pt x="52768" y="174294"/>
                </a:lnTo>
                <a:lnTo>
                  <a:pt x="52501" y="166624"/>
                </a:lnTo>
                <a:lnTo>
                  <a:pt x="52501" y="131356"/>
                </a:lnTo>
                <a:lnTo>
                  <a:pt x="55108" y="109154"/>
                </a:lnTo>
                <a:lnTo>
                  <a:pt x="62126" y="92703"/>
                </a:lnTo>
                <a:lnTo>
                  <a:pt x="73581" y="82482"/>
                </a:lnTo>
                <a:lnTo>
                  <a:pt x="88346" y="79222"/>
                </a:lnTo>
                <a:lnTo>
                  <a:pt x="52501" y="79222"/>
                </a:lnTo>
                <a:lnTo>
                  <a:pt x="52501" y="2032"/>
                </a:lnTo>
                <a:lnTo>
                  <a:pt x="51142" y="0"/>
                </a:lnTo>
                <a:close/>
              </a:path>
              <a:path w="165100" h="196850">
                <a:moveTo>
                  <a:pt x="99288" y="56222"/>
                </a:moveTo>
                <a:lnTo>
                  <a:pt x="84441" y="57587"/>
                </a:lnTo>
                <a:lnTo>
                  <a:pt x="71304" y="61779"/>
                </a:lnTo>
                <a:lnTo>
                  <a:pt x="60462" y="68942"/>
                </a:lnTo>
                <a:lnTo>
                  <a:pt x="52501" y="79222"/>
                </a:lnTo>
                <a:lnTo>
                  <a:pt x="88346" y="79222"/>
                </a:lnTo>
                <a:lnTo>
                  <a:pt x="89496" y="78968"/>
                </a:lnTo>
                <a:lnTo>
                  <a:pt x="139628" y="78968"/>
                </a:lnTo>
                <a:lnTo>
                  <a:pt x="131287" y="66508"/>
                </a:lnTo>
                <a:lnTo>
                  <a:pt x="117162" y="58682"/>
                </a:lnTo>
                <a:lnTo>
                  <a:pt x="99288" y="56222"/>
                </a:lnTo>
                <a:close/>
              </a:path>
            </a:pathLst>
          </a:custGeom>
          <a:solidFill>
            <a:srgbClr val="407DC9"/>
          </a:solidFill>
        </p:spPr>
        <p:txBody>
          <a:bodyPr wrap="square" lIns="0" tIns="0" rIns="0" bIns="0" rtlCol="0"/>
          <a:lstStyle/>
          <a:p>
            <a:endParaRPr/>
          </a:p>
        </p:txBody>
      </p:sp>
      <p:sp>
        <p:nvSpPr>
          <p:cNvPr id="5" name="object 5"/>
          <p:cNvSpPr/>
          <p:nvPr/>
        </p:nvSpPr>
        <p:spPr>
          <a:xfrm>
            <a:off x="11550196" y="9028558"/>
            <a:ext cx="76200" cy="136525"/>
          </a:xfrm>
          <a:custGeom>
            <a:avLst/>
            <a:gdLst/>
            <a:ahLst/>
            <a:cxnLst/>
            <a:rect l="l" t="t" r="r" b="b"/>
            <a:pathLst>
              <a:path w="76200" h="136525">
                <a:moveTo>
                  <a:pt x="75082" y="116801"/>
                </a:moveTo>
                <a:lnTo>
                  <a:pt x="546" y="116801"/>
                </a:lnTo>
                <a:lnTo>
                  <a:pt x="0" y="117817"/>
                </a:lnTo>
                <a:lnTo>
                  <a:pt x="0" y="135458"/>
                </a:lnTo>
                <a:lnTo>
                  <a:pt x="1092" y="136474"/>
                </a:lnTo>
                <a:lnTo>
                  <a:pt x="74523" y="136474"/>
                </a:lnTo>
                <a:lnTo>
                  <a:pt x="75895" y="135458"/>
                </a:lnTo>
                <a:lnTo>
                  <a:pt x="75895" y="117817"/>
                </a:lnTo>
                <a:lnTo>
                  <a:pt x="75082" y="116801"/>
                </a:lnTo>
                <a:close/>
              </a:path>
              <a:path w="76200" h="136525">
                <a:moveTo>
                  <a:pt x="50863" y="0"/>
                </a:moveTo>
                <a:lnTo>
                  <a:pt x="45973" y="0"/>
                </a:lnTo>
                <a:lnTo>
                  <a:pt x="2451" y="2552"/>
                </a:lnTo>
                <a:lnTo>
                  <a:pt x="1358" y="3060"/>
                </a:lnTo>
                <a:lnTo>
                  <a:pt x="1358" y="19672"/>
                </a:lnTo>
                <a:lnTo>
                  <a:pt x="1904" y="21729"/>
                </a:lnTo>
                <a:lnTo>
                  <a:pt x="6261" y="21983"/>
                </a:lnTo>
                <a:lnTo>
                  <a:pt x="15506" y="22237"/>
                </a:lnTo>
                <a:lnTo>
                  <a:pt x="20942" y="22491"/>
                </a:lnTo>
                <a:lnTo>
                  <a:pt x="23126" y="24282"/>
                </a:lnTo>
                <a:lnTo>
                  <a:pt x="23393" y="29654"/>
                </a:lnTo>
                <a:lnTo>
                  <a:pt x="23393" y="115265"/>
                </a:lnTo>
                <a:lnTo>
                  <a:pt x="20408" y="116801"/>
                </a:lnTo>
                <a:lnTo>
                  <a:pt x="55232" y="116801"/>
                </a:lnTo>
                <a:lnTo>
                  <a:pt x="52235" y="115265"/>
                </a:lnTo>
                <a:lnTo>
                  <a:pt x="52235" y="2044"/>
                </a:lnTo>
                <a:lnTo>
                  <a:pt x="50863" y="0"/>
                </a:lnTo>
                <a:close/>
              </a:path>
            </a:pathLst>
          </a:custGeom>
          <a:solidFill>
            <a:srgbClr val="407DC9"/>
          </a:solidFill>
        </p:spPr>
        <p:txBody>
          <a:bodyPr wrap="square" lIns="0" tIns="0" rIns="0" bIns="0" rtlCol="0"/>
          <a:lstStyle/>
          <a:p>
            <a:endParaRPr/>
          </a:p>
        </p:txBody>
      </p:sp>
      <p:sp>
        <p:nvSpPr>
          <p:cNvPr id="6" name="object 6"/>
          <p:cNvSpPr/>
          <p:nvPr/>
        </p:nvSpPr>
        <p:spPr>
          <a:xfrm>
            <a:off x="11633979" y="8970027"/>
            <a:ext cx="76200" cy="195580"/>
          </a:xfrm>
          <a:custGeom>
            <a:avLst/>
            <a:gdLst/>
            <a:ahLst/>
            <a:cxnLst/>
            <a:rect l="l" t="t" r="r" b="b"/>
            <a:pathLst>
              <a:path w="76200" h="195579">
                <a:moveTo>
                  <a:pt x="75082" y="175336"/>
                </a:moveTo>
                <a:lnTo>
                  <a:pt x="825" y="175336"/>
                </a:lnTo>
                <a:lnTo>
                  <a:pt x="0" y="176352"/>
                </a:lnTo>
                <a:lnTo>
                  <a:pt x="0" y="193979"/>
                </a:lnTo>
                <a:lnTo>
                  <a:pt x="1104" y="195008"/>
                </a:lnTo>
                <a:lnTo>
                  <a:pt x="74815" y="195008"/>
                </a:lnTo>
                <a:lnTo>
                  <a:pt x="75907" y="193979"/>
                </a:lnTo>
                <a:lnTo>
                  <a:pt x="75907" y="176352"/>
                </a:lnTo>
                <a:lnTo>
                  <a:pt x="75082" y="175336"/>
                </a:lnTo>
                <a:close/>
              </a:path>
              <a:path w="76200" h="195579">
                <a:moveTo>
                  <a:pt x="51142" y="0"/>
                </a:moveTo>
                <a:lnTo>
                  <a:pt x="45973" y="0"/>
                </a:lnTo>
                <a:lnTo>
                  <a:pt x="6273" y="2044"/>
                </a:lnTo>
                <a:lnTo>
                  <a:pt x="2451" y="2311"/>
                </a:lnTo>
                <a:lnTo>
                  <a:pt x="1638" y="2819"/>
                </a:lnTo>
                <a:lnTo>
                  <a:pt x="1638" y="19684"/>
                </a:lnTo>
                <a:lnTo>
                  <a:pt x="2184" y="21729"/>
                </a:lnTo>
                <a:lnTo>
                  <a:pt x="6273" y="21983"/>
                </a:lnTo>
                <a:lnTo>
                  <a:pt x="15519" y="21983"/>
                </a:lnTo>
                <a:lnTo>
                  <a:pt x="21501" y="22237"/>
                </a:lnTo>
                <a:lnTo>
                  <a:pt x="23685" y="24536"/>
                </a:lnTo>
                <a:lnTo>
                  <a:pt x="23685" y="173786"/>
                </a:lnTo>
                <a:lnTo>
                  <a:pt x="20408" y="175336"/>
                </a:lnTo>
                <a:lnTo>
                  <a:pt x="55511" y="175336"/>
                </a:lnTo>
                <a:lnTo>
                  <a:pt x="52514" y="173786"/>
                </a:lnTo>
                <a:lnTo>
                  <a:pt x="52514" y="2044"/>
                </a:lnTo>
                <a:lnTo>
                  <a:pt x="51142" y="0"/>
                </a:lnTo>
                <a:close/>
              </a:path>
            </a:pathLst>
          </a:custGeom>
          <a:solidFill>
            <a:srgbClr val="407DC9"/>
          </a:solidFill>
        </p:spPr>
        <p:txBody>
          <a:bodyPr wrap="square" lIns="0" tIns="0" rIns="0" bIns="0" rtlCol="0"/>
          <a:lstStyle/>
          <a:p>
            <a:endParaRPr/>
          </a:p>
        </p:txBody>
      </p:sp>
      <p:sp>
        <p:nvSpPr>
          <p:cNvPr id="7" name="object 7"/>
          <p:cNvSpPr/>
          <p:nvPr/>
        </p:nvSpPr>
        <p:spPr>
          <a:xfrm>
            <a:off x="11724027" y="8970026"/>
            <a:ext cx="150495" cy="198755"/>
          </a:xfrm>
          <a:custGeom>
            <a:avLst/>
            <a:gdLst/>
            <a:ahLst/>
            <a:cxnLst/>
            <a:rect l="l" t="t" r="r" b="b"/>
            <a:pathLst>
              <a:path w="150495" h="198754">
                <a:moveTo>
                  <a:pt x="65024" y="56489"/>
                </a:moveTo>
                <a:lnTo>
                  <a:pt x="37536" y="61740"/>
                </a:lnTo>
                <a:lnTo>
                  <a:pt x="17110" y="76839"/>
                </a:lnTo>
                <a:lnTo>
                  <a:pt x="4384" y="100804"/>
                </a:lnTo>
                <a:lnTo>
                  <a:pt x="0" y="132651"/>
                </a:lnTo>
                <a:lnTo>
                  <a:pt x="4186" y="162645"/>
                </a:lnTo>
                <a:lnTo>
                  <a:pt x="15924" y="183027"/>
                </a:lnTo>
                <a:lnTo>
                  <a:pt x="33984" y="194639"/>
                </a:lnTo>
                <a:lnTo>
                  <a:pt x="57137" y="198323"/>
                </a:lnTo>
                <a:lnTo>
                  <a:pt x="69759" y="197190"/>
                </a:lnTo>
                <a:lnTo>
                  <a:pt x="81618" y="193471"/>
                </a:lnTo>
                <a:lnTo>
                  <a:pt x="92250" y="186686"/>
                </a:lnTo>
                <a:lnTo>
                  <a:pt x="100534" y="177114"/>
                </a:lnTo>
                <a:lnTo>
                  <a:pt x="62852" y="177114"/>
                </a:lnTo>
                <a:lnTo>
                  <a:pt x="47721" y="173712"/>
                </a:lnTo>
                <a:lnTo>
                  <a:pt x="37515" y="164274"/>
                </a:lnTo>
                <a:lnTo>
                  <a:pt x="31748" y="149950"/>
                </a:lnTo>
                <a:lnTo>
                  <a:pt x="29933" y="131889"/>
                </a:lnTo>
                <a:lnTo>
                  <a:pt x="32174" y="111058"/>
                </a:lnTo>
                <a:lnTo>
                  <a:pt x="39287" y="93895"/>
                </a:lnTo>
                <a:lnTo>
                  <a:pt x="51858" y="82245"/>
                </a:lnTo>
                <a:lnTo>
                  <a:pt x="70472" y="77952"/>
                </a:lnTo>
                <a:lnTo>
                  <a:pt x="129755" y="77952"/>
                </a:lnTo>
                <a:lnTo>
                  <a:pt x="129755" y="66967"/>
                </a:lnTo>
                <a:lnTo>
                  <a:pt x="100926" y="66967"/>
                </a:lnTo>
                <a:lnTo>
                  <a:pt x="93522" y="62849"/>
                </a:lnTo>
                <a:lnTo>
                  <a:pt x="85323" y="59523"/>
                </a:lnTo>
                <a:lnTo>
                  <a:pt x="75950" y="57299"/>
                </a:lnTo>
                <a:lnTo>
                  <a:pt x="65024" y="56489"/>
                </a:lnTo>
                <a:close/>
              </a:path>
              <a:path w="150495" h="198754">
                <a:moveTo>
                  <a:pt x="150431" y="176352"/>
                </a:moveTo>
                <a:lnTo>
                  <a:pt x="101193" y="176352"/>
                </a:lnTo>
                <a:lnTo>
                  <a:pt x="104787" y="186368"/>
                </a:lnTo>
                <a:lnTo>
                  <a:pt x="111161" y="192455"/>
                </a:lnTo>
                <a:lnTo>
                  <a:pt x="119219" y="195476"/>
                </a:lnTo>
                <a:lnTo>
                  <a:pt x="127863" y="196291"/>
                </a:lnTo>
                <a:lnTo>
                  <a:pt x="138188" y="196291"/>
                </a:lnTo>
                <a:lnTo>
                  <a:pt x="142265" y="195516"/>
                </a:lnTo>
                <a:lnTo>
                  <a:pt x="149885" y="192963"/>
                </a:lnTo>
                <a:lnTo>
                  <a:pt x="150431" y="190919"/>
                </a:lnTo>
                <a:lnTo>
                  <a:pt x="150431" y="176352"/>
                </a:lnTo>
                <a:close/>
              </a:path>
              <a:path w="150495" h="198754">
                <a:moveTo>
                  <a:pt x="129755" y="77952"/>
                </a:moveTo>
                <a:lnTo>
                  <a:pt x="70472" y="77952"/>
                </a:lnTo>
                <a:lnTo>
                  <a:pt x="79511" y="78715"/>
                </a:lnTo>
                <a:lnTo>
                  <a:pt x="87942" y="80795"/>
                </a:lnTo>
                <a:lnTo>
                  <a:pt x="95252" y="83883"/>
                </a:lnTo>
                <a:lnTo>
                  <a:pt x="100926" y="87668"/>
                </a:lnTo>
                <a:lnTo>
                  <a:pt x="100926" y="128562"/>
                </a:lnTo>
                <a:lnTo>
                  <a:pt x="97006" y="149301"/>
                </a:lnTo>
                <a:lnTo>
                  <a:pt x="89338" y="164530"/>
                </a:lnTo>
                <a:lnTo>
                  <a:pt x="77945" y="173912"/>
                </a:lnTo>
                <a:lnTo>
                  <a:pt x="62852" y="177114"/>
                </a:lnTo>
                <a:lnTo>
                  <a:pt x="100534" y="177114"/>
                </a:lnTo>
                <a:lnTo>
                  <a:pt x="101193" y="176352"/>
                </a:lnTo>
                <a:lnTo>
                  <a:pt x="150431" y="176352"/>
                </a:lnTo>
                <a:lnTo>
                  <a:pt x="150431" y="175844"/>
                </a:lnTo>
                <a:lnTo>
                  <a:pt x="132753" y="175844"/>
                </a:lnTo>
                <a:lnTo>
                  <a:pt x="130035" y="172770"/>
                </a:lnTo>
                <a:lnTo>
                  <a:pt x="129755" y="166382"/>
                </a:lnTo>
                <a:lnTo>
                  <a:pt x="129755" y="77952"/>
                </a:lnTo>
                <a:close/>
              </a:path>
              <a:path w="150495" h="198754">
                <a:moveTo>
                  <a:pt x="149352" y="174307"/>
                </a:moveTo>
                <a:lnTo>
                  <a:pt x="147167" y="174561"/>
                </a:lnTo>
                <a:lnTo>
                  <a:pt x="144183" y="174815"/>
                </a:lnTo>
                <a:lnTo>
                  <a:pt x="142824" y="175844"/>
                </a:lnTo>
                <a:lnTo>
                  <a:pt x="150431" y="175844"/>
                </a:lnTo>
                <a:lnTo>
                  <a:pt x="150431" y="174561"/>
                </a:lnTo>
                <a:lnTo>
                  <a:pt x="149352" y="174307"/>
                </a:lnTo>
                <a:close/>
              </a:path>
              <a:path w="150495" h="198754">
                <a:moveTo>
                  <a:pt x="128130" y="0"/>
                </a:moveTo>
                <a:lnTo>
                  <a:pt x="123240" y="0"/>
                </a:lnTo>
                <a:lnTo>
                  <a:pt x="83515" y="2044"/>
                </a:lnTo>
                <a:lnTo>
                  <a:pt x="79717" y="2311"/>
                </a:lnTo>
                <a:lnTo>
                  <a:pt x="78905" y="2819"/>
                </a:lnTo>
                <a:lnTo>
                  <a:pt x="78905" y="19685"/>
                </a:lnTo>
                <a:lnTo>
                  <a:pt x="79438" y="21729"/>
                </a:lnTo>
                <a:lnTo>
                  <a:pt x="83515" y="21983"/>
                </a:lnTo>
                <a:lnTo>
                  <a:pt x="92760" y="21983"/>
                </a:lnTo>
                <a:lnTo>
                  <a:pt x="98755" y="22237"/>
                </a:lnTo>
                <a:lnTo>
                  <a:pt x="100926" y="24536"/>
                </a:lnTo>
                <a:lnTo>
                  <a:pt x="100926" y="66967"/>
                </a:lnTo>
                <a:lnTo>
                  <a:pt x="129755" y="66967"/>
                </a:lnTo>
                <a:lnTo>
                  <a:pt x="129755" y="2044"/>
                </a:lnTo>
                <a:lnTo>
                  <a:pt x="128130" y="0"/>
                </a:lnTo>
                <a:close/>
              </a:path>
            </a:pathLst>
          </a:custGeom>
          <a:solidFill>
            <a:srgbClr val="407DC9"/>
          </a:solidFill>
        </p:spPr>
        <p:txBody>
          <a:bodyPr wrap="square" lIns="0" tIns="0" rIns="0" bIns="0" rtlCol="0"/>
          <a:lstStyle/>
          <a:p>
            <a:endParaRPr/>
          </a:p>
        </p:txBody>
      </p:sp>
      <p:sp>
        <p:nvSpPr>
          <p:cNvPr id="8" name="object 8"/>
          <p:cNvSpPr/>
          <p:nvPr/>
        </p:nvSpPr>
        <p:spPr>
          <a:xfrm>
            <a:off x="11920160" y="8978206"/>
            <a:ext cx="475039" cy="193922"/>
          </a:xfrm>
          <a:prstGeom prst="rect">
            <a:avLst/>
          </a:prstGeom>
          <a:blipFill>
            <a:blip r:embed="rId2" cstate="print"/>
            <a:stretch>
              <a:fillRect/>
            </a:stretch>
          </a:blipFill>
        </p:spPr>
        <p:txBody>
          <a:bodyPr wrap="square" lIns="0" tIns="0" rIns="0" bIns="0" rtlCol="0"/>
          <a:lstStyle/>
          <a:p>
            <a:endParaRPr/>
          </a:p>
        </p:txBody>
      </p:sp>
      <p:sp>
        <p:nvSpPr>
          <p:cNvPr id="9" name="object 9"/>
          <p:cNvSpPr/>
          <p:nvPr/>
        </p:nvSpPr>
        <p:spPr>
          <a:xfrm>
            <a:off x="10731500" y="8883078"/>
            <a:ext cx="388823" cy="365340"/>
          </a:xfrm>
          <a:prstGeom prst="rect">
            <a:avLst/>
          </a:prstGeom>
          <a:blipFill>
            <a:blip r:embed="rId3" cstate="print"/>
            <a:stretch>
              <a:fillRect/>
            </a:stretch>
          </a:blipFill>
        </p:spPr>
        <p:txBody>
          <a:bodyPr wrap="square" lIns="0" tIns="0" rIns="0" bIns="0" rtlCol="0"/>
          <a:lstStyle/>
          <a:p>
            <a:endParaRPr/>
          </a:p>
        </p:txBody>
      </p:sp>
      <p:sp>
        <p:nvSpPr>
          <p:cNvPr id="10" name="object 10"/>
          <p:cNvSpPr/>
          <p:nvPr/>
        </p:nvSpPr>
        <p:spPr>
          <a:xfrm>
            <a:off x="11551384" y="8954453"/>
            <a:ext cx="65405" cy="65405"/>
          </a:xfrm>
          <a:custGeom>
            <a:avLst/>
            <a:gdLst/>
            <a:ahLst/>
            <a:cxnLst/>
            <a:rect l="l" t="t" r="r" b="b"/>
            <a:pathLst>
              <a:path w="65404" h="65404">
                <a:moveTo>
                  <a:pt x="32562" y="0"/>
                </a:moveTo>
                <a:lnTo>
                  <a:pt x="0" y="32575"/>
                </a:lnTo>
                <a:lnTo>
                  <a:pt x="32562" y="65138"/>
                </a:lnTo>
                <a:lnTo>
                  <a:pt x="65138" y="32575"/>
                </a:lnTo>
                <a:lnTo>
                  <a:pt x="32562" y="0"/>
                </a:lnTo>
                <a:close/>
              </a:path>
            </a:pathLst>
          </a:custGeom>
          <a:solidFill>
            <a:srgbClr val="F2B533"/>
          </a:solidFill>
        </p:spPr>
        <p:txBody>
          <a:bodyPr wrap="square" lIns="0" tIns="0" rIns="0" bIns="0" rtlCol="0"/>
          <a:lstStyle/>
          <a:p>
            <a:endParaRPr/>
          </a:p>
        </p:txBody>
      </p:sp>
      <p:sp>
        <p:nvSpPr>
          <p:cNvPr id="11" name="object 11"/>
          <p:cNvSpPr/>
          <p:nvPr/>
        </p:nvSpPr>
        <p:spPr>
          <a:xfrm>
            <a:off x="304825" y="9179242"/>
            <a:ext cx="304800" cy="287655"/>
          </a:xfrm>
          <a:custGeom>
            <a:avLst/>
            <a:gdLst/>
            <a:ahLst/>
            <a:cxnLst/>
            <a:rect l="l" t="t" r="r" b="b"/>
            <a:pathLst>
              <a:path w="304800" h="287654">
                <a:moveTo>
                  <a:pt x="304774" y="287185"/>
                </a:moveTo>
                <a:lnTo>
                  <a:pt x="0" y="287185"/>
                </a:lnTo>
                <a:lnTo>
                  <a:pt x="0" y="0"/>
                </a:lnTo>
                <a:lnTo>
                  <a:pt x="304774" y="0"/>
                </a:lnTo>
                <a:lnTo>
                  <a:pt x="304774" y="287185"/>
                </a:lnTo>
                <a:close/>
              </a:path>
            </a:pathLst>
          </a:custGeom>
          <a:solidFill>
            <a:srgbClr val="407DC9"/>
          </a:solidFill>
        </p:spPr>
        <p:txBody>
          <a:bodyPr wrap="square" lIns="0" tIns="0" rIns="0" bIns="0" rtlCol="0"/>
          <a:lstStyle/>
          <a:p>
            <a:endParaRPr/>
          </a:p>
        </p:txBody>
      </p:sp>
      <p:sp>
        <p:nvSpPr>
          <p:cNvPr id="12" name="object 12"/>
          <p:cNvSpPr/>
          <p:nvPr/>
        </p:nvSpPr>
        <p:spPr>
          <a:xfrm>
            <a:off x="0" y="9179242"/>
            <a:ext cx="305435" cy="287655"/>
          </a:xfrm>
          <a:custGeom>
            <a:avLst/>
            <a:gdLst/>
            <a:ahLst/>
            <a:cxnLst/>
            <a:rect l="l" t="t" r="r" b="b"/>
            <a:pathLst>
              <a:path w="305435" h="287654">
                <a:moveTo>
                  <a:pt x="0" y="287185"/>
                </a:moveTo>
                <a:lnTo>
                  <a:pt x="304825" y="287185"/>
                </a:lnTo>
                <a:lnTo>
                  <a:pt x="304825" y="0"/>
                </a:lnTo>
                <a:lnTo>
                  <a:pt x="0" y="0"/>
                </a:lnTo>
                <a:lnTo>
                  <a:pt x="0" y="287185"/>
                </a:lnTo>
                <a:close/>
              </a:path>
            </a:pathLst>
          </a:custGeom>
          <a:solidFill>
            <a:srgbClr val="63CCC9"/>
          </a:solidFill>
        </p:spPr>
        <p:txBody>
          <a:bodyPr wrap="square" lIns="0" tIns="0" rIns="0" bIns="0" rtlCol="0"/>
          <a:lstStyle/>
          <a:p>
            <a:endParaRPr/>
          </a:p>
        </p:txBody>
      </p:sp>
      <p:sp>
        <p:nvSpPr>
          <p:cNvPr id="13" name="object 13"/>
          <p:cNvSpPr/>
          <p:nvPr/>
        </p:nvSpPr>
        <p:spPr>
          <a:xfrm>
            <a:off x="609600" y="9179242"/>
            <a:ext cx="305435" cy="287655"/>
          </a:xfrm>
          <a:custGeom>
            <a:avLst/>
            <a:gdLst/>
            <a:ahLst/>
            <a:cxnLst/>
            <a:rect l="l" t="t" r="r" b="b"/>
            <a:pathLst>
              <a:path w="305434" h="287654">
                <a:moveTo>
                  <a:pt x="0" y="0"/>
                </a:moveTo>
                <a:lnTo>
                  <a:pt x="304825" y="0"/>
                </a:lnTo>
                <a:lnTo>
                  <a:pt x="304825" y="287185"/>
                </a:lnTo>
                <a:lnTo>
                  <a:pt x="0" y="287185"/>
                </a:lnTo>
                <a:lnTo>
                  <a:pt x="0" y="0"/>
                </a:lnTo>
                <a:close/>
              </a:path>
            </a:pathLst>
          </a:custGeom>
          <a:solidFill>
            <a:srgbClr val="63CCC9"/>
          </a:solidFill>
        </p:spPr>
        <p:txBody>
          <a:bodyPr wrap="square" lIns="0" tIns="0" rIns="0" bIns="0" rtlCol="0"/>
          <a:lstStyle/>
          <a:p>
            <a:endParaRPr/>
          </a:p>
        </p:txBody>
      </p:sp>
      <p:sp>
        <p:nvSpPr>
          <p:cNvPr id="14" name="object 14"/>
          <p:cNvSpPr/>
          <p:nvPr/>
        </p:nvSpPr>
        <p:spPr>
          <a:xfrm>
            <a:off x="304825" y="8892146"/>
            <a:ext cx="304800" cy="287655"/>
          </a:xfrm>
          <a:custGeom>
            <a:avLst/>
            <a:gdLst/>
            <a:ahLst/>
            <a:cxnLst/>
            <a:rect l="l" t="t" r="r" b="b"/>
            <a:pathLst>
              <a:path w="304800" h="287654">
                <a:moveTo>
                  <a:pt x="0" y="0"/>
                </a:moveTo>
                <a:lnTo>
                  <a:pt x="304774" y="0"/>
                </a:lnTo>
                <a:lnTo>
                  <a:pt x="304774" y="287108"/>
                </a:lnTo>
                <a:lnTo>
                  <a:pt x="0" y="287108"/>
                </a:lnTo>
                <a:lnTo>
                  <a:pt x="0" y="0"/>
                </a:lnTo>
                <a:close/>
              </a:path>
            </a:pathLst>
          </a:custGeom>
          <a:solidFill>
            <a:srgbClr val="63CCC9"/>
          </a:solidFill>
        </p:spPr>
        <p:txBody>
          <a:bodyPr wrap="square" lIns="0" tIns="0" rIns="0" bIns="0" rtlCol="0"/>
          <a:lstStyle/>
          <a:p>
            <a:endParaRPr/>
          </a:p>
        </p:txBody>
      </p:sp>
      <p:sp>
        <p:nvSpPr>
          <p:cNvPr id="15" name="object 15"/>
          <p:cNvSpPr/>
          <p:nvPr/>
        </p:nvSpPr>
        <p:spPr>
          <a:xfrm>
            <a:off x="0" y="8604948"/>
            <a:ext cx="305435" cy="287655"/>
          </a:xfrm>
          <a:custGeom>
            <a:avLst/>
            <a:gdLst/>
            <a:ahLst/>
            <a:cxnLst/>
            <a:rect l="l" t="t" r="r" b="b"/>
            <a:pathLst>
              <a:path w="305435" h="287654">
                <a:moveTo>
                  <a:pt x="0" y="287197"/>
                </a:moveTo>
                <a:lnTo>
                  <a:pt x="304825" y="287197"/>
                </a:lnTo>
                <a:lnTo>
                  <a:pt x="304825" y="0"/>
                </a:lnTo>
                <a:lnTo>
                  <a:pt x="0" y="0"/>
                </a:lnTo>
                <a:lnTo>
                  <a:pt x="0" y="287197"/>
                </a:lnTo>
                <a:close/>
              </a:path>
            </a:pathLst>
          </a:custGeom>
          <a:solidFill>
            <a:srgbClr val="F2B533"/>
          </a:solidFill>
        </p:spPr>
        <p:txBody>
          <a:bodyPr wrap="square" lIns="0" tIns="0" rIns="0" bIns="0" rtlCol="0"/>
          <a:lstStyle/>
          <a:p>
            <a:endParaRPr/>
          </a:p>
        </p:txBody>
      </p:sp>
      <p:sp>
        <p:nvSpPr>
          <p:cNvPr id="16" name="object 16"/>
          <p:cNvSpPr/>
          <p:nvPr/>
        </p:nvSpPr>
        <p:spPr>
          <a:xfrm>
            <a:off x="609600" y="8604948"/>
            <a:ext cx="305435" cy="287655"/>
          </a:xfrm>
          <a:custGeom>
            <a:avLst/>
            <a:gdLst/>
            <a:ahLst/>
            <a:cxnLst/>
            <a:rect l="l" t="t" r="r" b="b"/>
            <a:pathLst>
              <a:path w="305434" h="287654">
                <a:moveTo>
                  <a:pt x="0" y="0"/>
                </a:moveTo>
                <a:lnTo>
                  <a:pt x="304825" y="0"/>
                </a:lnTo>
                <a:lnTo>
                  <a:pt x="304825" y="287197"/>
                </a:lnTo>
                <a:lnTo>
                  <a:pt x="0" y="287197"/>
                </a:lnTo>
                <a:lnTo>
                  <a:pt x="0" y="0"/>
                </a:lnTo>
                <a:close/>
              </a:path>
            </a:pathLst>
          </a:custGeom>
          <a:solidFill>
            <a:srgbClr val="F2B533"/>
          </a:solidFill>
        </p:spPr>
        <p:txBody>
          <a:bodyPr wrap="square" lIns="0" tIns="0" rIns="0" bIns="0" rtlCol="0"/>
          <a:lstStyle/>
          <a:p>
            <a:endParaRPr/>
          </a:p>
        </p:txBody>
      </p:sp>
      <p:sp>
        <p:nvSpPr>
          <p:cNvPr id="17" name="object 17"/>
          <p:cNvSpPr/>
          <p:nvPr/>
        </p:nvSpPr>
        <p:spPr>
          <a:xfrm>
            <a:off x="914438" y="8892133"/>
            <a:ext cx="304800" cy="287655"/>
          </a:xfrm>
          <a:custGeom>
            <a:avLst/>
            <a:gdLst/>
            <a:ahLst/>
            <a:cxnLst/>
            <a:rect l="l" t="t" r="r" b="b"/>
            <a:pathLst>
              <a:path w="304800" h="287654">
                <a:moveTo>
                  <a:pt x="304761" y="287108"/>
                </a:moveTo>
                <a:lnTo>
                  <a:pt x="0" y="287108"/>
                </a:lnTo>
                <a:lnTo>
                  <a:pt x="0" y="0"/>
                </a:lnTo>
                <a:lnTo>
                  <a:pt x="304761" y="0"/>
                </a:lnTo>
                <a:lnTo>
                  <a:pt x="304761" y="287108"/>
                </a:lnTo>
                <a:close/>
              </a:path>
            </a:pathLst>
          </a:custGeom>
          <a:solidFill>
            <a:srgbClr val="F2B533"/>
          </a:solidFill>
        </p:spPr>
        <p:txBody>
          <a:bodyPr wrap="square" lIns="0" tIns="0" rIns="0" bIns="0" rtlCol="0"/>
          <a:lstStyle/>
          <a:p>
            <a:endParaRPr/>
          </a:p>
        </p:txBody>
      </p:sp>
      <p:sp>
        <p:nvSpPr>
          <p:cNvPr id="18" name="object 18"/>
          <p:cNvSpPr/>
          <p:nvPr/>
        </p:nvSpPr>
        <p:spPr>
          <a:xfrm>
            <a:off x="914450" y="9466427"/>
            <a:ext cx="304800" cy="287655"/>
          </a:xfrm>
          <a:custGeom>
            <a:avLst/>
            <a:gdLst/>
            <a:ahLst/>
            <a:cxnLst/>
            <a:rect l="l" t="t" r="r" b="b"/>
            <a:pathLst>
              <a:path w="304800" h="287654">
                <a:moveTo>
                  <a:pt x="0" y="287121"/>
                </a:moveTo>
                <a:lnTo>
                  <a:pt x="304761" y="287121"/>
                </a:lnTo>
                <a:lnTo>
                  <a:pt x="304761" y="0"/>
                </a:lnTo>
                <a:lnTo>
                  <a:pt x="0" y="0"/>
                </a:lnTo>
                <a:lnTo>
                  <a:pt x="0" y="287121"/>
                </a:lnTo>
                <a:close/>
              </a:path>
            </a:pathLst>
          </a:custGeom>
          <a:solidFill>
            <a:srgbClr val="F2B533"/>
          </a:solidFill>
        </p:spPr>
        <p:txBody>
          <a:bodyPr wrap="square" lIns="0" tIns="0" rIns="0" bIns="0" rtlCol="0"/>
          <a:lstStyle/>
          <a:p>
            <a:endParaRPr/>
          </a:p>
        </p:txBody>
      </p:sp>
      <p:sp>
        <p:nvSpPr>
          <p:cNvPr id="19" name="object 19"/>
          <p:cNvSpPr/>
          <p:nvPr/>
        </p:nvSpPr>
        <p:spPr>
          <a:xfrm>
            <a:off x="304825" y="9466427"/>
            <a:ext cx="304800" cy="287655"/>
          </a:xfrm>
          <a:custGeom>
            <a:avLst/>
            <a:gdLst/>
            <a:ahLst/>
            <a:cxnLst/>
            <a:rect l="l" t="t" r="r" b="b"/>
            <a:pathLst>
              <a:path w="304800" h="287654">
                <a:moveTo>
                  <a:pt x="0" y="287172"/>
                </a:moveTo>
                <a:lnTo>
                  <a:pt x="304774" y="287172"/>
                </a:lnTo>
                <a:lnTo>
                  <a:pt x="304774" y="0"/>
                </a:lnTo>
                <a:lnTo>
                  <a:pt x="0" y="0"/>
                </a:lnTo>
                <a:lnTo>
                  <a:pt x="0" y="287172"/>
                </a:lnTo>
                <a:close/>
              </a:path>
            </a:pathLst>
          </a:custGeom>
          <a:solidFill>
            <a:srgbClr val="63CCC9"/>
          </a:solidFill>
        </p:spPr>
        <p:txBody>
          <a:bodyPr wrap="square" lIns="0" tIns="0" rIns="0" bIns="0" rtlCol="0"/>
          <a:lstStyle/>
          <a:p>
            <a:endParaRPr/>
          </a:p>
        </p:txBody>
      </p:sp>
      <p:sp>
        <p:nvSpPr>
          <p:cNvPr id="20" name="object 20"/>
          <p:cNvSpPr/>
          <p:nvPr/>
        </p:nvSpPr>
        <p:spPr>
          <a:xfrm>
            <a:off x="11446452" y="9248422"/>
            <a:ext cx="939749" cy="98780"/>
          </a:xfrm>
          <a:prstGeom prst="rect">
            <a:avLst/>
          </a:prstGeom>
          <a:blipFill>
            <a:blip r:embed="rId4" cstate="print"/>
            <a:stretch>
              <a:fillRect/>
            </a:stretch>
          </a:blipFill>
        </p:spPr>
        <p:txBody>
          <a:bodyPr wrap="square" lIns="0" tIns="0" rIns="0" bIns="0" rtlCol="0"/>
          <a:lstStyle/>
          <a:p>
            <a:endParaRPr/>
          </a:p>
        </p:txBody>
      </p:sp>
      <p:sp>
        <p:nvSpPr>
          <p:cNvPr id="22" name="Rettangolo 21"/>
          <p:cNvSpPr/>
          <p:nvPr/>
        </p:nvSpPr>
        <p:spPr>
          <a:xfrm>
            <a:off x="914438" y="1124176"/>
            <a:ext cx="11430000" cy="584775"/>
          </a:xfrm>
          <a:prstGeom prst="rect">
            <a:avLst/>
          </a:prstGeom>
        </p:spPr>
        <p:txBody>
          <a:bodyPr wrap="square">
            <a:spAutoFit/>
          </a:bodyPr>
          <a:lstStyle/>
          <a:p>
            <a:pPr marL="12700" algn="ctr">
              <a:lnSpc>
                <a:spcPct val="100000"/>
              </a:lnSpc>
              <a:spcBef>
                <a:spcPts val="100"/>
              </a:spcBef>
            </a:pPr>
            <a:r>
              <a:rPr lang="it-IT" sz="3200" b="1" dirty="0" smtClean="0">
                <a:latin typeface="Times New Roman" panose="02020603050405020304" pitchFamily="18" charset="0"/>
                <a:cs typeface="Times New Roman" panose="02020603050405020304" pitchFamily="18" charset="0"/>
              </a:rPr>
              <a:t>WP </a:t>
            </a:r>
            <a:r>
              <a:rPr lang="it-IT" sz="3200" b="1" dirty="0">
                <a:latin typeface="Times New Roman" panose="02020603050405020304" pitchFamily="18" charset="0"/>
                <a:cs typeface="Times New Roman" panose="02020603050405020304" pitchFamily="18" charset="0"/>
              </a:rPr>
              <a:t>8 </a:t>
            </a:r>
            <a:r>
              <a:rPr lang="it-IT" sz="3200" dirty="0">
                <a:latin typeface="Times New Roman" panose="02020603050405020304" pitchFamily="18" charset="0"/>
                <a:cs typeface="Times New Roman" panose="02020603050405020304" pitchFamily="18" charset="0"/>
              </a:rPr>
              <a:t>- </a:t>
            </a:r>
            <a:r>
              <a:rPr lang="en-GB" sz="3200" b="1" dirty="0">
                <a:latin typeface="Times New Roman" panose="02020603050405020304" pitchFamily="18" charset="0"/>
                <a:cs typeface="Times New Roman" panose="02020603050405020304" pitchFamily="18" charset="0"/>
              </a:rPr>
              <a:t>Dissemination and exploitation </a:t>
            </a:r>
            <a:endParaRPr lang="it-IT" sz="3200" b="1" dirty="0">
              <a:latin typeface="Times New Roman" panose="02020603050405020304" pitchFamily="18" charset="0"/>
              <a:cs typeface="Times New Roman" panose="02020603050405020304" pitchFamily="18" charset="0"/>
            </a:endParaRPr>
          </a:p>
        </p:txBody>
      </p:sp>
      <p:sp>
        <p:nvSpPr>
          <p:cNvPr id="26" name="Segnaposto contenuto 2">
            <a:extLst>
              <a:ext uri="{FF2B5EF4-FFF2-40B4-BE49-F238E27FC236}">
                <a16:creationId xmlns:a16="http://schemas.microsoft.com/office/drawing/2014/main" xmlns="" id="{1BFC08AD-F4EB-49D1-BB9E-DE21737A7088}"/>
              </a:ext>
            </a:extLst>
          </p:cNvPr>
          <p:cNvSpPr txBox="1">
            <a:spLocks/>
          </p:cNvSpPr>
          <p:nvPr/>
        </p:nvSpPr>
        <p:spPr>
          <a:xfrm>
            <a:off x="913774" y="2020184"/>
            <a:ext cx="11621126" cy="7228233"/>
          </a:xfrm>
          <a:prstGeom prst="rect">
            <a:avLst/>
          </a:prstGeom>
        </p:spPr>
        <p:txBody>
          <a:bodyPr vert="horz" lIns="0" tIns="45720" rIns="0" bIns="45720" rtlCol="0">
            <a:normAutofit fontScale="925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91440" marR="0" lvl="0" indent="-91440" algn="l" defTabSz="914400" rtl="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r>
              <a:rPr kumimoji="0" lang="en-GB" sz="2000" b="0" i="1"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rPr>
              <a:t> </a:t>
            </a:r>
            <a:r>
              <a:rPr kumimoji="0" lang="en-GB" sz="2400" b="0" i="1"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rPr>
              <a:t>8</a:t>
            </a:r>
            <a:r>
              <a:rPr kumimoji="0" lang="en-US" sz="2400" b="0" i="1"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rPr>
              <a:t>.1 Identification of dissemination groups and elaboration of a dissemination plan. </a:t>
            </a:r>
            <a:r>
              <a:rPr lang="it-IT" sz="2800" b="1" dirty="0" smtClean="0">
                <a:solidFill>
                  <a:schemeClr val="tx2"/>
                </a:solidFill>
              </a:rPr>
              <a:t>Achieved</a:t>
            </a:r>
            <a:endParaRPr kumimoji="0" lang="it-IT" sz="2800" b="1" i="0" u="none" strike="noStrike" kern="1200" cap="none" spc="0" normalizeH="0" baseline="0" noProof="0" dirty="0" smtClean="0">
              <a:ln>
                <a:noFill/>
              </a:ln>
              <a:solidFill>
                <a:schemeClr val="tx2"/>
              </a:solidFill>
              <a:effectLst/>
              <a:uLnTx/>
              <a:uFillTx/>
              <a:latin typeface="Calibri" panose="020F0502020204030204"/>
            </a:endParaRP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r>
              <a:rPr kumimoji="0" lang="en-US" sz="2400" b="0" i="1"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rPr>
              <a:t> 8.2 Creation of a project website as platform of collaboration and dissemination.  </a:t>
            </a:r>
            <a:r>
              <a:rPr lang="it-IT" sz="2600" b="1" dirty="0" smtClean="0">
                <a:solidFill>
                  <a:schemeClr val="tx2"/>
                </a:solidFill>
              </a:rPr>
              <a:t>Achieved</a:t>
            </a:r>
            <a:endParaRPr kumimoji="0" lang="it-IT" sz="2600" b="1" i="0" u="none" strike="noStrike" kern="1200" cap="none" spc="0" normalizeH="0" baseline="0" noProof="0" dirty="0" smtClean="0">
              <a:ln>
                <a:noFill/>
              </a:ln>
              <a:solidFill>
                <a:schemeClr val="tx2"/>
              </a:solidFill>
              <a:effectLst/>
              <a:uLnTx/>
              <a:uFillTx/>
              <a:latin typeface="Calibri" panose="020F0502020204030204"/>
            </a:endParaRP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r>
              <a:rPr kumimoji="0" lang="en-US" sz="2400" b="0" i="1"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rPr>
              <a:t> 8.3 Maintenance and administration of the website.	</a:t>
            </a:r>
            <a:r>
              <a:rPr lang="it-IT" sz="2600" b="1" dirty="0" smtClean="0">
                <a:solidFill>
                  <a:schemeClr val="tx2"/>
                </a:solidFill>
              </a:rPr>
              <a:t>Achieved, continuously ensured</a:t>
            </a: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endParaRPr kumimoji="0" lang="it-IT" sz="2400" b="1" i="0" u="none" strike="noStrike" kern="1200" cap="none" spc="0" normalizeH="0" baseline="0" noProof="0" dirty="0" smtClean="0">
              <a:ln>
                <a:noFill/>
              </a:ln>
              <a:solidFill>
                <a:schemeClr val="tx2"/>
              </a:solidFill>
              <a:effectLst/>
              <a:uLnTx/>
              <a:uFillTx/>
              <a:latin typeface="Calibri" panose="020F0502020204030204"/>
            </a:endParaRP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r>
              <a:rPr kumimoji="0" lang="en-US" sz="2400" b="0" i="1"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rPr>
              <a:t> 8.4 Elaboration of 3 virtual bulletins</a:t>
            </a:r>
            <a:r>
              <a:rPr kumimoji="0" lang="en-US" sz="2400" b="0" i="0"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rPr>
              <a:t> </a:t>
            </a:r>
            <a:r>
              <a:rPr kumimoji="0" lang="en-US" sz="2400" b="0" i="1"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rPr>
              <a:t>and distribution among the target groups.</a:t>
            </a:r>
          </a:p>
          <a:p>
            <a:pPr marL="0" indent="0">
              <a:buClr>
                <a:srgbClr val="E48312"/>
              </a:buClr>
              <a:buNone/>
              <a:defRPr/>
            </a:pPr>
            <a:r>
              <a:rPr lang="it-IT" sz="2600" dirty="0" smtClean="0">
                <a:solidFill>
                  <a:schemeClr val="tx2"/>
                </a:solidFill>
              </a:rPr>
              <a:t>Achieved: virtual bulletin n°1</a:t>
            </a:r>
            <a:r>
              <a:rPr lang="it-IT" sz="2400" dirty="0" smtClean="0">
                <a:solidFill>
                  <a:schemeClr val="accent6"/>
                </a:solidFill>
              </a:rPr>
              <a:t>; </a:t>
            </a:r>
            <a:r>
              <a:rPr lang="it-IT" sz="2600" b="1" dirty="0" smtClean="0">
                <a:solidFill>
                  <a:schemeClr val="accent6"/>
                </a:solidFill>
              </a:rPr>
              <a:t>Work in progress: virtual bulletin n°2</a:t>
            </a:r>
            <a:r>
              <a:rPr lang="it-IT" sz="2600" b="1" dirty="0" smtClean="0">
                <a:solidFill>
                  <a:schemeClr val="accent2"/>
                </a:solidFill>
              </a:rPr>
              <a:t>; to be done: virtual bulletin n°3</a:t>
            </a:r>
          </a:p>
          <a:p>
            <a:pPr marL="0" indent="0">
              <a:buClr>
                <a:srgbClr val="E48312"/>
              </a:buClr>
              <a:buNone/>
              <a:defRPr/>
            </a:pPr>
            <a:endParaRPr kumimoji="0" lang="it-IT" sz="2600" b="1" i="0" u="none" strike="noStrike" kern="1200" cap="none" spc="0" normalizeH="0" baseline="0" noProof="0" dirty="0" smtClean="0">
              <a:ln>
                <a:noFill/>
              </a:ln>
              <a:solidFill>
                <a:schemeClr val="accent2"/>
              </a:solidFill>
              <a:effectLst/>
              <a:uLnTx/>
              <a:uFillTx/>
              <a:latin typeface="Calibri" panose="020F0502020204030204"/>
            </a:endParaRP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r>
              <a:rPr kumimoji="0" lang="en-US" sz="2400" b="0" i="1"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rPr>
              <a:t> 8.5 Organization of meetings for the dissemination of the project among the HEIs of the country, the professional associations of each country, the Ministries of Health and Education, and representatives of regional and international agencies. 	</a:t>
            </a:r>
            <a:r>
              <a:rPr lang="it-IT" sz="2600" b="1" dirty="0" smtClean="0">
                <a:solidFill>
                  <a:schemeClr val="tx2"/>
                </a:solidFill>
              </a:rPr>
              <a:t>Achieved, work in progress</a:t>
            </a:r>
            <a:r>
              <a:rPr lang="it-IT" sz="2400" dirty="0" smtClean="0">
                <a:solidFill>
                  <a:schemeClr val="accent6"/>
                </a:solidFill>
              </a:rPr>
              <a:t>.</a:t>
            </a:r>
            <a:endParaRPr kumimoji="0" lang="it-IT" sz="2400" b="0" i="0"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endParaRP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r>
              <a:rPr kumimoji="0" lang="en-US" sz="2400" b="0" i="1"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rPr>
              <a:t> 8.6 Social media coverage to increase visibility: press interviews, press releases, elaboration and publication of different articles in printed media. </a:t>
            </a:r>
            <a:r>
              <a:rPr lang="it-IT" sz="2600" b="1" dirty="0" smtClean="0">
                <a:solidFill>
                  <a:schemeClr val="tx2"/>
                </a:solidFill>
              </a:rPr>
              <a:t>Achieved</a:t>
            </a:r>
            <a:r>
              <a:rPr lang="it-IT" sz="2600" b="1" dirty="0">
                <a:solidFill>
                  <a:schemeClr val="tx2"/>
                </a:solidFill>
              </a:rPr>
              <a:t>, continuously </a:t>
            </a:r>
            <a:r>
              <a:rPr lang="it-IT" sz="2600" b="1" dirty="0" smtClean="0">
                <a:solidFill>
                  <a:schemeClr val="tx2"/>
                </a:solidFill>
              </a:rPr>
              <a:t>ensured</a:t>
            </a: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endParaRPr kumimoji="0" lang="it-IT" sz="2600" b="1" i="0" u="none" strike="noStrike" kern="1200" cap="none" spc="0" normalizeH="0" baseline="0" noProof="0" dirty="0" smtClean="0">
              <a:ln>
                <a:noFill/>
              </a:ln>
              <a:solidFill>
                <a:schemeClr val="tx2"/>
              </a:solidFill>
              <a:effectLst/>
              <a:uLnTx/>
              <a:uFillTx/>
              <a:latin typeface="Calibri" panose="020F0502020204030204"/>
            </a:endParaRP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r>
              <a:rPr kumimoji="0" lang="en-US" sz="2400" b="0" i="1"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rPr>
              <a:t> 8.7 Final Conference: New paradigm in training professionals on healthcare management. </a:t>
            </a:r>
          </a:p>
          <a:p>
            <a:pPr marL="0" indent="0">
              <a:buClr>
                <a:srgbClr val="E48312"/>
              </a:buClr>
              <a:buNone/>
              <a:defRPr/>
            </a:pPr>
            <a:r>
              <a:rPr lang="it-IT" sz="2600" b="1" noProof="0" dirty="0" smtClean="0">
                <a:solidFill>
                  <a:schemeClr val="accent2"/>
                </a:solidFill>
              </a:rPr>
              <a:t>To be </a:t>
            </a:r>
            <a:r>
              <a:rPr lang="it-IT" sz="2600" b="1" noProof="0" dirty="0" err="1" smtClean="0">
                <a:solidFill>
                  <a:schemeClr val="accent2"/>
                </a:solidFill>
              </a:rPr>
              <a:t>done</a:t>
            </a:r>
            <a:r>
              <a:rPr kumimoji="0" lang="en-US" sz="2400" b="0" i="1"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rPr>
              <a:t>	</a:t>
            </a:r>
            <a:endParaRPr kumimoji="0" lang="it-IT" sz="2400" b="0" i="0" u="none" strike="noStrike" kern="1200" cap="none" spc="0" normalizeH="0" baseline="0" noProof="0" dirty="0">
              <a:ln>
                <a:noFill/>
              </a:ln>
              <a:solidFill>
                <a:srgbClr val="000000">
                  <a:lumMod val="75000"/>
                  <a:lumOff val="2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1306356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a 1"/>
          <p:cNvGraphicFramePr>
            <a:graphicFrameLocks noGrp="1"/>
          </p:cNvGraphicFramePr>
          <p:nvPr>
            <p:extLst>
              <p:ext uri="{D42A27DB-BD31-4B8C-83A1-F6EECF244321}">
                <p14:modId xmlns:p14="http://schemas.microsoft.com/office/powerpoint/2010/main" val="3365535218"/>
              </p:ext>
            </p:extLst>
          </p:nvPr>
        </p:nvGraphicFramePr>
        <p:xfrm>
          <a:off x="483319" y="1267100"/>
          <a:ext cx="12279092" cy="5793563"/>
        </p:xfrm>
        <a:graphic>
          <a:graphicData uri="http://schemas.openxmlformats.org/drawingml/2006/table">
            <a:tbl>
              <a:tblPr firstRow="1" bandRow="1">
                <a:tableStyleId>{5C22544A-7EE6-4342-B048-85BDC9FD1C3A}</a:tableStyleId>
              </a:tblPr>
              <a:tblGrid>
                <a:gridCol w="470265">
                  <a:extLst>
                    <a:ext uri="{9D8B030D-6E8A-4147-A177-3AD203B41FA5}">
                      <a16:colId xmlns:a16="http://schemas.microsoft.com/office/drawing/2014/main" xmlns="" val="325549620"/>
                    </a:ext>
                  </a:extLst>
                </a:gridCol>
                <a:gridCol w="4467497">
                  <a:extLst>
                    <a:ext uri="{9D8B030D-6E8A-4147-A177-3AD203B41FA5}">
                      <a16:colId xmlns:a16="http://schemas.microsoft.com/office/drawing/2014/main" xmlns="" val="3113594857"/>
                    </a:ext>
                  </a:extLst>
                </a:gridCol>
                <a:gridCol w="587829">
                  <a:extLst>
                    <a:ext uri="{9D8B030D-6E8A-4147-A177-3AD203B41FA5}">
                      <a16:colId xmlns:a16="http://schemas.microsoft.com/office/drawing/2014/main" xmlns="" val="3448779578"/>
                    </a:ext>
                  </a:extLst>
                </a:gridCol>
                <a:gridCol w="496388">
                  <a:extLst>
                    <a:ext uri="{9D8B030D-6E8A-4147-A177-3AD203B41FA5}">
                      <a16:colId xmlns:a16="http://schemas.microsoft.com/office/drawing/2014/main" xmlns="" val="1515636119"/>
                    </a:ext>
                  </a:extLst>
                </a:gridCol>
                <a:gridCol w="587829">
                  <a:extLst>
                    <a:ext uri="{9D8B030D-6E8A-4147-A177-3AD203B41FA5}">
                      <a16:colId xmlns:a16="http://schemas.microsoft.com/office/drawing/2014/main" xmlns="" val="1929665679"/>
                    </a:ext>
                  </a:extLst>
                </a:gridCol>
                <a:gridCol w="535577">
                  <a:extLst>
                    <a:ext uri="{9D8B030D-6E8A-4147-A177-3AD203B41FA5}">
                      <a16:colId xmlns:a16="http://schemas.microsoft.com/office/drawing/2014/main" xmlns="" val="1324908723"/>
                    </a:ext>
                  </a:extLst>
                </a:gridCol>
                <a:gridCol w="679269">
                  <a:extLst>
                    <a:ext uri="{9D8B030D-6E8A-4147-A177-3AD203B41FA5}">
                      <a16:colId xmlns:a16="http://schemas.microsoft.com/office/drawing/2014/main" xmlns="" val="449619761"/>
                    </a:ext>
                  </a:extLst>
                </a:gridCol>
                <a:gridCol w="574765">
                  <a:extLst>
                    <a:ext uri="{9D8B030D-6E8A-4147-A177-3AD203B41FA5}">
                      <a16:colId xmlns:a16="http://schemas.microsoft.com/office/drawing/2014/main" xmlns="" val="3438503674"/>
                    </a:ext>
                  </a:extLst>
                </a:gridCol>
                <a:gridCol w="627018">
                  <a:extLst>
                    <a:ext uri="{9D8B030D-6E8A-4147-A177-3AD203B41FA5}">
                      <a16:colId xmlns:a16="http://schemas.microsoft.com/office/drawing/2014/main" xmlns="" val="4040965731"/>
                    </a:ext>
                  </a:extLst>
                </a:gridCol>
                <a:gridCol w="653142">
                  <a:extLst>
                    <a:ext uri="{9D8B030D-6E8A-4147-A177-3AD203B41FA5}">
                      <a16:colId xmlns:a16="http://schemas.microsoft.com/office/drawing/2014/main" xmlns="" val="422917657"/>
                    </a:ext>
                  </a:extLst>
                </a:gridCol>
                <a:gridCol w="653143">
                  <a:extLst>
                    <a:ext uri="{9D8B030D-6E8A-4147-A177-3AD203B41FA5}">
                      <a16:colId xmlns:a16="http://schemas.microsoft.com/office/drawing/2014/main" xmlns="" val="4039673330"/>
                    </a:ext>
                  </a:extLst>
                </a:gridCol>
                <a:gridCol w="666206">
                  <a:extLst>
                    <a:ext uri="{9D8B030D-6E8A-4147-A177-3AD203B41FA5}">
                      <a16:colId xmlns:a16="http://schemas.microsoft.com/office/drawing/2014/main" xmlns="" val="1571661456"/>
                    </a:ext>
                  </a:extLst>
                </a:gridCol>
                <a:gridCol w="666206">
                  <a:extLst>
                    <a:ext uri="{9D8B030D-6E8A-4147-A177-3AD203B41FA5}">
                      <a16:colId xmlns:a16="http://schemas.microsoft.com/office/drawing/2014/main" xmlns="" val="4203905368"/>
                    </a:ext>
                  </a:extLst>
                </a:gridCol>
                <a:gridCol w="613958">
                  <a:extLst>
                    <a:ext uri="{9D8B030D-6E8A-4147-A177-3AD203B41FA5}">
                      <a16:colId xmlns:a16="http://schemas.microsoft.com/office/drawing/2014/main" xmlns="" val="354461507"/>
                    </a:ext>
                  </a:extLst>
                </a:gridCol>
              </a:tblGrid>
              <a:tr h="731518">
                <a:tc gridSpan="2">
                  <a:txBody>
                    <a:bodyPr/>
                    <a:lstStyle/>
                    <a:p>
                      <a:r>
                        <a:rPr lang="it-IT" dirty="0" err="1" smtClean="0"/>
                        <a:t>Activities</a:t>
                      </a:r>
                      <a:endParaRPr lang="en-GB" dirty="0"/>
                    </a:p>
                  </a:txBody>
                  <a:tcPr/>
                </a:tc>
                <a:tc hMerge="1">
                  <a:txBody>
                    <a:bodyPr/>
                    <a:lstStyle/>
                    <a:p>
                      <a:endParaRPr lang="en-GB" dirty="0"/>
                    </a:p>
                  </a:txBody>
                  <a:tcPr/>
                </a:tc>
                <a:tc>
                  <a:txBody>
                    <a:bodyPr/>
                    <a:lstStyle/>
                    <a:p>
                      <a:r>
                        <a:rPr lang="it-IT" sz="1600" dirty="0" smtClean="0"/>
                        <a:t>M1</a:t>
                      </a:r>
                      <a:endParaRPr lang="en-GB" sz="1600" dirty="0"/>
                    </a:p>
                  </a:txBody>
                  <a:tcPr/>
                </a:tc>
                <a:tc>
                  <a:txBody>
                    <a:bodyPr/>
                    <a:lstStyle/>
                    <a:p>
                      <a:r>
                        <a:rPr lang="it-IT" sz="1600" dirty="0" smtClean="0"/>
                        <a:t>M2</a:t>
                      </a:r>
                      <a:endParaRPr lang="en-GB" sz="1600" dirty="0"/>
                    </a:p>
                  </a:txBody>
                  <a:tcPr/>
                </a:tc>
                <a:tc>
                  <a:txBody>
                    <a:bodyPr/>
                    <a:lstStyle/>
                    <a:p>
                      <a:r>
                        <a:rPr lang="it-IT" sz="1600" dirty="0" smtClean="0"/>
                        <a:t>M3</a:t>
                      </a:r>
                      <a:endParaRPr lang="en-GB" sz="1600" dirty="0"/>
                    </a:p>
                  </a:txBody>
                  <a:tcPr/>
                </a:tc>
                <a:tc>
                  <a:txBody>
                    <a:bodyPr/>
                    <a:lstStyle/>
                    <a:p>
                      <a:r>
                        <a:rPr lang="it-IT" sz="1600" dirty="0" smtClean="0"/>
                        <a:t>M4</a:t>
                      </a:r>
                      <a:endParaRPr lang="en-GB" sz="1600" dirty="0"/>
                    </a:p>
                  </a:txBody>
                  <a:tcPr/>
                </a:tc>
                <a:tc>
                  <a:txBody>
                    <a:bodyPr/>
                    <a:lstStyle/>
                    <a:p>
                      <a:r>
                        <a:rPr lang="it-IT" sz="1600" dirty="0" smtClean="0"/>
                        <a:t>M5</a:t>
                      </a:r>
                      <a:endParaRPr lang="en-GB" sz="1600" dirty="0"/>
                    </a:p>
                  </a:txBody>
                  <a:tcPr/>
                </a:tc>
                <a:tc>
                  <a:txBody>
                    <a:bodyPr/>
                    <a:lstStyle/>
                    <a:p>
                      <a:r>
                        <a:rPr lang="it-IT" sz="1600" dirty="0" smtClean="0"/>
                        <a:t>M6</a:t>
                      </a:r>
                      <a:endParaRPr lang="en-GB" sz="1600" dirty="0"/>
                    </a:p>
                  </a:txBody>
                  <a:tcPr/>
                </a:tc>
                <a:tc>
                  <a:txBody>
                    <a:bodyPr/>
                    <a:lstStyle/>
                    <a:p>
                      <a:r>
                        <a:rPr lang="it-IT" sz="1600" dirty="0" smtClean="0"/>
                        <a:t>M7</a:t>
                      </a:r>
                      <a:endParaRPr lang="en-GB" sz="1600" dirty="0"/>
                    </a:p>
                  </a:txBody>
                  <a:tcPr/>
                </a:tc>
                <a:tc>
                  <a:txBody>
                    <a:bodyPr/>
                    <a:lstStyle/>
                    <a:p>
                      <a:r>
                        <a:rPr lang="it-IT" sz="1600" dirty="0" smtClean="0"/>
                        <a:t>M8</a:t>
                      </a:r>
                      <a:endParaRPr lang="en-GB" sz="1600" dirty="0"/>
                    </a:p>
                  </a:txBody>
                  <a:tcPr/>
                </a:tc>
                <a:tc>
                  <a:txBody>
                    <a:bodyPr/>
                    <a:lstStyle/>
                    <a:p>
                      <a:r>
                        <a:rPr lang="it-IT" sz="1600" dirty="0" smtClean="0"/>
                        <a:t>M9</a:t>
                      </a:r>
                      <a:endParaRPr lang="en-GB" sz="1600" dirty="0"/>
                    </a:p>
                  </a:txBody>
                  <a:tcPr/>
                </a:tc>
                <a:tc>
                  <a:txBody>
                    <a:bodyPr/>
                    <a:lstStyle/>
                    <a:p>
                      <a:r>
                        <a:rPr lang="it-IT" sz="1600" dirty="0" smtClean="0"/>
                        <a:t>M10</a:t>
                      </a:r>
                      <a:endParaRPr lang="en-GB" sz="1600" dirty="0"/>
                    </a:p>
                  </a:txBody>
                  <a:tcPr/>
                </a:tc>
                <a:tc>
                  <a:txBody>
                    <a:bodyPr/>
                    <a:lstStyle/>
                    <a:p>
                      <a:r>
                        <a:rPr lang="it-IT" sz="1600" dirty="0" smtClean="0"/>
                        <a:t>M11</a:t>
                      </a:r>
                      <a:endParaRPr lang="en-GB" sz="1600" dirty="0"/>
                    </a:p>
                  </a:txBody>
                  <a:tcPr/>
                </a:tc>
                <a:tc>
                  <a:txBody>
                    <a:bodyPr/>
                    <a:lstStyle/>
                    <a:p>
                      <a:r>
                        <a:rPr lang="it-IT" sz="1600" dirty="0" smtClean="0"/>
                        <a:t>M12</a:t>
                      </a:r>
                      <a:endParaRPr lang="en-GB" sz="1600" dirty="0"/>
                    </a:p>
                  </a:txBody>
                  <a:tcPr/>
                </a:tc>
                <a:extLst>
                  <a:ext uri="{0D108BD9-81ED-4DB2-BD59-A6C34878D82A}">
                    <a16:rowId xmlns:a16="http://schemas.microsoft.com/office/drawing/2014/main" xmlns="" val="621446150"/>
                  </a:ext>
                </a:extLst>
              </a:tr>
              <a:tr h="822960">
                <a:tc>
                  <a:txBody>
                    <a:bodyPr/>
                    <a:lstStyle/>
                    <a:p>
                      <a:r>
                        <a:rPr lang="it-IT" sz="1600" dirty="0" smtClean="0"/>
                        <a:t>8.1</a:t>
                      </a:r>
                    </a:p>
                    <a:p>
                      <a:endParaRPr lang="en-GB"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Identification of dissemination groups and elaboration of a dissemination plan.</a:t>
                      </a:r>
                    </a:p>
                  </a:txBody>
                  <a:tcPr/>
                </a:tc>
                <a:tc>
                  <a:txBody>
                    <a:bodyPr/>
                    <a:lstStyle/>
                    <a:p>
                      <a:endParaRPr lang="en-GB" dirty="0"/>
                    </a:p>
                  </a:txBody>
                  <a:tcPr>
                    <a:solidFill>
                      <a:schemeClr val="tx2"/>
                    </a:solidFill>
                  </a:tcPr>
                </a:tc>
                <a:tc>
                  <a:txBody>
                    <a:bodyPr/>
                    <a:lstStyle/>
                    <a:p>
                      <a:endParaRPr lang="en-GB" dirty="0"/>
                    </a:p>
                  </a:txBody>
                  <a:tcPr>
                    <a:solidFill>
                      <a:schemeClr val="tx2"/>
                    </a:solidFill>
                  </a:tcPr>
                </a:tc>
                <a:tc>
                  <a:txBody>
                    <a:bodyPr/>
                    <a:lstStyle/>
                    <a:p>
                      <a:endParaRPr lang="en-GB" dirty="0"/>
                    </a:p>
                  </a:txBody>
                  <a:tcPr>
                    <a:solidFill>
                      <a:schemeClr val="tx2"/>
                    </a:solidFill>
                  </a:tcPr>
                </a:tc>
                <a:tc>
                  <a:txBody>
                    <a:bodyPr/>
                    <a:lstStyle/>
                    <a:p>
                      <a:endParaRPr lang="en-GB" dirty="0"/>
                    </a:p>
                  </a:txBody>
                  <a:tcPr>
                    <a:solidFill>
                      <a:srgbClr val="D0D8E8"/>
                    </a:solidFill>
                  </a:tcPr>
                </a:tc>
                <a:tc>
                  <a:txBody>
                    <a:bodyPr/>
                    <a:lstStyle/>
                    <a:p>
                      <a:endParaRPr lang="en-GB"/>
                    </a:p>
                  </a:txBody>
                  <a:tcPr/>
                </a:tc>
                <a:tc>
                  <a:txBody>
                    <a:bodyPr/>
                    <a:lstStyle/>
                    <a:p>
                      <a:endParaRPr lang="en-GB" dirty="0"/>
                    </a:p>
                  </a:txBody>
                  <a:tcPr/>
                </a:tc>
                <a:tc>
                  <a:txBody>
                    <a:bodyPr/>
                    <a:lstStyle/>
                    <a:p>
                      <a:endParaRPr lang="en-GB"/>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937179504"/>
                  </a:ext>
                </a:extLst>
              </a:tr>
              <a:tr h="664937">
                <a:tc>
                  <a:txBody>
                    <a:bodyPr/>
                    <a:lstStyle/>
                    <a:p>
                      <a:r>
                        <a:rPr lang="it-IT" sz="1600" dirty="0" smtClean="0"/>
                        <a:t>8.2</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Creation of a project website as platform of collaboration and dissemination. 	</a:t>
                      </a:r>
                    </a:p>
                  </a:txBody>
                  <a:tcPr/>
                </a:tc>
                <a:tc>
                  <a:txBody>
                    <a:bodyPr/>
                    <a:lstStyle/>
                    <a:p>
                      <a:endParaRPr lang="en-GB"/>
                    </a:p>
                  </a:txBody>
                  <a:tcPr/>
                </a:tc>
                <a:tc>
                  <a:txBody>
                    <a:bodyPr/>
                    <a:lstStyle/>
                    <a:p>
                      <a:endParaRPr lang="en-GB"/>
                    </a:p>
                  </a:txBody>
                  <a:tcPr/>
                </a:tc>
                <a:tc>
                  <a:txBody>
                    <a:bodyPr/>
                    <a:lstStyle/>
                    <a:p>
                      <a:endParaRPr lang="en-GB" dirty="0"/>
                    </a:p>
                  </a:txBody>
                  <a:tcPr>
                    <a:solidFill>
                      <a:srgbClr val="E9EDF4"/>
                    </a:solidFill>
                  </a:tcPr>
                </a:tc>
                <a:tc>
                  <a:txBody>
                    <a:bodyPr/>
                    <a:lstStyle/>
                    <a:p>
                      <a:endParaRPr lang="en-GB" dirty="0"/>
                    </a:p>
                  </a:txBody>
                  <a:tcPr>
                    <a:solidFill>
                      <a:schemeClr val="tx2"/>
                    </a:solidFill>
                  </a:tcPr>
                </a:tc>
                <a:tc>
                  <a:txBody>
                    <a:bodyPr/>
                    <a:lstStyle/>
                    <a:p>
                      <a:endParaRPr lang="en-GB" dirty="0"/>
                    </a:p>
                  </a:txBody>
                  <a:tcPr>
                    <a:solidFill>
                      <a:schemeClr val="tx2"/>
                    </a:solidFill>
                  </a:tcPr>
                </a:tc>
                <a:tc>
                  <a:txBody>
                    <a:bodyPr/>
                    <a:lstStyle/>
                    <a:p>
                      <a:endParaRPr lang="en-GB" dirty="0"/>
                    </a:p>
                  </a:txBody>
                  <a:tcPr>
                    <a:solidFill>
                      <a:srgbClr val="E9EDF4"/>
                    </a:solidFill>
                  </a:tcPr>
                </a:tc>
                <a:tc>
                  <a:txBody>
                    <a:bodyPr/>
                    <a:lstStyle/>
                    <a:p>
                      <a:endParaRPr lang="en-GB" dirty="0"/>
                    </a:p>
                  </a:txBody>
                  <a:tcPr/>
                </a:tc>
                <a:tc>
                  <a:txBody>
                    <a:bodyPr/>
                    <a:lstStyle/>
                    <a:p>
                      <a:endParaRPr lang="en-GB" dirty="0"/>
                    </a:p>
                  </a:txBody>
                  <a:tcPr/>
                </a:tc>
                <a:tc>
                  <a:txBody>
                    <a:bodyPr/>
                    <a:lstStyle/>
                    <a:p>
                      <a:endParaRPr lang="en-GB" dirty="0"/>
                    </a:p>
                  </a:txBody>
                  <a:tcPr>
                    <a:solidFill>
                      <a:srgbClr val="E9EDF4"/>
                    </a:solidFill>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1547502533"/>
                  </a:ext>
                </a:extLst>
              </a:tr>
              <a:tr h="664937">
                <a:tc>
                  <a:txBody>
                    <a:bodyPr/>
                    <a:lstStyle/>
                    <a:p>
                      <a:r>
                        <a:rPr lang="it-IT" sz="1600" dirty="0" smtClean="0"/>
                        <a:t>8.3</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Maintenance and administration of the website	</a:t>
                      </a:r>
                    </a:p>
                  </a:txBody>
                  <a:tcPr/>
                </a:tc>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dirty="0"/>
                    </a:p>
                  </a:txBody>
                  <a:tcPr/>
                </a:tc>
                <a:tc>
                  <a:txBody>
                    <a:bodyPr/>
                    <a:lstStyle/>
                    <a:p>
                      <a:endParaRPr lang="en-GB" dirty="0"/>
                    </a:p>
                  </a:txBody>
                  <a:tcPr>
                    <a:solidFill>
                      <a:srgbClr val="D0D8E8"/>
                    </a:solidFill>
                  </a:tcPr>
                </a:tc>
                <a:tc>
                  <a:txBody>
                    <a:bodyPr/>
                    <a:lstStyle/>
                    <a:p>
                      <a:endParaRPr lang="en-GB" dirty="0"/>
                    </a:p>
                  </a:txBody>
                  <a:tcPr>
                    <a:solidFill>
                      <a:schemeClr val="tx2"/>
                    </a:solidFill>
                  </a:tcPr>
                </a:tc>
                <a:tc>
                  <a:txBody>
                    <a:bodyPr/>
                    <a:lstStyle/>
                    <a:p>
                      <a:endParaRPr lang="en-GB" dirty="0"/>
                    </a:p>
                  </a:txBody>
                  <a:tcPr>
                    <a:solidFill>
                      <a:schemeClr val="tx2"/>
                    </a:solidFill>
                  </a:tcPr>
                </a:tc>
                <a:tc>
                  <a:txBody>
                    <a:bodyPr/>
                    <a:lstStyle/>
                    <a:p>
                      <a:endParaRPr lang="en-GB" dirty="0"/>
                    </a:p>
                  </a:txBody>
                  <a:tcPr>
                    <a:solidFill>
                      <a:schemeClr val="tx2"/>
                    </a:solidFill>
                  </a:tcPr>
                </a:tc>
                <a:tc>
                  <a:txBody>
                    <a:bodyPr/>
                    <a:lstStyle/>
                    <a:p>
                      <a:endParaRPr lang="en-GB" dirty="0"/>
                    </a:p>
                  </a:txBody>
                  <a:tcPr>
                    <a:solidFill>
                      <a:schemeClr val="tx2"/>
                    </a:solidFill>
                  </a:tcPr>
                </a:tc>
                <a:tc>
                  <a:txBody>
                    <a:bodyPr/>
                    <a:lstStyle/>
                    <a:p>
                      <a:endParaRPr lang="en-GB" dirty="0"/>
                    </a:p>
                  </a:txBody>
                  <a:tcPr>
                    <a:solidFill>
                      <a:schemeClr val="tx2"/>
                    </a:solidFill>
                  </a:tcPr>
                </a:tc>
                <a:tc>
                  <a:txBody>
                    <a:bodyPr/>
                    <a:lstStyle/>
                    <a:p>
                      <a:endParaRPr lang="en-GB" dirty="0"/>
                    </a:p>
                  </a:txBody>
                  <a:tcPr>
                    <a:solidFill>
                      <a:schemeClr val="tx2"/>
                    </a:solidFill>
                  </a:tcPr>
                </a:tc>
                <a:tc>
                  <a:txBody>
                    <a:bodyPr/>
                    <a:lstStyle/>
                    <a:p>
                      <a:endParaRPr lang="en-GB" dirty="0"/>
                    </a:p>
                  </a:txBody>
                  <a:tcPr>
                    <a:solidFill>
                      <a:schemeClr val="tx2"/>
                    </a:solidFill>
                  </a:tcPr>
                </a:tc>
                <a:extLst>
                  <a:ext uri="{0D108BD9-81ED-4DB2-BD59-A6C34878D82A}">
                    <a16:rowId xmlns:a16="http://schemas.microsoft.com/office/drawing/2014/main" xmlns="" val="1393171192"/>
                  </a:ext>
                </a:extLst>
              </a:tr>
              <a:tr h="664937">
                <a:tc>
                  <a:txBody>
                    <a:bodyPr/>
                    <a:lstStyle/>
                    <a:p>
                      <a:r>
                        <a:rPr lang="it-IT" sz="1600" dirty="0" smtClean="0"/>
                        <a:t>8.4</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Elaboration of 3 virtual bulletins and distribution among the target groups.	</a:t>
                      </a:r>
                    </a:p>
                  </a:txBody>
                  <a:tcPr/>
                </a:tc>
                <a:tc>
                  <a:txBody>
                    <a:bodyPr/>
                    <a:lstStyle/>
                    <a:p>
                      <a:endParaRPr lang="en-GB" dirty="0"/>
                    </a:p>
                  </a:txBody>
                  <a:tcPr/>
                </a:tc>
                <a:tc>
                  <a:txBody>
                    <a:bodyPr/>
                    <a:lstStyle/>
                    <a:p>
                      <a:endParaRPr lang="en-GB"/>
                    </a:p>
                  </a:txBody>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a:p>
                  </a:txBody>
                  <a:tcPr/>
                </a:tc>
                <a:tc>
                  <a:txBody>
                    <a:bodyPr/>
                    <a:lstStyle/>
                    <a:p>
                      <a:endParaRPr lang="en-GB" dirty="0"/>
                    </a:p>
                  </a:txBody>
                  <a:tcPr>
                    <a:solidFill>
                      <a:srgbClr val="E9EDF4"/>
                    </a:solidFill>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solidFill>
                      <a:schemeClr val="tx2"/>
                    </a:solidFill>
                  </a:tcPr>
                </a:tc>
                <a:extLst>
                  <a:ext uri="{0D108BD9-81ED-4DB2-BD59-A6C34878D82A}">
                    <a16:rowId xmlns:a16="http://schemas.microsoft.com/office/drawing/2014/main" xmlns="" val="4177301389"/>
                  </a:ext>
                </a:extLst>
              </a:tr>
              <a:tr h="664937">
                <a:tc>
                  <a:txBody>
                    <a:bodyPr/>
                    <a:lstStyle/>
                    <a:p>
                      <a:r>
                        <a:rPr lang="it-IT" sz="1600" dirty="0" smtClean="0"/>
                        <a:t>8.5</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Organization of meetings for the dissemination of the project 	</a:t>
                      </a:r>
                    </a:p>
                  </a:txBody>
                  <a:tcPr/>
                </a:tc>
                <a:tc>
                  <a:txBody>
                    <a:bodyPr/>
                    <a:lstStyle/>
                    <a:p>
                      <a:endParaRPr lang="en-GB"/>
                    </a:p>
                  </a:txBody>
                  <a:tcPr/>
                </a:tc>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solidFill>
                      <a:srgbClr val="D0D8E8"/>
                    </a:solidFill>
                  </a:tcPr>
                </a:tc>
                <a:tc>
                  <a:txBody>
                    <a:bodyPr/>
                    <a:lstStyle/>
                    <a:p>
                      <a:endParaRPr lang="en-GB" dirty="0"/>
                    </a:p>
                  </a:txBody>
                  <a:tcPr>
                    <a:solidFill>
                      <a:srgbClr val="D0D8E8"/>
                    </a:solidFill>
                  </a:tcPr>
                </a:tc>
                <a:tc>
                  <a:txBody>
                    <a:bodyPr/>
                    <a:lstStyle/>
                    <a:p>
                      <a:endParaRPr lang="en-GB" dirty="0"/>
                    </a:p>
                  </a:txBody>
                  <a:tcPr>
                    <a:solidFill>
                      <a:schemeClr val="tx2"/>
                    </a:solidFill>
                  </a:tcPr>
                </a:tc>
                <a:tc>
                  <a:txBody>
                    <a:bodyPr/>
                    <a:lstStyle/>
                    <a:p>
                      <a:endParaRPr lang="en-GB" dirty="0"/>
                    </a:p>
                  </a:txBody>
                  <a:tcPr>
                    <a:solidFill>
                      <a:srgbClr val="D0D8E8"/>
                    </a:solidFill>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3025247966"/>
                  </a:ext>
                </a:extLst>
              </a:tr>
              <a:tr h="664937">
                <a:tc>
                  <a:txBody>
                    <a:bodyPr/>
                    <a:lstStyle/>
                    <a:p>
                      <a:r>
                        <a:rPr lang="it-IT" sz="1600" dirty="0" smtClean="0"/>
                        <a:t>8.6</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Social media coverage to increase visibility	</a:t>
                      </a:r>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solidFill>
                      <a:schemeClr val="tx2"/>
                    </a:solidFill>
                  </a:tcPr>
                </a:tc>
                <a:tc>
                  <a:txBody>
                    <a:bodyPr/>
                    <a:lstStyle/>
                    <a:p>
                      <a:endParaRPr lang="en-GB" dirty="0"/>
                    </a:p>
                  </a:txBody>
                  <a:tcPr>
                    <a:solidFill>
                      <a:schemeClr val="tx2"/>
                    </a:solidFill>
                  </a:tcPr>
                </a:tc>
                <a:tc>
                  <a:txBody>
                    <a:bodyPr/>
                    <a:lstStyle/>
                    <a:p>
                      <a:endParaRPr lang="en-GB" dirty="0"/>
                    </a:p>
                  </a:txBody>
                  <a:tcPr>
                    <a:solidFill>
                      <a:schemeClr val="tx2"/>
                    </a:solidFill>
                  </a:tcPr>
                </a:tc>
                <a:tc>
                  <a:txBody>
                    <a:bodyPr/>
                    <a:lstStyle/>
                    <a:p>
                      <a:endParaRPr lang="en-GB" dirty="0"/>
                    </a:p>
                  </a:txBody>
                  <a:tcPr>
                    <a:solidFill>
                      <a:schemeClr val="tx2"/>
                    </a:solidFill>
                  </a:tcPr>
                </a:tc>
                <a:extLst>
                  <a:ext uri="{0D108BD9-81ED-4DB2-BD59-A6C34878D82A}">
                    <a16:rowId xmlns:a16="http://schemas.microsoft.com/office/drawing/2014/main" xmlns="" val="3011676196"/>
                  </a:ext>
                </a:extLst>
              </a:tr>
              <a:tr h="664937">
                <a:tc>
                  <a:txBody>
                    <a:bodyPr/>
                    <a:lstStyle/>
                    <a:p>
                      <a:r>
                        <a:rPr lang="it-IT" sz="1600" dirty="0" smtClean="0"/>
                        <a:t>8.7</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Final Conference: New paradigm in training professionals on healthcare management. </a:t>
                      </a:r>
                    </a:p>
                    <a:p>
                      <a:pPr marL="0" marR="0" indent="0" defTabSz="914400" eaLnBrk="1" fontAlgn="auto" latinLnBrk="0" hangingPunct="1">
                        <a:lnSpc>
                          <a:spcPct val="100000"/>
                        </a:lnSpc>
                        <a:spcBef>
                          <a:spcPts val="0"/>
                        </a:spcBef>
                        <a:spcAft>
                          <a:spcPts val="0"/>
                        </a:spcAft>
                        <a:buClrTx/>
                        <a:buSzTx/>
                        <a:buFontTx/>
                        <a:buNone/>
                        <a:tabLst/>
                        <a:defRPr/>
                      </a:pPr>
                      <a:endParaRPr lang="en-GB" sz="1800" b="0" i="0" u="none" strike="noStrike" baseline="0" dirty="0" smtClean="0">
                        <a:solidFill>
                          <a:schemeClr val="dk1"/>
                        </a:solidFill>
                        <a:latin typeface="+mn-lt"/>
                        <a:ea typeface="+mn-ea"/>
                        <a:cs typeface="+mn-cs"/>
                      </a:endParaRPr>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solidFill>
                      <a:srgbClr val="D0D8E8"/>
                    </a:solidFill>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1655149909"/>
                  </a:ext>
                </a:extLst>
              </a:tr>
            </a:tbl>
          </a:graphicData>
        </a:graphic>
      </p:graphicFrame>
      <p:sp>
        <p:nvSpPr>
          <p:cNvPr id="3" name="CasellaDiTesto 2"/>
          <p:cNvSpPr txBox="1"/>
          <p:nvPr/>
        </p:nvSpPr>
        <p:spPr>
          <a:xfrm>
            <a:off x="6087291" y="470263"/>
            <a:ext cx="6675120" cy="369332"/>
          </a:xfrm>
          <a:prstGeom prst="rect">
            <a:avLst/>
          </a:prstGeom>
          <a:noFill/>
        </p:spPr>
        <p:txBody>
          <a:bodyPr wrap="square" rtlCol="0">
            <a:spAutoFit/>
          </a:bodyPr>
          <a:lstStyle/>
          <a:p>
            <a:r>
              <a:rPr lang="it-IT" dirty="0" err="1" smtClean="0">
                <a:ln w="0"/>
                <a:solidFill>
                  <a:schemeClr val="accent1"/>
                </a:solidFill>
                <a:effectLst>
                  <a:outerShdw blurRad="38100" dist="25400" dir="5400000" algn="ctr" rotWithShape="0">
                    <a:srgbClr val="6E747A">
                      <a:alpha val="43000"/>
                    </a:srgbClr>
                  </a:outerShdw>
                </a:effectLst>
              </a:rPr>
              <a:t>Year</a:t>
            </a:r>
            <a:r>
              <a:rPr lang="it-IT" dirty="0" smtClean="0">
                <a:ln w="0"/>
                <a:solidFill>
                  <a:schemeClr val="accent1"/>
                </a:solidFill>
                <a:effectLst>
                  <a:outerShdw blurRad="38100" dist="25400" dir="5400000" algn="ctr" rotWithShape="0">
                    <a:srgbClr val="6E747A">
                      <a:alpha val="43000"/>
                    </a:srgbClr>
                  </a:outerShdw>
                </a:effectLst>
              </a:rPr>
              <a:t> 1</a:t>
            </a:r>
            <a:endParaRPr lang="en-GB"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223390323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a 1"/>
          <p:cNvGraphicFramePr>
            <a:graphicFrameLocks noGrp="1"/>
          </p:cNvGraphicFramePr>
          <p:nvPr>
            <p:extLst>
              <p:ext uri="{D42A27DB-BD31-4B8C-83A1-F6EECF244321}">
                <p14:modId xmlns:p14="http://schemas.microsoft.com/office/powerpoint/2010/main" val="2419302506"/>
              </p:ext>
            </p:extLst>
          </p:nvPr>
        </p:nvGraphicFramePr>
        <p:xfrm>
          <a:off x="483319" y="1267100"/>
          <a:ext cx="12279092" cy="5793563"/>
        </p:xfrm>
        <a:graphic>
          <a:graphicData uri="http://schemas.openxmlformats.org/drawingml/2006/table">
            <a:tbl>
              <a:tblPr firstRow="1" bandRow="1">
                <a:tableStyleId>{5C22544A-7EE6-4342-B048-85BDC9FD1C3A}</a:tableStyleId>
              </a:tblPr>
              <a:tblGrid>
                <a:gridCol w="470265">
                  <a:extLst>
                    <a:ext uri="{9D8B030D-6E8A-4147-A177-3AD203B41FA5}">
                      <a16:colId xmlns:a16="http://schemas.microsoft.com/office/drawing/2014/main" xmlns="" val="325549620"/>
                    </a:ext>
                  </a:extLst>
                </a:gridCol>
                <a:gridCol w="4467497">
                  <a:extLst>
                    <a:ext uri="{9D8B030D-6E8A-4147-A177-3AD203B41FA5}">
                      <a16:colId xmlns:a16="http://schemas.microsoft.com/office/drawing/2014/main" xmlns="" val="3113594857"/>
                    </a:ext>
                  </a:extLst>
                </a:gridCol>
                <a:gridCol w="587829">
                  <a:extLst>
                    <a:ext uri="{9D8B030D-6E8A-4147-A177-3AD203B41FA5}">
                      <a16:colId xmlns:a16="http://schemas.microsoft.com/office/drawing/2014/main" xmlns="" val="3448779578"/>
                    </a:ext>
                  </a:extLst>
                </a:gridCol>
                <a:gridCol w="496388">
                  <a:extLst>
                    <a:ext uri="{9D8B030D-6E8A-4147-A177-3AD203B41FA5}">
                      <a16:colId xmlns:a16="http://schemas.microsoft.com/office/drawing/2014/main" xmlns="" val="1515636119"/>
                    </a:ext>
                  </a:extLst>
                </a:gridCol>
                <a:gridCol w="587829">
                  <a:extLst>
                    <a:ext uri="{9D8B030D-6E8A-4147-A177-3AD203B41FA5}">
                      <a16:colId xmlns:a16="http://schemas.microsoft.com/office/drawing/2014/main" xmlns="" val="1929665679"/>
                    </a:ext>
                  </a:extLst>
                </a:gridCol>
                <a:gridCol w="535577">
                  <a:extLst>
                    <a:ext uri="{9D8B030D-6E8A-4147-A177-3AD203B41FA5}">
                      <a16:colId xmlns:a16="http://schemas.microsoft.com/office/drawing/2014/main" xmlns="" val="1324908723"/>
                    </a:ext>
                  </a:extLst>
                </a:gridCol>
                <a:gridCol w="679269">
                  <a:extLst>
                    <a:ext uri="{9D8B030D-6E8A-4147-A177-3AD203B41FA5}">
                      <a16:colId xmlns:a16="http://schemas.microsoft.com/office/drawing/2014/main" xmlns="" val="449619761"/>
                    </a:ext>
                  </a:extLst>
                </a:gridCol>
                <a:gridCol w="574765">
                  <a:extLst>
                    <a:ext uri="{9D8B030D-6E8A-4147-A177-3AD203B41FA5}">
                      <a16:colId xmlns:a16="http://schemas.microsoft.com/office/drawing/2014/main" xmlns="" val="3438503674"/>
                    </a:ext>
                  </a:extLst>
                </a:gridCol>
                <a:gridCol w="627018">
                  <a:extLst>
                    <a:ext uri="{9D8B030D-6E8A-4147-A177-3AD203B41FA5}">
                      <a16:colId xmlns:a16="http://schemas.microsoft.com/office/drawing/2014/main" xmlns="" val="4040965731"/>
                    </a:ext>
                  </a:extLst>
                </a:gridCol>
                <a:gridCol w="653142">
                  <a:extLst>
                    <a:ext uri="{9D8B030D-6E8A-4147-A177-3AD203B41FA5}">
                      <a16:colId xmlns:a16="http://schemas.microsoft.com/office/drawing/2014/main" xmlns="" val="422917657"/>
                    </a:ext>
                  </a:extLst>
                </a:gridCol>
                <a:gridCol w="653143">
                  <a:extLst>
                    <a:ext uri="{9D8B030D-6E8A-4147-A177-3AD203B41FA5}">
                      <a16:colId xmlns:a16="http://schemas.microsoft.com/office/drawing/2014/main" xmlns="" val="4039673330"/>
                    </a:ext>
                  </a:extLst>
                </a:gridCol>
                <a:gridCol w="666206">
                  <a:extLst>
                    <a:ext uri="{9D8B030D-6E8A-4147-A177-3AD203B41FA5}">
                      <a16:colId xmlns:a16="http://schemas.microsoft.com/office/drawing/2014/main" xmlns="" val="1571661456"/>
                    </a:ext>
                  </a:extLst>
                </a:gridCol>
                <a:gridCol w="666206">
                  <a:extLst>
                    <a:ext uri="{9D8B030D-6E8A-4147-A177-3AD203B41FA5}">
                      <a16:colId xmlns:a16="http://schemas.microsoft.com/office/drawing/2014/main" xmlns="" val="4203905368"/>
                    </a:ext>
                  </a:extLst>
                </a:gridCol>
                <a:gridCol w="613958">
                  <a:extLst>
                    <a:ext uri="{9D8B030D-6E8A-4147-A177-3AD203B41FA5}">
                      <a16:colId xmlns:a16="http://schemas.microsoft.com/office/drawing/2014/main" xmlns="" val="354461507"/>
                    </a:ext>
                  </a:extLst>
                </a:gridCol>
              </a:tblGrid>
              <a:tr h="731518">
                <a:tc gridSpan="2">
                  <a:txBody>
                    <a:bodyPr/>
                    <a:lstStyle/>
                    <a:p>
                      <a:r>
                        <a:rPr lang="it-IT" dirty="0" err="1" smtClean="0"/>
                        <a:t>Activities</a:t>
                      </a:r>
                      <a:endParaRPr lang="en-GB" dirty="0"/>
                    </a:p>
                  </a:txBody>
                  <a:tcPr/>
                </a:tc>
                <a:tc hMerge="1">
                  <a:txBody>
                    <a:bodyPr/>
                    <a:lstStyle/>
                    <a:p>
                      <a:endParaRPr lang="en-GB" dirty="0"/>
                    </a:p>
                  </a:txBody>
                  <a:tcPr/>
                </a:tc>
                <a:tc>
                  <a:txBody>
                    <a:bodyPr/>
                    <a:lstStyle/>
                    <a:p>
                      <a:r>
                        <a:rPr lang="it-IT" sz="1600" dirty="0" smtClean="0"/>
                        <a:t>M1</a:t>
                      </a:r>
                      <a:endParaRPr lang="en-GB" sz="1600" dirty="0"/>
                    </a:p>
                  </a:txBody>
                  <a:tcPr/>
                </a:tc>
                <a:tc>
                  <a:txBody>
                    <a:bodyPr/>
                    <a:lstStyle/>
                    <a:p>
                      <a:r>
                        <a:rPr lang="it-IT" sz="1600" dirty="0" smtClean="0"/>
                        <a:t>M2</a:t>
                      </a:r>
                      <a:endParaRPr lang="en-GB" sz="1600" dirty="0"/>
                    </a:p>
                  </a:txBody>
                  <a:tcPr/>
                </a:tc>
                <a:tc>
                  <a:txBody>
                    <a:bodyPr/>
                    <a:lstStyle/>
                    <a:p>
                      <a:r>
                        <a:rPr lang="it-IT" sz="1600" dirty="0" smtClean="0"/>
                        <a:t>M3</a:t>
                      </a:r>
                      <a:endParaRPr lang="en-GB" sz="1600" dirty="0"/>
                    </a:p>
                  </a:txBody>
                  <a:tcPr/>
                </a:tc>
                <a:tc>
                  <a:txBody>
                    <a:bodyPr/>
                    <a:lstStyle/>
                    <a:p>
                      <a:r>
                        <a:rPr lang="it-IT" sz="1600" dirty="0" smtClean="0"/>
                        <a:t>M4</a:t>
                      </a:r>
                      <a:endParaRPr lang="en-GB" sz="1600" dirty="0"/>
                    </a:p>
                  </a:txBody>
                  <a:tcPr/>
                </a:tc>
                <a:tc>
                  <a:txBody>
                    <a:bodyPr/>
                    <a:lstStyle/>
                    <a:p>
                      <a:r>
                        <a:rPr lang="it-IT" sz="1600" dirty="0" smtClean="0"/>
                        <a:t>M5</a:t>
                      </a:r>
                      <a:endParaRPr lang="en-GB" sz="1600" dirty="0"/>
                    </a:p>
                  </a:txBody>
                  <a:tcPr/>
                </a:tc>
                <a:tc>
                  <a:txBody>
                    <a:bodyPr/>
                    <a:lstStyle/>
                    <a:p>
                      <a:r>
                        <a:rPr lang="it-IT" sz="1600" dirty="0" smtClean="0"/>
                        <a:t>M6</a:t>
                      </a:r>
                      <a:endParaRPr lang="en-GB" sz="1600" dirty="0"/>
                    </a:p>
                  </a:txBody>
                  <a:tcPr/>
                </a:tc>
                <a:tc>
                  <a:txBody>
                    <a:bodyPr/>
                    <a:lstStyle/>
                    <a:p>
                      <a:r>
                        <a:rPr lang="it-IT" sz="1600" dirty="0" smtClean="0"/>
                        <a:t>M7</a:t>
                      </a:r>
                      <a:endParaRPr lang="en-GB" sz="1600" dirty="0"/>
                    </a:p>
                  </a:txBody>
                  <a:tcPr/>
                </a:tc>
                <a:tc>
                  <a:txBody>
                    <a:bodyPr/>
                    <a:lstStyle/>
                    <a:p>
                      <a:r>
                        <a:rPr lang="it-IT" sz="1600" dirty="0" smtClean="0"/>
                        <a:t>M8</a:t>
                      </a:r>
                      <a:endParaRPr lang="en-GB" sz="1600" dirty="0"/>
                    </a:p>
                  </a:txBody>
                  <a:tcPr/>
                </a:tc>
                <a:tc>
                  <a:txBody>
                    <a:bodyPr/>
                    <a:lstStyle/>
                    <a:p>
                      <a:r>
                        <a:rPr lang="it-IT" sz="1600" dirty="0" smtClean="0"/>
                        <a:t>M9</a:t>
                      </a:r>
                      <a:endParaRPr lang="en-GB" sz="1600" dirty="0"/>
                    </a:p>
                  </a:txBody>
                  <a:tcPr/>
                </a:tc>
                <a:tc>
                  <a:txBody>
                    <a:bodyPr/>
                    <a:lstStyle/>
                    <a:p>
                      <a:r>
                        <a:rPr lang="it-IT" sz="1600" dirty="0" smtClean="0"/>
                        <a:t>M10</a:t>
                      </a:r>
                      <a:endParaRPr lang="en-GB" sz="1600" dirty="0"/>
                    </a:p>
                  </a:txBody>
                  <a:tcPr/>
                </a:tc>
                <a:tc>
                  <a:txBody>
                    <a:bodyPr/>
                    <a:lstStyle/>
                    <a:p>
                      <a:r>
                        <a:rPr lang="it-IT" sz="1600" dirty="0" smtClean="0"/>
                        <a:t>M11</a:t>
                      </a:r>
                      <a:endParaRPr lang="en-GB" sz="1600" dirty="0"/>
                    </a:p>
                  </a:txBody>
                  <a:tcPr/>
                </a:tc>
                <a:tc>
                  <a:txBody>
                    <a:bodyPr/>
                    <a:lstStyle/>
                    <a:p>
                      <a:r>
                        <a:rPr lang="it-IT" sz="1600" dirty="0" smtClean="0"/>
                        <a:t>M12</a:t>
                      </a:r>
                      <a:endParaRPr lang="en-GB" sz="1600" dirty="0"/>
                    </a:p>
                  </a:txBody>
                  <a:tcPr/>
                </a:tc>
                <a:extLst>
                  <a:ext uri="{0D108BD9-81ED-4DB2-BD59-A6C34878D82A}">
                    <a16:rowId xmlns:a16="http://schemas.microsoft.com/office/drawing/2014/main" xmlns="" val="621446150"/>
                  </a:ext>
                </a:extLst>
              </a:tr>
              <a:tr h="822960">
                <a:tc>
                  <a:txBody>
                    <a:bodyPr/>
                    <a:lstStyle/>
                    <a:p>
                      <a:r>
                        <a:rPr lang="it-IT" sz="1600" dirty="0" smtClean="0"/>
                        <a:t>8.1</a:t>
                      </a:r>
                    </a:p>
                    <a:p>
                      <a:endParaRPr lang="en-GB"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Identification of dissemination groups and elaboration of a dissemination plan.</a:t>
                      </a:r>
                    </a:p>
                  </a:txBody>
                  <a:tcPr/>
                </a:tc>
                <a:tc>
                  <a:txBody>
                    <a:bodyPr/>
                    <a:lstStyle/>
                    <a:p>
                      <a:endParaRPr lang="en-GB" dirty="0"/>
                    </a:p>
                  </a:txBody>
                  <a:tcPr>
                    <a:solidFill>
                      <a:srgbClr val="D0D8E8"/>
                    </a:solidFill>
                  </a:tcPr>
                </a:tc>
                <a:tc>
                  <a:txBody>
                    <a:bodyPr/>
                    <a:lstStyle/>
                    <a:p>
                      <a:endParaRPr lang="en-GB" dirty="0"/>
                    </a:p>
                  </a:txBody>
                  <a:tcPr>
                    <a:solidFill>
                      <a:srgbClr val="D0D8E8"/>
                    </a:solidFill>
                  </a:tcPr>
                </a:tc>
                <a:tc>
                  <a:txBody>
                    <a:bodyPr/>
                    <a:lstStyle/>
                    <a:p>
                      <a:endParaRPr lang="en-GB" dirty="0"/>
                    </a:p>
                  </a:txBody>
                  <a:tcPr>
                    <a:solidFill>
                      <a:srgbClr val="D0D8E8"/>
                    </a:solidFill>
                  </a:tcPr>
                </a:tc>
                <a:tc>
                  <a:txBody>
                    <a:bodyPr/>
                    <a:lstStyle/>
                    <a:p>
                      <a:endParaRPr lang="en-GB" dirty="0"/>
                    </a:p>
                  </a:txBody>
                  <a:tcPr>
                    <a:solidFill>
                      <a:srgbClr val="D0D8E8"/>
                    </a:solidFill>
                  </a:tcPr>
                </a:tc>
                <a:tc>
                  <a:txBody>
                    <a:bodyPr/>
                    <a:lstStyle/>
                    <a:p>
                      <a:endParaRPr lang="en-GB" dirty="0"/>
                    </a:p>
                  </a:txBody>
                  <a:tcPr/>
                </a:tc>
                <a:tc>
                  <a:txBody>
                    <a:bodyPr/>
                    <a:lstStyle/>
                    <a:p>
                      <a:endParaRPr lang="en-GB" dirty="0"/>
                    </a:p>
                  </a:txBody>
                  <a:tcPr/>
                </a:tc>
                <a:tc>
                  <a:txBody>
                    <a:bodyPr/>
                    <a:lstStyle/>
                    <a:p>
                      <a:endParaRPr lang="en-GB"/>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937179504"/>
                  </a:ext>
                </a:extLst>
              </a:tr>
              <a:tr h="664937">
                <a:tc>
                  <a:txBody>
                    <a:bodyPr/>
                    <a:lstStyle/>
                    <a:p>
                      <a:r>
                        <a:rPr lang="it-IT" sz="1600" dirty="0" smtClean="0"/>
                        <a:t>8.2</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Creation of a project website as platform of collaboration and dissemination. 	</a:t>
                      </a:r>
                    </a:p>
                  </a:txBody>
                  <a:tcPr/>
                </a:tc>
                <a:tc>
                  <a:txBody>
                    <a:bodyPr/>
                    <a:lstStyle/>
                    <a:p>
                      <a:endParaRPr lang="en-GB"/>
                    </a:p>
                  </a:txBody>
                  <a:tcPr/>
                </a:tc>
                <a:tc>
                  <a:txBody>
                    <a:bodyPr/>
                    <a:lstStyle/>
                    <a:p>
                      <a:endParaRPr lang="en-GB"/>
                    </a:p>
                  </a:txBody>
                  <a:tcPr/>
                </a:tc>
                <a:tc>
                  <a:txBody>
                    <a:bodyPr/>
                    <a:lstStyle/>
                    <a:p>
                      <a:endParaRPr lang="en-GB" dirty="0"/>
                    </a:p>
                  </a:txBody>
                  <a:tcPr>
                    <a:solidFill>
                      <a:srgbClr val="E9EDF4"/>
                    </a:solidFill>
                  </a:tcPr>
                </a:tc>
                <a:tc>
                  <a:txBody>
                    <a:bodyPr/>
                    <a:lstStyle/>
                    <a:p>
                      <a:endParaRPr lang="en-GB" dirty="0"/>
                    </a:p>
                  </a:txBody>
                  <a:tcPr>
                    <a:solidFill>
                      <a:srgbClr val="E8ECF4"/>
                    </a:solidFill>
                  </a:tcPr>
                </a:tc>
                <a:tc>
                  <a:txBody>
                    <a:bodyPr/>
                    <a:lstStyle/>
                    <a:p>
                      <a:endParaRPr lang="en-GB" dirty="0"/>
                    </a:p>
                  </a:txBody>
                  <a:tcPr>
                    <a:solidFill>
                      <a:srgbClr val="E8ECF4"/>
                    </a:solidFill>
                  </a:tcPr>
                </a:tc>
                <a:tc>
                  <a:txBody>
                    <a:bodyPr/>
                    <a:lstStyle/>
                    <a:p>
                      <a:endParaRPr lang="en-GB" dirty="0"/>
                    </a:p>
                  </a:txBody>
                  <a:tcPr>
                    <a:solidFill>
                      <a:srgbClr val="E8ECF4"/>
                    </a:solidFill>
                  </a:tcPr>
                </a:tc>
                <a:tc>
                  <a:txBody>
                    <a:bodyPr/>
                    <a:lstStyle/>
                    <a:p>
                      <a:endParaRPr lang="en-GB" dirty="0"/>
                    </a:p>
                  </a:txBody>
                  <a:tcPr/>
                </a:tc>
                <a:tc>
                  <a:txBody>
                    <a:bodyPr/>
                    <a:lstStyle/>
                    <a:p>
                      <a:endParaRPr lang="en-GB" dirty="0"/>
                    </a:p>
                  </a:txBody>
                  <a:tcPr/>
                </a:tc>
                <a:tc>
                  <a:txBody>
                    <a:bodyPr/>
                    <a:lstStyle/>
                    <a:p>
                      <a:endParaRPr lang="en-GB" dirty="0"/>
                    </a:p>
                  </a:txBody>
                  <a:tcPr>
                    <a:solidFill>
                      <a:srgbClr val="E9EDF4"/>
                    </a:solidFill>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1547502533"/>
                  </a:ext>
                </a:extLst>
              </a:tr>
              <a:tr h="664937">
                <a:tc>
                  <a:txBody>
                    <a:bodyPr/>
                    <a:lstStyle/>
                    <a:p>
                      <a:r>
                        <a:rPr lang="it-IT" sz="1600" dirty="0" smtClean="0"/>
                        <a:t>8.3</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Maintenance and administration of the website	</a:t>
                      </a:r>
                    </a:p>
                  </a:txBody>
                  <a:tcPr/>
                </a:tc>
                <a:tc>
                  <a:txBody>
                    <a:bodyPr/>
                    <a:lstStyle/>
                    <a:p>
                      <a:endParaRPr lang="en-GB" dirty="0"/>
                    </a:p>
                  </a:txBody>
                  <a:tcPr>
                    <a:solidFill>
                      <a:schemeClr val="tx2"/>
                    </a:solidFill>
                  </a:tcPr>
                </a:tc>
                <a:tc>
                  <a:txBody>
                    <a:bodyPr/>
                    <a:lstStyle/>
                    <a:p>
                      <a:endParaRPr lang="en-GB" dirty="0"/>
                    </a:p>
                  </a:txBody>
                  <a:tcPr>
                    <a:solidFill>
                      <a:schemeClr val="tx2"/>
                    </a:solidFill>
                  </a:tcPr>
                </a:tc>
                <a:tc>
                  <a:txBody>
                    <a:bodyPr/>
                    <a:lstStyle/>
                    <a:p>
                      <a:endParaRPr lang="en-GB" dirty="0"/>
                    </a:p>
                  </a:txBody>
                  <a:tcPr>
                    <a:solidFill>
                      <a:schemeClr val="tx2"/>
                    </a:solidFill>
                  </a:tcPr>
                </a:tc>
                <a:tc>
                  <a:txBody>
                    <a:bodyPr/>
                    <a:lstStyle/>
                    <a:p>
                      <a:endParaRPr lang="en-GB" dirty="0"/>
                    </a:p>
                  </a:txBody>
                  <a:tcPr>
                    <a:solidFill>
                      <a:schemeClr val="tx2"/>
                    </a:solidFill>
                  </a:tcPr>
                </a:tc>
                <a:tc>
                  <a:txBody>
                    <a:bodyPr/>
                    <a:lstStyle/>
                    <a:p>
                      <a:endParaRPr lang="en-GB" dirty="0"/>
                    </a:p>
                  </a:txBody>
                  <a:tcPr>
                    <a:solidFill>
                      <a:schemeClr val="tx2"/>
                    </a:solidFill>
                  </a:tcPr>
                </a:tc>
                <a:tc>
                  <a:txBody>
                    <a:bodyPr/>
                    <a:lstStyle/>
                    <a:p>
                      <a:endParaRPr lang="en-GB" dirty="0"/>
                    </a:p>
                  </a:txBody>
                  <a:tcPr>
                    <a:solidFill>
                      <a:schemeClr val="tx2"/>
                    </a:solidFill>
                  </a:tcPr>
                </a:tc>
                <a:tc>
                  <a:txBody>
                    <a:bodyPr/>
                    <a:lstStyle/>
                    <a:p>
                      <a:endParaRPr lang="en-GB" dirty="0"/>
                    </a:p>
                  </a:txBody>
                  <a:tcPr>
                    <a:solidFill>
                      <a:schemeClr val="tx2"/>
                    </a:solidFill>
                  </a:tcPr>
                </a:tc>
                <a:tc>
                  <a:txBody>
                    <a:bodyPr/>
                    <a:lstStyle/>
                    <a:p>
                      <a:endParaRPr lang="en-GB" dirty="0"/>
                    </a:p>
                  </a:txBody>
                  <a:tcPr>
                    <a:solidFill>
                      <a:schemeClr val="tx2"/>
                    </a:solidFill>
                  </a:tcPr>
                </a:tc>
                <a:tc>
                  <a:txBody>
                    <a:bodyPr/>
                    <a:lstStyle/>
                    <a:p>
                      <a:endParaRPr lang="en-GB" dirty="0"/>
                    </a:p>
                  </a:txBody>
                  <a:tcPr>
                    <a:solidFill>
                      <a:schemeClr val="tx2"/>
                    </a:solidFill>
                  </a:tcPr>
                </a:tc>
                <a:tc>
                  <a:txBody>
                    <a:bodyPr/>
                    <a:lstStyle/>
                    <a:p>
                      <a:endParaRPr lang="en-GB" dirty="0"/>
                    </a:p>
                  </a:txBody>
                  <a:tcPr>
                    <a:solidFill>
                      <a:schemeClr val="tx2"/>
                    </a:solidFill>
                  </a:tcPr>
                </a:tc>
                <a:tc>
                  <a:txBody>
                    <a:bodyPr/>
                    <a:lstStyle/>
                    <a:p>
                      <a:endParaRPr lang="en-GB" dirty="0"/>
                    </a:p>
                  </a:txBody>
                  <a:tcPr>
                    <a:solidFill>
                      <a:schemeClr val="tx2"/>
                    </a:solidFill>
                  </a:tcPr>
                </a:tc>
                <a:tc>
                  <a:txBody>
                    <a:bodyPr/>
                    <a:lstStyle/>
                    <a:p>
                      <a:endParaRPr lang="en-GB" dirty="0"/>
                    </a:p>
                  </a:txBody>
                  <a:tcPr>
                    <a:solidFill>
                      <a:schemeClr val="tx2"/>
                    </a:solidFill>
                  </a:tcPr>
                </a:tc>
                <a:extLst>
                  <a:ext uri="{0D108BD9-81ED-4DB2-BD59-A6C34878D82A}">
                    <a16:rowId xmlns:a16="http://schemas.microsoft.com/office/drawing/2014/main" xmlns="" val="1393171192"/>
                  </a:ext>
                </a:extLst>
              </a:tr>
              <a:tr h="664937">
                <a:tc>
                  <a:txBody>
                    <a:bodyPr/>
                    <a:lstStyle/>
                    <a:p>
                      <a:r>
                        <a:rPr lang="it-IT" sz="1600" dirty="0" smtClean="0"/>
                        <a:t>8.4</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Elaboration of 3 virtual bulletins and distribution among the target groups.	</a:t>
                      </a:r>
                    </a:p>
                  </a:txBody>
                  <a:tcPr/>
                </a:tc>
                <a:tc>
                  <a:txBody>
                    <a:bodyPr/>
                    <a:lstStyle/>
                    <a:p>
                      <a:endParaRPr lang="en-GB" dirty="0"/>
                    </a:p>
                  </a:txBody>
                  <a:tcPr/>
                </a:tc>
                <a:tc>
                  <a:txBody>
                    <a:bodyPr/>
                    <a:lstStyle/>
                    <a:p>
                      <a:endParaRPr lang="en-GB"/>
                    </a:p>
                  </a:txBody>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a:p>
                  </a:txBody>
                  <a:tcPr/>
                </a:tc>
                <a:tc>
                  <a:txBody>
                    <a:bodyPr/>
                    <a:lstStyle/>
                    <a:p>
                      <a:endParaRPr lang="en-GB" dirty="0"/>
                    </a:p>
                  </a:txBody>
                  <a:tcPr>
                    <a:solidFill>
                      <a:srgbClr val="E9EDF4"/>
                    </a:solidFill>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4177301389"/>
                  </a:ext>
                </a:extLst>
              </a:tr>
              <a:tr h="664937">
                <a:tc>
                  <a:txBody>
                    <a:bodyPr/>
                    <a:lstStyle/>
                    <a:p>
                      <a:r>
                        <a:rPr lang="it-IT" sz="1600" dirty="0" smtClean="0"/>
                        <a:t>8.5</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Organization of meetings for the dissemination of the project 	</a:t>
                      </a:r>
                    </a:p>
                  </a:txBody>
                  <a:tcPr/>
                </a:tc>
                <a:tc>
                  <a:txBody>
                    <a:bodyPr/>
                    <a:lstStyle/>
                    <a:p>
                      <a:endParaRPr lang="en-GB"/>
                    </a:p>
                  </a:txBody>
                  <a:tcPr/>
                </a:tc>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dirty="0"/>
                    </a:p>
                  </a:txBody>
                  <a:tcPr/>
                </a:tc>
                <a:tc>
                  <a:txBody>
                    <a:bodyPr/>
                    <a:lstStyle/>
                    <a:p>
                      <a:endParaRPr lang="en-GB"/>
                    </a:p>
                  </a:txBody>
                  <a:tcPr/>
                </a:tc>
                <a:tc>
                  <a:txBody>
                    <a:bodyPr/>
                    <a:lstStyle/>
                    <a:p>
                      <a:endParaRPr lang="en-GB" dirty="0"/>
                    </a:p>
                  </a:txBody>
                  <a:tcPr>
                    <a:solidFill>
                      <a:srgbClr val="D0D8E8"/>
                    </a:solidFill>
                  </a:tcPr>
                </a:tc>
                <a:tc>
                  <a:txBody>
                    <a:bodyPr/>
                    <a:lstStyle/>
                    <a:p>
                      <a:endParaRPr lang="en-GB" dirty="0"/>
                    </a:p>
                  </a:txBody>
                  <a:tcPr>
                    <a:solidFill>
                      <a:srgbClr val="D0D8E8"/>
                    </a:solidFill>
                  </a:tcPr>
                </a:tc>
                <a:tc>
                  <a:txBody>
                    <a:bodyPr/>
                    <a:lstStyle/>
                    <a:p>
                      <a:endParaRPr lang="en-GB" dirty="0"/>
                    </a:p>
                  </a:txBody>
                  <a:tcPr>
                    <a:solidFill>
                      <a:srgbClr val="D0D8E8"/>
                    </a:solidFill>
                  </a:tcPr>
                </a:tc>
                <a:tc>
                  <a:txBody>
                    <a:bodyPr/>
                    <a:lstStyle/>
                    <a:p>
                      <a:endParaRPr lang="en-GB" dirty="0"/>
                    </a:p>
                  </a:txBody>
                  <a:tcPr>
                    <a:solidFill>
                      <a:srgbClr val="D0D8E8"/>
                    </a:solidFill>
                  </a:tcPr>
                </a:tc>
                <a:tc>
                  <a:txBody>
                    <a:bodyPr/>
                    <a:lstStyle/>
                    <a:p>
                      <a:endParaRPr lang="en-GB" dirty="0"/>
                    </a:p>
                  </a:txBody>
                  <a:tcPr/>
                </a:tc>
                <a:tc>
                  <a:txBody>
                    <a:bodyPr/>
                    <a:lstStyle/>
                    <a:p>
                      <a:endParaRPr lang="en-GB" dirty="0"/>
                    </a:p>
                  </a:txBody>
                  <a:tcPr>
                    <a:solidFill>
                      <a:schemeClr val="tx2"/>
                    </a:solidFill>
                  </a:tcPr>
                </a:tc>
                <a:extLst>
                  <a:ext uri="{0D108BD9-81ED-4DB2-BD59-A6C34878D82A}">
                    <a16:rowId xmlns:a16="http://schemas.microsoft.com/office/drawing/2014/main" xmlns="" val="3025247966"/>
                  </a:ext>
                </a:extLst>
              </a:tr>
              <a:tr h="664937">
                <a:tc>
                  <a:txBody>
                    <a:bodyPr/>
                    <a:lstStyle/>
                    <a:p>
                      <a:r>
                        <a:rPr lang="it-IT" sz="1600" dirty="0" smtClean="0"/>
                        <a:t>8.6</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Social media coverage to increase visibility	</a:t>
                      </a:r>
                    </a:p>
                  </a:txBody>
                  <a:tcPr/>
                </a:tc>
                <a:tc>
                  <a:txBody>
                    <a:bodyPr/>
                    <a:lstStyle/>
                    <a:p>
                      <a:endParaRPr lang="en-GB" dirty="0"/>
                    </a:p>
                  </a:txBody>
                  <a:tcPr>
                    <a:solidFill>
                      <a:schemeClr val="tx2"/>
                    </a:solidFill>
                  </a:tcPr>
                </a:tc>
                <a:tc>
                  <a:txBody>
                    <a:bodyPr/>
                    <a:lstStyle/>
                    <a:p>
                      <a:endParaRPr lang="en-GB" dirty="0"/>
                    </a:p>
                  </a:txBody>
                  <a:tcPr>
                    <a:solidFill>
                      <a:schemeClr val="tx2"/>
                    </a:solidFill>
                  </a:tcPr>
                </a:tc>
                <a:tc>
                  <a:txBody>
                    <a:bodyPr/>
                    <a:lstStyle/>
                    <a:p>
                      <a:endParaRPr lang="en-GB" dirty="0"/>
                    </a:p>
                  </a:txBody>
                  <a:tcPr>
                    <a:solidFill>
                      <a:schemeClr val="tx2"/>
                    </a:solidFill>
                  </a:tcPr>
                </a:tc>
                <a:tc>
                  <a:txBody>
                    <a:bodyPr/>
                    <a:lstStyle/>
                    <a:p>
                      <a:endParaRPr lang="en-GB" dirty="0"/>
                    </a:p>
                  </a:txBody>
                  <a:tcPr>
                    <a:solidFill>
                      <a:schemeClr val="tx2"/>
                    </a:solidFill>
                  </a:tcPr>
                </a:tc>
                <a:tc>
                  <a:txBody>
                    <a:bodyPr/>
                    <a:lstStyle/>
                    <a:p>
                      <a:endParaRPr lang="en-GB" dirty="0"/>
                    </a:p>
                  </a:txBody>
                  <a:tcPr>
                    <a:solidFill>
                      <a:schemeClr val="tx2"/>
                    </a:solidFill>
                  </a:tcPr>
                </a:tc>
                <a:tc>
                  <a:txBody>
                    <a:bodyPr/>
                    <a:lstStyle/>
                    <a:p>
                      <a:endParaRPr lang="en-GB" dirty="0"/>
                    </a:p>
                  </a:txBody>
                  <a:tcPr>
                    <a:solidFill>
                      <a:schemeClr val="tx2"/>
                    </a:solidFill>
                  </a:tcPr>
                </a:tc>
                <a:tc>
                  <a:txBody>
                    <a:bodyPr/>
                    <a:lstStyle/>
                    <a:p>
                      <a:endParaRPr lang="en-GB" dirty="0"/>
                    </a:p>
                  </a:txBody>
                  <a:tcPr>
                    <a:solidFill>
                      <a:schemeClr val="tx2"/>
                    </a:solidFill>
                  </a:tcPr>
                </a:tc>
                <a:tc>
                  <a:txBody>
                    <a:bodyPr/>
                    <a:lstStyle/>
                    <a:p>
                      <a:endParaRPr lang="en-GB" dirty="0"/>
                    </a:p>
                  </a:txBody>
                  <a:tcPr>
                    <a:solidFill>
                      <a:schemeClr val="tx2"/>
                    </a:solidFill>
                  </a:tcPr>
                </a:tc>
                <a:tc>
                  <a:txBody>
                    <a:bodyPr/>
                    <a:lstStyle/>
                    <a:p>
                      <a:endParaRPr lang="en-GB" dirty="0"/>
                    </a:p>
                  </a:txBody>
                  <a:tcPr>
                    <a:solidFill>
                      <a:schemeClr val="tx2"/>
                    </a:solidFill>
                  </a:tcPr>
                </a:tc>
                <a:tc>
                  <a:txBody>
                    <a:bodyPr/>
                    <a:lstStyle/>
                    <a:p>
                      <a:endParaRPr lang="en-GB" dirty="0"/>
                    </a:p>
                  </a:txBody>
                  <a:tcPr>
                    <a:solidFill>
                      <a:schemeClr val="tx2"/>
                    </a:solidFill>
                  </a:tcPr>
                </a:tc>
                <a:tc>
                  <a:txBody>
                    <a:bodyPr/>
                    <a:lstStyle/>
                    <a:p>
                      <a:endParaRPr lang="en-GB" dirty="0"/>
                    </a:p>
                  </a:txBody>
                  <a:tcPr>
                    <a:solidFill>
                      <a:schemeClr val="tx2"/>
                    </a:solidFill>
                  </a:tcPr>
                </a:tc>
                <a:tc>
                  <a:txBody>
                    <a:bodyPr/>
                    <a:lstStyle/>
                    <a:p>
                      <a:endParaRPr lang="en-GB" dirty="0"/>
                    </a:p>
                  </a:txBody>
                  <a:tcPr>
                    <a:solidFill>
                      <a:schemeClr val="tx2"/>
                    </a:solidFill>
                  </a:tcPr>
                </a:tc>
                <a:extLst>
                  <a:ext uri="{0D108BD9-81ED-4DB2-BD59-A6C34878D82A}">
                    <a16:rowId xmlns:a16="http://schemas.microsoft.com/office/drawing/2014/main" xmlns="" val="3011676196"/>
                  </a:ext>
                </a:extLst>
              </a:tr>
              <a:tr h="664937">
                <a:tc>
                  <a:txBody>
                    <a:bodyPr/>
                    <a:lstStyle/>
                    <a:p>
                      <a:r>
                        <a:rPr lang="it-IT" sz="1600" dirty="0" smtClean="0"/>
                        <a:t>8.7</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Final Conference: New paradigm in training professionals on healthcare management. </a:t>
                      </a:r>
                    </a:p>
                    <a:p>
                      <a:pPr marL="0" marR="0" indent="0" defTabSz="914400" eaLnBrk="1" fontAlgn="auto" latinLnBrk="0" hangingPunct="1">
                        <a:lnSpc>
                          <a:spcPct val="100000"/>
                        </a:lnSpc>
                        <a:spcBef>
                          <a:spcPts val="0"/>
                        </a:spcBef>
                        <a:spcAft>
                          <a:spcPts val="0"/>
                        </a:spcAft>
                        <a:buClrTx/>
                        <a:buSzTx/>
                        <a:buFontTx/>
                        <a:buNone/>
                        <a:tabLst/>
                        <a:defRPr/>
                      </a:pPr>
                      <a:endParaRPr lang="en-GB" sz="1800" b="0" i="0" u="none" strike="noStrike" baseline="0" dirty="0" smtClean="0">
                        <a:solidFill>
                          <a:schemeClr val="dk1"/>
                        </a:solidFill>
                        <a:latin typeface="+mn-lt"/>
                        <a:ea typeface="+mn-ea"/>
                        <a:cs typeface="+mn-cs"/>
                      </a:endParaRPr>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solidFill>
                      <a:srgbClr val="D0D8E8"/>
                    </a:solidFill>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1655149909"/>
                  </a:ext>
                </a:extLst>
              </a:tr>
            </a:tbl>
          </a:graphicData>
        </a:graphic>
      </p:graphicFrame>
      <p:sp>
        <p:nvSpPr>
          <p:cNvPr id="3" name="CasellaDiTesto 2"/>
          <p:cNvSpPr txBox="1"/>
          <p:nvPr/>
        </p:nvSpPr>
        <p:spPr>
          <a:xfrm>
            <a:off x="6087291" y="470263"/>
            <a:ext cx="6675120" cy="369332"/>
          </a:xfrm>
          <a:prstGeom prst="rect">
            <a:avLst/>
          </a:prstGeom>
          <a:noFill/>
        </p:spPr>
        <p:txBody>
          <a:bodyPr wrap="square" rtlCol="0">
            <a:spAutoFit/>
          </a:bodyPr>
          <a:lstStyle/>
          <a:p>
            <a:r>
              <a:rPr lang="it-IT" dirty="0" err="1" smtClean="0">
                <a:ln w="0"/>
                <a:solidFill>
                  <a:schemeClr val="accent1"/>
                </a:solidFill>
                <a:effectLst>
                  <a:outerShdw blurRad="38100" dist="25400" dir="5400000" algn="ctr" rotWithShape="0">
                    <a:srgbClr val="6E747A">
                      <a:alpha val="43000"/>
                    </a:srgbClr>
                  </a:outerShdw>
                </a:effectLst>
              </a:rPr>
              <a:t>Year</a:t>
            </a:r>
            <a:r>
              <a:rPr lang="it-IT" dirty="0" smtClean="0">
                <a:ln w="0"/>
                <a:solidFill>
                  <a:schemeClr val="accent1"/>
                </a:solidFill>
                <a:effectLst>
                  <a:outerShdw blurRad="38100" dist="25400" dir="5400000" algn="ctr" rotWithShape="0">
                    <a:srgbClr val="6E747A">
                      <a:alpha val="43000"/>
                    </a:srgbClr>
                  </a:outerShdw>
                </a:effectLst>
              </a:rPr>
              <a:t> 2</a:t>
            </a:r>
            <a:endParaRPr lang="en-GB"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26158795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11194069" y="8978206"/>
            <a:ext cx="169545" cy="189865"/>
          </a:xfrm>
          <a:custGeom>
            <a:avLst/>
            <a:gdLst/>
            <a:ahLst/>
            <a:cxnLst/>
            <a:rect l="l" t="t" r="r" b="b"/>
            <a:pathLst>
              <a:path w="169545" h="189865">
                <a:moveTo>
                  <a:pt x="98729" y="0"/>
                </a:moveTo>
                <a:lnTo>
                  <a:pt x="56337" y="7061"/>
                </a:lnTo>
                <a:lnTo>
                  <a:pt x="25395" y="26968"/>
                </a:lnTo>
                <a:lnTo>
                  <a:pt x="6437" y="57800"/>
                </a:lnTo>
                <a:lnTo>
                  <a:pt x="0" y="97637"/>
                </a:lnTo>
                <a:lnTo>
                  <a:pt x="7236" y="138319"/>
                </a:lnTo>
                <a:lnTo>
                  <a:pt x="27705" y="167020"/>
                </a:lnTo>
                <a:lnTo>
                  <a:pt x="59546" y="184030"/>
                </a:lnTo>
                <a:lnTo>
                  <a:pt x="100901" y="189636"/>
                </a:lnTo>
                <a:lnTo>
                  <a:pt x="124276" y="188131"/>
                </a:lnTo>
                <a:lnTo>
                  <a:pt x="164820" y="176098"/>
                </a:lnTo>
                <a:lnTo>
                  <a:pt x="169456" y="172770"/>
                </a:lnTo>
                <a:lnTo>
                  <a:pt x="169456" y="166382"/>
                </a:lnTo>
                <a:lnTo>
                  <a:pt x="102539" y="166382"/>
                </a:lnTo>
                <a:lnTo>
                  <a:pt x="70375" y="161491"/>
                </a:lnTo>
                <a:lnTo>
                  <a:pt x="48413" y="147566"/>
                </a:lnTo>
                <a:lnTo>
                  <a:pt x="35836" y="125732"/>
                </a:lnTo>
                <a:lnTo>
                  <a:pt x="31826" y="97116"/>
                </a:lnTo>
                <a:lnTo>
                  <a:pt x="35615" y="67964"/>
                </a:lnTo>
                <a:lnTo>
                  <a:pt x="47666" y="43700"/>
                </a:lnTo>
                <a:lnTo>
                  <a:pt x="68998" y="27104"/>
                </a:lnTo>
                <a:lnTo>
                  <a:pt x="100634" y="20955"/>
                </a:lnTo>
                <a:lnTo>
                  <a:pt x="156378" y="20955"/>
                </a:lnTo>
                <a:lnTo>
                  <a:pt x="152660" y="15814"/>
                </a:lnTo>
                <a:lnTo>
                  <a:pt x="131664" y="4445"/>
                </a:lnTo>
                <a:lnTo>
                  <a:pt x="98729" y="0"/>
                </a:lnTo>
                <a:close/>
              </a:path>
              <a:path w="169545" h="189865">
                <a:moveTo>
                  <a:pt x="169456" y="151815"/>
                </a:moveTo>
                <a:lnTo>
                  <a:pt x="167817" y="151815"/>
                </a:lnTo>
                <a:lnTo>
                  <a:pt x="161289" y="154114"/>
                </a:lnTo>
                <a:lnTo>
                  <a:pt x="151229" y="157863"/>
                </a:lnTo>
                <a:lnTo>
                  <a:pt x="137929" y="161877"/>
                </a:lnTo>
                <a:lnTo>
                  <a:pt x="121622" y="165076"/>
                </a:lnTo>
                <a:lnTo>
                  <a:pt x="102539" y="166382"/>
                </a:lnTo>
                <a:lnTo>
                  <a:pt x="169456" y="166382"/>
                </a:lnTo>
                <a:lnTo>
                  <a:pt x="169456" y="151815"/>
                </a:lnTo>
                <a:close/>
              </a:path>
              <a:path w="169545" h="189865">
                <a:moveTo>
                  <a:pt x="156378" y="20955"/>
                </a:moveTo>
                <a:lnTo>
                  <a:pt x="100634" y="20955"/>
                </a:lnTo>
                <a:lnTo>
                  <a:pt x="112471" y="21690"/>
                </a:lnTo>
                <a:lnTo>
                  <a:pt x="122701" y="23768"/>
                </a:lnTo>
                <a:lnTo>
                  <a:pt x="131349" y="26998"/>
                </a:lnTo>
                <a:lnTo>
                  <a:pt x="138442" y="31191"/>
                </a:lnTo>
                <a:lnTo>
                  <a:pt x="132181" y="34251"/>
                </a:lnTo>
                <a:lnTo>
                  <a:pt x="127838" y="40132"/>
                </a:lnTo>
                <a:lnTo>
                  <a:pt x="127838" y="48044"/>
                </a:lnTo>
                <a:lnTo>
                  <a:pt x="129321" y="55626"/>
                </a:lnTo>
                <a:lnTo>
                  <a:pt x="133380" y="61337"/>
                </a:lnTo>
                <a:lnTo>
                  <a:pt x="139427" y="64939"/>
                </a:lnTo>
                <a:lnTo>
                  <a:pt x="146875" y="66192"/>
                </a:lnTo>
                <a:lnTo>
                  <a:pt x="154381" y="64931"/>
                </a:lnTo>
                <a:lnTo>
                  <a:pt x="160816" y="61274"/>
                </a:lnTo>
                <a:lnTo>
                  <a:pt x="165313" y="55412"/>
                </a:lnTo>
                <a:lnTo>
                  <a:pt x="167004" y="47536"/>
                </a:lnTo>
                <a:lnTo>
                  <a:pt x="163759" y="31161"/>
                </a:lnTo>
                <a:lnTo>
                  <a:pt x="156378" y="20955"/>
                </a:lnTo>
                <a:close/>
              </a:path>
            </a:pathLst>
          </a:custGeom>
          <a:solidFill>
            <a:srgbClr val="407DC9"/>
          </a:solidFill>
        </p:spPr>
        <p:txBody>
          <a:bodyPr wrap="square" lIns="0" tIns="0" rIns="0" bIns="0" rtlCol="0"/>
          <a:lstStyle/>
          <a:p>
            <a:endParaRPr/>
          </a:p>
        </p:txBody>
      </p:sp>
      <p:sp>
        <p:nvSpPr>
          <p:cNvPr id="4" name="object 4"/>
          <p:cNvSpPr/>
          <p:nvPr/>
        </p:nvSpPr>
        <p:spPr>
          <a:xfrm>
            <a:off x="11373890" y="8969784"/>
            <a:ext cx="165100" cy="196850"/>
          </a:xfrm>
          <a:custGeom>
            <a:avLst/>
            <a:gdLst/>
            <a:ahLst/>
            <a:cxnLst/>
            <a:rect l="l" t="t" r="r" b="b"/>
            <a:pathLst>
              <a:path w="165100" h="196850">
                <a:moveTo>
                  <a:pt x="139628" y="78968"/>
                </a:moveTo>
                <a:lnTo>
                  <a:pt x="89496" y="78968"/>
                </a:lnTo>
                <a:lnTo>
                  <a:pt x="101294" y="80884"/>
                </a:lnTo>
                <a:lnTo>
                  <a:pt x="109220" y="86250"/>
                </a:lnTo>
                <a:lnTo>
                  <a:pt x="113678" y="94490"/>
                </a:lnTo>
                <a:lnTo>
                  <a:pt x="115074" y="105029"/>
                </a:lnTo>
                <a:lnTo>
                  <a:pt x="115074" y="170459"/>
                </a:lnTo>
                <a:lnTo>
                  <a:pt x="117522" y="183593"/>
                </a:lnTo>
                <a:lnTo>
                  <a:pt x="123845" y="191549"/>
                </a:lnTo>
                <a:lnTo>
                  <a:pt x="132514" y="195478"/>
                </a:lnTo>
                <a:lnTo>
                  <a:pt x="141998" y="196532"/>
                </a:lnTo>
                <a:lnTo>
                  <a:pt x="152336" y="196532"/>
                </a:lnTo>
                <a:lnTo>
                  <a:pt x="164579" y="176085"/>
                </a:lnTo>
                <a:lnTo>
                  <a:pt x="146621" y="176085"/>
                </a:lnTo>
                <a:lnTo>
                  <a:pt x="143903" y="172504"/>
                </a:lnTo>
                <a:lnTo>
                  <a:pt x="143903" y="100939"/>
                </a:lnTo>
                <a:lnTo>
                  <a:pt x="140566" y="80370"/>
                </a:lnTo>
                <a:lnTo>
                  <a:pt x="139628" y="78968"/>
                </a:lnTo>
                <a:close/>
              </a:path>
              <a:path w="165100" h="196850">
                <a:moveTo>
                  <a:pt x="75082" y="175577"/>
                </a:moveTo>
                <a:lnTo>
                  <a:pt x="812" y="175577"/>
                </a:lnTo>
                <a:lnTo>
                  <a:pt x="0" y="176593"/>
                </a:lnTo>
                <a:lnTo>
                  <a:pt x="0" y="194233"/>
                </a:lnTo>
                <a:lnTo>
                  <a:pt x="1104" y="195249"/>
                </a:lnTo>
                <a:lnTo>
                  <a:pt x="74815" y="195249"/>
                </a:lnTo>
                <a:lnTo>
                  <a:pt x="75895" y="194233"/>
                </a:lnTo>
                <a:lnTo>
                  <a:pt x="75895" y="176593"/>
                </a:lnTo>
                <a:lnTo>
                  <a:pt x="75082" y="175577"/>
                </a:lnTo>
                <a:close/>
              </a:path>
              <a:path w="165100" h="196850">
                <a:moveTo>
                  <a:pt x="163499" y="174548"/>
                </a:moveTo>
                <a:lnTo>
                  <a:pt x="161315" y="174802"/>
                </a:lnTo>
                <a:lnTo>
                  <a:pt x="158318" y="175056"/>
                </a:lnTo>
                <a:lnTo>
                  <a:pt x="156959" y="176085"/>
                </a:lnTo>
                <a:lnTo>
                  <a:pt x="164579" y="176085"/>
                </a:lnTo>
                <a:lnTo>
                  <a:pt x="164579" y="174802"/>
                </a:lnTo>
                <a:lnTo>
                  <a:pt x="163499" y="174548"/>
                </a:lnTo>
                <a:close/>
              </a:path>
              <a:path w="165100" h="196850">
                <a:moveTo>
                  <a:pt x="51142" y="0"/>
                </a:moveTo>
                <a:lnTo>
                  <a:pt x="45974" y="0"/>
                </a:lnTo>
                <a:lnTo>
                  <a:pt x="6261" y="2286"/>
                </a:lnTo>
                <a:lnTo>
                  <a:pt x="2451" y="2552"/>
                </a:lnTo>
                <a:lnTo>
                  <a:pt x="1638" y="3060"/>
                </a:lnTo>
                <a:lnTo>
                  <a:pt x="1638" y="19672"/>
                </a:lnTo>
                <a:lnTo>
                  <a:pt x="2184" y="21717"/>
                </a:lnTo>
                <a:lnTo>
                  <a:pt x="6261" y="21971"/>
                </a:lnTo>
                <a:lnTo>
                  <a:pt x="15519" y="22225"/>
                </a:lnTo>
                <a:lnTo>
                  <a:pt x="20942" y="22479"/>
                </a:lnTo>
                <a:lnTo>
                  <a:pt x="23126" y="24269"/>
                </a:lnTo>
                <a:lnTo>
                  <a:pt x="23672" y="29641"/>
                </a:lnTo>
                <a:lnTo>
                  <a:pt x="23672" y="166624"/>
                </a:lnTo>
                <a:lnTo>
                  <a:pt x="23126" y="174294"/>
                </a:lnTo>
                <a:lnTo>
                  <a:pt x="19596" y="175577"/>
                </a:lnTo>
                <a:lnTo>
                  <a:pt x="56045" y="175577"/>
                </a:lnTo>
                <a:lnTo>
                  <a:pt x="52768" y="174294"/>
                </a:lnTo>
                <a:lnTo>
                  <a:pt x="52501" y="166624"/>
                </a:lnTo>
                <a:lnTo>
                  <a:pt x="52501" y="131356"/>
                </a:lnTo>
                <a:lnTo>
                  <a:pt x="55108" y="109154"/>
                </a:lnTo>
                <a:lnTo>
                  <a:pt x="62126" y="92703"/>
                </a:lnTo>
                <a:lnTo>
                  <a:pt x="73581" y="82482"/>
                </a:lnTo>
                <a:lnTo>
                  <a:pt x="88346" y="79222"/>
                </a:lnTo>
                <a:lnTo>
                  <a:pt x="52501" y="79222"/>
                </a:lnTo>
                <a:lnTo>
                  <a:pt x="52501" y="2032"/>
                </a:lnTo>
                <a:lnTo>
                  <a:pt x="51142" y="0"/>
                </a:lnTo>
                <a:close/>
              </a:path>
              <a:path w="165100" h="196850">
                <a:moveTo>
                  <a:pt x="99288" y="56222"/>
                </a:moveTo>
                <a:lnTo>
                  <a:pt x="84441" y="57587"/>
                </a:lnTo>
                <a:lnTo>
                  <a:pt x="71304" y="61779"/>
                </a:lnTo>
                <a:lnTo>
                  <a:pt x="60462" y="68942"/>
                </a:lnTo>
                <a:lnTo>
                  <a:pt x="52501" y="79222"/>
                </a:lnTo>
                <a:lnTo>
                  <a:pt x="88346" y="79222"/>
                </a:lnTo>
                <a:lnTo>
                  <a:pt x="89496" y="78968"/>
                </a:lnTo>
                <a:lnTo>
                  <a:pt x="139628" y="78968"/>
                </a:lnTo>
                <a:lnTo>
                  <a:pt x="131287" y="66508"/>
                </a:lnTo>
                <a:lnTo>
                  <a:pt x="117162" y="58682"/>
                </a:lnTo>
                <a:lnTo>
                  <a:pt x="99288" y="56222"/>
                </a:lnTo>
                <a:close/>
              </a:path>
            </a:pathLst>
          </a:custGeom>
          <a:solidFill>
            <a:srgbClr val="407DC9"/>
          </a:solidFill>
        </p:spPr>
        <p:txBody>
          <a:bodyPr wrap="square" lIns="0" tIns="0" rIns="0" bIns="0" rtlCol="0"/>
          <a:lstStyle/>
          <a:p>
            <a:endParaRPr/>
          </a:p>
        </p:txBody>
      </p:sp>
      <p:sp>
        <p:nvSpPr>
          <p:cNvPr id="5" name="object 5"/>
          <p:cNvSpPr/>
          <p:nvPr/>
        </p:nvSpPr>
        <p:spPr>
          <a:xfrm>
            <a:off x="11550196" y="9028558"/>
            <a:ext cx="76200" cy="136525"/>
          </a:xfrm>
          <a:custGeom>
            <a:avLst/>
            <a:gdLst/>
            <a:ahLst/>
            <a:cxnLst/>
            <a:rect l="l" t="t" r="r" b="b"/>
            <a:pathLst>
              <a:path w="76200" h="136525">
                <a:moveTo>
                  <a:pt x="75082" y="116801"/>
                </a:moveTo>
                <a:lnTo>
                  <a:pt x="546" y="116801"/>
                </a:lnTo>
                <a:lnTo>
                  <a:pt x="0" y="117817"/>
                </a:lnTo>
                <a:lnTo>
                  <a:pt x="0" y="135458"/>
                </a:lnTo>
                <a:lnTo>
                  <a:pt x="1092" y="136474"/>
                </a:lnTo>
                <a:lnTo>
                  <a:pt x="74523" y="136474"/>
                </a:lnTo>
                <a:lnTo>
                  <a:pt x="75895" y="135458"/>
                </a:lnTo>
                <a:lnTo>
                  <a:pt x="75895" y="117817"/>
                </a:lnTo>
                <a:lnTo>
                  <a:pt x="75082" y="116801"/>
                </a:lnTo>
                <a:close/>
              </a:path>
              <a:path w="76200" h="136525">
                <a:moveTo>
                  <a:pt x="50863" y="0"/>
                </a:moveTo>
                <a:lnTo>
                  <a:pt x="45973" y="0"/>
                </a:lnTo>
                <a:lnTo>
                  <a:pt x="2451" y="2552"/>
                </a:lnTo>
                <a:lnTo>
                  <a:pt x="1358" y="3060"/>
                </a:lnTo>
                <a:lnTo>
                  <a:pt x="1358" y="19672"/>
                </a:lnTo>
                <a:lnTo>
                  <a:pt x="1904" y="21729"/>
                </a:lnTo>
                <a:lnTo>
                  <a:pt x="6261" y="21983"/>
                </a:lnTo>
                <a:lnTo>
                  <a:pt x="15506" y="22237"/>
                </a:lnTo>
                <a:lnTo>
                  <a:pt x="20942" y="22491"/>
                </a:lnTo>
                <a:lnTo>
                  <a:pt x="23126" y="24282"/>
                </a:lnTo>
                <a:lnTo>
                  <a:pt x="23393" y="29654"/>
                </a:lnTo>
                <a:lnTo>
                  <a:pt x="23393" y="115265"/>
                </a:lnTo>
                <a:lnTo>
                  <a:pt x="20408" y="116801"/>
                </a:lnTo>
                <a:lnTo>
                  <a:pt x="55232" y="116801"/>
                </a:lnTo>
                <a:lnTo>
                  <a:pt x="52235" y="115265"/>
                </a:lnTo>
                <a:lnTo>
                  <a:pt x="52235" y="2044"/>
                </a:lnTo>
                <a:lnTo>
                  <a:pt x="50863" y="0"/>
                </a:lnTo>
                <a:close/>
              </a:path>
            </a:pathLst>
          </a:custGeom>
          <a:solidFill>
            <a:srgbClr val="407DC9"/>
          </a:solidFill>
        </p:spPr>
        <p:txBody>
          <a:bodyPr wrap="square" lIns="0" tIns="0" rIns="0" bIns="0" rtlCol="0"/>
          <a:lstStyle/>
          <a:p>
            <a:endParaRPr/>
          </a:p>
        </p:txBody>
      </p:sp>
      <p:sp>
        <p:nvSpPr>
          <p:cNvPr id="6" name="object 6"/>
          <p:cNvSpPr/>
          <p:nvPr/>
        </p:nvSpPr>
        <p:spPr>
          <a:xfrm>
            <a:off x="11633979" y="8970027"/>
            <a:ext cx="76200" cy="195580"/>
          </a:xfrm>
          <a:custGeom>
            <a:avLst/>
            <a:gdLst/>
            <a:ahLst/>
            <a:cxnLst/>
            <a:rect l="l" t="t" r="r" b="b"/>
            <a:pathLst>
              <a:path w="76200" h="195579">
                <a:moveTo>
                  <a:pt x="75082" y="175336"/>
                </a:moveTo>
                <a:lnTo>
                  <a:pt x="825" y="175336"/>
                </a:lnTo>
                <a:lnTo>
                  <a:pt x="0" y="176352"/>
                </a:lnTo>
                <a:lnTo>
                  <a:pt x="0" y="193979"/>
                </a:lnTo>
                <a:lnTo>
                  <a:pt x="1104" y="195008"/>
                </a:lnTo>
                <a:lnTo>
                  <a:pt x="74815" y="195008"/>
                </a:lnTo>
                <a:lnTo>
                  <a:pt x="75907" y="193979"/>
                </a:lnTo>
                <a:lnTo>
                  <a:pt x="75907" y="176352"/>
                </a:lnTo>
                <a:lnTo>
                  <a:pt x="75082" y="175336"/>
                </a:lnTo>
                <a:close/>
              </a:path>
              <a:path w="76200" h="195579">
                <a:moveTo>
                  <a:pt x="51142" y="0"/>
                </a:moveTo>
                <a:lnTo>
                  <a:pt x="45973" y="0"/>
                </a:lnTo>
                <a:lnTo>
                  <a:pt x="6273" y="2044"/>
                </a:lnTo>
                <a:lnTo>
                  <a:pt x="2451" y="2311"/>
                </a:lnTo>
                <a:lnTo>
                  <a:pt x="1638" y="2819"/>
                </a:lnTo>
                <a:lnTo>
                  <a:pt x="1638" y="19684"/>
                </a:lnTo>
                <a:lnTo>
                  <a:pt x="2184" y="21729"/>
                </a:lnTo>
                <a:lnTo>
                  <a:pt x="6273" y="21983"/>
                </a:lnTo>
                <a:lnTo>
                  <a:pt x="15519" y="21983"/>
                </a:lnTo>
                <a:lnTo>
                  <a:pt x="21501" y="22237"/>
                </a:lnTo>
                <a:lnTo>
                  <a:pt x="23685" y="24536"/>
                </a:lnTo>
                <a:lnTo>
                  <a:pt x="23685" y="173786"/>
                </a:lnTo>
                <a:lnTo>
                  <a:pt x="20408" y="175336"/>
                </a:lnTo>
                <a:lnTo>
                  <a:pt x="55511" y="175336"/>
                </a:lnTo>
                <a:lnTo>
                  <a:pt x="52514" y="173786"/>
                </a:lnTo>
                <a:lnTo>
                  <a:pt x="52514" y="2044"/>
                </a:lnTo>
                <a:lnTo>
                  <a:pt x="51142" y="0"/>
                </a:lnTo>
                <a:close/>
              </a:path>
            </a:pathLst>
          </a:custGeom>
          <a:solidFill>
            <a:srgbClr val="407DC9"/>
          </a:solidFill>
        </p:spPr>
        <p:txBody>
          <a:bodyPr wrap="square" lIns="0" tIns="0" rIns="0" bIns="0" rtlCol="0"/>
          <a:lstStyle/>
          <a:p>
            <a:endParaRPr/>
          </a:p>
        </p:txBody>
      </p:sp>
      <p:sp>
        <p:nvSpPr>
          <p:cNvPr id="7" name="object 7"/>
          <p:cNvSpPr/>
          <p:nvPr/>
        </p:nvSpPr>
        <p:spPr>
          <a:xfrm>
            <a:off x="11724027" y="8970026"/>
            <a:ext cx="150495" cy="198755"/>
          </a:xfrm>
          <a:custGeom>
            <a:avLst/>
            <a:gdLst/>
            <a:ahLst/>
            <a:cxnLst/>
            <a:rect l="l" t="t" r="r" b="b"/>
            <a:pathLst>
              <a:path w="150495" h="198754">
                <a:moveTo>
                  <a:pt x="65024" y="56489"/>
                </a:moveTo>
                <a:lnTo>
                  <a:pt x="37536" y="61740"/>
                </a:lnTo>
                <a:lnTo>
                  <a:pt x="17110" y="76839"/>
                </a:lnTo>
                <a:lnTo>
                  <a:pt x="4384" y="100804"/>
                </a:lnTo>
                <a:lnTo>
                  <a:pt x="0" y="132651"/>
                </a:lnTo>
                <a:lnTo>
                  <a:pt x="4186" y="162645"/>
                </a:lnTo>
                <a:lnTo>
                  <a:pt x="15924" y="183027"/>
                </a:lnTo>
                <a:lnTo>
                  <a:pt x="33984" y="194639"/>
                </a:lnTo>
                <a:lnTo>
                  <a:pt x="57137" y="198323"/>
                </a:lnTo>
                <a:lnTo>
                  <a:pt x="69759" y="197190"/>
                </a:lnTo>
                <a:lnTo>
                  <a:pt x="81618" y="193471"/>
                </a:lnTo>
                <a:lnTo>
                  <a:pt x="92250" y="186686"/>
                </a:lnTo>
                <a:lnTo>
                  <a:pt x="100534" y="177114"/>
                </a:lnTo>
                <a:lnTo>
                  <a:pt x="62852" y="177114"/>
                </a:lnTo>
                <a:lnTo>
                  <a:pt x="47721" y="173712"/>
                </a:lnTo>
                <a:lnTo>
                  <a:pt x="37515" y="164274"/>
                </a:lnTo>
                <a:lnTo>
                  <a:pt x="31748" y="149950"/>
                </a:lnTo>
                <a:lnTo>
                  <a:pt x="29933" y="131889"/>
                </a:lnTo>
                <a:lnTo>
                  <a:pt x="32174" y="111058"/>
                </a:lnTo>
                <a:lnTo>
                  <a:pt x="39287" y="93895"/>
                </a:lnTo>
                <a:lnTo>
                  <a:pt x="51858" y="82245"/>
                </a:lnTo>
                <a:lnTo>
                  <a:pt x="70472" y="77952"/>
                </a:lnTo>
                <a:lnTo>
                  <a:pt x="129755" y="77952"/>
                </a:lnTo>
                <a:lnTo>
                  <a:pt x="129755" y="66967"/>
                </a:lnTo>
                <a:lnTo>
                  <a:pt x="100926" y="66967"/>
                </a:lnTo>
                <a:lnTo>
                  <a:pt x="93522" y="62849"/>
                </a:lnTo>
                <a:lnTo>
                  <a:pt x="85323" y="59523"/>
                </a:lnTo>
                <a:lnTo>
                  <a:pt x="75950" y="57299"/>
                </a:lnTo>
                <a:lnTo>
                  <a:pt x="65024" y="56489"/>
                </a:lnTo>
                <a:close/>
              </a:path>
              <a:path w="150495" h="198754">
                <a:moveTo>
                  <a:pt x="150431" y="176352"/>
                </a:moveTo>
                <a:lnTo>
                  <a:pt x="101193" y="176352"/>
                </a:lnTo>
                <a:lnTo>
                  <a:pt x="104787" y="186368"/>
                </a:lnTo>
                <a:lnTo>
                  <a:pt x="111161" y="192455"/>
                </a:lnTo>
                <a:lnTo>
                  <a:pt x="119219" y="195476"/>
                </a:lnTo>
                <a:lnTo>
                  <a:pt x="127863" y="196291"/>
                </a:lnTo>
                <a:lnTo>
                  <a:pt x="138188" y="196291"/>
                </a:lnTo>
                <a:lnTo>
                  <a:pt x="142265" y="195516"/>
                </a:lnTo>
                <a:lnTo>
                  <a:pt x="149885" y="192963"/>
                </a:lnTo>
                <a:lnTo>
                  <a:pt x="150431" y="190919"/>
                </a:lnTo>
                <a:lnTo>
                  <a:pt x="150431" y="176352"/>
                </a:lnTo>
                <a:close/>
              </a:path>
              <a:path w="150495" h="198754">
                <a:moveTo>
                  <a:pt x="129755" y="77952"/>
                </a:moveTo>
                <a:lnTo>
                  <a:pt x="70472" y="77952"/>
                </a:lnTo>
                <a:lnTo>
                  <a:pt x="79511" y="78715"/>
                </a:lnTo>
                <a:lnTo>
                  <a:pt x="87942" y="80795"/>
                </a:lnTo>
                <a:lnTo>
                  <a:pt x="95252" y="83883"/>
                </a:lnTo>
                <a:lnTo>
                  <a:pt x="100926" y="87668"/>
                </a:lnTo>
                <a:lnTo>
                  <a:pt x="100926" y="128562"/>
                </a:lnTo>
                <a:lnTo>
                  <a:pt x="97006" y="149301"/>
                </a:lnTo>
                <a:lnTo>
                  <a:pt x="89338" y="164530"/>
                </a:lnTo>
                <a:lnTo>
                  <a:pt x="77945" y="173912"/>
                </a:lnTo>
                <a:lnTo>
                  <a:pt x="62852" y="177114"/>
                </a:lnTo>
                <a:lnTo>
                  <a:pt x="100534" y="177114"/>
                </a:lnTo>
                <a:lnTo>
                  <a:pt x="101193" y="176352"/>
                </a:lnTo>
                <a:lnTo>
                  <a:pt x="150431" y="176352"/>
                </a:lnTo>
                <a:lnTo>
                  <a:pt x="150431" y="175844"/>
                </a:lnTo>
                <a:lnTo>
                  <a:pt x="132753" y="175844"/>
                </a:lnTo>
                <a:lnTo>
                  <a:pt x="130035" y="172770"/>
                </a:lnTo>
                <a:lnTo>
                  <a:pt x="129755" y="166382"/>
                </a:lnTo>
                <a:lnTo>
                  <a:pt x="129755" y="77952"/>
                </a:lnTo>
                <a:close/>
              </a:path>
              <a:path w="150495" h="198754">
                <a:moveTo>
                  <a:pt x="149352" y="174307"/>
                </a:moveTo>
                <a:lnTo>
                  <a:pt x="147167" y="174561"/>
                </a:lnTo>
                <a:lnTo>
                  <a:pt x="144183" y="174815"/>
                </a:lnTo>
                <a:lnTo>
                  <a:pt x="142824" y="175844"/>
                </a:lnTo>
                <a:lnTo>
                  <a:pt x="150431" y="175844"/>
                </a:lnTo>
                <a:lnTo>
                  <a:pt x="150431" y="174561"/>
                </a:lnTo>
                <a:lnTo>
                  <a:pt x="149352" y="174307"/>
                </a:lnTo>
                <a:close/>
              </a:path>
              <a:path w="150495" h="198754">
                <a:moveTo>
                  <a:pt x="128130" y="0"/>
                </a:moveTo>
                <a:lnTo>
                  <a:pt x="123240" y="0"/>
                </a:lnTo>
                <a:lnTo>
                  <a:pt x="83515" y="2044"/>
                </a:lnTo>
                <a:lnTo>
                  <a:pt x="79717" y="2311"/>
                </a:lnTo>
                <a:lnTo>
                  <a:pt x="78905" y="2819"/>
                </a:lnTo>
                <a:lnTo>
                  <a:pt x="78905" y="19685"/>
                </a:lnTo>
                <a:lnTo>
                  <a:pt x="79438" y="21729"/>
                </a:lnTo>
                <a:lnTo>
                  <a:pt x="83515" y="21983"/>
                </a:lnTo>
                <a:lnTo>
                  <a:pt x="92760" y="21983"/>
                </a:lnTo>
                <a:lnTo>
                  <a:pt x="98755" y="22237"/>
                </a:lnTo>
                <a:lnTo>
                  <a:pt x="100926" y="24536"/>
                </a:lnTo>
                <a:lnTo>
                  <a:pt x="100926" y="66967"/>
                </a:lnTo>
                <a:lnTo>
                  <a:pt x="129755" y="66967"/>
                </a:lnTo>
                <a:lnTo>
                  <a:pt x="129755" y="2044"/>
                </a:lnTo>
                <a:lnTo>
                  <a:pt x="128130" y="0"/>
                </a:lnTo>
                <a:close/>
              </a:path>
            </a:pathLst>
          </a:custGeom>
          <a:solidFill>
            <a:srgbClr val="407DC9"/>
          </a:solidFill>
        </p:spPr>
        <p:txBody>
          <a:bodyPr wrap="square" lIns="0" tIns="0" rIns="0" bIns="0" rtlCol="0"/>
          <a:lstStyle/>
          <a:p>
            <a:endParaRPr/>
          </a:p>
        </p:txBody>
      </p:sp>
      <p:sp>
        <p:nvSpPr>
          <p:cNvPr id="8" name="object 8"/>
          <p:cNvSpPr/>
          <p:nvPr/>
        </p:nvSpPr>
        <p:spPr>
          <a:xfrm>
            <a:off x="11920160" y="8978206"/>
            <a:ext cx="475039" cy="193922"/>
          </a:xfrm>
          <a:prstGeom prst="rect">
            <a:avLst/>
          </a:prstGeom>
          <a:blipFill>
            <a:blip r:embed="rId2" cstate="print"/>
            <a:stretch>
              <a:fillRect/>
            </a:stretch>
          </a:blipFill>
        </p:spPr>
        <p:txBody>
          <a:bodyPr wrap="square" lIns="0" tIns="0" rIns="0" bIns="0" rtlCol="0"/>
          <a:lstStyle/>
          <a:p>
            <a:endParaRPr/>
          </a:p>
        </p:txBody>
      </p:sp>
      <p:sp>
        <p:nvSpPr>
          <p:cNvPr id="9" name="object 9"/>
          <p:cNvSpPr/>
          <p:nvPr/>
        </p:nvSpPr>
        <p:spPr>
          <a:xfrm>
            <a:off x="10731500" y="8883078"/>
            <a:ext cx="388823" cy="365340"/>
          </a:xfrm>
          <a:prstGeom prst="rect">
            <a:avLst/>
          </a:prstGeom>
          <a:blipFill>
            <a:blip r:embed="rId3" cstate="print"/>
            <a:stretch>
              <a:fillRect/>
            </a:stretch>
          </a:blipFill>
        </p:spPr>
        <p:txBody>
          <a:bodyPr wrap="square" lIns="0" tIns="0" rIns="0" bIns="0" rtlCol="0"/>
          <a:lstStyle/>
          <a:p>
            <a:endParaRPr/>
          </a:p>
        </p:txBody>
      </p:sp>
      <p:sp>
        <p:nvSpPr>
          <p:cNvPr id="10" name="object 10"/>
          <p:cNvSpPr/>
          <p:nvPr/>
        </p:nvSpPr>
        <p:spPr>
          <a:xfrm>
            <a:off x="11551384" y="8954453"/>
            <a:ext cx="65405" cy="65405"/>
          </a:xfrm>
          <a:custGeom>
            <a:avLst/>
            <a:gdLst/>
            <a:ahLst/>
            <a:cxnLst/>
            <a:rect l="l" t="t" r="r" b="b"/>
            <a:pathLst>
              <a:path w="65404" h="65404">
                <a:moveTo>
                  <a:pt x="32562" y="0"/>
                </a:moveTo>
                <a:lnTo>
                  <a:pt x="0" y="32575"/>
                </a:lnTo>
                <a:lnTo>
                  <a:pt x="32562" y="65138"/>
                </a:lnTo>
                <a:lnTo>
                  <a:pt x="65138" y="32575"/>
                </a:lnTo>
                <a:lnTo>
                  <a:pt x="32562" y="0"/>
                </a:lnTo>
                <a:close/>
              </a:path>
            </a:pathLst>
          </a:custGeom>
          <a:solidFill>
            <a:srgbClr val="F2B533"/>
          </a:solidFill>
        </p:spPr>
        <p:txBody>
          <a:bodyPr wrap="square" lIns="0" tIns="0" rIns="0" bIns="0" rtlCol="0"/>
          <a:lstStyle/>
          <a:p>
            <a:endParaRPr/>
          </a:p>
        </p:txBody>
      </p:sp>
      <p:sp>
        <p:nvSpPr>
          <p:cNvPr id="11" name="object 11"/>
          <p:cNvSpPr/>
          <p:nvPr/>
        </p:nvSpPr>
        <p:spPr>
          <a:xfrm>
            <a:off x="304825" y="9179242"/>
            <a:ext cx="304800" cy="287655"/>
          </a:xfrm>
          <a:custGeom>
            <a:avLst/>
            <a:gdLst/>
            <a:ahLst/>
            <a:cxnLst/>
            <a:rect l="l" t="t" r="r" b="b"/>
            <a:pathLst>
              <a:path w="304800" h="287654">
                <a:moveTo>
                  <a:pt x="304774" y="287185"/>
                </a:moveTo>
                <a:lnTo>
                  <a:pt x="0" y="287185"/>
                </a:lnTo>
                <a:lnTo>
                  <a:pt x="0" y="0"/>
                </a:lnTo>
                <a:lnTo>
                  <a:pt x="304774" y="0"/>
                </a:lnTo>
                <a:lnTo>
                  <a:pt x="304774" y="287185"/>
                </a:lnTo>
                <a:close/>
              </a:path>
            </a:pathLst>
          </a:custGeom>
          <a:solidFill>
            <a:srgbClr val="407DC9"/>
          </a:solidFill>
        </p:spPr>
        <p:txBody>
          <a:bodyPr wrap="square" lIns="0" tIns="0" rIns="0" bIns="0" rtlCol="0"/>
          <a:lstStyle/>
          <a:p>
            <a:endParaRPr/>
          </a:p>
        </p:txBody>
      </p:sp>
      <p:sp>
        <p:nvSpPr>
          <p:cNvPr id="12" name="object 12"/>
          <p:cNvSpPr/>
          <p:nvPr/>
        </p:nvSpPr>
        <p:spPr>
          <a:xfrm>
            <a:off x="0" y="9179242"/>
            <a:ext cx="305435" cy="287655"/>
          </a:xfrm>
          <a:custGeom>
            <a:avLst/>
            <a:gdLst/>
            <a:ahLst/>
            <a:cxnLst/>
            <a:rect l="l" t="t" r="r" b="b"/>
            <a:pathLst>
              <a:path w="305435" h="287654">
                <a:moveTo>
                  <a:pt x="0" y="287185"/>
                </a:moveTo>
                <a:lnTo>
                  <a:pt x="304825" y="287185"/>
                </a:lnTo>
                <a:lnTo>
                  <a:pt x="304825" y="0"/>
                </a:lnTo>
                <a:lnTo>
                  <a:pt x="0" y="0"/>
                </a:lnTo>
                <a:lnTo>
                  <a:pt x="0" y="287185"/>
                </a:lnTo>
                <a:close/>
              </a:path>
            </a:pathLst>
          </a:custGeom>
          <a:solidFill>
            <a:srgbClr val="63CCC9"/>
          </a:solidFill>
        </p:spPr>
        <p:txBody>
          <a:bodyPr wrap="square" lIns="0" tIns="0" rIns="0" bIns="0" rtlCol="0"/>
          <a:lstStyle/>
          <a:p>
            <a:endParaRPr/>
          </a:p>
        </p:txBody>
      </p:sp>
      <p:sp>
        <p:nvSpPr>
          <p:cNvPr id="13" name="object 13"/>
          <p:cNvSpPr/>
          <p:nvPr/>
        </p:nvSpPr>
        <p:spPr>
          <a:xfrm>
            <a:off x="609600" y="9179242"/>
            <a:ext cx="305435" cy="287655"/>
          </a:xfrm>
          <a:custGeom>
            <a:avLst/>
            <a:gdLst/>
            <a:ahLst/>
            <a:cxnLst/>
            <a:rect l="l" t="t" r="r" b="b"/>
            <a:pathLst>
              <a:path w="305434" h="287654">
                <a:moveTo>
                  <a:pt x="0" y="0"/>
                </a:moveTo>
                <a:lnTo>
                  <a:pt x="304825" y="0"/>
                </a:lnTo>
                <a:lnTo>
                  <a:pt x="304825" y="287185"/>
                </a:lnTo>
                <a:lnTo>
                  <a:pt x="0" y="287185"/>
                </a:lnTo>
                <a:lnTo>
                  <a:pt x="0" y="0"/>
                </a:lnTo>
                <a:close/>
              </a:path>
            </a:pathLst>
          </a:custGeom>
          <a:solidFill>
            <a:srgbClr val="63CCC9"/>
          </a:solidFill>
        </p:spPr>
        <p:txBody>
          <a:bodyPr wrap="square" lIns="0" tIns="0" rIns="0" bIns="0" rtlCol="0"/>
          <a:lstStyle/>
          <a:p>
            <a:endParaRPr/>
          </a:p>
        </p:txBody>
      </p:sp>
      <p:sp>
        <p:nvSpPr>
          <p:cNvPr id="14" name="object 14"/>
          <p:cNvSpPr/>
          <p:nvPr/>
        </p:nvSpPr>
        <p:spPr>
          <a:xfrm>
            <a:off x="304825" y="8892146"/>
            <a:ext cx="304800" cy="287655"/>
          </a:xfrm>
          <a:custGeom>
            <a:avLst/>
            <a:gdLst/>
            <a:ahLst/>
            <a:cxnLst/>
            <a:rect l="l" t="t" r="r" b="b"/>
            <a:pathLst>
              <a:path w="304800" h="287654">
                <a:moveTo>
                  <a:pt x="0" y="0"/>
                </a:moveTo>
                <a:lnTo>
                  <a:pt x="304774" y="0"/>
                </a:lnTo>
                <a:lnTo>
                  <a:pt x="304774" y="287108"/>
                </a:lnTo>
                <a:lnTo>
                  <a:pt x="0" y="287108"/>
                </a:lnTo>
                <a:lnTo>
                  <a:pt x="0" y="0"/>
                </a:lnTo>
                <a:close/>
              </a:path>
            </a:pathLst>
          </a:custGeom>
          <a:solidFill>
            <a:srgbClr val="63CCC9"/>
          </a:solidFill>
        </p:spPr>
        <p:txBody>
          <a:bodyPr wrap="square" lIns="0" tIns="0" rIns="0" bIns="0" rtlCol="0"/>
          <a:lstStyle/>
          <a:p>
            <a:endParaRPr/>
          </a:p>
        </p:txBody>
      </p:sp>
      <p:sp>
        <p:nvSpPr>
          <p:cNvPr id="15" name="object 15"/>
          <p:cNvSpPr/>
          <p:nvPr/>
        </p:nvSpPr>
        <p:spPr>
          <a:xfrm>
            <a:off x="0" y="8604948"/>
            <a:ext cx="305435" cy="287655"/>
          </a:xfrm>
          <a:custGeom>
            <a:avLst/>
            <a:gdLst/>
            <a:ahLst/>
            <a:cxnLst/>
            <a:rect l="l" t="t" r="r" b="b"/>
            <a:pathLst>
              <a:path w="305435" h="287654">
                <a:moveTo>
                  <a:pt x="0" y="287197"/>
                </a:moveTo>
                <a:lnTo>
                  <a:pt x="304825" y="287197"/>
                </a:lnTo>
                <a:lnTo>
                  <a:pt x="304825" y="0"/>
                </a:lnTo>
                <a:lnTo>
                  <a:pt x="0" y="0"/>
                </a:lnTo>
                <a:lnTo>
                  <a:pt x="0" y="287197"/>
                </a:lnTo>
                <a:close/>
              </a:path>
            </a:pathLst>
          </a:custGeom>
          <a:solidFill>
            <a:srgbClr val="F2B533"/>
          </a:solidFill>
        </p:spPr>
        <p:txBody>
          <a:bodyPr wrap="square" lIns="0" tIns="0" rIns="0" bIns="0" rtlCol="0"/>
          <a:lstStyle/>
          <a:p>
            <a:endParaRPr/>
          </a:p>
        </p:txBody>
      </p:sp>
      <p:sp>
        <p:nvSpPr>
          <p:cNvPr id="16" name="object 16"/>
          <p:cNvSpPr/>
          <p:nvPr/>
        </p:nvSpPr>
        <p:spPr>
          <a:xfrm>
            <a:off x="609600" y="8604948"/>
            <a:ext cx="305435" cy="287655"/>
          </a:xfrm>
          <a:custGeom>
            <a:avLst/>
            <a:gdLst/>
            <a:ahLst/>
            <a:cxnLst/>
            <a:rect l="l" t="t" r="r" b="b"/>
            <a:pathLst>
              <a:path w="305434" h="287654">
                <a:moveTo>
                  <a:pt x="0" y="0"/>
                </a:moveTo>
                <a:lnTo>
                  <a:pt x="304825" y="0"/>
                </a:lnTo>
                <a:lnTo>
                  <a:pt x="304825" y="287197"/>
                </a:lnTo>
                <a:lnTo>
                  <a:pt x="0" y="287197"/>
                </a:lnTo>
                <a:lnTo>
                  <a:pt x="0" y="0"/>
                </a:lnTo>
                <a:close/>
              </a:path>
            </a:pathLst>
          </a:custGeom>
          <a:solidFill>
            <a:srgbClr val="F2B533"/>
          </a:solidFill>
        </p:spPr>
        <p:txBody>
          <a:bodyPr wrap="square" lIns="0" tIns="0" rIns="0" bIns="0" rtlCol="0"/>
          <a:lstStyle/>
          <a:p>
            <a:endParaRPr/>
          </a:p>
        </p:txBody>
      </p:sp>
      <p:sp>
        <p:nvSpPr>
          <p:cNvPr id="17" name="object 17"/>
          <p:cNvSpPr/>
          <p:nvPr/>
        </p:nvSpPr>
        <p:spPr>
          <a:xfrm>
            <a:off x="914438" y="8892133"/>
            <a:ext cx="304800" cy="287655"/>
          </a:xfrm>
          <a:custGeom>
            <a:avLst/>
            <a:gdLst/>
            <a:ahLst/>
            <a:cxnLst/>
            <a:rect l="l" t="t" r="r" b="b"/>
            <a:pathLst>
              <a:path w="304800" h="287654">
                <a:moveTo>
                  <a:pt x="304761" y="287108"/>
                </a:moveTo>
                <a:lnTo>
                  <a:pt x="0" y="287108"/>
                </a:lnTo>
                <a:lnTo>
                  <a:pt x="0" y="0"/>
                </a:lnTo>
                <a:lnTo>
                  <a:pt x="304761" y="0"/>
                </a:lnTo>
                <a:lnTo>
                  <a:pt x="304761" y="287108"/>
                </a:lnTo>
                <a:close/>
              </a:path>
            </a:pathLst>
          </a:custGeom>
          <a:solidFill>
            <a:srgbClr val="F2B533"/>
          </a:solidFill>
        </p:spPr>
        <p:txBody>
          <a:bodyPr wrap="square" lIns="0" tIns="0" rIns="0" bIns="0" rtlCol="0"/>
          <a:lstStyle/>
          <a:p>
            <a:endParaRPr/>
          </a:p>
        </p:txBody>
      </p:sp>
      <p:sp>
        <p:nvSpPr>
          <p:cNvPr id="18" name="object 18"/>
          <p:cNvSpPr/>
          <p:nvPr/>
        </p:nvSpPr>
        <p:spPr>
          <a:xfrm>
            <a:off x="914450" y="9466427"/>
            <a:ext cx="304800" cy="287655"/>
          </a:xfrm>
          <a:custGeom>
            <a:avLst/>
            <a:gdLst/>
            <a:ahLst/>
            <a:cxnLst/>
            <a:rect l="l" t="t" r="r" b="b"/>
            <a:pathLst>
              <a:path w="304800" h="287654">
                <a:moveTo>
                  <a:pt x="0" y="287121"/>
                </a:moveTo>
                <a:lnTo>
                  <a:pt x="304761" y="287121"/>
                </a:lnTo>
                <a:lnTo>
                  <a:pt x="304761" y="0"/>
                </a:lnTo>
                <a:lnTo>
                  <a:pt x="0" y="0"/>
                </a:lnTo>
                <a:lnTo>
                  <a:pt x="0" y="287121"/>
                </a:lnTo>
                <a:close/>
              </a:path>
            </a:pathLst>
          </a:custGeom>
          <a:solidFill>
            <a:srgbClr val="F2B533"/>
          </a:solidFill>
        </p:spPr>
        <p:txBody>
          <a:bodyPr wrap="square" lIns="0" tIns="0" rIns="0" bIns="0" rtlCol="0"/>
          <a:lstStyle/>
          <a:p>
            <a:endParaRPr/>
          </a:p>
        </p:txBody>
      </p:sp>
      <p:sp>
        <p:nvSpPr>
          <p:cNvPr id="19" name="object 19"/>
          <p:cNvSpPr/>
          <p:nvPr/>
        </p:nvSpPr>
        <p:spPr>
          <a:xfrm>
            <a:off x="304825" y="9466427"/>
            <a:ext cx="304800" cy="287655"/>
          </a:xfrm>
          <a:custGeom>
            <a:avLst/>
            <a:gdLst/>
            <a:ahLst/>
            <a:cxnLst/>
            <a:rect l="l" t="t" r="r" b="b"/>
            <a:pathLst>
              <a:path w="304800" h="287654">
                <a:moveTo>
                  <a:pt x="0" y="287172"/>
                </a:moveTo>
                <a:lnTo>
                  <a:pt x="304774" y="287172"/>
                </a:lnTo>
                <a:lnTo>
                  <a:pt x="304774" y="0"/>
                </a:lnTo>
                <a:lnTo>
                  <a:pt x="0" y="0"/>
                </a:lnTo>
                <a:lnTo>
                  <a:pt x="0" y="287172"/>
                </a:lnTo>
                <a:close/>
              </a:path>
            </a:pathLst>
          </a:custGeom>
          <a:solidFill>
            <a:srgbClr val="63CCC9"/>
          </a:solidFill>
        </p:spPr>
        <p:txBody>
          <a:bodyPr wrap="square" lIns="0" tIns="0" rIns="0" bIns="0" rtlCol="0"/>
          <a:lstStyle/>
          <a:p>
            <a:endParaRPr/>
          </a:p>
        </p:txBody>
      </p:sp>
      <p:sp>
        <p:nvSpPr>
          <p:cNvPr id="20" name="object 20"/>
          <p:cNvSpPr/>
          <p:nvPr/>
        </p:nvSpPr>
        <p:spPr>
          <a:xfrm>
            <a:off x="11446452" y="9248422"/>
            <a:ext cx="939749" cy="98780"/>
          </a:xfrm>
          <a:prstGeom prst="rect">
            <a:avLst/>
          </a:prstGeom>
          <a:blipFill>
            <a:blip r:embed="rId4" cstate="print"/>
            <a:stretch>
              <a:fillRect/>
            </a:stretch>
          </a:blipFill>
        </p:spPr>
        <p:txBody>
          <a:bodyPr wrap="square" lIns="0" tIns="0" rIns="0" bIns="0" rtlCol="0"/>
          <a:lstStyle/>
          <a:p>
            <a:endParaRPr/>
          </a:p>
        </p:txBody>
      </p:sp>
      <p:sp>
        <p:nvSpPr>
          <p:cNvPr id="22" name="Rettangolo 21"/>
          <p:cNvSpPr/>
          <p:nvPr/>
        </p:nvSpPr>
        <p:spPr>
          <a:xfrm>
            <a:off x="897466" y="1066800"/>
            <a:ext cx="11430000" cy="584775"/>
          </a:xfrm>
          <a:prstGeom prst="rect">
            <a:avLst/>
          </a:prstGeom>
        </p:spPr>
        <p:txBody>
          <a:bodyPr wrap="square">
            <a:spAutoFit/>
          </a:bodyPr>
          <a:lstStyle/>
          <a:p>
            <a:pPr marL="12700" algn="ctr">
              <a:lnSpc>
                <a:spcPct val="100000"/>
              </a:lnSpc>
              <a:spcBef>
                <a:spcPts val="100"/>
              </a:spcBef>
            </a:pPr>
            <a:r>
              <a:rPr lang="en-GB" sz="3200" b="1" dirty="0">
                <a:latin typeface="Times New Roman" panose="02020603050405020304" pitchFamily="18" charset="0"/>
                <a:cs typeface="Times New Roman" panose="02020603050405020304" pitchFamily="18" charset="0"/>
              </a:rPr>
              <a:t>General </a:t>
            </a:r>
            <a:r>
              <a:rPr lang="en-GB" sz="3200" b="1" dirty="0" smtClean="0">
                <a:latin typeface="Times New Roman" panose="02020603050405020304" pitchFamily="18" charset="0"/>
                <a:cs typeface="Times New Roman" panose="02020603050405020304" pitchFamily="18" charset="0"/>
              </a:rPr>
              <a:t>Project Objectives</a:t>
            </a:r>
            <a:endParaRPr lang="it-IT" sz="3200" b="1" dirty="0">
              <a:latin typeface="Times New Roman" panose="02020603050405020304" pitchFamily="18" charset="0"/>
              <a:cs typeface="Times New Roman" panose="02020603050405020304" pitchFamily="18" charset="0"/>
            </a:endParaRPr>
          </a:p>
        </p:txBody>
      </p:sp>
      <p:sp>
        <p:nvSpPr>
          <p:cNvPr id="21" name="Rettangolo 20"/>
          <p:cNvSpPr/>
          <p:nvPr/>
        </p:nvSpPr>
        <p:spPr>
          <a:xfrm>
            <a:off x="1460501" y="3640546"/>
            <a:ext cx="10413999" cy="3416320"/>
          </a:xfrm>
          <a:prstGeom prst="rect">
            <a:avLst/>
          </a:prstGeom>
        </p:spPr>
        <p:txBody>
          <a:bodyPr wrap="square">
            <a:spAutoFit/>
          </a:bodyPr>
          <a:lstStyle/>
          <a:p>
            <a:pPr marL="342900" indent="-342900">
              <a:buFont typeface="Wingdings" panose="05000000000000000000" pitchFamily="2" charset="2"/>
              <a:buChar char="Ø"/>
            </a:pPr>
            <a:r>
              <a:rPr lang="en-GB" sz="2400" dirty="0" smtClean="0">
                <a:latin typeface="Times New Roman" panose="02020603050405020304" pitchFamily="18" charset="0"/>
                <a:cs typeface="Times New Roman" panose="02020603050405020304" pitchFamily="18" charset="0"/>
              </a:rPr>
              <a:t>To </a:t>
            </a:r>
            <a:r>
              <a:rPr lang="en-GB" sz="2400" dirty="0">
                <a:latin typeface="Times New Roman" panose="02020603050405020304" pitchFamily="18" charset="0"/>
                <a:cs typeface="Times New Roman" panose="02020603050405020304" pitchFamily="18" charset="0"/>
              </a:rPr>
              <a:t>improve children's care  in Central Asia  Countries through a </a:t>
            </a:r>
            <a:r>
              <a:rPr lang="en-GB" sz="2400" b="1" dirty="0">
                <a:latin typeface="Times New Roman" panose="02020603050405020304" pitchFamily="18" charset="0"/>
                <a:cs typeface="Times New Roman" panose="02020603050405020304" pitchFamily="18" charset="0"/>
              </a:rPr>
              <a:t>modern and innovative postgraduate training</a:t>
            </a:r>
            <a:r>
              <a:rPr lang="en-GB" sz="2400" dirty="0">
                <a:latin typeface="Times New Roman" panose="02020603050405020304" pitchFamily="18" charset="0"/>
                <a:cs typeface="Times New Roman" panose="02020603050405020304" pitchFamily="18" charset="0"/>
              </a:rPr>
              <a:t> of </a:t>
            </a:r>
            <a:r>
              <a:rPr lang="en-GB" sz="2400" dirty="0" smtClean="0">
                <a:latin typeface="Times New Roman" panose="02020603050405020304" pitchFamily="18" charset="0"/>
                <a:cs typeface="Times New Roman" panose="02020603050405020304" pitchFamily="18" charset="0"/>
              </a:rPr>
              <a:t>their </a:t>
            </a:r>
            <a:r>
              <a:rPr lang="en-GB" sz="2400" dirty="0">
                <a:latin typeface="Times New Roman" panose="02020603050405020304" pitchFamily="18" charset="0"/>
                <a:cs typeface="Times New Roman" panose="02020603050405020304" pitchFamily="18" charset="0"/>
              </a:rPr>
              <a:t>specialists </a:t>
            </a:r>
            <a:endParaRPr lang="en-GB" sz="2400"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endParaRPr lang="en-GB"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endParaRPr lang="en-GB" sz="2400"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en-GB" sz="2400" dirty="0" smtClean="0">
                <a:latin typeface="Times New Roman" panose="02020603050405020304" pitchFamily="18" charset="0"/>
                <a:cs typeface="Times New Roman" panose="02020603050405020304" pitchFamily="18" charset="0"/>
              </a:rPr>
              <a:t>To </a:t>
            </a:r>
            <a:r>
              <a:rPr lang="en-GB" sz="2400" dirty="0">
                <a:latin typeface="Times New Roman" panose="02020603050405020304" pitchFamily="18" charset="0"/>
                <a:cs typeface="Times New Roman" panose="02020603050405020304" pitchFamily="18" charset="0"/>
              </a:rPr>
              <a:t>utilise the project as </a:t>
            </a:r>
            <a:r>
              <a:rPr lang="en-GB" sz="2400" b="1" dirty="0">
                <a:latin typeface="Times New Roman" panose="02020603050405020304" pitchFamily="18" charset="0"/>
                <a:cs typeface="Times New Roman" panose="02020603050405020304" pitchFamily="18" charset="0"/>
              </a:rPr>
              <a:t>a feasibility study of a new way of structuring and delivering postgraduate training</a:t>
            </a:r>
            <a:r>
              <a:rPr lang="en-GB" sz="2400" dirty="0">
                <a:latin typeface="Times New Roman" panose="02020603050405020304" pitchFamily="18" charset="0"/>
                <a:cs typeface="Times New Roman" panose="02020603050405020304" pitchFamily="18" charset="0"/>
              </a:rPr>
              <a:t> in the field of children care in CA </a:t>
            </a:r>
            <a:r>
              <a:rPr lang="en-GB" sz="2400" dirty="0" smtClean="0">
                <a:latin typeface="Times New Roman" panose="02020603050405020304" pitchFamily="18" charset="0"/>
                <a:cs typeface="Times New Roman" panose="02020603050405020304" pitchFamily="18" charset="0"/>
              </a:rPr>
              <a:t>Countries</a:t>
            </a:r>
          </a:p>
          <a:p>
            <a:pPr marL="342900" indent="-342900">
              <a:buFont typeface="Wingdings" panose="05000000000000000000" pitchFamily="2" charset="2"/>
              <a:buChar char="Ø"/>
            </a:pPr>
            <a:endParaRPr lang="en-GB" sz="2400"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endParaRPr lang="en-GB"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en-GB" sz="2400" dirty="0" smtClean="0">
                <a:latin typeface="Times New Roman" panose="02020603050405020304" pitchFamily="18" charset="0"/>
                <a:cs typeface="Times New Roman" panose="02020603050405020304" pitchFamily="18" charset="0"/>
              </a:rPr>
              <a:t>To create a </a:t>
            </a:r>
            <a:r>
              <a:rPr lang="en-GB" sz="2400" b="1" dirty="0" smtClean="0">
                <a:latin typeface="Times New Roman" panose="02020603050405020304" pitchFamily="18" charset="0"/>
                <a:cs typeface="Times New Roman" panose="02020603050405020304" pitchFamily="18" charset="0"/>
              </a:rPr>
              <a:t>base for implementation of </a:t>
            </a:r>
            <a:r>
              <a:rPr lang="en-GB" sz="2400" b="1" dirty="0">
                <a:latin typeface="Times New Roman" panose="02020603050405020304" pitchFamily="18" charset="0"/>
                <a:cs typeface="Times New Roman" panose="02020603050405020304" pitchFamily="18" charset="0"/>
              </a:rPr>
              <a:t>a successful future structural </a:t>
            </a:r>
            <a:r>
              <a:rPr lang="en-GB" sz="2400" b="1" dirty="0" smtClean="0">
                <a:latin typeface="Times New Roman" panose="02020603050405020304" pitchFamily="18" charset="0"/>
                <a:cs typeface="Times New Roman" panose="02020603050405020304" pitchFamily="18" charset="0"/>
              </a:rPr>
              <a:t>project</a:t>
            </a:r>
            <a:endParaRPr lang="it-IT" sz="2800" b="1" dirty="0"/>
          </a:p>
        </p:txBody>
      </p:sp>
    </p:spTree>
    <p:extLst>
      <p:ext uri="{BB962C8B-B14F-4D97-AF65-F5344CB8AC3E}">
        <p14:creationId xmlns:p14="http://schemas.microsoft.com/office/powerpoint/2010/main" val="28832703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a 1"/>
          <p:cNvGraphicFramePr>
            <a:graphicFrameLocks noGrp="1"/>
          </p:cNvGraphicFramePr>
          <p:nvPr>
            <p:extLst>
              <p:ext uri="{D42A27DB-BD31-4B8C-83A1-F6EECF244321}">
                <p14:modId xmlns:p14="http://schemas.microsoft.com/office/powerpoint/2010/main" val="500885367"/>
              </p:ext>
            </p:extLst>
          </p:nvPr>
        </p:nvGraphicFramePr>
        <p:xfrm>
          <a:off x="483319" y="1267100"/>
          <a:ext cx="12279092" cy="5793563"/>
        </p:xfrm>
        <a:graphic>
          <a:graphicData uri="http://schemas.openxmlformats.org/drawingml/2006/table">
            <a:tbl>
              <a:tblPr firstRow="1" bandRow="1">
                <a:tableStyleId>{5C22544A-7EE6-4342-B048-85BDC9FD1C3A}</a:tableStyleId>
              </a:tblPr>
              <a:tblGrid>
                <a:gridCol w="470265">
                  <a:extLst>
                    <a:ext uri="{9D8B030D-6E8A-4147-A177-3AD203B41FA5}">
                      <a16:colId xmlns:a16="http://schemas.microsoft.com/office/drawing/2014/main" xmlns="" val="325549620"/>
                    </a:ext>
                  </a:extLst>
                </a:gridCol>
                <a:gridCol w="4467497">
                  <a:extLst>
                    <a:ext uri="{9D8B030D-6E8A-4147-A177-3AD203B41FA5}">
                      <a16:colId xmlns:a16="http://schemas.microsoft.com/office/drawing/2014/main" xmlns="" val="3113594857"/>
                    </a:ext>
                  </a:extLst>
                </a:gridCol>
                <a:gridCol w="587829">
                  <a:extLst>
                    <a:ext uri="{9D8B030D-6E8A-4147-A177-3AD203B41FA5}">
                      <a16:colId xmlns:a16="http://schemas.microsoft.com/office/drawing/2014/main" xmlns="" val="3448779578"/>
                    </a:ext>
                  </a:extLst>
                </a:gridCol>
                <a:gridCol w="496388">
                  <a:extLst>
                    <a:ext uri="{9D8B030D-6E8A-4147-A177-3AD203B41FA5}">
                      <a16:colId xmlns:a16="http://schemas.microsoft.com/office/drawing/2014/main" xmlns="" val="1515636119"/>
                    </a:ext>
                  </a:extLst>
                </a:gridCol>
                <a:gridCol w="587829">
                  <a:extLst>
                    <a:ext uri="{9D8B030D-6E8A-4147-A177-3AD203B41FA5}">
                      <a16:colId xmlns:a16="http://schemas.microsoft.com/office/drawing/2014/main" xmlns="" val="1929665679"/>
                    </a:ext>
                  </a:extLst>
                </a:gridCol>
                <a:gridCol w="535577">
                  <a:extLst>
                    <a:ext uri="{9D8B030D-6E8A-4147-A177-3AD203B41FA5}">
                      <a16:colId xmlns:a16="http://schemas.microsoft.com/office/drawing/2014/main" xmlns="" val="1324908723"/>
                    </a:ext>
                  </a:extLst>
                </a:gridCol>
                <a:gridCol w="679269">
                  <a:extLst>
                    <a:ext uri="{9D8B030D-6E8A-4147-A177-3AD203B41FA5}">
                      <a16:colId xmlns:a16="http://schemas.microsoft.com/office/drawing/2014/main" xmlns="" val="449619761"/>
                    </a:ext>
                  </a:extLst>
                </a:gridCol>
                <a:gridCol w="574765">
                  <a:extLst>
                    <a:ext uri="{9D8B030D-6E8A-4147-A177-3AD203B41FA5}">
                      <a16:colId xmlns:a16="http://schemas.microsoft.com/office/drawing/2014/main" xmlns="" val="3438503674"/>
                    </a:ext>
                  </a:extLst>
                </a:gridCol>
                <a:gridCol w="627018">
                  <a:extLst>
                    <a:ext uri="{9D8B030D-6E8A-4147-A177-3AD203B41FA5}">
                      <a16:colId xmlns:a16="http://schemas.microsoft.com/office/drawing/2014/main" xmlns="" val="4040965731"/>
                    </a:ext>
                  </a:extLst>
                </a:gridCol>
                <a:gridCol w="653142">
                  <a:extLst>
                    <a:ext uri="{9D8B030D-6E8A-4147-A177-3AD203B41FA5}">
                      <a16:colId xmlns:a16="http://schemas.microsoft.com/office/drawing/2014/main" xmlns="" val="422917657"/>
                    </a:ext>
                  </a:extLst>
                </a:gridCol>
                <a:gridCol w="653143">
                  <a:extLst>
                    <a:ext uri="{9D8B030D-6E8A-4147-A177-3AD203B41FA5}">
                      <a16:colId xmlns:a16="http://schemas.microsoft.com/office/drawing/2014/main" xmlns="" val="4039673330"/>
                    </a:ext>
                  </a:extLst>
                </a:gridCol>
                <a:gridCol w="666206">
                  <a:extLst>
                    <a:ext uri="{9D8B030D-6E8A-4147-A177-3AD203B41FA5}">
                      <a16:colId xmlns:a16="http://schemas.microsoft.com/office/drawing/2014/main" xmlns="" val="1571661456"/>
                    </a:ext>
                  </a:extLst>
                </a:gridCol>
                <a:gridCol w="666206">
                  <a:extLst>
                    <a:ext uri="{9D8B030D-6E8A-4147-A177-3AD203B41FA5}">
                      <a16:colId xmlns:a16="http://schemas.microsoft.com/office/drawing/2014/main" xmlns="" val="4203905368"/>
                    </a:ext>
                  </a:extLst>
                </a:gridCol>
                <a:gridCol w="613958">
                  <a:extLst>
                    <a:ext uri="{9D8B030D-6E8A-4147-A177-3AD203B41FA5}">
                      <a16:colId xmlns:a16="http://schemas.microsoft.com/office/drawing/2014/main" xmlns="" val="354461507"/>
                    </a:ext>
                  </a:extLst>
                </a:gridCol>
              </a:tblGrid>
              <a:tr h="731518">
                <a:tc gridSpan="2">
                  <a:txBody>
                    <a:bodyPr/>
                    <a:lstStyle/>
                    <a:p>
                      <a:r>
                        <a:rPr lang="it-IT" dirty="0" err="1" smtClean="0"/>
                        <a:t>Activities</a:t>
                      </a:r>
                      <a:endParaRPr lang="en-GB" dirty="0"/>
                    </a:p>
                  </a:txBody>
                  <a:tcPr/>
                </a:tc>
                <a:tc hMerge="1">
                  <a:txBody>
                    <a:bodyPr/>
                    <a:lstStyle/>
                    <a:p>
                      <a:endParaRPr lang="en-GB" dirty="0"/>
                    </a:p>
                  </a:txBody>
                  <a:tcPr/>
                </a:tc>
                <a:tc>
                  <a:txBody>
                    <a:bodyPr/>
                    <a:lstStyle/>
                    <a:p>
                      <a:r>
                        <a:rPr lang="it-IT" sz="1600" dirty="0" smtClean="0"/>
                        <a:t>M1</a:t>
                      </a:r>
                      <a:endParaRPr lang="en-GB" sz="1600" dirty="0"/>
                    </a:p>
                  </a:txBody>
                  <a:tcPr/>
                </a:tc>
                <a:tc>
                  <a:txBody>
                    <a:bodyPr/>
                    <a:lstStyle/>
                    <a:p>
                      <a:r>
                        <a:rPr lang="it-IT" sz="1600" dirty="0" smtClean="0"/>
                        <a:t>M2</a:t>
                      </a:r>
                      <a:endParaRPr lang="en-GB" sz="1600" dirty="0"/>
                    </a:p>
                  </a:txBody>
                  <a:tcPr/>
                </a:tc>
                <a:tc>
                  <a:txBody>
                    <a:bodyPr/>
                    <a:lstStyle/>
                    <a:p>
                      <a:r>
                        <a:rPr lang="it-IT" sz="1600" dirty="0" smtClean="0"/>
                        <a:t>M3</a:t>
                      </a:r>
                      <a:endParaRPr lang="en-GB" sz="1600" dirty="0"/>
                    </a:p>
                  </a:txBody>
                  <a:tcPr/>
                </a:tc>
                <a:tc>
                  <a:txBody>
                    <a:bodyPr/>
                    <a:lstStyle/>
                    <a:p>
                      <a:r>
                        <a:rPr lang="it-IT" sz="1600" dirty="0" smtClean="0"/>
                        <a:t>M4</a:t>
                      </a:r>
                      <a:endParaRPr lang="en-GB" sz="1600" dirty="0"/>
                    </a:p>
                  </a:txBody>
                  <a:tcPr/>
                </a:tc>
                <a:tc>
                  <a:txBody>
                    <a:bodyPr/>
                    <a:lstStyle/>
                    <a:p>
                      <a:r>
                        <a:rPr lang="it-IT" sz="1600" dirty="0" smtClean="0"/>
                        <a:t>M5</a:t>
                      </a:r>
                      <a:endParaRPr lang="en-GB" sz="1600" dirty="0"/>
                    </a:p>
                  </a:txBody>
                  <a:tcPr/>
                </a:tc>
                <a:tc>
                  <a:txBody>
                    <a:bodyPr/>
                    <a:lstStyle/>
                    <a:p>
                      <a:r>
                        <a:rPr lang="it-IT" sz="1600" dirty="0" smtClean="0"/>
                        <a:t>M6</a:t>
                      </a:r>
                      <a:endParaRPr lang="en-GB" sz="1600" dirty="0"/>
                    </a:p>
                  </a:txBody>
                  <a:tcPr/>
                </a:tc>
                <a:tc>
                  <a:txBody>
                    <a:bodyPr/>
                    <a:lstStyle/>
                    <a:p>
                      <a:r>
                        <a:rPr lang="it-IT" sz="1600" dirty="0" smtClean="0"/>
                        <a:t>M7</a:t>
                      </a:r>
                      <a:endParaRPr lang="en-GB" sz="1600" dirty="0"/>
                    </a:p>
                  </a:txBody>
                  <a:tcPr/>
                </a:tc>
                <a:tc>
                  <a:txBody>
                    <a:bodyPr/>
                    <a:lstStyle/>
                    <a:p>
                      <a:r>
                        <a:rPr lang="it-IT" sz="1600" dirty="0" smtClean="0"/>
                        <a:t>M8</a:t>
                      </a:r>
                      <a:endParaRPr lang="en-GB" sz="1600" dirty="0"/>
                    </a:p>
                  </a:txBody>
                  <a:tcPr/>
                </a:tc>
                <a:tc>
                  <a:txBody>
                    <a:bodyPr/>
                    <a:lstStyle/>
                    <a:p>
                      <a:r>
                        <a:rPr lang="it-IT" sz="1600" dirty="0" smtClean="0"/>
                        <a:t>M9</a:t>
                      </a:r>
                      <a:endParaRPr lang="en-GB" sz="1600" dirty="0"/>
                    </a:p>
                  </a:txBody>
                  <a:tcPr/>
                </a:tc>
                <a:tc>
                  <a:txBody>
                    <a:bodyPr/>
                    <a:lstStyle/>
                    <a:p>
                      <a:r>
                        <a:rPr lang="it-IT" sz="1600" dirty="0" smtClean="0"/>
                        <a:t>M10</a:t>
                      </a:r>
                      <a:endParaRPr lang="en-GB" sz="1600" dirty="0"/>
                    </a:p>
                  </a:txBody>
                  <a:tcPr/>
                </a:tc>
                <a:tc>
                  <a:txBody>
                    <a:bodyPr/>
                    <a:lstStyle/>
                    <a:p>
                      <a:r>
                        <a:rPr lang="it-IT" sz="1600" dirty="0" smtClean="0"/>
                        <a:t>M11</a:t>
                      </a:r>
                      <a:endParaRPr lang="en-GB" sz="1600" dirty="0"/>
                    </a:p>
                  </a:txBody>
                  <a:tcPr/>
                </a:tc>
                <a:tc>
                  <a:txBody>
                    <a:bodyPr/>
                    <a:lstStyle/>
                    <a:p>
                      <a:r>
                        <a:rPr lang="it-IT" sz="1600" dirty="0" smtClean="0"/>
                        <a:t>M12</a:t>
                      </a:r>
                      <a:endParaRPr lang="en-GB" sz="1600" dirty="0"/>
                    </a:p>
                  </a:txBody>
                  <a:tcPr/>
                </a:tc>
                <a:extLst>
                  <a:ext uri="{0D108BD9-81ED-4DB2-BD59-A6C34878D82A}">
                    <a16:rowId xmlns:a16="http://schemas.microsoft.com/office/drawing/2014/main" xmlns="" val="621446150"/>
                  </a:ext>
                </a:extLst>
              </a:tr>
              <a:tr h="822960">
                <a:tc>
                  <a:txBody>
                    <a:bodyPr/>
                    <a:lstStyle/>
                    <a:p>
                      <a:r>
                        <a:rPr lang="it-IT" sz="1600" dirty="0" smtClean="0"/>
                        <a:t>8.1</a:t>
                      </a:r>
                    </a:p>
                    <a:p>
                      <a:endParaRPr lang="en-GB"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Identification of dissemination groups and elaboration of a dissemination plan.</a:t>
                      </a:r>
                    </a:p>
                  </a:txBody>
                  <a:tcPr/>
                </a:tc>
                <a:tc>
                  <a:txBody>
                    <a:bodyPr/>
                    <a:lstStyle/>
                    <a:p>
                      <a:endParaRPr lang="en-GB" dirty="0"/>
                    </a:p>
                  </a:txBody>
                  <a:tcPr>
                    <a:solidFill>
                      <a:srgbClr val="D0D8E8"/>
                    </a:solidFill>
                  </a:tcPr>
                </a:tc>
                <a:tc>
                  <a:txBody>
                    <a:bodyPr/>
                    <a:lstStyle/>
                    <a:p>
                      <a:endParaRPr lang="en-GB" dirty="0"/>
                    </a:p>
                  </a:txBody>
                  <a:tcPr>
                    <a:solidFill>
                      <a:srgbClr val="D0D8E8"/>
                    </a:solidFill>
                  </a:tcPr>
                </a:tc>
                <a:tc>
                  <a:txBody>
                    <a:bodyPr/>
                    <a:lstStyle/>
                    <a:p>
                      <a:endParaRPr lang="en-GB" dirty="0"/>
                    </a:p>
                  </a:txBody>
                  <a:tcPr>
                    <a:solidFill>
                      <a:srgbClr val="D0D8E8"/>
                    </a:solidFill>
                  </a:tcPr>
                </a:tc>
                <a:tc>
                  <a:txBody>
                    <a:bodyPr/>
                    <a:lstStyle/>
                    <a:p>
                      <a:endParaRPr lang="en-GB" dirty="0"/>
                    </a:p>
                  </a:txBody>
                  <a:tcPr>
                    <a:solidFill>
                      <a:srgbClr val="D0D8E8"/>
                    </a:solidFill>
                  </a:tcPr>
                </a:tc>
                <a:tc>
                  <a:txBody>
                    <a:bodyPr/>
                    <a:lstStyle/>
                    <a:p>
                      <a:endParaRPr lang="en-GB"/>
                    </a:p>
                  </a:txBody>
                  <a:tcPr>
                    <a:solidFill>
                      <a:srgbClr val="D0D8E8"/>
                    </a:solidFill>
                  </a:tcPr>
                </a:tc>
                <a:tc>
                  <a:txBody>
                    <a:bodyPr/>
                    <a:lstStyle/>
                    <a:p>
                      <a:endParaRPr lang="en-GB" dirty="0"/>
                    </a:p>
                  </a:txBody>
                  <a:tcPr>
                    <a:solidFill>
                      <a:srgbClr val="D0D8E8"/>
                    </a:solidFill>
                  </a:tcPr>
                </a:tc>
                <a:tc>
                  <a:txBody>
                    <a:bodyPr/>
                    <a:lstStyle/>
                    <a:p>
                      <a:endParaRPr lang="en-GB" dirty="0"/>
                    </a:p>
                  </a:txBody>
                  <a:tcPr>
                    <a:solidFill>
                      <a:srgbClr val="D0D8E8"/>
                    </a:solidFill>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937179504"/>
                  </a:ext>
                </a:extLst>
              </a:tr>
              <a:tr h="664937">
                <a:tc>
                  <a:txBody>
                    <a:bodyPr/>
                    <a:lstStyle/>
                    <a:p>
                      <a:r>
                        <a:rPr lang="it-IT" sz="1600" dirty="0" smtClean="0"/>
                        <a:t>8.2</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Creation of a project website as platform of collaboration and dissemination. 	</a:t>
                      </a:r>
                    </a:p>
                  </a:txBody>
                  <a:tcPr/>
                </a:tc>
                <a:tc>
                  <a:txBody>
                    <a:bodyPr/>
                    <a:lstStyle/>
                    <a:p>
                      <a:endParaRPr lang="en-GB"/>
                    </a:p>
                  </a:txBody>
                  <a:tcPr/>
                </a:tc>
                <a:tc>
                  <a:txBody>
                    <a:bodyPr/>
                    <a:lstStyle/>
                    <a:p>
                      <a:endParaRPr lang="en-GB"/>
                    </a:p>
                  </a:txBody>
                  <a:tcPr/>
                </a:tc>
                <a:tc>
                  <a:txBody>
                    <a:bodyPr/>
                    <a:lstStyle/>
                    <a:p>
                      <a:endParaRPr lang="en-GB" dirty="0"/>
                    </a:p>
                  </a:txBody>
                  <a:tcPr>
                    <a:solidFill>
                      <a:srgbClr val="E9EDF4"/>
                    </a:solidFill>
                  </a:tcPr>
                </a:tc>
                <a:tc>
                  <a:txBody>
                    <a:bodyPr/>
                    <a:lstStyle/>
                    <a:p>
                      <a:endParaRPr lang="en-GB" dirty="0"/>
                    </a:p>
                  </a:txBody>
                  <a:tcPr>
                    <a:solidFill>
                      <a:srgbClr val="E8ECF4"/>
                    </a:solidFill>
                  </a:tcPr>
                </a:tc>
                <a:tc>
                  <a:txBody>
                    <a:bodyPr/>
                    <a:lstStyle/>
                    <a:p>
                      <a:endParaRPr lang="en-GB" dirty="0"/>
                    </a:p>
                  </a:txBody>
                  <a:tcPr>
                    <a:solidFill>
                      <a:srgbClr val="E8ECF4"/>
                    </a:solidFill>
                  </a:tcPr>
                </a:tc>
                <a:tc>
                  <a:txBody>
                    <a:bodyPr/>
                    <a:lstStyle/>
                    <a:p>
                      <a:endParaRPr lang="en-GB" dirty="0"/>
                    </a:p>
                  </a:txBody>
                  <a:tcPr>
                    <a:solidFill>
                      <a:srgbClr val="E8ECF4"/>
                    </a:solidFill>
                  </a:tcPr>
                </a:tc>
                <a:tc>
                  <a:txBody>
                    <a:bodyPr/>
                    <a:lstStyle/>
                    <a:p>
                      <a:endParaRPr lang="en-GB" dirty="0"/>
                    </a:p>
                  </a:txBody>
                  <a:tcPr/>
                </a:tc>
                <a:tc>
                  <a:txBody>
                    <a:bodyPr/>
                    <a:lstStyle/>
                    <a:p>
                      <a:endParaRPr lang="en-GB" dirty="0"/>
                    </a:p>
                  </a:txBody>
                  <a:tcPr/>
                </a:tc>
                <a:tc>
                  <a:txBody>
                    <a:bodyPr/>
                    <a:lstStyle/>
                    <a:p>
                      <a:endParaRPr lang="en-GB" dirty="0"/>
                    </a:p>
                  </a:txBody>
                  <a:tcPr>
                    <a:solidFill>
                      <a:srgbClr val="E9EDF4"/>
                    </a:solidFill>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1547502533"/>
                  </a:ext>
                </a:extLst>
              </a:tr>
              <a:tr h="664937">
                <a:tc>
                  <a:txBody>
                    <a:bodyPr/>
                    <a:lstStyle/>
                    <a:p>
                      <a:r>
                        <a:rPr lang="it-IT" sz="1600" dirty="0" smtClean="0"/>
                        <a:t>8.3</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Maintenance and administration of the website	</a:t>
                      </a:r>
                    </a:p>
                  </a:txBody>
                  <a:tcPr/>
                </a:tc>
                <a:tc>
                  <a:txBody>
                    <a:bodyPr/>
                    <a:lstStyle/>
                    <a:p>
                      <a:endParaRPr lang="en-GB" dirty="0"/>
                    </a:p>
                  </a:txBody>
                  <a:tcPr>
                    <a:solidFill>
                      <a:schemeClr val="tx2"/>
                    </a:solidFill>
                  </a:tcPr>
                </a:tc>
                <a:tc>
                  <a:txBody>
                    <a:bodyPr/>
                    <a:lstStyle/>
                    <a:p>
                      <a:endParaRPr lang="en-GB" dirty="0"/>
                    </a:p>
                  </a:txBody>
                  <a:tcPr>
                    <a:solidFill>
                      <a:schemeClr val="tx2"/>
                    </a:solidFill>
                  </a:tcPr>
                </a:tc>
                <a:tc>
                  <a:txBody>
                    <a:bodyPr/>
                    <a:lstStyle/>
                    <a:p>
                      <a:endParaRPr lang="en-GB" dirty="0"/>
                    </a:p>
                  </a:txBody>
                  <a:tcPr>
                    <a:solidFill>
                      <a:schemeClr val="tx2"/>
                    </a:solidFill>
                  </a:tcPr>
                </a:tc>
                <a:tc>
                  <a:txBody>
                    <a:bodyPr/>
                    <a:lstStyle/>
                    <a:p>
                      <a:endParaRPr lang="en-GB" dirty="0"/>
                    </a:p>
                  </a:txBody>
                  <a:tcPr>
                    <a:solidFill>
                      <a:schemeClr val="tx2"/>
                    </a:solidFill>
                  </a:tcPr>
                </a:tc>
                <a:tc>
                  <a:txBody>
                    <a:bodyPr/>
                    <a:lstStyle/>
                    <a:p>
                      <a:endParaRPr lang="en-GB" dirty="0"/>
                    </a:p>
                  </a:txBody>
                  <a:tcPr>
                    <a:solidFill>
                      <a:schemeClr val="tx2"/>
                    </a:solidFill>
                  </a:tcPr>
                </a:tc>
                <a:tc>
                  <a:txBody>
                    <a:bodyPr/>
                    <a:lstStyle/>
                    <a:p>
                      <a:endParaRPr lang="en-GB" dirty="0"/>
                    </a:p>
                  </a:txBody>
                  <a:tcPr>
                    <a:solidFill>
                      <a:schemeClr val="tx2"/>
                    </a:solidFill>
                  </a:tcPr>
                </a:tc>
                <a:tc>
                  <a:txBody>
                    <a:bodyPr/>
                    <a:lstStyle/>
                    <a:p>
                      <a:endParaRPr lang="en-GB" dirty="0"/>
                    </a:p>
                  </a:txBody>
                  <a:tcPr>
                    <a:solidFill>
                      <a:schemeClr val="tx2"/>
                    </a:solidFill>
                  </a:tcPr>
                </a:tc>
                <a:tc>
                  <a:txBody>
                    <a:bodyPr/>
                    <a:lstStyle/>
                    <a:p>
                      <a:endParaRPr lang="en-GB" dirty="0"/>
                    </a:p>
                  </a:txBody>
                  <a:tcPr>
                    <a:solidFill>
                      <a:schemeClr val="tx2"/>
                    </a:solidFill>
                  </a:tcPr>
                </a:tc>
                <a:tc>
                  <a:txBody>
                    <a:bodyPr/>
                    <a:lstStyle/>
                    <a:p>
                      <a:endParaRPr lang="en-GB" dirty="0"/>
                    </a:p>
                  </a:txBody>
                  <a:tcPr>
                    <a:solidFill>
                      <a:schemeClr val="tx2"/>
                    </a:solidFill>
                  </a:tcPr>
                </a:tc>
                <a:tc>
                  <a:txBody>
                    <a:bodyPr/>
                    <a:lstStyle/>
                    <a:p>
                      <a:endParaRPr lang="en-GB" dirty="0"/>
                    </a:p>
                  </a:txBody>
                  <a:tcPr>
                    <a:solidFill>
                      <a:schemeClr val="tx2"/>
                    </a:solidFill>
                  </a:tcPr>
                </a:tc>
                <a:tc>
                  <a:txBody>
                    <a:bodyPr/>
                    <a:lstStyle/>
                    <a:p>
                      <a:endParaRPr lang="en-GB" dirty="0"/>
                    </a:p>
                  </a:txBody>
                  <a:tcPr>
                    <a:solidFill>
                      <a:schemeClr val="tx2"/>
                    </a:solidFill>
                  </a:tcPr>
                </a:tc>
                <a:tc>
                  <a:txBody>
                    <a:bodyPr/>
                    <a:lstStyle/>
                    <a:p>
                      <a:endParaRPr lang="en-GB" dirty="0"/>
                    </a:p>
                  </a:txBody>
                  <a:tcPr>
                    <a:solidFill>
                      <a:schemeClr val="tx2"/>
                    </a:solidFill>
                  </a:tcPr>
                </a:tc>
                <a:extLst>
                  <a:ext uri="{0D108BD9-81ED-4DB2-BD59-A6C34878D82A}">
                    <a16:rowId xmlns:a16="http://schemas.microsoft.com/office/drawing/2014/main" xmlns="" val="1393171192"/>
                  </a:ext>
                </a:extLst>
              </a:tr>
              <a:tr h="664937">
                <a:tc>
                  <a:txBody>
                    <a:bodyPr/>
                    <a:lstStyle/>
                    <a:p>
                      <a:r>
                        <a:rPr lang="it-IT" sz="1600" dirty="0" smtClean="0"/>
                        <a:t>8.4</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Elaboration of 3 virtual bulletins and distribution among the target groups.	</a:t>
                      </a:r>
                    </a:p>
                  </a:txBody>
                  <a:tcPr/>
                </a:tc>
                <a:tc>
                  <a:txBody>
                    <a:bodyPr/>
                    <a:lstStyle/>
                    <a:p>
                      <a:endParaRPr lang="en-GB" dirty="0"/>
                    </a:p>
                  </a:txBody>
                  <a:tcPr/>
                </a:tc>
                <a:tc>
                  <a:txBody>
                    <a:bodyPr/>
                    <a:lstStyle/>
                    <a:p>
                      <a:endParaRPr lang="en-GB"/>
                    </a:p>
                  </a:txBody>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a:p>
                  </a:txBody>
                  <a:tcPr/>
                </a:tc>
                <a:tc>
                  <a:txBody>
                    <a:bodyPr/>
                    <a:lstStyle/>
                    <a:p>
                      <a:endParaRPr lang="en-GB" dirty="0"/>
                    </a:p>
                  </a:txBody>
                  <a:tcPr>
                    <a:solidFill>
                      <a:srgbClr val="E9EDF4"/>
                    </a:solidFill>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solidFill>
                      <a:schemeClr val="accent6"/>
                    </a:solidFill>
                  </a:tcPr>
                </a:tc>
                <a:extLst>
                  <a:ext uri="{0D108BD9-81ED-4DB2-BD59-A6C34878D82A}">
                    <a16:rowId xmlns:a16="http://schemas.microsoft.com/office/drawing/2014/main" xmlns="" val="4177301389"/>
                  </a:ext>
                </a:extLst>
              </a:tr>
              <a:tr h="664937">
                <a:tc>
                  <a:txBody>
                    <a:bodyPr/>
                    <a:lstStyle/>
                    <a:p>
                      <a:r>
                        <a:rPr lang="it-IT" sz="1600" dirty="0" smtClean="0"/>
                        <a:t>8.5</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Organization of meetings for the dissemination of the project 	</a:t>
                      </a:r>
                    </a:p>
                  </a:txBody>
                  <a:tcPr/>
                </a:tc>
                <a:tc>
                  <a:txBody>
                    <a:bodyPr/>
                    <a:lstStyle/>
                    <a:p>
                      <a:endParaRPr lang="en-GB"/>
                    </a:p>
                  </a:txBody>
                  <a:tcPr/>
                </a:tc>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solidFill>
                      <a:srgbClr val="D0D8E8"/>
                    </a:solidFill>
                  </a:tcPr>
                </a:tc>
                <a:tc>
                  <a:txBody>
                    <a:bodyPr/>
                    <a:lstStyle/>
                    <a:p>
                      <a:endParaRPr lang="en-GB" dirty="0"/>
                    </a:p>
                  </a:txBody>
                  <a:tcPr>
                    <a:solidFill>
                      <a:srgbClr val="D0D8E8"/>
                    </a:solidFill>
                  </a:tcPr>
                </a:tc>
                <a:tc>
                  <a:txBody>
                    <a:bodyPr/>
                    <a:lstStyle/>
                    <a:p>
                      <a:endParaRPr lang="en-GB" dirty="0"/>
                    </a:p>
                  </a:txBody>
                  <a:tcPr>
                    <a:solidFill>
                      <a:srgbClr val="D0D8E8"/>
                    </a:solidFill>
                  </a:tcPr>
                </a:tc>
                <a:tc>
                  <a:txBody>
                    <a:bodyPr/>
                    <a:lstStyle/>
                    <a:p>
                      <a:endParaRPr lang="en-GB" dirty="0"/>
                    </a:p>
                  </a:txBody>
                  <a:tcPr>
                    <a:solidFill>
                      <a:schemeClr val="tx2"/>
                    </a:solidFill>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3025247966"/>
                  </a:ext>
                </a:extLst>
              </a:tr>
              <a:tr h="664937">
                <a:tc>
                  <a:txBody>
                    <a:bodyPr/>
                    <a:lstStyle/>
                    <a:p>
                      <a:r>
                        <a:rPr lang="it-IT" sz="1600" dirty="0" smtClean="0"/>
                        <a:t>8.6</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Social media coverage to increase visibility	</a:t>
                      </a:r>
                    </a:p>
                  </a:txBody>
                  <a:tcPr/>
                </a:tc>
                <a:tc>
                  <a:txBody>
                    <a:bodyPr/>
                    <a:lstStyle/>
                    <a:p>
                      <a:endParaRPr lang="en-GB" dirty="0"/>
                    </a:p>
                  </a:txBody>
                  <a:tcPr>
                    <a:solidFill>
                      <a:schemeClr val="tx2"/>
                    </a:solidFill>
                  </a:tcPr>
                </a:tc>
                <a:tc>
                  <a:txBody>
                    <a:bodyPr/>
                    <a:lstStyle/>
                    <a:p>
                      <a:endParaRPr lang="en-GB" dirty="0"/>
                    </a:p>
                  </a:txBody>
                  <a:tcPr>
                    <a:solidFill>
                      <a:schemeClr val="tx2"/>
                    </a:solidFill>
                  </a:tcPr>
                </a:tc>
                <a:tc>
                  <a:txBody>
                    <a:bodyPr/>
                    <a:lstStyle/>
                    <a:p>
                      <a:endParaRPr lang="en-GB" dirty="0"/>
                    </a:p>
                  </a:txBody>
                  <a:tcPr>
                    <a:solidFill>
                      <a:schemeClr val="tx2"/>
                    </a:solidFill>
                  </a:tcPr>
                </a:tc>
                <a:tc>
                  <a:txBody>
                    <a:bodyPr/>
                    <a:lstStyle/>
                    <a:p>
                      <a:endParaRPr lang="en-GB" dirty="0"/>
                    </a:p>
                  </a:txBody>
                  <a:tcPr>
                    <a:solidFill>
                      <a:schemeClr val="tx2"/>
                    </a:solidFill>
                  </a:tcPr>
                </a:tc>
                <a:tc>
                  <a:txBody>
                    <a:bodyPr/>
                    <a:lstStyle/>
                    <a:p>
                      <a:endParaRPr lang="en-GB" dirty="0"/>
                    </a:p>
                  </a:txBody>
                  <a:tcPr>
                    <a:solidFill>
                      <a:schemeClr val="tx2"/>
                    </a:solidFill>
                  </a:tcPr>
                </a:tc>
                <a:tc>
                  <a:txBody>
                    <a:bodyPr/>
                    <a:lstStyle/>
                    <a:p>
                      <a:endParaRPr lang="en-GB" dirty="0"/>
                    </a:p>
                  </a:txBody>
                  <a:tcPr>
                    <a:solidFill>
                      <a:schemeClr val="tx2"/>
                    </a:solidFill>
                  </a:tcPr>
                </a:tc>
                <a:tc>
                  <a:txBody>
                    <a:bodyPr/>
                    <a:lstStyle/>
                    <a:p>
                      <a:endParaRPr lang="en-GB" dirty="0"/>
                    </a:p>
                  </a:txBody>
                  <a:tcPr>
                    <a:solidFill>
                      <a:schemeClr val="tx2"/>
                    </a:solidFill>
                  </a:tcPr>
                </a:tc>
                <a:tc>
                  <a:txBody>
                    <a:bodyPr/>
                    <a:lstStyle/>
                    <a:p>
                      <a:endParaRPr lang="en-GB" dirty="0"/>
                    </a:p>
                  </a:txBody>
                  <a:tcPr>
                    <a:solidFill>
                      <a:schemeClr val="tx2"/>
                    </a:solidFill>
                  </a:tcPr>
                </a:tc>
                <a:tc>
                  <a:txBody>
                    <a:bodyPr/>
                    <a:lstStyle/>
                    <a:p>
                      <a:endParaRPr lang="en-GB" dirty="0"/>
                    </a:p>
                  </a:txBody>
                  <a:tcPr>
                    <a:solidFill>
                      <a:schemeClr val="tx2"/>
                    </a:solidFill>
                  </a:tcPr>
                </a:tc>
                <a:tc>
                  <a:txBody>
                    <a:bodyPr/>
                    <a:lstStyle/>
                    <a:p>
                      <a:endParaRPr lang="en-GB" dirty="0"/>
                    </a:p>
                  </a:txBody>
                  <a:tcPr>
                    <a:solidFill>
                      <a:schemeClr val="tx2"/>
                    </a:solidFill>
                  </a:tcPr>
                </a:tc>
                <a:tc>
                  <a:txBody>
                    <a:bodyPr/>
                    <a:lstStyle/>
                    <a:p>
                      <a:endParaRPr lang="en-GB" dirty="0"/>
                    </a:p>
                  </a:txBody>
                  <a:tcPr>
                    <a:solidFill>
                      <a:schemeClr val="tx2"/>
                    </a:solidFill>
                  </a:tcPr>
                </a:tc>
                <a:tc>
                  <a:txBody>
                    <a:bodyPr/>
                    <a:lstStyle/>
                    <a:p>
                      <a:endParaRPr lang="en-GB" dirty="0"/>
                    </a:p>
                  </a:txBody>
                  <a:tcPr>
                    <a:solidFill>
                      <a:schemeClr val="tx2"/>
                    </a:solidFill>
                  </a:tcPr>
                </a:tc>
                <a:extLst>
                  <a:ext uri="{0D108BD9-81ED-4DB2-BD59-A6C34878D82A}">
                    <a16:rowId xmlns:a16="http://schemas.microsoft.com/office/drawing/2014/main" xmlns="" val="3011676196"/>
                  </a:ext>
                </a:extLst>
              </a:tr>
              <a:tr h="664937">
                <a:tc>
                  <a:txBody>
                    <a:bodyPr/>
                    <a:lstStyle/>
                    <a:p>
                      <a:r>
                        <a:rPr lang="it-IT" sz="1600" dirty="0" smtClean="0"/>
                        <a:t>8.7</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Final Conference: New paradigm in training professionals on healthcare management. </a:t>
                      </a:r>
                    </a:p>
                    <a:p>
                      <a:pPr marL="0" marR="0" indent="0" defTabSz="914400" eaLnBrk="1" fontAlgn="auto" latinLnBrk="0" hangingPunct="1">
                        <a:lnSpc>
                          <a:spcPct val="100000"/>
                        </a:lnSpc>
                        <a:spcBef>
                          <a:spcPts val="0"/>
                        </a:spcBef>
                        <a:spcAft>
                          <a:spcPts val="0"/>
                        </a:spcAft>
                        <a:buClrTx/>
                        <a:buSzTx/>
                        <a:buFontTx/>
                        <a:buNone/>
                        <a:tabLst/>
                        <a:defRPr/>
                      </a:pPr>
                      <a:endParaRPr lang="en-GB" sz="1800" b="0" i="0" u="none" strike="noStrike" baseline="0" dirty="0" smtClean="0">
                        <a:solidFill>
                          <a:schemeClr val="dk1"/>
                        </a:solidFill>
                        <a:latin typeface="+mn-lt"/>
                        <a:ea typeface="+mn-ea"/>
                        <a:cs typeface="+mn-cs"/>
                      </a:endParaRPr>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solidFill>
                      <a:srgbClr val="D0D8E8"/>
                    </a:solidFill>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1655149909"/>
                  </a:ext>
                </a:extLst>
              </a:tr>
            </a:tbl>
          </a:graphicData>
        </a:graphic>
      </p:graphicFrame>
      <p:sp>
        <p:nvSpPr>
          <p:cNvPr id="3" name="CasellaDiTesto 2"/>
          <p:cNvSpPr txBox="1"/>
          <p:nvPr/>
        </p:nvSpPr>
        <p:spPr>
          <a:xfrm>
            <a:off x="6087291" y="470263"/>
            <a:ext cx="6675120" cy="369332"/>
          </a:xfrm>
          <a:prstGeom prst="rect">
            <a:avLst/>
          </a:prstGeom>
          <a:noFill/>
        </p:spPr>
        <p:txBody>
          <a:bodyPr wrap="square" rtlCol="0">
            <a:spAutoFit/>
          </a:bodyPr>
          <a:lstStyle/>
          <a:p>
            <a:r>
              <a:rPr lang="it-IT" dirty="0" err="1" smtClean="0">
                <a:ln w="0"/>
                <a:solidFill>
                  <a:schemeClr val="accent1"/>
                </a:solidFill>
                <a:effectLst>
                  <a:outerShdw blurRad="38100" dist="25400" dir="5400000" algn="ctr" rotWithShape="0">
                    <a:srgbClr val="6E747A">
                      <a:alpha val="43000"/>
                    </a:srgbClr>
                  </a:outerShdw>
                </a:effectLst>
              </a:rPr>
              <a:t>Year</a:t>
            </a:r>
            <a:r>
              <a:rPr lang="it-IT" dirty="0" smtClean="0">
                <a:ln w="0"/>
                <a:solidFill>
                  <a:schemeClr val="accent1"/>
                </a:solidFill>
                <a:effectLst>
                  <a:outerShdw blurRad="38100" dist="25400" dir="5400000" algn="ctr" rotWithShape="0">
                    <a:srgbClr val="6E747A">
                      <a:alpha val="43000"/>
                    </a:srgbClr>
                  </a:outerShdw>
                </a:effectLst>
              </a:rPr>
              <a:t> 3</a:t>
            </a:r>
            <a:endParaRPr lang="en-GB"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257631495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a 1"/>
          <p:cNvGraphicFramePr>
            <a:graphicFrameLocks noGrp="1"/>
          </p:cNvGraphicFramePr>
          <p:nvPr>
            <p:extLst>
              <p:ext uri="{D42A27DB-BD31-4B8C-83A1-F6EECF244321}">
                <p14:modId xmlns:p14="http://schemas.microsoft.com/office/powerpoint/2010/main" val="3449273091"/>
              </p:ext>
            </p:extLst>
          </p:nvPr>
        </p:nvGraphicFramePr>
        <p:xfrm>
          <a:off x="483319" y="1267100"/>
          <a:ext cx="12279092" cy="5793563"/>
        </p:xfrm>
        <a:graphic>
          <a:graphicData uri="http://schemas.openxmlformats.org/drawingml/2006/table">
            <a:tbl>
              <a:tblPr firstRow="1" bandRow="1">
                <a:tableStyleId>{5C22544A-7EE6-4342-B048-85BDC9FD1C3A}</a:tableStyleId>
              </a:tblPr>
              <a:tblGrid>
                <a:gridCol w="470265">
                  <a:extLst>
                    <a:ext uri="{9D8B030D-6E8A-4147-A177-3AD203B41FA5}">
                      <a16:colId xmlns:a16="http://schemas.microsoft.com/office/drawing/2014/main" xmlns="" val="325549620"/>
                    </a:ext>
                  </a:extLst>
                </a:gridCol>
                <a:gridCol w="4467497">
                  <a:extLst>
                    <a:ext uri="{9D8B030D-6E8A-4147-A177-3AD203B41FA5}">
                      <a16:colId xmlns:a16="http://schemas.microsoft.com/office/drawing/2014/main" xmlns="" val="3113594857"/>
                    </a:ext>
                  </a:extLst>
                </a:gridCol>
                <a:gridCol w="587829">
                  <a:extLst>
                    <a:ext uri="{9D8B030D-6E8A-4147-A177-3AD203B41FA5}">
                      <a16:colId xmlns:a16="http://schemas.microsoft.com/office/drawing/2014/main" xmlns="" val="3448779578"/>
                    </a:ext>
                  </a:extLst>
                </a:gridCol>
                <a:gridCol w="496388">
                  <a:extLst>
                    <a:ext uri="{9D8B030D-6E8A-4147-A177-3AD203B41FA5}">
                      <a16:colId xmlns:a16="http://schemas.microsoft.com/office/drawing/2014/main" xmlns="" val="1515636119"/>
                    </a:ext>
                  </a:extLst>
                </a:gridCol>
                <a:gridCol w="587829">
                  <a:extLst>
                    <a:ext uri="{9D8B030D-6E8A-4147-A177-3AD203B41FA5}">
                      <a16:colId xmlns:a16="http://schemas.microsoft.com/office/drawing/2014/main" xmlns="" val="1929665679"/>
                    </a:ext>
                  </a:extLst>
                </a:gridCol>
                <a:gridCol w="535577">
                  <a:extLst>
                    <a:ext uri="{9D8B030D-6E8A-4147-A177-3AD203B41FA5}">
                      <a16:colId xmlns:a16="http://schemas.microsoft.com/office/drawing/2014/main" xmlns="" val="1324908723"/>
                    </a:ext>
                  </a:extLst>
                </a:gridCol>
                <a:gridCol w="679269">
                  <a:extLst>
                    <a:ext uri="{9D8B030D-6E8A-4147-A177-3AD203B41FA5}">
                      <a16:colId xmlns:a16="http://schemas.microsoft.com/office/drawing/2014/main" xmlns="" val="449619761"/>
                    </a:ext>
                  </a:extLst>
                </a:gridCol>
                <a:gridCol w="574765">
                  <a:extLst>
                    <a:ext uri="{9D8B030D-6E8A-4147-A177-3AD203B41FA5}">
                      <a16:colId xmlns:a16="http://schemas.microsoft.com/office/drawing/2014/main" xmlns="" val="3438503674"/>
                    </a:ext>
                  </a:extLst>
                </a:gridCol>
                <a:gridCol w="627018">
                  <a:extLst>
                    <a:ext uri="{9D8B030D-6E8A-4147-A177-3AD203B41FA5}">
                      <a16:colId xmlns:a16="http://schemas.microsoft.com/office/drawing/2014/main" xmlns="" val="4040965731"/>
                    </a:ext>
                  </a:extLst>
                </a:gridCol>
                <a:gridCol w="653142">
                  <a:extLst>
                    <a:ext uri="{9D8B030D-6E8A-4147-A177-3AD203B41FA5}">
                      <a16:colId xmlns:a16="http://schemas.microsoft.com/office/drawing/2014/main" xmlns="" val="422917657"/>
                    </a:ext>
                  </a:extLst>
                </a:gridCol>
                <a:gridCol w="653143">
                  <a:extLst>
                    <a:ext uri="{9D8B030D-6E8A-4147-A177-3AD203B41FA5}">
                      <a16:colId xmlns:a16="http://schemas.microsoft.com/office/drawing/2014/main" xmlns="" val="4039673330"/>
                    </a:ext>
                  </a:extLst>
                </a:gridCol>
                <a:gridCol w="666206">
                  <a:extLst>
                    <a:ext uri="{9D8B030D-6E8A-4147-A177-3AD203B41FA5}">
                      <a16:colId xmlns:a16="http://schemas.microsoft.com/office/drawing/2014/main" xmlns="" val="1571661456"/>
                    </a:ext>
                  </a:extLst>
                </a:gridCol>
                <a:gridCol w="666206">
                  <a:extLst>
                    <a:ext uri="{9D8B030D-6E8A-4147-A177-3AD203B41FA5}">
                      <a16:colId xmlns:a16="http://schemas.microsoft.com/office/drawing/2014/main" xmlns="" val="4203905368"/>
                    </a:ext>
                  </a:extLst>
                </a:gridCol>
                <a:gridCol w="613958">
                  <a:extLst>
                    <a:ext uri="{9D8B030D-6E8A-4147-A177-3AD203B41FA5}">
                      <a16:colId xmlns:a16="http://schemas.microsoft.com/office/drawing/2014/main" xmlns="" val="354461507"/>
                    </a:ext>
                  </a:extLst>
                </a:gridCol>
              </a:tblGrid>
              <a:tr h="731518">
                <a:tc gridSpan="2">
                  <a:txBody>
                    <a:bodyPr/>
                    <a:lstStyle/>
                    <a:p>
                      <a:r>
                        <a:rPr lang="it-IT" dirty="0" err="1" smtClean="0"/>
                        <a:t>Activities</a:t>
                      </a:r>
                      <a:endParaRPr lang="en-GB" dirty="0"/>
                    </a:p>
                  </a:txBody>
                  <a:tcPr/>
                </a:tc>
                <a:tc hMerge="1">
                  <a:txBody>
                    <a:bodyPr/>
                    <a:lstStyle/>
                    <a:p>
                      <a:endParaRPr lang="en-GB" dirty="0"/>
                    </a:p>
                  </a:txBody>
                  <a:tcPr/>
                </a:tc>
                <a:tc>
                  <a:txBody>
                    <a:bodyPr/>
                    <a:lstStyle/>
                    <a:p>
                      <a:r>
                        <a:rPr lang="it-IT" sz="1600" dirty="0" smtClean="0"/>
                        <a:t>M1</a:t>
                      </a:r>
                      <a:endParaRPr lang="en-GB" sz="1600" dirty="0"/>
                    </a:p>
                  </a:txBody>
                  <a:tcPr/>
                </a:tc>
                <a:tc>
                  <a:txBody>
                    <a:bodyPr/>
                    <a:lstStyle/>
                    <a:p>
                      <a:r>
                        <a:rPr lang="it-IT" sz="1600" dirty="0" smtClean="0"/>
                        <a:t>M2</a:t>
                      </a:r>
                      <a:endParaRPr lang="en-GB" sz="1600" dirty="0"/>
                    </a:p>
                  </a:txBody>
                  <a:tcPr/>
                </a:tc>
                <a:tc>
                  <a:txBody>
                    <a:bodyPr/>
                    <a:lstStyle/>
                    <a:p>
                      <a:r>
                        <a:rPr lang="it-IT" sz="1600" dirty="0" smtClean="0"/>
                        <a:t>M3</a:t>
                      </a:r>
                      <a:endParaRPr lang="en-GB" sz="1600" dirty="0"/>
                    </a:p>
                  </a:txBody>
                  <a:tcPr/>
                </a:tc>
                <a:tc>
                  <a:txBody>
                    <a:bodyPr/>
                    <a:lstStyle/>
                    <a:p>
                      <a:r>
                        <a:rPr lang="it-IT" sz="1600" dirty="0" smtClean="0"/>
                        <a:t>M4</a:t>
                      </a:r>
                      <a:endParaRPr lang="en-GB" sz="1600" dirty="0"/>
                    </a:p>
                  </a:txBody>
                  <a:tcPr/>
                </a:tc>
                <a:tc>
                  <a:txBody>
                    <a:bodyPr/>
                    <a:lstStyle/>
                    <a:p>
                      <a:r>
                        <a:rPr lang="it-IT" sz="1600" dirty="0" smtClean="0"/>
                        <a:t>M5</a:t>
                      </a:r>
                      <a:endParaRPr lang="en-GB" sz="1600" dirty="0"/>
                    </a:p>
                  </a:txBody>
                  <a:tcPr/>
                </a:tc>
                <a:tc>
                  <a:txBody>
                    <a:bodyPr/>
                    <a:lstStyle/>
                    <a:p>
                      <a:r>
                        <a:rPr lang="it-IT" sz="1600" dirty="0" smtClean="0"/>
                        <a:t>M6</a:t>
                      </a:r>
                      <a:endParaRPr lang="en-GB" sz="1600" dirty="0"/>
                    </a:p>
                  </a:txBody>
                  <a:tcPr/>
                </a:tc>
                <a:tc>
                  <a:txBody>
                    <a:bodyPr/>
                    <a:lstStyle/>
                    <a:p>
                      <a:r>
                        <a:rPr lang="it-IT" sz="1600" dirty="0" smtClean="0"/>
                        <a:t>M7</a:t>
                      </a:r>
                      <a:endParaRPr lang="en-GB" sz="1600" dirty="0"/>
                    </a:p>
                  </a:txBody>
                  <a:tcPr/>
                </a:tc>
                <a:tc>
                  <a:txBody>
                    <a:bodyPr/>
                    <a:lstStyle/>
                    <a:p>
                      <a:r>
                        <a:rPr lang="it-IT" sz="1600" dirty="0" smtClean="0"/>
                        <a:t>M8</a:t>
                      </a:r>
                      <a:endParaRPr lang="en-GB" sz="1600" dirty="0"/>
                    </a:p>
                  </a:txBody>
                  <a:tcPr/>
                </a:tc>
                <a:tc>
                  <a:txBody>
                    <a:bodyPr/>
                    <a:lstStyle/>
                    <a:p>
                      <a:r>
                        <a:rPr lang="it-IT" sz="1600" dirty="0" smtClean="0"/>
                        <a:t>M9</a:t>
                      </a:r>
                      <a:endParaRPr lang="en-GB" sz="1600" dirty="0"/>
                    </a:p>
                  </a:txBody>
                  <a:tcPr/>
                </a:tc>
                <a:tc>
                  <a:txBody>
                    <a:bodyPr/>
                    <a:lstStyle/>
                    <a:p>
                      <a:r>
                        <a:rPr lang="it-IT" sz="1600" dirty="0" smtClean="0"/>
                        <a:t>M10</a:t>
                      </a:r>
                      <a:endParaRPr lang="en-GB" sz="1600" dirty="0"/>
                    </a:p>
                  </a:txBody>
                  <a:tcPr/>
                </a:tc>
                <a:tc>
                  <a:txBody>
                    <a:bodyPr/>
                    <a:lstStyle/>
                    <a:p>
                      <a:r>
                        <a:rPr lang="it-IT" sz="1600" dirty="0" smtClean="0"/>
                        <a:t>M11</a:t>
                      </a:r>
                      <a:endParaRPr lang="en-GB" sz="1600" dirty="0"/>
                    </a:p>
                  </a:txBody>
                  <a:tcPr/>
                </a:tc>
                <a:tc>
                  <a:txBody>
                    <a:bodyPr/>
                    <a:lstStyle/>
                    <a:p>
                      <a:r>
                        <a:rPr lang="it-IT" sz="1600" dirty="0" smtClean="0"/>
                        <a:t>M12</a:t>
                      </a:r>
                      <a:endParaRPr lang="en-GB" sz="1600" dirty="0"/>
                    </a:p>
                  </a:txBody>
                  <a:tcPr/>
                </a:tc>
                <a:extLst>
                  <a:ext uri="{0D108BD9-81ED-4DB2-BD59-A6C34878D82A}">
                    <a16:rowId xmlns:a16="http://schemas.microsoft.com/office/drawing/2014/main" xmlns="" val="621446150"/>
                  </a:ext>
                </a:extLst>
              </a:tr>
              <a:tr h="822960">
                <a:tc>
                  <a:txBody>
                    <a:bodyPr/>
                    <a:lstStyle/>
                    <a:p>
                      <a:r>
                        <a:rPr lang="it-IT" sz="1600" dirty="0" smtClean="0"/>
                        <a:t>8.1</a:t>
                      </a:r>
                    </a:p>
                    <a:p>
                      <a:endParaRPr lang="en-GB"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Identification of dissemination groups and elaboration of a dissemination plan.</a:t>
                      </a:r>
                    </a:p>
                  </a:txBody>
                  <a:tcPr/>
                </a:tc>
                <a:tc>
                  <a:txBody>
                    <a:bodyPr/>
                    <a:lstStyle/>
                    <a:p>
                      <a:endParaRPr lang="en-GB" dirty="0"/>
                    </a:p>
                  </a:txBody>
                  <a:tcPr>
                    <a:solidFill>
                      <a:srgbClr val="D0D8E8"/>
                    </a:solidFill>
                  </a:tcPr>
                </a:tc>
                <a:tc>
                  <a:txBody>
                    <a:bodyPr/>
                    <a:lstStyle/>
                    <a:p>
                      <a:endParaRPr lang="en-GB" dirty="0"/>
                    </a:p>
                  </a:txBody>
                  <a:tcPr>
                    <a:solidFill>
                      <a:srgbClr val="D0D8E8"/>
                    </a:solidFill>
                  </a:tcPr>
                </a:tc>
                <a:tc>
                  <a:txBody>
                    <a:bodyPr/>
                    <a:lstStyle/>
                    <a:p>
                      <a:endParaRPr lang="en-GB" dirty="0"/>
                    </a:p>
                  </a:txBody>
                  <a:tcPr>
                    <a:solidFill>
                      <a:srgbClr val="D0D8E8"/>
                    </a:solidFill>
                  </a:tcPr>
                </a:tc>
                <a:tc>
                  <a:txBody>
                    <a:bodyPr/>
                    <a:lstStyle/>
                    <a:p>
                      <a:endParaRPr lang="en-GB" dirty="0"/>
                    </a:p>
                  </a:txBody>
                  <a:tcPr>
                    <a:solidFill>
                      <a:srgbClr val="D0D8E8"/>
                    </a:solidFill>
                  </a:tcPr>
                </a:tc>
                <a:tc>
                  <a:txBody>
                    <a:bodyPr/>
                    <a:lstStyle/>
                    <a:p>
                      <a:endParaRPr lang="en-GB"/>
                    </a:p>
                  </a:txBody>
                  <a:tcPr/>
                </a:tc>
                <a:tc>
                  <a:txBody>
                    <a:bodyPr/>
                    <a:lstStyle/>
                    <a:p>
                      <a:endParaRPr lang="en-GB" dirty="0"/>
                    </a:p>
                  </a:txBody>
                  <a:tcPr/>
                </a:tc>
                <a:tc>
                  <a:txBody>
                    <a:bodyPr/>
                    <a:lstStyle/>
                    <a:p>
                      <a:endParaRPr lang="en-GB"/>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937179504"/>
                  </a:ext>
                </a:extLst>
              </a:tr>
              <a:tr h="664937">
                <a:tc>
                  <a:txBody>
                    <a:bodyPr/>
                    <a:lstStyle/>
                    <a:p>
                      <a:r>
                        <a:rPr lang="it-IT" sz="1600" dirty="0" smtClean="0"/>
                        <a:t>8.2</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Creation of a project website as platform of collaboration and dissemination. 	</a:t>
                      </a:r>
                    </a:p>
                  </a:txBody>
                  <a:tcPr/>
                </a:tc>
                <a:tc>
                  <a:txBody>
                    <a:bodyPr/>
                    <a:lstStyle/>
                    <a:p>
                      <a:endParaRPr lang="en-GB"/>
                    </a:p>
                  </a:txBody>
                  <a:tcPr/>
                </a:tc>
                <a:tc>
                  <a:txBody>
                    <a:bodyPr/>
                    <a:lstStyle/>
                    <a:p>
                      <a:endParaRPr lang="en-GB"/>
                    </a:p>
                  </a:txBody>
                  <a:tcPr/>
                </a:tc>
                <a:tc>
                  <a:txBody>
                    <a:bodyPr/>
                    <a:lstStyle/>
                    <a:p>
                      <a:endParaRPr lang="en-GB" dirty="0"/>
                    </a:p>
                  </a:txBody>
                  <a:tcPr>
                    <a:solidFill>
                      <a:srgbClr val="E9EDF4"/>
                    </a:solidFill>
                  </a:tcPr>
                </a:tc>
                <a:tc>
                  <a:txBody>
                    <a:bodyPr/>
                    <a:lstStyle/>
                    <a:p>
                      <a:endParaRPr lang="en-GB" dirty="0"/>
                    </a:p>
                  </a:txBody>
                  <a:tcPr>
                    <a:solidFill>
                      <a:srgbClr val="E8ECF4"/>
                    </a:solidFill>
                  </a:tcPr>
                </a:tc>
                <a:tc>
                  <a:txBody>
                    <a:bodyPr/>
                    <a:lstStyle/>
                    <a:p>
                      <a:endParaRPr lang="en-GB" dirty="0"/>
                    </a:p>
                  </a:txBody>
                  <a:tcPr>
                    <a:solidFill>
                      <a:srgbClr val="E8ECF4"/>
                    </a:solidFill>
                  </a:tcPr>
                </a:tc>
                <a:tc>
                  <a:txBody>
                    <a:bodyPr/>
                    <a:lstStyle/>
                    <a:p>
                      <a:endParaRPr lang="en-GB" dirty="0"/>
                    </a:p>
                  </a:txBody>
                  <a:tcPr>
                    <a:solidFill>
                      <a:srgbClr val="E8ECF4"/>
                    </a:solidFill>
                  </a:tcPr>
                </a:tc>
                <a:tc>
                  <a:txBody>
                    <a:bodyPr/>
                    <a:lstStyle/>
                    <a:p>
                      <a:endParaRPr lang="en-GB" dirty="0"/>
                    </a:p>
                  </a:txBody>
                  <a:tcPr/>
                </a:tc>
                <a:tc>
                  <a:txBody>
                    <a:bodyPr/>
                    <a:lstStyle/>
                    <a:p>
                      <a:endParaRPr lang="en-GB" dirty="0"/>
                    </a:p>
                  </a:txBody>
                  <a:tcPr/>
                </a:tc>
                <a:tc>
                  <a:txBody>
                    <a:bodyPr/>
                    <a:lstStyle/>
                    <a:p>
                      <a:endParaRPr lang="en-GB" dirty="0"/>
                    </a:p>
                  </a:txBody>
                  <a:tcPr>
                    <a:solidFill>
                      <a:srgbClr val="E9EDF4"/>
                    </a:solidFill>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1547502533"/>
                  </a:ext>
                </a:extLst>
              </a:tr>
              <a:tr h="664937">
                <a:tc>
                  <a:txBody>
                    <a:bodyPr/>
                    <a:lstStyle/>
                    <a:p>
                      <a:r>
                        <a:rPr lang="it-IT" sz="1600" dirty="0" smtClean="0"/>
                        <a:t>8.3</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Maintenance and administration of the website	</a:t>
                      </a:r>
                    </a:p>
                  </a:txBody>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extLst>
                  <a:ext uri="{0D108BD9-81ED-4DB2-BD59-A6C34878D82A}">
                    <a16:rowId xmlns:a16="http://schemas.microsoft.com/office/drawing/2014/main" xmlns="" val="1393171192"/>
                  </a:ext>
                </a:extLst>
              </a:tr>
              <a:tr h="664937">
                <a:tc>
                  <a:txBody>
                    <a:bodyPr/>
                    <a:lstStyle/>
                    <a:p>
                      <a:r>
                        <a:rPr lang="it-IT" sz="1600" dirty="0" smtClean="0"/>
                        <a:t>8.4</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Elaboration of 3 virtual bulletins and distribution among the target groups.	</a:t>
                      </a:r>
                    </a:p>
                  </a:txBody>
                  <a:tcPr/>
                </a:tc>
                <a:tc>
                  <a:txBody>
                    <a:bodyPr/>
                    <a:lstStyle/>
                    <a:p>
                      <a:endParaRPr lang="en-GB" dirty="0"/>
                    </a:p>
                  </a:txBody>
                  <a:tcPr/>
                </a:tc>
                <a:tc>
                  <a:txBody>
                    <a:bodyPr/>
                    <a:lstStyle/>
                    <a:p>
                      <a:endParaRPr lang="en-GB"/>
                    </a:p>
                  </a:txBody>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a:p>
                  </a:txBody>
                  <a:tcPr/>
                </a:tc>
                <a:tc>
                  <a:txBody>
                    <a:bodyPr/>
                    <a:lstStyle/>
                    <a:p>
                      <a:endParaRPr lang="en-GB" dirty="0"/>
                    </a:p>
                  </a:txBody>
                  <a:tcPr>
                    <a:solidFill>
                      <a:srgbClr val="E9EDF4"/>
                    </a:solidFill>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solidFill>
                      <a:schemeClr val="accent2"/>
                    </a:solidFill>
                  </a:tcPr>
                </a:tc>
                <a:extLst>
                  <a:ext uri="{0D108BD9-81ED-4DB2-BD59-A6C34878D82A}">
                    <a16:rowId xmlns:a16="http://schemas.microsoft.com/office/drawing/2014/main" xmlns="" val="4177301389"/>
                  </a:ext>
                </a:extLst>
              </a:tr>
              <a:tr h="664937">
                <a:tc>
                  <a:txBody>
                    <a:bodyPr/>
                    <a:lstStyle/>
                    <a:p>
                      <a:r>
                        <a:rPr lang="it-IT" sz="1600" dirty="0" smtClean="0"/>
                        <a:t>8.5</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Organization of meetings for the dissemination of the project 	</a:t>
                      </a:r>
                    </a:p>
                  </a:txBody>
                  <a:tcPr/>
                </a:tc>
                <a:tc>
                  <a:txBody>
                    <a:bodyPr/>
                    <a:lstStyle/>
                    <a:p>
                      <a:endParaRPr lang="en-GB"/>
                    </a:p>
                  </a:txBody>
                  <a:tcPr/>
                </a:tc>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solidFill>
                      <a:srgbClr val="D0D8E8"/>
                    </a:solidFill>
                  </a:tcPr>
                </a:tc>
                <a:tc>
                  <a:txBody>
                    <a:bodyPr/>
                    <a:lstStyle/>
                    <a:p>
                      <a:endParaRPr lang="en-GB" dirty="0"/>
                    </a:p>
                  </a:txBody>
                  <a:tcPr>
                    <a:solidFill>
                      <a:srgbClr val="D0D8E8"/>
                    </a:solidFill>
                  </a:tcPr>
                </a:tc>
                <a:tc>
                  <a:txBody>
                    <a:bodyPr/>
                    <a:lstStyle/>
                    <a:p>
                      <a:endParaRPr lang="en-GB" dirty="0"/>
                    </a:p>
                  </a:txBody>
                  <a:tcPr>
                    <a:solidFill>
                      <a:srgbClr val="D0D8E8"/>
                    </a:solidFill>
                  </a:tcPr>
                </a:tc>
                <a:tc>
                  <a:txBody>
                    <a:bodyPr/>
                    <a:lstStyle/>
                    <a:p>
                      <a:endParaRPr lang="en-GB" dirty="0"/>
                    </a:p>
                  </a:txBody>
                  <a:tcPr>
                    <a:solidFill>
                      <a:srgbClr val="D0D8E8"/>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extLst>
                  <a:ext uri="{0D108BD9-81ED-4DB2-BD59-A6C34878D82A}">
                    <a16:rowId xmlns:a16="http://schemas.microsoft.com/office/drawing/2014/main" xmlns="" val="3025247966"/>
                  </a:ext>
                </a:extLst>
              </a:tr>
              <a:tr h="664937">
                <a:tc>
                  <a:txBody>
                    <a:bodyPr/>
                    <a:lstStyle/>
                    <a:p>
                      <a:r>
                        <a:rPr lang="it-IT" sz="1600" dirty="0" smtClean="0"/>
                        <a:t>8.6</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Social media coverage to increase visibility	</a:t>
                      </a:r>
                    </a:p>
                  </a:txBody>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extLst>
                  <a:ext uri="{0D108BD9-81ED-4DB2-BD59-A6C34878D82A}">
                    <a16:rowId xmlns:a16="http://schemas.microsoft.com/office/drawing/2014/main" xmlns="" val="3011676196"/>
                  </a:ext>
                </a:extLst>
              </a:tr>
              <a:tr h="664937">
                <a:tc>
                  <a:txBody>
                    <a:bodyPr/>
                    <a:lstStyle/>
                    <a:p>
                      <a:r>
                        <a:rPr lang="it-IT" sz="1600" dirty="0" smtClean="0"/>
                        <a:t>8.7</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Final Conference: New paradigm in training professionals on healthcare management. </a:t>
                      </a:r>
                    </a:p>
                    <a:p>
                      <a:pPr marL="0" marR="0" indent="0" defTabSz="914400" eaLnBrk="1" fontAlgn="auto" latinLnBrk="0" hangingPunct="1">
                        <a:lnSpc>
                          <a:spcPct val="100000"/>
                        </a:lnSpc>
                        <a:spcBef>
                          <a:spcPts val="0"/>
                        </a:spcBef>
                        <a:spcAft>
                          <a:spcPts val="0"/>
                        </a:spcAft>
                        <a:buClrTx/>
                        <a:buSzTx/>
                        <a:buFontTx/>
                        <a:buNone/>
                        <a:tabLst/>
                        <a:defRPr/>
                      </a:pPr>
                      <a:endParaRPr lang="en-GB" sz="1800" b="0" i="0" u="none" strike="noStrike" baseline="0" dirty="0" smtClean="0">
                        <a:solidFill>
                          <a:schemeClr val="dk1"/>
                        </a:solidFill>
                        <a:latin typeface="+mn-lt"/>
                        <a:ea typeface="+mn-ea"/>
                        <a:cs typeface="+mn-cs"/>
                      </a:endParaRPr>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solidFill>
                      <a:srgbClr val="D0D8E8"/>
                    </a:solidFill>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solidFill>
                      <a:schemeClr val="accent2"/>
                    </a:solidFill>
                  </a:tcPr>
                </a:tc>
                <a:extLst>
                  <a:ext uri="{0D108BD9-81ED-4DB2-BD59-A6C34878D82A}">
                    <a16:rowId xmlns:a16="http://schemas.microsoft.com/office/drawing/2014/main" xmlns="" val="1655149909"/>
                  </a:ext>
                </a:extLst>
              </a:tr>
            </a:tbl>
          </a:graphicData>
        </a:graphic>
      </p:graphicFrame>
      <p:sp>
        <p:nvSpPr>
          <p:cNvPr id="3" name="CasellaDiTesto 2"/>
          <p:cNvSpPr txBox="1"/>
          <p:nvPr/>
        </p:nvSpPr>
        <p:spPr>
          <a:xfrm>
            <a:off x="6087291" y="470263"/>
            <a:ext cx="6675120" cy="369332"/>
          </a:xfrm>
          <a:prstGeom prst="rect">
            <a:avLst/>
          </a:prstGeom>
          <a:noFill/>
        </p:spPr>
        <p:txBody>
          <a:bodyPr wrap="square" rtlCol="0">
            <a:spAutoFit/>
          </a:bodyPr>
          <a:lstStyle/>
          <a:p>
            <a:r>
              <a:rPr lang="it-IT" dirty="0" smtClean="0">
                <a:ln w="0"/>
                <a:solidFill>
                  <a:schemeClr val="accent1"/>
                </a:solidFill>
                <a:effectLst>
                  <a:outerShdw blurRad="38100" dist="25400" dir="5400000" algn="ctr" rotWithShape="0">
                    <a:srgbClr val="6E747A">
                      <a:alpha val="43000"/>
                    </a:srgbClr>
                  </a:outerShdw>
                </a:effectLst>
              </a:rPr>
              <a:t>Year 4 COVID 19 Affected</a:t>
            </a:r>
            <a:endParaRPr lang="en-GB"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369991031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11194069" y="8978206"/>
            <a:ext cx="169545" cy="189865"/>
          </a:xfrm>
          <a:custGeom>
            <a:avLst/>
            <a:gdLst/>
            <a:ahLst/>
            <a:cxnLst/>
            <a:rect l="l" t="t" r="r" b="b"/>
            <a:pathLst>
              <a:path w="169545" h="189865">
                <a:moveTo>
                  <a:pt x="98729" y="0"/>
                </a:moveTo>
                <a:lnTo>
                  <a:pt x="56337" y="7061"/>
                </a:lnTo>
                <a:lnTo>
                  <a:pt x="25395" y="26968"/>
                </a:lnTo>
                <a:lnTo>
                  <a:pt x="6437" y="57800"/>
                </a:lnTo>
                <a:lnTo>
                  <a:pt x="0" y="97637"/>
                </a:lnTo>
                <a:lnTo>
                  <a:pt x="7236" y="138319"/>
                </a:lnTo>
                <a:lnTo>
                  <a:pt x="27705" y="167020"/>
                </a:lnTo>
                <a:lnTo>
                  <a:pt x="59546" y="184030"/>
                </a:lnTo>
                <a:lnTo>
                  <a:pt x="100901" y="189636"/>
                </a:lnTo>
                <a:lnTo>
                  <a:pt x="124276" y="188131"/>
                </a:lnTo>
                <a:lnTo>
                  <a:pt x="164820" y="176098"/>
                </a:lnTo>
                <a:lnTo>
                  <a:pt x="169456" y="172770"/>
                </a:lnTo>
                <a:lnTo>
                  <a:pt x="169456" y="166382"/>
                </a:lnTo>
                <a:lnTo>
                  <a:pt x="102539" y="166382"/>
                </a:lnTo>
                <a:lnTo>
                  <a:pt x="70375" y="161491"/>
                </a:lnTo>
                <a:lnTo>
                  <a:pt x="48413" y="147566"/>
                </a:lnTo>
                <a:lnTo>
                  <a:pt x="35836" y="125732"/>
                </a:lnTo>
                <a:lnTo>
                  <a:pt x="31826" y="97116"/>
                </a:lnTo>
                <a:lnTo>
                  <a:pt x="35615" y="67964"/>
                </a:lnTo>
                <a:lnTo>
                  <a:pt x="47666" y="43700"/>
                </a:lnTo>
                <a:lnTo>
                  <a:pt x="68998" y="27104"/>
                </a:lnTo>
                <a:lnTo>
                  <a:pt x="100634" y="20955"/>
                </a:lnTo>
                <a:lnTo>
                  <a:pt x="156378" y="20955"/>
                </a:lnTo>
                <a:lnTo>
                  <a:pt x="152660" y="15814"/>
                </a:lnTo>
                <a:lnTo>
                  <a:pt x="131664" y="4445"/>
                </a:lnTo>
                <a:lnTo>
                  <a:pt x="98729" y="0"/>
                </a:lnTo>
                <a:close/>
              </a:path>
              <a:path w="169545" h="189865">
                <a:moveTo>
                  <a:pt x="169456" y="151815"/>
                </a:moveTo>
                <a:lnTo>
                  <a:pt x="167817" y="151815"/>
                </a:lnTo>
                <a:lnTo>
                  <a:pt x="161289" y="154114"/>
                </a:lnTo>
                <a:lnTo>
                  <a:pt x="151229" y="157863"/>
                </a:lnTo>
                <a:lnTo>
                  <a:pt x="137929" y="161877"/>
                </a:lnTo>
                <a:lnTo>
                  <a:pt x="121622" y="165076"/>
                </a:lnTo>
                <a:lnTo>
                  <a:pt x="102539" y="166382"/>
                </a:lnTo>
                <a:lnTo>
                  <a:pt x="169456" y="166382"/>
                </a:lnTo>
                <a:lnTo>
                  <a:pt x="169456" y="151815"/>
                </a:lnTo>
                <a:close/>
              </a:path>
              <a:path w="169545" h="189865">
                <a:moveTo>
                  <a:pt x="156378" y="20955"/>
                </a:moveTo>
                <a:lnTo>
                  <a:pt x="100634" y="20955"/>
                </a:lnTo>
                <a:lnTo>
                  <a:pt x="112471" y="21690"/>
                </a:lnTo>
                <a:lnTo>
                  <a:pt x="122701" y="23768"/>
                </a:lnTo>
                <a:lnTo>
                  <a:pt x="131349" y="26998"/>
                </a:lnTo>
                <a:lnTo>
                  <a:pt x="138442" y="31191"/>
                </a:lnTo>
                <a:lnTo>
                  <a:pt x="132181" y="34251"/>
                </a:lnTo>
                <a:lnTo>
                  <a:pt x="127838" y="40132"/>
                </a:lnTo>
                <a:lnTo>
                  <a:pt x="127838" y="48044"/>
                </a:lnTo>
                <a:lnTo>
                  <a:pt x="129321" y="55626"/>
                </a:lnTo>
                <a:lnTo>
                  <a:pt x="133380" y="61337"/>
                </a:lnTo>
                <a:lnTo>
                  <a:pt x="139427" y="64939"/>
                </a:lnTo>
                <a:lnTo>
                  <a:pt x="146875" y="66192"/>
                </a:lnTo>
                <a:lnTo>
                  <a:pt x="154381" y="64931"/>
                </a:lnTo>
                <a:lnTo>
                  <a:pt x="160816" y="61274"/>
                </a:lnTo>
                <a:lnTo>
                  <a:pt x="165313" y="55412"/>
                </a:lnTo>
                <a:lnTo>
                  <a:pt x="167004" y="47536"/>
                </a:lnTo>
                <a:lnTo>
                  <a:pt x="163759" y="31161"/>
                </a:lnTo>
                <a:lnTo>
                  <a:pt x="156378" y="20955"/>
                </a:lnTo>
                <a:close/>
              </a:path>
            </a:pathLst>
          </a:custGeom>
          <a:solidFill>
            <a:srgbClr val="407DC9"/>
          </a:solidFill>
        </p:spPr>
        <p:txBody>
          <a:bodyPr wrap="square" lIns="0" tIns="0" rIns="0" bIns="0" rtlCol="0"/>
          <a:lstStyle/>
          <a:p>
            <a:endParaRPr/>
          </a:p>
        </p:txBody>
      </p:sp>
      <p:sp>
        <p:nvSpPr>
          <p:cNvPr id="4" name="object 4"/>
          <p:cNvSpPr/>
          <p:nvPr/>
        </p:nvSpPr>
        <p:spPr>
          <a:xfrm>
            <a:off x="11373890" y="8969784"/>
            <a:ext cx="165100" cy="196850"/>
          </a:xfrm>
          <a:custGeom>
            <a:avLst/>
            <a:gdLst/>
            <a:ahLst/>
            <a:cxnLst/>
            <a:rect l="l" t="t" r="r" b="b"/>
            <a:pathLst>
              <a:path w="165100" h="196850">
                <a:moveTo>
                  <a:pt x="139628" y="78968"/>
                </a:moveTo>
                <a:lnTo>
                  <a:pt x="89496" y="78968"/>
                </a:lnTo>
                <a:lnTo>
                  <a:pt x="101294" y="80884"/>
                </a:lnTo>
                <a:lnTo>
                  <a:pt x="109220" y="86250"/>
                </a:lnTo>
                <a:lnTo>
                  <a:pt x="113678" y="94490"/>
                </a:lnTo>
                <a:lnTo>
                  <a:pt x="115074" y="105029"/>
                </a:lnTo>
                <a:lnTo>
                  <a:pt x="115074" y="170459"/>
                </a:lnTo>
                <a:lnTo>
                  <a:pt x="117522" y="183593"/>
                </a:lnTo>
                <a:lnTo>
                  <a:pt x="123845" y="191549"/>
                </a:lnTo>
                <a:lnTo>
                  <a:pt x="132514" y="195478"/>
                </a:lnTo>
                <a:lnTo>
                  <a:pt x="141998" y="196532"/>
                </a:lnTo>
                <a:lnTo>
                  <a:pt x="152336" y="196532"/>
                </a:lnTo>
                <a:lnTo>
                  <a:pt x="164579" y="176085"/>
                </a:lnTo>
                <a:lnTo>
                  <a:pt x="146621" y="176085"/>
                </a:lnTo>
                <a:lnTo>
                  <a:pt x="143903" y="172504"/>
                </a:lnTo>
                <a:lnTo>
                  <a:pt x="143903" y="100939"/>
                </a:lnTo>
                <a:lnTo>
                  <a:pt x="140566" y="80370"/>
                </a:lnTo>
                <a:lnTo>
                  <a:pt x="139628" y="78968"/>
                </a:lnTo>
                <a:close/>
              </a:path>
              <a:path w="165100" h="196850">
                <a:moveTo>
                  <a:pt x="75082" y="175577"/>
                </a:moveTo>
                <a:lnTo>
                  <a:pt x="812" y="175577"/>
                </a:lnTo>
                <a:lnTo>
                  <a:pt x="0" y="176593"/>
                </a:lnTo>
                <a:lnTo>
                  <a:pt x="0" y="194233"/>
                </a:lnTo>
                <a:lnTo>
                  <a:pt x="1104" y="195249"/>
                </a:lnTo>
                <a:lnTo>
                  <a:pt x="74815" y="195249"/>
                </a:lnTo>
                <a:lnTo>
                  <a:pt x="75895" y="194233"/>
                </a:lnTo>
                <a:lnTo>
                  <a:pt x="75895" y="176593"/>
                </a:lnTo>
                <a:lnTo>
                  <a:pt x="75082" y="175577"/>
                </a:lnTo>
                <a:close/>
              </a:path>
              <a:path w="165100" h="196850">
                <a:moveTo>
                  <a:pt x="163499" y="174548"/>
                </a:moveTo>
                <a:lnTo>
                  <a:pt x="161315" y="174802"/>
                </a:lnTo>
                <a:lnTo>
                  <a:pt x="158318" y="175056"/>
                </a:lnTo>
                <a:lnTo>
                  <a:pt x="156959" y="176085"/>
                </a:lnTo>
                <a:lnTo>
                  <a:pt x="164579" y="176085"/>
                </a:lnTo>
                <a:lnTo>
                  <a:pt x="164579" y="174802"/>
                </a:lnTo>
                <a:lnTo>
                  <a:pt x="163499" y="174548"/>
                </a:lnTo>
                <a:close/>
              </a:path>
              <a:path w="165100" h="196850">
                <a:moveTo>
                  <a:pt x="51142" y="0"/>
                </a:moveTo>
                <a:lnTo>
                  <a:pt x="45974" y="0"/>
                </a:lnTo>
                <a:lnTo>
                  <a:pt x="6261" y="2286"/>
                </a:lnTo>
                <a:lnTo>
                  <a:pt x="2451" y="2552"/>
                </a:lnTo>
                <a:lnTo>
                  <a:pt x="1638" y="3060"/>
                </a:lnTo>
                <a:lnTo>
                  <a:pt x="1638" y="19672"/>
                </a:lnTo>
                <a:lnTo>
                  <a:pt x="2184" y="21717"/>
                </a:lnTo>
                <a:lnTo>
                  <a:pt x="6261" y="21971"/>
                </a:lnTo>
                <a:lnTo>
                  <a:pt x="15519" y="22225"/>
                </a:lnTo>
                <a:lnTo>
                  <a:pt x="20942" y="22479"/>
                </a:lnTo>
                <a:lnTo>
                  <a:pt x="23126" y="24269"/>
                </a:lnTo>
                <a:lnTo>
                  <a:pt x="23672" y="29641"/>
                </a:lnTo>
                <a:lnTo>
                  <a:pt x="23672" y="166624"/>
                </a:lnTo>
                <a:lnTo>
                  <a:pt x="23126" y="174294"/>
                </a:lnTo>
                <a:lnTo>
                  <a:pt x="19596" y="175577"/>
                </a:lnTo>
                <a:lnTo>
                  <a:pt x="56045" y="175577"/>
                </a:lnTo>
                <a:lnTo>
                  <a:pt x="52768" y="174294"/>
                </a:lnTo>
                <a:lnTo>
                  <a:pt x="52501" y="166624"/>
                </a:lnTo>
                <a:lnTo>
                  <a:pt x="52501" y="131356"/>
                </a:lnTo>
                <a:lnTo>
                  <a:pt x="55108" y="109154"/>
                </a:lnTo>
                <a:lnTo>
                  <a:pt x="62126" y="92703"/>
                </a:lnTo>
                <a:lnTo>
                  <a:pt x="73581" y="82482"/>
                </a:lnTo>
                <a:lnTo>
                  <a:pt x="88346" y="79222"/>
                </a:lnTo>
                <a:lnTo>
                  <a:pt x="52501" y="79222"/>
                </a:lnTo>
                <a:lnTo>
                  <a:pt x="52501" y="2032"/>
                </a:lnTo>
                <a:lnTo>
                  <a:pt x="51142" y="0"/>
                </a:lnTo>
                <a:close/>
              </a:path>
              <a:path w="165100" h="196850">
                <a:moveTo>
                  <a:pt x="99288" y="56222"/>
                </a:moveTo>
                <a:lnTo>
                  <a:pt x="84441" y="57587"/>
                </a:lnTo>
                <a:lnTo>
                  <a:pt x="71304" y="61779"/>
                </a:lnTo>
                <a:lnTo>
                  <a:pt x="60462" y="68942"/>
                </a:lnTo>
                <a:lnTo>
                  <a:pt x="52501" y="79222"/>
                </a:lnTo>
                <a:lnTo>
                  <a:pt x="88346" y="79222"/>
                </a:lnTo>
                <a:lnTo>
                  <a:pt x="89496" y="78968"/>
                </a:lnTo>
                <a:lnTo>
                  <a:pt x="139628" y="78968"/>
                </a:lnTo>
                <a:lnTo>
                  <a:pt x="131287" y="66508"/>
                </a:lnTo>
                <a:lnTo>
                  <a:pt x="117162" y="58682"/>
                </a:lnTo>
                <a:lnTo>
                  <a:pt x="99288" y="56222"/>
                </a:lnTo>
                <a:close/>
              </a:path>
            </a:pathLst>
          </a:custGeom>
          <a:solidFill>
            <a:srgbClr val="407DC9"/>
          </a:solidFill>
        </p:spPr>
        <p:txBody>
          <a:bodyPr wrap="square" lIns="0" tIns="0" rIns="0" bIns="0" rtlCol="0"/>
          <a:lstStyle/>
          <a:p>
            <a:endParaRPr/>
          </a:p>
        </p:txBody>
      </p:sp>
      <p:sp>
        <p:nvSpPr>
          <p:cNvPr id="5" name="object 5"/>
          <p:cNvSpPr/>
          <p:nvPr/>
        </p:nvSpPr>
        <p:spPr>
          <a:xfrm>
            <a:off x="11550196" y="9028558"/>
            <a:ext cx="76200" cy="136525"/>
          </a:xfrm>
          <a:custGeom>
            <a:avLst/>
            <a:gdLst/>
            <a:ahLst/>
            <a:cxnLst/>
            <a:rect l="l" t="t" r="r" b="b"/>
            <a:pathLst>
              <a:path w="76200" h="136525">
                <a:moveTo>
                  <a:pt x="75082" y="116801"/>
                </a:moveTo>
                <a:lnTo>
                  <a:pt x="546" y="116801"/>
                </a:lnTo>
                <a:lnTo>
                  <a:pt x="0" y="117817"/>
                </a:lnTo>
                <a:lnTo>
                  <a:pt x="0" y="135458"/>
                </a:lnTo>
                <a:lnTo>
                  <a:pt x="1092" y="136474"/>
                </a:lnTo>
                <a:lnTo>
                  <a:pt x="74523" y="136474"/>
                </a:lnTo>
                <a:lnTo>
                  <a:pt x="75895" y="135458"/>
                </a:lnTo>
                <a:lnTo>
                  <a:pt x="75895" y="117817"/>
                </a:lnTo>
                <a:lnTo>
                  <a:pt x="75082" y="116801"/>
                </a:lnTo>
                <a:close/>
              </a:path>
              <a:path w="76200" h="136525">
                <a:moveTo>
                  <a:pt x="50863" y="0"/>
                </a:moveTo>
                <a:lnTo>
                  <a:pt x="45973" y="0"/>
                </a:lnTo>
                <a:lnTo>
                  <a:pt x="2451" y="2552"/>
                </a:lnTo>
                <a:lnTo>
                  <a:pt x="1358" y="3060"/>
                </a:lnTo>
                <a:lnTo>
                  <a:pt x="1358" y="19672"/>
                </a:lnTo>
                <a:lnTo>
                  <a:pt x="1904" y="21729"/>
                </a:lnTo>
                <a:lnTo>
                  <a:pt x="6261" y="21983"/>
                </a:lnTo>
                <a:lnTo>
                  <a:pt x="15506" y="22237"/>
                </a:lnTo>
                <a:lnTo>
                  <a:pt x="20942" y="22491"/>
                </a:lnTo>
                <a:lnTo>
                  <a:pt x="23126" y="24282"/>
                </a:lnTo>
                <a:lnTo>
                  <a:pt x="23393" y="29654"/>
                </a:lnTo>
                <a:lnTo>
                  <a:pt x="23393" y="115265"/>
                </a:lnTo>
                <a:lnTo>
                  <a:pt x="20408" y="116801"/>
                </a:lnTo>
                <a:lnTo>
                  <a:pt x="55232" y="116801"/>
                </a:lnTo>
                <a:lnTo>
                  <a:pt x="52235" y="115265"/>
                </a:lnTo>
                <a:lnTo>
                  <a:pt x="52235" y="2044"/>
                </a:lnTo>
                <a:lnTo>
                  <a:pt x="50863" y="0"/>
                </a:lnTo>
                <a:close/>
              </a:path>
            </a:pathLst>
          </a:custGeom>
          <a:solidFill>
            <a:srgbClr val="407DC9"/>
          </a:solidFill>
        </p:spPr>
        <p:txBody>
          <a:bodyPr wrap="square" lIns="0" tIns="0" rIns="0" bIns="0" rtlCol="0"/>
          <a:lstStyle/>
          <a:p>
            <a:endParaRPr/>
          </a:p>
        </p:txBody>
      </p:sp>
      <p:sp>
        <p:nvSpPr>
          <p:cNvPr id="6" name="object 6"/>
          <p:cNvSpPr/>
          <p:nvPr/>
        </p:nvSpPr>
        <p:spPr>
          <a:xfrm>
            <a:off x="11633979" y="8970027"/>
            <a:ext cx="76200" cy="195580"/>
          </a:xfrm>
          <a:custGeom>
            <a:avLst/>
            <a:gdLst/>
            <a:ahLst/>
            <a:cxnLst/>
            <a:rect l="l" t="t" r="r" b="b"/>
            <a:pathLst>
              <a:path w="76200" h="195579">
                <a:moveTo>
                  <a:pt x="75082" y="175336"/>
                </a:moveTo>
                <a:lnTo>
                  <a:pt x="825" y="175336"/>
                </a:lnTo>
                <a:lnTo>
                  <a:pt x="0" y="176352"/>
                </a:lnTo>
                <a:lnTo>
                  <a:pt x="0" y="193979"/>
                </a:lnTo>
                <a:lnTo>
                  <a:pt x="1104" y="195008"/>
                </a:lnTo>
                <a:lnTo>
                  <a:pt x="74815" y="195008"/>
                </a:lnTo>
                <a:lnTo>
                  <a:pt x="75907" y="193979"/>
                </a:lnTo>
                <a:lnTo>
                  <a:pt x="75907" y="176352"/>
                </a:lnTo>
                <a:lnTo>
                  <a:pt x="75082" y="175336"/>
                </a:lnTo>
                <a:close/>
              </a:path>
              <a:path w="76200" h="195579">
                <a:moveTo>
                  <a:pt x="51142" y="0"/>
                </a:moveTo>
                <a:lnTo>
                  <a:pt x="45973" y="0"/>
                </a:lnTo>
                <a:lnTo>
                  <a:pt x="6273" y="2044"/>
                </a:lnTo>
                <a:lnTo>
                  <a:pt x="2451" y="2311"/>
                </a:lnTo>
                <a:lnTo>
                  <a:pt x="1638" y="2819"/>
                </a:lnTo>
                <a:lnTo>
                  <a:pt x="1638" y="19684"/>
                </a:lnTo>
                <a:lnTo>
                  <a:pt x="2184" y="21729"/>
                </a:lnTo>
                <a:lnTo>
                  <a:pt x="6273" y="21983"/>
                </a:lnTo>
                <a:lnTo>
                  <a:pt x="15519" y="21983"/>
                </a:lnTo>
                <a:lnTo>
                  <a:pt x="21501" y="22237"/>
                </a:lnTo>
                <a:lnTo>
                  <a:pt x="23685" y="24536"/>
                </a:lnTo>
                <a:lnTo>
                  <a:pt x="23685" y="173786"/>
                </a:lnTo>
                <a:lnTo>
                  <a:pt x="20408" y="175336"/>
                </a:lnTo>
                <a:lnTo>
                  <a:pt x="55511" y="175336"/>
                </a:lnTo>
                <a:lnTo>
                  <a:pt x="52514" y="173786"/>
                </a:lnTo>
                <a:lnTo>
                  <a:pt x="52514" y="2044"/>
                </a:lnTo>
                <a:lnTo>
                  <a:pt x="51142" y="0"/>
                </a:lnTo>
                <a:close/>
              </a:path>
            </a:pathLst>
          </a:custGeom>
          <a:solidFill>
            <a:srgbClr val="407DC9"/>
          </a:solidFill>
        </p:spPr>
        <p:txBody>
          <a:bodyPr wrap="square" lIns="0" tIns="0" rIns="0" bIns="0" rtlCol="0"/>
          <a:lstStyle/>
          <a:p>
            <a:endParaRPr/>
          </a:p>
        </p:txBody>
      </p:sp>
      <p:sp>
        <p:nvSpPr>
          <p:cNvPr id="7" name="object 7"/>
          <p:cNvSpPr/>
          <p:nvPr/>
        </p:nvSpPr>
        <p:spPr>
          <a:xfrm>
            <a:off x="11724027" y="8970026"/>
            <a:ext cx="150495" cy="198755"/>
          </a:xfrm>
          <a:custGeom>
            <a:avLst/>
            <a:gdLst/>
            <a:ahLst/>
            <a:cxnLst/>
            <a:rect l="l" t="t" r="r" b="b"/>
            <a:pathLst>
              <a:path w="150495" h="198754">
                <a:moveTo>
                  <a:pt x="65024" y="56489"/>
                </a:moveTo>
                <a:lnTo>
                  <a:pt x="37536" y="61740"/>
                </a:lnTo>
                <a:lnTo>
                  <a:pt x="17110" y="76839"/>
                </a:lnTo>
                <a:lnTo>
                  <a:pt x="4384" y="100804"/>
                </a:lnTo>
                <a:lnTo>
                  <a:pt x="0" y="132651"/>
                </a:lnTo>
                <a:lnTo>
                  <a:pt x="4186" y="162645"/>
                </a:lnTo>
                <a:lnTo>
                  <a:pt x="15924" y="183027"/>
                </a:lnTo>
                <a:lnTo>
                  <a:pt x="33984" y="194639"/>
                </a:lnTo>
                <a:lnTo>
                  <a:pt x="57137" y="198323"/>
                </a:lnTo>
                <a:lnTo>
                  <a:pt x="69759" y="197190"/>
                </a:lnTo>
                <a:lnTo>
                  <a:pt x="81618" y="193471"/>
                </a:lnTo>
                <a:lnTo>
                  <a:pt x="92250" y="186686"/>
                </a:lnTo>
                <a:lnTo>
                  <a:pt x="100534" y="177114"/>
                </a:lnTo>
                <a:lnTo>
                  <a:pt x="62852" y="177114"/>
                </a:lnTo>
                <a:lnTo>
                  <a:pt x="47721" y="173712"/>
                </a:lnTo>
                <a:lnTo>
                  <a:pt x="37515" y="164274"/>
                </a:lnTo>
                <a:lnTo>
                  <a:pt x="31748" y="149950"/>
                </a:lnTo>
                <a:lnTo>
                  <a:pt x="29933" y="131889"/>
                </a:lnTo>
                <a:lnTo>
                  <a:pt x="32174" y="111058"/>
                </a:lnTo>
                <a:lnTo>
                  <a:pt x="39287" y="93895"/>
                </a:lnTo>
                <a:lnTo>
                  <a:pt x="51858" y="82245"/>
                </a:lnTo>
                <a:lnTo>
                  <a:pt x="70472" y="77952"/>
                </a:lnTo>
                <a:lnTo>
                  <a:pt x="129755" y="77952"/>
                </a:lnTo>
                <a:lnTo>
                  <a:pt x="129755" y="66967"/>
                </a:lnTo>
                <a:lnTo>
                  <a:pt x="100926" y="66967"/>
                </a:lnTo>
                <a:lnTo>
                  <a:pt x="93522" y="62849"/>
                </a:lnTo>
                <a:lnTo>
                  <a:pt x="85323" y="59523"/>
                </a:lnTo>
                <a:lnTo>
                  <a:pt x="75950" y="57299"/>
                </a:lnTo>
                <a:lnTo>
                  <a:pt x="65024" y="56489"/>
                </a:lnTo>
                <a:close/>
              </a:path>
              <a:path w="150495" h="198754">
                <a:moveTo>
                  <a:pt x="150431" y="176352"/>
                </a:moveTo>
                <a:lnTo>
                  <a:pt x="101193" y="176352"/>
                </a:lnTo>
                <a:lnTo>
                  <a:pt x="104787" y="186368"/>
                </a:lnTo>
                <a:lnTo>
                  <a:pt x="111161" y="192455"/>
                </a:lnTo>
                <a:lnTo>
                  <a:pt x="119219" y="195476"/>
                </a:lnTo>
                <a:lnTo>
                  <a:pt x="127863" y="196291"/>
                </a:lnTo>
                <a:lnTo>
                  <a:pt x="138188" y="196291"/>
                </a:lnTo>
                <a:lnTo>
                  <a:pt x="142265" y="195516"/>
                </a:lnTo>
                <a:lnTo>
                  <a:pt x="149885" y="192963"/>
                </a:lnTo>
                <a:lnTo>
                  <a:pt x="150431" y="190919"/>
                </a:lnTo>
                <a:lnTo>
                  <a:pt x="150431" y="176352"/>
                </a:lnTo>
                <a:close/>
              </a:path>
              <a:path w="150495" h="198754">
                <a:moveTo>
                  <a:pt x="129755" y="77952"/>
                </a:moveTo>
                <a:lnTo>
                  <a:pt x="70472" y="77952"/>
                </a:lnTo>
                <a:lnTo>
                  <a:pt x="79511" y="78715"/>
                </a:lnTo>
                <a:lnTo>
                  <a:pt x="87942" y="80795"/>
                </a:lnTo>
                <a:lnTo>
                  <a:pt x="95252" y="83883"/>
                </a:lnTo>
                <a:lnTo>
                  <a:pt x="100926" y="87668"/>
                </a:lnTo>
                <a:lnTo>
                  <a:pt x="100926" y="128562"/>
                </a:lnTo>
                <a:lnTo>
                  <a:pt x="97006" y="149301"/>
                </a:lnTo>
                <a:lnTo>
                  <a:pt x="89338" y="164530"/>
                </a:lnTo>
                <a:lnTo>
                  <a:pt x="77945" y="173912"/>
                </a:lnTo>
                <a:lnTo>
                  <a:pt x="62852" y="177114"/>
                </a:lnTo>
                <a:lnTo>
                  <a:pt x="100534" y="177114"/>
                </a:lnTo>
                <a:lnTo>
                  <a:pt x="101193" y="176352"/>
                </a:lnTo>
                <a:lnTo>
                  <a:pt x="150431" y="176352"/>
                </a:lnTo>
                <a:lnTo>
                  <a:pt x="150431" y="175844"/>
                </a:lnTo>
                <a:lnTo>
                  <a:pt x="132753" y="175844"/>
                </a:lnTo>
                <a:lnTo>
                  <a:pt x="130035" y="172770"/>
                </a:lnTo>
                <a:lnTo>
                  <a:pt x="129755" y="166382"/>
                </a:lnTo>
                <a:lnTo>
                  <a:pt x="129755" y="77952"/>
                </a:lnTo>
                <a:close/>
              </a:path>
              <a:path w="150495" h="198754">
                <a:moveTo>
                  <a:pt x="149352" y="174307"/>
                </a:moveTo>
                <a:lnTo>
                  <a:pt x="147167" y="174561"/>
                </a:lnTo>
                <a:lnTo>
                  <a:pt x="144183" y="174815"/>
                </a:lnTo>
                <a:lnTo>
                  <a:pt x="142824" y="175844"/>
                </a:lnTo>
                <a:lnTo>
                  <a:pt x="150431" y="175844"/>
                </a:lnTo>
                <a:lnTo>
                  <a:pt x="150431" y="174561"/>
                </a:lnTo>
                <a:lnTo>
                  <a:pt x="149352" y="174307"/>
                </a:lnTo>
                <a:close/>
              </a:path>
              <a:path w="150495" h="198754">
                <a:moveTo>
                  <a:pt x="128130" y="0"/>
                </a:moveTo>
                <a:lnTo>
                  <a:pt x="123240" y="0"/>
                </a:lnTo>
                <a:lnTo>
                  <a:pt x="83515" y="2044"/>
                </a:lnTo>
                <a:lnTo>
                  <a:pt x="79717" y="2311"/>
                </a:lnTo>
                <a:lnTo>
                  <a:pt x="78905" y="2819"/>
                </a:lnTo>
                <a:lnTo>
                  <a:pt x="78905" y="19685"/>
                </a:lnTo>
                <a:lnTo>
                  <a:pt x="79438" y="21729"/>
                </a:lnTo>
                <a:lnTo>
                  <a:pt x="83515" y="21983"/>
                </a:lnTo>
                <a:lnTo>
                  <a:pt x="92760" y="21983"/>
                </a:lnTo>
                <a:lnTo>
                  <a:pt x="98755" y="22237"/>
                </a:lnTo>
                <a:lnTo>
                  <a:pt x="100926" y="24536"/>
                </a:lnTo>
                <a:lnTo>
                  <a:pt x="100926" y="66967"/>
                </a:lnTo>
                <a:lnTo>
                  <a:pt x="129755" y="66967"/>
                </a:lnTo>
                <a:lnTo>
                  <a:pt x="129755" y="2044"/>
                </a:lnTo>
                <a:lnTo>
                  <a:pt x="128130" y="0"/>
                </a:lnTo>
                <a:close/>
              </a:path>
            </a:pathLst>
          </a:custGeom>
          <a:solidFill>
            <a:srgbClr val="407DC9"/>
          </a:solidFill>
        </p:spPr>
        <p:txBody>
          <a:bodyPr wrap="square" lIns="0" tIns="0" rIns="0" bIns="0" rtlCol="0"/>
          <a:lstStyle/>
          <a:p>
            <a:endParaRPr/>
          </a:p>
        </p:txBody>
      </p:sp>
      <p:sp>
        <p:nvSpPr>
          <p:cNvPr id="8" name="object 8"/>
          <p:cNvSpPr/>
          <p:nvPr/>
        </p:nvSpPr>
        <p:spPr>
          <a:xfrm>
            <a:off x="11920160" y="8978206"/>
            <a:ext cx="475039" cy="193922"/>
          </a:xfrm>
          <a:prstGeom prst="rect">
            <a:avLst/>
          </a:prstGeom>
          <a:blipFill>
            <a:blip r:embed="rId2" cstate="print"/>
            <a:stretch>
              <a:fillRect/>
            </a:stretch>
          </a:blipFill>
        </p:spPr>
        <p:txBody>
          <a:bodyPr wrap="square" lIns="0" tIns="0" rIns="0" bIns="0" rtlCol="0"/>
          <a:lstStyle/>
          <a:p>
            <a:endParaRPr/>
          </a:p>
        </p:txBody>
      </p:sp>
      <p:sp>
        <p:nvSpPr>
          <p:cNvPr id="9" name="object 9"/>
          <p:cNvSpPr/>
          <p:nvPr/>
        </p:nvSpPr>
        <p:spPr>
          <a:xfrm>
            <a:off x="10731500" y="8883078"/>
            <a:ext cx="388823" cy="365340"/>
          </a:xfrm>
          <a:prstGeom prst="rect">
            <a:avLst/>
          </a:prstGeom>
          <a:blipFill>
            <a:blip r:embed="rId3" cstate="print"/>
            <a:stretch>
              <a:fillRect/>
            </a:stretch>
          </a:blipFill>
        </p:spPr>
        <p:txBody>
          <a:bodyPr wrap="square" lIns="0" tIns="0" rIns="0" bIns="0" rtlCol="0"/>
          <a:lstStyle/>
          <a:p>
            <a:endParaRPr/>
          </a:p>
        </p:txBody>
      </p:sp>
      <p:sp>
        <p:nvSpPr>
          <p:cNvPr id="10" name="object 10"/>
          <p:cNvSpPr/>
          <p:nvPr/>
        </p:nvSpPr>
        <p:spPr>
          <a:xfrm>
            <a:off x="11551384" y="8954453"/>
            <a:ext cx="65405" cy="65405"/>
          </a:xfrm>
          <a:custGeom>
            <a:avLst/>
            <a:gdLst/>
            <a:ahLst/>
            <a:cxnLst/>
            <a:rect l="l" t="t" r="r" b="b"/>
            <a:pathLst>
              <a:path w="65404" h="65404">
                <a:moveTo>
                  <a:pt x="32562" y="0"/>
                </a:moveTo>
                <a:lnTo>
                  <a:pt x="0" y="32575"/>
                </a:lnTo>
                <a:lnTo>
                  <a:pt x="32562" y="65138"/>
                </a:lnTo>
                <a:lnTo>
                  <a:pt x="65138" y="32575"/>
                </a:lnTo>
                <a:lnTo>
                  <a:pt x="32562" y="0"/>
                </a:lnTo>
                <a:close/>
              </a:path>
            </a:pathLst>
          </a:custGeom>
          <a:solidFill>
            <a:srgbClr val="F2B533"/>
          </a:solidFill>
        </p:spPr>
        <p:txBody>
          <a:bodyPr wrap="square" lIns="0" tIns="0" rIns="0" bIns="0" rtlCol="0"/>
          <a:lstStyle/>
          <a:p>
            <a:endParaRPr/>
          </a:p>
        </p:txBody>
      </p:sp>
      <p:sp>
        <p:nvSpPr>
          <p:cNvPr id="11" name="object 11"/>
          <p:cNvSpPr/>
          <p:nvPr/>
        </p:nvSpPr>
        <p:spPr>
          <a:xfrm>
            <a:off x="304825" y="9179242"/>
            <a:ext cx="304800" cy="287655"/>
          </a:xfrm>
          <a:custGeom>
            <a:avLst/>
            <a:gdLst/>
            <a:ahLst/>
            <a:cxnLst/>
            <a:rect l="l" t="t" r="r" b="b"/>
            <a:pathLst>
              <a:path w="304800" h="287654">
                <a:moveTo>
                  <a:pt x="304774" y="287185"/>
                </a:moveTo>
                <a:lnTo>
                  <a:pt x="0" y="287185"/>
                </a:lnTo>
                <a:lnTo>
                  <a:pt x="0" y="0"/>
                </a:lnTo>
                <a:lnTo>
                  <a:pt x="304774" y="0"/>
                </a:lnTo>
                <a:lnTo>
                  <a:pt x="304774" y="287185"/>
                </a:lnTo>
                <a:close/>
              </a:path>
            </a:pathLst>
          </a:custGeom>
          <a:solidFill>
            <a:srgbClr val="407DC9"/>
          </a:solidFill>
        </p:spPr>
        <p:txBody>
          <a:bodyPr wrap="square" lIns="0" tIns="0" rIns="0" bIns="0" rtlCol="0"/>
          <a:lstStyle/>
          <a:p>
            <a:endParaRPr/>
          </a:p>
        </p:txBody>
      </p:sp>
      <p:sp>
        <p:nvSpPr>
          <p:cNvPr id="12" name="object 12"/>
          <p:cNvSpPr/>
          <p:nvPr/>
        </p:nvSpPr>
        <p:spPr>
          <a:xfrm>
            <a:off x="0" y="9179242"/>
            <a:ext cx="305435" cy="287655"/>
          </a:xfrm>
          <a:custGeom>
            <a:avLst/>
            <a:gdLst/>
            <a:ahLst/>
            <a:cxnLst/>
            <a:rect l="l" t="t" r="r" b="b"/>
            <a:pathLst>
              <a:path w="305435" h="287654">
                <a:moveTo>
                  <a:pt x="0" y="287185"/>
                </a:moveTo>
                <a:lnTo>
                  <a:pt x="304825" y="287185"/>
                </a:lnTo>
                <a:lnTo>
                  <a:pt x="304825" y="0"/>
                </a:lnTo>
                <a:lnTo>
                  <a:pt x="0" y="0"/>
                </a:lnTo>
                <a:lnTo>
                  <a:pt x="0" y="287185"/>
                </a:lnTo>
                <a:close/>
              </a:path>
            </a:pathLst>
          </a:custGeom>
          <a:solidFill>
            <a:srgbClr val="63CCC9"/>
          </a:solidFill>
        </p:spPr>
        <p:txBody>
          <a:bodyPr wrap="square" lIns="0" tIns="0" rIns="0" bIns="0" rtlCol="0"/>
          <a:lstStyle/>
          <a:p>
            <a:endParaRPr/>
          </a:p>
        </p:txBody>
      </p:sp>
      <p:sp>
        <p:nvSpPr>
          <p:cNvPr id="13" name="object 13"/>
          <p:cNvSpPr/>
          <p:nvPr/>
        </p:nvSpPr>
        <p:spPr>
          <a:xfrm>
            <a:off x="609600" y="9179242"/>
            <a:ext cx="305435" cy="287655"/>
          </a:xfrm>
          <a:custGeom>
            <a:avLst/>
            <a:gdLst/>
            <a:ahLst/>
            <a:cxnLst/>
            <a:rect l="l" t="t" r="r" b="b"/>
            <a:pathLst>
              <a:path w="305434" h="287654">
                <a:moveTo>
                  <a:pt x="0" y="0"/>
                </a:moveTo>
                <a:lnTo>
                  <a:pt x="304825" y="0"/>
                </a:lnTo>
                <a:lnTo>
                  <a:pt x="304825" y="287185"/>
                </a:lnTo>
                <a:lnTo>
                  <a:pt x="0" y="287185"/>
                </a:lnTo>
                <a:lnTo>
                  <a:pt x="0" y="0"/>
                </a:lnTo>
                <a:close/>
              </a:path>
            </a:pathLst>
          </a:custGeom>
          <a:solidFill>
            <a:srgbClr val="63CCC9"/>
          </a:solidFill>
        </p:spPr>
        <p:txBody>
          <a:bodyPr wrap="square" lIns="0" tIns="0" rIns="0" bIns="0" rtlCol="0"/>
          <a:lstStyle/>
          <a:p>
            <a:endParaRPr/>
          </a:p>
        </p:txBody>
      </p:sp>
      <p:sp>
        <p:nvSpPr>
          <p:cNvPr id="14" name="object 14"/>
          <p:cNvSpPr/>
          <p:nvPr/>
        </p:nvSpPr>
        <p:spPr>
          <a:xfrm>
            <a:off x="304825" y="8892146"/>
            <a:ext cx="304800" cy="287655"/>
          </a:xfrm>
          <a:custGeom>
            <a:avLst/>
            <a:gdLst/>
            <a:ahLst/>
            <a:cxnLst/>
            <a:rect l="l" t="t" r="r" b="b"/>
            <a:pathLst>
              <a:path w="304800" h="287654">
                <a:moveTo>
                  <a:pt x="0" y="0"/>
                </a:moveTo>
                <a:lnTo>
                  <a:pt x="304774" y="0"/>
                </a:lnTo>
                <a:lnTo>
                  <a:pt x="304774" y="287108"/>
                </a:lnTo>
                <a:lnTo>
                  <a:pt x="0" y="287108"/>
                </a:lnTo>
                <a:lnTo>
                  <a:pt x="0" y="0"/>
                </a:lnTo>
                <a:close/>
              </a:path>
            </a:pathLst>
          </a:custGeom>
          <a:solidFill>
            <a:srgbClr val="63CCC9"/>
          </a:solidFill>
        </p:spPr>
        <p:txBody>
          <a:bodyPr wrap="square" lIns="0" tIns="0" rIns="0" bIns="0" rtlCol="0"/>
          <a:lstStyle/>
          <a:p>
            <a:endParaRPr/>
          </a:p>
        </p:txBody>
      </p:sp>
      <p:sp>
        <p:nvSpPr>
          <p:cNvPr id="15" name="object 15"/>
          <p:cNvSpPr/>
          <p:nvPr/>
        </p:nvSpPr>
        <p:spPr>
          <a:xfrm>
            <a:off x="0" y="8604948"/>
            <a:ext cx="305435" cy="287655"/>
          </a:xfrm>
          <a:custGeom>
            <a:avLst/>
            <a:gdLst/>
            <a:ahLst/>
            <a:cxnLst/>
            <a:rect l="l" t="t" r="r" b="b"/>
            <a:pathLst>
              <a:path w="305435" h="287654">
                <a:moveTo>
                  <a:pt x="0" y="287197"/>
                </a:moveTo>
                <a:lnTo>
                  <a:pt x="304825" y="287197"/>
                </a:lnTo>
                <a:lnTo>
                  <a:pt x="304825" y="0"/>
                </a:lnTo>
                <a:lnTo>
                  <a:pt x="0" y="0"/>
                </a:lnTo>
                <a:lnTo>
                  <a:pt x="0" y="287197"/>
                </a:lnTo>
                <a:close/>
              </a:path>
            </a:pathLst>
          </a:custGeom>
          <a:solidFill>
            <a:srgbClr val="F2B533"/>
          </a:solidFill>
        </p:spPr>
        <p:txBody>
          <a:bodyPr wrap="square" lIns="0" tIns="0" rIns="0" bIns="0" rtlCol="0"/>
          <a:lstStyle/>
          <a:p>
            <a:endParaRPr/>
          </a:p>
        </p:txBody>
      </p:sp>
      <p:sp>
        <p:nvSpPr>
          <p:cNvPr id="16" name="object 16"/>
          <p:cNvSpPr/>
          <p:nvPr/>
        </p:nvSpPr>
        <p:spPr>
          <a:xfrm>
            <a:off x="609600" y="8604948"/>
            <a:ext cx="305435" cy="287655"/>
          </a:xfrm>
          <a:custGeom>
            <a:avLst/>
            <a:gdLst/>
            <a:ahLst/>
            <a:cxnLst/>
            <a:rect l="l" t="t" r="r" b="b"/>
            <a:pathLst>
              <a:path w="305434" h="287654">
                <a:moveTo>
                  <a:pt x="0" y="0"/>
                </a:moveTo>
                <a:lnTo>
                  <a:pt x="304825" y="0"/>
                </a:lnTo>
                <a:lnTo>
                  <a:pt x="304825" y="287197"/>
                </a:lnTo>
                <a:lnTo>
                  <a:pt x="0" y="287197"/>
                </a:lnTo>
                <a:lnTo>
                  <a:pt x="0" y="0"/>
                </a:lnTo>
                <a:close/>
              </a:path>
            </a:pathLst>
          </a:custGeom>
          <a:solidFill>
            <a:srgbClr val="F2B533"/>
          </a:solidFill>
        </p:spPr>
        <p:txBody>
          <a:bodyPr wrap="square" lIns="0" tIns="0" rIns="0" bIns="0" rtlCol="0"/>
          <a:lstStyle/>
          <a:p>
            <a:endParaRPr/>
          </a:p>
        </p:txBody>
      </p:sp>
      <p:sp>
        <p:nvSpPr>
          <p:cNvPr id="17" name="object 17"/>
          <p:cNvSpPr/>
          <p:nvPr/>
        </p:nvSpPr>
        <p:spPr>
          <a:xfrm>
            <a:off x="914438" y="8892133"/>
            <a:ext cx="304800" cy="287655"/>
          </a:xfrm>
          <a:custGeom>
            <a:avLst/>
            <a:gdLst/>
            <a:ahLst/>
            <a:cxnLst/>
            <a:rect l="l" t="t" r="r" b="b"/>
            <a:pathLst>
              <a:path w="304800" h="287654">
                <a:moveTo>
                  <a:pt x="304761" y="287108"/>
                </a:moveTo>
                <a:lnTo>
                  <a:pt x="0" y="287108"/>
                </a:lnTo>
                <a:lnTo>
                  <a:pt x="0" y="0"/>
                </a:lnTo>
                <a:lnTo>
                  <a:pt x="304761" y="0"/>
                </a:lnTo>
                <a:lnTo>
                  <a:pt x="304761" y="287108"/>
                </a:lnTo>
                <a:close/>
              </a:path>
            </a:pathLst>
          </a:custGeom>
          <a:solidFill>
            <a:srgbClr val="F2B533"/>
          </a:solidFill>
        </p:spPr>
        <p:txBody>
          <a:bodyPr wrap="square" lIns="0" tIns="0" rIns="0" bIns="0" rtlCol="0"/>
          <a:lstStyle/>
          <a:p>
            <a:endParaRPr/>
          </a:p>
        </p:txBody>
      </p:sp>
      <p:sp>
        <p:nvSpPr>
          <p:cNvPr id="18" name="object 18"/>
          <p:cNvSpPr/>
          <p:nvPr/>
        </p:nvSpPr>
        <p:spPr>
          <a:xfrm>
            <a:off x="914450" y="9466427"/>
            <a:ext cx="304800" cy="287655"/>
          </a:xfrm>
          <a:custGeom>
            <a:avLst/>
            <a:gdLst/>
            <a:ahLst/>
            <a:cxnLst/>
            <a:rect l="l" t="t" r="r" b="b"/>
            <a:pathLst>
              <a:path w="304800" h="287654">
                <a:moveTo>
                  <a:pt x="0" y="287121"/>
                </a:moveTo>
                <a:lnTo>
                  <a:pt x="304761" y="287121"/>
                </a:lnTo>
                <a:lnTo>
                  <a:pt x="304761" y="0"/>
                </a:lnTo>
                <a:lnTo>
                  <a:pt x="0" y="0"/>
                </a:lnTo>
                <a:lnTo>
                  <a:pt x="0" y="287121"/>
                </a:lnTo>
                <a:close/>
              </a:path>
            </a:pathLst>
          </a:custGeom>
          <a:solidFill>
            <a:srgbClr val="F2B533"/>
          </a:solidFill>
        </p:spPr>
        <p:txBody>
          <a:bodyPr wrap="square" lIns="0" tIns="0" rIns="0" bIns="0" rtlCol="0"/>
          <a:lstStyle/>
          <a:p>
            <a:endParaRPr/>
          </a:p>
        </p:txBody>
      </p:sp>
      <p:sp>
        <p:nvSpPr>
          <p:cNvPr id="19" name="object 19"/>
          <p:cNvSpPr/>
          <p:nvPr/>
        </p:nvSpPr>
        <p:spPr>
          <a:xfrm>
            <a:off x="304825" y="9466427"/>
            <a:ext cx="304800" cy="287655"/>
          </a:xfrm>
          <a:custGeom>
            <a:avLst/>
            <a:gdLst/>
            <a:ahLst/>
            <a:cxnLst/>
            <a:rect l="l" t="t" r="r" b="b"/>
            <a:pathLst>
              <a:path w="304800" h="287654">
                <a:moveTo>
                  <a:pt x="0" y="287172"/>
                </a:moveTo>
                <a:lnTo>
                  <a:pt x="304774" y="287172"/>
                </a:lnTo>
                <a:lnTo>
                  <a:pt x="304774" y="0"/>
                </a:lnTo>
                <a:lnTo>
                  <a:pt x="0" y="0"/>
                </a:lnTo>
                <a:lnTo>
                  <a:pt x="0" y="287172"/>
                </a:lnTo>
                <a:close/>
              </a:path>
            </a:pathLst>
          </a:custGeom>
          <a:solidFill>
            <a:srgbClr val="63CCC9"/>
          </a:solidFill>
        </p:spPr>
        <p:txBody>
          <a:bodyPr wrap="square" lIns="0" tIns="0" rIns="0" bIns="0" rtlCol="0"/>
          <a:lstStyle/>
          <a:p>
            <a:endParaRPr/>
          </a:p>
        </p:txBody>
      </p:sp>
      <p:sp>
        <p:nvSpPr>
          <p:cNvPr id="20" name="object 20"/>
          <p:cNvSpPr/>
          <p:nvPr/>
        </p:nvSpPr>
        <p:spPr>
          <a:xfrm>
            <a:off x="11446452" y="9248422"/>
            <a:ext cx="939749" cy="98780"/>
          </a:xfrm>
          <a:prstGeom prst="rect">
            <a:avLst/>
          </a:prstGeom>
          <a:blipFill>
            <a:blip r:embed="rId4" cstate="print"/>
            <a:stretch>
              <a:fillRect/>
            </a:stretch>
          </a:blipFill>
        </p:spPr>
        <p:txBody>
          <a:bodyPr wrap="square" lIns="0" tIns="0" rIns="0" bIns="0" rtlCol="0"/>
          <a:lstStyle/>
          <a:p>
            <a:endParaRPr/>
          </a:p>
        </p:txBody>
      </p:sp>
      <p:sp>
        <p:nvSpPr>
          <p:cNvPr id="22" name="Rettangolo 21"/>
          <p:cNvSpPr/>
          <p:nvPr/>
        </p:nvSpPr>
        <p:spPr>
          <a:xfrm>
            <a:off x="914438" y="183563"/>
            <a:ext cx="11430000" cy="584775"/>
          </a:xfrm>
          <a:prstGeom prst="rect">
            <a:avLst/>
          </a:prstGeom>
        </p:spPr>
        <p:txBody>
          <a:bodyPr wrap="square">
            <a:spAutoFit/>
          </a:bodyPr>
          <a:lstStyle/>
          <a:p>
            <a:pPr marL="12700">
              <a:lnSpc>
                <a:spcPct val="100000"/>
              </a:lnSpc>
              <a:spcBef>
                <a:spcPts val="100"/>
              </a:spcBef>
            </a:pPr>
            <a:r>
              <a:rPr lang="it-IT" sz="3200" b="1" dirty="0" err="1">
                <a:latin typeface="Times New Roman" panose="02020603050405020304" pitchFamily="18" charset="0"/>
                <a:cs typeface="Times New Roman" panose="02020603050405020304" pitchFamily="18" charset="0"/>
              </a:rPr>
              <a:t>Wp</a:t>
            </a:r>
            <a:r>
              <a:rPr lang="it-IT" sz="3200" b="1" dirty="0">
                <a:latin typeface="Times New Roman" panose="02020603050405020304" pitchFamily="18" charset="0"/>
                <a:cs typeface="Times New Roman" panose="02020603050405020304" pitchFamily="18" charset="0"/>
              </a:rPr>
              <a:t> 9 </a:t>
            </a:r>
            <a:r>
              <a:rPr lang="it-IT" sz="3200" dirty="0">
                <a:latin typeface="Times New Roman" panose="02020603050405020304" pitchFamily="18" charset="0"/>
                <a:cs typeface="Times New Roman" panose="02020603050405020304" pitchFamily="18" charset="0"/>
              </a:rPr>
              <a:t>- </a:t>
            </a:r>
            <a:r>
              <a:rPr lang="en-US" sz="3200" b="1" dirty="0">
                <a:latin typeface="Times New Roman" panose="02020603050405020304" pitchFamily="18" charset="0"/>
                <a:cs typeface="Times New Roman" panose="02020603050405020304" pitchFamily="18" charset="0"/>
              </a:rPr>
              <a:t>Project properly and efficiently </a:t>
            </a:r>
            <a:r>
              <a:rPr lang="en-US" sz="3200" b="1" dirty="0" smtClean="0">
                <a:latin typeface="Times New Roman" panose="02020603050405020304" pitchFamily="18" charset="0"/>
                <a:cs typeface="Times New Roman" panose="02020603050405020304" pitchFamily="18" charset="0"/>
              </a:rPr>
              <a:t>managed</a:t>
            </a:r>
            <a:endParaRPr lang="it-IT" sz="3200" b="1" dirty="0">
              <a:latin typeface="Times New Roman" panose="02020603050405020304" pitchFamily="18" charset="0"/>
              <a:cs typeface="Times New Roman" panose="02020603050405020304" pitchFamily="18" charset="0"/>
            </a:endParaRPr>
          </a:p>
        </p:txBody>
      </p:sp>
      <p:pic>
        <p:nvPicPr>
          <p:cNvPr id="28" name="Immagine 27">
            <a:extLst>
              <a:ext uri="{FF2B5EF4-FFF2-40B4-BE49-F238E27FC236}">
                <a16:creationId xmlns:a16="http://schemas.microsoft.com/office/drawing/2014/main" xmlns="" id="{502EF513-D4FF-4D35-8C01-6E9329EEAFBB}"/>
              </a:ext>
            </a:extLst>
          </p:cNvPr>
          <p:cNvPicPr>
            <a:picLocks noChangeAspect="1"/>
          </p:cNvPicPr>
          <p:nvPr/>
        </p:nvPicPr>
        <p:blipFill rotWithShape="1">
          <a:blip r:embed="rId5"/>
          <a:srcRect l="-1863" t="-881383" r="1863" b="895448"/>
          <a:stretch/>
        </p:blipFill>
        <p:spPr>
          <a:xfrm>
            <a:off x="636905" y="2704011"/>
            <a:ext cx="10518775" cy="475124"/>
          </a:xfrm>
          <a:prstGeom prst="rect">
            <a:avLst/>
          </a:prstGeom>
        </p:spPr>
      </p:pic>
      <p:sp>
        <p:nvSpPr>
          <p:cNvPr id="31" name="Segnaposto contenuto 6">
            <a:extLst>
              <a:ext uri="{FF2B5EF4-FFF2-40B4-BE49-F238E27FC236}">
                <a16:creationId xmlns:a16="http://schemas.microsoft.com/office/drawing/2014/main" xmlns="" id="{9F9F55A2-6D23-43AA-BA94-DB883918555C}"/>
              </a:ext>
            </a:extLst>
          </p:cNvPr>
          <p:cNvSpPr txBox="1">
            <a:spLocks/>
          </p:cNvSpPr>
          <p:nvPr/>
        </p:nvSpPr>
        <p:spPr>
          <a:xfrm>
            <a:off x="609600" y="890471"/>
            <a:ext cx="11734838" cy="7631138"/>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91440" marR="0" lvl="0" indent="-91440" algn="l" defTabSz="914400" rtl="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r>
              <a:rPr kumimoji="0" lang="en-US" sz="1900" b="0" i="1"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rPr>
              <a:t>9.1 Formalization of network and agreements among the participating HEIs    </a:t>
            </a:r>
            <a:r>
              <a:rPr lang="it-IT" sz="2400" b="1" dirty="0" smtClean="0">
                <a:solidFill>
                  <a:schemeClr val="tx2"/>
                </a:solidFill>
              </a:rPr>
              <a:t>Achieved</a:t>
            </a:r>
            <a:endParaRPr kumimoji="0" lang="it-IT" sz="2400" b="1" i="0" u="none" strike="noStrike" kern="1200" cap="none" spc="0" normalizeH="0" baseline="0" noProof="0" dirty="0" smtClean="0">
              <a:ln>
                <a:noFill/>
              </a:ln>
              <a:solidFill>
                <a:schemeClr val="tx2"/>
              </a:solidFill>
              <a:effectLst/>
              <a:uLnTx/>
              <a:uFillTx/>
              <a:latin typeface="Calibri" panose="020F0502020204030204"/>
            </a:endParaRP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r>
              <a:rPr kumimoji="0" lang="en-US" sz="1900" b="0" i="1"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rPr>
              <a:t>9.2 Planning and development of meetings for the administration of the project. </a:t>
            </a:r>
            <a:r>
              <a:rPr lang="it-IT" sz="2400" b="1" dirty="0" smtClean="0">
                <a:solidFill>
                  <a:schemeClr val="tx2"/>
                </a:solidFill>
              </a:rPr>
              <a:t>Achieved</a:t>
            </a:r>
            <a:endParaRPr kumimoji="0" lang="it-IT" sz="2400" b="1" i="0" u="none" strike="noStrike" kern="1200" cap="none" spc="0" normalizeH="0" baseline="0" noProof="0" dirty="0" smtClean="0">
              <a:ln>
                <a:noFill/>
              </a:ln>
              <a:solidFill>
                <a:schemeClr val="tx2"/>
              </a:solidFill>
              <a:effectLst/>
              <a:uLnTx/>
              <a:uFillTx/>
              <a:latin typeface="Calibri" panose="020F0502020204030204"/>
            </a:endParaRP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r>
              <a:rPr kumimoji="0" lang="en-US" sz="1900" b="0" i="1"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rPr>
              <a:t>9.3 Designing and administration of the organizational and communicational structures (internal and external)</a:t>
            </a:r>
          </a:p>
          <a:p>
            <a:pPr marL="0" indent="0">
              <a:buClr>
                <a:srgbClr val="E48312"/>
              </a:buClr>
              <a:buNone/>
              <a:defRPr/>
            </a:pPr>
            <a:r>
              <a:rPr lang="it-IT" sz="2400" b="1" dirty="0" err="1" smtClean="0">
                <a:solidFill>
                  <a:schemeClr val="tx2"/>
                </a:solidFill>
              </a:rPr>
              <a:t>Achieved</a:t>
            </a:r>
            <a:r>
              <a:rPr kumimoji="0" lang="en-US" b="0" i="0"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rPr>
              <a:t>	</a:t>
            </a:r>
            <a:endParaRPr kumimoji="0" lang="it-IT" b="0" i="0"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endParaRP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r>
              <a:rPr kumimoji="0" lang="en-US" sz="1900" b="0" i="1"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rPr>
              <a:t>9.4 Provision of templates for the associates to prepare the reports.</a:t>
            </a:r>
            <a:r>
              <a:rPr kumimoji="0" lang="en-US" sz="1900" b="0" i="1" u="none" strike="noStrike" kern="1200" cap="none" spc="0" normalizeH="0" noProof="0" dirty="0" smtClean="0">
                <a:ln>
                  <a:noFill/>
                </a:ln>
                <a:solidFill>
                  <a:srgbClr val="000000">
                    <a:lumMod val="75000"/>
                    <a:lumOff val="25000"/>
                  </a:srgbClr>
                </a:solidFill>
                <a:effectLst/>
                <a:uLnTx/>
                <a:uFillTx/>
                <a:latin typeface="Calibri" panose="020F0502020204030204"/>
                <a:ea typeface="+mn-ea"/>
                <a:cs typeface="+mn-cs"/>
              </a:rPr>
              <a:t>    </a:t>
            </a:r>
            <a:r>
              <a:rPr lang="it-IT" sz="2400" b="1" dirty="0" smtClean="0">
                <a:solidFill>
                  <a:schemeClr val="tx2"/>
                </a:solidFill>
              </a:rPr>
              <a:t>Achieved</a:t>
            </a:r>
            <a:endParaRPr kumimoji="0" lang="it-IT" sz="2400" b="1" i="0" u="none" strike="noStrike" kern="1200" cap="none" spc="0" normalizeH="0" baseline="0" noProof="0" dirty="0" smtClean="0">
              <a:ln>
                <a:noFill/>
              </a:ln>
              <a:solidFill>
                <a:schemeClr val="tx2"/>
              </a:solidFill>
              <a:effectLst/>
              <a:uLnTx/>
              <a:uFillTx/>
              <a:latin typeface="Calibri" panose="020F0502020204030204"/>
            </a:endParaRPr>
          </a:p>
          <a:p>
            <a:pPr>
              <a:buClr>
                <a:srgbClr val="E48312"/>
              </a:buClr>
              <a:buFont typeface="Wingdings" panose="05000000000000000000" pitchFamily="2" charset="2"/>
              <a:buChar char="q"/>
              <a:defRPr/>
            </a:pPr>
            <a:r>
              <a:rPr kumimoji="0" lang="en-US" sz="1900" b="0" i="1"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rPr>
              <a:t>9.5 Collection and storage of data for the monitoring of the project and the elaboration of reports and budgets</a:t>
            </a:r>
          </a:p>
          <a:p>
            <a:pPr marL="0" indent="0">
              <a:buClr>
                <a:srgbClr val="E48312"/>
              </a:buClr>
              <a:buNone/>
              <a:defRPr/>
            </a:pPr>
            <a:r>
              <a:rPr lang="it-IT" sz="2400" b="1" dirty="0" err="1" smtClean="0">
                <a:solidFill>
                  <a:schemeClr val="tx2"/>
                </a:solidFill>
              </a:rPr>
              <a:t>Achieved</a:t>
            </a:r>
            <a:r>
              <a:rPr lang="it-IT" sz="2400" b="1" dirty="0">
                <a:solidFill>
                  <a:schemeClr val="tx2"/>
                </a:solidFill>
              </a:rPr>
              <a:t>, </a:t>
            </a:r>
            <a:r>
              <a:rPr lang="it-IT" sz="2400" b="1" dirty="0" err="1">
                <a:solidFill>
                  <a:schemeClr val="tx2"/>
                </a:solidFill>
              </a:rPr>
              <a:t>continuously</a:t>
            </a:r>
            <a:r>
              <a:rPr lang="it-IT" sz="2400" b="1" dirty="0">
                <a:solidFill>
                  <a:schemeClr val="tx2"/>
                </a:solidFill>
              </a:rPr>
              <a:t> </a:t>
            </a:r>
            <a:r>
              <a:rPr lang="it-IT" sz="2400" b="1" dirty="0" err="1" smtClean="0">
                <a:solidFill>
                  <a:schemeClr val="tx2"/>
                </a:solidFill>
              </a:rPr>
              <a:t>ensured</a:t>
            </a:r>
            <a:r>
              <a:rPr kumimoji="0" lang="en-US" b="0" i="0"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rPr>
              <a:t>	</a:t>
            </a:r>
            <a:endParaRPr kumimoji="0" lang="it-IT" b="0" i="0"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endParaRP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r>
              <a:rPr kumimoji="0" lang="en-US" sz="1900" b="0" i="1"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rPr>
              <a:t>9.6 Periodic actualization of the plan and monitoring of the fulfillment of the working schedule </a:t>
            </a:r>
            <a:r>
              <a:rPr lang="it-IT" sz="2400" b="1" dirty="0" smtClean="0">
                <a:solidFill>
                  <a:schemeClr val="tx2"/>
                </a:solidFill>
              </a:rPr>
              <a:t>Achieved</a:t>
            </a:r>
            <a:r>
              <a:rPr lang="it-IT" sz="2400" b="1" dirty="0">
                <a:solidFill>
                  <a:schemeClr val="tx2"/>
                </a:solidFill>
              </a:rPr>
              <a:t>, continuously </a:t>
            </a:r>
            <a:r>
              <a:rPr lang="it-IT" sz="2400" b="1" dirty="0" smtClean="0">
                <a:solidFill>
                  <a:schemeClr val="tx2"/>
                </a:solidFill>
              </a:rPr>
              <a:t>ensured</a:t>
            </a:r>
            <a:r>
              <a:rPr kumimoji="0" lang="en-US" sz="2400" b="1" i="0" u="none" strike="noStrike" kern="1200" cap="none" spc="0" normalizeH="0" baseline="0" noProof="0" dirty="0" smtClean="0">
                <a:ln>
                  <a:noFill/>
                </a:ln>
                <a:solidFill>
                  <a:schemeClr val="tx2"/>
                </a:solidFill>
                <a:effectLst/>
                <a:uLnTx/>
                <a:uFillTx/>
                <a:latin typeface="Calibri" panose="020F0502020204030204"/>
              </a:rPr>
              <a:t>	</a:t>
            </a:r>
            <a:endParaRPr kumimoji="0" lang="it-IT" sz="2400" b="1" i="0" u="none" strike="noStrike" kern="1200" cap="none" spc="0" normalizeH="0" baseline="0" noProof="0" dirty="0" smtClean="0">
              <a:ln>
                <a:noFill/>
              </a:ln>
              <a:solidFill>
                <a:schemeClr val="tx2"/>
              </a:solidFill>
              <a:effectLst/>
              <a:uLnTx/>
              <a:uFillTx/>
              <a:latin typeface="Calibri" panose="020F0502020204030204"/>
            </a:endParaRP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r>
              <a:rPr kumimoji="0" lang="en-US" sz="1900" b="0" i="1"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rPr>
              <a:t>9.7 Monitoring, assessment and control of any deviation in the progress of the project </a:t>
            </a:r>
            <a:r>
              <a:rPr lang="it-IT" sz="2400" b="1" dirty="0" smtClean="0">
                <a:solidFill>
                  <a:schemeClr val="tx2"/>
                </a:solidFill>
              </a:rPr>
              <a:t>Achieved</a:t>
            </a:r>
            <a:r>
              <a:rPr lang="it-IT" sz="2400" b="1" dirty="0">
                <a:solidFill>
                  <a:schemeClr val="tx2"/>
                </a:solidFill>
              </a:rPr>
              <a:t>, continuously ensured</a:t>
            </a:r>
            <a:endParaRPr kumimoji="0" lang="it-IT" sz="2400" b="1" i="0" u="none" strike="noStrike" kern="1200" cap="none" spc="0" normalizeH="0" baseline="0" noProof="0" dirty="0" smtClean="0">
              <a:ln>
                <a:noFill/>
              </a:ln>
              <a:solidFill>
                <a:schemeClr val="tx2"/>
              </a:solidFill>
              <a:effectLst/>
              <a:uLnTx/>
              <a:uFillTx/>
              <a:latin typeface="Calibri" panose="020F0502020204030204"/>
            </a:endParaRP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r>
              <a:rPr kumimoji="0" lang="en-US" sz="1900" b="0" i="1"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rPr>
              <a:t>9.8 Elaboration of mid-term and final evaluation reports </a:t>
            </a:r>
            <a:r>
              <a:rPr lang="it-IT" sz="2400" b="1" dirty="0" smtClean="0">
                <a:solidFill>
                  <a:schemeClr val="tx2"/>
                </a:solidFill>
              </a:rPr>
              <a:t>Mid-Term report: Achieved</a:t>
            </a:r>
            <a:r>
              <a:rPr lang="it-IT" dirty="0" smtClean="0">
                <a:solidFill>
                  <a:schemeClr val="accent6"/>
                </a:solidFill>
              </a:rPr>
              <a:t>; </a:t>
            </a:r>
            <a:r>
              <a:rPr lang="it-IT" sz="2400" b="1" dirty="0" smtClean="0">
                <a:solidFill>
                  <a:schemeClr val="accent2"/>
                </a:solidFill>
              </a:rPr>
              <a:t>Final Report: to be done</a:t>
            </a:r>
            <a:endParaRPr kumimoji="0" lang="it-IT" sz="2400" b="1" i="0" u="none" strike="noStrike" kern="1200" cap="none" spc="0" normalizeH="0" baseline="0" noProof="0" dirty="0" smtClean="0">
              <a:ln>
                <a:noFill/>
              </a:ln>
              <a:solidFill>
                <a:schemeClr val="accent2"/>
              </a:solidFill>
              <a:effectLst/>
              <a:uLnTx/>
              <a:uFillTx/>
              <a:latin typeface="Calibri" panose="020F0502020204030204"/>
            </a:endParaRP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r>
              <a:rPr kumimoji="0" lang="en-US" sz="1900" b="0" i="1"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rPr>
              <a:t>9.9 Control of the use of resources and budgetary Execution	</a:t>
            </a:r>
            <a:r>
              <a:rPr lang="it-IT" sz="2400" b="1" dirty="0" smtClean="0">
                <a:solidFill>
                  <a:schemeClr val="tx2"/>
                </a:solidFill>
              </a:rPr>
              <a:t>Achieved</a:t>
            </a:r>
            <a:r>
              <a:rPr lang="it-IT" sz="2400" b="1" dirty="0">
                <a:solidFill>
                  <a:schemeClr val="tx2"/>
                </a:solidFill>
              </a:rPr>
              <a:t>, continuously ensured</a:t>
            </a:r>
            <a:endParaRPr kumimoji="0" lang="it-IT" sz="2400" b="1" i="0" u="none" strike="noStrike" kern="1200" cap="none" spc="0" normalizeH="0" baseline="0" noProof="0" dirty="0" smtClean="0">
              <a:ln>
                <a:noFill/>
              </a:ln>
              <a:solidFill>
                <a:schemeClr val="tx2"/>
              </a:solidFill>
              <a:effectLst/>
              <a:uLnTx/>
              <a:uFillTx/>
              <a:latin typeface="Calibri" panose="020F0502020204030204"/>
            </a:endParaRP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r>
              <a:rPr kumimoji="0" lang="en-US" sz="1900" b="0" i="1"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rPr>
              <a:t>9.10 Monitoring of the compliance of the grant agreement        </a:t>
            </a:r>
            <a:r>
              <a:rPr lang="it-IT" sz="2400" b="1" dirty="0" smtClean="0">
                <a:solidFill>
                  <a:schemeClr val="tx2"/>
                </a:solidFill>
              </a:rPr>
              <a:t>Achieved</a:t>
            </a:r>
            <a:r>
              <a:rPr lang="it-IT" sz="2400" b="1" dirty="0">
                <a:solidFill>
                  <a:schemeClr val="tx2"/>
                </a:solidFill>
              </a:rPr>
              <a:t>, continuously ensured</a:t>
            </a:r>
          </a:p>
          <a:p>
            <a:pPr marL="0" marR="0" lvl="0" indent="0" algn="l" defTabSz="914400" rtl="0" eaLnBrk="1" fontAlgn="auto" latinLnBrk="0" hangingPunct="1">
              <a:lnSpc>
                <a:spcPct val="90000"/>
              </a:lnSpc>
              <a:spcBef>
                <a:spcPts val="1200"/>
              </a:spcBef>
              <a:spcAft>
                <a:spcPts val="200"/>
              </a:spcAft>
              <a:buClr>
                <a:srgbClr val="E48312"/>
              </a:buClr>
              <a:buSzPct val="100000"/>
              <a:buNone/>
              <a:tabLst/>
              <a:defRPr/>
            </a:pPr>
            <a:endParaRPr kumimoji="0" lang="it-IT" b="0" i="0" u="none" strike="noStrike" kern="1200" cap="none" spc="0" normalizeH="0" baseline="0" noProof="0" dirty="0">
              <a:ln>
                <a:noFill/>
              </a:ln>
              <a:solidFill>
                <a:srgbClr val="000000">
                  <a:lumMod val="75000"/>
                  <a:lumOff val="2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2334493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a 1"/>
          <p:cNvGraphicFramePr>
            <a:graphicFrameLocks noGrp="1"/>
          </p:cNvGraphicFramePr>
          <p:nvPr>
            <p:extLst>
              <p:ext uri="{D42A27DB-BD31-4B8C-83A1-F6EECF244321}">
                <p14:modId xmlns:p14="http://schemas.microsoft.com/office/powerpoint/2010/main" val="3022198897"/>
              </p:ext>
            </p:extLst>
          </p:nvPr>
        </p:nvGraphicFramePr>
        <p:xfrm>
          <a:off x="483319" y="1267100"/>
          <a:ext cx="12279092" cy="8287300"/>
        </p:xfrm>
        <a:graphic>
          <a:graphicData uri="http://schemas.openxmlformats.org/drawingml/2006/table">
            <a:tbl>
              <a:tblPr firstRow="1" bandRow="1">
                <a:tableStyleId>{5C22544A-7EE6-4342-B048-85BDC9FD1C3A}</a:tableStyleId>
              </a:tblPr>
              <a:tblGrid>
                <a:gridCol w="574772">
                  <a:extLst>
                    <a:ext uri="{9D8B030D-6E8A-4147-A177-3AD203B41FA5}">
                      <a16:colId xmlns:a16="http://schemas.microsoft.com/office/drawing/2014/main" xmlns="" val="325549620"/>
                    </a:ext>
                  </a:extLst>
                </a:gridCol>
                <a:gridCol w="4362990">
                  <a:extLst>
                    <a:ext uri="{9D8B030D-6E8A-4147-A177-3AD203B41FA5}">
                      <a16:colId xmlns:a16="http://schemas.microsoft.com/office/drawing/2014/main" xmlns="" val="3113594857"/>
                    </a:ext>
                  </a:extLst>
                </a:gridCol>
                <a:gridCol w="587829">
                  <a:extLst>
                    <a:ext uri="{9D8B030D-6E8A-4147-A177-3AD203B41FA5}">
                      <a16:colId xmlns:a16="http://schemas.microsoft.com/office/drawing/2014/main" xmlns="" val="3448779578"/>
                    </a:ext>
                  </a:extLst>
                </a:gridCol>
                <a:gridCol w="496388">
                  <a:extLst>
                    <a:ext uri="{9D8B030D-6E8A-4147-A177-3AD203B41FA5}">
                      <a16:colId xmlns:a16="http://schemas.microsoft.com/office/drawing/2014/main" xmlns="" val="1515636119"/>
                    </a:ext>
                  </a:extLst>
                </a:gridCol>
                <a:gridCol w="587829">
                  <a:extLst>
                    <a:ext uri="{9D8B030D-6E8A-4147-A177-3AD203B41FA5}">
                      <a16:colId xmlns:a16="http://schemas.microsoft.com/office/drawing/2014/main" xmlns="" val="1929665679"/>
                    </a:ext>
                  </a:extLst>
                </a:gridCol>
                <a:gridCol w="535577">
                  <a:extLst>
                    <a:ext uri="{9D8B030D-6E8A-4147-A177-3AD203B41FA5}">
                      <a16:colId xmlns:a16="http://schemas.microsoft.com/office/drawing/2014/main" xmlns="" val="1324908723"/>
                    </a:ext>
                  </a:extLst>
                </a:gridCol>
                <a:gridCol w="679269">
                  <a:extLst>
                    <a:ext uri="{9D8B030D-6E8A-4147-A177-3AD203B41FA5}">
                      <a16:colId xmlns:a16="http://schemas.microsoft.com/office/drawing/2014/main" xmlns="" val="449619761"/>
                    </a:ext>
                  </a:extLst>
                </a:gridCol>
                <a:gridCol w="574765">
                  <a:extLst>
                    <a:ext uri="{9D8B030D-6E8A-4147-A177-3AD203B41FA5}">
                      <a16:colId xmlns:a16="http://schemas.microsoft.com/office/drawing/2014/main" xmlns="" val="3438503674"/>
                    </a:ext>
                  </a:extLst>
                </a:gridCol>
                <a:gridCol w="627018">
                  <a:extLst>
                    <a:ext uri="{9D8B030D-6E8A-4147-A177-3AD203B41FA5}">
                      <a16:colId xmlns:a16="http://schemas.microsoft.com/office/drawing/2014/main" xmlns="" val="4040965731"/>
                    </a:ext>
                  </a:extLst>
                </a:gridCol>
                <a:gridCol w="653142">
                  <a:extLst>
                    <a:ext uri="{9D8B030D-6E8A-4147-A177-3AD203B41FA5}">
                      <a16:colId xmlns:a16="http://schemas.microsoft.com/office/drawing/2014/main" xmlns="" val="422917657"/>
                    </a:ext>
                  </a:extLst>
                </a:gridCol>
                <a:gridCol w="653143">
                  <a:extLst>
                    <a:ext uri="{9D8B030D-6E8A-4147-A177-3AD203B41FA5}">
                      <a16:colId xmlns:a16="http://schemas.microsoft.com/office/drawing/2014/main" xmlns="" val="4039673330"/>
                    </a:ext>
                  </a:extLst>
                </a:gridCol>
                <a:gridCol w="666206">
                  <a:extLst>
                    <a:ext uri="{9D8B030D-6E8A-4147-A177-3AD203B41FA5}">
                      <a16:colId xmlns:a16="http://schemas.microsoft.com/office/drawing/2014/main" xmlns="" val="1571661456"/>
                    </a:ext>
                  </a:extLst>
                </a:gridCol>
                <a:gridCol w="666206">
                  <a:extLst>
                    <a:ext uri="{9D8B030D-6E8A-4147-A177-3AD203B41FA5}">
                      <a16:colId xmlns:a16="http://schemas.microsoft.com/office/drawing/2014/main" xmlns="" val="4203905368"/>
                    </a:ext>
                  </a:extLst>
                </a:gridCol>
                <a:gridCol w="613958">
                  <a:extLst>
                    <a:ext uri="{9D8B030D-6E8A-4147-A177-3AD203B41FA5}">
                      <a16:colId xmlns:a16="http://schemas.microsoft.com/office/drawing/2014/main" xmlns="" val="354461507"/>
                    </a:ext>
                  </a:extLst>
                </a:gridCol>
              </a:tblGrid>
              <a:tr h="731518">
                <a:tc gridSpan="2">
                  <a:txBody>
                    <a:bodyPr/>
                    <a:lstStyle/>
                    <a:p>
                      <a:r>
                        <a:rPr lang="it-IT" dirty="0" err="1" smtClean="0"/>
                        <a:t>Activities</a:t>
                      </a:r>
                      <a:endParaRPr lang="en-GB" dirty="0"/>
                    </a:p>
                  </a:txBody>
                  <a:tcPr/>
                </a:tc>
                <a:tc hMerge="1">
                  <a:txBody>
                    <a:bodyPr/>
                    <a:lstStyle/>
                    <a:p>
                      <a:endParaRPr lang="en-GB" dirty="0"/>
                    </a:p>
                  </a:txBody>
                  <a:tcPr/>
                </a:tc>
                <a:tc>
                  <a:txBody>
                    <a:bodyPr/>
                    <a:lstStyle/>
                    <a:p>
                      <a:r>
                        <a:rPr lang="it-IT" sz="1600" dirty="0" smtClean="0"/>
                        <a:t>M1</a:t>
                      </a:r>
                      <a:endParaRPr lang="en-GB" sz="1600" dirty="0"/>
                    </a:p>
                  </a:txBody>
                  <a:tcPr/>
                </a:tc>
                <a:tc>
                  <a:txBody>
                    <a:bodyPr/>
                    <a:lstStyle/>
                    <a:p>
                      <a:r>
                        <a:rPr lang="it-IT" sz="1600" dirty="0" smtClean="0"/>
                        <a:t>M2</a:t>
                      </a:r>
                      <a:endParaRPr lang="en-GB" sz="1600" dirty="0"/>
                    </a:p>
                  </a:txBody>
                  <a:tcPr/>
                </a:tc>
                <a:tc>
                  <a:txBody>
                    <a:bodyPr/>
                    <a:lstStyle/>
                    <a:p>
                      <a:r>
                        <a:rPr lang="it-IT" sz="1600" dirty="0" smtClean="0"/>
                        <a:t>M3</a:t>
                      </a:r>
                      <a:endParaRPr lang="en-GB" sz="1600" dirty="0"/>
                    </a:p>
                  </a:txBody>
                  <a:tcPr/>
                </a:tc>
                <a:tc>
                  <a:txBody>
                    <a:bodyPr/>
                    <a:lstStyle/>
                    <a:p>
                      <a:r>
                        <a:rPr lang="it-IT" sz="1600" dirty="0" smtClean="0"/>
                        <a:t>M4</a:t>
                      </a:r>
                      <a:endParaRPr lang="en-GB" sz="1600" dirty="0"/>
                    </a:p>
                  </a:txBody>
                  <a:tcPr/>
                </a:tc>
                <a:tc>
                  <a:txBody>
                    <a:bodyPr/>
                    <a:lstStyle/>
                    <a:p>
                      <a:r>
                        <a:rPr lang="it-IT" sz="1600" dirty="0" smtClean="0"/>
                        <a:t>M5</a:t>
                      </a:r>
                      <a:endParaRPr lang="en-GB" sz="1600" dirty="0"/>
                    </a:p>
                  </a:txBody>
                  <a:tcPr/>
                </a:tc>
                <a:tc>
                  <a:txBody>
                    <a:bodyPr/>
                    <a:lstStyle/>
                    <a:p>
                      <a:r>
                        <a:rPr lang="it-IT" sz="1600" dirty="0" smtClean="0"/>
                        <a:t>M6</a:t>
                      </a:r>
                      <a:endParaRPr lang="en-GB" sz="1600" dirty="0"/>
                    </a:p>
                  </a:txBody>
                  <a:tcPr/>
                </a:tc>
                <a:tc>
                  <a:txBody>
                    <a:bodyPr/>
                    <a:lstStyle/>
                    <a:p>
                      <a:r>
                        <a:rPr lang="it-IT" sz="1600" dirty="0" smtClean="0"/>
                        <a:t>M7</a:t>
                      </a:r>
                      <a:endParaRPr lang="en-GB" sz="1600" dirty="0"/>
                    </a:p>
                  </a:txBody>
                  <a:tcPr/>
                </a:tc>
                <a:tc>
                  <a:txBody>
                    <a:bodyPr/>
                    <a:lstStyle/>
                    <a:p>
                      <a:r>
                        <a:rPr lang="it-IT" sz="1600" dirty="0" smtClean="0"/>
                        <a:t>M8</a:t>
                      </a:r>
                      <a:endParaRPr lang="en-GB" sz="1600" dirty="0"/>
                    </a:p>
                  </a:txBody>
                  <a:tcPr/>
                </a:tc>
                <a:tc>
                  <a:txBody>
                    <a:bodyPr/>
                    <a:lstStyle/>
                    <a:p>
                      <a:r>
                        <a:rPr lang="it-IT" sz="1600" dirty="0" smtClean="0"/>
                        <a:t>M9</a:t>
                      </a:r>
                      <a:endParaRPr lang="en-GB" sz="1600" dirty="0"/>
                    </a:p>
                  </a:txBody>
                  <a:tcPr/>
                </a:tc>
                <a:tc>
                  <a:txBody>
                    <a:bodyPr/>
                    <a:lstStyle/>
                    <a:p>
                      <a:r>
                        <a:rPr lang="it-IT" sz="1600" dirty="0" smtClean="0"/>
                        <a:t>M10</a:t>
                      </a:r>
                      <a:endParaRPr lang="en-GB" sz="1600" dirty="0"/>
                    </a:p>
                  </a:txBody>
                  <a:tcPr/>
                </a:tc>
                <a:tc>
                  <a:txBody>
                    <a:bodyPr/>
                    <a:lstStyle/>
                    <a:p>
                      <a:r>
                        <a:rPr lang="it-IT" sz="1600" dirty="0" smtClean="0"/>
                        <a:t>M11</a:t>
                      </a:r>
                      <a:endParaRPr lang="en-GB" sz="1600" dirty="0"/>
                    </a:p>
                  </a:txBody>
                  <a:tcPr/>
                </a:tc>
                <a:tc>
                  <a:txBody>
                    <a:bodyPr/>
                    <a:lstStyle/>
                    <a:p>
                      <a:r>
                        <a:rPr lang="it-IT" sz="1600" dirty="0" smtClean="0"/>
                        <a:t>M12</a:t>
                      </a:r>
                      <a:endParaRPr lang="en-GB" sz="1600" dirty="0"/>
                    </a:p>
                  </a:txBody>
                  <a:tcPr/>
                </a:tc>
                <a:extLst>
                  <a:ext uri="{0D108BD9-81ED-4DB2-BD59-A6C34878D82A}">
                    <a16:rowId xmlns:a16="http://schemas.microsoft.com/office/drawing/2014/main" xmlns="" val="621446150"/>
                  </a:ext>
                </a:extLst>
              </a:tr>
              <a:tr h="822960">
                <a:tc>
                  <a:txBody>
                    <a:bodyPr/>
                    <a:lstStyle/>
                    <a:p>
                      <a:r>
                        <a:rPr lang="it-IT" sz="1600" dirty="0" smtClean="0"/>
                        <a:t>8.1</a:t>
                      </a:r>
                    </a:p>
                    <a:p>
                      <a:endParaRPr lang="en-GB"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Formalization of network and agreements among the participating HEIs</a:t>
                      </a:r>
                    </a:p>
                  </a:txBody>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937179504"/>
                  </a:ext>
                </a:extLst>
              </a:tr>
              <a:tr h="664937">
                <a:tc>
                  <a:txBody>
                    <a:bodyPr/>
                    <a:lstStyle/>
                    <a:p>
                      <a:r>
                        <a:rPr lang="it-IT" sz="1600" dirty="0" smtClean="0"/>
                        <a:t>8.2</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Planning and development of meetings for the administration of the project	</a:t>
                      </a:r>
                    </a:p>
                  </a:txBody>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extLst>
                  <a:ext uri="{0D108BD9-81ED-4DB2-BD59-A6C34878D82A}">
                    <a16:rowId xmlns:a16="http://schemas.microsoft.com/office/drawing/2014/main" xmlns="" val="1547502533"/>
                  </a:ext>
                </a:extLst>
              </a:tr>
              <a:tr h="664937">
                <a:tc>
                  <a:txBody>
                    <a:bodyPr/>
                    <a:lstStyle/>
                    <a:p>
                      <a:r>
                        <a:rPr lang="it-IT" sz="1600" dirty="0" smtClean="0"/>
                        <a:t>8.3</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Designing and administration of the organizational and communicational structures (internal and external)	</a:t>
                      </a:r>
                    </a:p>
                  </a:txBody>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extLst>
                  <a:ext uri="{0D108BD9-81ED-4DB2-BD59-A6C34878D82A}">
                    <a16:rowId xmlns:a16="http://schemas.microsoft.com/office/drawing/2014/main" xmlns="" val="1393171192"/>
                  </a:ext>
                </a:extLst>
              </a:tr>
              <a:tr h="664937">
                <a:tc>
                  <a:txBody>
                    <a:bodyPr/>
                    <a:lstStyle/>
                    <a:p>
                      <a:r>
                        <a:rPr lang="it-IT" sz="1600" dirty="0" smtClean="0"/>
                        <a:t>8.4</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Provision of templates for the associates to prepare the reports	</a:t>
                      </a:r>
                    </a:p>
                  </a:txBody>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E9EDF4"/>
                    </a:solidFill>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4177301389"/>
                  </a:ext>
                </a:extLst>
              </a:tr>
              <a:tr h="664937">
                <a:tc>
                  <a:txBody>
                    <a:bodyPr/>
                    <a:lstStyle/>
                    <a:p>
                      <a:r>
                        <a:rPr lang="it-IT" sz="1600" dirty="0" smtClean="0"/>
                        <a:t>8.5</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Collection and storage of data for the monitoring of the project and the elaboration of reports and budgets	</a:t>
                      </a:r>
                    </a:p>
                  </a:txBody>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a:p>
                  </a:txBody>
                  <a:tcPr>
                    <a:solidFill>
                      <a:srgbClr val="1F497D"/>
                    </a:solidFill>
                  </a:tcPr>
                </a:tc>
                <a:tc>
                  <a:txBody>
                    <a:bodyPr/>
                    <a:lstStyle/>
                    <a:p>
                      <a:endParaRPr lang="en-GB" dirty="0"/>
                    </a:p>
                  </a:txBody>
                  <a:tcPr>
                    <a:solidFill>
                      <a:srgbClr val="1F497D"/>
                    </a:solidFill>
                  </a:tcPr>
                </a:tc>
                <a:tc>
                  <a:txBody>
                    <a:bodyPr/>
                    <a:lstStyle/>
                    <a:p>
                      <a:endParaRPr lang="en-GB"/>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extLst>
                  <a:ext uri="{0D108BD9-81ED-4DB2-BD59-A6C34878D82A}">
                    <a16:rowId xmlns:a16="http://schemas.microsoft.com/office/drawing/2014/main" xmlns="" val="3025247966"/>
                  </a:ext>
                </a:extLst>
              </a:tr>
              <a:tr h="664937">
                <a:tc>
                  <a:txBody>
                    <a:bodyPr/>
                    <a:lstStyle/>
                    <a:p>
                      <a:r>
                        <a:rPr lang="it-IT" sz="1600" dirty="0" smtClean="0"/>
                        <a:t>8.6</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Periodic actualization of the plan and monitoring of the fulfilment of the working schedule</a:t>
                      </a:r>
                    </a:p>
                  </a:txBody>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extLst>
                  <a:ext uri="{0D108BD9-81ED-4DB2-BD59-A6C34878D82A}">
                    <a16:rowId xmlns:a16="http://schemas.microsoft.com/office/drawing/2014/main" xmlns="" val="3011676196"/>
                  </a:ext>
                </a:extLst>
              </a:tr>
              <a:tr h="664937">
                <a:tc>
                  <a:txBody>
                    <a:bodyPr/>
                    <a:lstStyle/>
                    <a:p>
                      <a:r>
                        <a:rPr lang="it-IT" sz="1600" dirty="0" smtClean="0"/>
                        <a:t>8.7</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Monitoring, assessment and control of any deviation in the progress of the project	</a:t>
                      </a:r>
                    </a:p>
                  </a:txBody>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extLst>
                  <a:ext uri="{0D108BD9-81ED-4DB2-BD59-A6C34878D82A}">
                    <a16:rowId xmlns:a16="http://schemas.microsoft.com/office/drawing/2014/main" xmlns="" val="1655149909"/>
                  </a:ext>
                </a:extLst>
              </a:tr>
              <a:tr h="664937">
                <a:tc>
                  <a:txBody>
                    <a:bodyPr/>
                    <a:lstStyle/>
                    <a:p>
                      <a:r>
                        <a:rPr lang="it-IT" sz="1600" dirty="0" smtClean="0"/>
                        <a:t>8.8</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Elaboration of mid-term and final evaluation reports</a:t>
                      </a:r>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3592097015"/>
                  </a:ext>
                </a:extLst>
              </a:tr>
              <a:tr h="664937">
                <a:tc>
                  <a:txBody>
                    <a:bodyPr/>
                    <a:lstStyle/>
                    <a:p>
                      <a:r>
                        <a:rPr lang="it-IT" sz="1600" dirty="0" smtClean="0"/>
                        <a:t>8.9</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Control of the use of resources and budgetary Execution	</a:t>
                      </a:r>
                    </a:p>
                  </a:txBody>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extLst>
                  <a:ext uri="{0D108BD9-81ED-4DB2-BD59-A6C34878D82A}">
                    <a16:rowId xmlns:a16="http://schemas.microsoft.com/office/drawing/2014/main" xmlns="" val="1768555826"/>
                  </a:ext>
                </a:extLst>
              </a:tr>
              <a:tr h="664937">
                <a:tc>
                  <a:txBody>
                    <a:bodyPr/>
                    <a:lstStyle/>
                    <a:p>
                      <a:r>
                        <a:rPr lang="it-IT" sz="1600" dirty="0" smtClean="0"/>
                        <a:t>8.10</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Monitoring of the compliance of the grant agreement</a:t>
                      </a:r>
                    </a:p>
                  </a:txBody>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extLst>
                  <a:ext uri="{0D108BD9-81ED-4DB2-BD59-A6C34878D82A}">
                    <a16:rowId xmlns:a16="http://schemas.microsoft.com/office/drawing/2014/main" xmlns="" val="871057855"/>
                  </a:ext>
                </a:extLst>
              </a:tr>
            </a:tbl>
          </a:graphicData>
        </a:graphic>
      </p:graphicFrame>
      <p:sp>
        <p:nvSpPr>
          <p:cNvPr id="3" name="CasellaDiTesto 2"/>
          <p:cNvSpPr txBox="1"/>
          <p:nvPr/>
        </p:nvSpPr>
        <p:spPr>
          <a:xfrm>
            <a:off x="6087291" y="470263"/>
            <a:ext cx="6675120" cy="369332"/>
          </a:xfrm>
          <a:prstGeom prst="rect">
            <a:avLst/>
          </a:prstGeom>
          <a:noFill/>
        </p:spPr>
        <p:txBody>
          <a:bodyPr wrap="square" rtlCol="0">
            <a:spAutoFit/>
          </a:bodyPr>
          <a:lstStyle/>
          <a:p>
            <a:r>
              <a:rPr lang="it-IT" dirty="0" err="1" smtClean="0">
                <a:ln w="0"/>
                <a:solidFill>
                  <a:schemeClr val="accent1"/>
                </a:solidFill>
                <a:effectLst>
                  <a:outerShdw blurRad="38100" dist="25400" dir="5400000" algn="ctr" rotWithShape="0">
                    <a:srgbClr val="6E747A">
                      <a:alpha val="43000"/>
                    </a:srgbClr>
                  </a:outerShdw>
                </a:effectLst>
              </a:rPr>
              <a:t>Year</a:t>
            </a:r>
            <a:r>
              <a:rPr lang="it-IT" dirty="0" smtClean="0">
                <a:ln w="0"/>
                <a:solidFill>
                  <a:schemeClr val="accent1"/>
                </a:solidFill>
                <a:effectLst>
                  <a:outerShdw blurRad="38100" dist="25400" dir="5400000" algn="ctr" rotWithShape="0">
                    <a:srgbClr val="6E747A">
                      <a:alpha val="43000"/>
                    </a:srgbClr>
                  </a:outerShdw>
                </a:effectLst>
              </a:rPr>
              <a:t> 1</a:t>
            </a:r>
            <a:endParaRPr lang="en-GB"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160282070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a 1"/>
          <p:cNvGraphicFramePr>
            <a:graphicFrameLocks noGrp="1"/>
          </p:cNvGraphicFramePr>
          <p:nvPr>
            <p:extLst>
              <p:ext uri="{D42A27DB-BD31-4B8C-83A1-F6EECF244321}">
                <p14:modId xmlns:p14="http://schemas.microsoft.com/office/powerpoint/2010/main" val="655484548"/>
              </p:ext>
            </p:extLst>
          </p:nvPr>
        </p:nvGraphicFramePr>
        <p:xfrm>
          <a:off x="483319" y="1267100"/>
          <a:ext cx="12279092" cy="8287300"/>
        </p:xfrm>
        <a:graphic>
          <a:graphicData uri="http://schemas.openxmlformats.org/drawingml/2006/table">
            <a:tbl>
              <a:tblPr firstRow="1" bandRow="1">
                <a:tableStyleId>{5C22544A-7EE6-4342-B048-85BDC9FD1C3A}</a:tableStyleId>
              </a:tblPr>
              <a:tblGrid>
                <a:gridCol w="574772">
                  <a:extLst>
                    <a:ext uri="{9D8B030D-6E8A-4147-A177-3AD203B41FA5}">
                      <a16:colId xmlns:a16="http://schemas.microsoft.com/office/drawing/2014/main" xmlns="" val="325549620"/>
                    </a:ext>
                  </a:extLst>
                </a:gridCol>
                <a:gridCol w="4362990">
                  <a:extLst>
                    <a:ext uri="{9D8B030D-6E8A-4147-A177-3AD203B41FA5}">
                      <a16:colId xmlns:a16="http://schemas.microsoft.com/office/drawing/2014/main" xmlns="" val="3113594857"/>
                    </a:ext>
                  </a:extLst>
                </a:gridCol>
                <a:gridCol w="587829">
                  <a:extLst>
                    <a:ext uri="{9D8B030D-6E8A-4147-A177-3AD203B41FA5}">
                      <a16:colId xmlns:a16="http://schemas.microsoft.com/office/drawing/2014/main" xmlns="" val="3448779578"/>
                    </a:ext>
                  </a:extLst>
                </a:gridCol>
                <a:gridCol w="496388">
                  <a:extLst>
                    <a:ext uri="{9D8B030D-6E8A-4147-A177-3AD203B41FA5}">
                      <a16:colId xmlns:a16="http://schemas.microsoft.com/office/drawing/2014/main" xmlns="" val="1515636119"/>
                    </a:ext>
                  </a:extLst>
                </a:gridCol>
                <a:gridCol w="587829">
                  <a:extLst>
                    <a:ext uri="{9D8B030D-6E8A-4147-A177-3AD203B41FA5}">
                      <a16:colId xmlns:a16="http://schemas.microsoft.com/office/drawing/2014/main" xmlns="" val="1929665679"/>
                    </a:ext>
                  </a:extLst>
                </a:gridCol>
                <a:gridCol w="535577">
                  <a:extLst>
                    <a:ext uri="{9D8B030D-6E8A-4147-A177-3AD203B41FA5}">
                      <a16:colId xmlns:a16="http://schemas.microsoft.com/office/drawing/2014/main" xmlns="" val="1324908723"/>
                    </a:ext>
                  </a:extLst>
                </a:gridCol>
                <a:gridCol w="679269">
                  <a:extLst>
                    <a:ext uri="{9D8B030D-6E8A-4147-A177-3AD203B41FA5}">
                      <a16:colId xmlns:a16="http://schemas.microsoft.com/office/drawing/2014/main" xmlns="" val="449619761"/>
                    </a:ext>
                  </a:extLst>
                </a:gridCol>
                <a:gridCol w="574765">
                  <a:extLst>
                    <a:ext uri="{9D8B030D-6E8A-4147-A177-3AD203B41FA5}">
                      <a16:colId xmlns:a16="http://schemas.microsoft.com/office/drawing/2014/main" xmlns="" val="3438503674"/>
                    </a:ext>
                  </a:extLst>
                </a:gridCol>
                <a:gridCol w="627018">
                  <a:extLst>
                    <a:ext uri="{9D8B030D-6E8A-4147-A177-3AD203B41FA5}">
                      <a16:colId xmlns:a16="http://schemas.microsoft.com/office/drawing/2014/main" xmlns="" val="4040965731"/>
                    </a:ext>
                  </a:extLst>
                </a:gridCol>
                <a:gridCol w="653142">
                  <a:extLst>
                    <a:ext uri="{9D8B030D-6E8A-4147-A177-3AD203B41FA5}">
                      <a16:colId xmlns:a16="http://schemas.microsoft.com/office/drawing/2014/main" xmlns="" val="422917657"/>
                    </a:ext>
                  </a:extLst>
                </a:gridCol>
                <a:gridCol w="653143">
                  <a:extLst>
                    <a:ext uri="{9D8B030D-6E8A-4147-A177-3AD203B41FA5}">
                      <a16:colId xmlns:a16="http://schemas.microsoft.com/office/drawing/2014/main" xmlns="" val="4039673330"/>
                    </a:ext>
                  </a:extLst>
                </a:gridCol>
                <a:gridCol w="666206">
                  <a:extLst>
                    <a:ext uri="{9D8B030D-6E8A-4147-A177-3AD203B41FA5}">
                      <a16:colId xmlns:a16="http://schemas.microsoft.com/office/drawing/2014/main" xmlns="" val="1571661456"/>
                    </a:ext>
                  </a:extLst>
                </a:gridCol>
                <a:gridCol w="666206">
                  <a:extLst>
                    <a:ext uri="{9D8B030D-6E8A-4147-A177-3AD203B41FA5}">
                      <a16:colId xmlns:a16="http://schemas.microsoft.com/office/drawing/2014/main" xmlns="" val="4203905368"/>
                    </a:ext>
                  </a:extLst>
                </a:gridCol>
                <a:gridCol w="613958">
                  <a:extLst>
                    <a:ext uri="{9D8B030D-6E8A-4147-A177-3AD203B41FA5}">
                      <a16:colId xmlns:a16="http://schemas.microsoft.com/office/drawing/2014/main" xmlns="" val="354461507"/>
                    </a:ext>
                  </a:extLst>
                </a:gridCol>
              </a:tblGrid>
              <a:tr h="731518">
                <a:tc gridSpan="2">
                  <a:txBody>
                    <a:bodyPr/>
                    <a:lstStyle/>
                    <a:p>
                      <a:r>
                        <a:rPr lang="it-IT" dirty="0" err="1" smtClean="0"/>
                        <a:t>Activities</a:t>
                      </a:r>
                      <a:endParaRPr lang="en-GB" dirty="0"/>
                    </a:p>
                  </a:txBody>
                  <a:tcPr/>
                </a:tc>
                <a:tc hMerge="1">
                  <a:txBody>
                    <a:bodyPr/>
                    <a:lstStyle/>
                    <a:p>
                      <a:endParaRPr lang="en-GB" dirty="0"/>
                    </a:p>
                  </a:txBody>
                  <a:tcPr/>
                </a:tc>
                <a:tc>
                  <a:txBody>
                    <a:bodyPr/>
                    <a:lstStyle/>
                    <a:p>
                      <a:r>
                        <a:rPr lang="it-IT" sz="1600" dirty="0" smtClean="0"/>
                        <a:t>M1</a:t>
                      </a:r>
                      <a:endParaRPr lang="en-GB" sz="1600" dirty="0"/>
                    </a:p>
                  </a:txBody>
                  <a:tcPr/>
                </a:tc>
                <a:tc>
                  <a:txBody>
                    <a:bodyPr/>
                    <a:lstStyle/>
                    <a:p>
                      <a:r>
                        <a:rPr lang="it-IT" sz="1600" dirty="0" smtClean="0"/>
                        <a:t>M2</a:t>
                      </a:r>
                      <a:endParaRPr lang="en-GB" sz="1600" dirty="0"/>
                    </a:p>
                  </a:txBody>
                  <a:tcPr/>
                </a:tc>
                <a:tc>
                  <a:txBody>
                    <a:bodyPr/>
                    <a:lstStyle/>
                    <a:p>
                      <a:r>
                        <a:rPr lang="it-IT" sz="1600" dirty="0" smtClean="0"/>
                        <a:t>M3</a:t>
                      </a:r>
                      <a:endParaRPr lang="en-GB" sz="1600" dirty="0"/>
                    </a:p>
                  </a:txBody>
                  <a:tcPr/>
                </a:tc>
                <a:tc>
                  <a:txBody>
                    <a:bodyPr/>
                    <a:lstStyle/>
                    <a:p>
                      <a:r>
                        <a:rPr lang="it-IT" sz="1600" dirty="0" smtClean="0"/>
                        <a:t>M4</a:t>
                      </a:r>
                      <a:endParaRPr lang="en-GB" sz="1600" dirty="0"/>
                    </a:p>
                  </a:txBody>
                  <a:tcPr/>
                </a:tc>
                <a:tc>
                  <a:txBody>
                    <a:bodyPr/>
                    <a:lstStyle/>
                    <a:p>
                      <a:r>
                        <a:rPr lang="it-IT" sz="1600" dirty="0" smtClean="0"/>
                        <a:t>M5</a:t>
                      </a:r>
                      <a:endParaRPr lang="en-GB" sz="1600" dirty="0"/>
                    </a:p>
                  </a:txBody>
                  <a:tcPr/>
                </a:tc>
                <a:tc>
                  <a:txBody>
                    <a:bodyPr/>
                    <a:lstStyle/>
                    <a:p>
                      <a:r>
                        <a:rPr lang="it-IT" sz="1600" dirty="0" smtClean="0"/>
                        <a:t>M6</a:t>
                      </a:r>
                      <a:endParaRPr lang="en-GB" sz="1600" dirty="0"/>
                    </a:p>
                  </a:txBody>
                  <a:tcPr/>
                </a:tc>
                <a:tc>
                  <a:txBody>
                    <a:bodyPr/>
                    <a:lstStyle/>
                    <a:p>
                      <a:r>
                        <a:rPr lang="it-IT" sz="1600" dirty="0" smtClean="0"/>
                        <a:t>M7</a:t>
                      </a:r>
                      <a:endParaRPr lang="en-GB" sz="1600" dirty="0"/>
                    </a:p>
                  </a:txBody>
                  <a:tcPr/>
                </a:tc>
                <a:tc>
                  <a:txBody>
                    <a:bodyPr/>
                    <a:lstStyle/>
                    <a:p>
                      <a:r>
                        <a:rPr lang="it-IT" sz="1600" dirty="0" smtClean="0"/>
                        <a:t>M8</a:t>
                      </a:r>
                      <a:endParaRPr lang="en-GB" sz="1600" dirty="0"/>
                    </a:p>
                  </a:txBody>
                  <a:tcPr/>
                </a:tc>
                <a:tc>
                  <a:txBody>
                    <a:bodyPr/>
                    <a:lstStyle/>
                    <a:p>
                      <a:r>
                        <a:rPr lang="it-IT" sz="1600" dirty="0" smtClean="0"/>
                        <a:t>M9</a:t>
                      </a:r>
                      <a:endParaRPr lang="en-GB" sz="1600" dirty="0"/>
                    </a:p>
                  </a:txBody>
                  <a:tcPr/>
                </a:tc>
                <a:tc>
                  <a:txBody>
                    <a:bodyPr/>
                    <a:lstStyle/>
                    <a:p>
                      <a:r>
                        <a:rPr lang="it-IT" sz="1600" dirty="0" smtClean="0"/>
                        <a:t>M10</a:t>
                      </a:r>
                      <a:endParaRPr lang="en-GB" sz="1600" dirty="0"/>
                    </a:p>
                  </a:txBody>
                  <a:tcPr/>
                </a:tc>
                <a:tc>
                  <a:txBody>
                    <a:bodyPr/>
                    <a:lstStyle/>
                    <a:p>
                      <a:r>
                        <a:rPr lang="it-IT" sz="1600" dirty="0" smtClean="0"/>
                        <a:t>M11</a:t>
                      </a:r>
                      <a:endParaRPr lang="en-GB" sz="1600" dirty="0"/>
                    </a:p>
                  </a:txBody>
                  <a:tcPr/>
                </a:tc>
                <a:tc>
                  <a:txBody>
                    <a:bodyPr/>
                    <a:lstStyle/>
                    <a:p>
                      <a:r>
                        <a:rPr lang="it-IT" sz="1600" dirty="0" smtClean="0"/>
                        <a:t>M12</a:t>
                      </a:r>
                      <a:endParaRPr lang="en-GB" sz="1600" dirty="0"/>
                    </a:p>
                  </a:txBody>
                  <a:tcPr/>
                </a:tc>
                <a:extLst>
                  <a:ext uri="{0D108BD9-81ED-4DB2-BD59-A6C34878D82A}">
                    <a16:rowId xmlns:a16="http://schemas.microsoft.com/office/drawing/2014/main" xmlns="" val="621446150"/>
                  </a:ext>
                </a:extLst>
              </a:tr>
              <a:tr h="822960">
                <a:tc>
                  <a:txBody>
                    <a:bodyPr/>
                    <a:lstStyle/>
                    <a:p>
                      <a:r>
                        <a:rPr lang="it-IT" sz="1600" dirty="0" smtClean="0"/>
                        <a:t>8.1</a:t>
                      </a:r>
                    </a:p>
                    <a:p>
                      <a:endParaRPr lang="en-GB"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Formalization of network and agreements among the participating HEIs</a:t>
                      </a:r>
                    </a:p>
                  </a:txBody>
                  <a:tcPr/>
                </a:tc>
                <a:tc>
                  <a:txBody>
                    <a:bodyPr/>
                    <a:lstStyle/>
                    <a:p>
                      <a:endParaRPr lang="en-GB" dirty="0"/>
                    </a:p>
                  </a:txBody>
                  <a:tcPr>
                    <a:solidFill>
                      <a:srgbClr val="D0D8E8"/>
                    </a:solidFill>
                  </a:tcPr>
                </a:tc>
                <a:tc>
                  <a:txBody>
                    <a:bodyPr/>
                    <a:lstStyle/>
                    <a:p>
                      <a:endParaRPr lang="en-GB" dirty="0"/>
                    </a:p>
                  </a:txBody>
                  <a:tcPr>
                    <a:solidFill>
                      <a:srgbClr val="D0D8E8"/>
                    </a:solidFill>
                  </a:tcPr>
                </a:tc>
                <a:tc>
                  <a:txBody>
                    <a:bodyPr/>
                    <a:lstStyle/>
                    <a:p>
                      <a:endParaRPr lang="en-GB" dirty="0"/>
                    </a:p>
                  </a:txBody>
                  <a:tcPr/>
                </a:tc>
                <a:tc>
                  <a:txBody>
                    <a:bodyPr/>
                    <a:lstStyle/>
                    <a:p>
                      <a:endParaRPr lang="en-GB" dirty="0"/>
                    </a:p>
                  </a:txBody>
                  <a:tcPr>
                    <a:solidFill>
                      <a:srgbClr val="D0D8E8"/>
                    </a:solidFill>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937179504"/>
                  </a:ext>
                </a:extLst>
              </a:tr>
              <a:tr h="664937">
                <a:tc>
                  <a:txBody>
                    <a:bodyPr/>
                    <a:lstStyle/>
                    <a:p>
                      <a:r>
                        <a:rPr lang="it-IT" sz="1600" dirty="0" smtClean="0"/>
                        <a:t>8.2</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Planning and development of meetings for the administration of the project	</a:t>
                      </a:r>
                    </a:p>
                  </a:txBody>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extLst>
                  <a:ext uri="{0D108BD9-81ED-4DB2-BD59-A6C34878D82A}">
                    <a16:rowId xmlns:a16="http://schemas.microsoft.com/office/drawing/2014/main" xmlns="" val="1547502533"/>
                  </a:ext>
                </a:extLst>
              </a:tr>
              <a:tr h="664937">
                <a:tc>
                  <a:txBody>
                    <a:bodyPr/>
                    <a:lstStyle/>
                    <a:p>
                      <a:r>
                        <a:rPr lang="it-IT" sz="1600" dirty="0" smtClean="0"/>
                        <a:t>8.3</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Designing and administration of the organizational and communicational structures (internal and external)	</a:t>
                      </a:r>
                    </a:p>
                  </a:txBody>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extLst>
                  <a:ext uri="{0D108BD9-81ED-4DB2-BD59-A6C34878D82A}">
                    <a16:rowId xmlns:a16="http://schemas.microsoft.com/office/drawing/2014/main" xmlns="" val="1393171192"/>
                  </a:ext>
                </a:extLst>
              </a:tr>
              <a:tr h="664937">
                <a:tc>
                  <a:txBody>
                    <a:bodyPr/>
                    <a:lstStyle/>
                    <a:p>
                      <a:r>
                        <a:rPr lang="it-IT" sz="1600" dirty="0" smtClean="0"/>
                        <a:t>8.4</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Provision of templates for the associates to prepare the reports	</a:t>
                      </a:r>
                    </a:p>
                  </a:txBody>
                  <a:tcPr/>
                </a:tc>
                <a:tc>
                  <a:txBody>
                    <a:bodyPr/>
                    <a:lstStyle/>
                    <a:p>
                      <a:endParaRPr lang="en-GB" dirty="0"/>
                    </a:p>
                  </a:txBody>
                  <a:tcPr/>
                </a:tc>
                <a:tc>
                  <a:txBody>
                    <a:bodyPr/>
                    <a:lstStyle/>
                    <a:p>
                      <a:endParaRPr lang="en-GB"/>
                    </a:p>
                  </a:txBody>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a:p>
                  </a:txBody>
                  <a:tcPr/>
                </a:tc>
                <a:tc>
                  <a:txBody>
                    <a:bodyPr/>
                    <a:lstStyle/>
                    <a:p>
                      <a:endParaRPr lang="en-GB" dirty="0"/>
                    </a:p>
                  </a:txBody>
                  <a:tcPr>
                    <a:solidFill>
                      <a:srgbClr val="E9EDF4"/>
                    </a:solidFill>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4177301389"/>
                  </a:ext>
                </a:extLst>
              </a:tr>
              <a:tr h="664937">
                <a:tc>
                  <a:txBody>
                    <a:bodyPr/>
                    <a:lstStyle/>
                    <a:p>
                      <a:r>
                        <a:rPr lang="it-IT" sz="1600" dirty="0" smtClean="0"/>
                        <a:t>8.5</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Collection and storage of data for the monitoring of the project and the elaboration of reports and budgets	</a:t>
                      </a:r>
                    </a:p>
                  </a:txBody>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extLst>
                  <a:ext uri="{0D108BD9-81ED-4DB2-BD59-A6C34878D82A}">
                    <a16:rowId xmlns:a16="http://schemas.microsoft.com/office/drawing/2014/main" xmlns="" val="3025247966"/>
                  </a:ext>
                </a:extLst>
              </a:tr>
              <a:tr h="664937">
                <a:tc>
                  <a:txBody>
                    <a:bodyPr/>
                    <a:lstStyle/>
                    <a:p>
                      <a:r>
                        <a:rPr lang="it-IT" sz="1600" dirty="0" smtClean="0"/>
                        <a:t>8.6</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Periodic actualization of the plan and monitoring of the fulfilment of the working schedule</a:t>
                      </a:r>
                    </a:p>
                  </a:txBody>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extLst>
                  <a:ext uri="{0D108BD9-81ED-4DB2-BD59-A6C34878D82A}">
                    <a16:rowId xmlns:a16="http://schemas.microsoft.com/office/drawing/2014/main" xmlns="" val="3011676196"/>
                  </a:ext>
                </a:extLst>
              </a:tr>
              <a:tr h="664937">
                <a:tc>
                  <a:txBody>
                    <a:bodyPr/>
                    <a:lstStyle/>
                    <a:p>
                      <a:r>
                        <a:rPr lang="it-IT" sz="1600" dirty="0" smtClean="0"/>
                        <a:t>8.7</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Monitoring, assessment and control of any deviation in the progress of the project	</a:t>
                      </a:r>
                    </a:p>
                  </a:txBody>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extLst>
                  <a:ext uri="{0D108BD9-81ED-4DB2-BD59-A6C34878D82A}">
                    <a16:rowId xmlns:a16="http://schemas.microsoft.com/office/drawing/2014/main" xmlns="" val="1655149909"/>
                  </a:ext>
                </a:extLst>
              </a:tr>
              <a:tr h="664937">
                <a:tc>
                  <a:txBody>
                    <a:bodyPr/>
                    <a:lstStyle/>
                    <a:p>
                      <a:r>
                        <a:rPr lang="it-IT" sz="1600" dirty="0" smtClean="0"/>
                        <a:t>8.8</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Elaboration of mid-term and final evaluation reports</a:t>
                      </a:r>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solidFill>
                      <a:schemeClr val="tx2"/>
                    </a:solidFill>
                  </a:tcPr>
                </a:tc>
                <a:tc>
                  <a:txBody>
                    <a:bodyPr/>
                    <a:lstStyle/>
                    <a:p>
                      <a:endParaRPr lang="en-GB" dirty="0"/>
                    </a:p>
                  </a:txBody>
                  <a:tcPr>
                    <a:solidFill>
                      <a:schemeClr val="tx2"/>
                    </a:solidFill>
                  </a:tcPr>
                </a:tc>
                <a:tc>
                  <a:txBody>
                    <a:bodyPr/>
                    <a:lstStyle/>
                    <a:p>
                      <a:endParaRPr lang="en-GB" dirty="0"/>
                    </a:p>
                  </a:txBody>
                  <a:tcPr>
                    <a:solidFill>
                      <a:schemeClr val="tx2"/>
                    </a:solidFill>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3592097015"/>
                  </a:ext>
                </a:extLst>
              </a:tr>
              <a:tr h="664937">
                <a:tc>
                  <a:txBody>
                    <a:bodyPr/>
                    <a:lstStyle/>
                    <a:p>
                      <a:r>
                        <a:rPr lang="it-IT" sz="1600" dirty="0" smtClean="0"/>
                        <a:t>8.9</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Control of the use of resources and budgetary Execution	</a:t>
                      </a:r>
                    </a:p>
                  </a:txBody>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extLst>
                  <a:ext uri="{0D108BD9-81ED-4DB2-BD59-A6C34878D82A}">
                    <a16:rowId xmlns:a16="http://schemas.microsoft.com/office/drawing/2014/main" xmlns="" val="1768555826"/>
                  </a:ext>
                </a:extLst>
              </a:tr>
              <a:tr h="664937">
                <a:tc>
                  <a:txBody>
                    <a:bodyPr/>
                    <a:lstStyle/>
                    <a:p>
                      <a:r>
                        <a:rPr lang="it-IT" sz="1600" dirty="0" smtClean="0"/>
                        <a:t>8.10</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Monitoring of the compliance of the grant agreement</a:t>
                      </a:r>
                    </a:p>
                  </a:txBody>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extLst>
                  <a:ext uri="{0D108BD9-81ED-4DB2-BD59-A6C34878D82A}">
                    <a16:rowId xmlns:a16="http://schemas.microsoft.com/office/drawing/2014/main" xmlns="" val="871057855"/>
                  </a:ext>
                </a:extLst>
              </a:tr>
            </a:tbl>
          </a:graphicData>
        </a:graphic>
      </p:graphicFrame>
      <p:sp>
        <p:nvSpPr>
          <p:cNvPr id="3" name="CasellaDiTesto 2"/>
          <p:cNvSpPr txBox="1"/>
          <p:nvPr/>
        </p:nvSpPr>
        <p:spPr>
          <a:xfrm>
            <a:off x="6087291" y="470263"/>
            <a:ext cx="6675120" cy="369332"/>
          </a:xfrm>
          <a:prstGeom prst="rect">
            <a:avLst/>
          </a:prstGeom>
          <a:noFill/>
        </p:spPr>
        <p:txBody>
          <a:bodyPr wrap="square" rtlCol="0">
            <a:spAutoFit/>
          </a:bodyPr>
          <a:lstStyle/>
          <a:p>
            <a:r>
              <a:rPr lang="it-IT" dirty="0" err="1" smtClean="0">
                <a:ln w="0"/>
                <a:solidFill>
                  <a:schemeClr val="accent1"/>
                </a:solidFill>
                <a:effectLst>
                  <a:outerShdw blurRad="38100" dist="25400" dir="5400000" algn="ctr" rotWithShape="0">
                    <a:srgbClr val="6E747A">
                      <a:alpha val="43000"/>
                    </a:srgbClr>
                  </a:outerShdw>
                </a:effectLst>
              </a:rPr>
              <a:t>Year</a:t>
            </a:r>
            <a:r>
              <a:rPr lang="it-IT" dirty="0" smtClean="0">
                <a:ln w="0"/>
                <a:solidFill>
                  <a:schemeClr val="accent1"/>
                </a:solidFill>
                <a:effectLst>
                  <a:outerShdw blurRad="38100" dist="25400" dir="5400000" algn="ctr" rotWithShape="0">
                    <a:srgbClr val="6E747A">
                      <a:alpha val="43000"/>
                    </a:srgbClr>
                  </a:outerShdw>
                </a:effectLst>
              </a:rPr>
              <a:t> 2</a:t>
            </a:r>
            <a:endParaRPr lang="en-GB"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209198886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a 1"/>
          <p:cNvGraphicFramePr>
            <a:graphicFrameLocks noGrp="1"/>
          </p:cNvGraphicFramePr>
          <p:nvPr>
            <p:extLst>
              <p:ext uri="{D42A27DB-BD31-4B8C-83A1-F6EECF244321}">
                <p14:modId xmlns:p14="http://schemas.microsoft.com/office/powerpoint/2010/main" val="1845379404"/>
              </p:ext>
            </p:extLst>
          </p:nvPr>
        </p:nvGraphicFramePr>
        <p:xfrm>
          <a:off x="483319" y="1267100"/>
          <a:ext cx="12279092" cy="8287300"/>
        </p:xfrm>
        <a:graphic>
          <a:graphicData uri="http://schemas.openxmlformats.org/drawingml/2006/table">
            <a:tbl>
              <a:tblPr firstRow="1" bandRow="1">
                <a:tableStyleId>{5C22544A-7EE6-4342-B048-85BDC9FD1C3A}</a:tableStyleId>
              </a:tblPr>
              <a:tblGrid>
                <a:gridCol w="574772">
                  <a:extLst>
                    <a:ext uri="{9D8B030D-6E8A-4147-A177-3AD203B41FA5}">
                      <a16:colId xmlns:a16="http://schemas.microsoft.com/office/drawing/2014/main" xmlns="" val="325549620"/>
                    </a:ext>
                  </a:extLst>
                </a:gridCol>
                <a:gridCol w="4362990">
                  <a:extLst>
                    <a:ext uri="{9D8B030D-6E8A-4147-A177-3AD203B41FA5}">
                      <a16:colId xmlns:a16="http://schemas.microsoft.com/office/drawing/2014/main" xmlns="" val="3113594857"/>
                    </a:ext>
                  </a:extLst>
                </a:gridCol>
                <a:gridCol w="587829">
                  <a:extLst>
                    <a:ext uri="{9D8B030D-6E8A-4147-A177-3AD203B41FA5}">
                      <a16:colId xmlns:a16="http://schemas.microsoft.com/office/drawing/2014/main" xmlns="" val="3448779578"/>
                    </a:ext>
                  </a:extLst>
                </a:gridCol>
                <a:gridCol w="496388">
                  <a:extLst>
                    <a:ext uri="{9D8B030D-6E8A-4147-A177-3AD203B41FA5}">
                      <a16:colId xmlns:a16="http://schemas.microsoft.com/office/drawing/2014/main" xmlns="" val="1515636119"/>
                    </a:ext>
                  </a:extLst>
                </a:gridCol>
                <a:gridCol w="587829">
                  <a:extLst>
                    <a:ext uri="{9D8B030D-6E8A-4147-A177-3AD203B41FA5}">
                      <a16:colId xmlns:a16="http://schemas.microsoft.com/office/drawing/2014/main" xmlns="" val="1929665679"/>
                    </a:ext>
                  </a:extLst>
                </a:gridCol>
                <a:gridCol w="535577">
                  <a:extLst>
                    <a:ext uri="{9D8B030D-6E8A-4147-A177-3AD203B41FA5}">
                      <a16:colId xmlns:a16="http://schemas.microsoft.com/office/drawing/2014/main" xmlns="" val="1324908723"/>
                    </a:ext>
                  </a:extLst>
                </a:gridCol>
                <a:gridCol w="679269">
                  <a:extLst>
                    <a:ext uri="{9D8B030D-6E8A-4147-A177-3AD203B41FA5}">
                      <a16:colId xmlns:a16="http://schemas.microsoft.com/office/drawing/2014/main" xmlns="" val="449619761"/>
                    </a:ext>
                  </a:extLst>
                </a:gridCol>
                <a:gridCol w="574765">
                  <a:extLst>
                    <a:ext uri="{9D8B030D-6E8A-4147-A177-3AD203B41FA5}">
                      <a16:colId xmlns:a16="http://schemas.microsoft.com/office/drawing/2014/main" xmlns="" val="3438503674"/>
                    </a:ext>
                  </a:extLst>
                </a:gridCol>
                <a:gridCol w="627018">
                  <a:extLst>
                    <a:ext uri="{9D8B030D-6E8A-4147-A177-3AD203B41FA5}">
                      <a16:colId xmlns:a16="http://schemas.microsoft.com/office/drawing/2014/main" xmlns="" val="4040965731"/>
                    </a:ext>
                  </a:extLst>
                </a:gridCol>
                <a:gridCol w="653142">
                  <a:extLst>
                    <a:ext uri="{9D8B030D-6E8A-4147-A177-3AD203B41FA5}">
                      <a16:colId xmlns:a16="http://schemas.microsoft.com/office/drawing/2014/main" xmlns="" val="422917657"/>
                    </a:ext>
                  </a:extLst>
                </a:gridCol>
                <a:gridCol w="653143">
                  <a:extLst>
                    <a:ext uri="{9D8B030D-6E8A-4147-A177-3AD203B41FA5}">
                      <a16:colId xmlns:a16="http://schemas.microsoft.com/office/drawing/2014/main" xmlns="" val="4039673330"/>
                    </a:ext>
                  </a:extLst>
                </a:gridCol>
                <a:gridCol w="666206">
                  <a:extLst>
                    <a:ext uri="{9D8B030D-6E8A-4147-A177-3AD203B41FA5}">
                      <a16:colId xmlns:a16="http://schemas.microsoft.com/office/drawing/2014/main" xmlns="" val="1571661456"/>
                    </a:ext>
                  </a:extLst>
                </a:gridCol>
                <a:gridCol w="666206">
                  <a:extLst>
                    <a:ext uri="{9D8B030D-6E8A-4147-A177-3AD203B41FA5}">
                      <a16:colId xmlns:a16="http://schemas.microsoft.com/office/drawing/2014/main" xmlns="" val="4203905368"/>
                    </a:ext>
                  </a:extLst>
                </a:gridCol>
                <a:gridCol w="613958">
                  <a:extLst>
                    <a:ext uri="{9D8B030D-6E8A-4147-A177-3AD203B41FA5}">
                      <a16:colId xmlns:a16="http://schemas.microsoft.com/office/drawing/2014/main" xmlns="" val="354461507"/>
                    </a:ext>
                  </a:extLst>
                </a:gridCol>
              </a:tblGrid>
              <a:tr h="731518">
                <a:tc gridSpan="2">
                  <a:txBody>
                    <a:bodyPr/>
                    <a:lstStyle/>
                    <a:p>
                      <a:r>
                        <a:rPr lang="it-IT" dirty="0" err="1" smtClean="0"/>
                        <a:t>Activities</a:t>
                      </a:r>
                      <a:endParaRPr lang="en-GB" dirty="0"/>
                    </a:p>
                  </a:txBody>
                  <a:tcPr/>
                </a:tc>
                <a:tc hMerge="1">
                  <a:txBody>
                    <a:bodyPr/>
                    <a:lstStyle/>
                    <a:p>
                      <a:endParaRPr lang="en-GB" dirty="0"/>
                    </a:p>
                  </a:txBody>
                  <a:tcPr/>
                </a:tc>
                <a:tc>
                  <a:txBody>
                    <a:bodyPr/>
                    <a:lstStyle/>
                    <a:p>
                      <a:r>
                        <a:rPr lang="it-IT" sz="1600" dirty="0" smtClean="0"/>
                        <a:t>M1</a:t>
                      </a:r>
                      <a:endParaRPr lang="en-GB" sz="1600" dirty="0"/>
                    </a:p>
                  </a:txBody>
                  <a:tcPr/>
                </a:tc>
                <a:tc>
                  <a:txBody>
                    <a:bodyPr/>
                    <a:lstStyle/>
                    <a:p>
                      <a:r>
                        <a:rPr lang="it-IT" sz="1600" dirty="0" smtClean="0"/>
                        <a:t>M2</a:t>
                      </a:r>
                      <a:endParaRPr lang="en-GB" sz="1600" dirty="0"/>
                    </a:p>
                  </a:txBody>
                  <a:tcPr/>
                </a:tc>
                <a:tc>
                  <a:txBody>
                    <a:bodyPr/>
                    <a:lstStyle/>
                    <a:p>
                      <a:r>
                        <a:rPr lang="it-IT" sz="1600" dirty="0" smtClean="0"/>
                        <a:t>M3</a:t>
                      </a:r>
                      <a:endParaRPr lang="en-GB" sz="1600" dirty="0"/>
                    </a:p>
                  </a:txBody>
                  <a:tcPr/>
                </a:tc>
                <a:tc>
                  <a:txBody>
                    <a:bodyPr/>
                    <a:lstStyle/>
                    <a:p>
                      <a:r>
                        <a:rPr lang="it-IT" sz="1600" dirty="0" smtClean="0"/>
                        <a:t>M4</a:t>
                      </a:r>
                      <a:endParaRPr lang="en-GB" sz="1600" dirty="0"/>
                    </a:p>
                  </a:txBody>
                  <a:tcPr/>
                </a:tc>
                <a:tc>
                  <a:txBody>
                    <a:bodyPr/>
                    <a:lstStyle/>
                    <a:p>
                      <a:r>
                        <a:rPr lang="it-IT" sz="1600" dirty="0" smtClean="0"/>
                        <a:t>M5</a:t>
                      </a:r>
                      <a:endParaRPr lang="en-GB" sz="1600" dirty="0"/>
                    </a:p>
                  </a:txBody>
                  <a:tcPr/>
                </a:tc>
                <a:tc>
                  <a:txBody>
                    <a:bodyPr/>
                    <a:lstStyle/>
                    <a:p>
                      <a:r>
                        <a:rPr lang="it-IT" sz="1600" dirty="0" smtClean="0"/>
                        <a:t>M6</a:t>
                      </a:r>
                      <a:endParaRPr lang="en-GB" sz="1600" dirty="0"/>
                    </a:p>
                  </a:txBody>
                  <a:tcPr/>
                </a:tc>
                <a:tc>
                  <a:txBody>
                    <a:bodyPr/>
                    <a:lstStyle/>
                    <a:p>
                      <a:r>
                        <a:rPr lang="it-IT" sz="1600" dirty="0" smtClean="0"/>
                        <a:t>M7</a:t>
                      </a:r>
                      <a:endParaRPr lang="en-GB" sz="1600" dirty="0"/>
                    </a:p>
                  </a:txBody>
                  <a:tcPr/>
                </a:tc>
                <a:tc>
                  <a:txBody>
                    <a:bodyPr/>
                    <a:lstStyle/>
                    <a:p>
                      <a:r>
                        <a:rPr lang="it-IT" sz="1600" dirty="0" smtClean="0"/>
                        <a:t>M8</a:t>
                      </a:r>
                      <a:endParaRPr lang="en-GB" sz="1600" dirty="0"/>
                    </a:p>
                  </a:txBody>
                  <a:tcPr/>
                </a:tc>
                <a:tc>
                  <a:txBody>
                    <a:bodyPr/>
                    <a:lstStyle/>
                    <a:p>
                      <a:r>
                        <a:rPr lang="it-IT" sz="1600" dirty="0" smtClean="0"/>
                        <a:t>M9</a:t>
                      </a:r>
                      <a:endParaRPr lang="en-GB" sz="1600" dirty="0"/>
                    </a:p>
                  </a:txBody>
                  <a:tcPr/>
                </a:tc>
                <a:tc>
                  <a:txBody>
                    <a:bodyPr/>
                    <a:lstStyle/>
                    <a:p>
                      <a:r>
                        <a:rPr lang="it-IT" sz="1600" dirty="0" smtClean="0"/>
                        <a:t>M10</a:t>
                      </a:r>
                      <a:endParaRPr lang="en-GB" sz="1600" dirty="0"/>
                    </a:p>
                  </a:txBody>
                  <a:tcPr/>
                </a:tc>
                <a:tc>
                  <a:txBody>
                    <a:bodyPr/>
                    <a:lstStyle/>
                    <a:p>
                      <a:r>
                        <a:rPr lang="it-IT" sz="1600" dirty="0" smtClean="0"/>
                        <a:t>M11</a:t>
                      </a:r>
                      <a:endParaRPr lang="en-GB" sz="1600" dirty="0"/>
                    </a:p>
                  </a:txBody>
                  <a:tcPr/>
                </a:tc>
                <a:tc>
                  <a:txBody>
                    <a:bodyPr/>
                    <a:lstStyle/>
                    <a:p>
                      <a:r>
                        <a:rPr lang="it-IT" sz="1600" dirty="0" smtClean="0"/>
                        <a:t>M12</a:t>
                      </a:r>
                      <a:endParaRPr lang="en-GB" sz="1600" dirty="0"/>
                    </a:p>
                  </a:txBody>
                  <a:tcPr/>
                </a:tc>
                <a:extLst>
                  <a:ext uri="{0D108BD9-81ED-4DB2-BD59-A6C34878D82A}">
                    <a16:rowId xmlns:a16="http://schemas.microsoft.com/office/drawing/2014/main" xmlns="" val="621446150"/>
                  </a:ext>
                </a:extLst>
              </a:tr>
              <a:tr h="822960">
                <a:tc>
                  <a:txBody>
                    <a:bodyPr/>
                    <a:lstStyle/>
                    <a:p>
                      <a:r>
                        <a:rPr lang="it-IT" sz="1600" dirty="0" smtClean="0"/>
                        <a:t>8.1</a:t>
                      </a:r>
                    </a:p>
                    <a:p>
                      <a:endParaRPr lang="en-GB"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Formalization of network and agreements among the participating HEIs</a:t>
                      </a:r>
                    </a:p>
                  </a:txBody>
                  <a:tcPr/>
                </a:tc>
                <a:tc>
                  <a:txBody>
                    <a:bodyPr/>
                    <a:lstStyle/>
                    <a:p>
                      <a:endParaRPr lang="en-GB" dirty="0"/>
                    </a:p>
                  </a:txBody>
                  <a:tcPr>
                    <a:solidFill>
                      <a:srgbClr val="D0D8E8"/>
                    </a:solidFill>
                  </a:tcPr>
                </a:tc>
                <a:tc>
                  <a:txBody>
                    <a:bodyPr/>
                    <a:lstStyle/>
                    <a:p>
                      <a:endParaRPr lang="en-GB" dirty="0"/>
                    </a:p>
                  </a:txBody>
                  <a:tcPr>
                    <a:solidFill>
                      <a:srgbClr val="D0D8E8"/>
                    </a:solidFill>
                  </a:tcPr>
                </a:tc>
                <a:tc>
                  <a:txBody>
                    <a:bodyPr/>
                    <a:lstStyle/>
                    <a:p>
                      <a:endParaRPr lang="en-GB" dirty="0"/>
                    </a:p>
                  </a:txBody>
                  <a:tcPr/>
                </a:tc>
                <a:tc>
                  <a:txBody>
                    <a:bodyPr/>
                    <a:lstStyle/>
                    <a:p>
                      <a:endParaRPr lang="en-GB" dirty="0"/>
                    </a:p>
                  </a:txBody>
                  <a:tcPr>
                    <a:solidFill>
                      <a:srgbClr val="D0D8E8"/>
                    </a:solidFill>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937179504"/>
                  </a:ext>
                </a:extLst>
              </a:tr>
              <a:tr h="664937">
                <a:tc>
                  <a:txBody>
                    <a:bodyPr/>
                    <a:lstStyle/>
                    <a:p>
                      <a:r>
                        <a:rPr lang="it-IT" sz="1600" dirty="0" smtClean="0"/>
                        <a:t>8.2</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Planning and development of meetings for the administration of the project	</a:t>
                      </a:r>
                    </a:p>
                  </a:txBody>
                  <a:tcPr/>
                </a:tc>
                <a:tc>
                  <a:txBody>
                    <a:bodyPr/>
                    <a:lstStyle/>
                    <a:p>
                      <a:endParaRPr lang="en-GB" dirty="0"/>
                    </a:p>
                  </a:txBody>
                  <a:tcPr>
                    <a:solidFill>
                      <a:srgbClr val="1F497D"/>
                    </a:solidFill>
                  </a:tcPr>
                </a:tc>
                <a:tc>
                  <a:txBody>
                    <a:bodyPr/>
                    <a:lstStyle/>
                    <a:p>
                      <a:endParaRPr lang="en-GB"/>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extLst>
                  <a:ext uri="{0D108BD9-81ED-4DB2-BD59-A6C34878D82A}">
                    <a16:rowId xmlns:a16="http://schemas.microsoft.com/office/drawing/2014/main" xmlns="" val="1547502533"/>
                  </a:ext>
                </a:extLst>
              </a:tr>
              <a:tr h="664937">
                <a:tc>
                  <a:txBody>
                    <a:bodyPr/>
                    <a:lstStyle/>
                    <a:p>
                      <a:r>
                        <a:rPr lang="it-IT" sz="1600" dirty="0" smtClean="0"/>
                        <a:t>8.3</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Designing and administration of the organizational and communicational structures (internal and external)	</a:t>
                      </a:r>
                    </a:p>
                  </a:txBody>
                  <a:tcPr/>
                </a:tc>
                <a:tc>
                  <a:txBody>
                    <a:bodyPr/>
                    <a:lstStyle/>
                    <a:p>
                      <a:endParaRPr lang="en-GB" dirty="0"/>
                    </a:p>
                  </a:txBody>
                  <a:tcPr>
                    <a:solidFill>
                      <a:srgbClr val="1F497D"/>
                    </a:solidFill>
                  </a:tcPr>
                </a:tc>
                <a:tc>
                  <a:txBody>
                    <a:bodyPr/>
                    <a:lstStyle/>
                    <a:p>
                      <a:endParaRPr lang="en-GB"/>
                    </a:p>
                  </a:txBody>
                  <a:tcPr>
                    <a:solidFill>
                      <a:srgbClr val="1F497D"/>
                    </a:solidFill>
                  </a:tcPr>
                </a:tc>
                <a:tc>
                  <a:txBody>
                    <a:bodyPr/>
                    <a:lstStyle/>
                    <a:p>
                      <a:endParaRPr lang="en-GB"/>
                    </a:p>
                  </a:txBody>
                  <a:tcPr>
                    <a:solidFill>
                      <a:srgbClr val="1F497D"/>
                    </a:solidFill>
                  </a:tcPr>
                </a:tc>
                <a:tc>
                  <a:txBody>
                    <a:bodyPr/>
                    <a:lstStyle/>
                    <a:p>
                      <a:endParaRPr lang="en-GB"/>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extLst>
                  <a:ext uri="{0D108BD9-81ED-4DB2-BD59-A6C34878D82A}">
                    <a16:rowId xmlns:a16="http://schemas.microsoft.com/office/drawing/2014/main" xmlns="" val="1393171192"/>
                  </a:ext>
                </a:extLst>
              </a:tr>
              <a:tr h="664937">
                <a:tc>
                  <a:txBody>
                    <a:bodyPr/>
                    <a:lstStyle/>
                    <a:p>
                      <a:r>
                        <a:rPr lang="it-IT" sz="1600" dirty="0" smtClean="0"/>
                        <a:t>8.4</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Provision of templates for the associates to prepare the reports	</a:t>
                      </a:r>
                    </a:p>
                  </a:txBody>
                  <a:tcPr/>
                </a:tc>
                <a:tc>
                  <a:txBody>
                    <a:bodyPr/>
                    <a:lstStyle/>
                    <a:p>
                      <a:endParaRPr lang="en-GB" dirty="0"/>
                    </a:p>
                  </a:txBody>
                  <a:tcPr/>
                </a:tc>
                <a:tc>
                  <a:txBody>
                    <a:bodyPr/>
                    <a:lstStyle/>
                    <a:p>
                      <a:endParaRPr lang="en-GB"/>
                    </a:p>
                  </a:txBody>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a:p>
                  </a:txBody>
                  <a:tcPr/>
                </a:tc>
                <a:tc>
                  <a:txBody>
                    <a:bodyPr/>
                    <a:lstStyle/>
                    <a:p>
                      <a:endParaRPr lang="en-GB" dirty="0"/>
                    </a:p>
                  </a:txBody>
                  <a:tcPr>
                    <a:solidFill>
                      <a:srgbClr val="E9EDF4"/>
                    </a:solidFill>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4177301389"/>
                  </a:ext>
                </a:extLst>
              </a:tr>
              <a:tr h="664937">
                <a:tc>
                  <a:txBody>
                    <a:bodyPr/>
                    <a:lstStyle/>
                    <a:p>
                      <a:r>
                        <a:rPr lang="it-IT" sz="1600" dirty="0" smtClean="0"/>
                        <a:t>8.5</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Collection and storage of data for the monitoring of the project and the elaboration of reports and budgets	</a:t>
                      </a:r>
                    </a:p>
                  </a:txBody>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extLst>
                  <a:ext uri="{0D108BD9-81ED-4DB2-BD59-A6C34878D82A}">
                    <a16:rowId xmlns:a16="http://schemas.microsoft.com/office/drawing/2014/main" xmlns="" val="3025247966"/>
                  </a:ext>
                </a:extLst>
              </a:tr>
              <a:tr h="664937">
                <a:tc>
                  <a:txBody>
                    <a:bodyPr/>
                    <a:lstStyle/>
                    <a:p>
                      <a:r>
                        <a:rPr lang="it-IT" sz="1600" dirty="0" smtClean="0"/>
                        <a:t>8.6</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Periodic actualization of the plan and monitoring of the fulfilment of the working schedule</a:t>
                      </a:r>
                    </a:p>
                  </a:txBody>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extLst>
                  <a:ext uri="{0D108BD9-81ED-4DB2-BD59-A6C34878D82A}">
                    <a16:rowId xmlns:a16="http://schemas.microsoft.com/office/drawing/2014/main" xmlns="" val="3011676196"/>
                  </a:ext>
                </a:extLst>
              </a:tr>
              <a:tr h="664937">
                <a:tc>
                  <a:txBody>
                    <a:bodyPr/>
                    <a:lstStyle/>
                    <a:p>
                      <a:r>
                        <a:rPr lang="it-IT" sz="1600" dirty="0" smtClean="0"/>
                        <a:t>8.7</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Monitoring, assessment and control of any deviation in the progress of the project	</a:t>
                      </a:r>
                    </a:p>
                  </a:txBody>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extLst>
                  <a:ext uri="{0D108BD9-81ED-4DB2-BD59-A6C34878D82A}">
                    <a16:rowId xmlns:a16="http://schemas.microsoft.com/office/drawing/2014/main" xmlns="" val="1655149909"/>
                  </a:ext>
                </a:extLst>
              </a:tr>
              <a:tr h="664937">
                <a:tc>
                  <a:txBody>
                    <a:bodyPr/>
                    <a:lstStyle/>
                    <a:p>
                      <a:r>
                        <a:rPr lang="it-IT" sz="1600" dirty="0" smtClean="0"/>
                        <a:t>8.8</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Elaboration of mid-term and final evaluation reports</a:t>
                      </a:r>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3592097015"/>
                  </a:ext>
                </a:extLst>
              </a:tr>
              <a:tr h="664937">
                <a:tc>
                  <a:txBody>
                    <a:bodyPr/>
                    <a:lstStyle/>
                    <a:p>
                      <a:r>
                        <a:rPr lang="it-IT" sz="1600" dirty="0" smtClean="0"/>
                        <a:t>8.9</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Control of the use of resources and budgetary Execution	</a:t>
                      </a:r>
                    </a:p>
                  </a:txBody>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extLst>
                  <a:ext uri="{0D108BD9-81ED-4DB2-BD59-A6C34878D82A}">
                    <a16:rowId xmlns:a16="http://schemas.microsoft.com/office/drawing/2014/main" xmlns="" val="1768555826"/>
                  </a:ext>
                </a:extLst>
              </a:tr>
              <a:tr h="664937">
                <a:tc>
                  <a:txBody>
                    <a:bodyPr/>
                    <a:lstStyle/>
                    <a:p>
                      <a:r>
                        <a:rPr lang="it-IT" sz="1600" dirty="0" smtClean="0"/>
                        <a:t>8.10</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Monitoring of the compliance of the grant agreement</a:t>
                      </a:r>
                    </a:p>
                  </a:txBody>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tc>
                  <a:txBody>
                    <a:bodyPr/>
                    <a:lstStyle/>
                    <a:p>
                      <a:endParaRPr lang="en-GB" dirty="0"/>
                    </a:p>
                  </a:txBody>
                  <a:tcPr>
                    <a:solidFill>
                      <a:srgbClr val="1F497D"/>
                    </a:solidFill>
                  </a:tcPr>
                </a:tc>
                <a:extLst>
                  <a:ext uri="{0D108BD9-81ED-4DB2-BD59-A6C34878D82A}">
                    <a16:rowId xmlns:a16="http://schemas.microsoft.com/office/drawing/2014/main" xmlns="" val="871057855"/>
                  </a:ext>
                </a:extLst>
              </a:tr>
            </a:tbl>
          </a:graphicData>
        </a:graphic>
      </p:graphicFrame>
      <p:sp>
        <p:nvSpPr>
          <p:cNvPr id="3" name="CasellaDiTesto 2"/>
          <p:cNvSpPr txBox="1"/>
          <p:nvPr/>
        </p:nvSpPr>
        <p:spPr>
          <a:xfrm>
            <a:off x="6087291" y="470263"/>
            <a:ext cx="6675120" cy="369332"/>
          </a:xfrm>
          <a:prstGeom prst="rect">
            <a:avLst/>
          </a:prstGeom>
          <a:noFill/>
        </p:spPr>
        <p:txBody>
          <a:bodyPr wrap="square" rtlCol="0">
            <a:spAutoFit/>
          </a:bodyPr>
          <a:lstStyle/>
          <a:p>
            <a:r>
              <a:rPr lang="it-IT" dirty="0" err="1" smtClean="0">
                <a:ln w="0"/>
                <a:solidFill>
                  <a:schemeClr val="accent1"/>
                </a:solidFill>
                <a:effectLst>
                  <a:outerShdw blurRad="38100" dist="25400" dir="5400000" algn="ctr" rotWithShape="0">
                    <a:srgbClr val="6E747A">
                      <a:alpha val="43000"/>
                    </a:srgbClr>
                  </a:outerShdw>
                </a:effectLst>
              </a:rPr>
              <a:t>Year</a:t>
            </a:r>
            <a:r>
              <a:rPr lang="it-IT" dirty="0" smtClean="0">
                <a:ln w="0"/>
                <a:solidFill>
                  <a:schemeClr val="accent1"/>
                </a:solidFill>
                <a:effectLst>
                  <a:outerShdw blurRad="38100" dist="25400" dir="5400000" algn="ctr" rotWithShape="0">
                    <a:srgbClr val="6E747A">
                      <a:alpha val="43000"/>
                    </a:srgbClr>
                  </a:outerShdw>
                </a:effectLst>
              </a:rPr>
              <a:t> 3</a:t>
            </a:r>
            <a:endParaRPr lang="en-GB"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339999206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a 1"/>
          <p:cNvGraphicFramePr>
            <a:graphicFrameLocks noGrp="1"/>
          </p:cNvGraphicFramePr>
          <p:nvPr>
            <p:extLst>
              <p:ext uri="{D42A27DB-BD31-4B8C-83A1-F6EECF244321}">
                <p14:modId xmlns:p14="http://schemas.microsoft.com/office/powerpoint/2010/main" val="830905103"/>
              </p:ext>
            </p:extLst>
          </p:nvPr>
        </p:nvGraphicFramePr>
        <p:xfrm>
          <a:off x="483319" y="1267100"/>
          <a:ext cx="12279092" cy="8287300"/>
        </p:xfrm>
        <a:graphic>
          <a:graphicData uri="http://schemas.openxmlformats.org/drawingml/2006/table">
            <a:tbl>
              <a:tblPr firstRow="1" bandRow="1">
                <a:tableStyleId>{5C22544A-7EE6-4342-B048-85BDC9FD1C3A}</a:tableStyleId>
              </a:tblPr>
              <a:tblGrid>
                <a:gridCol w="574772">
                  <a:extLst>
                    <a:ext uri="{9D8B030D-6E8A-4147-A177-3AD203B41FA5}">
                      <a16:colId xmlns:a16="http://schemas.microsoft.com/office/drawing/2014/main" xmlns="" val="325549620"/>
                    </a:ext>
                  </a:extLst>
                </a:gridCol>
                <a:gridCol w="4362990">
                  <a:extLst>
                    <a:ext uri="{9D8B030D-6E8A-4147-A177-3AD203B41FA5}">
                      <a16:colId xmlns:a16="http://schemas.microsoft.com/office/drawing/2014/main" xmlns="" val="3113594857"/>
                    </a:ext>
                  </a:extLst>
                </a:gridCol>
                <a:gridCol w="587829">
                  <a:extLst>
                    <a:ext uri="{9D8B030D-6E8A-4147-A177-3AD203B41FA5}">
                      <a16:colId xmlns:a16="http://schemas.microsoft.com/office/drawing/2014/main" xmlns="" val="3448779578"/>
                    </a:ext>
                  </a:extLst>
                </a:gridCol>
                <a:gridCol w="496388">
                  <a:extLst>
                    <a:ext uri="{9D8B030D-6E8A-4147-A177-3AD203B41FA5}">
                      <a16:colId xmlns:a16="http://schemas.microsoft.com/office/drawing/2014/main" xmlns="" val="1515636119"/>
                    </a:ext>
                  </a:extLst>
                </a:gridCol>
                <a:gridCol w="587829">
                  <a:extLst>
                    <a:ext uri="{9D8B030D-6E8A-4147-A177-3AD203B41FA5}">
                      <a16:colId xmlns:a16="http://schemas.microsoft.com/office/drawing/2014/main" xmlns="" val="1929665679"/>
                    </a:ext>
                  </a:extLst>
                </a:gridCol>
                <a:gridCol w="535577">
                  <a:extLst>
                    <a:ext uri="{9D8B030D-6E8A-4147-A177-3AD203B41FA5}">
                      <a16:colId xmlns:a16="http://schemas.microsoft.com/office/drawing/2014/main" xmlns="" val="1324908723"/>
                    </a:ext>
                  </a:extLst>
                </a:gridCol>
                <a:gridCol w="679269">
                  <a:extLst>
                    <a:ext uri="{9D8B030D-6E8A-4147-A177-3AD203B41FA5}">
                      <a16:colId xmlns:a16="http://schemas.microsoft.com/office/drawing/2014/main" xmlns="" val="449619761"/>
                    </a:ext>
                  </a:extLst>
                </a:gridCol>
                <a:gridCol w="574765">
                  <a:extLst>
                    <a:ext uri="{9D8B030D-6E8A-4147-A177-3AD203B41FA5}">
                      <a16:colId xmlns:a16="http://schemas.microsoft.com/office/drawing/2014/main" xmlns="" val="3438503674"/>
                    </a:ext>
                  </a:extLst>
                </a:gridCol>
                <a:gridCol w="627018">
                  <a:extLst>
                    <a:ext uri="{9D8B030D-6E8A-4147-A177-3AD203B41FA5}">
                      <a16:colId xmlns:a16="http://schemas.microsoft.com/office/drawing/2014/main" xmlns="" val="4040965731"/>
                    </a:ext>
                  </a:extLst>
                </a:gridCol>
                <a:gridCol w="653142">
                  <a:extLst>
                    <a:ext uri="{9D8B030D-6E8A-4147-A177-3AD203B41FA5}">
                      <a16:colId xmlns:a16="http://schemas.microsoft.com/office/drawing/2014/main" xmlns="" val="422917657"/>
                    </a:ext>
                  </a:extLst>
                </a:gridCol>
                <a:gridCol w="653143">
                  <a:extLst>
                    <a:ext uri="{9D8B030D-6E8A-4147-A177-3AD203B41FA5}">
                      <a16:colId xmlns:a16="http://schemas.microsoft.com/office/drawing/2014/main" xmlns="" val="4039673330"/>
                    </a:ext>
                  </a:extLst>
                </a:gridCol>
                <a:gridCol w="666206">
                  <a:extLst>
                    <a:ext uri="{9D8B030D-6E8A-4147-A177-3AD203B41FA5}">
                      <a16:colId xmlns:a16="http://schemas.microsoft.com/office/drawing/2014/main" xmlns="" val="1571661456"/>
                    </a:ext>
                  </a:extLst>
                </a:gridCol>
                <a:gridCol w="666206">
                  <a:extLst>
                    <a:ext uri="{9D8B030D-6E8A-4147-A177-3AD203B41FA5}">
                      <a16:colId xmlns:a16="http://schemas.microsoft.com/office/drawing/2014/main" xmlns="" val="4203905368"/>
                    </a:ext>
                  </a:extLst>
                </a:gridCol>
                <a:gridCol w="613958">
                  <a:extLst>
                    <a:ext uri="{9D8B030D-6E8A-4147-A177-3AD203B41FA5}">
                      <a16:colId xmlns:a16="http://schemas.microsoft.com/office/drawing/2014/main" xmlns="" val="354461507"/>
                    </a:ext>
                  </a:extLst>
                </a:gridCol>
              </a:tblGrid>
              <a:tr h="731518">
                <a:tc gridSpan="2">
                  <a:txBody>
                    <a:bodyPr/>
                    <a:lstStyle/>
                    <a:p>
                      <a:r>
                        <a:rPr lang="it-IT" dirty="0" err="1" smtClean="0"/>
                        <a:t>Activities</a:t>
                      </a:r>
                      <a:endParaRPr lang="en-GB" dirty="0"/>
                    </a:p>
                  </a:txBody>
                  <a:tcPr/>
                </a:tc>
                <a:tc hMerge="1">
                  <a:txBody>
                    <a:bodyPr/>
                    <a:lstStyle/>
                    <a:p>
                      <a:endParaRPr lang="en-GB" dirty="0"/>
                    </a:p>
                  </a:txBody>
                  <a:tcPr/>
                </a:tc>
                <a:tc>
                  <a:txBody>
                    <a:bodyPr/>
                    <a:lstStyle/>
                    <a:p>
                      <a:r>
                        <a:rPr lang="it-IT" sz="1600" dirty="0" smtClean="0"/>
                        <a:t>M1</a:t>
                      </a:r>
                      <a:endParaRPr lang="en-GB" sz="1600" dirty="0"/>
                    </a:p>
                  </a:txBody>
                  <a:tcPr/>
                </a:tc>
                <a:tc>
                  <a:txBody>
                    <a:bodyPr/>
                    <a:lstStyle/>
                    <a:p>
                      <a:r>
                        <a:rPr lang="it-IT" sz="1600" dirty="0" smtClean="0"/>
                        <a:t>M2</a:t>
                      </a:r>
                      <a:endParaRPr lang="en-GB" sz="1600" dirty="0"/>
                    </a:p>
                  </a:txBody>
                  <a:tcPr/>
                </a:tc>
                <a:tc>
                  <a:txBody>
                    <a:bodyPr/>
                    <a:lstStyle/>
                    <a:p>
                      <a:r>
                        <a:rPr lang="it-IT" sz="1600" dirty="0" smtClean="0"/>
                        <a:t>M3</a:t>
                      </a:r>
                      <a:endParaRPr lang="en-GB" sz="1600" dirty="0"/>
                    </a:p>
                  </a:txBody>
                  <a:tcPr/>
                </a:tc>
                <a:tc>
                  <a:txBody>
                    <a:bodyPr/>
                    <a:lstStyle/>
                    <a:p>
                      <a:r>
                        <a:rPr lang="it-IT" sz="1600" dirty="0" smtClean="0"/>
                        <a:t>M4</a:t>
                      </a:r>
                      <a:endParaRPr lang="en-GB" sz="1600" dirty="0"/>
                    </a:p>
                  </a:txBody>
                  <a:tcPr/>
                </a:tc>
                <a:tc>
                  <a:txBody>
                    <a:bodyPr/>
                    <a:lstStyle/>
                    <a:p>
                      <a:r>
                        <a:rPr lang="it-IT" sz="1600" dirty="0" smtClean="0"/>
                        <a:t>M5</a:t>
                      </a:r>
                      <a:endParaRPr lang="en-GB" sz="1600" dirty="0"/>
                    </a:p>
                  </a:txBody>
                  <a:tcPr/>
                </a:tc>
                <a:tc>
                  <a:txBody>
                    <a:bodyPr/>
                    <a:lstStyle/>
                    <a:p>
                      <a:r>
                        <a:rPr lang="it-IT" sz="1600" dirty="0" smtClean="0"/>
                        <a:t>M6</a:t>
                      </a:r>
                      <a:endParaRPr lang="en-GB" sz="1600" dirty="0"/>
                    </a:p>
                  </a:txBody>
                  <a:tcPr/>
                </a:tc>
                <a:tc>
                  <a:txBody>
                    <a:bodyPr/>
                    <a:lstStyle/>
                    <a:p>
                      <a:r>
                        <a:rPr lang="it-IT" sz="1600" dirty="0" smtClean="0"/>
                        <a:t>M7</a:t>
                      </a:r>
                      <a:endParaRPr lang="en-GB" sz="1600" dirty="0"/>
                    </a:p>
                  </a:txBody>
                  <a:tcPr/>
                </a:tc>
                <a:tc>
                  <a:txBody>
                    <a:bodyPr/>
                    <a:lstStyle/>
                    <a:p>
                      <a:r>
                        <a:rPr lang="it-IT" sz="1600" dirty="0" smtClean="0"/>
                        <a:t>M8</a:t>
                      </a:r>
                      <a:endParaRPr lang="en-GB" sz="1600" dirty="0"/>
                    </a:p>
                  </a:txBody>
                  <a:tcPr/>
                </a:tc>
                <a:tc>
                  <a:txBody>
                    <a:bodyPr/>
                    <a:lstStyle/>
                    <a:p>
                      <a:r>
                        <a:rPr lang="it-IT" sz="1600" dirty="0" smtClean="0"/>
                        <a:t>M9</a:t>
                      </a:r>
                      <a:endParaRPr lang="en-GB" sz="1600" dirty="0"/>
                    </a:p>
                  </a:txBody>
                  <a:tcPr/>
                </a:tc>
                <a:tc>
                  <a:txBody>
                    <a:bodyPr/>
                    <a:lstStyle/>
                    <a:p>
                      <a:r>
                        <a:rPr lang="it-IT" sz="1600" dirty="0" smtClean="0"/>
                        <a:t>M10</a:t>
                      </a:r>
                      <a:endParaRPr lang="en-GB" sz="1600" dirty="0"/>
                    </a:p>
                  </a:txBody>
                  <a:tcPr/>
                </a:tc>
                <a:tc>
                  <a:txBody>
                    <a:bodyPr/>
                    <a:lstStyle/>
                    <a:p>
                      <a:r>
                        <a:rPr lang="it-IT" sz="1600" dirty="0" smtClean="0"/>
                        <a:t>M11</a:t>
                      </a:r>
                      <a:endParaRPr lang="en-GB" sz="1600" dirty="0"/>
                    </a:p>
                  </a:txBody>
                  <a:tcPr/>
                </a:tc>
                <a:tc>
                  <a:txBody>
                    <a:bodyPr/>
                    <a:lstStyle/>
                    <a:p>
                      <a:r>
                        <a:rPr lang="it-IT" sz="1600" dirty="0" smtClean="0"/>
                        <a:t>M12</a:t>
                      </a:r>
                      <a:endParaRPr lang="en-GB" sz="1600" dirty="0"/>
                    </a:p>
                  </a:txBody>
                  <a:tcPr/>
                </a:tc>
                <a:extLst>
                  <a:ext uri="{0D108BD9-81ED-4DB2-BD59-A6C34878D82A}">
                    <a16:rowId xmlns:a16="http://schemas.microsoft.com/office/drawing/2014/main" xmlns="" val="621446150"/>
                  </a:ext>
                </a:extLst>
              </a:tr>
              <a:tr h="822960">
                <a:tc>
                  <a:txBody>
                    <a:bodyPr/>
                    <a:lstStyle/>
                    <a:p>
                      <a:r>
                        <a:rPr lang="it-IT" sz="1600" dirty="0" smtClean="0"/>
                        <a:t>8.1</a:t>
                      </a:r>
                    </a:p>
                    <a:p>
                      <a:endParaRPr lang="en-GB"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Formalization of network and agreements among the participating HEIs</a:t>
                      </a:r>
                    </a:p>
                  </a:txBody>
                  <a:tcPr/>
                </a:tc>
                <a:tc>
                  <a:txBody>
                    <a:bodyPr/>
                    <a:lstStyle/>
                    <a:p>
                      <a:endParaRPr lang="en-GB" dirty="0"/>
                    </a:p>
                  </a:txBody>
                  <a:tcPr>
                    <a:solidFill>
                      <a:srgbClr val="D0D8E8"/>
                    </a:solidFill>
                  </a:tcPr>
                </a:tc>
                <a:tc>
                  <a:txBody>
                    <a:bodyPr/>
                    <a:lstStyle/>
                    <a:p>
                      <a:endParaRPr lang="en-GB" dirty="0"/>
                    </a:p>
                  </a:txBody>
                  <a:tcPr>
                    <a:solidFill>
                      <a:srgbClr val="D0D8E8"/>
                    </a:solidFill>
                  </a:tcPr>
                </a:tc>
                <a:tc>
                  <a:txBody>
                    <a:bodyPr/>
                    <a:lstStyle/>
                    <a:p>
                      <a:endParaRPr lang="en-GB" dirty="0"/>
                    </a:p>
                  </a:txBody>
                  <a:tcPr/>
                </a:tc>
                <a:tc>
                  <a:txBody>
                    <a:bodyPr/>
                    <a:lstStyle/>
                    <a:p>
                      <a:endParaRPr lang="en-GB" dirty="0"/>
                    </a:p>
                  </a:txBody>
                  <a:tcPr>
                    <a:solidFill>
                      <a:srgbClr val="D0D8E8"/>
                    </a:solidFill>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937179504"/>
                  </a:ext>
                </a:extLst>
              </a:tr>
              <a:tr h="664937">
                <a:tc>
                  <a:txBody>
                    <a:bodyPr/>
                    <a:lstStyle/>
                    <a:p>
                      <a:r>
                        <a:rPr lang="it-IT" sz="1600" dirty="0" smtClean="0"/>
                        <a:t>8.2</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Planning and development of meetings for the administration of the project	</a:t>
                      </a:r>
                    </a:p>
                  </a:txBody>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extLst>
                  <a:ext uri="{0D108BD9-81ED-4DB2-BD59-A6C34878D82A}">
                    <a16:rowId xmlns:a16="http://schemas.microsoft.com/office/drawing/2014/main" xmlns="" val="1547502533"/>
                  </a:ext>
                </a:extLst>
              </a:tr>
              <a:tr h="664937">
                <a:tc>
                  <a:txBody>
                    <a:bodyPr/>
                    <a:lstStyle/>
                    <a:p>
                      <a:r>
                        <a:rPr lang="it-IT" sz="1600" dirty="0" smtClean="0"/>
                        <a:t>8.3</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Designing and administration of the organizational and communicational structures (internal and external)	</a:t>
                      </a:r>
                    </a:p>
                  </a:txBody>
                  <a:tcPr/>
                </a:tc>
                <a:tc>
                  <a:txBody>
                    <a:bodyPr/>
                    <a:lstStyle/>
                    <a:p>
                      <a:endParaRPr lang="en-GB" dirty="0"/>
                    </a:p>
                  </a:txBody>
                  <a:tcPr>
                    <a:solidFill>
                      <a:schemeClr val="accent2"/>
                    </a:solidFill>
                  </a:tcPr>
                </a:tc>
                <a:tc>
                  <a:txBody>
                    <a:bodyPr/>
                    <a:lstStyle/>
                    <a:p>
                      <a:endParaRPr lang="en-GB"/>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extLst>
                  <a:ext uri="{0D108BD9-81ED-4DB2-BD59-A6C34878D82A}">
                    <a16:rowId xmlns:a16="http://schemas.microsoft.com/office/drawing/2014/main" xmlns="" val="1393171192"/>
                  </a:ext>
                </a:extLst>
              </a:tr>
              <a:tr h="664937">
                <a:tc>
                  <a:txBody>
                    <a:bodyPr/>
                    <a:lstStyle/>
                    <a:p>
                      <a:r>
                        <a:rPr lang="it-IT" sz="1600" dirty="0" smtClean="0"/>
                        <a:t>8.4</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Provision of templates for the associates to prepare the reports	</a:t>
                      </a:r>
                    </a:p>
                  </a:txBody>
                  <a:tcPr/>
                </a:tc>
                <a:tc>
                  <a:txBody>
                    <a:bodyPr/>
                    <a:lstStyle/>
                    <a:p>
                      <a:endParaRPr lang="en-GB" dirty="0"/>
                    </a:p>
                  </a:txBody>
                  <a:tcPr/>
                </a:tc>
                <a:tc>
                  <a:txBody>
                    <a:bodyPr/>
                    <a:lstStyle/>
                    <a:p>
                      <a:endParaRPr lang="en-GB"/>
                    </a:p>
                  </a:txBody>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dirty="0"/>
                    </a:p>
                  </a:txBody>
                  <a:tcPr/>
                </a:tc>
                <a:tc>
                  <a:txBody>
                    <a:bodyPr/>
                    <a:lstStyle/>
                    <a:p>
                      <a:endParaRPr lang="en-GB" dirty="0"/>
                    </a:p>
                  </a:txBody>
                  <a:tcPr>
                    <a:solidFill>
                      <a:srgbClr val="E9EDF4"/>
                    </a:solidFill>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4177301389"/>
                  </a:ext>
                </a:extLst>
              </a:tr>
              <a:tr h="664937">
                <a:tc>
                  <a:txBody>
                    <a:bodyPr/>
                    <a:lstStyle/>
                    <a:p>
                      <a:r>
                        <a:rPr lang="it-IT" sz="1600" dirty="0" smtClean="0"/>
                        <a:t>8.5</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Collection and storage of data for the monitoring of the project and the elaboration of reports and budgets	</a:t>
                      </a:r>
                    </a:p>
                  </a:txBody>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a:p>
                  </a:txBody>
                  <a:tcPr>
                    <a:solidFill>
                      <a:schemeClr val="accent2"/>
                    </a:solidFill>
                  </a:tcPr>
                </a:tc>
                <a:tc>
                  <a:txBody>
                    <a:bodyPr/>
                    <a:lstStyle/>
                    <a:p>
                      <a:endParaRPr lang="en-GB"/>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extLst>
                  <a:ext uri="{0D108BD9-81ED-4DB2-BD59-A6C34878D82A}">
                    <a16:rowId xmlns:a16="http://schemas.microsoft.com/office/drawing/2014/main" xmlns="" val="3025247966"/>
                  </a:ext>
                </a:extLst>
              </a:tr>
              <a:tr h="664937">
                <a:tc>
                  <a:txBody>
                    <a:bodyPr/>
                    <a:lstStyle/>
                    <a:p>
                      <a:r>
                        <a:rPr lang="it-IT" sz="1600" dirty="0" smtClean="0"/>
                        <a:t>8.6</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Periodic actualization of the plan and monitoring of the fulfilment of the working schedule</a:t>
                      </a:r>
                    </a:p>
                  </a:txBody>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extLst>
                  <a:ext uri="{0D108BD9-81ED-4DB2-BD59-A6C34878D82A}">
                    <a16:rowId xmlns:a16="http://schemas.microsoft.com/office/drawing/2014/main" xmlns="" val="3011676196"/>
                  </a:ext>
                </a:extLst>
              </a:tr>
              <a:tr h="664937">
                <a:tc>
                  <a:txBody>
                    <a:bodyPr/>
                    <a:lstStyle/>
                    <a:p>
                      <a:r>
                        <a:rPr lang="it-IT" sz="1600" dirty="0" smtClean="0"/>
                        <a:t>8.7</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Monitoring, assessment and control of any deviation in the progress of the project	</a:t>
                      </a:r>
                    </a:p>
                  </a:txBody>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extLst>
                  <a:ext uri="{0D108BD9-81ED-4DB2-BD59-A6C34878D82A}">
                    <a16:rowId xmlns:a16="http://schemas.microsoft.com/office/drawing/2014/main" xmlns="" val="1655149909"/>
                  </a:ext>
                </a:extLst>
              </a:tr>
              <a:tr h="664937">
                <a:tc>
                  <a:txBody>
                    <a:bodyPr/>
                    <a:lstStyle/>
                    <a:p>
                      <a:r>
                        <a:rPr lang="it-IT" sz="1600" dirty="0" smtClean="0"/>
                        <a:t>8.8</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Elaboration of mid-term and final evaluation reports</a:t>
                      </a:r>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dirty="0"/>
                    </a:p>
                  </a:txBody>
                  <a:tcPr>
                    <a:solidFill>
                      <a:srgbClr val="E9EDF4"/>
                    </a:solidFill>
                  </a:tcPr>
                </a:tc>
                <a:tc>
                  <a:txBody>
                    <a:bodyPr/>
                    <a:lstStyle/>
                    <a:p>
                      <a:endParaRPr lang="en-GB" dirty="0"/>
                    </a:p>
                  </a:txBody>
                  <a:tcPr/>
                </a:tc>
                <a:tc>
                  <a:txBody>
                    <a:bodyPr/>
                    <a:lstStyle/>
                    <a:p>
                      <a:endParaRPr lang="en-GB" dirty="0"/>
                    </a:p>
                  </a:txBody>
                  <a:tcPr/>
                </a:tc>
                <a:tc>
                  <a:txBody>
                    <a:bodyPr/>
                    <a:lstStyle/>
                    <a:p>
                      <a:endParaRPr lang="en-GB" dirty="0"/>
                    </a:p>
                  </a:txBody>
                  <a:tcPr>
                    <a:solidFill>
                      <a:schemeClr val="accent2"/>
                    </a:solidFill>
                  </a:tcPr>
                </a:tc>
                <a:tc>
                  <a:txBody>
                    <a:bodyPr/>
                    <a:lstStyle/>
                    <a:p>
                      <a:endParaRPr lang="en-GB" dirty="0"/>
                    </a:p>
                  </a:txBody>
                  <a:tcPr>
                    <a:solidFill>
                      <a:schemeClr val="accent2"/>
                    </a:solidFill>
                  </a:tcPr>
                </a:tc>
                <a:extLst>
                  <a:ext uri="{0D108BD9-81ED-4DB2-BD59-A6C34878D82A}">
                    <a16:rowId xmlns:a16="http://schemas.microsoft.com/office/drawing/2014/main" xmlns="" val="3592097015"/>
                  </a:ext>
                </a:extLst>
              </a:tr>
              <a:tr h="664937">
                <a:tc>
                  <a:txBody>
                    <a:bodyPr/>
                    <a:lstStyle/>
                    <a:p>
                      <a:r>
                        <a:rPr lang="it-IT" sz="1600" dirty="0" smtClean="0"/>
                        <a:t>8.9</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Control of the use of resources and budgetary Execution	</a:t>
                      </a:r>
                    </a:p>
                  </a:txBody>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extLst>
                  <a:ext uri="{0D108BD9-81ED-4DB2-BD59-A6C34878D82A}">
                    <a16:rowId xmlns:a16="http://schemas.microsoft.com/office/drawing/2014/main" xmlns="" val="1768555826"/>
                  </a:ext>
                </a:extLst>
              </a:tr>
              <a:tr h="664937">
                <a:tc>
                  <a:txBody>
                    <a:bodyPr/>
                    <a:lstStyle/>
                    <a:p>
                      <a:r>
                        <a:rPr lang="it-IT" sz="1600" dirty="0" smtClean="0"/>
                        <a:t>8.10</a:t>
                      </a:r>
                      <a:endParaRPr lang="en-GB" sz="16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i="0" u="none" strike="noStrike" baseline="0" dirty="0" smtClean="0">
                          <a:solidFill>
                            <a:schemeClr val="dk1"/>
                          </a:solidFill>
                          <a:latin typeface="+mn-lt"/>
                          <a:ea typeface="+mn-ea"/>
                          <a:cs typeface="+mn-cs"/>
                        </a:rPr>
                        <a:t>Monitoring of the compliance of the grant agreement</a:t>
                      </a:r>
                    </a:p>
                  </a:txBody>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extLst>
                  <a:ext uri="{0D108BD9-81ED-4DB2-BD59-A6C34878D82A}">
                    <a16:rowId xmlns:a16="http://schemas.microsoft.com/office/drawing/2014/main" xmlns="" val="871057855"/>
                  </a:ext>
                </a:extLst>
              </a:tr>
            </a:tbl>
          </a:graphicData>
        </a:graphic>
      </p:graphicFrame>
      <p:sp>
        <p:nvSpPr>
          <p:cNvPr id="3" name="CasellaDiTesto 2"/>
          <p:cNvSpPr txBox="1"/>
          <p:nvPr/>
        </p:nvSpPr>
        <p:spPr>
          <a:xfrm>
            <a:off x="6087291" y="470263"/>
            <a:ext cx="6675120" cy="369332"/>
          </a:xfrm>
          <a:prstGeom prst="rect">
            <a:avLst/>
          </a:prstGeom>
          <a:noFill/>
        </p:spPr>
        <p:txBody>
          <a:bodyPr wrap="square" rtlCol="0">
            <a:spAutoFit/>
          </a:bodyPr>
          <a:lstStyle/>
          <a:p>
            <a:r>
              <a:rPr lang="it-IT" dirty="0" smtClean="0">
                <a:ln w="0"/>
                <a:solidFill>
                  <a:schemeClr val="accent1"/>
                </a:solidFill>
                <a:effectLst>
                  <a:outerShdw blurRad="38100" dist="25400" dir="5400000" algn="ctr" rotWithShape="0">
                    <a:srgbClr val="6E747A">
                      <a:alpha val="43000"/>
                    </a:srgbClr>
                  </a:outerShdw>
                </a:effectLst>
              </a:rPr>
              <a:t>Year 4 COVID 19 Affected</a:t>
            </a:r>
            <a:endParaRPr lang="en-GB"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221859791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5360" y="3023616"/>
            <a:ext cx="11054080" cy="3877985"/>
          </a:xfrm>
        </p:spPr>
        <p:txBody>
          <a:bodyPr/>
          <a:lstStyle/>
          <a:p>
            <a:r>
              <a:rPr lang="en-US" sz="3600" b="1" dirty="0" smtClean="0"/>
              <a:t>Thank you!!! </a:t>
            </a:r>
            <a:br>
              <a:rPr lang="en-US" sz="3600" b="1" dirty="0" smtClean="0"/>
            </a:br>
            <a:r>
              <a:rPr lang="en-US" sz="3600" b="1" dirty="0"/>
              <a:t> </a:t>
            </a:r>
            <a:r>
              <a:rPr lang="en-US" sz="3600" b="1" dirty="0" smtClean="0"/>
              <a:t>                     </a:t>
            </a:r>
            <a:br>
              <a:rPr lang="en-US" sz="3600" b="1" dirty="0" smtClean="0"/>
            </a:br>
            <a:r>
              <a:rPr lang="en-US" sz="3600" b="1" dirty="0"/>
              <a:t> </a:t>
            </a:r>
            <a:r>
              <a:rPr lang="en-US" sz="3600" b="1" dirty="0" smtClean="0"/>
              <a:t>                                        Kop </a:t>
            </a:r>
            <a:r>
              <a:rPr lang="en-US" sz="3600" b="1" dirty="0" err="1" smtClean="0"/>
              <a:t>Rakhmet</a:t>
            </a:r>
            <a:r>
              <a:rPr lang="en-US" sz="3600" b="1" dirty="0" smtClean="0"/>
              <a:t> !!!</a:t>
            </a:r>
            <a:br>
              <a:rPr lang="en-US" sz="3600" b="1" dirty="0" smtClean="0"/>
            </a:br>
            <a:r>
              <a:rPr lang="en-US" sz="3600" b="1" dirty="0"/>
              <a:t/>
            </a:r>
            <a:br>
              <a:rPr lang="en-US" sz="3600" b="1" dirty="0"/>
            </a:br>
            <a:r>
              <a:rPr lang="en-US" sz="3600" b="1" dirty="0" smtClean="0"/>
              <a:t>                                                                                   </a:t>
            </a:r>
            <a:r>
              <a:rPr lang="en-US" sz="3600" b="1" dirty="0" err="1" smtClean="0"/>
              <a:t>Spasibo</a:t>
            </a:r>
            <a:r>
              <a:rPr lang="en-US" sz="3600" b="1" dirty="0" smtClean="0"/>
              <a:t>!!!</a:t>
            </a:r>
            <a:br>
              <a:rPr lang="en-US" sz="3600" b="1" dirty="0" smtClean="0"/>
            </a:br>
            <a:r>
              <a:rPr lang="en-US" sz="3600" b="1" dirty="0"/>
              <a:t/>
            </a:r>
            <a:br>
              <a:rPr lang="en-US" sz="3600" b="1" dirty="0"/>
            </a:br>
            <a:endParaRPr lang="en-US" sz="3600" b="1" dirty="0"/>
          </a:p>
        </p:txBody>
      </p:sp>
      <p:sp>
        <p:nvSpPr>
          <p:cNvPr id="3" name="Subtitle 2"/>
          <p:cNvSpPr>
            <a:spLocks noGrp="1"/>
          </p:cNvSpPr>
          <p:nvPr>
            <p:ph type="subTitle" idx="4"/>
          </p:nvPr>
        </p:nvSpPr>
        <p:spPr>
          <a:xfrm>
            <a:off x="1950720" y="7074916"/>
            <a:ext cx="9103360" cy="553998"/>
          </a:xfrm>
        </p:spPr>
        <p:txBody>
          <a:bodyPr/>
          <a:lstStyle/>
          <a:p>
            <a:r>
              <a:rPr lang="en-US" sz="3600" b="1" dirty="0" smtClean="0"/>
              <a:t>Any questions?</a:t>
            </a:r>
            <a:endParaRPr lang="en-US" sz="3600" b="1" dirty="0"/>
          </a:p>
        </p:txBody>
      </p:sp>
    </p:spTree>
    <p:extLst>
      <p:ext uri="{BB962C8B-B14F-4D97-AF65-F5344CB8AC3E}">
        <p14:creationId xmlns:p14="http://schemas.microsoft.com/office/powerpoint/2010/main" val="29542935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3405291496"/>
              </p:ext>
            </p:extLst>
          </p:nvPr>
        </p:nvGraphicFramePr>
        <p:xfrm>
          <a:off x="1862666" y="1943100"/>
          <a:ext cx="8669867" cy="7086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a:xfrm>
            <a:off x="650240" y="390144"/>
            <a:ext cx="11704320" cy="1477328"/>
          </a:xfrm>
        </p:spPr>
        <p:txBody>
          <a:bodyPr/>
          <a:lstStyle/>
          <a:p>
            <a:pPr algn="ctr"/>
            <a:r>
              <a:rPr lang="en-GB" sz="3200" b="1" dirty="0">
                <a:latin typeface="Times New Roman" panose="02020603050405020304" pitchFamily="18" charset="0"/>
                <a:cs typeface="Times New Roman" panose="02020603050405020304" pitchFamily="18" charset="0"/>
              </a:rPr>
              <a:t>Specific objectives of the project</a:t>
            </a:r>
            <a:r>
              <a:rPr lang="it-IT" sz="3200" b="1" dirty="0">
                <a:latin typeface="Times New Roman" panose="02020603050405020304" pitchFamily="18" charset="0"/>
                <a:cs typeface="Times New Roman" panose="02020603050405020304" pitchFamily="18" charset="0"/>
              </a:rPr>
              <a:t/>
            </a:r>
            <a:br>
              <a:rPr lang="it-IT" sz="3200" b="1" dirty="0">
                <a:latin typeface="Times New Roman" panose="02020603050405020304" pitchFamily="18" charset="0"/>
                <a:cs typeface="Times New Roman" panose="02020603050405020304" pitchFamily="18" charset="0"/>
              </a:rPr>
            </a:br>
            <a:r>
              <a:rPr lang="it-IT" sz="3200" b="1" dirty="0">
                <a:latin typeface="Times New Roman" panose="02020603050405020304" pitchFamily="18" charset="0"/>
                <a:cs typeface="Times New Roman" panose="02020603050405020304" pitchFamily="18" charset="0"/>
              </a:rPr>
              <a:t/>
            </a:r>
            <a:br>
              <a:rPr lang="it-IT" sz="3200" b="1" dirty="0">
                <a:latin typeface="Times New Roman" panose="02020603050405020304" pitchFamily="18" charset="0"/>
                <a:cs typeface="Times New Roman" panose="02020603050405020304" pitchFamily="18" charset="0"/>
              </a:rPr>
            </a:br>
            <a:endParaRPr lang="en-US" sz="3200" dirty="0">
              <a:latin typeface="Times New Roman" panose="02020603050405020304" pitchFamily="18" charset="0"/>
              <a:cs typeface="Times New Roman" panose="02020603050405020304" pitchFamily="18" charset="0"/>
            </a:endParaRPr>
          </a:p>
        </p:txBody>
      </p:sp>
      <p:sp>
        <p:nvSpPr>
          <p:cNvPr id="4" name="Text Placeholder 3"/>
          <p:cNvSpPr>
            <a:spLocks noGrp="1"/>
          </p:cNvSpPr>
          <p:nvPr>
            <p:ph type="body" idx="1"/>
          </p:nvPr>
        </p:nvSpPr>
        <p:spPr>
          <a:xfrm>
            <a:off x="279400" y="1320800"/>
            <a:ext cx="12560300" cy="8153400"/>
          </a:xfrm>
        </p:spPr>
        <p:txBody>
          <a:bodyPr/>
          <a:lstStyle/>
          <a:p>
            <a:endParaRPr lang="en-US" dirty="0"/>
          </a:p>
        </p:txBody>
      </p:sp>
    </p:spTree>
    <p:extLst>
      <p:ext uri="{BB962C8B-B14F-4D97-AF65-F5344CB8AC3E}">
        <p14:creationId xmlns:p14="http://schemas.microsoft.com/office/powerpoint/2010/main" val="4772020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11194069" y="8978206"/>
            <a:ext cx="169545" cy="189865"/>
          </a:xfrm>
          <a:custGeom>
            <a:avLst/>
            <a:gdLst/>
            <a:ahLst/>
            <a:cxnLst/>
            <a:rect l="l" t="t" r="r" b="b"/>
            <a:pathLst>
              <a:path w="169545" h="189865">
                <a:moveTo>
                  <a:pt x="98729" y="0"/>
                </a:moveTo>
                <a:lnTo>
                  <a:pt x="56337" y="7061"/>
                </a:lnTo>
                <a:lnTo>
                  <a:pt x="25395" y="26968"/>
                </a:lnTo>
                <a:lnTo>
                  <a:pt x="6437" y="57800"/>
                </a:lnTo>
                <a:lnTo>
                  <a:pt x="0" y="97637"/>
                </a:lnTo>
                <a:lnTo>
                  <a:pt x="7236" y="138319"/>
                </a:lnTo>
                <a:lnTo>
                  <a:pt x="27705" y="167020"/>
                </a:lnTo>
                <a:lnTo>
                  <a:pt x="59546" y="184030"/>
                </a:lnTo>
                <a:lnTo>
                  <a:pt x="100901" y="189636"/>
                </a:lnTo>
                <a:lnTo>
                  <a:pt x="124276" y="188131"/>
                </a:lnTo>
                <a:lnTo>
                  <a:pt x="164820" y="176098"/>
                </a:lnTo>
                <a:lnTo>
                  <a:pt x="169456" y="172770"/>
                </a:lnTo>
                <a:lnTo>
                  <a:pt x="169456" y="166382"/>
                </a:lnTo>
                <a:lnTo>
                  <a:pt x="102539" y="166382"/>
                </a:lnTo>
                <a:lnTo>
                  <a:pt x="70375" y="161491"/>
                </a:lnTo>
                <a:lnTo>
                  <a:pt x="48413" y="147566"/>
                </a:lnTo>
                <a:lnTo>
                  <a:pt x="35836" y="125732"/>
                </a:lnTo>
                <a:lnTo>
                  <a:pt x="31826" y="97116"/>
                </a:lnTo>
                <a:lnTo>
                  <a:pt x="35615" y="67964"/>
                </a:lnTo>
                <a:lnTo>
                  <a:pt x="47666" y="43700"/>
                </a:lnTo>
                <a:lnTo>
                  <a:pt x="68998" y="27104"/>
                </a:lnTo>
                <a:lnTo>
                  <a:pt x="100634" y="20955"/>
                </a:lnTo>
                <a:lnTo>
                  <a:pt x="156378" y="20955"/>
                </a:lnTo>
                <a:lnTo>
                  <a:pt x="152660" y="15814"/>
                </a:lnTo>
                <a:lnTo>
                  <a:pt x="131664" y="4445"/>
                </a:lnTo>
                <a:lnTo>
                  <a:pt x="98729" y="0"/>
                </a:lnTo>
                <a:close/>
              </a:path>
              <a:path w="169545" h="189865">
                <a:moveTo>
                  <a:pt x="169456" y="151815"/>
                </a:moveTo>
                <a:lnTo>
                  <a:pt x="167817" y="151815"/>
                </a:lnTo>
                <a:lnTo>
                  <a:pt x="161289" y="154114"/>
                </a:lnTo>
                <a:lnTo>
                  <a:pt x="151229" y="157863"/>
                </a:lnTo>
                <a:lnTo>
                  <a:pt x="137929" y="161877"/>
                </a:lnTo>
                <a:lnTo>
                  <a:pt x="121622" y="165076"/>
                </a:lnTo>
                <a:lnTo>
                  <a:pt x="102539" y="166382"/>
                </a:lnTo>
                <a:lnTo>
                  <a:pt x="169456" y="166382"/>
                </a:lnTo>
                <a:lnTo>
                  <a:pt x="169456" y="151815"/>
                </a:lnTo>
                <a:close/>
              </a:path>
              <a:path w="169545" h="189865">
                <a:moveTo>
                  <a:pt x="156378" y="20955"/>
                </a:moveTo>
                <a:lnTo>
                  <a:pt x="100634" y="20955"/>
                </a:lnTo>
                <a:lnTo>
                  <a:pt x="112471" y="21690"/>
                </a:lnTo>
                <a:lnTo>
                  <a:pt x="122701" y="23768"/>
                </a:lnTo>
                <a:lnTo>
                  <a:pt x="131349" y="26998"/>
                </a:lnTo>
                <a:lnTo>
                  <a:pt x="138442" y="31191"/>
                </a:lnTo>
                <a:lnTo>
                  <a:pt x="132181" y="34251"/>
                </a:lnTo>
                <a:lnTo>
                  <a:pt x="127838" y="40132"/>
                </a:lnTo>
                <a:lnTo>
                  <a:pt x="127838" y="48044"/>
                </a:lnTo>
                <a:lnTo>
                  <a:pt x="129321" y="55626"/>
                </a:lnTo>
                <a:lnTo>
                  <a:pt x="133380" y="61337"/>
                </a:lnTo>
                <a:lnTo>
                  <a:pt x="139427" y="64939"/>
                </a:lnTo>
                <a:lnTo>
                  <a:pt x="146875" y="66192"/>
                </a:lnTo>
                <a:lnTo>
                  <a:pt x="154381" y="64931"/>
                </a:lnTo>
                <a:lnTo>
                  <a:pt x="160816" y="61274"/>
                </a:lnTo>
                <a:lnTo>
                  <a:pt x="165313" y="55412"/>
                </a:lnTo>
                <a:lnTo>
                  <a:pt x="167004" y="47536"/>
                </a:lnTo>
                <a:lnTo>
                  <a:pt x="163759" y="31161"/>
                </a:lnTo>
                <a:lnTo>
                  <a:pt x="156378" y="20955"/>
                </a:lnTo>
                <a:close/>
              </a:path>
            </a:pathLst>
          </a:custGeom>
          <a:solidFill>
            <a:srgbClr val="407DC9"/>
          </a:solidFill>
        </p:spPr>
        <p:txBody>
          <a:bodyPr wrap="square" lIns="0" tIns="0" rIns="0" bIns="0" rtlCol="0"/>
          <a:lstStyle/>
          <a:p>
            <a:endParaRPr/>
          </a:p>
        </p:txBody>
      </p:sp>
      <p:sp>
        <p:nvSpPr>
          <p:cNvPr id="4" name="object 4"/>
          <p:cNvSpPr/>
          <p:nvPr/>
        </p:nvSpPr>
        <p:spPr>
          <a:xfrm>
            <a:off x="11373890" y="8969784"/>
            <a:ext cx="165100" cy="196850"/>
          </a:xfrm>
          <a:custGeom>
            <a:avLst/>
            <a:gdLst/>
            <a:ahLst/>
            <a:cxnLst/>
            <a:rect l="l" t="t" r="r" b="b"/>
            <a:pathLst>
              <a:path w="165100" h="196850">
                <a:moveTo>
                  <a:pt x="139628" y="78968"/>
                </a:moveTo>
                <a:lnTo>
                  <a:pt x="89496" y="78968"/>
                </a:lnTo>
                <a:lnTo>
                  <a:pt x="101294" y="80884"/>
                </a:lnTo>
                <a:lnTo>
                  <a:pt x="109220" y="86250"/>
                </a:lnTo>
                <a:lnTo>
                  <a:pt x="113678" y="94490"/>
                </a:lnTo>
                <a:lnTo>
                  <a:pt x="115074" y="105029"/>
                </a:lnTo>
                <a:lnTo>
                  <a:pt x="115074" y="170459"/>
                </a:lnTo>
                <a:lnTo>
                  <a:pt x="117522" y="183593"/>
                </a:lnTo>
                <a:lnTo>
                  <a:pt x="123845" y="191549"/>
                </a:lnTo>
                <a:lnTo>
                  <a:pt x="132514" y="195478"/>
                </a:lnTo>
                <a:lnTo>
                  <a:pt x="141998" y="196532"/>
                </a:lnTo>
                <a:lnTo>
                  <a:pt x="152336" y="196532"/>
                </a:lnTo>
                <a:lnTo>
                  <a:pt x="164579" y="176085"/>
                </a:lnTo>
                <a:lnTo>
                  <a:pt x="146621" y="176085"/>
                </a:lnTo>
                <a:lnTo>
                  <a:pt x="143903" y="172504"/>
                </a:lnTo>
                <a:lnTo>
                  <a:pt x="143903" y="100939"/>
                </a:lnTo>
                <a:lnTo>
                  <a:pt x="140566" y="80370"/>
                </a:lnTo>
                <a:lnTo>
                  <a:pt x="139628" y="78968"/>
                </a:lnTo>
                <a:close/>
              </a:path>
              <a:path w="165100" h="196850">
                <a:moveTo>
                  <a:pt x="75082" y="175577"/>
                </a:moveTo>
                <a:lnTo>
                  <a:pt x="812" y="175577"/>
                </a:lnTo>
                <a:lnTo>
                  <a:pt x="0" y="176593"/>
                </a:lnTo>
                <a:lnTo>
                  <a:pt x="0" y="194233"/>
                </a:lnTo>
                <a:lnTo>
                  <a:pt x="1104" y="195249"/>
                </a:lnTo>
                <a:lnTo>
                  <a:pt x="74815" y="195249"/>
                </a:lnTo>
                <a:lnTo>
                  <a:pt x="75895" y="194233"/>
                </a:lnTo>
                <a:lnTo>
                  <a:pt x="75895" y="176593"/>
                </a:lnTo>
                <a:lnTo>
                  <a:pt x="75082" y="175577"/>
                </a:lnTo>
                <a:close/>
              </a:path>
              <a:path w="165100" h="196850">
                <a:moveTo>
                  <a:pt x="163499" y="174548"/>
                </a:moveTo>
                <a:lnTo>
                  <a:pt x="161315" y="174802"/>
                </a:lnTo>
                <a:lnTo>
                  <a:pt x="158318" y="175056"/>
                </a:lnTo>
                <a:lnTo>
                  <a:pt x="156959" y="176085"/>
                </a:lnTo>
                <a:lnTo>
                  <a:pt x="164579" y="176085"/>
                </a:lnTo>
                <a:lnTo>
                  <a:pt x="164579" y="174802"/>
                </a:lnTo>
                <a:lnTo>
                  <a:pt x="163499" y="174548"/>
                </a:lnTo>
                <a:close/>
              </a:path>
              <a:path w="165100" h="196850">
                <a:moveTo>
                  <a:pt x="51142" y="0"/>
                </a:moveTo>
                <a:lnTo>
                  <a:pt x="45974" y="0"/>
                </a:lnTo>
                <a:lnTo>
                  <a:pt x="6261" y="2286"/>
                </a:lnTo>
                <a:lnTo>
                  <a:pt x="2451" y="2552"/>
                </a:lnTo>
                <a:lnTo>
                  <a:pt x="1638" y="3060"/>
                </a:lnTo>
                <a:lnTo>
                  <a:pt x="1638" y="19672"/>
                </a:lnTo>
                <a:lnTo>
                  <a:pt x="2184" y="21717"/>
                </a:lnTo>
                <a:lnTo>
                  <a:pt x="6261" y="21971"/>
                </a:lnTo>
                <a:lnTo>
                  <a:pt x="15519" y="22225"/>
                </a:lnTo>
                <a:lnTo>
                  <a:pt x="20942" y="22479"/>
                </a:lnTo>
                <a:lnTo>
                  <a:pt x="23126" y="24269"/>
                </a:lnTo>
                <a:lnTo>
                  <a:pt x="23672" y="29641"/>
                </a:lnTo>
                <a:lnTo>
                  <a:pt x="23672" y="166624"/>
                </a:lnTo>
                <a:lnTo>
                  <a:pt x="23126" y="174294"/>
                </a:lnTo>
                <a:lnTo>
                  <a:pt x="19596" y="175577"/>
                </a:lnTo>
                <a:lnTo>
                  <a:pt x="56045" y="175577"/>
                </a:lnTo>
                <a:lnTo>
                  <a:pt x="52768" y="174294"/>
                </a:lnTo>
                <a:lnTo>
                  <a:pt x="52501" y="166624"/>
                </a:lnTo>
                <a:lnTo>
                  <a:pt x="52501" y="131356"/>
                </a:lnTo>
                <a:lnTo>
                  <a:pt x="55108" y="109154"/>
                </a:lnTo>
                <a:lnTo>
                  <a:pt x="62126" y="92703"/>
                </a:lnTo>
                <a:lnTo>
                  <a:pt x="73581" y="82482"/>
                </a:lnTo>
                <a:lnTo>
                  <a:pt x="88346" y="79222"/>
                </a:lnTo>
                <a:lnTo>
                  <a:pt x="52501" y="79222"/>
                </a:lnTo>
                <a:lnTo>
                  <a:pt x="52501" y="2032"/>
                </a:lnTo>
                <a:lnTo>
                  <a:pt x="51142" y="0"/>
                </a:lnTo>
                <a:close/>
              </a:path>
              <a:path w="165100" h="196850">
                <a:moveTo>
                  <a:pt x="99288" y="56222"/>
                </a:moveTo>
                <a:lnTo>
                  <a:pt x="84441" y="57587"/>
                </a:lnTo>
                <a:lnTo>
                  <a:pt x="71304" y="61779"/>
                </a:lnTo>
                <a:lnTo>
                  <a:pt x="60462" y="68942"/>
                </a:lnTo>
                <a:lnTo>
                  <a:pt x="52501" y="79222"/>
                </a:lnTo>
                <a:lnTo>
                  <a:pt x="88346" y="79222"/>
                </a:lnTo>
                <a:lnTo>
                  <a:pt x="89496" y="78968"/>
                </a:lnTo>
                <a:lnTo>
                  <a:pt x="139628" y="78968"/>
                </a:lnTo>
                <a:lnTo>
                  <a:pt x="131287" y="66508"/>
                </a:lnTo>
                <a:lnTo>
                  <a:pt x="117162" y="58682"/>
                </a:lnTo>
                <a:lnTo>
                  <a:pt x="99288" y="56222"/>
                </a:lnTo>
                <a:close/>
              </a:path>
            </a:pathLst>
          </a:custGeom>
          <a:solidFill>
            <a:srgbClr val="407DC9"/>
          </a:solidFill>
        </p:spPr>
        <p:txBody>
          <a:bodyPr wrap="square" lIns="0" tIns="0" rIns="0" bIns="0" rtlCol="0"/>
          <a:lstStyle/>
          <a:p>
            <a:endParaRPr/>
          </a:p>
        </p:txBody>
      </p:sp>
      <p:sp>
        <p:nvSpPr>
          <p:cNvPr id="5" name="object 5"/>
          <p:cNvSpPr/>
          <p:nvPr/>
        </p:nvSpPr>
        <p:spPr>
          <a:xfrm>
            <a:off x="11550196" y="9028558"/>
            <a:ext cx="76200" cy="136525"/>
          </a:xfrm>
          <a:custGeom>
            <a:avLst/>
            <a:gdLst/>
            <a:ahLst/>
            <a:cxnLst/>
            <a:rect l="l" t="t" r="r" b="b"/>
            <a:pathLst>
              <a:path w="76200" h="136525">
                <a:moveTo>
                  <a:pt x="75082" y="116801"/>
                </a:moveTo>
                <a:lnTo>
                  <a:pt x="546" y="116801"/>
                </a:lnTo>
                <a:lnTo>
                  <a:pt x="0" y="117817"/>
                </a:lnTo>
                <a:lnTo>
                  <a:pt x="0" y="135458"/>
                </a:lnTo>
                <a:lnTo>
                  <a:pt x="1092" y="136474"/>
                </a:lnTo>
                <a:lnTo>
                  <a:pt x="74523" y="136474"/>
                </a:lnTo>
                <a:lnTo>
                  <a:pt x="75895" y="135458"/>
                </a:lnTo>
                <a:lnTo>
                  <a:pt x="75895" y="117817"/>
                </a:lnTo>
                <a:lnTo>
                  <a:pt x="75082" y="116801"/>
                </a:lnTo>
                <a:close/>
              </a:path>
              <a:path w="76200" h="136525">
                <a:moveTo>
                  <a:pt x="50863" y="0"/>
                </a:moveTo>
                <a:lnTo>
                  <a:pt x="45973" y="0"/>
                </a:lnTo>
                <a:lnTo>
                  <a:pt x="2451" y="2552"/>
                </a:lnTo>
                <a:lnTo>
                  <a:pt x="1358" y="3060"/>
                </a:lnTo>
                <a:lnTo>
                  <a:pt x="1358" y="19672"/>
                </a:lnTo>
                <a:lnTo>
                  <a:pt x="1904" y="21729"/>
                </a:lnTo>
                <a:lnTo>
                  <a:pt x="6261" y="21983"/>
                </a:lnTo>
                <a:lnTo>
                  <a:pt x="15506" y="22237"/>
                </a:lnTo>
                <a:lnTo>
                  <a:pt x="20942" y="22491"/>
                </a:lnTo>
                <a:lnTo>
                  <a:pt x="23126" y="24282"/>
                </a:lnTo>
                <a:lnTo>
                  <a:pt x="23393" y="29654"/>
                </a:lnTo>
                <a:lnTo>
                  <a:pt x="23393" y="115265"/>
                </a:lnTo>
                <a:lnTo>
                  <a:pt x="20408" y="116801"/>
                </a:lnTo>
                <a:lnTo>
                  <a:pt x="55232" y="116801"/>
                </a:lnTo>
                <a:lnTo>
                  <a:pt x="52235" y="115265"/>
                </a:lnTo>
                <a:lnTo>
                  <a:pt x="52235" y="2044"/>
                </a:lnTo>
                <a:lnTo>
                  <a:pt x="50863" y="0"/>
                </a:lnTo>
                <a:close/>
              </a:path>
            </a:pathLst>
          </a:custGeom>
          <a:solidFill>
            <a:srgbClr val="407DC9"/>
          </a:solidFill>
        </p:spPr>
        <p:txBody>
          <a:bodyPr wrap="square" lIns="0" tIns="0" rIns="0" bIns="0" rtlCol="0"/>
          <a:lstStyle/>
          <a:p>
            <a:endParaRPr/>
          </a:p>
        </p:txBody>
      </p:sp>
      <p:sp>
        <p:nvSpPr>
          <p:cNvPr id="6" name="object 6"/>
          <p:cNvSpPr/>
          <p:nvPr/>
        </p:nvSpPr>
        <p:spPr>
          <a:xfrm>
            <a:off x="11633979" y="8970027"/>
            <a:ext cx="76200" cy="195580"/>
          </a:xfrm>
          <a:custGeom>
            <a:avLst/>
            <a:gdLst/>
            <a:ahLst/>
            <a:cxnLst/>
            <a:rect l="l" t="t" r="r" b="b"/>
            <a:pathLst>
              <a:path w="76200" h="195579">
                <a:moveTo>
                  <a:pt x="75082" y="175336"/>
                </a:moveTo>
                <a:lnTo>
                  <a:pt x="825" y="175336"/>
                </a:lnTo>
                <a:lnTo>
                  <a:pt x="0" y="176352"/>
                </a:lnTo>
                <a:lnTo>
                  <a:pt x="0" y="193979"/>
                </a:lnTo>
                <a:lnTo>
                  <a:pt x="1104" y="195008"/>
                </a:lnTo>
                <a:lnTo>
                  <a:pt x="74815" y="195008"/>
                </a:lnTo>
                <a:lnTo>
                  <a:pt x="75907" y="193979"/>
                </a:lnTo>
                <a:lnTo>
                  <a:pt x="75907" y="176352"/>
                </a:lnTo>
                <a:lnTo>
                  <a:pt x="75082" y="175336"/>
                </a:lnTo>
                <a:close/>
              </a:path>
              <a:path w="76200" h="195579">
                <a:moveTo>
                  <a:pt x="51142" y="0"/>
                </a:moveTo>
                <a:lnTo>
                  <a:pt x="45973" y="0"/>
                </a:lnTo>
                <a:lnTo>
                  <a:pt x="6273" y="2044"/>
                </a:lnTo>
                <a:lnTo>
                  <a:pt x="2451" y="2311"/>
                </a:lnTo>
                <a:lnTo>
                  <a:pt x="1638" y="2819"/>
                </a:lnTo>
                <a:lnTo>
                  <a:pt x="1638" y="19684"/>
                </a:lnTo>
                <a:lnTo>
                  <a:pt x="2184" y="21729"/>
                </a:lnTo>
                <a:lnTo>
                  <a:pt x="6273" y="21983"/>
                </a:lnTo>
                <a:lnTo>
                  <a:pt x="15519" y="21983"/>
                </a:lnTo>
                <a:lnTo>
                  <a:pt x="21501" y="22237"/>
                </a:lnTo>
                <a:lnTo>
                  <a:pt x="23685" y="24536"/>
                </a:lnTo>
                <a:lnTo>
                  <a:pt x="23685" y="173786"/>
                </a:lnTo>
                <a:lnTo>
                  <a:pt x="20408" y="175336"/>
                </a:lnTo>
                <a:lnTo>
                  <a:pt x="55511" y="175336"/>
                </a:lnTo>
                <a:lnTo>
                  <a:pt x="52514" y="173786"/>
                </a:lnTo>
                <a:lnTo>
                  <a:pt x="52514" y="2044"/>
                </a:lnTo>
                <a:lnTo>
                  <a:pt x="51142" y="0"/>
                </a:lnTo>
                <a:close/>
              </a:path>
            </a:pathLst>
          </a:custGeom>
          <a:solidFill>
            <a:srgbClr val="407DC9"/>
          </a:solidFill>
        </p:spPr>
        <p:txBody>
          <a:bodyPr wrap="square" lIns="0" tIns="0" rIns="0" bIns="0" rtlCol="0"/>
          <a:lstStyle/>
          <a:p>
            <a:endParaRPr/>
          </a:p>
        </p:txBody>
      </p:sp>
      <p:sp>
        <p:nvSpPr>
          <p:cNvPr id="7" name="object 7"/>
          <p:cNvSpPr/>
          <p:nvPr/>
        </p:nvSpPr>
        <p:spPr>
          <a:xfrm>
            <a:off x="11724027" y="8970026"/>
            <a:ext cx="150495" cy="198755"/>
          </a:xfrm>
          <a:custGeom>
            <a:avLst/>
            <a:gdLst/>
            <a:ahLst/>
            <a:cxnLst/>
            <a:rect l="l" t="t" r="r" b="b"/>
            <a:pathLst>
              <a:path w="150495" h="198754">
                <a:moveTo>
                  <a:pt x="65024" y="56489"/>
                </a:moveTo>
                <a:lnTo>
                  <a:pt x="37536" y="61740"/>
                </a:lnTo>
                <a:lnTo>
                  <a:pt x="17110" y="76839"/>
                </a:lnTo>
                <a:lnTo>
                  <a:pt x="4384" y="100804"/>
                </a:lnTo>
                <a:lnTo>
                  <a:pt x="0" y="132651"/>
                </a:lnTo>
                <a:lnTo>
                  <a:pt x="4186" y="162645"/>
                </a:lnTo>
                <a:lnTo>
                  <a:pt x="15924" y="183027"/>
                </a:lnTo>
                <a:lnTo>
                  <a:pt x="33984" y="194639"/>
                </a:lnTo>
                <a:lnTo>
                  <a:pt x="57137" y="198323"/>
                </a:lnTo>
                <a:lnTo>
                  <a:pt x="69759" y="197190"/>
                </a:lnTo>
                <a:lnTo>
                  <a:pt x="81618" y="193471"/>
                </a:lnTo>
                <a:lnTo>
                  <a:pt x="92250" y="186686"/>
                </a:lnTo>
                <a:lnTo>
                  <a:pt x="100534" y="177114"/>
                </a:lnTo>
                <a:lnTo>
                  <a:pt x="62852" y="177114"/>
                </a:lnTo>
                <a:lnTo>
                  <a:pt x="47721" y="173712"/>
                </a:lnTo>
                <a:lnTo>
                  <a:pt x="37515" y="164274"/>
                </a:lnTo>
                <a:lnTo>
                  <a:pt x="31748" y="149950"/>
                </a:lnTo>
                <a:lnTo>
                  <a:pt x="29933" y="131889"/>
                </a:lnTo>
                <a:lnTo>
                  <a:pt x="32174" y="111058"/>
                </a:lnTo>
                <a:lnTo>
                  <a:pt x="39287" y="93895"/>
                </a:lnTo>
                <a:lnTo>
                  <a:pt x="51858" y="82245"/>
                </a:lnTo>
                <a:lnTo>
                  <a:pt x="70472" y="77952"/>
                </a:lnTo>
                <a:lnTo>
                  <a:pt x="129755" y="77952"/>
                </a:lnTo>
                <a:lnTo>
                  <a:pt x="129755" y="66967"/>
                </a:lnTo>
                <a:lnTo>
                  <a:pt x="100926" y="66967"/>
                </a:lnTo>
                <a:lnTo>
                  <a:pt x="93522" y="62849"/>
                </a:lnTo>
                <a:lnTo>
                  <a:pt x="85323" y="59523"/>
                </a:lnTo>
                <a:lnTo>
                  <a:pt x="75950" y="57299"/>
                </a:lnTo>
                <a:lnTo>
                  <a:pt x="65024" y="56489"/>
                </a:lnTo>
                <a:close/>
              </a:path>
              <a:path w="150495" h="198754">
                <a:moveTo>
                  <a:pt x="150431" y="176352"/>
                </a:moveTo>
                <a:lnTo>
                  <a:pt x="101193" y="176352"/>
                </a:lnTo>
                <a:lnTo>
                  <a:pt x="104787" y="186368"/>
                </a:lnTo>
                <a:lnTo>
                  <a:pt x="111161" y="192455"/>
                </a:lnTo>
                <a:lnTo>
                  <a:pt x="119219" y="195476"/>
                </a:lnTo>
                <a:lnTo>
                  <a:pt x="127863" y="196291"/>
                </a:lnTo>
                <a:lnTo>
                  <a:pt x="138188" y="196291"/>
                </a:lnTo>
                <a:lnTo>
                  <a:pt x="142265" y="195516"/>
                </a:lnTo>
                <a:lnTo>
                  <a:pt x="149885" y="192963"/>
                </a:lnTo>
                <a:lnTo>
                  <a:pt x="150431" y="190919"/>
                </a:lnTo>
                <a:lnTo>
                  <a:pt x="150431" y="176352"/>
                </a:lnTo>
                <a:close/>
              </a:path>
              <a:path w="150495" h="198754">
                <a:moveTo>
                  <a:pt x="129755" y="77952"/>
                </a:moveTo>
                <a:lnTo>
                  <a:pt x="70472" y="77952"/>
                </a:lnTo>
                <a:lnTo>
                  <a:pt x="79511" y="78715"/>
                </a:lnTo>
                <a:lnTo>
                  <a:pt x="87942" y="80795"/>
                </a:lnTo>
                <a:lnTo>
                  <a:pt x="95252" y="83883"/>
                </a:lnTo>
                <a:lnTo>
                  <a:pt x="100926" y="87668"/>
                </a:lnTo>
                <a:lnTo>
                  <a:pt x="100926" y="128562"/>
                </a:lnTo>
                <a:lnTo>
                  <a:pt x="97006" y="149301"/>
                </a:lnTo>
                <a:lnTo>
                  <a:pt x="89338" y="164530"/>
                </a:lnTo>
                <a:lnTo>
                  <a:pt x="77945" y="173912"/>
                </a:lnTo>
                <a:lnTo>
                  <a:pt x="62852" y="177114"/>
                </a:lnTo>
                <a:lnTo>
                  <a:pt x="100534" y="177114"/>
                </a:lnTo>
                <a:lnTo>
                  <a:pt x="101193" y="176352"/>
                </a:lnTo>
                <a:lnTo>
                  <a:pt x="150431" y="176352"/>
                </a:lnTo>
                <a:lnTo>
                  <a:pt x="150431" y="175844"/>
                </a:lnTo>
                <a:lnTo>
                  <a:pt x="132753" y="175844"/>
                </a:lnTo>
                <a:lnTo>
                  <a:pt x="130035" y="172770"/>
                </a:lnTo>
                <a:lnTo>
                  <a:pt x="129755" y="166382"/>
                </a:lnTo>
                <a:lnTo>
                  <a:pt x="129755" y="77952"/>
                </a:lnTo>
                <a:close/>
              </a:path>
              <a:path w="150495" h="198754">
                <a:moveTo>
                  <a:pt x="149352" y="174307"/>
                </a:moveTo>
                <a:lnTo>
                  <a:pt x="147167" y="174561"/>
                </a:lnTo>
                <a:lnTo>
                  <a:pt x="144183" y="174815"/>
                </a:lnTo>
                <a:lnTo>
                  <a:pt x="142824" y="175844"/>
                </a:lnTo>
                <a:lnTo>
                  <a:pt x="150431" y="175844"/>
                </a:lnTo>
                <a:lnTo>
                  <a:pt x="150431" y="174561"/>
                </a:lnTo>
                <a:lnTo>
                  <a:pt x="149352" y="174307"/>
                </a:lnTo>
                <a:close/>
              </a:path>
              <a:path w="150495" h="198754">
                <a:moveTo>
                  <a:pt x="128130" y="0"/>
                </a:moveTo>
                <a:lnTo>
                  <a:pt x="123240" y="0"/>
                </a:lnTo>
                <a:lnTo>
                  <a:pt x="83515" y="2044"/>
                </a:lnTo>
                <a:lnTo>
                  <a:pt x="79717" y="2311"/>
                </a:lnTo>
                <a:lnTo>
                  <a:pt x="78905" y="2819"/>
                </a:lnTo>
                <a:lnTo>
                  <a:pt x="78905" y="19685"/>
                </a:lnTo>
                <a:lnTo>
                  <a:pt x="79438" y="21729"/>
                </a:lnTo>
                <a:lnTo>
                  <a:pt x="83515" y="21983"/>
                </a:lnTo>
                <a:lnTo>
                  <a:pt x="92760" y="21983"/>
                </a:lnTo>
                <a:lnTo>
                  <a:pt x="98755" y="22237"/>
                </a:lnTo>
                <a:lnTo>
                  <a:pt x="100926" y="24536"/>
                </a:lnTo>
                <a:lnTo>
                  <a:pt x="100926" y="66967"/>
                </a:lnTo>
                <a:lnTo>
                  <a:pt x="129755" y="66967"/>
                </a:lnTo>
                <a:lnTo>
                  <a:pt x="129755" y="2044"/>
                </a:lnTo>
                <a:lnTo>
                  <a:pt x="128130" y="0"/>
                </a:lnTo>
                <a:close/>
              </a:path>
            </a:pathLst>
          </a:custGeom>
          <a:solidFill>
            <a:srgbClr val="407DC9"/>
          </a:solidFill>
        </p:spPr>
        <p:txBody>
          <a:bodyPr wrap="square" lIns="0" tIns="0" rIns="0" bIns="0" rtlCol="0"/>
          <a:lstStyle/>
          <a:p>
            <a:endParaRPr/>
          </a:p>
        </p:txBody>
      </p:sp>
      <p:sp>
        <p:nvSpPr>
          <p:cNvPr id="8" name="object 8"/>
          <p:cNvSpPr/>
          <p:nvPr/>
        </p:nvSpPr>
        <p:spPr>
          <a:xfrm>
            <a:off x="11920160" y="8978206"/>
            <a:ext cx="475039" cy="193922"/>
          </a:xfrm>
          <a:prstGeom prst="rect">
            <a:avLst/>
          </a:prstGeom>
          <a:blipFill>
            <a:blip r:embed="rId2" cstate="print"/>
            <a:stretch>
              <a:fillRect/>
            </a:stretch>
          </a:blipFill>
        </p:spPr>
        <p:txBody>
          <a:bodyPr wrap="square" lIns="0" tIns="0" rIns="0" bIns="0" rtlCol="0"/>
          <a:lstStyle/>
          <a:p>
            <a:endParaRPr/>
          </a:p>
        </p:txBody>
      </p:sp>
      <p:sp>
        <p:nvSpPr>
          <p:cNvPr id="9" name="object 9"/>
          <p:cNvSpPr/>
          <p:nvPr/>
        </p:nvSpPr>
        <p:spPr>
          <a:xfrm>
            <a:off x="10731500" y="8883078"/>
            <a:ext cx="388823" cy="365340"/>
          </a:xfrm>
          <a:prstGeom prst="rect">
            <a:avLst/>
          </a:prstGeom>
          <a:blipFill>
            <a:blip r:embed="rId3" cstate="print"/>
            <a:stretch>
              <a:fillRect/>
            </a:stretch>
          </a:blipFill>
        </p:spPr>
        <p:txBody>
          <a:bodyPr wrap="square" lIns="0" tIns="0" rIns="0" bIns="0" rtlCol="0"/>
          <a:lstStyle/>
          <a:p>
            <a:endParaRPr/>
          </a:p>
        </p:txBody>
      </p:sp>
      <p:sp>
        <p:nvSpPr>
          <p:cNvPr id="10" name="object 10"/>
          <p:cNvSpPr/>
          <p:nvPr/>
        </p:nvSpPr>
        <p:spPr>
          <a:xfrm>
            <a:off x="11551384" y="8954453"/>
            <a:ext cx="65405" cy="65405"/>
          </a:xfrm>
          <a:custGeom>
            <a:avLst/>
            <a:gdLst/>
            <a:ahLst/>
            <a:cxnLst/>
            <a:rect l="l" t="t" r="r" b="b"/>
            <a:pathLst>
              <a:path w="65404" h="65404">
                <a:moveTo>
                  <a:pt x="32562" y="0"/>
                </a:moveTo>
                <a:lnTo>
                  <a:pt x="0" y="32575"/>
                </a:lnTo>
                <a:lnTo>
                  <a:pt x="32562" y="65138"/>
                </a:lnTo>
                <a:lnTo>
                  <a:pt x="65138" y="32575"/>
                </a:lnTo>
                <a:lnTo>
                  <a:pt x="32562" y="0"/>
                </a:lnTo>
                <a:close/>
              </a:path>
            </a:pathLst>
          </a:custGeom>
          <a:solidFill>
            <a:srgbClr val="F2B533"/>
          </a:solidFill>
        </p:spPr>
        <p:txBody>
          <a:bodyPr wrap="square" lIns="0" tIns="0" rIns="0" bIns="0" rtlCol="0"/>
          <a:lstStyle/>
          <a:p>
            <a:endParaRPr/>
          </a:p>
        </p:txBody>
      </p:sp>
      <p:sp>
        <p:nvSpPr>
          <p:cNvPr id="11" name="object 11"/>
          <p:cNvSpPr/>
          <p:nvPr/>
        </p:nvSpPr>
        <p:spPr>
          <a:xfrm>
            <a:off x="304825" y="9179242"/>
            <a:ext cx="304800" cy="287655"/>
          </a:xfrm>
          <a:custGeom>
            <a:avLst/>
            <a:gdLst/>
            <a:ahLst/>
            <a:cxnLst/>
            <a:rect l="l" t="t" r="r" b="b"/>
            <a:pathLst>
              <a:path w="304800" h="287654">
                <a:moveTo>
                  <a:pt x="304774" y="287185"/>
                </a:moveTo>
                <a:lnTo>
                  <a:pt x="0" y="287185"/>
                </a:lnTo>
                <a:lnTo>
                  <a:pt x="0" y="0"/>
                </a:lnTo>
                <a:lnTo>
                  <a:pt x="304774" y="0"/>
                </a:lnTo>
                <a:lnTo>
                  <a:pt x="304774" y="287185"/>
                </a:lnTo>
                <a:close/>
              </a:path>
            </a:pathLst>
          </a:custGeom>
          <a:solidFill>
            <a:srgbClr val="407DC9"/>
          </a:solidFill>
        </p:spPr>
        <p:txBody>
          <a:bodyPr wrap="square" lIns="0" tIns="0" rIns="0" bIns="0" rtlCol="0"/>
          <a:lstStyle/>
          <a:p>
            <a:endParaRPr/>
          </a:p>
        </p:txBody>
      </p:sp>
      <p:sp>
        <p:nvSpPr>
          <p:cNvPr id="12" name="object 12"/>
          <p:cNvSpPr/>
          <p:nvPr/>
        </p:nvSpPr>
        <p:spPr>
          <a:xfrm>
            <a:off x="0" y="9179242"/>
            <a:ext cx="305435" cy="287655"/>
          </a:xfrm>
          <a:custGeom>
            <a:avLst/>
            <a:gdLst/>
            <a:ahLst/>
            <a:cxnLst/>
            <a:rect l="l" t="t" r="r" b="b"/>
            <a:pathLst>
              <a:path w="305435" h="287654">
                <a:moveTo>
                  <a:pt x="0" y="287185"/>
                </a:moveTo>
                <a:lnTo>
                  <a:pt x="304825" y="287185"/>
                </a:lnTo>
                <a:lnTo>
                  <a:pt x="304825" y="0"/>
                </a:lnTo>
                <a:lnTo>
                  <a:pt x="0" y="0"/>
                </a:lnTo>
                <a:lnTo>
                  <a:pt x="0" y="287185"/>
                </a:lnTo>
                <a:close/>
              </a:path>
            </a:pathLst>
          </a:custGeom>
          <a:solidFill>
            <a:srgbClr val="63CCC9"/>
          </a:solidFill>
        </p:spPr>
        <p:txBody>
          <a:bodyPr wrap="square" lIns="0" tIns="0" rIns="0" bIns="0" rtlCol="0"/>
          <a:lstStyle/>
          <a:p>
            <a:endParaRPr/>
          </a:p>
        </p:txBody>
      </p:sp>
      <p:sp>
        <p:nvSpPr>
          <p:cNvPr id="13" name="object 13"/>
          <p:cNvSpPr/>
          <p:nvPr/>
        </p:nvSpPr>
        <p:spPr>
          <a:xfrm>
            <a:off x="609600" y="9179242"/>
            <a:ext cx="305435" cy="287655"/>
          </a:xfrm>
          <a:custGeom>
            <a:avLst/>
            <a:gdLst/>
            <a:ahLst/>
            <a:cxnLst/>
            <a:rect l="l" t="t" r="r" b="b"/>
            <a:pathLst>
              <a:path w="305434" h="287654">
                <a:moveTo>
                  <a:pt x="0" y="0"/>
                </a:moveTo>
                <a:lnTo>
                  <a:pt x="304825" y="0"/>
                </a:lnTo>
                <a:lnTo>
                  <a:pt x="304825" y="287185"/>
                </a:lnTo>
                <a:lnTo>
                  <a:pt x="0" y="287185"/>
                </a:lnTo>
                <a:lnTo>
                  <a:pt x="0" y="0"/>
                </a:lnTo>
                <a:close/>
              </a:path>
            </a:pathLst>
          </a:custGeom>
          <a:solidFill>
            <a:srgbClr val="63CCC9"/>
          </a:solidFill>
        </p:spPr>
        <p:txBody>
          <a:bodyPr wrap="square" lIns="0" tIns="0" rIns="0" bIns="0" rtlCol="0"/>
          <a:lstStyle/>
          <a:p>
            <a:endParaRPr/>
          </a:p>
        </p:txBody>
      </p:sp>
      <p:sp>
        <p:nvSpPr>
          <p:cNvPr id="14" name="object 14"/>
          <p:cNvSpPr/>
          <p:nvPr/>
        </p:nvSpPr>
        <p:spPr>
          <a:xfrm>
            <a:off x="304825" y="8892146"/>
            <a:ext cx="304800" cy="287655"/>
          </a:xfrm>
          <a:custGeom>
            <a:avLst/>
            <a:gdLst/>
            <a:ahLst/>
            <a:cxnLst/>
            <a:rect l="l" t="t" r="r" b="b"/>
            <a:pathLst>
              <a:path w="304800" h="287654">
                <a:moveTo>
                  <a:pt x="0" y="0"/>
                </a:moveTo>
                <a:lnTo>
                  <a:pt x="304774" y="0"/>
                </a:lnTo>
                <a:lnTo>
                  <a:pt x="304774" y="287108"/>
                </a:lnTo>
                <a:lnTo>
                  <a:pt x="0" y="287108"/>
                </a:lnTo>
                <a:lnTo>
                  <a:pt x="0" y="0"/>
                </a:lnTo>
                <a:close/>
              </a:path>
            </a:pathLst>
          </a:custGeom>
          <a:solidFill>
            <a:srgbClr val="63CCC9"/>
          </a:solidFill>
        </p:spPr>
        <p:txBody>
          <a:bodyPr wrap="square" lIns="0" tIns="0" rIns="0" bIns="0" rtlCol="0"/>
          <a:lstStyle/>
          <a:p>
            <a:endParaRPr/>
          </a:p>
        </p:txBody>
      </p:sp>
      <p:sp>
        <p:nvSpPr>
          <p:cNvPr id="15" name="object 15"/>
          <p:cNvSpPr/>
          <p:nvPr/>
        </p:nvSpPr>
        <p:spPr>
          <a:xfrm>
            <a:off x="0" y="8604948"/>
            <a:ext cx="305435" cy="287655"/>
          </a:xfrm>
          <a:custGeom>
            <a:avLst/>
            <a:gdLst/>
            <a:ahLst/>
            <a:cxnLst/>
            <a:rect l="l" t="t" r="r" b="b"/>
            <a:pathLst>
              <a:path w="305435" h="287654">
                <a:moveTo>
                  <a:pt x="0" y="287197"/>
                </a:moveTo>
                <a:lnTo>
                  <a:pt x="304825" y="287197"/>
                </a:lnTo>
                <a:lnTo>
                  <a:pt x="304825" y="0"/>
                </a:lnTo>
                <a:lnTo>
                  <a:pt x="0" y="0"/>
                </a:lnTo>
                <a:lnTo>
                  <a:pt x="0" y="287197"/>
                </a:lnTo>
                <a:close/>
              </a:path>
            </a:pathLst>
          </a:custGeom>
          <a:solidFill>
            <a:srgbClr val="F2B533"/>
          </a:solidFill>
        </p:spPr>
        <p:txBody>
          <a:bodyPr wrap="square" lIns="0" tIns="0" rIns="0" bIns="0" rtlCol="0"/>
          <a:lstStyle/>
          <a:p>
            <a:endParaRPr/>
          </a:p>
        </p:txBody>
      </p:sp>
      <p:sp>
        <p:nvSpPr>
          <p:cNvPr id="16" name="object 16"/>
          <p:cNvSpPr/>
          <p:nvPr/>
        </p:nvSpPr>
        <p:spPr>
          <a:xfrm>
            <a:off x="609600" y="8604948"/>
            <a:ext cx="305435" cy="287655"/>
          </a:xfrm>
          <a:custGeom>
            <a:avLst/>
            <a:gdLst/>
            <a:ahLst/>
            <a:cxnLst/>
            <a:rect l="l" t="t" r="r" b="b"/>
            <a:pathLst>
              <a:path w="305434" h="287654">
                <a:moveTo>
                  <a:pt x="0" y="0"/>
                </a:moveTo>
                <a:lnTo>
                  <a:pt x="304825" y="0"/>
                </a:lnTo>
                <a:lnTo>
                  <a:pt x="304825" y="287197"/>
                </a:lnTo>
                <a:lnTo>
                  <a:pt x="0" y="287197"/>
                </a:lnTo>
                <a:lnTo>
                  <a:pt x="0" y="0"/>
                </a:lnTo>
                <a:close/>
              </a:path>
            </a:pathLst>
          </a:custGeom>
          <a:solidFill>
            <a:srgbClr val="F2B533"/>
          </a:solidFill>
        </p:spPr>
        <p:txBody>
          <a:bodyPr wrap="square" lIns="0" tIns="0" rIns="0" bIns="0" rtlCol="0"/>
          <a:lstStyle/>
          <a:p>
            <a:endParaRPr/>
          </a:p>
        </p:txBody>
      </p:sp>
      <p:sp>
        <p:nvSpPr>
          <p:cNvPr id="17" name="object 17"/>
          <p:cNvSpPr/>
          <p:nvPr/>
        </p:nvSpPr>
        <p:spPr>
          <a:xfrm>
            <a:off x="914438" y="8892133"/>
            <a:ext cx="304800" cy="287655"/>
          </a:xfrm>
          <a:custGeom>
            <a:avLst/>
            <a:gdLst/>
            <a:ahLst/>
            <a:cxnLst/>
            <a:rect l="l" t="t" r="r" b="b"/>
            <a:pathLst>
              <a:path w="304800" h="287654">
                <a:moveTo>
                  <a:pt x="304761" y="287108"/>
                </a:moveTo>
                <a:lnTo>
                  <a:pt x="0" y="287108"/>
                </a:lnTo>
                <a:lnTo>
                  <a:pt x="0" y="0"/>
                </a:lnTo>
                <a:lnTo>
                  <a:pt x="304761" y="0"/>
                </a:lnTo>
                <a:lnTo>
                  <a:pt x="304761" y="287108"/>
                </a:lnTo>
                <a:close/>
              </a:path>
            </a:pathLst>
          </a:custGeom>
          <a:solidFill>
            <a:srgbClr val="F2B533"/>
          </a:solidFill>
        </p:spPr>
        <p:txBody>
          <a:bodyPr wrap="square" lIns="0" tIns="0" rIns="0" bIns="0" rtlCol="0"/>
          <a:lstStyle/>
          <a:p>
            <a:endParaRPr/>
          </a:p>
        </p:txBody>
      </p:sp>
      <p:sp>
        <p:nvSpPr>
          <p:cNvPr id="18" name="object 18"/>
          <p:cNvSpPr/>
          <p:nvPr/>
        </p:nvSpPr>
        <p:spPr>
          <a:xfrm>
            <a:off x="914450" y="9466427"/>
            <a:ext cx="304800" cy="287655"/>
          </a:xfrm>
          <a:custGeom>
            <a:avLst/>
            <a:gdLst/>
            <a:ahLst/>
            <a:cxnLst/>
            <a:rect l="l" t="t" r="r" b="b"/>
            <a:pathLst>
              <a:path w="304800" h="287654">
                <a:moveTo>
                  <a:pt x="0" y="287121"/>
                </a:moveTo>
                <a:lnTo>
                  <a:pt x="304761" y="287121"/>
                </a:lnTo>
                <a:lnTo>
                  <a:pt x="304761" y="0"/>
                </a:lnTo>
                <a:lnTo>
                  <a:pt x="0" y="0"/>
                </a:lnTo>
                <a:lnTo>
                  <a:pt x="0" y="287121"/>
                </a:lnTo>
                <a:close/>
              </a:path>
            </a:pathLst>
          </a:custGeom>
          <a:solidFill>
            <a:srgbClr val="F2B533"/>
          </a:solidFill>
        </p:spPr>
        <p:txBody>
          <a:bodyPr wrap="square" lIns="0" tIns="0" rIns="0" bIns="0" rtlCol="0"/>
          <a:lstStyle/>
          <a:p>
            <a:endParaRPr/>
          </a:p>
        </p:txBody>
      </p:sp>
      <p:sp>
        <p:nvSpPr>
          <p:cNvPr id="19" name="object 19"/>
          <p:cNvSpPr/>
          <p:nvPr/>
        </p:nvSpPr>
        <p:spPr>
          <a:xfrm>
            <a:off x="304825" y="9466427"/>
            <a:ext cx="304800" cy="287655"/>
          </a:xfrm>
          <a:custGeom>
            <a:avLst/>
            <a:gdLst/>
            <a:ahLst/>
            <a:cxnLst/>
            <a:rect l="l" t="t" r="r" b="b"/>
            <a:pathLst>
              <a:path w="304800" h="287654">
                <a:moveTo>
                  <a:pt x="0" y="287172"/>
                </a:moveTo>
                <a:lnTo>
                  <a:pt x="304774" y="287172"/>
                </a:lnTo>
                <a:lnTo>
                  <a:pt x="304774" y="0"/>
                </a:lnTo>
                <a:lnTo>
                  <a:pt x="0" y="0"/>
                </a:lnTo>
                <a:lnTo>
                  <a:pt x="0" y="287172"/>
                </a:lnTo>
                <a:close/>
              </a:path>
            </a:pathLst>
          </a:custGeom>
          <a:solidFill>
            <a:srgbClr val="63CCC9"/>
          </a:solidFill>
        </p:spPr>
        <p:txBody>
          <a:bodyPr wrap="square" lIns="0" tIns="0" rIns="0" bIns="0" rtlCol="0"/>
          <a:lstStyle/>
          <a:p>
            <a:endParaRPr/>
          </a:p>
        </p:txBody>
      </p:sp>
      <p:sp>
        <p:nvSpPr>
          <p:cNvPr id="20" name="object 20"/>
          <p:cNvSpPr/>
          <p:nvPr/>
        </p:nvSpPr>
        <p:spPr>
          <a:xfrm>
            <a:off x="11446452" y="9248422"/>
            <a:ext cx="939749" cy="98780"/>
          </a:xfrm>
          <a:prstGeom prst="rect">
            <a:avLst/>
          </a:prstGeom>
          <a:blipFill>
            <a:blip r:embed="rId4" cstate="print"/>
            <a:stretch>
              <a:fillRect/>
            </a:stretch>
          </a:blipFill>
        </p:spPr>
        <p:txBody>
          <a:bodyPr wrap="square" lIns="0" tIns="0" rIns="0" bIns="0" rtlCol="0"/>
          <a:lstStyle/>
          <a:p>
            <a:endParaRPr/>
          </a:p>
        </p:txBody>
      </p:sp>
      <p:sp>
        <p:nvSpPr>
          <p:cNvPr id="22" name="Rettangolo 21"/>
          <p:cNvSpPr/>
          <p:nvPr/>
        </p:nvSpPr>
        <p:spPr>
          <a:xfrm>
            <a:off x="914438" y="1052028"/>
            <a:ext cx="11430000" cy="584775"/>
          </a:xfrm>
          <a:prstGeom prst="rect">
            <a:avLst/>
          </a:prstGeom>
        </p:spPr>
        <p:txBody>
          <a:bodyPr wrap="square">
            <a:spAutoFit/>
          </a:bodyPr>
          <a:lstStyle/>
          <a:p>
            <a:pPr marL="12700" algn="ctr">
              <a:lnSpc>
                <a:spcPct val="100000"/>
              </a:lnSpc>
              <a:spcBef>
                <a:spcPts val="100"/>
              </a:spcBef>
            </a:pPr>
            <a:r>
              <a:rPr lang="it-IT" sz="3200" b="1" dirty="0">
                <a:latin typeface="Times New Roman" panose="02020603050405020304" pitchFamily="18" charset="0"/>
                <a:cs typeface="Times New Roman" panose="02020603050405020304" pitchFamily="18" charset="0"/>
              </a:rPr>
              <a:t>WP L</a:t>
            </a:r>
            <a:r>
              <a:rPr lang="it-IT" sz="3200" b="1" dirty="0" smtClean="0">
                <a:latin typeface="Times New Roman" panose="02020603050405020304" pitchFamily="18" charset="0"/>
                <a:cs typeface="Times New Roman" panose="02020603050405020304" pitchFamily="18" charset="0"/>
              </a:rPr>
              <a:t>eaders</a:t>
            </a:r>
            <a:endParaRPr lang="it-IT" sz="3200" b="1" dirty="0">
              <a:latin typeface="Times New Roman" panose="02020603050405020304" pitchFamily="18" charset="0"/>
              <a:cs typeface="Times New Roman" panose="02020603050405020304" pitchFamily="18" charset="0"/>
            </a:endParaRPr>
          </a:p>
        </p:txBody>
      </p:sp>
      <p:pic>
        <p:nvPicPr>
          <p:cNvPr id="23" name="Immagine 22"/>
          <p:cNvPicPr>
            <a:picLocks noChangeAspect="1"/>
          </p:cNvPicPr>
          <p:nvPr/>
        </p:nvPicPr>
        <p:blipFill>
          <a:blip r:embed="rId5"/>
          <a:stretch>
            <a:fillRect/>
          </a:stretch>
        </p:blipFill>
        <p:spPr>
          <a:xfrm>
            <a:off x="736600" y="2447333"/>
            <a:ext cx="11658599" cy="6023567"/>
          </a:xfrm>
          <a:prstGeom prst="rect">
            <a:avLst/>
          </a:prstGeom>
        </p:spPr>
      </p:pic>
    </p:spTree>
    <p:extLst>
      <p:ext uri="{BB962C8B-B14F-4D97-AF65-F5344CB8AC3E}">
        <p14:creationId xmlns:p14="http://schemas.microsoft.com/office/powerpoint/2010/main" val="15680431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11194069" y="8978206"/>
            <a:ext cx="169545" cy="189865"/>
          </a:xfrm>
          <a:custGeom>
            <a:avLst/>
            <a:gdLst/>
            <a:ahLst/>
            <a:cxnLst/>
            <a:rect l="l" t="t" r="r" b="b"/>
            <a:pathLst>
              <a:path w="169545" h="189865">
                <a:moveTo>
                  <a:pt x="98729" y="0"/>
                </a:moveTo>
                <a:lnTo>
                  <a:pt x="56337" y="7061"/>
                </a:lnTo>
                <a:lnTo>
                  <a:pt x="25395" y="26968"/>
                </a:lnTo>
                <a:lnTo>
                  <a:pt x="6437" y="57800"/>
                </a:lnTo>
                <a:lnTo>
                  <a:pt x="0" y="97637"/>
                </a:lnTo>
                <a:lnTo>
                  <a:pt x="7236" y="138319"/>
                </a:lnTo>
                <a:lnTo>
                  <a:pt x="27705" y="167020"/>
                </a:lnTo>
                <a:lnTo>
                  <a:pt x="59546" y="184030"/>
                </a:lnTo>
                <a:lnTo>
                  <a:pt x="100901" y="189636"/>
                </a:lnTo>
                <a:lnTo>
                  <a:pt x="124276" y="188131"/>
                </a:lnTo>
                <a:lnTo>
                  <a:pt x="164820" y="176098"/>
                </a:lnTo>
                <a:lnTo>
                  <a:pt x="169456" y="172770"/>
                </a:lnTo>
                <a:lnTo>
                  <a:pt x="169456" y="166382"/>
                </a:lnTo>
                <a:lnTo>
                  <a:pt x="102539" y="166382"/>
                </a:lnTo>
                <a:lnTo>
                  <a:pt x="70375" y="161491"/>
                </a:lnTo>
                <a:lnTo>
                  <a:pt x="48413" y="147566"/>
                </a:lnTo>
                <a:lnTo>
                  <a:pt x="35836" y="125732"/>
                </a:lnTo>
                <a:lnTo>
                  <a:pt x="31826" y="97116"/>
                </a:lnTo>
                <a:lnTo>
                  <a:pt x="35615" y="67964"/>
                </a:lnTo>
                <a:lnTo>
                  <a:pt x="47666" y="43700"/>
                </a:lnTo>
                <a:lnTo>
                  <a:pt x="68998" y="27104"/>
                </a:lnTo>
                <a:lnTo>
                  <a:pt x="100634" y="20955"/>
                </a:lnTo>
                <a:lnTo>
                  <a:pt x="156378" y="20955"/>
                </a:lnTo>
                <a:lnTo>
                  <a:pt x="152660" y="15814"/>
                </a:lnTo>
                <a:lnTo>
                  <a:pt x="131664" y="4445"/>
                </a:lnTo>
                <a:lnTo>
                  <a:pt x="98729" y="0"/>
                </a:lnTo>
                <a:close/>
              </a:path>
              <a:path w="169545" h="189865">
                <a:moveTo>
                  <a:pt x="169456" y="151815"/>
                </a:moveTo>
                <a:lnTo>
                  <a:pt x="167817" y="151815"/>
                </a:lnTo>
                <a:lnTo>
                  <a:pt x="161289" y="154114"/>
                </a:lnTo>
                <a:lnTo>
                  <a:pt x="151229" y="157863"/>
                </a:lnTo>
                <a:lnTo>
                  <a:pt x="137929" y="161877"/>
                </a:lnTo>
                <a:lnTo>
                  <a:pt x="121622" y="165076"/>
                </a:lnTo>
                <a:lnTo>
                  <a:pt x="102539" y="166382"/>
                </a:lnTo>
                <a:lnTo>
                  <a:pt x="169456" y="166382"/>
                </a:lnTo>
                <a:lnTo>
                  <a:pt x="169456" y="151815"/>
                </a:lnTo>
                <a:close/>
              </a:path>
              <a:path w="169545" h="189865">
                <a:moveTo>
                  <a:pt x="156378" y="20955"/>
                </a:moveTo>
                <a:lnTo>
                  <a:pt x="100634" y="20955"/>
                </a:lnTo>
                <a:lnTo>
                  <a:pt x="112471" y="21690"/>
                </a:lnTo>
                <a:lnTo>
                  <a:pt x="122701" y="23768"/>
                </a:lnTo>
                <a:lnTo>
                  <a:pt x="131349" y="26998"/>
                </a:lnTo>
                <a:lnTo>
                  <a:pt x="138442" y="31191"/>
                </a:lnTo>
                <a:lnTo>
                  <a:pt x="132181" y="34251"/>
                </a:lnTo>
                <a:lnTo>
                  <a:pt x="127838" y="40132"/>
                </a:lnTo>
                <a:lnTo>
                  <a:pt x="127838" y="48044"/>
                </a:lnTo>
                <a:lnTo>
                  <a:pt x="129321" y="55626"/>
                </a:lnTo>
                <a:lnTo>
                  <a:pt x="133380" y="61337"/>
                </a:lnTo>
                <a:lnTo>
                  <a:pt x="139427" y="64939"/>
                </a:lnTo>
                <a:lnTo>
                  <a:pt x="146875" y="66192"/>
                </a:lnTo>
                <a:lnTo>
                  <a:pt x="154381" y="64931"/>
                </a:lnTo>
                <a:lnTo>
                  <a:pt x="160816" y="61274"/>
                </a:lnTo>
                <a:lnTo>
                  <a:pt x="165313" y="55412"/>
                </a:lnTo>
                <a:lnTo>
                  <a:pt x="167004" y="47536"/>
                </a:lnTo>
                <a:lnTo>
                  <a:pt x="163759" y="31161"/>
                </a:lnTo>
                <a:lnTo>
                  <a:pt x="156378" y="20955"/>
                </a:lnTo>
                <a:close/>
              </a:path>
            </a:pathLst>
          </a:custGeom>
          <a:solidFill>
            <a:srgbClr val="407DC9"/>
          </a:solidFill>
        </p:spPr>
        <p:txBody>
          <a:bodyPr wrap="square" lIns="0" tIns="0" rIns="0" bIns="0" rtlCol="0"/>
          <a:lstStyle/>
          <a:p>
            <a:endParaRPr/>
          </a:p>
        </p:txBody>
      </p:sp>
      <p:sp>
        <p:nvSpPr>
          <p:cNvPr id="4" name="object 4"/>
          <p:cNvSpPr/>
          <p:nvPr/>
        </p:nvSpPr>
        <p:spPr>
          <a:xfrm>
            <a:off x="11373890" y="8969784"/>
            <a:ext cx="165100" cy="196850"/>
          </a:xfrm>
          <a:custGeom>
            <a:avLst/>
            <a:gdLst/>
            <a:ahLst/>
            <a:cxnLst/>
            <a:rect l="l" t="t" r="r" b="b"/>
            <a:pathLst>
              <a:path w="165100" h="196850">
                <a:moveTo>
                  <a:pt x="139628" y="78968"/>
                </a:moveTo>
                <a:lnTo>
                  <a:pt x="89496" y="78968"/>
                </a:lnTo>
                <a:lnTo>
                  <a:pt x="101294" y="80884"/>
                </a:lnTo>
                <a:lnTo>
                  <a:pt x="109220" y="86250"/>
                </a:lnTo>
                <a:lnTo>
                  <a:pt x="113678" y="94490"/>
                </a:lnTo>
                <a:lnTo>
                  <a:pt x="115074" y="105029"/>
                </a:lnTo>
                <a:lnTo>
                  <a:pt x="115074" y="170459"/>
                </a:lnTo>
                <a:lnTo>
                  <a:pt x="117522" y="183593"/>
                </a:lnTo>
                <a:lnTo>
                  <a:pt x="123845" y="191549"/>
                </a:lnTo>
                <a:lnTo>
                  <a:pt x="132514" y="195478"/>
                </a:lnTo>
                <a:lnTo>
                  <a:pt x="141998" y="196532"/>
                </a:lnTo>
                <a:lnTo>
                  <a:pt x="152336" y="196532"/>
                </a:lnTo>
                <a:lnTo>
                  <a:pt x="164579" y="176085"/>
                </a:lnTo>
                <a:lnTo>
                  <a:pt x="146621" y="176085"/>
                </a:lnTo>
                <a:lnTo>
                  <a:pt x="143903" y="172504"/>
                </a:lnTo>
                <a:lnTo>
                  <a:pt x="143903" y="100939"/>
                </a:lnTo>
                <a:lnTo>
                  <a:pt x="140566" y="80370"/>
                </a:lnTo>
                <a:lnTo>
                  <a:pt x="139628" y="78968"/>
                </a:lnTo>
                <a:close/>
              </a:path>
              <a:path w="165100" h="196850">
                <a:moveTo>
                  <a:pt x="75082" y="175577"/>
                </a:moveTo>
                <a:lnTo>
                  <a:pt x="812" y="175577"/>
                </a:lnTo>
                <a:lnTo>
                  <a:pt x="0" y="176593"/>
                </a:lnTo>
                <a:lnTo>
                  <a:pt x="0" y="194233"/>
                </a:lnTo>
                <a:lnTo>
                  <a:pt x="1104" y="195249"/>
                </a:lnTo>
                <a:lnTo>
                  <a:pt x="74815" y="195249"/>
                </a:lnTo>
                <a:lnTo>
                  <a:pt x="75895" y="194233"/>
                </a:lnTo>
                <a:lnTo>
                  <a:pt x="75895" y="176593"/>
                </a:lnTo>
                <a:lnTo>
                  <a:pt x="75082" y="175577"/>
                </a:lnTo>
                <a:close/>
              </a:path>
              <a:path w="165100" h="196850">
                <a:moveTo>
                  <a:pt x="163499" y="174548"/>
                </a:moveTo>
                <a:lnTo>
                  <a:pt x="161315" y="174802"/>
                </a:lnTo>
                <a:lnTo>
                  <a:pt x="158318" y="175056"/>
                </a:lnTo>
                <a:lnTo>
                  <a:pt x="156959" y="176085"/>
                </a:lnTo>
                <a:lnTo>
                  <a:pt x="164579" y="176085"/>
                </a:lnTo>
                <a:lnTo>
                  <a:pt x="164579" y="174802"/>
                </a:lnTo>
                <a:lnTo>
                  <a:pt x="163499" y="174548"/>
                </a:lnTo>
                <a:close/>
              </a:path>
              <a:path w="165100" h="196850">
                <a:moveTo>
                  <a:pt x="51142" y="0"/>
                </a:moveTo>
                <a:lnTo>
                  <a:pt x="45974" y="0"/>
                </a:lnTo>
                <a:lnTo>
                  <a:pt x="6261" y="2286"/>
                </a:lnTo>
                <a:lnTo>
                  <a:pt x="2451" y="2552"/>
                </a:lnTo>
                <a:lnTo>
                  <a:pt x="1638" y="3060"/>
                </a:lnTo>
                <a:lnTo>
                  <a:pt x="1638" y="19672"/>
                </a:lnTo>
                <a:lnTo>
                  <a:pt x="2184" y="21717"/>
                </a:lnTo>
                <a:lnTo>
                  <a:pt x="6261" y="21971"/>
                </a:lnTo>
                <a:lnTo>
                  <a:pt x="15519" y="22225"/>
                </a:lnTo>
                <a:lnTo>
                  <a:pt x="20942" y="22479"/>
                </a:lnTo>
                <a:lnTo>
                  <a:pt x="23126" y="24269"/>
                </a:lnTo>
                <a:lnTo>
                  <a:pt x="23672" y="29641"/>
                </a:lnTo>
                <a:lnTo>
                  <a:pt x="23672" y="166624"/>
                </a:lnTo>
                <a:lnTo>
                  <a:pt x="23126" y="174294"/>
                </a:lnTo>
                <a:lnTo>
                  <a:pt x="19596" y="175577"/>
                </a:lnTo>
                <a:lnTo>
                  <a:pt x="56045" y="175577"/>
                </a:lnTo>
                <a:lnTo>
                  <a:pt x="52768" y="174294"/>
                </a:lnTo>
                <a:lnTo>
                  <a:pt x="52501" y="166624"/>
                </a:lnTo>
                <a:lnTo>
                  <a:pt x="52501" y="131356"/>
                </a:lnTo>
                <a:lnTo>
                  <a:pt x="55108" y="109154"/>
                </a:lnTo>
                <a:lnTo>
                  <a:pt x="62126" y="92703"/>
                </a:lnTo>
                <a:lnTo>
                  <a:pt x="73581" y="82482"/>
                </a:lnTo>
                <a:lnTo>
                  <a:pt x="88346" y="79222"/>
                </a:lnTo>
                <a:lnTo>
                  <a:pt x="52501" y="79222"/>
                </a:lnTo>
                <a:lnTo>
                  <a:pt x="52501" y="2032"/>
                </a:lnTo>
                <a:lnTo>
                  <a:pt x="51142" y="0"/>
                </a:lnTo>
                <a:close/>
              </a:path>
              <a:path w="165100" h="196850">
                <a:moveTo>
                  <a:pt x="99288" y="56222"/>
                </a:moveTo>
                <a:lnTo>
                  <a:pt x="84441" y="57587"/>
                </a:lnTo>
                <a:lnTo>
                  <a:pt x="71304" y="61779"/>
                </a:lnTo>
                <a:lnTo>
                  <a:pt x="60462" y="68942"/>
                </a:lnTo>
                <a:lnTo>
                  <a:pt x="52501" y="79222"/>
                </a:lnTo>
                <a:lnTo>
                  <a:pt x="88346" y="79222"/>
                </a:lnTo>
                <a:lnTo>
                  <a:pt x="89496" y="78968"/>
                </a:lnTo>
                <a:lnTo>
                  <a:pt x="139628" y="78968"/>
                </a:lnTo>
                <a:lnTo>
                  <a:pt x="131287" y="66508"/>
                </a:lnTo>
                <a:lnTo>
                  <a:pt x="117162" y="58682"/>
                </a:lnTo>
                <a:lnTo>
                  <a:pt x="99288" y="56222"/>
                </a:lnTo>
                <a:close/>
              </a:path>
            </a:pathLst>
          </a:custGeom>
          <a:solidFill>
            <a:srgbClr val="407DC9"/>
          </a:solidFill>
        </p:spPr>
        <p:txBody>
          <a:bodyPr wrap="square" lIns="0" tIns="0" rIns="0" bIns="0" rtlCol="0"/>
          <a:lstStyle/>
          <a:p>
            <a:endParaRPr/>
          </a:p>
        </p:txBody>
      </p:sp>
      <p:sp>
        <p:nvSpPr>
          <p:cNvPr id="5" name="object 5"/>
          <p:cNvSpPr/>
          <p:nvPr/>
        </p:nvSpPr>
        <p:spPr>
          <a:xfrm>
            <a:off x="11550196" y="9028558"/>
            <a:ext cx="76200" cy="136525"/>
          </a:xfrm>
          <a:custGeom>
            <a:avLst/>
            <a:gdLst/>
            <a:ahLst/>
            <a:cxnLst/>
            <a:rect l="l" t="t" r="r" b="b"/>
            <a:pathLst>
              <a:path w="76200" h="136525">
                <a:moveTo>
                  <a:pt x="75082" y="116801"/>
                </a:moveTo>
                <a:lnTo>
                  <a:pt x="546" y="116801"/>
                </a:lnTo>
                <a:lnTo>
                  <a:pt x="0" y="117817"/>
                </a:lnTo>
                <a:lnTo>
                  <a:pt x="0" y="135458"/>
                </a:lnTo>
                <a:lnTo>
                  <a:pt x="1092" y="136474"/>
                </a:lnTo>
                <a:lnTo>
                  <a:pt x="74523" y="136474"/>
                </a:lnTo>
                <a:lnTo>
                  <a:pt x="75895" y="135458"/>
                </a:lnTo>
                <a:lnTo>
                  <a:pt x="75895" y="117817"/>
                </a:lnTo>
                <a:lnTo>
                  <a:pt x="75082" y="116801"/>
                </a:lnTo>
                <a:close/>
              </a:path>
              <a:path w="76200" h="136525">
                <a:moveTo>
                  <a:pt x="50863" y="0"/>
                </a:moveTo>
                <a:lnTo>
                  <a:pt x="45973" y="0"/>
                </a:lnTo>
                <a:lnTo>
                  <a:pt x="2451" y="2552"/>
                </a:lnTo>
                <a:lnTo>
                  <a:pt x="1358" y="3060"/>
                </a:lnTo>
                <a:lnTo>
                  <a:pt x="1358" y="19672"/>
                </a:lnTo>
                <a:lnTo>
                  <a:pt x="1904" y="21729"/>
                </a:lnTo>
                <a:lnTo>
                  <a:pt x="6261" y="21983"/>
                </a:lnTo>
                <a:lnTo>
                  <a:pt x="15506" y="22237"/>
                </a:lnTo>
                <a:lnTo>
                  <a:pt x="20942" y="22491"/>
                </a:lnTo>
                <a:lnTo>
                  <a:pt x="23126" y="24282"/>
                </a:lnTo>
                <a:lnTo>
                  <a:pt x="23393" y="29654"/>
                </a:lnTo>
                <a:lnTo>
                  <a:pt x="23393" y="115265"/>
                </a:lnTo>
                <a:lnTo>
                  <a:pt x="20408" y="116801"/>
                </a:lnTo>
                <a:lnTo>
                  <a:pt x="55232" y="116801"/>
                </a:lnTo>
                <a:lnTo>
                  <a:pt x="52235" y="115265"/>
                </a:lnTo>
                <a:lnTo>
                  <a:pt x="52235" y="2044"/>
                </a:lnTo>
                <a:lnTo>
                  <a:pt x="50863" y="0"/>
                </a:lnTo>
                <a:close/>
              </a:path>
            </a:pathLst>
          </a:custGeom>
          <a:solidFill>
            <a:srgbClr val="407DC9"/>
          </a:solidFill>
        </p:spPr>
        <p:txBody>
          <a:bodyPr wrap="square" lIns="0" tIns="0" rIns="0" bIns="0" rtlCol="0"/>
          <a:lstStyle/>
          <a:p>
            <a:endParaRPr/>
          </a:p>
        </p:txBody>
      </p:sp>
      <p:sp>
        <p:nvSpPr>
          <p:cNvPr id="6" name="object 6"/>
          <p:cNvSpPr/>
          <p:nvPr/>
        </p:nvSpPr>
        <p:spPr>
          <a:xfrm>
            <a:off x="11633979" y="8970027"/>
            <a:ext cx="76200" cy="195580"/>
          </a:xfrm>
          <a:custGeom>
            <a:avLst/>
            <a:gdLst/>
            <a:ahLst/>
            <a:cxnLst/>
            <a:rect l="l" t="t" r="r" b="b"/>
            <a:pathLst>
              <a:path w="76200" h="195579">
                <a:moveTo>
                  <a:pt x="75082" y="175336"/>
                </a:moveTo>
                <a:lnTo>
                  <a:pt x="825" y="175336"/>
                </a:lnTo>
                <a:lnTo>
                  <a:pt x="0" y="176352"/>
                </a:lnTo>
                <a:lnTo>
                  <a:pt x="0" y="193979"/>
                </a:lnTo>
                <a:lnTo>
                  <a:pt x="1104" y="195008"/>
                </a:lnTo>
                <a:lnTo>
                  <a:pt x="74815" y="195008"/>
                </a:lnTo>
                <a:lnTo>
                  <a:pt x="75907" y="193979"/>
                </a:lnTo>
                <a:lnTo>
                  <a:pt x="75907" y="176352"/>
                </a:lnTo>
                <a:lnTo>
                  <a:pt x="75082" y="175336"/>
                </a:lnTo>
                <a:close/>
              </a:path>
              <a:path w="76200" h="195579">
                <a:moveTo>
                  <a:pt x="51142" y="0"/>
                </a:moveTo>
                <a:lnTo>
                  <a:pt x="45973" y="0"/>
                </a:lnTo>
                <a:lnTo>
                  <a:pt x="6273" y="2044"/>
                </a:lnTo>
                <a:lnTo>
                  <a:pt x="2451" y="2311"/>
                </a:lnTo>
                <a:lnTo>
                  <a:pt x="1638" y="2819"/>
                </a:lnTo>
                <a:lnTo>
                  <a:pt x="1638" y="19684"/>
                </a:lnTo>
                <a:lnTo>
                  <a:pt x="2184" y="21729"/>
                </a:lnTo>
                <a:lnTo>
                  <a:pt x="6273" y="21983"/>
                </a:lnTo>
                <a:lnTo>
                  <a:pt x="15519" y="21983"/>
                </a:lnTo>
                <a:lnTo>
                  <a:pt x="21501" y="22237"/>
                </a:lnTo>
                <a:lnTo>
                  <a:pt x="23685" y="24536"/>
                </a:lnTo>
                <a:lnTo>
                  <a:pt x="23685" y="173786"/>
                </a:lnTo>
                <a:lnTo>
                  <a:pt x="20408" y="175336"/>
                </a:lnTo>
                <a:lnTo>
                  <a:pt x="55511" y="175336"/>
                </a:lnTo>
                <a:lnTo>
                  <a:pt x="52514" y="173786"/>
                </a:lnTo>
                <a:lnTo>
                  <a:pt x="52514" y="2044"/>
                </a:lnTo>
                <a:lnTo>
                  <a:pt x="51142" y="0"/>
                </a:lnTo>
                <a:close/>
              </a:path>
            </a:pathLst>
          </a:custGeom>
          <a:solidFill>
            <a:srgbClr val="407DC9"/>
          </a:solidFill>
        </p:spPr>
        <p:txBody>
          <a:bodyPr wrap="square" lIns="0" tIns="0" rIns="0" bIns="0" rtlCol="0"/>
          <a:lstStyle/>
          <a:p>
            <a:endParaRPr/>
          </a:p>
        </p:txBody>
      </p:sp>
      <p:sp>
        <p:nvSpPr>
          <p:cNvPr id="7" name="object 7"/>
          <p:cNvSpPr/>
          <p:nvPr/>
        </p:nvSpPr>
        <p:spPr>
          <a:xfrm>
            <a:off x="11724027" y="8970026"/>
            <a:ext cx="150495" cy="198755"/>
          </a:xfrm>
          <a:custGeom>
            <a:avLst/>
            <a:gdLst/>
            <a:ahLst/>
            <a:cxnLst/>
            <a:rect l="l" t="t" r="r" b="b"/>
            <a:pathLst>
              <a:path w="150495" h="198754">
                <a:moveTo>
                  <a:pt x="65024" y="56489"/>
                </a:moveTo>
                <a:lnTo>
                  <a:pt x="37536" y="61740"/>
                </a:lnTo>
                <a:lnTo>
                  <a:pt x="17110" y="76839"/>
                </a:lnTo>
                <a:lnTo>
                  <a:pt x="4384" y="100804"/>
                </a:lnTo>
                <a:lnTo>
                  <a:pt x="0" y="132651"/>
                </a:lnTo>
                <a:lnTo>
                  <a:pt x="4186" y="162645"/>
                </a:lnTo>
                <a:lnTo>
                  <a:pt x="15924" y="183027"/>
                </a:lnTo>
                <a:lnTo>
                  <a:pt x="33984" y="194639"/>
                </a:lnTo>
                <a:lnTo>
                  <a:pt x="57137" y="198323"/>
                </a:lnTo>
                <a:lnTo>
                  <a:pt x="69759" y="197190"/>
                </a:lnTo>
                <a:lnTo>
                  <a:pt x="81618" y="193471"/>
                </a:lnTo>
                <a:lnTo>
                  <a:pt x="92250" y="186686"/>
                </a:lnTo>
                <a:lnTo>
                  <a:pt x="100534" y="177114"/>
                </a:lnTo>
                <a:lnTo>
                  <a:pt x="62852" y="177114"/>
                </a:lnTo>
                <a:lnTo>
                  <a:pt x="47721" y="173712"/>
                </a:lnTo>
                <a:lnTo>
                  <a:pt x="37515" y="164274"/>
                </a:lnTo>
                <a:lnTo>
                  <a:pt x="31748" y="149950"/>
                </a:lnTo>
                <a:lnTo>
                  <a:pt x="29933" y="131889"/>
                </a:lnTo>
                <a:lnTo>
                  <a:pt x="32174" y="111058"/>
                </a:lnTo>
                <a:lnTo>
                  <a:pt x="39287" y="93895"/>
                </a:lnTo>
                <a:lnTo>
                  <a:pt x="51858" y="82245"/>
                </a:lnTo>
                <a:lnTo>
                  <a:pt x="70472" y="77952"/>
                </a:lnTo>
                <a:lnTo>
                  <a:pt x="129755" y="77952"/>
                </a:lnTo>
                <a:lnTo>
                  <a:pt x="129755" y="66967"/>
                </a:lnTo>
                <a:lnTo>
                  <a:pt x="100926" y="66967"/>
                </a:lnTo>
                <a:lnTo>
                  <a:pt x="93522" y="62849"/>
                </a:lnTo>
                <a:lnTo>
                  <a:pt x="85323" y="59523"/>
                </a:lnTo>
                <a:lnTo>
                  <a:pt x="75950" y="57299"/>
                </a:lnTo>
                <a:lnTo>
                  <a:pt x="65024" y="56489"/>
                </a:lnTo>
                <a:close/>
              </a:path>
              <a:path w="150495" h="198754">
                <a:moveTo>
                  <a:pt x="150431" y="176352"/>
                </a:moveTo>
                <a:lnTo>
                  <a:pt x="101193" y="176352"/>
                </a:lnTo>
                <a:lnTo>
                  <a:pt x="104787" y="186368"/>
                </a:lnTo>
                <a:lnTo>
                  <a:pt x="111161" y="192455"/>
                </a:lnTo>
                <a:lnTo>
                  <a:pt x="119219" y="195476"/>
                </a:lnTo>
                <a:lnTo>
                  <a:pt x="127863" y="196291"/>
                </a:lnTo>
                <a:lnTo>
                  <a:pt x="138188" y="196291"/>
                </a:lnTo>
                <a:lnTo>
                  <a:pt x="142265" y="195516"/>
                </a:lnTo>
                <a:lnTo>
                  <a:pt x="149885" y="192963"/>
                </a:lnTo>
                <a:lnTo>
                  <a:pt x="150431" y="190919"/>
                </a:lnTo>
                <a:lnTo>
                  <a:pt x="150431" y="176352"/>
                </a:lnTo>
                <a:close/>
              </a:path>
              <a:path w="150495" h="198754">
                <a:moveTo>
                  <a:pt x="129755" y="77952"/>
                </a:moveTo>
                <a:lnTo>
                  <a:pt x="70472" y="77952"/>
                </a:lnTo>
                <a:lnTo>
                  <a:pt x="79511" y="78715"/>
                </a:lnTo>
                <a:lnTo>
                  <a:pt x="87942" y="80795"/>
                </a:lnTo>
                <a:lnTo>
                  <a:pt x="95252" y="83883"/>
                </a:lnTo>
                <a:lnTo>
                  <a:pt x="100926" y="87668"/>
                </a:lnTo>
                <a:lnTo>
                  <a:pt x="100926" y="128562"/>
                </a:lnTo>
                <a:lnTo>
                  <a:pt x="97006" y="149301"/>
                </a:lnTo>
                <a:lnTo>
                  <a:pt x="89338" y="164530"/>
                </a:lnTo>
                <a:lnTo>
                  <a:pt x="77945" y="173912"/>
                </a:lnTo>
                <a:lnTo>
                  <a:pt x="62852" y="177114"/>
                </a:lnTo>
                <a:lnTo>
                  <a:pt x="100534" y="177114"/>
                </a:lnTo>
                <a:lnTo>
                  <a:pt x="101193" y="176352"/>
                </a:lnTo>
                <a:lnTo>
                  <a:pt x="150431" y="176352"/>
                </a:lnTo>
                <a:lnTo>
                  <a:pt x="150431" y="175844"/>
                </a:lnTo>
                <a:lnTo>
                  <a:pt x="132753" y="175844"/>
                </a:lnTo>
                <a:lnTo>
                  <a:pt x="130035" y="172770"/>
                </a:lnTo>
                <a:lnTo>
                  <a:pt x="129755" y="166382"/>
                </a:lnTo>
                <a:lnTo>
                  <a:pt x="129755" y="77952"/>
                </a:lnTo>
                <a:close/>
              </a:path>
              <a:path w="150495" h="198754">
                <a:moveTo>
                  <a:pt x="149352" y="174307"/>
                </a:moveTo>
                <a:lnTo>
                  <a:pt x="147167" y="174561"/>
                </a:lnTo>
                <a:lnTo>
                  <a:pt x="144183" y="174815"/>
                </a:lnTo>
                <a:lnTo>
                  <a:pt x="142824" y="175844"/>
                </a:lnTo>
                <a:lnTo>
                  <a:pt x="150431" y="175844"/>
                </a:lnTo>
                <a:lnTo>
                  <a:pt x="150431" y="174561"/>
                </a:lnTo>
                <a:lnTo>
                  <a:pt x="149352" y="174307"/>
                </a:lnTo>
                <a:close/>
              </a:path>
              <a:path w="150495" h="198754">
                <a:moveTo>
                  <a:pt x="128130" y="0"/>
                </a:moveTo>
                <a:lnTo>
                  <a:pt x="123240" y="0"/>
                </a:lnTo>
                <a:lnTo>
                  <a:pt x="83515" y="2044"/>
                </a:lnTo>
                <a:lnTo>
                  <a:pt x="79717" y="2311"/>
                </a:lnTo>
                <a:lnTo>
                  <a:pt x="78905" y="2819"/>
                </a:lnTo>
                <a:lnTo>
                  <a:pt x="78905" y="19685"/>
                </a:lnTo>
                <a:lnTo>
                  <a:pt x="79438" y="21729"/>
                </a:lnTo>
                <a:lnTo>
                  <a:pt x="83515" y="21983"/>
                </a:lnTo>
                <a:lnTo>
                  <a:pt x="92760" y="21983"/>
                </a:lnTo>
                <a:lnTo>
                  <a:pt x="98755" y="22237"/>
                </a:lnTo>
                <a:lnTo>
                  <a:pt x="100926" y="24536"/>
                </a:lnTo>
                <a:lnTo>
                  <a:pt x="100926" y="66967"/>
                </a:lnTo>
                <a:lnTo>
                  <a:pt x="129755" y="66967"/>
                </a:lnTo>
                <a:lnTo>
                  <a:pt x="129755" y="2044"/>
                </a:lnTo>
                <a:lnTo>
                  <a:pt x="128130" y="0"/>
                </a:lnTo>
                <a:close/>
              </a:path>
            </a:pathLst>
          </a:custGeom>
          <a:solidFill>
            <a:srgbClr val="407DC9"/>
          </a:solidFill>
        </p:spPr>
        <p:txBody>
          <a:bodyPr wrap="square" lIns="0" tIns="0" rIns="0" bIns="0" rtlCol="0"/>
          <a:lstStyle/>
          <a:p>
            <a:endParaRPr/>
          </a:p>
        </p:txBody>
      </p:sp>
      <p:sp>
        <p:nvSpPr>
          <p:cNvPr id="8" name="object 8"/>
          <p:cNvSpPr/>
          <p:nvPr/>
        </p:nvSpPr>
        <p:spPr>
          <a:xfrm>
            <a:off x="11920160" y="8978206"/>
            <a:ext cx="475039" cy="193922"/>
          </a:xfrm>
          <a:prstGeom prst="rect">
            <a:avLst/>
          </a:prstGeom>
          <a:blipFill>
            <a:blip r:embed="rId2" cstate="print"/>
            <a:stretch>
              <a:fillRect/>
            </a:stretch>
          </a:blipFill>
        </p:spPr>
        <p:txBody>
          <a:bodyPr wrap="square" lIns="0" tIns="0" rIns="0" bIns="0" rtlCol="0"/>
          <a:lstStyle/>
          <a:p>
            <a:endParaRPr/>
          </a:p>
        </p:txBody>
      </p:sp>
      <p:sp>
        <p:nvSpPr>
          <p:cNvPr id="9" name="object 9"/>
          <p:cNvSpPr/>
          <p:nvPr/>
        </p:nvSpPr>
        <p:spPr>
          <a:xfrm>
            <a:off x="10731500" y="8883078"/>
            <a:ext cx="388823" cy="365340"/>
          </a:xfrm>
          <a:prstGeom prst="rect">
            <a:avLst/>
          </a:prstGeom>
          <a:blipFill>
            <a:blip r:embed="rId3" cstate="print"/>
            <a:stretch>
              <a:fillRect/>
            </a:stretch>
          </a:blipFill>
        </p:spPr>
        <p:txBody>
          <a:bodyPr wrap="square" lIns="0" tIns="0" rIns="0" bIns="0" rtlCol="0"/>
          <a:lstStyle/>
          <a:p>
            <a:endParaRPr/>
          </a:p>
        </p:txBody>
      </p:sp>
      <p:sp>
        <p:nvSpPr>
          <p:cNvPr id="10" name="object 10"/>
          <p:cNvSpPr/>
          <p:nvPr/>
        </p:nvSpPr>
        <p:spPr>
          <a:xfrm>
            <a:off x="11551384" y="8954453"/>
            <a:ext cx="65405" cy="65405"/>
          </a:xfrm>
          <a:custGeom>
            <a:avLst/>
            <a:gdLst/>
            <a:ahLst/>
            <a:cxnLst/>
            <a:rect l="l" t="t" r="r" b="b"/>
            <a:pathLst>
              <a:path w="65404" h="65404">
                <a:moveTo>
                  <a:pt x="32562" y="0"/>
                </a:moveTo>
                <a:lnTo>
                  <a:pt x="0" y="32575"/>
                </a:lnTo>
                <a:lnTo>
                  <a:pt x="32562" y="65138"/>
                </a:lnTo>
                <a:lnTo>
                  <a:pt x="65138" y="32575"/>
                </a:lnTo>
                <a:lnTo>
                  <a:pt x="32562" y="0"/>
                </a:lnTo>
                <a:close/>
              </a:path>
            </a:pathLst>
          </a:custGeom>
          <a:solidFill>
            <a:srgbClr val="F2B533"/>
          </a:solidFill>
        </p:spPr>
        <p:txBody>
          <a:bodyPr wrap="square" lIns="0" tIns="0" rIns="0" bIns="0" rtlCol="0"/>
          <a:lstStyle/>
          <a:p>
            <a:endParaRPr/>
          </a:p>
        </p:txBody>
      </p:sp>
      <p:sp>
        <p:nvSpPr>
          <p:cNvPr id="11" name="object 11"/>
          <p:cNvSpPr/>
          <p:nvPr/>
        </p:nvSpPr>
        <p:spPr>
          <a:xfrm>
            <a:off x="304825" y="9179242"/>
            <a:ext cx="304800" cy="287655"/>
          </a:xfrm>
          <a:custGeom>
            <a:avLst/>
            <a:gdLst/>
            <a:ahLst/>
            <a:cxnLst/>
            <a:rect l="l" t="t" r="r" b="b"/>
            <a:pathLst>
              <a:path w="304800" h="287654">
                <a:moveTo>
                  <a:pt x="304774" y="287185"/>
                </a:moveTo>
                <a:lnTo>
                  <a:pt x="0" y="287185"/>
                </a:lnTo>
                <a:lnTo>
                  <a:pt x="0" y="0"/>
                </a:lnTo>
                <a:lnTo>
                  <a:pt x="304774" y="0"/>
                </a:lnTo>
                <a:lnTo>
                  <a:pt x="304774" y="287185"/>
                </a:lnTo>
                <a:close/>
              </a:path>
            </a:pathLst>
          </a:custGeom>
          <a:solidFill>
            <a:srgbClr val="407DC9"/>
          </a:solidFill>
        </p:spPr>
        <p:txBody>
          <a:bodyPr wrap="square" lIns="0" tIns="0" rIns="0" bIns="0" rtlCol="0"/>
          <a:lstStyle/>
          <a:p>
            <a:endParaRPr/>
          </a:p>
        </p:txBody>
      </p:sp>
      <p:sp>
        <p:nvSpPr>
          <p:cNvPr id="12" name="object 12"/>
          <p:cNvSpPr/>
          <p:nvPr/>
        </p:nvSpPr>
        <p:spPr>
          <a:xfrm>
            <a:off x="0" y="9179242"/>
            <a:ext cx="305435" cy="287655"/>
          </a:xfrm>
          <a:custGeom>
            <a:avLst/>
            <a:gdLst/>
            <a:ahLst/>
            <a:cxnLst/>
            <a:rect l="l" t="t" r="r" b="b"/>
            <a:pathLst>
              <a:path w="305435" h="287654">
                <a:moveTo>
                  <a:pt x="0" y="287185"/>
                </a:moveTo>
                <a:lnTo>
                  <a:pt x="304825" y="287185"/>
                </a:lnTo>
                <a:lnTo>
                  <a:pt x="304825" y="0"/>
                </a:lnTo>
                <a:lnTo>
                  <a:pt x="0" y="0"/>
                </a:lnTo>
                <a:lnTo>
                  <a:pt x="0" y="287185"/>
                </a:lnTo>
                <a:close/>
              </a:path>
            </a:pathLst>
          </a:custGeom>
          <a:solidFill>
            <a:srgbClr val="63CCC9"/>
          </a:solidFill>
        </p:spPr>
        <p:txBody>
          <a:bodyPr wrap="square" lIns="0" tIns="0" rIns="0" bIns="0" rtlCol="0"/>
          <a:lstStyle/>
          <a:p>
            <a:endParaRPr/>
          </a:p>
        </p:txBody>
      </p:sp>
      <p:sp>
        <p:nvSpPr>
          <p:cNvPr id="13" name="object 13"/>
          <p:cNvSpPr/>
          <p:nvPr/>
        </p:nvSpPr>
        <p:spPr>
          <a:xfrm>
            <a:off x="609600" y="9179242"/>
            <a:ext cx="305435" cy="287655"/>
          </a:xfrm>
          <a:custGeom>
            <a:avLst/>
            <a:gdLst/>
            <a:ahLst/>
            <a:cxnLst/>
            <a:rect l="l" t="t" r="r" b="b"/>
            <a:pathLst>
              <a:path w="305434" h="287654">
                <a:moveTo>
                  <a:pt x="0" y="0"/>
                </a:moveTo>
                <a:lnTo>
                  <a:pt x="304825" y="0"/>
                </a:lnTo>
                <a:lnTo>
                  <a:pt x="304825" y="287185"/>
                </a:lnTo>
                <a:lnTo>
                  <a:pt x="0" y="287185"/>
                </a:lnTo>
                <a:lnTo>
                  <a:pt x="0" y="0"/>
                </a:lnTo>
                <a:close/>
              </a:path>
            </a:pathLst>
          </a:custGeom>
          <a:solidFill>
            <a:srgbClr val="63CCC9"/>
          </a:solidFill>
        </p:spPr>
        <p:txBody>
          <a:bodyPr wrap="square" lIns="0" tIns="0" rIns="0" bIns="0" rtlCol="0"/>
          <a:lstStyle/>
          <a:p>
            <a:endParaRPr/>
          </a:p>
        </p:txBody>
      </p:sp>
      <p:sp>
        <p:nvSpPr>
          <p:cNvPr id="14" name="object 14"/>
          <p:cNvSpPr/>
          <p:nvPr/>
        </p:nvSpPr>
        <p:spPr>
          <a:xfrm>
            <a:off x="304825" y="8892146"/>
            <a:ext cx="304800" cy="287655"/>
          </a:xfrm>
          <a:custGeom>
            <a:avLst/>
            <a:gdLst/>
            <a:ahLst/>
            <a:cxnLst/>
            <a:rect l="l" t="t" r="r" b="b"/>
            <a:pathLst>
              <a:path w="304800" h="287654">
                <a:moveTo>
                  <a:pt x="0" y="0"/>
                </a:moveTo>
                <a:lnTo>
                  <a:pt x="304774" y="0"/>
                </a:lnTo>
                <a:lnTo>
                  <a:pt x="304774" y="287108"/>
                </a:lnTo>
                <a:lnTo>
                  <a:pt x="0" y="287108"/>
                </a:lnTo>
                <a:lnTo>
                  <a:pt x="0" y="0"/>
                </a:lnTo>
                <a:close/>
              </a:path>
            </a:pathLst>
          </a:custGeom>
          <a:solidFill>
            <a:srgbClr val="63CCC9"/>
          </a:solidFill>
        </p:spPr>
        <p:txBody>
          <a:bodyPr wrap="square" lIns="0" tIns="0" rIns="0" bIns="0" rtlCol="0"/>
          <a:lstStyle/>
          <a:p>
            <a:endParaRPr/>
          </a:p>
        </p:txBody>
      </p:sp>
      <p:sp>
        <p:nvSpPr>
          <p:cNvPr id="15" name="object 15"/>
          <p:cNvSpPr/>
          <p:nvPr/>
        </p:nvSpPr>
        <p:spPr>
          <a:xfrm>
            <a:off x="0" y="8604948"/>
            <a:ext cx="305435" cy="287655"/>
          </a:xfrm>
          <a:custGeom>
            <a:avLst/>
            <a:gdLst/>
            <a:ahLst/>
            <a:cxnLst/>
            <a:rect l="l" t="t" r="r" b="b"/>
            <a:pathLst>
              <a:path w="305435" h="287654">
                <a:moveTo>
                  <a:pt x="0" y="287197"/>
                </a:moveTo>
                <a:lnTo>
                  <a:pt x="304825" y="287197"/>
                </a:lnTo>
                <a:lnTo>
                  <a:pt x="304825" y="0"/>
                </a:lnTo>
                <a:lnTo>
                  <a:pt x="0" y="0"/>
                </a:lnTo>
                <a:lnTo>
                  <a:pt x="0" y="287197"/>
                </a:lnTo>
                <a:close/>
              </a:path>
            </a:pathLst>
          </a:custGeom>
          <a:solidFill>
            <a:srgbClr val="F2B533"/>
          </a:solidFill>
        </p:spPr>
        <p:txBody>
          <a:bodyPr wrap="square" lIns="0" tIns="0" rIns="0" bIns="0" rtlCol="0"/>
          <a:lstStyle/>
          <a:p>
            <a:endParaRPr/>
          </a:p>
        </p:txBody>
      </p:sp>
      <p:sp>
        <p:nvSpPr>
          <p:cNvPr id="16" name="object 16"/>
          <p:cNvSpPr/>
          <p:nvPr/>
        </p:nvSpPr>
        <p:spPr>
          <a:xfrm>
            <a:off x="609600" y="8604948"/>
            <a:ext cx="305435" cy="287655"/>
          </a:xfrm>
          <a:custGeom>
            <a:avLst/>
            <a:gdLst/>
            <a:ahLst/>
            <a:cxnLst/>
            <a:rect l="l" t="t" r="r" b="b"/>
            <a:pathLst>
              <a:path w="305434" h="287654">
                <a:moveTo>
                  <a:pt x="0" y="0"/>
                </a:moveTo>
                <a:lnTo>
                  <a:pt x="304825" y="0"/>
                </a:lnTo>
                <a:lnTo>
                  <a:pt x="304825" y="287197"/>
                </a:lnTo>
                <a:lnTo>
                  <a:pt x="0" y="287197"/>
                </a:lnTo>
                <a:lnTo>
                  <a:pt x="0" y="0"/>
                </a:lnTo>
                <a:close/>
              </a:path>
            </a:pathLst>
          </a:custGeom>
          <a:solidFill>
            <a:srgbClr val="F2B533"/>
          </a:solidFill>
        </p:spPr>
        <p:txBody>
          <a:bodyPr wrap="square" lIns="0" tIns="0" rIns="0" bIns="0" rtlCol="0"/>
          <a:lstStyle/>
          <a:p>
            <a:endParaRPr/>
          </a:p>
        </p:txBody>
      </p:sp>
      <p:sp>
        <p:nvSpPr>
          <p:cNvPr id="17" name="object 17"/>
          <p:cNvSpPr/>
          <p:nvPr/>
        </p:nvSpPr>
        <p:spPr>
          <a:xfrm>
            <a:off x="914438" y="8892133"/>
            <a:ext cx="304800" cy="287655"/>
          </a:xfrm>
          <a:custGeom>
            <a:avLst/>
            <a:gdLst/>
            <a:ahLst/>
            <a:cxnLst/>
            <a:rect l="l" t="t" r="r" b="b"/>
            <a:pathLst>
              <a:path w="304800" h="287654">
                <a:moveTo>
                  <a:pt x="304761" y="287108"/>
                </a:moveTo>
                <a:lnTo>
                  <a:pt x="0" y="287108"/>
                </a:lnTo>
                <a:lnTo>
                  <a:pt x="0" y="0"/>
                </a:lnTo>
                <a:lnTo>
                  <a:pt x="304761" y="0"/>
                </a:lnTo>
                <a:lnTo>
                  <a:pt x="304761" y="287108"/>
                </a:lnTo>
                <a:close/>
              </a:path>
            </a:pathLst>
          </a:custGeom>
          <a:solidFill>
            <a:srgbClr val="F2B533"/>
          </a:solidFill>
        </p:spPr>
        <p:txBody>
          <a:bodyPr wrap="square" lIns="0" tIns="0" rIns="0" bIns="0" rtlCol="0"/>
          <a:lstStyle/>
          <a:p>
            <a:endParaRPr/>
          </a:p>
        </p:txBody>
      </p:sp>
      <p:sp>
        <p:nvSpPr>
          <p:cNvPr id="18" name="object 18"/>
          <p:cNvSpPr/>
          <p:nvPr/>
        </p:nvSpPr>
        <p:spPr>
          <a:xfrm>
            <a:off x="914450" y="9466427"/>
            <a:ext cx="304800" cy="287655"/>
          </a:xfrm>
          <a:custGeom>
            <a:avLst/>
            <a:gdLst/>
            <a:ahLst/>
            <a:cxnLst/>
            <a:rect l="l" t="t" r="r" b="b"/>
            <a:pathLst>
              <a:path w="304800" h="287654">
                <a:moveTo>
                  <a:pt x="0" y="287121"/>
                </a:moveTo>
                <a:lnTo>
                  <a:pt x="304761" y="287121"/>
                </a:lnTo>
                <a:lnTo>
                  <a:pt x="304761" y="0"/>
                </a:lnTo>
                <a:lnTo>
                  <a:pt x="0" y="0"/>
                </a:lnTo>
                <a:lnTo>
                  <a:pt x="0" y="287121"/>
                </a:lnTo>
                <a:close/>
              </a:path>
            </a:pathLst>
          </a:custGeom>
          <a:solidFill>
            <a:srgbClr val="F2B533"/>
          </a:solidFill>
        </p:spPr>
        <p:txBody>
          <a:bodyPr wrap="square" lIns="0" tIns="0" rIns="0" bIns="0" rtlCol="0"/>
          <a:lstStyle/>
          <a:p>
            <a:endParaRPr/>
          </a:p>
        </p:txBody>
      </p:sp>
      <p:sp>
        <p:nvSpPr>
          <p:cNvPr id="19" name="object 19"/>
          <p:cNvSpPr/>
          <p:nvPr/>
        </p:nvSpPr>
        <p:spPr>
          <a:xfrm>
            <a:off x="304825" y="9466427"/>
            <a:ext cx="304800" cy="287655"/>
          </a:xfrm>
          <a:custGeom>
            <a:avLst/>
            <a:gdLst/>
            <a:ahLst/>
            <a:cxnLst/>
            <a:rect l="l" t="t" r="r" b="b"/>
            <a:pathLst>
              <a:path w="304800" h="287654">
                <a:moveTo>
                  <a:pt x="0" y="287172"/>
                </a:moveTo>
                <a:lnTo>
                  <a:pt x="304774" y="287172"/>
                </a:lnTo>
                <a:lnTo>
                  <a:pt x="304774" y="0"/>
                </a:lnTo>
                <a:lnTo>
                  <a:pt x="0" y="0"/>
                </a:lnTo>
                <a:lnTo>
                  <a:pt x="0" y="287172"/>
                </a:lnTo>
                <a:close/>
              </a:path>
            </a:pathLst>
          </a:custGeom>
          <a:solidFill>
            <a:srgbClr val="63CCC9"/>
          </a:solidFill>
        </p:spPr>
        <p:txBody>
          <a:bodyPr wrap="square" lIns="0" tIns="0" rIns="0" bIns="0" rtlCol="0"/>
          <a:lstStyle/>
          <a:p>
            <a:endParaRPr/>
          </a:p>
        </p:txBody>
      </p:sp>
      <p:sp>
        <p:nvSpPr>
          <p:cNvPr id="20" name="object 20"/>
          <p:cNvSpPr/>
          <p:nvPr/>
        </p:nvSpPr>
        <p:spPr>
          <a:xfrm>
            <a:off x="11446452" y="9248422"/>
            <a:ext cx="939749" cy="98780"/>
          </a:xfrm>
          <a:prstGeom prst="rect">
            <a:avLst/>
          </a:prstGeom>
          <a:blipFill>
            <a:blip r:embed="rId4" cstate="print"/>
            <a:stretch>
              <a:fillRect/>
            </a:stretch>
          </a:blipFill>
        </p:spPr>
        <p:txBody>
          <a:bodyPr wrap="square" lIns="0" tIns="0" rIns="0" bIns="0" rtlCol="0"/>
          <a:lstStyle/>
          <a:p>
            <a:endParaRPr/>
          </a:p>
        </p:txBody>
      </p:sp>
      <p:sp>
        <p:nvSpPr>
          <p:cNvPr id="22" name="Rettangolo 21"/>
          <p:cNvSpPr/>
          <p:nvPr/>
        </p:nvSpPr>
        <p:spPr>
          <a:xfrm>
            <a:off x="897466" y="1066800"/>
            <a:ext cx="11430000" cy="1077218"/>
          </a:xfrm>
          <a:prstGeom prst="rect">
            <a:avLst/>
          </a:prstGeom>
        </p:spPr>
        <p:txBody>
          <a:bodyPr wrap="square">
            <a:spAutoFit/>
          </a:bodyPr>
          <a:lstStyle/>
          <a:p>
            <a:pPr marL="12700" algn="ctr">
              <a:lnSpc>
                <a:spcPct val="100000"/>
              </a:lnSpc>
              <a:spcBef>
                <a:spcPts val="100"/>
              </a:spcBef>
            </a:pPr>
            <a:r>
              <a:rPr lang="it-IT" sz="3200" b="1" dirty="0" smtClean="0">
                <a:latin typeface="Times New Roman" panose="02020603050405020304" pitchFamily="18" charset="0"/>
                <a:cs typeface="Times New Roman" panose="02020603050405020304" pitchFamily="18" charset="0"/>
              </a:rPr>
              <a:t>Preparation type of Working </a:t>
            </a:r>
            <a:r>
              <a:rPr lang="it-IT" sz="3200" b="1" dirty="0">
                <a:latin typeface="Times New Roman" panose="02020603050405020304" pitchFamily="18" charset="0"/>
                <a:cs typeface="Times New Roman" panose="02020603050405020304" pitchFamily="18" charset="0"/>
              </a:rPr>
              <a:t>packages  </a:t>
            </a:r>
            <a:br>
              <a:rPr lang="it-IT" sz="3200" b="1" dirty="0">
                <a:latin typeface="Times New Roman" panose="02020603050405020304" pitchFamily="18" charset="0"/>
                <a:cs typeface="Times New Roman" panose="02020603050405020304" pitchFamily="18" charset="0"/>
              </a:rPr>
            </a:br>
            <a:endParaRPr lang="it-IT" sz="3200" b="1" dirty="0">
              <a:latin typeface="Times New Roman" panose="02020603050405020304" pitchFamily="18" charset="0"/>
              <a:cs typeface="Times New Roman" panose="02020603050405020304" pitchFamily="18" charset="0"/>
            </a:endParaRPr>
          </a:p>
        </p:txBody>
      </p:sp>
      <p:sp>
        <p:nvSpPr>
          <p:cNvPr id="21" name="Rettangolo 20"/>
          <p:cNvSpPr/>
          <p:nvPr/>
        </p:nvSpPr>
        <p:spPr>
          <a:xfrm>
            <a:off x="609601" y="3653246"/>
            <a:ext cx="11785598" cy="5262979"/>
          </a:xfrm>
          <a:prstGeom prst="rect">
            <a:avLst/>
          </a:prstGeom>
        </p:spPr>
        <p:txBody>
          <a:bodyPr wrap="square">
            <a:spAutoFit/>
          </a:bodyPr>
          <a:lstStyle/>
          <a:p>
            <a:r>
              <a:rPr lang="en-GB" sz="2800" b="1" dirty="0">
                <a:latin typeface="Times New Roman" panose="02020603050405020304" pitchFamily="18" charset="0"/>
                <a:cs typeface="Times New Roman" panose="02020603050405020304" pitchFamily="18" charset="0"/>
              </a:rPr>
              <a:t> </a:t>
            </a:r>
            <a:r>
              <a:rPr lang="en-GB" sz="2800" b="1" dirty="0" smtClean="0">
                <a:latin typeface="Times New Roman" panose="02020603050405020304" pitchFamily="18" charset="0"/>
                <a:cs typeface="Times New Roman" panose="02020603050405020304" pitchFamily="18" charset="0"/>
              </a:rPr>
              <a:t>WP-1</a:t>
            </a:r>
            <a:r>
              <a:rPr lang="en-GB" sz="2800" dirty="0" smtClean="0">
                <a:latin typeface="Times New Roman" panose="02020603050405020304" pitchFamily="18" charset="0"/>
                <a:cs typeface="Times New Roman" panose="02020603050405020304" pitchFamily="18" charset="0"/>
              </a:rPr>
              <a:t>: aimed </a:t>
            </a:r>
            <a:r>
              <a:rPr lang="en-GB" sz="2800" dirty="0">
                <a:latin typeface="Times New Roman" panose="02020603050405020304" pitchFamily="18" charset="0"/>
                <a:cs typeface="Times New Roman" panose="02020603050405020304" pitchFamily="18" charset="0"/>
              </a:rPr>
              <a:t>at </a:t>
            </a:r>
            <a:r>
              <a:rPr lang="en-GB" sz="2800" b="1" dirty="0">
                <a:latin typeface="Times New Roman" panose="02020603050405020304" pitchFamily="18" charset="0"/>
                <a:cs typeface="Times New Roman" panose="02020603050405020304" pitchFamily="18" charset="0"/>
              </a:rPr>
              <a:t>learning and </a:t>
            </a:r>
            <a:r>
              <a:rPr lang="en-GB" sz="2800" b="1" dirty="0" smtClean="0">
                <a:latin typeface="Times New Roman" panose="02020603050405020304" pitchFamily="18" charset="0"/>
                <a:cs typeface="Times New Roman" panose="02020603050405020304" pitchFamily="18" charset="0"/>
              </a:rPr>
              <a:t>analysing </a:t>
            </a:r>
            <a:r>
              <a:rPr lang="en-GB" sz="2800" b="1" dirty="0">
                <a:latin typeface="Times New Roman" panose="02020603050405020304" pitchFamily="18" charset="0"/>
                <a:cs typeface="Times New Roman" panose="02020603050405020304" pitchFamily="18" charset="0"/>
              </a:rPr>
              <a:t>the user needs </a:t>
            </a:r>
            <a:r>
              <a:rPr lang="en-GB" sz="2800" dirty="0">
                <a:latin typeface="Times New Roman" panose="02020603050405020304" pitchFamily="18" charset="0"/>
                <a:cs typeface="Times New Roman" panose="02020603050405020304" pitchFamily="18" charset="0"/>
              </a:rPr>
              <a:t>for the settlement of </a:t>
            </a:r>
            <a:r>
              <a:rPr lang="en-GB" sz="2800" b="1" dirty="0">
                <a:solidFill>
                  <a:schemeClr val="tx2"/>
                </a:solidFill>
                <a:latin typeface="Times New Roman" panose="02020603050405020304" pitchFamily="18" charset="0"/>
                <a:cs typeface="Times New Roman" panose="02020603050405020304" pitchFamily="18" charset="0"/>
              </a:rPr>
              <a:t>the baseline of a curricular proposal </a:t>
            </a:r>
            <a:r>
              <a:rPr lang="en-GB" sz="2800" dirty="0">
                <a:latin typeface="Times New Roman" panose="02020603050405020304" pitchFamily="18" charset="0"/>
                <a:cs typeface="Times New Roman" panose="02020603050405020304" pitchFamily="18" charset="0"/>
              </a:rPr>
              <a:t>for the upgrading of postgraduate training in children </a:t>
            </a:r>
            <a:r>
              <a:rPr lang="en-GB" sz="2800" dirty="0" smtClean="0">
                <a:latin typeface="Times New Roman" panose="02020603050405020304" pitchFamily="18" charset="0"/>
                <a:cs typeface="Times New Roman" panose="02020603050405020304" pitchFamily="18" charset="0"/>
              </a:rPr>
              <a:t>care.</a:t>
            </a:r>
          </a:p>
          <a:p>
            <a:endParaRPr lang="en-GB" sz="2800" dirty="0" smtClean="0">
              <a:latin typeface="Times New Roman" panose="02020603050405020304" pitchFamily="18" charset="0"/>
              <a:cs typeface="Times New Roman" panose="02020603050405020304" pitchFamily="18" charset="0"/>
            </a:endParaRPr>
          </a:p>
          <a:p>
            <a:endParaRPr lang="en-GB" sz="2800" dirty="0" smtClean="0">
              <a:latin typeface="Times New Roman" panose="02020603050405020304" pitchFamily="18" charset="0"/>
              <a:cs typeface="Times New Roman" panose="02020603050405020304" pitchFamily="18" charset="0"/>
            </a:endParaRPr>
          </a:p>
          <a:p>
            <a:endParaRPr lang="it-IT" sz="2800" dirty="0">
              <a:latin typeface="Times New Roman" panose="02020603050405020304" pitchFamily="18" charset="0"/>
              <a:cs typeface="Times New Roman" panose="02020603050405020304" pitchFamily="18" charset="0"/>
            </a:endParaRPr>
          </a:p>
          <a:p>
            <a:r>
              <a:rPr lang="en-GB" sz="2800" b="1" dirty="0" smtClean="0">
                <a:latin typeface="Times New Roman" panose="02020603050405020304" pitchFamily="18" charset="0"/>
                <a:cs typeface="Times New Roman" panose="02020603050405020304" pitchFamily="18" charset="0"/>
              </a:rPr>
              <a:t>WP-2: </a:t>
            </a:r>
            <a:r>
              <a:rPr lang="en-GB" sz="2800" dirty="0" smtClean="0">
                <a:latin typeface="Times New Roman" panose="02020603050405020304" pitchFamily="18" charset="0"/>
                <a:cs typeface="Times New Roman" panose="02020603050405020304" pitchFamily="18" charset="0"/>
              </a:rPr>
              <a:t>aimed </a:t>
            </a:r>
            <a:r>
              <a:rPr lang="en-GB" sz="2800" dirty="0">
                <a:latin typeface="Times New Roman" panose="02020603050405020304" pitchFamily="18" charset="0"/>
                <a:cs typeface="Times New Roman" panose="02020603050405020304" pitchFamily="18" charset="0"/>
              </a:rPr>
              <a:t>to </a:t>
            </a:r>
            <a:r>
              <a:rPr lang="en-GB" sz="2800" b="1" dirty="0">
                <a:latin typeface="Times New Roman" panose="02020603050405020304" pitchFamily="18" charset="0"/>
                <a:cs typeface="Times New Roman" panose="02020603050405020304" pitchFamily="18" charset="0"/>
              </a:rPr>
              <a:t>quantify the hospital services </a:t>
            </a:r>
            <a:r>
              <a:rPr lang="en-GB" sz="2800" dirty="0">
                <a:latin typeface="Times New Roman" panose="02020603050405020304" pitchFamily="18" charset="0"/>
                <a:cs typeface="Times New Roman" panose="02020603050405020304" pitchFamily="18" charset="0"/>
              </a:rPr>
              <a:t>dedicated to children care in terms </a:t>
            </a:r>
            <a:r>
              <a:rPr lang="en-GB" sz="2800" dirty="0" smtClean="0">
                <a:latin typeface="Times New Roman" panose="02020603050405020304" pitchFamily="18" charset="0"/>
                <a:cs typeface="Times New Roman" panose="02020603050405020304" pitchFamily="18" charset="0"/>
              </a:rPr>
              <a:t>of </a:t>
            </a:r>
            <a:r>
              <a:rPr lang="en-GB" sz="2800" dirty="0">
                <a:latin typeface="Times New Roman" panose="02020603050405020304" pitchFamily="18" charset="0"/>
                <a:cs typeface="Times New Roman" panose="02020603050405020304" pitchFamily="18" charset="0"/>
              </a:rPr>
              <a:t>structures, staff and ancillary services, and the </a:t>
            </a:r>
            <a:r>
              <a:rPr lang="en-GB" sz="2800" b="1" dirty="0">
                <a:solidFill>
                  <a:schemeClr val="tx2"/>
                </a:solidFill>
                <a:latin typeface="Times New Roman" panose="02020603050405020304" pitchFamily="18" charset="0"/>
                <a:cs typeface="Times New Roman" panose="02020603050405020304" pitchFamily="18" charset="0"/>
              </a:rPr>
              <a:t>forecasted need of professionals in the fields of children care</a:t>
            </a:r>
            <a:r>
              <a:rPr lang="en-GB" sz="2800" dirty="0">
                <a:latin typeface="Times New Roman" panose="02020603050405020304" pitchFamily="18" charset="0"/>
                <a:cs typeface="Times New Roman" panose="02020603050405020304" pitchFamily="18" charset="0"/>
              </a:rPr>
              <a:t>, through a structured Census of Paediatric clinical </a:t>
            </a:r>
            <a:r>
              <a:rPr lang="en-GB" sz="2800" dirty="0" smtClean="0">
                <a:latin typeface="Times New Roman" panose="02020603050405020304" pitchFamily="18" charset="0"/>
                <a:cs typeface="Times New Roman" panose="02020603050405020304" pitchFamily="18" charset="0"/>
              </a:rPr>
              <a:t>supplies.</a:t>
            </a:r>
          </a:p>
          <a:p>
            <a:endParaRPr lang="it-IT" sz="2800" dirty="0"/>
          </a:p>
          <a:p>
            <a:endParaRPr lang="it-IT" sz="2800" dirty="0"/>
          </a:p>
        </p:txBody>
      </p:sp>
    </p:spTree>
    <p:extLst>
      <p:ext uri="{BB962C8B-B14F-4D97-AF65-F5344CB8AC3E}">
        <p14:creationId xmlns:p14="http://schemas.microsoft.com/office/powerpoint/2010/main" val="21823525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11194069" y="8978206"/>
            <a:ext cx="169545" cy="189865"/>
          </a:xfrm>
          <a:custGeom>
            <a:avLst/>
            <a:gdLst/>
            <a:ahLst/>
            <a:cxnLst/>
            <a:rect l="l" t="t" r="r" b="b"/>
            <a:pathLst>
              <a:path w="169545" h="189865">
                <a:moveTo>
                  <a:pt x="98729" y="0"/>
                </a:moveTo>
                <a:lnTo>
                  <a:pt x="56337" y="7061"/>
                </a:lnTo>
                <a:lnTo>
                  <a:pt x="25395" y="26968"/>
                </a:lnTo>
                <a:lnTo>
                  <a:pt x="6437" y="57800"/>
                </a:lnTo>
                <a:lnTo>
                  <a:pt x="0" y="97637"/>
                </a:lnTo>
                <a:lnTo>
                  <a:pt x="7236" y="138319"/>
                </a:lnTo>
                <a:lnTo>
                  <a:pt x="27705" y="167020"/>
                </a:lnTo>
                <a:lnTo>
                  <a:pt x="59546" y="184030"/>
                </a:lnTo>
                <a:lnTo>
                  <a:pt x="100901" y="189636"/>
                </a:lnTo>
                <a:lnTo>
                  <a:pt x="124276" y="188131"/>
                </a:lnTo>
                <a:lnTo>
                  <a:pt x="164820" y="176098"/>
                </a:lnTo>
                <a:lnTo>
                  <a:pt x="169456" y="172770"/>
                </a:lnTo>
                <a:lnTo>
                  <a:pt x="169456" y="166382"/>
                </a:lnTo>
                <a:lnTo>
                  <a:pt x="102539" y="166382"/>
                </a:lnTo>
                <a:lnTo>
                  <a:pt x="70375" y="161491"/>
                </a:lnTo>
                <a:lnTo>
                  <a:pt x="48413" y="147566"/>
                </a:lnTo>
                <a:lnTo>
                  <a:pt x="35836" y="125732"/>
                </a:lnTo>
                <a:lnTo>
                  <a:pt x="31826" y="97116"/>
                </a:lnTo>
                <a:lnTo>
                  <a:pt x="35615" y="67964"/>
                </a:lnTo>
                <a:lnTo>
                  <a:pt x="47666" y="43700"/>
                </a:lnTo>
                <a:lnTo>
                  <a:pt x="68998" y="27104"/>
                </a:lnTo>
                <a:lnTo>
                  <a:pt x="100634" y="20955"/>
                </a:lnTo>
                <a:lnTo>
                  <a:pt x="156378" y="20955"/>
                </a:lnTo>
                <a:lnTo>
                  <a:pt x="152660" y="15814"/>
                </a:lnTo>
                <a:lnTo>
                  <a:pt x="131664" y="4445"/>
                </a:lnTo>
                <a:lnTo>
                  <a:pt x="98729" y="0"/>
                </a:lnTo>
                <a:close/>
              </a:path>
              <a:path w="169545" h="189865">
                <a:moveTo>
                  <a:pt x="169456" y="151815"/>
                </a:moveTo>
                <a:lnTo>
                  <a:pt x="167817" y="151815"/>
                </a:lnTo>
                <a:lnTo>
                  <a:pt x="161289" y="154114"/>
                </a:lnTo>
                <a:lnTo>
                  <a:pt x="151229" y="157863"/>
                </a:lnTo>
                <a:lnTo>
                  <a:pt x="137929" y="161877"/>
                </a:lnTo>
                <a:lnTo>
                  <a:pt x="121622" y="165076"/>
                </a:lnTo>
                <a:lnTo>
                  <a:pt x="102539" y="166382"/>
                </a:lnTo>
                <a:lnTo>
                  <a:pt x="169456" y="166382"/>
                </a:lnTo>
                <a:lnTo>
                  <a:pt x="169456" y="151815"/>
                </a:lnTo>
                <a:close/>
              </a:path>
              <a:path w="169545" h="189865">
                <a:moveTo>
                  <a:pt x="156378" y="20955"/>
                </a:moveTo>
                <a:lnTo>
                  <a:pt x="100634" y="20955"/>
                </a:lnTo>
                <a:lnTo>
                  <a:pt x="112471" y="21690"/>
                </a:lnTo>
                <a:lnTo>
                  <a:pt x="122701" y="23768"/>
                </a:lnTo>
                <a:lnTo>
                  <a:pt x="131349" y="26998"/>
                </a:lnTo>
                <a:lnTo>
                  <a:pt x="138442" y="31191"/>
                </a:lnTo>
                <a:lnTo>
                  <a:pt x="132181" y="34251"/>
                </a:lnTo>
                <a:lnTo>
                  <a:pt x="127838" y="40132"/>
                </a:lnTo>
                <a:lnTo>
                  <a:pt x="127838" y="48044"/>
                </a:lnTo>
                <a:lnTo>
                  <a:pt x="129321" y="55626"/>
                </a:lnTo>
                <a:lnTo>
                  <a:pt x="133380" y="61337"/>
                </a:lnTo>
                <a:lnTo>
                  <a:pt x="139427" y="64939"/>
                </a:lnTo>
                <a:lnTo>
                  <a:pt x="146875" y="66192"/>
                </a:lnTo>
                <a:lnTo>
                  <a:pt x="154381" y="64931"/>
                </a:lnTo>
                <a:lnTo>
                  <a:pt x="160816" y="61274"/>
                </a:lnTo>
                <a:lnTo>
                  <a:pt x="165313" y="55412"/>
                </a:lnTo>
                <a:lnTo>
                  <a:pt x="167004" y="47536"/>
                </a:lnTo>
                <a:lnTo>
                  <a:pt x="163759" y="31161"/>
                </a:lnTo>
                <a:lnTo>
                  <a:pt x="156378" y="20955"/>
                </a:lnTo>
                <a:close/>
              </a:path>
            </a:pathLst>
          </a:custGeom>
          <a:solidFill>
            <a:srgbClr val="407DC9"/>
          </a:solidFill>
        </p:spPr>
        <p:txBody>
          <a:bodyPr wrap="square" lIns="0" tIns="0" rIns="0" bIns="0" rtlCol="0"/>
          <a:lstStyle/>
          <a:p>
            <a:endParaRPr/>
          </a:p>
        </p:txBody>
      </p:sp>
      <p:sp>
        <p:nvSpPr>
          <p:cNvPr id="4" name="object 4"/>
          <p:cNvSpPr/>
          <p:nvPr/>
        </p:nvSpPr>
        <p:spPr>
          <a:xfrm>
            <a:off x="11373890" y="8969784"/>
            <a:ext cx="165100" cy="196850"/>
          </a:xfrm>
          <a:custGeom>
            <a:avLst/>
            <a:gdLst/>
            <a:ahLst/>
            <a:cxnLst/>
            <a:rect l="l" t="t" r="r" b="b"/>
            <a:pathLst>
              <a:path w="165100" h="196850">
                <a:moveTo>
                  <a:pt x="139628" y="78968"/>
                </a:moveTo>
                <a:lnTo>
                  <a:pt x="89496" y="78968"/>
                </a:lnTo>
                <a:lnTo>
                  <a:pt x="101294" y="80884"/>
                </a:lnTo>
                <a:lnTo>
                  <a:pt x="109220" y="86250"/>
                </a:lnTo>
                <a:lnTo>
                  <a:pt x="113678" y="94490"/>
                </a:lnTo>
                <a:lnTo>
                  <a:pt x="115074" y="105029"/>
                </a:lnTo>
                <a:lnTo>
                  <a:pt x="115074" y="170459"/>
                </a:lnTo>
                <a:lnTo>
                  <a:pt x="117522" y="183593"/>
                </a:lnTo>
                <a:lnTo>
                  <a:pt x="123845" y="191549"/>
                </a:lnTo>
                <a:lnTo>
                  <a:pt x="132514" y="195478"/>
                </a:lnTo>
                <a:lnTo>
                  <a:pt x="141998" y="196532"/>
                </a:lnTo>
                <a:lnTo>
                  <a:pt x="152336" y="196532"/>
                </a:lnTo>
                <a:lnTo>
                  <a:pt x="164579" y="176085"/>
                </a:lnTo>
                <a:lnTo>
                  <a:pt x="146621" y="176085"/>
                </a:lnTo>
                <a:lnTo>
                  <a:pt x="143903" y="172504"/>
                </a:lnTo>
                <a:lnTo>
                  <a:pt x="143903" y="100939"/>
                </a:lnTo>
                <a:lnTo>
                  <a:pt x="140566" y="80370"/>
                </a:lnTo>
                <a:lnTo>
                  <a:pt x="139628" y="78968"/>
                </a:lnTo>
                <a:close/>
              </a:path>
              <a:path w="165100" h="196850">
                <a:moveTo>
                  <a:pt x="75082" y="175577"/>
                </a:moveTo>
                <a:lnTo>
                  <a:pt x="812" y="175577"/>
                </a:lnTo>
                <a:lnTo>
                  <a:pt x="0" y="176593"/>
                </a:lnTo>
                <a:lnTo>
                  <a:pt x="0" y="194233"/>
                </a:lnTo>
                <a:lnTo>
                  <a:pt x="1104" y="195249"/>
                </a:lnTo>
                <a:lnTo>
                  <a:pt x="74815" y="195249"/>
                </a:lnTo>
                <a:lnTo>
                  <a:pt x="75895" y="194233"/>
                </a:lnTo>
                <a:lnTo>
                  <a:pt x="75895" y="176593"/>
                </a:lnTo>
                <a:lnTo>
                  <a:pt x="75082" y="175577"/>
                </a:lnTo>
                <a:close/>
              </a:path>
              <a:path w="165100" h="196850">
                <a:moveTo>
                  <a:pt x="163499" y="174548"/>
                </a:moveTo>
                <a:lnTo>
                  <a:pt x="161315" y="174802"/>
                </a:lnTo>
                <a:lnTo>
                  <a:pt x="158318" y="175056"/>
                </a:lnTo>
                <a:lnTo>
                  <a:pt x="156959" y="176085"/>
                </a:lnTo>
                <a:lnTo>
                  <a:pt x="164579" y="176085"/>
                </a:lnTo>
                <a:lnTo>
                  <a:pt x="164579" y="174802"/>
                </a:lnTo>
                <a:lnTo>
                  <a:pt x="163499" y="174548"/>
                </a:lnTo>
                <a:close/>
              </a:path>
              <a:path w="165100" h="196850">
                <a:moveTo>
                  <a:pt x="51142" y="0"/>
                </a:moveTo>
                <a:lnTo>
                  <a:pt x="45974" y="0"/>
                </a:lnTo>
                <a:lnTo>
                  <a:pt x="6261" y="2286"/>
                </a:lnTo>
                <a:lnTo>
                  <a:pt x="2451" y="2552"/>
                </a:lnTo>
                <a:lnTo>
                  <a:pt x="1638" y="3060"/>
                </a:lnTo>
                <a:lnTo>
                  <a:pt x="1638" y="19672"/>
                </a:lnTo>
                <a:lnTo>
                  <a:pt x="2184" y="21717"/>
                </a:lnTo>
                <a:lnTo>
                  <a:pt x="6261" y="21971"/>
                </a:lnTo>
                <a:lnTo>
                  <a:pt x="15519" y="22225"/>
                </a:lnTo>
                <a:lnTo>
                  <a:pt x="20942" y="22479"/>
                </a:lnTo>
                <a:lnTo>
                  <a:pt x="23126" y="24269"/>
                </a:lnTo>
                <a:lnTo>
                  <a:pt x="23672" y="29641"/>
                </a:lnTo>
                <a:lnTo>
                  <a:pt x="23672" y="166624"/>
                </a:lnTo>
                <a:lnTo>
                  <a:pt x="23126" y="174294"/>
                </a:lnTo>
                <a:lnTo>
                  <a:pt x="19596" y="175577"/>
                </a:lnTo>
                <a:lnTo>
                  <a:pt x="56045" y="175577"/>
                </a:lnTo>
                <a:lnTo>
                  <a:pt x="52768" y="174294"/>
                </a:lnTo>
                <a:lnTo>
                  <a:pt x="52501" y="166624"/>
                </a:lnTo>
                <a:lnTo>
                  <a:pt x="52501" y="131356"/>
                </a:lnTo>
                <a:lnTo>
                  <a:pt x="55108" y="109154"/>
                </a:lnTo>
                <a:lnTo>
                  <a:pt x="62126" y="92703"/>
                </a:lnTo>
                <a:lnTo>
                  <a:pt x="73581" y="82482"/>
                </a:lnTo>
                <a:lnTo>
                  <a:pt x="88346" y="79222"/>
                </a:lnTo>
                <a:lnTo>
                  <a:pt x="52501" y="79222"/>
                </a:lnTo>
                <a:lnTo>
                  <a:pt x="52501" y="2032"/>
                </a:lnTo>
                <a:lnTo>
                  <a:pt x="51142" y="0"/>
                </a:lnTo>
                <a:close/>
              </a:path>
              <a:path w="165100" h="196850">
                <a:moveTo>
                  <a:pt x="99288" y="56222"/>
                </a:moveTo>
                <a:lnTo>
                  <a:pt x="84441" y="57587"/>
                </a:lnTo>
                <a:lnTo>
                  <a:pt x="71304" y="61779"/>
                </a:lnTo>
                <a:lnTo>
                  <a:pt x="60462" y="68942"/>
                </a:lnTo>
                <a:lnTo>
                  <a:pt x="52501" y="79222"/>
                </a:lnTo>
                <a:lnTo>
                  <a:pt x="88346" y="79222"/>
                </a:lnTo>
                <a:lnTo>
                  <a:pt x="89496" y="78968"/>
                </a:lnTo>
                <a:lnTo>
                  <a:pt x="139628" y="78968"/>
                </a:lnTo>
                <a:lnTo>
                  <a:pt x="131287" y="66508"/>
                </a:lnTo>
                <a:lnTo>
                  <a:pt x="117162" y="58682"/>
                </a:lnTo>
                <a:lnTo>
                  <a:pt x="99288" y="56222"/>
                </a:lnTo>
                <a:close/>
              </a:path>
            </a:pathLst>
          </a:custGeom>
          <a:solidFill>
            <a:srgbClr val="407DC9"/>
          </a:solidFill>
        </p:spPr>
        <p:txBody>
          <a:bodyPr wrap="square" lIns="0" tIns="0" rIns="0" bIns="0" rtlCol="0"/>
          <a:lstStyle/>
          <a:p>
            <a:endParaRPr/>
          </a:p>
        </p:txBody>
      </p:sp>
      <p:sp>
        <p:nvSpPr>
          <p:cNvPr id="5" name="object 5"/>
          <p:cNvSpPr/>
          <p:nvPr/>
        </p:nvSpPr>
        <p:spPr>
          <a:xfrm>
            <a:off x="11550196" y="9028558"/>
            <a:ext cx="76200" cy="136525"/>
          </a:xfrm>
          <a:custGeom>
            <a:avLst/>
            <a:gdLst/>
            <a:ahLst/>
            <a:cxnLst/>
            <a:rect l="l" t="t" r="r" b="b"/>
            <a:pathLst>
              <a:path w="76200" h="136525">
                <a:moveTo>
                  <a:pt x="75082" y="116801"/>
                </a:moveTo>
                <a:lnTo>
                  <a:pt x="546" y="116801"/>
                </a:lnTo>
                <a:lnTo>
                  <a:pt x="0" y="117817"/>
                </a:lnTo>
                <a:lnTo>
                  <a:pt x="0" y="135458"/>
                </a:lnTo>
                <a:lnTo>
                  <a:pt x="1092" y="136474"/>
                </a:lnTo>
                <a:lnTo>
                  <a:pt x="74523" y="136474"/>
                </a:lnTo>
                <a:lnTo>
                  <a:pt x="75895" y="135458"/>
                </a:lnTo>
                <a:lnTo>
                  <a:pt x="75895" y="117817"/>
                </a:lnTo>
                <a:lnTo>
                  <a:pt x="75082" y="116801"/>
                </a:lnTo>
                <a:close/>
              </a:path>
              <a:path w="76200" h="136525">
                <a:moveTo>
                  <a:pt x="50863" y="0"/>
                </a:moveTo>
                <a:lnTo>
                  <a:pt x="45973" y="0"/>
                </a:lnTo>
                <a:lnTo>
                  <a:pt x="2451" y="2552"/>
                </a:lnTo>
                <a:lnTo>
                  <a:pt x="1358" y="3060"/>
                </a:lnTo>
                <a:lnTo>
                  <a:pt x="1358" y="19672"/>
                </a:lnTo>
                <a:lnTo>
                  <a:pt x="1904" y="21729"/>
                </a:lnTo>
                <a:lnTo>
                  <a:pt x="6261" y="21983"/>
                </a:lnTo>
                <a:lnTo>
                  <a:pt x="15506" y="22237"/>
                </a:lnTo>
                <a:lnTo>
                  <a:pt x="20942" y="22491"/>
                </a:lnTo>
                <a:lnTo>
                  <a:pt x="23126" y="24282"/>
                </a:lnTo>
                <a:lnTo>
                  <a:pt x="23393" y="29654"/>
                </a:lnTo>
                <a:lnTo>
                  <a:pt x="23393" y="115265"/>
                </a:lnTo>
                <a:lnTo>
                  <a:pt x="20408" y="116801"/>
                </a:lnTo>
                <a:lnTo>
                  <a:pt x="55232" y="116801"/>
                </a:lnTo>
                <a:lnTo>
                  <a:pt x="52235" y="115265"/>
                </a:lnTo>
                <a:lnTo>
                  <a:pt x="52235" y="2044"/>
                </a:lnTo>
                <a:lnTo>
                  <a:pt x="50863" y="0"/>
                </a:lnTo>
                <a:close/>
              </a:path>
            </a:pathLst>
          </a:custGeom>
          <a:solidFill>
            <a:srgbClr val="407DC9"/>
          </a:solidFill>
        </p:spPr>
        <p:txBody>
          <a:bodyPr wrap="square" lIns="0" tIns="0" rIns="0" bIns="0" rtlCol="0"/>
          <a:lstStyle/>
          <a:p>
            <a:endParaRPr/>
          </a:p>
        </p:txBody>
      </p:sp>
      <p:sp>
        <p:nvSpPr>
          <p:cNvPr id="6" name="object 6"/>
          <p:cNvSpPr/>
          <p:nvPr/>
        </p:nvSpPr>
        <p:spPr>
          <a:xfrm>
            <a:off x="11633979" y="8970027"/>
            <a:ext cx="76200" cy="195580"/>
          </a:xfrm>
          <a:custGeom>
            <a:avLst/>
            <a:gdLst/>
            <a:ahLst/>
            <a:cxnLst/>
            <a:rect l="l" t="t" r="r" b="b"/>
            <a:pathLst>
              <a:path w="76200" h="195579">
                <a:moveTo>
                  <a:pt x="75082" y="175336"/>
                </a:moveTo>
                <a:lnTo>
                  <a:pt x="825" y="175336"/>
                </a:lnTo>
                <a:lnTo>
                  <a:pt x="0" y="176352"/>
                </a:lnTo>
                <a:lnTo>
                  <a:pt x="0" y="193979"/>
                </a:lnTo>
                <a:lnTo>
                  <a:pt x="1104" y="195008"/>
                </a:lnTo>
                <a:lnTo>
                  <a:pt x="74815" y="195008"/>
                </a:lnTo>
                <a:lnTo>
                  <a:pt x="75907" y="193979"/>
                </a:lnTo>
                <a:lnTo>
                  <a:pt x="75907" y="176352"/>
                </a:lnTo>
                <a:lnTo>
                  <a:pt x="75082" y="175336"/>
                </a:lnTo>
                <a:close/>
              </a:path>
              <a:path w="76200" h="195579">
                <a:moveTo>
                  <a:pt x="51142" y="0"/>
                </a:moveTo>
                <a:lnTo>
                  <a:pt x="45973" y="0"/>
                </a:lnTo>
                <a:lnTo>
                  <a:pt x="6273" y="2044"/>
                </a:lnTo>
                <a:lnTo>
                  <a:pt x="2451" y="2311"/>
                </a:lnTo>
                <a:lnTo>
                  <a:pt x="1638" y="2819"/>
                </a:lnTo>
                <a:lnTo>
                  <a:pt x="1638" y="19684"/>
                </a:lnTo>
                <a:lnTo>
                  <a:pt x="2184" y="21729"/>
                </a:lnTo>
                <a:lnTo>
                  <a:pt x="6273" y="21983"/>
                </a:lnTo>
                <a:lnTo>
                  <a:pt x="15519" y="21983"/>
                </a:lnTo>
                <a:lnTo>
                  <a:pt x="21501" y="22237"/>
                </a:lnTo>
                <a:lnTo>
                  <a:pt x="23685" y="24536"/>
                </a:lnTo>
                <a:lnTo>
                  <a:pt x="23685" y="173786"/>
                </a:lnTo>
                <a:lnTo>
                  <a:pt x="20408" y="175336"/>
                </a:lnTo>
                <a:lnTo>
                  <a:pt x="55511" y="175336"/>
                </a:lnTo>
                <a:lnTo>
                  <a:pt x="52514" y="173786"/>
                </a:lnTo>
                <a:lnTo>
                  <a:pt x="52514" y="2044"/>
                </a:lnTo>
                <a:lnTo>
                  <a:pt x="51142" y="0"/>
                </a:lnTo>
                <a:close/>
              </a:path>
            </a:pathLst>
          </a:custGeom>
          <a:solidFill>
            <a:srgbClr val="407DC9"/>
          </a:solidFill>
        </p:spPr>
        <p:txBody>
          <a:bodyPr wrap="square" lIns="0" tIns="0" rIns="0" bIns="0" rtlCol="0"/>
          <a:lstStyle/>
          <a:p>
            <a:endParaRPr/>
          </a:p>
        </p:txBody>
      </p:sp>
      <p:sp>
        <p:nvSpPr>
          <p:cNvPr id="7" name="object 7"/>
          <p:cNvSpPr/>
          <p:nvPr/>
        </p:nvSpPr>
        <p:spPr>
          <a:xfrm>
            <a:off x="11724027" y="8970026"/>
            <a:ext cx="150495" cy="198755"/>
          </a:xfrm>
          <a:custGeom>
            <a:avLst/>
            <a:gdLst/>
            <a:ahLst/>
            <a:cxnLst/>
            <a:rect l="l" t="t" r="r" b="b"/>
            <a:pathLst>
              <a:path w="150495" h="198754">
                <a:moveTo>
                  <a:pt x="65024" y="56489"/>
                </a:moveTo>
                <a:lnTo>
                  <a:pt x="37536" y="61740"/>
                </a:lnTo>
                <a:lnTo>
                  <a:pt x="17110" y="76839"/>
                </a:lnTo>
                <a:lnTo>
                  <a:pt x="4384" y="100804"/>
                </a:lnTo>
                <a:lnTo>
                  <a:pt x="0" y="132651"/>
                </a:lnTo>
                <a:lnTo>
                  <a:pt x="4186" y="162645"/>
                </a:lnTo>
                <a:lnTo>
                  <a:pt x="15924" y="183027"/>
                </a:lnTo>
                <a:lnTo>
                  <a:pt x="33984" y="194639"/>
                </a:lnTo>
                <a:lnTo>
                  <a:pt x="57137" y="198323"/>
                </a:lnTo>
                <a:lnTo>
                  <a:pt x="69759" y="197190"/>
                </a:lnTo>
                <a:lnTo>
                  <a:pt x="81618" y="193471"/>
                </a:lnTo>
                <a:lnTo>
                  <a:pt x="92250" y="186686"/>
                </a:lnTo>
                <a:lnTo>
                  <a:pt x="100534" y="177114"/>
                </a:lnTo>
                <a:lnTo>
                  <a:pt x="62852" y="177114"/>
                </a:lnTo>
                <a:lnTo>
                  <a:pt x="47721" y="173712"/>
                </a:lnTo>
                <a:lnTo>
                  <a:pt x="37515" y="164274"/>
                </a:lnTo>
                <a:lnTo>
                  <a:pt x="31748" y="149950"/>
                </a:lnTo>
                <a:lnTo>
                  <a:pt x="29933" y="131889"/>
                </a:lnTo>
                <a:lnTo>
                  <a:pt x="32174" y="111058"/>
                </a:lnTo>
                <a:lnTo>
                  <a:pt x="39287" y="93895"/>
                </a:lnTo>
                <a:lnTo>
                  <a:pt x="51858" y="82245"/>
                </a:lnTo>
                <a:lnTo>
                  <a:pt x="70472" y="77952"/>
                </a:lnTo>
                <a:lnTo>
                  <a:pt x="129755" y="77952"/>
                </a:lnTo>
                <a:lnTo>
                  <a:pt x="129755" y="66967"/>
                </a:lnTo>
                <a:lnTo>
                  <a:pt x="100926" y="66967"/>
                </a:lnTo>
                <a:lnTo>
                  <a:pt x="93522" y="62849"/>
                </a:lnTo>
                <a:lnTo>
                  <a:pt x="85323" y="59523"/>
                </a:lnTo>
                <a:lnTo>
                  <a:pt x="75950" y="57299"/>
                </a:lnTo>
                <a:lnTo>
                  <a:pt x="65024" y="56489"/>
                </a:lnTo>
                <a:close/>
              </a:path>
              <a:path w="150495" h="198754">
                <a:moveTo>
                  <a:pt x="150431" y="176352"/>
                </a:moveTo>
                <a:lnTo>
                  <a:pt x="101193" y="176352"/>
                </a:lnTo>
                <a:lnTo>
                  <a:pt x="104787" y="186368"/>
                </a:lnTo>
                <a:lnTo>
                  <a:pt x="111161" y="192455"/>
                </a:lnTo>
                <a:lnTo>
                  <a:pt x="119219" y="195476"/>
                </a:lnTo>
                <a:lnTo>
                  <a:pt x="127863" y="196291"/>
                </a:lnTo>
                <a:lnTo>
                  <a:pt x="138188" y="196291"/>
                </a:lnTo>
                <a:lnTo>
                  <a:pt x="142265" y="195516"/>
                </a:lnTo>
                <a:lnTo>
                  <a:pt x="149885" y="192963"/>
                </a:lnTo>
                <a:lnTo>
                  <a:pt x="150431" y="190919"/>
                </a:lnTo>
                <a:lnTo>
                  <a:pt x="150431" y="176352"/>
                </a:lnTo>
                <a:close/>
              </a:path>
              <a:path w="150495" h="198754">
                <a:moveTo>
                  <a:pt x="129755" y="77952"/>
                </a:moveTo>
                <a:lnTo>
                  <a:pt x="70472" y="77952"/>
                </a:lnTo>
                <a:lnTo>
                  <a:pt x="79511" y="78715"/>
                </a:lnTo>
                <a:lnTo>
                  <a:pt x="87942" y="80795"/>
                </a:lnTo>
                <a:lnTo>
                  <a:pt x="95252" y="83883"/>
                </a:lnTo>
                <a:lnTo>
                  <a:pt x="100926" y="87668"/>
                </a:lnTo>
                <a:lnTo>
                  <a:pt x="100926" y="128562"/>
                </a:lnTo>
                <a:lnTo>
                  <a:pt x="97006" y="149301"/>
                </a:lnTo>
                <a:lnTo>
                  <a:pt x="89338" y="164530"/>
                </a:lnTo>
                <a:lnTo>
                  <a:pt x="77945" y="173912"/>
                </a:lnTo>
                <a:lnTo>
                  <a:pt x="62852" y="177114"/>
                </a:lnTo>
                <a:lnTo>
                  <a:pt x="100534" y="177114"/>
                </a:lnTo>
                <a:lnTo>
                  <a:pt x="101193" y="176352"/>
                </a:lnTo>
                <a:lnTo>
                  <a:pt x="150431" y="176352"/>
                </a:lnTo>
                <a:lnTo>
                  <a:pt x="150431" y="175844"/>
                </a:lnTo>
                <a:lnTo>
                  <a:pt x="132753" y="175844"/>
                </a:lnTo>
                <a:lnTo>
                  <a:pt x="130035" y="172770"/>
                </a:lnTo>
                <a:lnTo>
                  <a:pt x="129755" y="166382"/>
                </a:lnTo>
                <a:lnTo>
                  <a:pt x="129755" y="77952"/>
                </a:lnTo>
                <a:close/>
              </a:path>
              <a:path w="150495" h="198754">
                <a:moveTo>
                  <a:pt x="149352" y="174307"/>
                </a:moveTo>
                <a:lnTo>
                  <a:pt x="147167" y="174561"/>
                </a:lnTo>
                <a:lnTo>
                  <a:pt x="144183" y="174815"/>
                </a:lnTo>
                <a:lnTo>
                  <a:pt x="142824" y="175844"/>
                </a:lnTo>
                <a:lnTo>
                  <a:pt x="150431" y="175844"/>
                </a:lnTo>
                <a:lnTo>
                  <a:pt x="150431" y="174561"/>
                </a:lnTo>
                <a:lnTo>
                  <a:pt x="149352" y="174307"/>
                </a:lnTo>
                <a:close/>
              </a:path>
              <a:path w="150495" h="198754">
                <a:moveTo>
                  <a:pt x="128130" y="0"/>
                </a:moveTo>
                <a:lnTo>
                  <a:pt x="123240" y="0"/>
                </a:lnTo>
                <a:lnTo>
                  <a:pt x="83515" y="2044"/>
                </a:lnTo>
                <a:lnTo>
                  <a:pt x="79717" y="2311"/>
                </a:lnTo>
                <a:lnTo>
                  <a:pt x="78905" y="2819"/>
                </a:lnTo>
                <a:lnTo>
                  <a:pt x="78905" y="19685"/>
                </a:lnTo>
                <a:lnTo>
                  <a:pt x="79438" y="21729"/>
                </a:lnTo>
                <a:lnTo>
                  <a:pt x="83515" y="21983"/>
                </a:lnTo>
                <a:lnTo>
                  <a:pt x="92760" y="21983"/>
                </a:lnTo>
                <a:lnTo>
                  <a:pt x="98755" y="22237"/>
                </a:lnTo>
                <a:lnTo>
                  <a:pt x="100926" y="24536"/>
                </a:lnTo>
                <a:lnTo>
                  <a:pt x="100926" y="66967"/>
                </a:lnTo>
                <a:lnTo>
                  <a:pt x="129755" y="66967"/>
                </a:lnTo>
                <a:lnTo>
                  <a:pt x="129755" y="2044"/>
                </a:lnTo>
                <a:lnTo>
                  <a:pt x="128130" y="0"/>
                </a:lnTo>
                <a:close/>
              </a:path>
            </a:pathLst>
          </a:custGeom>
          <a:solidFill>
            <a:srgbClr val="407DC9"/>
          </a:solidFill>
        </p:spPr>
        <p:txBody>
          <a:bodyPr wrap="square" lIns="0" tIns="0" rIns="0" bIns="0" rtlCol="0"/>
          <a:lstStyle/>
          <a:p>
            <a:endParaRPr/>
          </a:p>
        </p:txBody>
      </p:sp>
      <p:sp>
        <p:nvSpPr>
          <p:cNvPr id="8" name="object 8"/>
          <p:cNvSpPr/>
          <p:nvPr/>
        </p:nvSpPr>
        <p:spPr>
          <a:xfrm>
            <a:off x="11920160" y="8978206"/>
            <a:ext cx="475039" cy="193922"/>
          </a:xfrm>
          <a:prstGeom prst="rect">
            <a:avLst/>
          </a:prstGeom>
          <a:blipFill>
            <a:blip r:embed="rId2" cstate="print"/>
            <a:stretch>
              <a:fillRect/>
            </a:stretch>
          </a:blipFill>
        </p:spPr>
        <p:txBody>
          <a:bodyPr wrap="square" lIns="0" tIns="0" rIns="0" bIns="0" rtlCol="0"/>
          <a:lstStyle/>
          <a:p>
            <a:endParaRPr/>
          </a:p>
        </p:txBody>
      </p:sp>
      <p:sp>
        <p:nvSpPr>
          <p:cNvPr id="9" name="object 9"/>
          <p:cNvSpPr/>
          <p:nvPr/>
        </p:nvSpPr>
        <p:spPr>
          <a:xfrm>
            <a:off x="10731500" y="8883078"/>
            <a:ext cx="388823" cy="365340"/>
          </a:xfrm>
          <a:prstGeom prst="rect">
            <a:avLst/>
          </a:prstGeom>
          <a:blipFill>
            <a:blip r:embed="rId3" cstate="print"/>
            <a:stretch>
              <a:fillRect/>
            </a:stretch>
          </a:blipFill>
        </p:spPr>
        <p:txBody>
          <a:bodyPr wrap="square" lIns="0" tIns="0" rIns="0" bIns="0" rtlCol="0"/>
          <a:lstStyle/>
          <a:p>
            <a:endParaRPr/>
          </a:p>
        </p:txBody>
      </p:sp>
      <p:sp>
        <p:nvSpPr>
          <p:cNvPr id="10" name="object 10"/>
          <p:cNvSpPr/>
          <p:nvPr/>
        </p:nvSpPr>
        <p:spPr>
          <a:xfrm>
            <a:off x="11551384" y="8954453"/>
            <a:ext cx="65405" cy="65405"/>
          </a:xfrm>
          <a:custGeom>
            <a:avLst/>
            <a:gdLst/>
            <a:ahLst/>
            <a:cxnLst/>
            <a:rect l="l" t="t" r="r" b="b"/>
            <a:pathLst>
              <a:path w="65404" h="65404">
                <a:moveTo>
                  <a:pt x="32562" y="0"/>
                </a:moveTo>
                <a:lnTo>
                  <a:pt x="0" y="32575"/>
                </a:lnTo>
                <a:lnTo>
                  <a:pt x="32562" y="65138"/>
                </a:lnTo>
                <a:lnTo>
                  <a:pt x="65138" y="32575"/>
                </a:lnTo>
                <a:lnTo>
                  <a:pt x="32562" y="0"/>
                </a:lnTo>
                <a:close/>
              </a:path>
            </a:pathLst>
          </a:custGeom>
          <a:solidFill>
            <a:srgbClr val="F2B533"/>
          </a:solidFill>
        </p:spPr>
        <p:txBody>
          <a:bodyPr wrap="square" lIns="0" tIns="0" rIns="0" bIns="0" rtlCol="0"/>
          <a:lstStyle/>
          <a:p>
            <a:endParaRPr/>
          </a:p>
        </p:txBody>
      </p:sp>
      <p:sp>
        <p:nvSpPr>
          <p:cNvPr id="11" name="object 11"/>
          <p:cNvSpPr/>
          <p:nvPr/>
        </p:nvSpPr>
        <p:spPr>
          <a:xfrm>
            <a:off x="304825" y="9179242"/>
            <a:ext cx="304800" cy="287655"/>
          </a:xfrm>
          <a:custGeom>
            <a:avLst/>
            <a:gdLst/>
            <a:ahLst/>
            <a:cxnLst/>
            <a:rect l="l" t="t" r="r" b="b"/>
            <a:pathLst>
              <a:path w="304800" h="287654">
                <a:moveTo>
                  <a:pt x="304774" y="287185"/>
                </a:moveTo>
                <a:lnTo>
                  <a:pt x="0" y="287185"/>
                </a:lnTo>
                <a:lnTo>
                  <a:pt x="0" y="0"/>
                </a:lnTo>
                <a:lnTo>
                  <a:pt x="304774" y="0"/>
                </a:lnTo>
                <a:lnTo>
                  <a:pt x="304774" y="287185"/>
                </a:lnTo>
                <a:close/>
              </a:path>
            </a:pathLst>
          </a:custGeom>
          <a:solidFill>
            <a:srgbClr val="407DC9"/>
          </a:solidFill>
        </p:spPr>
        <p:txBody>
          <a:bodyPr wrap="square" lIns="0" tIns="0" rIns="0" bIns="0" rtlCol="0"/>
          <a:lstStyle/>
          <a:p>
            <a:endParaRPr/>
          </a:p>
        </p:txBody>
      </p:sp>
      <p:sp>
        <p:nvSpPr>
          <p:cNvPr id="12" name="object 12"/>
          <p:cNvSpPr/>
          <p:nvPr/>
        </p:nvSpPr>
        <p:spPr>
          <a:xfrm>
            <a:off x="0" y="9179242"/>
            <a:ext cx="305435" cy="287655"/>
          </a:xfrm>
          <a:custGeom>
            <a:avLst/>
            <a:gdLst/>
            <a:ahLst/>
            <a:cxnLst/>
            <a:rect l="l" t="t" r="r" b="b"/>
            <a:pathLst>
              <a:path w="305435" h="287654">
                <a:moveTo>
                  <a:pt x="0" y="287185"/>
                </a:moveTo>
                <a:lnTo>
                  <a:pt x="304825" y="287185"/>
                </a:lnTo>
                <a:lnTo>
                  <a:pt x="304825" y="0"/>
                </a:lnTo>
                <a:lnTo>
                  <a:pt x="0" y="0"/>
                </a:lnTo>
                <a:lnTo>
                  <a:pt x="0" y="287185"/>
                </a:lnTo>
                <a:close/>
              </a:path>
            </a:pathLst>
          </a:custGeom>
          <a:solidFill>
            <a:srgbClr val="63CCC9"/>
          </a:solidFill>
        </p:spPr>
        <p:txBody>
          <a:bodyPr wrap="square" lIns="0" tIns="0" rIns="0" bIns="0" rtlCol="0"/>
          <a:lstStyle/>
          <a:p>
            <a:endParaRPr/>
          </a:p>
        </p:txBody>
      </p:sp>
      <p:sp>
        <p:nvSpPr>
          <p:cNvPr id="13" name="object 13"/>
          <p:cNvSpPr/>
          <p:nvPr/>
        </p:nvSpPr>
        <p:spPr>
          <a:xfrm>
            <a:off x="609600" y="9179242"/>
            <a:ext cx="305435" cy="287655"/>
          </a:xfrm>
          <a:custGeom>
            <a:avLst/>
            <a:gdLst/>
            <a:ahLst/>
            <a:cxnLst/>
            <a:rect l="l" t="t" r="r" b="b"/>
            <a:pathLst>
              <a:path w="305434" h="287654">
                <a:moveTo>
                  <a:pt x="0" y="0"/>
                </a:moveTo>
                <a:lnTo>
                  <a:pt x="304825" y="0"/>
                </a:lnTo>
                <a:lnTo>
                  <a:pt x="304825" y="287185"/>
                </a:lnTo>
                <a:lnTo>
                  <a:pt x="0" y="287185"/>
                </a:lnTo>
                <a:lnTo>
                  <a:pt x="0" y="0"/>
                </a:lnTo>
                <a:close/>
              </a:path>
            </a:pathLst>
          </a:custGeom>
          <a:solidFill>
            <a:srgbClr val="63CCC9"/>
          </a:solidFill>
        </p:spPr>
        <p:txBody>
          <a:bodyPr wrap="square" lIns="0" tIns="0" rIns="0" bIns="0" rtlCol="0"/>
          <a:lstStyle/>
          <a:p>
            <a:endParaRPr/>
          </a:p>
        </p:txBody>
      </p:sp>
      <p:sp>
        <p:nvSpPr>
          <p:cNvPr id="14" name="object 14"/>
          <p:cNvSpPr/>
          <p:nvPr/>
        </p:nvSpPr>
        <p:spPr>
          <a:xfrm>
            <a:off x="304825" y="8892146"/>
            <a:ext cx="304800" cy="287655"/>
          </a:xfrm>
          <a:custGeom>
            <a:avLst/>
            <a:gdLst/>
            <a:ahLst/>
            <a:cxnLst/>
            <a:rect l="l" t="t" r="r" b="b"/>
            <a:pathLst>
              <a:path w="304800" h="287654">
                <a:moveTo>
                  <a:pt x="0" y="0"/>
                </a:moveTo>
                <a:lnTo>
                  <a:pt x="304774" y="0"/>
                </a:lnTo>
                <a:lnTo>
                  <a:pt x="304774" y="287108"/>
                </a:lnTo>
                <a:lnTo>
                  <a:pt x="0" y="287108"/>
                </a:lnTo>
                <a:lnTo>
                  <a:pt x="0" y="0"/>
                </a:lnTo>
                <a:close/>
              </a:path>
            </a:pathLst>
          </a:custGeom>
          <a:solidFill>
            <a:srgbClr val="63CCC9"/>
          </a:solidFill>
        </p:spPr>
        <p:txBody>
          <a:bodyPr wrap="square" lIns="0" tIns="0" rIns="0" bIns="0" rtlCol="0"/>
          <a:lstStyle/>
          <a:p>
            <a:endParaRPr/>
          </a:p>
        </p:txBody>
      </p:sp>
      <p:sp>
        <p:nvSpPr>
          <p:cNvPr id="15" name="object 15"/>
          <p:cNvSpPr/>
          <p:nvPr/>
        </p:nvSpPr>
        <p:spPr>
          <a:xfrm>
            <a:off x="0" y="8604948"/>
            <a:ext cx="305435" cy="287655"/>
          </a:xfrm>
          <a:custGeom>
            <a:avLst/>
            <a:gdLst/>
            <a:ahLst/>
            <a:cxnLst/>
            <a:rect l="l" t="t" r="r" b="b"/>
            <a:pathLst>
              <a:path w="305435" h="287654">
                <a:moveTo>
                  <a:pt x="0" y="287197"/>
                </a:moveTo>
                <a:lnTo>
                  <a:pt x="304825" y="287197"/>
                </a:lnTo>
                <a:lnTo>
                  <a:pt x="304825" y="0"/>
                </a:lnTo>
                <a:lnTo>
                  <a:pt x="0" y="0"/>
                </a:lnTo>
                <a:lnTo>
                  <a:pt x="0" y="287197"/>
                </a:lnTo>
                <a:close/>
              </a:path>
            </a:pathLst>
          </a:custGeom>
          <a:solidFill>
            <a:srgbClr val="F2B533"/>
          </a:solidFill>
        </p:spPr>
        <p:txBody>
          <a:bodyPr wrap="square" lIns="0" tIns="0" rIns="0" bIns="0" rtlCol="0"/>
          <a:lstStyle/>
          <a:p>
            <a:endParaRPr/>
          </a:p>
        </p:txBody>
      </p:sp>
      <p:sp>
        <p:nvSpPr>
          <p:cNvPr id="16" name="object 16"/>
          <p:cNvSpPr/>
          <p:nvPr/>
        </p:nvSpPr>
        <p:spPr>
          <a:xfrm>
            <a:off x="609600" y="8604948"/>
            <a:ext cx="305435" cy="287655"/>
          </a:xfrm>
          <a:custGeom>
            <a:avLst/>
            <a:gdLst/>
            <a:ahLst/>
            <a:cxnLst/>
            <a:rect l="l" t="t" r="r" b="b"/>
            <a:pathLst>
              <a:path w="305434" h="287654">
                <a:moveTo>
                  <a:pt x="0" y="0"/>
                </a:moveTo>
                <a:lnTo>
                  <a:pt x="304825" y="0"/>
                </a:lnTo>
                <a:lnTo>
                  <a:pt x="304825" y="287197"/>
                </a:lnTo>
                <a:lnTo>
                  <a:pt x="0" y="287197"/>
                </a:lnTo>
                <a:lnTo>
                  <a:pt x="0" y="0"/>
                </a:lnTo>
                <a:close/>
              </a:path>
            </a:pathLst>
          </a:custGeom>
          <a:solidFill>
            <a:srgbClr val="F2B533"/>
          </a:solidFill>
        </p:spPr>
        <p:txBody>
          <a:bodyPr wrap="square" lIns="0" tIns="0" rIns="0" bIns="0" rtlCol="0"/>
          <a:lstStyle/>
          <a:p>
            <a:endParaRPr/>
          </a:p>
        </p:txBody>
      </p:sp>
      <p:sp>
        <p:nvSpPr>
          <p:cNvPr id="17" name="object 17"/>
          <p:cNvSpPr/>
          <p:nvPr/>
        </p:nvSpPr>
        <p:spPr>
          <a:xfrm>
            <a:off x="914438" y="8892133"/>
            <a:ext cx="304800" cy="287655"/>
          </a:xfrm>
          <a:custGeom>
            <a:avLst/>
            <a:gdLst/>
            <a:ahLst/>
            <a:cxnLst/>
            <a:rect l="l" t="t" r="r" b="b"/>
            <a:pathLst>
              <a:path w="304800" h="287654">
                <a:moveTo>
                  <a:pt x="304761" y="287108"/>
                </a:moveTo>
                <a:lnTo>
                  <a:pt x="0" y="287108"/>
                </a:lnTo>
                <a:lnTo>
                  <a:pt x="0" y="0"/>
                </a:lnTo>
                <a:lnTo>
                  <a:pt x="304761" y="0"/>
                </a:lnTo>
                <a:lnTo>
                  <a:pt x="304761" y="287108"/>
                </a:lnTo>
                <a:close/>
              </a:path>
            </a:pathLst>
          </a:custGeom>
          <a:solidFill>
            <a:srgbClr val="F2B533"/>
          </a:solidFill>
        </p:spPr>
        <p:txBody>
          <a:bodyPr wrap="square" lIns="0" tIns="0" rIns="0" bIns="0" rtlCol="0"/>
          <a:lstStyle/>
          <a:p>
            <a:endParaRPr/>
          </a:p>
        </p:txBody>
      </p:sp>
      <p:sp>
        <p:nvSpPr>
          <p:cNvPr id="18" name="object 18"/>
          <p:cNvSpPr/>
          <p:nvPr/>
        </p:nvSpPr>
        <p:spPr>
          <a:xfrm>
            <a:off x="914450" y="9466427"/>
            <a:ext cx="304800" cy="287655"/>
          </a:xfrm>
          <a:custGeom>
            <a:avLst/>
            <a:gdLst/>
            <a:ahLst/>
            <a:cxnLst/>
            <a:rect l="l" t="t" r="r" b="b"/>
            <a:pathLst>
              <a:path w="304800" h="287654">
                <a:moveTo>
                  <a:pt x="0" y="287121"/>
                </a:moveTo>
                <a:lnTo>
                  <a:pt x="304761" y="287121"/>
                </a:lnTo>
                <a:lnTo>
                  <a:pt x="304761" y="0"/>
                </a:lnTo>
                <a:lnTo>
                  <a:pt x="0" y="0"/>
                </a:lnTo>
                <a:lnTo>
                  <a:pt x="0" y="287121"/>
                </a:lnTo>
                <a:close/>
              </a:path>
            </a:pathLst>
          </a:custGeom>
          <a:solidFill>
            <a:srgbClr val="F2B533"/>
          </a:solidFill>
        </p:spPr>
        <p:txBody>
          <a:bodyPr wrap="square" lIns="0" tIns="0" rIns="0" bIns="0" rtlCol="0"/>
          <a:lstStyle/>
          <a:p>
            <a:endParaRPr/>
          </a:p>
        </p:txBody>
      </p:sp>
      <p:sp>
        <p:nvSpPr>
          <p:cNvPr id="19" name="object 19"/>
          <p:cNvSpPr/>
          <p:nvPr/>
        </p:nvSpPr>
        <p:spPr>
          <a:xfrm>
            <a:off x="304825" y="9466427"/>
            <a:ext cx="304800" cy="287655"/>
          </a:xfrm>
          <a:custGeom>
            <a:avLst/>
            <a:gdLst/>
            <a:ahLst/>
            <a:cxnLst/>
            <a:rect l="l" t="t" r="r" b="b"/>
            <a:pathLst>
              <a:path w="304800" h="287654">
                <a:moveTo>
                  <a:pt x="0" y="287172"/>
                </a:moveTo>
                <a:lnTo>
                  <a:pt x="304774" y="287172"/>
                </a:lnTo>
                <a:lnTo>
                  <a:pt x="304774" y="0"/>
                </a:lnTo>
                <a:lnTo>
                  <a:pt x="0" y="0"/>
                </a:lnTo>
                <a:lnTo>
                  <a:pt x="0" y="287172"/>
                </a:lnTo>
                <a:close/>
              </a:path>
            </a:pathLst>
          </a:custGeom>
          <a:solidFill>
            <a:srgbClr val="63CCC9"/>
          </a:solidFill>
        </p:spPr>
        <p:txBody>
          <a:bodyPr wrap="square" lIns="0" tIns="0" rIns="0" bIns="0" rtlCol="0"/>
          <a:lstStyle/>
          <a:p>
            <a:endParaRPr/>
          </a:p>
        </p:txBody>
      </p:sp>
      <p:sp>
        <p:nvSpPr>
          <p:cNvPr id="20" name="object 20"/>
          <p:cNvSpPr/>
          <p:nvPr/>
        </p:nvSpPr>
        <p:spPr>
          <a:xfrm>
            <a:off x="11446452" y="9248422"/>
            <a:ext cx="939749" cy="98780"/>
          </a:xfrm>
          <a:prstGeom prst="rect">
            <a:avLst/>
          </a:prstGeom>
          <a:blipFill>
            <a:blip r:embed="rId4" cstate="print"/>
            <a:stretch>
              <a:fillRect/>
            </a:stretch>
          </a:blipFill>
        </p:spPr>
        <p:txBody>
          <a:bodyPr wrap="square" lIns="0" tIns="0" rIns="0" bIns="0" rtlCol="0"/>
          <a:lstStyle/>
          <a:p>
            <a:endParaRPr/>
          </a:p>
        </p:txBody>
      </p:sp>
      <p:sp>
        <p:nvSpPr>
          <p:cNvPr id="22" name="Rettangolo 21"/>
          <p:cNvSpPr/>
          <p:nvPr/>
        </p:nvSpPr>
        <p:spPr>
          <a:xfrm>
            <a:off x="914438" y="1052028"/>
            <a:ext cx="11430000" cy="584775"/>
          </a:xfrm>
          <a:prstGeom prst="rect">
            <a:avLst/>
          </a:prstGeom>
        </p:spPr>
        <p:txBody>
          <a:bodyPr wrap="square">
            <a:spAutoFit/>
          </a:bodyPr>
          <a:lstStyle/>
          <a:p>
            <a:pPr marL="12700" algn="ctr">
              <a:lnSpc>
                <a:spcPct val="100000"/>
              </a:lnSpc>
              <a:spcBef>
                <a:spcPts val="100"/>
              </a:spcBef>
            </a:pPr>
            <a:r>
              <a:rPr lang="it-IT" sz="3200" b="1" dirty="0" smtClean="0">
                <a:latin typeface="Times New Roman" panose="02020603050405020304" pitchFamily="18" charset="0"/>
                <a:cs typeface="Times New Roman" panose="02020603050405020304" pitchFamily="18" charset="0"/>
              </a:rPr>
              <a:t>Development type of the  Working </a:t>
            </a:r>
            <a:r>
              <a:rPr lang="it-IT" sz="3200" b="1" dirty="0">
                <a:latin typeface="Times New Roman" panose="02020603050405020304" pitchFamily="18" charset="0"/>
                <a:cs typeface="Times New Roman" panose="02020603050405020304" pitchFamily="18" charset="0"/>
              </a:rPr>
              <a:t>P</a:t>
            </a:r>
            <a:r>
              <a:rPr lang="it-IT" sz="3200" b="1" dirty="0" smtClean="0">
                <a:latin typeface="Times New Roman" panose="02020603050405020304" pitchFamily="18" charset="0"/>
                <a:cs typeface="Times New Roman" panose="02020603050405020304" pitchFamily="18" charset="0"/>
              </a:rPr>
              <a:t>ackages </a:t>
            </a:r>
            <a:endParaRPr lang="it-IT" sz="3200" b="1" dirty="0">
              <a:latin typeface="Times New Roman" panose="02020603050405020304" pitchFamily="18" charset="0"/>
              <a:cs typeface="Times New Roman" panose="02020603050405020304" pitchFamily="18" charset="0"/>
            </a:endParaRPr>
          </a:p>
        </p:txBody>
      </p:sp>
      <p:sp>
        <p:nvSpPr>
          <p:cNvPr id="21" name="Rettangolo 20"/>
          <p:cNvSpPr/>
          <p:nvPr/>
        </p:nvSpPr>
        <p:spPr>
          <a:xfrm>
            <a:off x="609601" y="2141946"/>
            <a:ext cx="11785598" cy="6986528"/>
          </a:xfrm>
          <a:prstGeom prst="rect">
            <a:avLst/>
          </a:prstGeom>
        </p:spPr>
        <p:txBody>
          <a:bodyPr wrap="square">
            <a:spAutoFit/>
          </a:bodyPr>
          <a:lstStyle/>
          <a:p>
            <a:r>
              <a:rPr lang="en-GB" sz="2800" b="1" dirty="0"/>
              <a:t>WP-3: </a:t>
            </a:r>
            <a:r>
              <a:rPr lang="en-GB" sz="2800" dirty="0"/>
              <a:t>based on the data collected in the preparatory WPs and aimed at </a:t>
            </a:r>
            <a:r>
              <a:rPr lang="en-GB" sz="2800" b="1" dirty="0"/>
              <a:t>designing  new curricula for the postgraduate training </a:t>
            </a:r>
            <a:r>
              <a:rPr lang="en-GB" sz="2800" dirty="0"/>
              <a:t>of medical professionals in </a:t>
            </a:r>
            <a:r>
              <a:rPr lang="en-GB" sz="2800" b="1" dirty="0">
                <a:solidFill>
                  <a:schemeClr val="tx2"/>
                </a:solidFill>
              </a:rPr>
              <a:t>Paediatrics, Paediatric Surgery and Child Neuropsychiatry</a:t>
            </a:r>
            <a:r>
              <a:rPr lang="en-GB" sz="2800" dirty="0"/>
              <a:t>, in an integrated way and with strong interaction among all partners.</a:t>
            </a:r>
            <a:endParaRPr lang="it-IT" sz="2800" dirty="0"/>
          </a:p>
          <a:p>
            <a:r>
              <a:rPr lang="en-GB" sz="2800" dirty="0"/>
              <a:t> </a:t>
            </a:r>
            <a:endParaRPr lang="en-GB" sz="2800" dirty="0" smtClean="0"/>
          </a:p>
          <a:p>
            <a:r>
              <a:rPr lang="en-GB" sz="2800" b="1" dirty="0" smtClean="0"/>
              <a:t>WP-4: </a:t>
            </a:r>
            <a:r>
              <a:rPr lang="en-GB" sz="2800" dirty="0" smtClean="0"/>
              <a:t>logical </a:t>
            </a:r>
            <a:r>
              <a:rPr lang="en-GB" sz="2800" dirty="0"/>
              <a:t>evolution of the previous one, aimed at </a:t>
            </a:r>
            <a:r>
              <a:rPr lang="en-GB" sz="2800" b="1" dirty="0"/>
              <a:t>training  the academic staff involved in the actualization of the new integrated </a:t>
            </a:r>
            <a:r>
              <a:rPr lang="en-GB" sz="2800" b="1" dirty="0" smtClean="0"/>
              <a:t>curricula</a:t>
            </a:r>
            <a:r>
              <a:rPr lang="en-GB" sz="2800" dirty="0" smtClean="0"/>
              <a:t>.</a:t>
            </a:r>
          </a:p>
          <a:p>
            <a:endParaRPr lang="it-IT" sz="2800" dirty="0"/>
          </a:p>
          <a:p>
            <a:r>
              <a:rPr lang="en-GB" sz="2800" b="1" dirty="0" smtClean="0"/>
              <a:t>WP-5: </a:t>
            </a:r>
            <a:r>
              <a:rPr lang="en-GB" sz="2800" dirty="0" smtClean="0"/>
              <a:t>aimed </a:t>
            </a:r>
            <a:r>
              <a:rPr lang="en-GB" sz="2800" dirty="0"/>
              <a:t>at </a:t>
            </a:r>
            <a:r>
              <a:rPr lang="en-GB" sz="2800" b="1" dirty="0"/>
              <a:t>testing the practical feasibility of the new curriculum  </a:t>
            </a:r>
            <a:r>
              <a:rPr lang="en-GB" sz="2800" dirty="0"/>
              <a:t>through </a:t>
            </a:r>
            <a:r>
              <a:rPr lang="en-GB" sz="2800" b="1" dirty="0">
                <a:solidFill>
                  <a:schemeClr val="tx2"/>
                </a:solidFill>
              </a:rPr>
              <a:t>a one-year trial  of  implementation in at least one CA HEI</a:t>
            </a:r>
            <a:r>
              <a:rPr lang="en-GB" sz="2800" dirty="0"/>
              <a:t>, possibly one for each partner Country and still better through a joint group of students in each CA </a:t>
            </a:r>
            <a:r>
              <a:rPr lang="en-GB" sz="2800" dirty="0" smtClean="0"/>
              <a:t>Country.</a:t>
            </a:r>
          </a:p>
          <a:p>
            <a:endParaRPr lang="it-IT" sz="2800" dirty="0"/>
          </a:p>
          <a:p>
            <a:r>
              <a:rPr lang="en-GB" sz="2800" b="1" dirty="0" smtClean="0"/>
              <a:t>WP-6: </a:t>
            </a:r>
            <a:r>
              <a:rPr lang="en-GB" sz="2800" dirty="0" smtClean="0"/>
              <a:t>aimed </a:t>
            </a:r>
            <a:r>
              <a:rPr lang="en-GB" sz="2800" dirty="0"/>
              <a:t>at </a:t>
            </a:r>
            <a:r>
              <a:rPr lang="en-GB" sz="2800" b="1" dirty="0"/>
              <a:t>introducing ICT technologies </a:t>
            </a:r>
            <a:r>
              <a:rPr lang="en-GB" sz="2800" dirty="0"/>
              <a:t>for </a:t>
            </a:r>
            <a:r>
              <a:rPr lang="en-GB" sz="2800" b="1" dirty="0">
                <a:solidFill>
                  <a:schemeClr val="tx2"/>
                </a:solidFill>
              </a:rPr>
              <a:t>e-learning and interactive connection among </a:t>
            </a:r>
            <a:r>
              <a:rPr lang="en-GB" sz="2800" b="1" dirty="0" smtClean="0">
                <a:solidFill>
                  <a:schemeClr val="tx2"/>
                </a:solidFill>
              </a:rPr>
              <a:t>partners.</a:t>
            </a:r>
            <a:endParaRPr lang="it-IT" sz="2800" b="1" dirty="0">
              <a:solidFill>
                <a:schemeClr val="tx2"/>
              </a:solidFill>
            </a:endParaRPr>
          </a:p>
          <a:p>
            <a:endParaRPr lang="it-IT" sz="2800" dirty="0"/>
          </a:p>
        </p:txBody>
      </p:sp>
    </p:spTree>
    <p:extLst>
      <p:ext uri="{BB962C8B-B14F-4D97-AF65-F5344CB8AC3E}">
        <p14:creationId xmlns:p14="http://schemas.microsoft.com/office/powerpoint/2010/main" val="31428753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11194069" y="8978206"/>
            <a:ext cx="169545" cy="189865"/>
          </a:xfrm>
          <a:custGeom>
            <a:avLst/>
            <a:gdLst/>
            <a:ahLst/>
            <a:cxnLst/>
            <a:rect l="l" t="t" r="r" b="b"/>
            <a:pathLst>
              <a:path w="169545" h="189865">
                <a:moveTo>
                  <a:pt x="98729" y="0"/>
                </a:moveTo>
                <a:lnTo>
                  <a:pt x="56337" y="7061"/>
                </a:lnTo>
                <a:lnTo>
                  <a:pt x="25395" y="26968"/>
                </a:lnTo>
                <a:lnTo>
                  <a:pt x="6437" y="57800"/>
                </a:lnTo>
                <a:lnTo>
                  <a:pt x="0" y="97637"/>
                </a:lnTo>
                <a:lnTo>
                  <a:pt x="7236" y="138319"/>
                </a:lnTo>
                <a:lnTo>
                  <a:pt x="27705" y="167020"/>
                </a:lnTo>
                <a:lnTo>
                  <a:pt x="59546" y="184030"/>
                </a:lnTo>
                <a:lnTo>
                  <a:pt x="100901" y="189636"/>
                </a:lnTo>
                <a:lnTo>
                  <a:pt x="124276" y="188131"/>
                </a:lnTo>
                <a:lnTo>
                  <a:pt x="164820" y="176098"/>
                </a:lnTo>
                <a:lnTo>
                  <a:pt x="169456" y="172770"/>
                </a:lnTo>
                <a:lnTo>
                  <a:pt x="169456" y="166382"/>
                </a:lnTo>
                <a:lnTo>
                  <a:pt x="102539" y="166382"/>
                </a:lnTo>
                <a:lnTo>
                  <a:pt x="70375" y="161491"/>
                </a:lnTo>
                <a:lnTo>
                  <a:pt x="48413" y="147566"/>
                </a:lnTo>
                <a:lnTo>
                  <a:pt x="35836" y="125732"/>
                </a:lnTo>
                <a:lnTo>
                  <a:pt x="31826" y="97116"/>
                </a:lnTo>
                <a:lnTo>
                  <a:pt x="35615" y="67964"/>
                </a:lnTo>
                <a:lnTo>
                  <a:pt x="47666" y="43700"/>
                </a:lnTo>
                <a:lnTo>
                  <a:pt x="68998" y="27104"/>
                </a:lnTo>
                <a:lnTo>
                  <a:pt x="100634" y="20955"/>
                </a:lnTo>
                <a:lnTo>
                  <a:pt x="156378" y="20955"/>
                </a:lnTo>
                <a:lnTo>
                  <a:pt x="152660" y="15814"/>
                </a:lnTo>
                <a:lnTo>
                  <a:pt x="131664" y="4445"/>
                </a:lnTo>
                <a:lnTo>
                  <a:pt x="98729" y="0"/>
                </a:lnTo>
                <a:close/>
              </a:path>
              <a:path w="169545" h="189865">
                <a:moveTo>
                  <a:pt x="169456" y="151815"/>
                </a:moveTo>
                <a:lnTo>
                  <a:pt x="167817" y="151815"/>
                </a:lnTo>
                <a:lnTo>
                  <a:pt x="161289" y="154114"/>
                </a:lnTo>
                <a:lnTo>
                  <a:pt x="151229" y="157863"/>
                </a:lnTo>
                <a:lnTo>
                  <a:pt x="137929" y="161877"/>
                </a:lnTo>
                <a:lnTo>
                  <a:pt x="121622" y="165076"/>
                </a:lnTo>
                <a:lnTo>
                  <a:pt x="102539" y="166382"/>
                </a:lnTo>
                <a:lnTo>
                  <a:pt x="169456" y="166382"/>
                </a:lnTo>
                <a:lnTo>
                  <a:pt x="169456" y="151815"/>
                </a:lnTo>
                <a:close/>
              </a:path>
              <a:path w="169545" h="189865">
                <a:moveTo>
                  <a:pt x="156378" y="20955"/>
                </a:moveTo>
                <a:lnTo>
                  <a:pt x="100634" y="20955"/>
                </a:lnTo>
                <a:lnTo>
                  <a:pt x="112471" y="21690"/>
                </a:lnTo>
                <a:lnTo>
                  <a:pt x="122701" y="23768"/>
                </a:lnTo>
                <a:lnTo>
                  <a:pt x="131349" y="26998"/>
                </a:lnTo>
                <a:lnTo>
                  <a:pt x="138442" y="31191"/>
                </a:lnTo>
                <a:lnTo>
                  <a:pt x="132181" y="34251"/>
                </a:lnTo>
                <a:lnTo>
                  <a:pt x="127838" y="40132"/>
                </a:lnTo>
                <a:lnTo>
                  <a:pt x="127838" y="48044"/>
                </a:lnTo>
                <a:lnTo>
                  <a:pt x="129321" y="55626"/>
                </a:lnTo>
                <a:lnTo>
                  <a:pt x="133380" y="61337"/>
                </a:lnTo>
                <a:lnTo>
                  <a:pt x="139427" y="64939"/>
                </a:lnTo>
                <a:lnTo>
                  <a:pt x="146875" y="66192"/>
                </a:lnTo>
                <a:lnTo>
                  <a:pt x="154381" y="64931"/>
                </a:lnTo>
                <a:lnTo>
                  <a:pt x="160816" y="61274"/>
                </a:lnTo>
                <a:lnTo>
                  <a:pt x="165313" y="55412"/>
                </a:lnTo>
                <a:lnTo>
                  <a:pt x="167004" y="47536"/>
                </a:lnTo>
                <a:lnTo>
                  <a:pt x="163759" y="31161"/>
                </a:lnTo>
                <a:lnTo>
                  <a:pt x="156378" y="20955"/>
                </a:lnTo>
                <a:close/>
              </a:path>
            </a:pathLst>
          </a:custGeom>
          <a:solidFill>
            <a:srgbClr val="407DC9"/>
          </a:solidFill>
        </p:spPr>
        <p:txBody>
          <a:bodyPr wrap="square" lIns="0" tIns="0" rIns="0" bIns="0" rtlCol="0"/>
          <a:lstStyle/>
          <a:p>
            <a:endParaRPr/>
          </a:p>
        </p:txBody>
      </p:sp>
      <p:sp>
        <p:nvSpPr>
          <p:cNvPr id="4" name="object 4"/>
          <p:cNvSpPr/>
          <p:nvPr/>
        </p:nvSpPr>
        <p:spPr>
          <a:xfrm>
            <a:off x="11373890" y="8969784"/>
            <a:ext cx="165100" cy="196850"/>
          </a:xfrm>
          <a:custGeom>
            <a:avLst/>
            <a:gdLst/>
            <a:ahLst/>
            <a:cxnLst/>
            <a:rect l="l" t="t" r="r" b="b"/>
            <a:pathLst>
              <a:path w="165100" h="196850">
                <a:moveTo>
                  <a:pt x="139628" y="78968"/>
                </a:moveTo>
                <a:lnTo>
                  <a:pt x="89496" y="78968"/>
                </a:lnTo>
                <a:lnTo>
                  <a:pt x="101294" y="80884"/>
                </a:lnTo>
                <a:lnTo>
                  <a:pt x="109220" y="86250"/>
                </a:lnTo>
                <a:lnTo>
                  <a:pt x="113678" y="94490"/>
                </a:lnTo>
                <a:lnTo>
                  <a:pt x="115074" y="105029"/>
                </a:lnTo>
                <a:lnTo>
                  <a:pt x="115074" y="170459"/>
                </a:lnTo>
                <a:lnTo>
                  <a:pt x="117522" y="183593"/>
                </a:lnTo>
                <a:lnTo>
                  <a:pt x="123845" y="191549"/>
                </a:lnTo>
                <a:lnTo>
                  <a:pt x="132514" y="195478"/>
                </a:lnTo>
                <a:lnTo>
                  <a:pt x="141998" y="196532"/>
                </a:lnTo>
                <a:lnTo>
                  <a:pt x="152336" y="196532"/>
                </a:lnTo>
                <a:lnTo>
                  <a:pt x="164579" y="176085"/>
                </a:lnTo>
                <a:lnTo>
                  <a:pt x="146621" y="176085"/>
                </a:lnTo>
                <a:lnTo>
                  <a:pt x="143903" y="172504"/>
                </a:lnTo>
                <a:lnTo>
                  <a:pt x="143903" y="100939"/>
                </a:lnTo>
                <a:lnTo>
                  <a:pt x="140566" y="80370"/>
                </a:lnTo>
                <a:lnTo>
                  <a:pt x="139628" y="78968"/>
                </a:lnTo>
                <a:close/>
              </a:path>
              <a:path w="165100" h="196850">
                <a:moveTo>
                  <a:pt x="75082" y="175577"/>
                </a:moveTo>
                <a:lnTo>
                  <a:pt x="812" y="175577"/>
                </a:lnTo>
                <a:lnTo>
                  <a:pt x="0" y="176593"/>
                </a:lnTo>
                <a:lnTo>
                  <a:pt x="0" y="194233"/>
                </a:lnTo>
                <a:lnTo>
                  <a:pt x="1104" y="195249"/>
                </a:lnTo>
                <a:lnTo>
                  <a:pt x="74815" y="195249"/>
                </a:lnTo>
                <a:lnTo>
                  <a:pt x="75895" y="194233"/>
                </a:lnTo>
                <a:lnTo>
                  <a:pt x="75895" y="176593"/>
                </a:lnTo>
                <a:lnTo>
                  <a:pt x="75082" y="175577"/>
                </a:lnTo>
                <a:close/>
              </a:path>
              <a:path w="165100" h="196850">
                <a:moveTo>
                  <a:pt x="163499" y="174548"/>
                </a:moveTo>
                <a:lnTo>
                  <a:pt x="161315" y="174802"/>
                </a:lnTo>
                <a:lnTo>
                  <a:pt x="158318" y="175056"/>
                </a:lnTo>
                <a:lnTo>
                  <a:pt x="156959" y="176085"/>
                </a:lnTo>
                <a:lnTo>
                  <a:pt x="164579" y="176085"/>
                </a:lnTo>
                <a:lnTo>
                  <a:pt x="164579" y="174802"/>
                </a:lnTo>
                <a:lnTo>
                  <a:pt x="163499" y="174548"/>
                </a:lnTo>
                <a:close/>
              </a:path>
              <a:path w="165100" h="196850">
                <a:moveTo>
                  <a:pt x="51142" y="0"/>
                </a:moveTo>
                <a:lnTo>
                  <a:pt x="45974" y="0"/>
                </a:lnTo>
                <a:lnTo>
                  <a:pt x="6261" y="2286"/>
                </a:lnTo>
                <a:lnTo>
                  <a:pt x="2451" y="2552"/>
                </a:lnTo>
                <a:lnTo>
                  <a:pt x="1638" y="3060"/>
                </a:lnTo>
                <a:lnTo>
                  <a:pt x="1638" y="19672"/>
                </a:lnTo>
                <a:lnTo>
                  <a:pt x="2184" y="21717"/>
                </a:lnTo>
                <a:lnTo>
                  <a:pt x="6261" y="21971"/>
                </a:lnTo>
                <a:lnTo>
                  <a:pt x="15519" y="22225"/>
                </a:lnTo>
                <a:lnTo>
                  <a:pt x="20942" y="22479"/>
                </a:lnTo>
                <a:lnTo>
                  <a:pt x="23126" y="24269"/>
                </a:lnTo>
                <a:lnTo>
                  <a:pt x="23672" y="29641"/>
                </a:lnTo>
                <a:lnTo>
                  <a:pt x="23672" y="166624"/>
                </a:lnTo>
                <a:lnTo>
                  <a:pt x="23126" y="174294"/>
                </a:lnTo>
                <a:lnTo>
                  <a:pt x="19596" y="175577"/>
                </a:lnTo>
                <a:lnTo>
                  <a:pt x="56045" y="175577"/>
                </a:lnTo>
                <a:lnTo>
                  <a:pt x="52768" y="174294"/>
                </a:lnTo>
                <a:lnTo>
                  <a:pt x="52501" y="166624"/>
                </a:lnTo>
                <a:lnTo>
                  <a:pt x="52501" y="131356"/>
                </a:lnTo>
                <a:lnTo>
                  <a:pt x="55108" y="109154"/>
                </a:lnTo>
                <a:lnTo>
                  <a:pt x="62126" y="92703"/>
                </a:lnTo>
                <a:lnTo>
                  <a:pt x="73581" y="82482"/>
                </a:lnTo>
                <a:lnTo>
                  <a:pt x="88346" y="79222"/>
                </a:lnTo>
                <a:lnTo>
                  <a:pt x="52501" y="79222"/>
                </a:lnTo>
                <a:lnTo>
                  <a:pt x="52501" y="2032"/>
                </a:lnTo>
                <a:lnTo>
                  <a:pt x="51142" y="0"/>
                </a:lnTo>
                <a:close/>
              </a:path>
              <a:path w="165100" h="196850">
                <a:moveTo>
                  <a:pt x="99288" y="56222"/>
                </a:moveTo>
                <a:lnTo>
                  <a:pt x="84441" y="57587"/>
                </a:lnTo>
                <a:lnTo>
                  <a:pt x="71304" y="61779"/>
                </a:lnTo>
                <a:lnTo>
                  <a:pt x="60462" y="68942"/>
                </a:lnTo>
                <a:lnTo>
                  <a:pt x="52501" y="79222"/>
                </a:lnTo>
                <a:lnTo>
                  <a:pt x="88346" y="79222"/>
                </a:lnTo>
                <a:lnTo>
                  <a:pt x="89496" y="78968"/>
                </a:lnTo>
                <a:lnTo>
                  <a:pt x="139628" y="78968"/>
                </a:lnTo>
                <a:lnTo>
                  <a:pt x="131287" y="66508"/>
                </a:lnTo>
                <a:lnTo>
                  <a:pt x="117162" y="58682"/>
                </a:lnTo>
                <a:lnTo>
                  <a:pt x="99288" y="56222"/>
                </a:lnTo>
                <a:close/>
              </a:path>
            </a:pathLst>
          </a:custGeom>
          <a:solidFill>
            <a:srgbClr val="407DC9"/>
          </a:solidFill>
        </p:spPr>
        <p:txBody>
          <a:bodyPr wrap="square" lIns="0" tIns="0" rIns="0" bIns="0" rtlCol="0"/>
          <a:lstStyle/>
          <a:p>
            <a:endParaRPr/>
          </a:p>
        </p:txBody>
      </p:sp>
      <p:sp>
        <p:nvSpPr>
          <p:cNvPr id="5" name="object 5"/>
          <p:cNvSpPr/>
          <p:nvPr/>
        </p:nvSpPr>
        <p:spPr>
          <a:xfrm>
            <a:off x="11550196" y="9028558"/>
            <a:ext cx="76200" cy="136525"/>
          </a:xfrm>
          <a:custGeom>
            <a:avLst/>
            <a:gdLst/>
            <a:ahLst/>
            <a:cxnLst/>
            <a:rect l="l" t="t" r="r" b="b"/>
            <a:pathLst>
              <a:path w="76200" h="136525">
                <a:moveTo>
                  <a:pt x="75082" y="116801"/>
                </a:moveTo>
                <a:lnTo>
                  <a:pt x="546" y="116801"/>
                </a:lnTo>
                <a:lnTo>
                  <a:pt x="0" y="117817"/>
                </a:lnTo>
                <a:lnTo>
                  <a:pt x="0" y="135458"/>
                </a:lnTo>
                <a:lnTo>
                  <a:pt x="1092" y="136474"/>
                </a:lnTo>
                <a:lnTo>
                  <a:pt x="74523" y="136474"/>
                </a:lnTo>
                <a:lnTo>
                  <a:pt x="75895" y="135458"/>
                </a:lnTo>
                <a:lnTo>
                  <a:pt x="75895" y="117817"/>
                </a:lnTo>
                <a:lnTo>
                  <a:pt x="75082" y="116801"/>
                </a:lnTo>
                <a:close/>
              </a:path>
              <a:path w="76200" h="136525">
                <a:moveTo>
                  <a:pt x="50863" y="0"/>
                </a:moveTo>
                <a:lnTo>
                  <a:pt x="45973" y="0"/>
                </a:lnTo>
                <a:lnTo>
                  <a:pt x="2451" y="2552"/>
                </a:lnTo>
                <a:lnTo>
                  <a:pt x="1358" y="3060"/>
                </a:lnTo>
                <a:lnTo>
                  <a:pt x="1358" y="19672"/>
                </a:lnTo>
                <a:lnTo>
                  <a:pt x="1904" y="21729"/>
                </a:lnTo>
                <a:lnTo>
                  <a:pt x="6261" y="21983"/>
                </a:lnTo>
                <a:lnTo>
                  <a:pt x="15506" y="22237"/>
                </a:lnTo>
                <a:lnTo>
                  <a:pt x="20942" y="22491"/>
                </a:lnTo>
                <a:lnTo>
                  <a:pt x="23126" y="24282"/>
                </a:lnTo>
                <a:lnTo>
                  <a:pt x="23393" y="29654"/>
                </a:lnTo>
                <a:lnTo>
                  <a:pt x="23393" y="115265"/>
                </a:lnTo>
                <a:lnTo>
                  <a:pt x="20408" y="116801"/>
                </a:lnTo>
                <a:lnTo>
                  <a:pt x="55232" y="116801"/>
                </a:lnTo>
                <a:lnTo>
                  <a:pt x="52235" y="115265"/>
                </a:lnTo>
                <a:lnTo>
                  <a:pt x="52235" y="2044"/>
                </a:lnTo>
                <a:lnTo>
                  <a:pt x="50863" y="0"/>
                </a:lnTo>
                <a:close/>
              </a:path>
            </a:pathLst>
          </a:custGeom>
          <a:solidFill>
            <a:srgbClr val="407DC9"/>
          </a:solidFill>
        </p:spPr>
        <p:txBody>
          <a:bodyPr wrap="square" lIns="0" tIns="0" rIns="0" bIns="0" rtlCol="0"/>
          <a:lstStyle/>
          <a:p>
            <a:endParaRPr/>
          </a:p>
        </p:txBody>
      </p:sp>
      <p:sp>
        <p:nvSpPr>
          <p:cNvPr id="6" name="object 6"/>
          <p:cNvSpPr/>
          <p:nvPr/>
        </p:nvSpPr>
        <p:spPr>
          <a:xfrm>
            <a:off x="11633979" y="8970027"/>
            <a:ext cx="76200" cy="195580"/>
          </a:xfrm>
          <a:custGeom>
            <a:avLst/>
            <a:gdLst/>
            <a:ahLst/>
            <a:cxnLst/>
            <a:rect l="l" t="t" r="r" b="b"/>
            <a:pathLst>
              <a:path w="76200" h="195579">
                <a:moveTo>
                  <a:pt x="75082" y="175336"/>
                </a:moveTo>
                <a:lnTo>
                  <a:pt x="825" y="175336"/>
                </a:lnTo>
                <a:lnTo>
                  <a:pt x="0" y="176352"/>
                </a:lnTo>
                <a:lnTo>
                  <a:pt x="0" y="193979"/>
                </a:lnTo>
                <a:lnTo>
                  <a:pt x="1104" y="195008"/>
                </a:lnTo>
                <a:lnTo>
                  <a:pt x="74815" y="195008"/>
                </a:lnTo>
                <a:lnTo>
                  <a:pt x="75907" y="193979"/>
                </a:lnTo>
                <a:lnTo>
                  <a:pt x="75907" y="176352"/>
                </a:lnTo>
                <a:lnTo>
                  <a:pt x="75082" y="175336"/>
                </a:lnTo>
                <a:close/>
              </a:path>
              <a:path w="76200" h="195579">
                <a:moveTo>
                  <a:pt x="51142" y="0"/>
                </a:moveTo>
                <a:lnTo>
                  <a:pt x="45973" y="0"/>
                </a:lnTo>
                <a:lnTo>
                  <a:pt x="6273" y="2044"/>
                </a:lnTo>
                <a:lnTo>
                  <a:pt x="2451" y="2311"/>
                </a:lnTo>
                <a:lnTo>
                  <a:pt x="1638" y="2819"/>
                </a:lnTo>
                <a:lnTo>
                  <a:pt x="1638" y="19684"/>
                </a:lnTo>
                <a:lnTo>
                  <a:pt x="2184" y="21729"/>
                </a:lnTo>
                <a:lnTo>
                  <a:pt x="6273" y="21983"/>
                </a:lnTo>
                <a:lnTo>
                  <a:pt x="15519" y="21983"/>
                </a:lnTo>
                <a:lnTo>
                  <a:pt x="21501" y="22237"/>
                </a:lnTo>
                <a:lnTo>
                  <a:pt x="23685" y="24536"/>
                </a:lnTo>
                <a:lnTo>
                  <a:pt x="23685" y="173786"/>
                </a:lnTo>
                <a:lnTo>
                  <a:pt x="20408" y="175336"/>
                </a:lnTo>
                <a:lnTo>
                  <a:pt x="55511" y="175336"/>
                </a:lnTo>
                <a:lnTo>
                  <a:pt x="52514" y="173786"/>
                </a:lnTo>
                <a:lnTo>
                  <a:pt x="52514" y="2044"/>
                </a:lnTo>
                <a:lnTo>
                  <a:pt x="51142" y="0"/>
                </a:lnTo>
                <a:close/>
              </a:path>
            </a:pathLst>
          </a:custGeom>
          <a:solidFill>
            <a:srgbClr val="407DC9"/>
          </a:solidFill>
        </p:spPr>
        <p:txBody>
          <a:bodyPr wrap="square" lIns="0" tIns="0" rIns="0" bIns="0" rtlCol="0"/>
          <a:lstStyle/>
          <a:p>
            <a:endParaRPr/>
          </a:p>
        </p:txBody>
      </p:sp>
      <p:sp>
        <p:nvSpPr>
          <p:cNvPr id="7" name="object 7"/>
          <p:cNvSpPr/>
          <p:nvPr/>
        </p:nvSpPr>
        <p:spPr>
          <a:xfrm>
            <a:off x="11724027" y="8970026"/>
            <a:ext cx="150495" cy="198755"/>
          </a:xfrm>
          <a:custGeom>
            <a:avLst/>
            <a:gdLst/>
            <a:ahLst/>
            <a:cxnLst/>
            <a:rect l="l" t="t" r="r" b="b"/>
            <a:pathLst>
              <a:path w="150495" h="198754">
                <a:moveTo>
                  <a:pt x="65024" y="56489"/>
                </a:moveTo>
                <a:lnTo>
                  <a:pt x="37536" y="61740"/>
                </a:lnTo>
                <a:lnTo>
                  <a:pt x="17110" y="76839"/>
                </a:lnTo>
                <a:lnTo>
                  <a:pt x="4384" y="100804"/>
                </a:lnTo>
                <a:lnTo>
                  <a:pt x="0" y="132651"/>
                </a:lnTo>
                <a:lnTo>
                  <a:pt x="4186" y="162645"/>
                </a:lnTo>
                <a:lnTo>
                  <a:pt x="15924" y="183027"/>
                </a:lnTo>
                <a:lnTo>
                  <a:pt x="33984" y="194639"/>
                </a:lnTo>
                <a:lnTo>
                  <a:pt x="57137" y="198323"/>
                </a:lnTo>
                <a:lnTo>
                  <a:pt x="69759" y="197190"/>
                </a:lnTo>
                <a:lnTo>
                  <a:pt x="81618" y="193471"/>
                </a:lnTo>
                <a:lnTo>
                  <a:pt x="92250" y="186686"/>
                </a:lnTo>
                <a:lnTo>
                  <a:pt x="100534" y="177114"/>
                </a:lnTo>
                <a:lnTo>
                  <a:pt x="62852" y="177114"/>
                </a:lnTo>
                <a:lnTo>
                  <a:pt x="47721" y="173712"/>
                </a:lnTo>
                <a:lnTo>
                  <a:pt x="37515" y="164274"/>
                </a:lnTo>
                <a:lnTo>
                  <a:pt x="31748" y="149950"/>
                </a:lnTo>
                <a:lnTo>
                  <a:pt x="29933" y="131889"/>
                </a:lnTo>
                <a:lnTo>
                  <a:pt x="32174" y="111058"/>
                </a:lnTo>
                <a:lnTo>
                  <a:pt x="39287" y="93895"/>
                </a:lnTo>
                <a:lnTo>
                  <a:pt x="51858" y="82245"/>
                </a:lnTo>
                <a:lnTo>
                  <a:pt x="70472" y="77952"/>
                </a:lnTo>
                <a:lnTo>
                  <a:pt x="129755" y="77952"/>
                </a:lnTo>
                <a:lnTo>
                  <a:pt x="129755" y="66967"/>
                </a:lnTo>
                <a:lnTo>
                  <a:pt x="100926" y="66967"/>
                </a:lnTo>
                <a:lnTo>
                  <a:pt x="93522" y="62849"/>
                </a:lnTo>
                <a:lnTo>
                  <a:pt x="85323" y="59523"/>
                </a:lnTo>
                <a:lnTo>
                  <a:pt x="75950" y="57299"/>
                </a:lnTo>
                <a:lnTo>
                  <a:pt x="65024" y="56489"/>
                </a:lnTo>
                <a:close/>
              </a:path>
              <a:path w="150495" h="198754">
                <a:moveTo>
                  <a:pt x="150431" y="176352"/>
                </a:moveTo>
                <a:lnTo>
                  <a:pt x="101193" y="176352"/>
                </a:lnTo>
                <a:lnTo>
                  <a:pt x="104787" y="186368"/>
                </a:lnTo>
                <a:lnTo>
                  <a:pt x="111161" y="192455"/>
                </a:lnTo>
                <a:lnTo>
                  <a:pt x="119219" y="195476"/>
                </a:lnTo>
                <a:lnTo>
                  <a:pt x="127863" y="196291"/>
                </a:lnTo>
                <a:lnTo>
                  <a:pt x="138188" y="196291"/>
                </a:lnTo>
                <a:lnTo>
                  <a:pt x="142265" y="195516"/>
                </a:lnTo>
                <a:lnTo>
                  <a:pt x="149885" y="192963"/>
                </a:lnTo>
                <a:lnTo>
                  <a:pt x="150431" y="190919"/>
                </a:lnTo>
                <a:lnTo>
                  <a:pt x="150431" y="176352"/>
                </a:lnTo>
                <a:close/>
              </a:path>
              <a:path w="150495" h="198754">
                <a:moveTo>
                  <a:pt x="129755" y="77952"/>
                </a:moveTo>
                <a:lnTo>
                  <a:pt x="70472" y="77952"/>
                </a:lnTo>
                <a:lnTo>
                  <a:pt x="79511" y="78715"/>
                </a:lnTo>
                <a:lnTo>
                  <a:pt x="87942" y="80795"/>
                </a:lnTo>
                <a:lnTo>
                  <a:pt x="95252" y="83883"/>
                </a:lnTo>
                <a:lnTo>
                  <a:pt x="100926" y="87668"/>
                </a:lnTo>
                <a:lnTo>
                  <a:pt x="100926" y="128562"/>
                </a:lnTo>
                <a:lnTo>
                  <a:pt x="97006" y="149301"/>
                </a:lnTo>
                <a:lnTo>
                  <a:pt x="89338" y="164530"/>
                </a:lnTo>
                <a:lnTo>
                  <a:pt x="77945" y="173912"/>
                </a:lnTo>
                <a:lnTo>
                  <a:pt x="62852" y="177114"/>
                </a:lnTo>
                <a:lnTo>
                  <a:pt x="100534" y="177114"/>
                </a:lnTo>
                <a:lnTo>
                  <a:pt x="101193" y="176352"/>
                </a:lnTo>
                <a:lnTo>
                  <a:pt x="150431" y="176352"/>
                </a:lnTo>
                <a:lnTo>
                  <a:pt x="150431" y="175844"/>
                </a:lnTo>
                <a:lnTo>
                  <a:pt x="132753" y="175844"/>
                </a:lnTo>
                <a:lnTo>
                  <a:pt x="130035" y="172770"/>
                </a:lnTo>
                <a:lnTo>
                  <a:pt x="129755" y="166382"/>
                </a:lnTo>
                <a:lnTo>
                  <a:pt x="129755" y="77952"/>
                </a:lnTo>
                <a:close/>
              </a:path>
              <a:path w="150495" h="198754">
                <a:moveTo>
                  <a:pt x="149352" y="174307"/>
                </a:moveTo>
                <a:lnTo>
                  <a:pt x="147167" y="174561"/>
                </a:lnTo>
                <a:lnTo>
                  <a:pt x="144183" y="174815"/>
                </a:lnTo>
                <a:lnTo>
                  <a:pt x="142824" y="175844"/>
                </a:lnTo>
                <a:lnTo>
                  <a:pt x="150431" y="175844"/>
                </a:lnTo>
                <a:lnTo>
                  <a:pt x="150431" y="174561"/>
                </a:lnTo>
                <a:lnTo>
                  <a:pt x="149352" y="174307"/>
                </a:lnTo>
                <a:close/>
              </a:path>
              <a:path w="150495" h="198754">
                <a:moveTo>
                  <a:pt x="128130" y="0"/>
                </a:moveTo>
                <a:lnTo>
                  <a:pt x="123240" y="0"/>
                </a:lnTo>
                <a:lnTo>
                  <a:pt x="83515" y="2044"/>
                </a:lnTo>
                <a:lnTo>
                  <a:pt x="79717" y="2311"/>
                </a:lnTo>
                <a:lnTo>
                  <a:pt x="78905" y="2819"/>
                </a:lnTo>
                <a:lnTo>
                  <a:pt x="78905" y="19685"/>
                </a:lnTo>
                <a:lnTo>
                  <a:pt x="79438" y="21729"/>
                </a:lnTo>
                <a:lnTo>
                  <a:pt x="83515" y="21983"/>
                </a:lnTo>
                <a:lnTo>
                  <a:pt x="92760" y="21983"/>
                </a:lnTo>
                <a:lnTo>
                  <a:pt x="98755" y="22237"/>
                </a:lnTo>
                <a:lnTo>
                  <a:pt x="100926" y="24536"/>
                </a:lnTo>
                <a:lnTo>
                  <a:pt x="100926" y="66967"/>
                </a:lnTo>
                <a:lnTo>
                  <a:pt x="129755" y="66967"/>
                </a:lnTo>
                <a:lnTo>
                  <a:pt x="129755" y="2044"/>
                </a:lnTo>
                <a:lnTo>
                  <a:pt x="128130" y="0"/>
                </a:lnTo>
                <a:close/>
              </a:path>
            </a:pathLst>
          </a:custGeom>
          <a:solidFill>
            <a:srgbClr val="407DC9"/>
          </a:solidFill>
        </p:spPr>
        <p:txBody>
          <a:bodyPr wrap="square" lIns="0" tIns="0" rIns="0" bIns="0" rtlCol="0"/>
          <a:lstStyle/>
          <a:p>
            <a:endParaRPr/>
          </a:p>
        </p:txBody>
      </p:sp>
      <p:sp>
        <p:nvSpPr>
          <p:cNvPr id="8" name="object 8"/>
          <p:cNvSpPr/>
          <p:nvPr/>
        </p:nvSpPr>
        <p:spPr>
          <a:xfrm>
            <a:off x="11920160" y="8978206"/>
            <a:ext cx="475039" cy="193922"/>
          </a:xfrm>
          <a:prstGeom prst="rect">
            <a:avLst/>
          </a:prstGeom>
          <a:blipFill>
            <a:blip r:embed="rId2" cstate="print"/>
            <a:stretch>
              <a:fillRect/>
            </a:stretch>
          </a:blipFill>
        </p:spPr>
        <p:txBody>
          <a:bodyPr wrap="square" lIns="0" tIns="0" rIns="0" bIns="0" rtlCol="0"/>
          <a:lstStyle/>
          <a:p>
            <a:endParaRPr/>
          </a:p>
        </p:txBody>
      </p:sp>
      <p:sp>
        <p:nvSpPr>
          <p:cNvPr id="9" name="object 9"/>
          <p:cNvSpPr/>
          <p:nvPr/>
        </p:nvSpPr>
        <p:spPr>
          <a:xfrm>
            <a:off x="10731500" y="8883078"/>
            <a:ext cx="388823" cy="365340"/>
          </a:xfrm>
          <a:prstGeom prst="rect">
            <a:avLst/>
          </a:prstGeom>
          <a:blipFill>
            <a:blip r:embed="rId3" cstate="print"/>
            <a:stretch>
              <a:fillRect/>
            </a:stretch>
          </a:blipFill>
        </p:spPr>
        <p:txBody>
          <a:bodyPr wrap="square" lIns="0" tIns="0" rIns="0" bIns="0" rtlCol="0"/>
          <a:lstStyle/>
          <a:p>
            <a:endParaRPr/>
          </a:p>
        </p:txBody>
      </p:sp>
      <p:sp>
        <p:nvSpPr>
          <p:cNvPr id="10" name="object 10"/>
          <p:cNvSpPr/>
          <p:nvPr/>
        </p:nvSpPr>
        <p:spPr>
          <a:xfrm>
            <a:off x="11551384" y="8954453"/>
            <a:ext cx="65405" cy="65405"/>
          </a:xfrm>
          <a:custGeom>
            <a:avLst/>
            <a:gdLst/>
            <a:ahLst/>
            <a:cxnLst/>
            <a:rect l="l" t="t" r="r" b="b"/>
            <a:pathLst>
              <a:path w="65404" h="65404">
                <a:moveTo>
                  <a:pt x="32562" y="0"/>
                </a:moveTo>
                <a:lnTo>
                  <a:pt x="0" y="32575"/>
                </a:lnTo>
                <a:lnTo>
                  <a:pt x="32562" y="65138"/>
                </a:lnTo>
                <a:lnTo>
                  <a:pt x="65138" y="32575"/>
                </a:lnTo>
                <a:lnTo>
                  <a:pt x="32562" y="0"/>
                </a:lnTo>
                <a:close/>
              </a:path>
            </a:pathLst>
          </a:custGeom>
          <a:solidFill>
            <a:srgbClr val="F2B533"/>
          </a:solidFill>
        </p:spPr>
        <p:txBody>
          <a:bodyPr wrap="square" lIns="0" tIns="0" rIns="0" bIns="0" rtlCol="0"/>
          <a:lstStyle/>
          <a:p>
            <a:endParaRPr/>
          </a:p>
        </p:txBody>
      </p:sp>
      <p:sp>
        <p:nvSpPr>
          <p:cNvPr id="11" name="object 11"/>
          <p:cNvSpPr/>
          <p:nvPr/>
        </p:nvSpPr>
        <p:spPr>
          <a:xfrm>
            <a:off x="304825" y="9179242"/>
            <a:ext cx="304800" cy="287655"/>
          </a:xfrm>
          <a:custGeom>
            <a:avLst/>
            <a:gdLst/>
            <a:ahLst/>
            <a:cxnLst/>
            <a:rect l="l" t="t" r="r" b="b"/>
            <a:pathLst>
              <a:path w="304800" h="287654">
                <a:moveTo>
                  <a:pt x="304774" y="287185"/>
                </a:moveTo>
                <a:lnTo>
                  <a:pt x="0" y="287185"/>
                </a:lnTo>
                <a:lnTo>
                  <a:pt x="0" y="0"/>
                </a:lnTo>
                <a:lnTo>
                  <a:pt x="304774" y="0"/>
                </a:lnTo>
                <a:lnTo>
                  <a:pt x="304774" y="287185"/>
                </a:lnTo>
                <a:close/>
              </a:path>
            </a:pathLst>
          </a:custGeom>
          <a:solidFill>
            <a:srgbClr val="407DC9"/>
          </a:solidFill>
        </p:spPr>
        <p:txBody>
          <a:bodyPr wrap="square" lIns="0" tIns="0" rIns="0" bIns="0" rtlCol="0"/>
          <a:lstStyle/>
          <a:p>
            <a:endParaRPr/>
          </a:p>
        </p:txBody>
      </p:sp>
      <p:sp>
        <p:nvSpPr>
          <p:cNvPr id="12" name="object 12"/>
          <p:cNvSpPr/>
          <p:nvPr/>
        </p:nvSpPr>
        <p:spPr>
          <a:xfrm>
            <a:off x="0" y="9179242"/>
            <a:ext cx="305435" cy="287655"/>
          </a:xfrm>
          <a:custGeom>
            <a:avLst/>
            <a:gdLst/>
            <a:ahLst/>
            <a:cxnLst/>
            <a:rect l="l" t="t" r="r" b="b"/>
            <a:pathLst>
              <a:path w="305435" h="287654">
                <a:moveTo>
                  <a:pt x="0" y="287185"/>
                </a:moveTo>
                <a:lnTo>
                  <a:pt x="304825" y="287185"/>
                </a:lnTo>
                <a:lnTo>
                  <a:pt x="304825" y="0"/>
                </a:lnTo>
                <a:lnTo>
                  <a:pt x="0" y="0"/>
                </a:lnTo>
                <a:lnTo>
                  <a:pt x="0" y="287185"/>
                </a:lnTo>
                <a:close/>
              </a:path>
            </a:pathLst>
          </a:custGeom>
          <a:solidFill>
            <a:srgbClr val="63CCC9"/>
          </a:solidFill>
        </p:spPr>
        <p:txBody>
          <a:bodyPr wrap="square" lIns="0" tIns="0" rIns="0" bIns="0" rtlCol="0"/>
          <a:lstStyle/>
          <a:p>
            <a:endParaRPr/>
          </a:p>
        </p:txBody>
      </p:sp>
      <p:sp>
        <p:nvSpPr>
          <p:cNvPr id="13" name="object 13"/>
          <p:cNvSpPr/>
          <p:nvPr/>
        </p:nvSpPr>
        <p:spPr>
          <a:xfrm>
            <a:off x="609600" y="9179242"/>
            <a:ext cx="305435" cy="287655"/>
          </a:xfrm>
          <a:custGeom>
            <a:avLst/>
            <a:gdLst/>
            <a:ahLst/>
            <a:cxnLst/>
            <a:rect l="l" t="t" r="r" b="b"/>
            <a:pathLst>
              <a:path w="305434" h="287654">
                <a:moveTo>
                  <a:pt x="0" y="0"/>
                </a:moveTo>
                <a:lnTo>
                  <a:pt x="304825" y="0"/>
                </a:lnTo>
                <a:lnTo>
                  <a:pt x="304825" y="287185"/>
                </a:lnTo>
                <a:lnTo>
                  <a:pt x="0" y="287185"/>
                </a:lnTo>
                <a:lnTo>
                  <a:pt x="0" y="0"/>
                </a:lnTo>
                <a:close/>
              </a:path>
            </a:pathLst>
          </a:custGeom>
          <a:solidFill>
            <a:srgbClr val="63CCC9"/>
          </a:solidFill>
        </p:spPr>
        <p:txBody>
          <a:bodyPr wrap="square" lIns="0" tIns="0" rIns="0" bIns="0" rtlCol="0"/>
          <a:lstStyle/>
          <a:p>
            <a:endParaRPr/>
          </a:p>
        </p:txBody>
      </p:sp>
      <p:sp>
        <p:nvSpPr>
          <p:cNvPr id="14" name="object 14"/>
          <p:cNvSpPr/>
          <p:nvPr/>
        </p:nvSpPr>
        <p:spPr>
          <a:xfrm>
            <a:off x="304825" y="8892146"/>
            <a:ext cx="304800" cy="287655"/>
          </a:xfrm>
          <a:custGeom>
            <a:avLst/>
            <a:gdLst/>
            <a:ahLst/>
            <a:cxnLst/>
            <a:rect l="l" t="t" r="r" b="b"/>
            <a:pathLst>
              <a:path w="304800" h="287654">
                <a:moveTo>
                  <a:pt x="0" y="0"/>
                </a:moveTo>
                <a:lnTo>
                  <a:pt x="304774" y="0"/>
                </a:lnTo>
                <a:lnTo>
                  <a:pt x="304774" y="287108"/>
                </a:lnTo>
                <a:lnTo>
                  <a:pt x="0" y="287108"/>
                </a:lnTo>
                <a:lnTo>
                  <a:pt x="0" y="0"/>
                </a:lnTo>
                <a:close/>
              </a:path>
            </a:pathLst>
          </a:custGeom>
          <a:solidFill>
            <a:srgbClr val="63CCC9"/>
          </a:solidFill>
        </p:spPr>
        <p:txBody>
          <a:bodyPr wrap="square" lIns="0" tIns="0" rIns="0" bIns="0" rtlCol="0"/>
          <a:lstStyle/>
          <a:p>
            <a:endParaRPr/>
          </a:p>
        </p:txBody>
      </p:sp>
      <p:sp>
        <p:nvSpPr>
          <p:cNvPr id="15" name="object 15"/>
          <p:cNvSpPr/>
          <p:nvPr/>
        </p:nvSpPr>
        <p:spPr>
          <a:xfrm>
            <a:off x="0" y="8604948"/>
            <a:ext cx="305435" cy="287655"/>
          </a:xfrm>
          <a:custGeom>
            <a:avLst/>
            <a:gdLst/>
            <a:ahLst/>
            <a:cxnLst/>
            <a:rect l="l" t="t" r="r" b="b"/>
            <a:pathLst>
              <a:path w="305435" h="287654">
                <a:moveTo>
                  <a:pt x="0" y="287197"/>
                </a:moveTo>
                <a:lnTo>
                  <a:pt x="304825" y="287197"/>
                </a:lnTo>
                <a:lnTo>
                  <a:pt x="304825" y="0"/>
                </a:lnTo>
                <a:lnTo>
                  <a:pt x="0" y="0"/>
                </a:lnTo>
                <a:lnTo>
                  <a:pt x="0" y="287197"/>
                </a:lnTo>
                <a:close/>
              </a:path>
            </a:pathLst>
          </a:custGeom>
          <a:solidFill>
            <a:srgbClr val="F2B533"/>
          </a:solidFill>
        </p:spPr>
        <p:txBody>
          <a:bodyPr wrap="square" lIns="0" tIns="0" rIns="0" bIns="0" rtlCol="0"/>
          <a:lstStyle/>
          <a:p>
            <a:endParaRPr/>
          </a:p>
        </p:txBody>
      </p:sp>
      <p:sp>
        <p:nvSpPr>
          <p:cNvPr id="16" name="object 16"/>
          <p:cNvSpPr/>
          <p:nvPr/>
        </p:nvSpPr>
        <p:spPr>
          <a:xfrm>
            <a:off x="609600" y="8604948"/>
            <a:ext cx="305435" cy="287655"/>
          </a:xfrm>
          <a:custGeom>
            <a:avLst/>
            <a:gdLst/>
            <a:ahLst/>
            <a:cxnLst/>
            <a:rect l="l" t="t" r="r" b="b"/>
            <a:pathLst>
              <a:path w="305434" h="287654">
                <a:moveTo>
                  <a:pt x="0" y="0"/>
                </a:moveTo>
                <a:lnTo>
                  <a:pt x="304825" y="0"/>
                </a:lnTo>
                <a:lnTo>
                  <a:pt x="304825" y="287197"/>
                </a:lnTo>
                <a:lnTo>
                  <a:pt x="0" y="287197"/>
                </a:lnTo>
                <a:lnTo>
                  <a:pt x="0" y="0"/>
                </a:lnTo>
                <a:close/>
              </a:path>
            </a:pathLst>
          </a:custGeom>
          <a:solidFill>
            <a:srgbClr val="F2B533"/>
          </a:solidFill>
        </p:spPr>
        <p:txBody>
          <a:bodyPr wrap="square" lIns="0" tIns="0" rIns="0" bIns="0" rtlCol="0"/>
          <a:lstStyle/>
          <a:p>
            <a:endParaRPr/>
          </a:p>
        </p:txBody>
      </p:sp>
      <p:sp>
        <p:nvSpPr>
          <p:cNvPr id="17" name="object 17"/>
          <p:cNvSpPr/>
          <p:nvPr/>
        </p:nvSpPr>
        <p:spPr>
          <a:xfrm>
            <a:off x="914438" y="8892133"/>
            <a:ext cx="304800" cy="287655"/>
          </a:xfrm>
          <a:custGeom>
            <a:avLst/>
            <a:gdLst/>
            <a:ahLst/>
            <a:cxnLst/>
            <a:rect l="l" t="t" r="r" b="b"/>
            <a:pathLst>
              <a:path w="304800" h="287654">
                <a:moveTo>
                  <a:pt x="304761" y="287108"/>
                </a:moveTo>
                <a:lnTo>
                  <a:pt x="0" y="287108"/>
                </a:lnTo>
                <a:lnTo>
                  <a:pt x="0" y="0"/>
                </a:lnTo>
                <a:lnTo>
                  <a:pt x="304761" y="0"/>
                </a:lnTo>
                <a:lnTo>
                  <a:pt x="304761" y="287108"/>
                </a:lnTo>
                <a:close/>
              </a:path>
            </a:pathLst>
          </a:custGeom>
          <a:solidFill>
            <a:srgbClr val="F2B533"/>
          </a:solidFill>
        </p:spPr>
        <p:txBody>
          <a:bodyPr wrap="square" lIns="0" tIns="0" rIns="0" bIns="0" rtlCol="0"/>
          <a:lstStyle/>
          <a:p>
            <a:endParaRPr/>
          </a:p>
        </p:txBody>
      </p:sp>
      <p:sp>
        <p:nvSpPr>
          <p:cNvPr id="18" name="object 18"/>
          <p:cNvSpPr/>
          <p:nvPr/>
        </p:nvSpPr>
        <p:spPr>
          <a:xfrm>
            <a:off x="914450" y="9466427"/>
            <a:ext cx="304800" cy="287655"/>
          </a:xfrm>
          <a:custGeom>
            <a:avLst/>
            <a:gdLst/>
            <a:ahLst/>
            <a:cxnLst/>
            <a:rect l="l" t="t" r="r" b="b"/>
            <a:pathLst>
              <a:path w="304800" h="287654">
                <a:moveTo>
                  <a:pt x="0" y="287121"/>
                </a:moveTo>
                <a:lnTo>
                  <a:pt x="304761" y="287121"/>
                </a:lnTo>
                <a:lnTo>
                  <a:pt x="304761" y="0"/>
                </a:lnTo>
                <a:lnTo>
                  <a:pt x="0" y="0"/>
                </a:lnTo>
                <a:lnTo>
                  <a:pt x="0" y="287121"/>
                </a:lnTo>
                <a:close/>
              </a:path>
            </a:pathLst>
          </a:custGeom>
          <a:solidFill>
            <a:srgbClr val="F2B533"/>
          </a:solidFill>
        </p:spPr>
        <p:txBody>
          <a:bodyPr wrap="square" lIns="0" tIns="0" rIns="0" bIns="0" rtlCol="0"/>
          <a:lstStyle/>
          <a:p>
            <a:endParaRPr/>
          </a:p>
        </p:txBody>
      </p:sp>
      <p:sp>
        <p:nvSpPr>
          <p:cNvPr id="19" name="object 19"/>
          <p:cNvSpPr/>
          <p:nvPr/>
        </p:nvSpPr>
        <p:spPr>
          <a:xfrm>
            <a:off x="304825" y="9466427"/>
            <a:ext cx="304800" cy="287655"/>
          </a:xfrm>
          <a:custGeom>
            <a:avLst/>
            <a:gdLst/>
            <a:ahLst/>
            <a:cxnLst/>
            <a:rect l="l" t="t" r="r" b="b"/>
            <a:pathLst>
              <a:path w="304800" h="287654">
                <a:moveTo>
                  <a:pt x="0" y="287172"/>
                </a:moveTo>
                <a:lnTo>
                  <a:pt x="304774" y="287172"/>
                </a:lnTo>
                <a:lnTo>
                  <a:pt x="304774" y="0"/>
                </a:lnTo>
                <a:lnTo>
                  <a:pt x="0" y="0"/>
                </a:lnTo>
                <a:lnTo>
                  <a:pt x="0" y="287172"/>
                </a:lnTo>
                <a:close/>
              </a:path>
            </a:pathLst>
          </a:custGeom>
          <a:solidFill>
            <a:srgbClr val="63CCC9"/>
          </a:solidFill>
        </p:spPr>
        <p:txBody>
          <a:bodyPr wrap="square" lIns="0" tIns="0" rIns="0" bIns="0" rtlCol="0"/>
          <a:lstStyle/>
          <a:p>
            <a:endParaRPr/>
          </a:p>
        </p:txBody>
      </p:sp>
      <p:sp>
        <p:nvSpPr>
          <p:cNvPr id="20" name="object 20"/>
          <p:cNvSpPr/>
          <p:nvPr/>
        </p:nvSpPr>
        <p:spPr>
          <a:xfrm>
            <a:off x="11446452" y="9248422"/>
            <a:ext cx="939749" cy="98780"/>
          </a:xfrm>
          <a:prstGeom prst="rect">
            <a:avLst/>
          </a:prstGeom>
          <a:blipFill>
            <a:blip r:embed="rId4" cstate="print"/>
            <a:stretch>
              <a:fillRect/>
            </a:stretch>
          </a:blipFill>
        </p:spPr>
        <p:txBody>
          <a:bodyPr wrap="square" lIns="0" tIns="0" rIns="0" bIns="0" rtlCol="0"/>
          <a:lstStyle/>
          <a:p>
            <a:endParaRPr/>
          </a:p>
        </p:txBody>
      </p:sp>
      <p:sp>
        <p:nvSpPr>
          <p:cNvPr id="22" name="Rettangolo 21"/>
          <p:cNvSpPr/>
          <p:nvPr/>
        </p:nvSpPr>
        <p:spPr>
          <a:xfrm>
            <a:off x="914438" y="1052028"/>
            <a:ext cx="11430000" cy="584775"/>
          </a:xfrm>
          <a:prstGeom prst="rect">
            <a:avLst/>
          </a:prstGeom>
        </p:spPr>
        <p:txBody>
          <a:bodyPr wrap="square">
            <a:spAutoFit/>
          </a:bodyPr>
          <a:lstStyle/>
          <a:p>
            <a:pPr marL="12700" algn="ctr">
              <a:lnSpc>
                <a:spcPct val="100000"/>
              </a:lnSpc>
              <a:spcBef>
                <a:spcPts val="100"/>
              </a:spcBef>
            </a:pPr>
            <a:r>
              <a:rPr lang="it-IT" sz="3200" b="1" dirty="0" smtClean="0">
                <a:latin typeface="Times New Roman" panose="02020603050405020304" pitchFamily="18" charset="0"/>
                <a:cs typeface="Times New Roman" panose="02020603050405020304" pitchFamily="18" charset="0"/>
              </a:rPr>
              <a:t>Transversal type of the Working </a:t>
            </a:r>
            <a:r>
              <a:rPr lang="it-IT" sz="3200" b="1" dirty="0">
                <a:latin typeface="Times New Roman" panose="02020603050405020304" pitchFamily="18" charset="0"/>
                <a:cs typeface="Times New Roman" panose="02020603050405020304" pitchFamily="18" charset="0"/>
              </a:rPr>
              <a:t>P</a:t>
            </a:r>
            <a:r>
              <a:rPr lang="it-IT" sz="3200" b="1" dirty="0" smtClean="0">
                <a:latin typeface="Times New Roman" panose="02020603050405020304" pitchFamily="18" charset="0"/>
                <a:cs typeface="Times New Roman" panose="02020603050405020304" pitchFamily="18" charset="0"/>
              </a:rPr>
              <a:t>ackages </a:t>
            </a:r>
            <a:endParaRPr lang="it-IT" sz="3200" b="1" dirty="0">
              <a:latin typeface="Times New Roman" panose="02020603050405020304" pitchFamily="18" charset="0"/>
              <a:cs typeface="Times New Roman" panose="02020603050405020304" pitchFamily="18" charset="0"/>
            </a:endParaRPr>
          </a:p>
        </p:txBody>
      </p:sp>
      <p:sp>
        <p:nvSpPr>
          <p:cNvPr id="21" name="Rettangolo 20"/>
          <p:cNvSpPr/>
          <p:nvPr/>
        </p:nvSpPr>
        <p:spPr>
          <a:xfrm>
            <a:off x="609601" y="3005546"/>
            <a:ext cx="11785598" cy="4832092"/>
          </a:xfrm>
          <a:prstGeom prst="rect">
            <a:avLst/>
          </a:prstGeom>
        </p:spPr>
        <p:txBody>
          <a:bodyPr wrap="square">
            <a:spAutoFit/>
          </a:bodyPr>
          <a:lstStyle/>
          <a:p>
            <a:r>
              <a:rPr lang="en-GB" sz="2800" b="1" dirty="0" smtClean="0"/>
              <a:t>WP-7, Quality Assurance</a:t>
            </a:r>
            <a:r>
              <a:rPr lang="en-GB" sz="2800" dirty="0" smtClean="0"/>
              <a:t>: aimed </a:t>
            </a:r>
            <a:r>
              <a:rPr lang="en-GB" sz="2800" dirty="0"/>
              <a:t>at guaranteeing that </a:t>
            </a:r>
            <a:r>
              <a:rPr lang="en-GB" sz="2800" b="1" dirty="0"/>
              <a:t>the project processes and results meet the established standards and </a:t>
            </a:r>
            <a:r>
              <a:rPr lang="en-GB" sz="2800" b="1" dirty="0" smtClean="0"/>
              <a:t>goals.</a:t>
            </a:r>
          </a:p>
          <a:p>
            <a:endParaRPr lang="en-GB" sz="2800" b="1" dirty="0" smtClean="0"/>
          </a:p>
          <a:p>
            <a:endParaRPr lang="it-IT" sz="2800" dirty="0"/>
          </a:p>
          <a:p>
            <a:r>
              <a:rPr lang="en-GB" sz="2800" b="1" dirty="0" smtClean="0"/>
              <a:t>WP-8, Dissemination </a:t>
            </a:r>
            <a:r>
              <a:rPr lang="en-GB" sz="2800" b="1" dirty="0"/>
              <a:t>and </a:t>
            </a:r>
            <a:r>
              <a:rPr lang="en-GB" sz="2800" b="1" dirty="0" smtClean="0"/>
              <a:t>exploitation</a:t>
            </a:r>
            <a:r>
              <a:rPr lang="en-GB" sz="2800" dirty="0" smtClean="0"/>
              <a:t>: </a:t>
            </a:r>
            <a:r>
              <a:rPr lang="en-GB" sz="2800" dirty="0"/>
              <a:t>aimed at widely </a:t>
            </a:r>
            <a:r>
              <a:rPr lang="en-GB" sz="2800" b="1" dirty="0"/>
              <a:t>spreading and publishing the results of the project</a:t>
            </a:r>
            <a:r>
              <a:rPr lang="en-GB" sz="2800" dirty="0"/>
              <a:t>, as well as at exploiting its results also for other medical specialties in the CA </a:t>
            </a:r>
            <a:r>
              <a:rPr lang="en-GB" sz="2800" dirty="0" smtClean="0"/>
              <a:t>curricula.</a:t>
            </a:r>
          </a:p>
          <a:p>
            <a:endParaRPr lang="en-GB" sz="2800" dirty="0" smtClean="0"/>
          </a:p>
          <a:p>
            <a:endParaRPr lang="it-IT" sz="2800" dirty="0"/>
          </a:p>
          <a:p>
            <a:r>
              <a:rPr lang="en-GB" sz="2800" b="1" dirty="0" smtClean="0"/>
              <a:t>WP-9</a:t>
            </a:r>
            <a:r>
              <a:rPr lang="en-GB" sz="2800" b="1" dirty="0"/>
              <a:t>,</a:t>
            </a:r>
            <a:r>
              <a:rPr lang="en-GB" sz="2800" b="1" dirty="0" smtClean="0"/>
              <a:t> Management</a:t>
            </a:r>
            <a:r>
              <a:rPr lang="en-GB" sz="2800" dirty="0" smtClean="0"/>
              <a:t>: </a:t>
            </a:r>
            <a:r>
              <a:rPr lang="en-GB" sz="2800" dirty="0"/>
              <a:t>aimed at </a:t>
            </a:r>
            <a:r>
              <a:rPr lang="en-GB" sz="2800" b="1" dirty="0"/>
              <a:t>ensuring that the project remains on track </a:t>
            </a:r>
            <a:r>
              <a:rPr lang="en-GB" sz="2800" dirty="0"/>
              <a:t>and that it is effectively and correctly </a:t>
            </a:r>
            <a:r>
              <a:rPr lang="en-GB" sz="2800" dirty="0" smtClean="0"/>
              <a:t>administrated</a:t>
            </a:r>
            <a:r>
              <a:rPr lang="en-GB" sz="2800" dirty="0"/>
              <a:t>.</a:t>
            </a:r>
            <a:endParaRPr lang="it-IT" sz="2800" dirty="0"/>
          </a:p>
        </p:txBody>
      </p:sp>
    </p:spTree>
    <p:extLst>
      <p:ext uri="{BB962C8B-B14F-4D97-AF65-F5344CB8AC3E}">
        <p14:creationId xmlns:p14="http://schemas.microsoft.com/office/powerpoint/2010/main" val="5452860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587</TotalTime>
  <Words>3674</Words>
  <Application>Microsoft Office PowerPoint</Application>
  <PresentationFormat>Произвольный</PresentationFormat>
  <Paragraphs>947</Paragraphs>
  <Slides>47</Slides>
  <Notes>10</Notes>
  <HiddenSlides>0</HiddenSlides>
  <MMClips>0</MMClips>
  <ScaleCrop>false</ScaleCrop>
  <HeadingPairs>
    <vt:vector size="4" baseType="variant">
      <vt:variant>
        <vt:lpstr>Тема</vt:lpstr>
      </vt:variant>
      <vt:variant>
        <vt:i4>1</vt:i4>
      </vt:variant>
      <vt:variant>
        <vt:lpstr>Заголовки слайдов</vt:lpstr>
      </vt:variant>
      <vt:variant>
        <vt:i4>47</vt:i4>
      </vt:variant>
    </vt:vector>
  </HeadingPairs>
  <TitlesOfParts>
    <vt:vector size="48" baseType="lpstr">
      <vt:lpstr>Office Theme</vt:lpstr>
      <vt:lpstr>Презентация PowerPoint</vt:lpstr>
      <vt:lpstr>Objectives</vt:lpstr>
      <vt:lpstr>Goal of the project</vt:lpstr>
      <vt:lpstr>Презентация PowerPoint</vt:lpstr>
      <vt:lpstr>Specific objectives of the project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Thank you!!!                                                                  Kop Rakhmet !!!                                                                                     Spasibo!!!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Dr. Konrad</dc:creator>
  <cp:lastModifiedBy>user</cp:lastModifiedBy>
  <cp:revision>56</cp:revision>
  <dcterms:created xsi:type="dcterms:W3CDTF">2019-06-18T12:46:07Z</dcterms:created>
  <dcterms:modified xsi:type="dcterms:W3CDTF">2021-10-14T03:12:49Z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2019-06-17T00:00:00Z</vt:filetime>
  </property>
  <property fmtid="{D5CDD505-2E9C-101B-9397-08002B2CF9AE}" pid="3" name="Creator">
    <vt:lpwstr>Adobe InDesign 14.0 (Macintosh)</vt:lpwstr>
  </property>
  <property fmtid="{D5CDD505-2E9C-101B-9397-08002B2CF9AE}" pid="4" name="LastSaved">
    <vt:filetime>2019-06-18T00:00:00Z</vt:filetime>
  </property>
</Properties>
</file>