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webextensions/taskpanes.xml" ContentType="application/vnd.ms-office.webextensiontaskpanes+xml"/>
  <Override PartName="/ppt/webextensions/webextension1.xml" ContentType="application/vnd.ms-office.webextension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11/relationships/webextensiontaskpanes" Target="ppt/webextensions/taskpanes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4"/>
  </p:sldMasterIdLst>
  <p:notesMasterIdLst>
    <p:notesMasterId r:id="rId26"/>
  </p:notesMasterIdLst>
  <p:sldIdLst>
    <p:sldId id="325" r:id="rId5"/>
    <p:sldId id="323" r:id="rId6"/>
    <p:sldId id="324" r:id="rId7"/>
    <p:sldId id="289" r:id="rId8"/>
    <p:sldId id="290" r:id="rId9"/>
    <p:sldId id="318" r:id="rId10"/>
    <p:sldId id="319" r:id="rId11"/>
    <p:sldId id="321" r:id="rId12"/>
    <p:sldId id="322" r:id="rId13"/>
    <p:sldId id="269" r:id="rId14"/>
    <p:sldId id="274" r:id="rId15"/>
    <p:sldId id="308" r:id="rId16"/>
    <p:sldId id="309" r:id="rId17"/>
    <p:sldId id="310" r:id="rId18"/>
    <p:sldId id="311" r:id="rId19"/>
    <p:sldId id="312" r:id="rId20"/>
    <p:sldId id="314" r:id="rId21"/>
    <p:sldId id="291" r:id="rId22"/>
    <p:sldId id="315" r:id="rId23"/>
    <p:sldId id="292" r:id="rId24"/>
    <p:sldId id="287" r:id="rId25"/>
  </p:sldIdLst>
  <p:sldSz cx="12193588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229D336-115F-444B-BCA7-74F6C8B320EF}">
          <p14:sldIdLst>
            <p14:sldId id="325"/>
            <p14:sldId id="323"/>
            <p14:sldId id="324"/>
            <p14:sldId id="289"/>
            <p14:sldId id="290"/>
            <p14:sldId id="318"/>
            <p14:sldId id="319"/>
            <p14:sldId id="321"/>
            <p14:sldId id="322"/>
            <p14:sldId id="269"/>
            <p14:sldId id="274"/>
            <p14:sldId id="308"/>
            <p14:sldId id="309"/>
            <p14:sldId id="310"/>
            <p14:sldId id="311"/>
            <p14:sldId id="312"/>
            <p14:sldId id="314"/>
            <p14:sldId id="291"/>
            <p14:sldId id="315"/>
            <p14:sldId id="292"/>
            <p14:sldId id="287"/>
          </p14:sldIdLst>
        </p14:section>
      </p14:sectionLst>
    </p:ex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rid nurjamil" initials="fn" lastIdx="1" clrIdx="0">
    <p:extLst>
      <p:ext uri="{19B8F6BF-5375-455C-9EA6-DF929625EA0E}">
        <p15:presenceInfo xmlns:p15="http://schemas.microsoft.com/office/powerpoint/2012/main" xmlns="" userId="8f222afd016eafa4" providerId="Windows Live"/>
      </p:ext>
    </p:extLst>
  </p:cmAuthor>
  <p:cmAuthor id="2" name="Anuar Kopzhassarov" initials="AKOP" lastIdx="1" clrIdx="1">
    <p:extLst>
      <p:ext uri="{19B8F6BF-5375-455C-9EA6-DF929625EA0E}">
        <p15:presenceInfo xmlns:p15="http://schemas.microsoft.com/office/powerpoint/2012/main" xmlns="" userId="Anuar Kopzhassarov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EF0"/>
    <a:srgbClr val="47C1C2"/>
    <a:srgbClr val="FFFFFF"/>
    <a:srgbClr val="858585"/>
    <a:srgbClr val="F3F3F3"/>
    <a:srgbClr val="DDDE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8" autoAdjust="0"/>
    <p:restoredTop sz="94660" autoAdjust="0"/>
  </p:normalViewPr>
  <p:slideViewPr>
    <p:cSldViewPr snapToGrid="0">
      <p:cViewPr>
        <p:scale>
          <a:sx n="121" d="100"/>
          <a:sy n="121" d="100"/>
        </p:scale>
        <p:origin x="-108" y="-3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59" d="100"/>
          <a:sy n="59" d="100"/>
        </p:scale>
        <p:origin x="2790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939A9-F7F4-4ABA-B53D-5991DD400101}" type="datetimeFigureOut">
              <a:rPr lang="en-ID" smtClean="0"/>
              <a:t>10/14/2021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E7763-7AA7-4511-95D0-0DC176BB7E3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74929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58399" rtl="0" eaLnBrk="1" latinLnBrk="0" hangingPunct="1">
      <a:defRPr sz="864" kern="1200">
        <a:solidFill>
          <a:schemeClr val="tx1"/>
        </a:solidFill>
        <a:latin typeface="+mn-lt"/>
        <a:ea typeface="+mn-ea"/>
        <a:cs typeface="+mn-cs"/>
      </a:defRPr>
    </a:lvl1pPr>
    <a:lvl2pPr marL="329199" algn="l" defTabSz="658399" rtl="0" eaLnBrk="1" latinLnBrk="0" hangingPunct="1">
      <a:defRPr sz="864" kern="1200">
        <a:solidFill>
          <a:schemeClr val="tx1"/>
        </a:solidFill>
        <a:latin typeface="+mn-lt"/>
        <a:ea typeface="+mn-ea"/>
        <a:cs typeface="+mn-cs"/>
      </a:defRPr>
    </a:lvl2pPr>
    <a:lvl3pPr marL="658399" algn="l" defTabSz="658399" rtl="0" eaLnBrk="1" latinLnBrk="0" hangingPunct="1">
      <a:defRPr sz="864" kern="1200">
        <a:solidFill>
          <a:schemeClr val="tx1"/>
        </a:solidFill>
        <a:latin typeface="+mn-lt"/>
        <a:ea typeface="+mn-ea"/>
        <a:cs typeface="+mn-cs"/>
      </a:defRPr>
    </a:lvl3pPr>
    <a:lvl4pPr marL="987597" algn="l" defTabSz="658399" rtl="0" eaLnBrk="1" latinLnBrk="0" hangingPunct="1">
      <a:defRPr sz="864" kern="1200">
        <a:solidFill>
          <a:schemeClr val="tx1"/>
        </a:solidFill>
        <a:latin typeface="+mn-lt"/>
        <a:ea typeface="+mn-ea"/>
        <a:cs typeface="+mn-cs"/>
      </a:defRPr>
    </a:lvl4pPr>
    <a:lvl5pPr marL="1316797" algn="l" defTabSz="658399" rtl="0" eaLnBrk="1" latinLnBrk="0" hangingPunct="1">
      <a:defRPr sz="864" kern="1200">
        <a:solidFill>
          <a:schemeClr val="tx1"/>
        </a:solidFill>
        <a:latin typeface="+mn-lt"/>
        <a:ea typeface="+mn-ea"/>
        <a:cs typeface="+mn-cs"/>
      </a:defRPr>
    </a:lvl5pPr>
    <a:lvl6pPr marL="1645996" algn="l" defTabSz="658399" rtl="0" eaLnBrk="1" latinLnBrk="0" hangingPunct="1">
      <a:defRPr sz="864" kern="1200">
        <a:solidFill>
          <a:schemeClr val="tx1"/>
        </a:solidFill>
        <a:latin typeface="+mn-lt"/>
        <a:ea typeface="+mn-ea"/>
        <a:cs typeface="+mn-cs"/>
      </a:defRPr>
    </a:lvl6pPr>
    <a:lvl7pPr marL="1975195" algn="l" defTabSz="658399" rtl="0" eaLnBrk="1" latinLnBrk="0" hangingPunct="1">
      <a:defRPr sz="864" kern="1200">
        <a:solidFill>
          <a:schemeClr val="tx1"/>
        </a:solidFill>
        <a:latin typeface="+mn-lt"/>
        <a:ea typeface="+mn-ea"/>
        <a:cs typeface="+mn-cs"/>
      </a:defRPr>
    </a:lvl7pPr>
    <a:lvl8pPr marL="2304395" algn="l" defTabSz="658399" rtl="0" eaLnBrk="1" latinLnBrk="0" hangingPunct="1">
      <a:defRPr sz="864" kern="1200">
        <a:solidFill>
          <a:schemeClr val="tx1"/>
        </a:solidFill>
        <a:latin typeface="+mn-lt"/>
        <a:ea typeface="+mn-ea"/>
        <a:cs typeface="+mn-cs"/>
      </a:defRPr>
    </a:lvl8pPr>
    <a:lvl9pPr marL="2633594" algn="l" defTabSz="658399" rtl="0" eaLnBrk="1" latinLnBrk="0" hangingPunct="1">
      <a:defRPr sz="86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12193588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1"/>
            <a:ext cx="12193588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60" y="4960137"/>
            <a:ext cx="7773412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1721" y="4960137"/>
            <a:ext cx="3200817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527FCC2A-0209-407F-B3D9-0840C384EB7C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C029-DB55-4711-BF78-58FBB075B15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7935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1916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FCC2A-0209-407F-B3D9-0840C384EB7C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C029-DB55-4711-BF78-58FBB075B1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951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6038" y="762000"/>
            <a:ext cx="2629242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730" y="762000"/>
            <a:ext cx="7582888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FCC2A-0209-407F-B3D9-0840C384EB7C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C029-DB55-4711-BF78-58FBB075B15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9710" y="59204"/>
            <a:ext cx="0" cy="914519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992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Ad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pHolder1">
            <a:extLst>
              <a:ext uri="{FF2B5EF4-FFF2-40B4-BE49-F238E27FC236}">
                <a16:creationId xmlns:a16="http://schemas.microsoft.com/office/drawing/2014/main" xmlns="" id="{EBA623E0-70E0-4A0D-B6A3-7B20EC7E11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3588" cy="6858000"/>
          </a:xfrm>
          <a:custGeom>
            <a:avLst/>
            <a:gdLst>
              <a:gd name="connsiteX0" fmla="*/ 0 w 12193588"/>
              <a:gd name="connsiteY0" fmla="*/ 0 h 6858000"/>
              <a:gd name="connsiteX1" fmla="*/ 12193588 w 12193588"/>
              <a:gd name="connsiteY1" fmla="*/ 0 h 6858000"/>
              <a:gd name="connsiteX2" fmla="*/ 12193588 w 12193588"/>
              <a:gd name="connsiteY2" fmla="*/ 6858000 h 6858000"/>
              <a:gd name="connsiteX3" fmla="*/ 0 w 121935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588" h="6858000">
                <a:moveTo>
                  <a:pt x="0" y="0"/>
                </a:moveTo>
                <a:lnTo>
                  <a:pt x="12193588" y="0"/>
                </a:lnTo>
                <a:lnTo>
                  <a:pt x="12193588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US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2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05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Ad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pHolder2">
            <a:extLst>
              <a:ext uri="{FF2B5EF4-FFF2-40B4-BE49-F238E27FC236}">
                <a16:creationId xmlns:a16="http://schemas.microsoft.com/office/drawing/2014/main" xmlns="" id="{BB48DA9C-B14B-45A2-A6BA-5C24A43A18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415965"/>
            <a:ext cx="5438815" cy="6026070"/>
          </a:xfrm>
          <a:custGeom>
            <a:avLst/>
            <a:gdLst>
              <a:gd name="connsiteX0" fmla="*/ 0 w 5438815"/>
              <a:gd name="connsiteY0" fmla="*/ 0 h 6026070"/>
              <a:gd name="connsiteX1" fmla="*/ 2428679 w 5438815"/>
              <a:gd name="connsiteY1" fmla="*/ 0 h 6026070"/>
              <a:gd name="connsiteX2" fmla="*/ 5438815 w 5438815"/>
              <a:gd name="connsiteY2" fmla="*/ 3013035 h 6026070"/>
              <a:gd name="connsiteX3" fmla="*/ 2428679 w 5438815"/>
              <a:gd name="connsiteY3" fmla="*/ 6026070 h 6026070"/>
              <a:gd name="connsiteX4" fmla="*/ 0 w 5438815"/>
              <a:gd name="connsiteY4" fmla="*/ 6026070 h 6026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38815" h="6026070">
                <a:moveTo>
                  <a:pt x="0" y="0"/>
                </a:moveTo>
                <a:lnTo>
                  <a:pt x="2428679" y="0"/>
                </a:lnTo>
                <a:cubicBezTo>
                  <a:pt x="4091132" y="0"/>
                  <a:pt x="5438815" y="1348982"/>
                  <a:pt x="5438815" y="3013035"/>
                </a:cubicBezTo>
                <a:cubicBezTo>
                  <a:pt x="5438815" y="4677088"/>
                  <a:pt x="4091132" y="6026070"/>
                  <a:pt x="2428679" y="6026070"/>
                </a:cubicBezTo>
                <a:lnTo>
                  <a:pt x="0" y="602607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US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2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409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291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Ad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pHolder20">
            <a:extLst>
              <a:ext uri="{FF2B5EF4-FFF2-40B4-BE49-F238E27FC236}">
                <a16:creationId xmlns:a16="http://schemas.microsoft.com/office/drawing/2014/main" xmlns="" id="{43ED41C0-644F-449B-B2CF-9E24B297E6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873" y="4305083"/>
            <a:ext cx="6483089" cy="2108417"/>
          </a:xfrm>
          <a:custGeom>
            <a:avLst/>
            <a:gdLst>
              <a:gd name="connsiteX0" fmla="*/ 560444 w 6483089"/>
              <a:gd name="connsiteY0" fmla="*/ 0 h 2108417"/>
              <a:gd name="connsiteX1" fmla="*/ 1521050 w 6483089"/>
              <a:gd name="connsiteY1" fmla="*/ 0 h 2108417"/>
              <a:gd name="connsiteX2" fmla="*/ 4468279 w 6483089"/>
              <a:gd name="connsiteY2" fmla="*/ 0 h 2108417"/>
              <a:gd name="connsiteX3" fmla="*/ 5428884 w 6483089"/>
              <a:gd name="connsiteY3" fmla="*/ 0 h 2108417"/>
              <a:gd name="connsiteX4" fmla="*/ 6483089 w 6483089"/>
              <a:gd name="connsiteY4" fmla="*/ 1054209 h 2108417"/>
              <a:gd name="connsiteX5" fmla="*/ 6483088 w 6483089"/>
              <a:gd name="connsiteY5" fmla="*/ 1054209 h 2108417"/>
              <a:gd name="connsiteX6" fmla="*/ 5428884 w 6483089"/>
              <a:gd name="connsiteY6" fmla="*/ 2108417 h 2108417"/>
              <a:gd name="connsiteX7" fmla="*/ 4468284 w 6483089"/>
              <a:gd name="connsiteY7" fmla="*/ 2108417 h 2108417"/>
              <a:gd name="connsiteX8" fmla="*/ 4468279 w 6483089"/>
              <a:gd name="connsiteY8" fmla="*/ 2108417 h 2108417"/>
              <a:gd name="connsiteX9" fmla="*/ 560444 w 6483089"/>
              <a:gd name="connsiteY9" fmla="*/ 2108416 h 2108417"/>
              <a:gd name="connsiteX10" fmla="*/ 560444 w 6483089"/>
              <a:gd name="connsiteY10" fmla="*/ 2104910 h 2108417"/>
              <a:gd name="connsiteX11" fmla="*/ 0 w 6483089"/>
              <a:gd name="connsiteY11" fmla="*/ 2104910 h 2108417"/>
              <a:gd name="connsiteX12" fmla="*/ 0 w 6483089"/>
              <a:gd name="connsiteY12" fmla="*/ 521 h 2108417"/>
              <a:gd name="connsiteX13" fmla="*/ 560444 w 6483089"/>
              <a:gd name="connsiteY13" fmla="*/ 521 h 2108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483089" h="2108417">
                <a:moveTo>
                  <a:pt x="560444" y="0"/>
                </a:moveTo>
                <a:lnTo>
                  <a:pt x="1521050" y="0"/>
                </a:lnTo>
                <a:lnTo>
                  <a:pt x="4468279" y="0"/>
                </a:lnTo>
                <a:lnTo>
                  <a:pt x="5428884" y="0"/>
                </a:lnTo>
                <a:cubicBezTo>
                  <a:pt x="6011104" y="0"/>
                  <a:pt x="6483089" y="471986"/>
                  <a:pt x="6483089" y="1054209"/>
                </a:cubicBezTo>
                <a:lnTo>
                  <a:pt x="6483088" y="1054209"/>
                </a:lnTo>
                <a:cubicBezTo>
                  <a:pt x="6483088" y="1636432"/>
                  <a:pt x="6011104" y="2108417"/>
                  <a:pt x="5428884" y="2108417"/>
                </a:cubicBezTo>
                <a:lnTo>
                  <a:pt x="4468284" y="2108417"/>
                </a:lnTo>
                <a:lnTo>
                  <a:pt x="4468279" y="2108417"/>
                </a:lnTo>
                <a:lnTo>
                  <a:pt x="560444" y="2108416"/>
                </a:lnTo>
                <a:lnTo>
                  <a:pt x="560444" y="2104910"/>
                </a:lnTo>
                <a:lnTo>
                  <a:pt x="0" y="2104910"/>
                </a:lnTo>
                <a:lnTo>
                  <a:pt x="0" y="521"/>
                </a:lnTo>
                <a:lnTo>
                  <a:pt x="560444" y="521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 rtlCol="0" anchor="ctr" anchorCtr="1"/>
          <a:lstStyle>
            <a:lvl1pPr>
              <a:defRPr lang="en-US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2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439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Add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pHolder1">
            <a:extLst>
              <a:ext uri="{FF2B5EF4-FFF2-40B4-BE49-F238E27FC236}">
                <a16:creationId xmlns:a16="http://schemas.microsoft.com/office/drawing/2014/main" xmlns="" id="{34317F1C-7DB1-4CC5-8910-77FDAF5AC5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379342"/>
            <a:ext cx="12193588" cy="3478659"/>
          </a:xfrm>
          <a:custGeom>
            <a:avLst/>
            <a:gdLst>
              <a:gd name="connsiteX0" fmla="*/ 0 w 12193588"/>
              <a:gd name="connsiteY0" fmla="*/ 0 h 3478659"/>
              <a:gd name="connsiteX1" fmla="*/ 12193588 w 12193588"/>
              <a:gd name="connsiteY1" fmla="*/ 0 h 3478659"/>
              <a:gd name="connsiteX2" fmla="*/ 12193588 w 12193588"/>
              <a:gd name="connsiteY2" fmla="*/ 3478659 h 3478659"/>
              <a:gd name="connsiteX3" fmla="*/ 0 w 12193588"/>
              <a:gd name="connsiteY3" fmla="*/ 3478659 h 3478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588" h="3478659">
                <a:moveTo>
                  <a:pt x="0" y="0"/>
                </a:moveTo>
                <a:lnTo>
                  <a:pt x="12193588" y="0"/>
                </a:lnTo>
                <a:lnTo>
                  <a:pt x="12193588" y="3478659"/>
                </a:lnTo>
                <a:lnTo>
                  <a:pt x="0" y="3478659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US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2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722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Add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pHolder1">
            <a:extLst>
              <a:ext uri="{FF2B5EF4-FFF2-40B4-BE49-F238E27FC236}">
                <a16:creationId xmlns:a16="http://schemas.microsoft.com/office/drawing/2014/main" xmlns="" id="{92F7041B-E584-4343-AAF6-DD30447F4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16989" y="1295837"/>
            <a:ext cx="4266326" cy="4266326"/>
          </a:xfrm>
          <a:custGeom>
            <a:avLst/>
            <a:gdLst>
              <a:gd name="connsiteX0" fmla="*/ 2133163 w 4266326"/>
              <a:gd name="connsiteY0" fmla="*/ 0 h 4266326"/>
              <a:gd name="connsiteX1" fmla="*/ 4266326 w 4266326"/>
              <a:gd name="connsiteY1" fmla="*/ 2133163 h 4266326"/>
              <a:gd name="connsiteX2" fmla="*/ 2133163 w 4266326"/>
              <a:gd name="connsiteY2" fmla="*/ 4266326 h 4266326"/>
              <a:gd name="connsiteX3" fmla="*/ 0 w 4266326"/>
              <a:gd name="connsiteY3" fmla="*/ 2133163 h 4266326"/>
              <a:gd name="connsiteX4" fmla="*/ 2133163 w 4266326"/>
              <a:gd name="connsiteY4" fmla="*/ 0 h 4266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6326" h="4266326">
                <a:moveTo>
                  <a:pt x="2133163" y="0"/>
                </a:moveTo>
                <a:cubicBezTo>
                  <a:pt x="3311277" y="0"/>
                  <a:pt x="4266326" y="955049"/>
                  <a:pt x="4266326" y="2133163"/>
                </a:cubicBezTo>
                <a:cubicBezTo>
                  <a:pt x="4266326" y="3311277"/>
                  <a:pt x="3311277" y="4266326"/>
                  <a:pt x="2133163" y="4266326"/>
                </a:cubicBezTo>
                <a:cubicBezTo>
                  <a:pt x="955049" y="4266326"/>
                  <a:pt x="0" y="3311277"/>
                  <a:pt x="0" y="2133163"/>
                </a:cubicBezTo>
                <a:cubicBezTo>
                  <a:pt x="0" y="955049"/>
                  <a:pt x="955049" y="0"/>
                  <a:pt x="2133163" y="0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 rtlCol="0" anchor="ctr" anchorCtr="1"/>
          <a:lstStyle>
            <a:lvl1pPr>
              <a:defRPr lang="en-US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2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7725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Ad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pHolder1">
            <a:extLst>
              <a:ext uri="{FF2B5EF4-FFF2-40B4-BE49-F238E27FC236}">
                <a16:creationId xmlns:a16="http://schemas.microsoft.com/office/drawing/2014/main" xmlns="" id="{2D552B46-F151-4EBB-8833-171F2A59E8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" y="5"/>
            <a:ext cx="7506159" cy="6857999"/>
          </a:xfrm>
          <a:custGeom>
            <a:avLst/>
            <a:gdLst>
              <a:gd name="connsiteX0" fmla="*/ 6976646 w 7506159"/>
              <a:gd name="connsiteY0" fmla="*/ 0 h 6857999"/>
              <a:gd name="connsiteX1" fmla="*/ 6999666 w 7506159"/>
              <a:gd name="connsiteY1" fmla="*/ 0 h 6857999"/>
              <a:gd name="connsiteX2" fmla="*/ 6998699 w 7506159"/>
              <a:gd name="connsiteY2" fmla="*/ 1 h 6857999"/>
              <a:gd name="connsiteX3" fmla="*/ 6998699 w 7506159"/>
              <a:gd name="connsiteY3" fmla="*/ 4046 h 6857999"/>
              <a:gd name="connsiteX4" fmla="*/ 6979061 w 7506159"/>
              <a:gd name="connsiteY4" fmla="*/ 3519 h 6857999"/>
              <a:gd name="connsiteX5" fmla="*/ 0 w 7506159"/>
              <a:gd name="connsiteY5" fmla="*/ 0 h 6857999"/>
              <a:gd name="connsiteX6" fmla="*/ 6935738 w 7506159"/>
              <a:gd name="connsiteY6" fmla="*/ 0 h 6857999"/>
              <a:gd name="connsiteX7" fmla="*/ 6937053 w 7506159"/>
              <a:gd name="connsiteY7" fmla="*/ 661 h 6857999"/>
              <a:gd name="connsiteX8" fmla="*/ 6961234 w 7506159"/>
              <a:gd name="connsiteY8" fmla="*/ 3041 h 6857999"/>
              <a:gd name="connsiteX9" fmla="*/ 6979061 w 7506159"/>
              <a:gd name="connsiteY9" fmla="*/ 3519 h 6857999"/>
              <a:gd name="connsiteX10" fmla="*/ 7053745 w 7506159"/>
              <a:gd name="connsiteY10" fmla="*/ 112330 h 6857999"/>
              <a:gd name="connsiteX11" fmla="*/ 4050011 w 7506159"/>
              <a:gd name="connsiteY11" fmla="*/ 6704756 h 6857999"/>
              <a:gd name="connsiteX12" fmla="*/ 4155971 w 7506159"/>
              <a:gd name="connsiteY12" fmla="*/ 6857999 h 6857999"/>
              <a:gd name="connsiteX13" fmla="*/ 0 w 7506159"/>
              <a:gd name="connsiteY1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506159" h="6857999">
                <a:moveTo>
                  <a:pt x="6976646" y="0"/>
                </a:moveTo>
                <a:lnTo>
                  <a:pt x="6999666" y="0"/>
                </a:lnTo>
                <a:lnTo>
                  <a:pt x="6998699" y="1"/>
                </a:lnTo>
                <a:lnTo>
                  <a:pt x="6998699" y="4046"/>
                </a:lnTo>
                <a:lnTo>
                  <a:pt x="6979061" y="3519"/>
                </a:lnTo>
                <a:close/>
                <a:moveTo>
                  <a:pt x="0" y="0"/>
                </a:moveTo>
                <a:lnTo>
                  <a:pt x="6935738" y="0"/>
                </a:lnTo>
                <a:lnTo>
                  <a:pt x="6937053" y="661"/>
                </a:lnTo>
                <a:cubicBezTo>
                  <a:pt x="6943110" y="1662"/>
                  <a:pt x="6951065" y="2465"/>
                  <a:pt x="6961234" y="3041"/>
                </a:cubicBezTo>
                <a:lnTo>
                  <a:pt x="6979061" y="3519"/>
                </a:lnTo>
                <a:lnTo>
                  <a:pt x="7053745" y="112330"/>
                </a:lnTo>
                <a:cubicBezTo>
                  <a:pt x="9393172" y="3694290"/>
                  <a:pt x="1785888" y="3260819"/>
                  <a:pt x="4050011" y="6704756"/>
                </a:cubicBezTo>
                <a:lnTo>
                  <a:pt x="4155971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 rtlCol="0" anchor="ctr" anchorCtr="1"/>
          <a:lstStyle>
            <a:lvl1pPr>
              <a:defRPr lang="en-US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2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500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Add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pHolder1">
            <a:extLst>
              <a:ext uri="{FF2B5EF4-FFF2-40B4-BE49-F238E27FC236}">
                <a16:creationId xmlns:a16="http://schemas.microsoft.com/office/drawing/2014/main" xmlns="" id="{91456A0E-72DF-4D04-BC3E-46FBD57C6B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" y="5"/>
            <a:ext cx="7506159" cy="6857999"/>
          </a:xfrm>
          <a:custGeom>
            <a:avLst/>
            <a:gdLst>
              <a:gd name="connsiteX0" fmla="*/ 6976646 w 7506159"/>
              <a:gd name="connsiteY0" fmla="*/ 0 h 6857999"/>
              <a:gd name="connsiteX1" fmla="*/ 6999666 w 7506159"/>
              <a:gd name="connsiteY1" fmla="*/ 0 h 6857999"/>
              <a:gd name="connsiteX2" fmla="*/ 6998699 w 7506159"/>
              <a:gd name="connsiteY2" fmla="*/ 1 h 6857999"/>
              <a:gd name="connsiteX3" fmla="*/ 6998699 w 7506159"/>
              <a:gd name="connsiteY3" fmla="*/ 4046 h 6857999"/>
              <a:gd name="connsiteX4" fmla="*/ 6979061 w 7506159"/>
              <a:gd name="connsiteY4" fmla="*/ 3519 h 6857999"/>
              <a:gd name="connsiteX5" fmla="*/ 0 w 7506159"/>
              <a:gd name="connsiteY5" fmla="*/ 0 h 6857999"/>
              <a:gd name="connsiteX6" fmla="*/ 6935738 w 7506159"/>
              <a:gd name="connsiteY6" fmla="*/ 0 h 6857999"/>
              <a:gd name="connsiteX7" fmla="*/ 6937053 w 7506159"/>
              <a:gd name="connsiteY7" fmla="*/ 661 h 6857999"/>
              <a:gd name="connsiteX8" fmla="*/ 6961234 w 7506159"/>
              <a:gd name="connsiteY8" fmla="*/ 3041 h 6857999"/>
              <a:gd name="connsiteX9" fmla="*/ 6979061 w 7506159"/>
              <a:gd name="connsiteY9" fmla="*/ 3519 h 6857999"/>
              <a:gd name="connsiteX10" fmla="*/ 7053745 w 7506159"/>
              <a:gd name="connsiteY10" fmla="*/ 112330 h 6857999"/>
              <a:gd name="connsiteX11" fmla="*/ 4050011 w 7506159"/>
              <a:gd name="connsiteY11" fmla="*/ 6704756 h 6857999"/>
              <a:gd name="connsiteX12" fmla="*/ 4155971 w 7506159"/>
              <a:gd name="connsiteY12" fmla="*/ 6857999 h 6857999"/>
              <a:gd name="connsiteX13" fmla="*/ 0 w 7506159"/>
              <a:gd name="connsiteY1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506159" h="6857999">
                <a:moveTo>
                  <a:pt x="6976646" y="0"/>
                </a:moveTo>
                <a:lnTo>
                  <a:pt x="6999666" y="0"/>
                </a:lnTo>
                <a:lnTo>
                  <a:pt x="6998699" y="1"/>
                </a:lnTo>
                <a:lnTo>
                  <a:pt x="6998699" y="4046"/>
                </a:lnTo>
                <a:lnTo>
                  <a:pt x="6979061" y="3519"/>
                </a:lnTo>
                <a:close/>
                <a:moveTo>
                  <a:pt x="0" y="0"/>
                </a:moveTo>
                <a:lnTo>
                  <a:pt x="6935738" y="0"/>
                </a:lnTo>
                <a:lnTo>
                  <a:pt x="6937053" y="661"/>
                </a:lnTo>
                <a:cubicBezTo>
                  <a:pt x="6943110" y="1662"/>
                  <a:pt x="6951065" y="2465"/>
                  <a:pt x="6961234" y="3041"/>
                </a:cubicBezTo>
                <a:lnTo>
                  <a:pt x="6979061" y="3519"/>
                </a:lnTo>
                <a:lnTo>
                  <a:pt x="7053745" y="112330"/>
                </a:lnTo>
                <a:cubicBezTo>
                  <a:pt x="9393172" y="3694290"/>
                  <a:pt x="1785888" y="3260819"/>
                  <a:pt x="4050011" y="6704756"/>
                </a:cubicBezTo>
                <a:lnTo>
                  <a:pt x="4155971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 rtlCol="0" anchor="ctr" anchorCtr="1"/>
          <a:lstStyle>
            <a:lvl1pPr>
              <a:defRPr lang="en-US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2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041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FCC2A-0209-407F-B3D9-0840C384EB7C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C029-DB55-4711-BF78-58FBB075B1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6617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Add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pHolder1">
            <a:extLst>
              <a:ext uri="{FF2B5EF4-FFF2-40B4-BE49-F238E27FC236}">
                <a16:creationId xmlns:a16="http://schemas.microsoft.com/office/drawing/2014/main" xmlns="" id="{A9F7128C-5FEC-4E4D-BC4A-F29B5CA01A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3588" cy="6858000"/>
          </a:xfrm>
          <a:custGeom>
            <a:avLst/>
            <a:gdLst>
              <a:gd name="connsiteX0" fmla="*/ 0 w 12193588"/>
              <a:gd name="connsiteY0" fmla="*/ 0 h 6858000"/>
              <a:gd name="connsiteX1" fmla="*/ 12193588 w 12193588"/>
              <a:gd name="connsiteY1" fmla="*/ 0 h 6858000"/>
              <a:gd name="connsiteX2" fmla="*/ 12193588 w 12193588"/>
              <a:gd name="connsiteY2" fmla="*/ 6858000 h 6858000"/>
              <a:gd name="connsiteX3" fmla="*/ 0 w 121935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588" h="6858000">
                <a:moveTo>
                  <a:pt x="0" y="0"/>
                </a:moveTo>
                <a:lnTo>
                  <a:pt x="12193588" y="0"/>
                </a:lnTo>
                <a:lnTo>
                  <a:pt x="12193588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US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2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301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Ad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pHolder1">
            <a:extLst>
              <a:ext uri="{FF2B5EF4-FFF2-40B4-BE49-F238E27FC236}">
                <a16:creationId xmlns:a16="http://schemas.microsoft.com/office/drawing/2014/main" xmlns="" id="{780B4EE6-9E0D-41CB-AC22-8FA6D496D4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26400" y="0"/>
            <a:ext cx="4151142" cy="6858000"/>
          </a:xfrm>
          <a:custGeom>
            <a:avLst/>
            <a:gdLst>
              <a:gd name="connsiteX0" fmla="*/ 0 w 4151142"/>
              <a:gd name="connsiteY0" fmla="*/ 0 h 6858000"/>
              <a:gd name="connsiteX1" fmla="*/ 4151142 w 4151142"/>
              <a:gd name="connsiteY1" fmla="*/ 0 h 6858000"/>
              <a:gd name="connsiteX2" fmla="*/ 4151142 w 4151142"/>
              <a:gd name="connsiteY2" fmla="*/ 6858000 h 6858000"/>
              <a:gd name="connsiteX3" fmla="*/ 0 w 41511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1142" h="6858000">
                <a:moveTo>
                  <a:pt x="0" y="0"/>
                </a:moveTo>
                <a:lnTo>
                  <a:pt x="4151142" y="0"/>
                </a:lnTo>
                <a:lnTo>
                  <a:pt x="4151142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US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2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5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12193588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1"/>
            <a:ext cx="12193588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60" y="4960137"/>
            <a:ext cx="7773412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1721" y="4960137"/>
            <a:ext cx="3200817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FCC2A-0209-407F-B3D9-0840C384EB7C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C029-DB55-4711-BF78-58FBB075B15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7935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8576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261" y="585216"/>
            <a:ext cx="9721338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261" y="2286000"/>
            <a:ext cx="4755499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0100" y="2286000"/>
            <a:ext cx="4755499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FCC2A-0209-407F-B3D9-0840C384EB7C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C029-DB55-4711-BF78-58FBB075B1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383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262" y="2179636"/>
            <a:ext cx="4755499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262" y="2967788"/>
            <a:ext cx="4755499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1668" y="2179636"/>
            <a:ext cx="4755499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1668" y="2967788"/>
            <a:ext cx="4755499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FCC2A-0209-407F-B3D9-0840C384EB7C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C029-DB55-4711-BF78-58FBB075B1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161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FCC2A-0209-407F-B3D9-0840C384EB7C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C029-DB55-4711-BF78-58FBB075B1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246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FCC2A-0209-407F-B3D9-0840C384EB7C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C029-DB55-4711-BF78-58FBB075B1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901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261" y="471509"/>
            <a:ext cx="4389692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744" y="822960"/>
            <a:ext cx="567916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261" y="2257506"/>
            <a:ext cx="4389692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FCC2A-0209-407F-B3D9-0840C384EB7C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C029-DB55-4711-BF78-58FBB075B1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740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60" y="4960138"/>
            <a:ext cx="7773412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90540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1721" y="4960138"/>
            <a:ext cx="3200817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FCC2A-0209-407F-B3D9-0840C384EB7C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C029-DB55-4711-BF78-58FBB075B15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7935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8948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261" y="585216"/>
            <a:ext cx="9721338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262" y="2286000"/>
            <a:ext cx="9721339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263" y="6470704"/>
            <a:ext cx="215442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527FCC2A-0209-407F-B3D9-0840C384EB7C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3563" y="6470704"/>
            <a:ext cx="590222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8745" y="6470704"/>
            <a:ext cx="9737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968C029-DB55-4711-BF78-58FBB075B15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99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2608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800" r:id="rId14"/>
    <p:sldLayoutId id="2147483801" r:id="rId15"/>
    <p:sldLayoutId id="2147483803" r:id="rId16"/>
    <p:sldLayoutId id="2147483804" r:id="rId17"/>
    <p:sldLayoutId id="2147483805" r:id="rId18"/>
    <p:sldLayoutId id="2147483806" r:id="rId19"/>
    <p:sldLayoutId id="2147483807" r:id="rId20"/>
    <p:sldLayoutId id="2147483808" r:id="rId2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4042" userDrawn="1">
          <p15:clr>
            <a:srgbClr val="F26B43"/>
          </p15:clr>
        </p15:guide>
        <p15:guide id="2" pos="280" userDrawn="1">
          <p15:clr>
            <a:srgbClr val="F26B43"/>
          </p15:clr>
        </p15:guide>
        <p15:guide id="3" pos="7401" userDrawn="1">
          <p15:clr>
            <a:srgbClr val="F26B43"/>
          </p15:clr>
        </p15:guide>
        <p15:guide id="4" orient="horz" pos="2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jpe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openxmlformats.org/officeDocument/2006/relationships/image" Target="../media/image4.pn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5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10" Type="http://schemas.openxmlformats.org/officeDocument/2006/relationships/image" Target="../media/image5.jpe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4.png"/><Relationship Id="rId7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Rounded 4">
            <a:extLst>
              <a:ext uri="{FF2B5EF4-FFF2-40B4-BE49-F238E27FC236}">
                <a16:creationId xmlns="" xmlns:a16="http://schemas.microsoft.com/office/drawing/2014/main" id="{3B0FAB7D-7CF6-40B7-AC5C-74A5C42D9764}"/>
              </a:ext>
            </a:extLst>
          </p:cNvPr>
          <p:cNvSpPr/>
          <p:nvPr/>
        </p:nvSpPr>
        <p:spPr>
          <a:xfrm>
            <a:off x="402800" y="501805"/>
            <a:ext cx="11142662" cy="5622538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317500" rotWithShape="0">
              <a:scrgbClr r="0" g="0" b="0">
                <a:alpha val="20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21" name="Round Diagonal Corner Rectangle 4">
            <a:extLst>
              <a:ext uri="{FF2B5EF4-FFF2-40B4-BE49-F238E27FC236}">
                <a16:creationId xmlns="" xmlns:a16="http://schemas.microsoft.com/office/drawing/2014/main" id="{A68020DA-81A5-455D-BC89-5C4DA682C268}"/>
              </a:ext>
            </a:extLst>
          </p:cNvPr>
          <p:cNvSpPr/>
          <p:nvPr/>
        </p:nvSpPr>
        <p:spPr>
          <a:xfrm>
            <a:off x="839787" y="876302"/>
            <a:ext cx="10514014" cy="5105398"/>
          </a:xfrm>
          <a:prstGeom prst="round2DiagRect">
            <a:avLst>
              <a:gd name="adj1" fmla="val 50000"/>
              <a:gd name="adj2" fmla="val 0"/>
            </a:avLst>
          </a:prstGeom>
          <a:noFill/>
          <a:ln w="60325">
            <a:solidFill>
              <a:schemeClr val="bg1">
                <a:alpha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>
              <a:solidFill>
                <a:schemeClr val="bg1"/>
              </a:solidFill>
            </a:endParaRPr>
          </a:p>
        </p:txBody>
      </p:sp>
      <p:sp>
        <p:nvSpPr>
          <p:cNvPr id="2" name="Grand Title">
            <a:extLst>
              <a:ext uri="{FF2B5EF4-FFF2-40B4-BE49-F238E27FC236}">
                <a16:creationId xmlns="" xmlns:a16="http://schemas.microsoft.com/office/drawing/2014/main" id="{1B54C027-F281-4A2D-9800-1376A542E444}"/>
              </a:ext>
            </a:extLst>
          </p:cNvPr>
          <p:cNvSpPr txBox="1"/>
          <p:nvPr/>
        </p:nvSpPr>
        <p:spPr>
          <a:xfrm>
            <a:off x="1677988" y="2505670"/>
            <a:ext cx="8837612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Результаты проекта Эразмус + «Совершенствование обучения в сфере ухода за детьми в качестве образца</a:t>
            </a: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для улучшения медицинского образования в центральной</a:t>
            </a: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Азии – CHILDCA»: </a:t>
            </a:r>
          </a:p>
        </p:txBody>
      </p:sp>
      <p:sp>
        <p:nvSpPr>
          <p:cNvPr id="34" name="PpFooter">
            <a:extLst>
              <a:ext uri="{FF2B5EF4-FFF2-40B4-BE49-F238E27FC236}">
                <a16:creationId xmlns="" xmlns:a16="http://schemas.microsoft.com/office/drawing/2014/main" id="{4EF99970-5EE8-41F7-9A00-95CBE187C27D}"/>
              </a:ext>
            </a:extLst>
          </p:cNvPr>
          <p:cNvSpPr txBox="1"/>
          <p:nvPr/>
        </p:nvSpPr>
        <p:spPr>
          <a:xfrm>
            <a:off x="5317736" y="6587741"/>
            <a:ext cx="1558119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ID" sz="800" spc="600" dirty="0">
                <a:solidFill>
                  <a:schemeClr val="bg1"/>
                </a:solidFill>
              </a:rPr>
              <a:t>-  </a:t>
            </a:r>
            <a:r>
              <a:rPr lang="en-ID" sz="800" spc="1000" dirty="0">
                <a:solidFill>
                  <a:schemeClr val="bg1"/>
                </a:solidFill>
              </a:rPr>
              <a:t>TORNO</a:t>
            </a:r>
            <a:r>
              <a:rPr lang="en-ID" sz="800" spc="600" dirty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14" name="Grand Title">
            <a:extLst>
              <a:ext uri="{FF2B5EF4-FFF2-40B4-BE49-F238E27FC236}">
                <a16:creationId xmlns="" xmlns:a16="http://schemas.microsoft.com/office/drawing/2014/main" id="{238065BD-0EF9-4004-A70A-F920F84D5383}"/>
              </a:ext>
            </a:extLst>
          </p:cNvPr>
          <p:cNvSpPr txBox="1"/>
          <p:nvPr/>
        </p:nvSpPr>
        <p:spPr>
          <a:xfrm>
            <a:off x="1677988" y="3892398"/>
            <a:ext cx="8837612" cy="33855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Разработка образовательной</a:t>
            </a: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программы резидентуры по Педиатрии</a:t>
            </a:r>
          </a:p>
        </p:txBody>
      </p:sp>
      <p:sp>
        <p:nvSpPr>
          <p:cNvPr id="16" name="Grand Title">
            <a:extLst>
              <a:ext uri="{FF2B5EF4-FFF2-40B4-BE49-F238E27FC236}">
                <a16:creationId xmlns="" xmlns:a16="http://schemas.microsoft.com/office/drawing/2014/main" id="{E8F7EF76-47F3-4751-8162-6B510DC27D70}"/>
              </a:ext>
            </a:extLst>
          </p:cNvPr>
          <p:cNvSpPr txBox="1"/>
          <p:nvPr/>
        </p:nvSpPr>
        <p:spPr>
          <a:xfrm>
            <a:off x="990090" y="5048268"/>
            <a:ext cx="5827042" cy="73866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Исаева Р.Б. -д.м.н., проф.,</a:t>
            </a:r>
          </a:p>
          <a:p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директор ВШМ ФМиЗ КазНУ </a:t>
            </a:r>
            <a:r>
              <a:rPr lang="ru-RU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им.аль-Фараби</a:t>
            </a: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Ташенова Г.Т.-д.м.н.</a:t>
            </a:r>
          </a:p>
        </p:txBody>
      </p:sp>
      <p:pic>
        <p:nvPicPr>
          <p:cNvPr id="8" name="Рисунок 4">
            <a:extLst>
              <a:ext uri="{FF2B5EF4-FFF2-40B4-BE49-F238E27FC236}">
                <a16:creationId xmlns="" xmlns:a16="http://schemas.microsoft.com/office/drawing/2014/main" id="{F2806314-02A7-4288-9C76-D7CD1168E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988" y="1070243"/>
            <a:ext cx="1998753" cy="587334"/>
          </a:xfrm>
          <a:prstGeom prst="rect">
            <a:avLst/>
          </a:prstGeom>
        </p:spPr>
      </p:pic>
      <p:pic>
        <p:nvPicPr>
          <p:cNvPr id="9" name="Рисунок 3">
            <a:extLst>
              <a:ext uri="{FF2B5EF4-FFF2-40B4-BE49-F238E27FC236}">
                <a16:creationId xmlns="" xmlns:a16="http://schemas.microsoft.com/office/drawing/2014/main" id="{83F21107-8257-4374-89FA-33AB2AEF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492" y="1070243"/>
            <a:ext cx="1986699" cy="587334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="" xmlns:a16="http://schemas.microsoft.com/office/drawing/2014/main" id="{56D36BDA-38E1-E74D-9C01-8D6DB95B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66" y="6274613"/>
            <a:ext cx="1631525" cy="55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53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6B5D194-8657-4CE3-9E02-0156B82EBFEB}"/>
              </a:ext>
            </a:extLst>
          </p:cNvPr>
          <p:cNvSpPr/>
          <p:nvPr/>
        </p:nvSpPr>
        <p:spPr>
          <a:xfrm>
            <a:off x="6211230" y="2310842"/>
            <a:ext cx="5664820" cy="3426909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A6048298-236F-41DD-92B0-A732F939AF07}"/>
              </a:ext>
            </a:extLst>
          </p:cNvPr>
          <p:cNvSpPr/>
          <p:nvPr/>
        </p:nvSpPr>
        <p:spPr>
          <a:xfrm>
            <a:off x="153121" y="2286989"/>
            <a:ext cx="5421523" cy="34507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61A652B-0F0F-4903-9BBE-0D0632AFF9EC}"/>
              </a:ext>
            </a:extLst>
          </p:cNvPr>
          <p:cNvSpPr txBox="1"/>
          <p:nvPr/>
        </p:nvSpPr>
        <p:spPr>
          <a:xfrm>
            <a:off x="7289382" y="1852709"/>
            <a:ext cx="3826052" cy="330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>
                <a:solidFill>
                  <a:srgbClr val="002060"/>
                </a:solidFill>
              </a:rPr>
              <a:t>4 года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0914FC2-FDB9-482F-A5D9-BA2E0AFCEE70}"/>
              </a:ext>
            </a:extLst>
          </p:cNvPr>
          <p:cNvSpPr txBox="1"/>
          <p:nvPr/>
        </p:nvSpPr>
        <p:spPr>
          <a:xfrm>
            <a:off x="8094811" y="1315726"/>
            <a:ext cx="2270109" cy="3725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ru-RU" sz="1800" dirty="0">
                <a:solidFill>
                  <a:srgbClr val="002060"/>
                </a:solidFill>
                <a:latin typeface="+mn-lt"/>
              </a:rPr>
              <a:t>Предлагаемая модель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3E3748F-3F98-4C8B-BD50-7B4ED448EB41}"/>
              </a:ext>
            </a:extLst>
          </p:cNvPr>
          <p:cNvSpPr txBox="1"/>
          <p:nvPr/>
        </p:nvSpPr>
        <p:spPr>
          <a:xfrm>
            <a:off x="604028" y="1809176"/>
            <a:ext cx="3826052" cy="330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rgbClr val="002060"/>
                </a:solidFill>
              </a:rPr>
              <a:t>2 </a:t>
            </a:r>
            <a:r>
              <a:rPr lang="ru-RU" sz="1600" b="1" dirty="0">
                <a:solidFill>
                  <a:srgbClr val="002060"/>
                </a:solidFill>
              </a:rPr>
              <a:t>года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6FECF9DA-97D3-4C49-85D5-423153E86832}"/>
              </a:ext>
            </a:extLst>
          </p:cNvPr>
          <p:cNvSpPr txBox="1"/>
          <p:nvPr/>
        </p:nvSpPr>
        <p:spPr>
          <a:xfrm>
            <a:off x="1799510" y="1363124"/>
            <a:ext cx="1591333" cy="3721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ru-RU" sz="1800" dirty="0">
                <a:solidFill>
                  <a:srgbClr val="002060"/>
                </a:solidFill>
                <a:latin typeface="+mn-lt"/>
              </a:rPr>
              <a:t> ГОСО РК 2020 г.</a:t>
            </a:r>
            <a:endParaRPr lang="en-ID" sz="1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5" name="Grand Title">
            <a:extLst>
              <a:ext uri="{FF2B5EF4-FFF2-40B4-BE49-F238E27FC236}">
                <a16:creationId xmlns:a16="http://schemas.microsoft.com/office/drawing/2014/main" xmlns="" id="{BF82BCB0-3E72-4F64-85EF-159F58622549}"/>
              </a:ext>
            </a:extLst>
          </p:cNvPr>
          <p:cNvSpPr txBox="1"/>
          <p:nvPr/>
        </p:nvSpPr>
        <p:spPr>
          <a:xfrm>
            <a:off x="3663243" y="590455"/>
            <a:ext cx="4867102" cy="43088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+mj-lt"/>
              </a:rPr>
              <a:t> ОП резидентуры «Педиатрия»</a:t>
            </a:r>
            <a:endParaRPr lang="en-ID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C49C3E57-019C-4A07-BADF-E02D258A4DC3}"/>
              </a:ext>
            </a:extLst>
          </p:cNvPr>
          <p:cNvSpPr txBox="1"/>
          <p:nvPr/>
        </p:nvSpPr>
        <p:spPr>
          <a:xfrm>
            <a:off x="832475" y="2310842"/>
            <a:ext cx="5579955" cy="3285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002060"/>
                </a:solidFill>
              </a:rPr>
              <a:t>2 года – резидентура по педиатрии В ТУП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002060"/>
                </a:solidFill>
              </a:rPr>
              <a:t>Педиатрия – 99 кредитов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002060"/>
                </a:solidFill>
              </a:rPr>
              <a:t>Детская инфекция- 5 кредитов 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002060"/>
                </a:solidFill>
              </a:rPr>
              <a:t>Амбулаторная педиатрия – 10 кредитов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002060"/>
                </a:solidFill>
              </a:rPr>
              <a:t>Детская хирургия -  5 кредитов 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002060"/>
                </a:solidFill>
              </a:rPr>
              <a:t>Детская фтизиатрия – 5 кредитов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002060"/>
                </a:solidFill>
              </a:rPr>
              <a:t>Скорая неотложная помощь – 5 кредитов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002060"/>
                </a:solidFill>
              </a:rPr>
              <a:t>Детская дерматовенерология- 3 </a:t>
            </a:r>
            <a:r>
              <a:rPr lang="ru-RU" sz="1600" b="1" dirty="0" err="1">
                <a:solidFill>
                  <a:srgbClr val="002060"/>
                </a:solidFill>
              </a:rPr>
              <a:t>кр</a:t>
            </a:r>
            <a:r>
              <a:rPr lang="ru-RU" sz="1600" b="1" dirty="0">
                <a:solidFill>
                  <a:srgbClr val="002060"/>
                </a:solidFill>
              </a:rPr>
              <a:t>.</a:t>
            </a:r>
            <a:endParaRPr lang="en-US" sz="1600" b="1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</a:rPr>
              <a:t>140 ECTS (70 / год)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C9063F73-5774-4956-970C-55AA76F49EBB}"/>
              </a:ext>
            </a:extLst>
          </p:cNvPr>
          <p:cNvSpPr txBox="1"/>
          <p:nvPr/>
        </p:nvSpPr>
        <p:spPr>
          <a:xfrm>
            <a:off x="6412430" y="2356377"/>
            <a:ext cx="5579955" cy="254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002060"/>
                </a:solidFill>
              </a:rPr>
              <a:t>3 года – Общая подготовка по педиатрии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002060"/>
                </a:solidFill>
              </a:rPr>
              <a:t>1 год  – Специализация по педиатрии (амбулаторная, стационарная, узкоспециализированная)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002060"/>
                </a:solidFill>
              </a:rPr>
              <a:t>при этом соблюдается  европейский стандарт 5-летнего обучения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</a:rPr>
              <a:t>240 ECTS (60 / год)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</a:rPr>
              <a:t>280ECTS (70 / год)</a:t>
            </a:r>
          </a:p>
        </p:txBody>
      </p:sp>
      <p:pic>
        <p:nvPicPr>
          <p:cNvPr id="71" name="Рисунок 4">
            <a:extLst>
              <a:ext uri="{FF2B5EF4-FFF2-40B4-BE49-F238E27FC236}">
                <a16:creationId xmlns:a16="http://schemas.microsoft.com/office/drawing/2014/main" xmlns="" id="{65942C72-99EF-4150-83F6-597DE0908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2" y="175306"/>
            <a:ext cx="1416487" cy="344370"/>
          </a:xfrm>
          <a:prstGeom prst="rect">
            <a:avLst/>
          </a:prstGeom>
        </p:spPr>
      </p:pic>
      <p:pic>
        <p:nvPicPr>
          <p:cNvPr id="75" name="Рисунок 3">
            <a:extLst>
              <a:ext uri="{FF2B5EF4-FFF2-40B4-BE49-F238E27FC236}">
                <a16:creationId xmlns:a16="http://schemas.microsoft.com/office/drawing/2014/main" xmlns="" id="{6AF8E7C9-525D-4F85-961E-F6AEB5F94F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580" y="104527"/>
            <a:ext cx="1643686" cy="485928"/>
          </a:xfrm>
          <a:prstGeom prst="rect">
            <a:avLst/>
          </a:prstGeom>
        </p:spPr>
      </p:pic>
      <p:pic>
        <p:nvPicPr>
          <p:cNvPr id="83" name="Рисунок 1">
            <a:extLst>
              <a:ext uri="{FF2B5EF4-FFF2-40B4-BE49-F238E27FC236}">
                <a16:creationId xmlns:a16="http://schemas.microsoft.com/office/drawing/2014/main" xmlns="" id="{A250B28F-A5D5-4B3A-B5B0-0C17137AB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8381" y="4066738"/>
            <a:ext cx="1472719" cy="1463580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E485C4D4-73A8-4A17-9CC8-ABBA62E74F0D}"/>
              </a:ext>
            </a:extLst>
          </p:cNvPr>
          <p:cNvSpPr txBox="1"/>
          <p:nvPr/>
        </p:nvSpPr>
        <p:spPr>
          <a:xfrm>
            <a:off x="863146" y="5783286"/>
            <a:ext cx="10417952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Базовый шаблон учебного плана составлен из одних и тех же модулей для всех партнеров из стран ЦА. Произведена корректировка модульного шаблона учебной программы в соответствии </a:t>
            </a:r>
          </a:p>
          <a:p>
            <a:pPr algn="ctr">
              <a:lnSpc>
                <a:spcPct val="150000"/>
              </a:lnSpc>
            </a:pPr>
            <a:r>
              <a:rPr lang="ru-RU" sz="1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конкретными условиями и НПА каждой участвующей страны.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56D36BDA-38E1-E74D-9C01-8D6DB95B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860" y="6268253"/>
            <a:ext cx="1631525" cy="55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92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group of surgeons performing surgery&#10;&#10;Description automatically generated with medium confidence">
            <a:extLst>
              <a:ext uri="{FF2B5EF4-FFF2-40B4-BE49-F238E27FC236}">
                <a16:creationId xmlns:a16="http://schemas.microsoft.com/office/drawing/2014/main" xmlns="" id="{25EB1A2E-16A9-4ABB-BAFC-88A6DFBD9A4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5" r="16635"/>
          <a:stretch>
            <a:fillRect/>
          </a:stretch>
        </p:blipFill>
        <p:spPr>
          <a:xfrm>
            <a:off x="8674702" y="1786980"/>
            <a:ext cx="3129403" cy="3129403"/>
          </a:xfr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63" name="Justify Text Body">
            <a:extLst>
              <a:ext uri="{FF2B5EF4-FFF2-40B4-BE49-F238E27FC236}">
                <a16:creationId xmlns:a16="http://schemas.microsoft.com/office/drawing/2014/main" xmlns="" id="{E3CEF071-B77D-4054-995C-81CC637C9AAB}"/>
              </a:ext>
            </a:extLst>
          </p:cNvPr>
          <p:cNvSpPr txBox="1"/>
          <p:nvPr/>
        </p:nvSpPr>
        <p:spPr>
          <a:xfrm>
            <a:off x="743454" y="2393643"/>
            <a:ext cx="4048769" cy="33111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ru-RU" sz="1600" b="1" dirty="0">
                <a:solidFill>
                  <a:srgbClr val="002060"/>
                </a:solidFill>
              </a:rPr>
              <a:t>Европейский стандарт 5-летней резидентуры</a:t>
            </a:r>
          </a:p>
        </p:txBody>
      </p:sp>
      <p:sp>
        <p:nvSpPr>
          <p:cNvPr id="64" name="Grand Title">
            <a:extLst>
              <a:ext uri="{FF2B5EF4-FFF2-40B4-BE49-F238E27FC236}">
                <a16:creationId xmlns:a16="http://schemas.microsoft.com/office/drawing/2014/main" xmlns="" id="{FB19CAB4-9442-4FEF-BA15-FA862E49F431}"/>
              </a:ext>
            </a:extLst>
          </p:cNvPr>
          <p:cNvSpPr txBox="1"/>
          <p:nvPr/>
        </p:nvSpPr>
        <p:spPr>
          <a:xfrm>
            <a:off x="3487470" y="1107346"/>
            <a:ext cx="3494226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t" anchorCtr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+mj-lt"/>
              </a:rPr>
              <a:t>СТРУКТУРА</a:t>
            </a:r>
            <a:r>
              <a:rPr lang="ru-RU" sz="1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+mj-lt"/>
              </a:rPr>
              <a:t>ОБУЧЕНИЯ</a:t>
            </a:r>
            <a:r>
              <a:rPr lang="ru-RU" sz="1600" b="1" dirty="0">
                <a:solidFill>
                  <a:srgbClr val="002060"/>
                </a:solidFill>
                <a:latin typeface="+mj-lt"/>
              </a:rPr>
              <a:t> </a:t>
            </a:r>
          </a:p>
        </p:txBody>
      </p:sp>
      <p:sp>
        <p:nvSpPr>
          <p:cNvPr id="46" name="Justify Text Body">
            <a:extLst>
              <a:ext uri="{FF2B5EF4-FFF2-40B4-BE49-F238E27FC236}">
                <a16:creationId xmlns:a16="http://schemas.microsoft.com/office/drawing/2014/main" xmlns="" id="{B3D43C11-DB74-48CF-945C-9CD24EE491F2}"/>
              </a:ext>
            </a:extLst>
          </p:cNvPr>
          <p:cNvSpPr txBox="1"/>
          <p:nvPr/>
        </p:nvSpPr>
        <p:spPr>
          <a:xfrm>
            <a:off x="5071496" y="2405798"/>
            <a:ext cx="3448734" cy="3348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ctr"/>
            <a:r>
              <a:rPr lang="ru-RU" sz="1600" b="1" dirty="0">
                <a:solidFill>
                  <a:srgbClr val="002060"/>
                </a:solidFill>
              </a:rPr>
              <a:t>Предлагаемая 4-летняя резидентура </a:t>
            </a:r>
          </a:p>
        </p:txBody>
      </p:sp>
      <p:sp>
        <p:nvSpPr>
          <p:cNvPr id="48" name="Justify Text Body">
            <a:extLst>
              <a:ext uri="{FF2B5EF4-FFF2-40B4-BE49-F238E27FC236}">
                <a16:creationId xmlns:a16="http://schemas.microsoft.com/office/drawing/2014/main" xmlns="" id="{99B8507C-3F1C-4202-84AF-6CD706F809D0}"/>
              </a:ext>
            </a:extLst>
          </p:cNvPr>
          <p:cNvSpPr txBox="1"/>
          <p:nvPr/>
        </p:nvSpPr>
        <p:spPr>
          <a:xfrm>
            <a:off x="880565" y="3335769"/>
            <a:ext cx="3533446" cy="10697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ctr"/>
            <a:r>
              <a:rPr lang="ru-RU" sz="1600" b="1" dirty="0">
                <a:solidFill>
                  <a:srgbClr val="002060"/>
                </a:solidFill>
              </a:rPr>
              <a:t>3 года – Общая база обучения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</a:rPr>
              <a:t>  +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</a:rPr>
              <a:t>2 года – Специализация по педиатрии</a:t>
            </a:r>
          </a:p>
        </p:txBody>
      </p:sp>
      <p:sp>
        <p:nvSpPr>
          <p:cNvPr id="49" name="Justify Text Body">
            <a:extLst>
              <a:ext uri="{FF2B5EF4-FFF2-40B4-BE49-F238E27FC236}">
                <a16:creationId xmlns:a16="http://schemas.microsoft.com/office/drawing/2014/main" xmlns="" id="{FA040980-7DEB-4AC5-A274-93AB53BD2484}"/>
              </a:ext>
            </a:extLst>
          </p:cNvPr>
          <p:cNvSpPr txBox="1"/>
          <p:nvPr/>
        </p:nvSpPr>
        <p:spPr>
          <a:xfrm>
            <a:off x="4998701" y="3335769"/>
            <a:ext cx="3367056" cy="10697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ctr"/>
            <a:r>
              <a:rPr lang="ru-RU" sz="1600" b="1" dirty="0">
                <a:solidFill>
                  <a:srgbClr val="002060"/>
                </a:solidFill>
              </a:rPr>
              <a:t>3 года – Общая база обучения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>
                <a:solidFill>
                  <a:srgbClr val="002060"/>
                </a:solidFill>
              </a:rPr>
              <a:t>+</a:t>
            </a:r>
            <a:r>
              <a:rPr lang="ru-RU" sz="1600" b="1" dirty="0">
                <a:solidFill>
                  <a:srgbClr val="002060"/>
                </a:solidFill>
              </a:rPr>
              <a:t>                   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</a:rPr>
              <a:t>1 год – Специализация по педиатрии</a:t>
            </a:r>
          </a:p>
        </p:txBody>
      </p:sp>
      <p:pic>
        <p:nvPicPr>
          <p:cNvPr id="80" name="Рисунок 4">
            <a:extLst>
              <a:ext uri="{FF2B5EF4-FFF2-40B4-BE49-F238E27FC236}">
                <a16:creationId xmlns:a16="http://schemas.microsoft.com/office/drawing/2014/main" xmlns="" id="{7BE1C7F2-C8B2-4A43-8E70-A8D4723E2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2" y="175306"/>
            <a:ext cx="1416487" cy="3443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81" name="Рисунок 3">
            <a:extLst>
              <a:ext uri="{FF2B5EF4-FFF2-40B4-BE49-F238E27FC236}">
                <a16:creationId xmlns:a16="http://schemas.microsoft.com/office/drawing/2014/main" xmlns="" id="{729A64D7-7E89-4CC0-859F-C61D972565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580" y="104527"/>
            <a:ext cx="1643686" cy="4859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21" name="Justify Text Body">
            <a:extLst>
              <a:ext uri="{FF2B5EF4-FFF2-40B4-BE49-F238E27FC236}">
                <a16:creationId xmlns:a16="http://schemas.microsoft.com/office/drawing/2014/main" xmlns="" id="{7ED98529-09D0-9149-81A9-F70374C3F651}"/>
              </a:ext>
            </a:extLst>
          </p:cNvPr>
          <p:cNvSpPr txBox="1"/>
          <p:nvPr/>
        </p:nvSpPr>
        <p:spPr>
          <a:xfrm>
            <a:off x="963760" y="5016559"/>
            <a:ext cx="7485192" cy="7001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ctr"/>
            <a:r>
              <a:rPr lang="ru-RU" sz="1600" b="1" dirty="0">
                <a:solidFill>
                  <a:srgbClr val="002060"/>
                </a:solidFill>
              </a:rPr>
              <a:t>Четырехлетний период считается абсолютным минимумом для полноценной подготовки, чтобы соответствовать лучшим международным </a:t>
            </a:r>
            <a:r>
              <a:rPr lang="ru-RU" sz="1600" b="1" dirty="0" smtClean="0">
                <a:solidFill>
                  <a:srgbClr val="002060"/>
                </a:solidFill>
              </a:rPr>
              <a:t>стандартам</a:t>
            </a:r>
            <a:endParaRPr lang="en-US" sz="1600" b="1" dirty="0" smtClean="0">
              <a:solidFill>
                <a:srgbClr val="002060"/>
              </a:solidFill>
            </a:endParaRP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xmlns="" id="{A1B19E22-A5DA-9644-906E-3B2AA0DE4ADC}"/>
              </a:ext>
            </a:extLst>
          </p:cNvPr>
          <p:cNvCxnSpPr>
            <a:cxnSpLocks/>
          </p:cNvCxnSpPr>
          <p:nvPr/>
        </p:nvCxnSpPr>
        <p:spPr>
          <a:xfrm>
            <a:off x="2678641" y="2836911"/>
            <a:ext cx="0" cy="37555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xmlns="" id="{F193C20E-BE32-454D-BB70-075D330AA328}"/>
              </a:ext>
            </a:extLst>
          </p:cNvPr>
          <p:cNvCxnSpPr>
            <a:cxnSpLocks/>
          </p:cNvCxnSpPr>
          <p:nvPr/>
        </p:nvCxnSpPr>
        <p:spPr>
          <a:xfrm>
            <a:off x="6611786" y="2836910"/>
            <a:ext cx="0" cy="37555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B8C17FC-F7A7-5B43-BDBB-2A7B4447948A}"/>
              </a:ext>
            </a:extLst>
          </p:cNvPr>
          <p:cNvSpPr txBox="1"/>
          <p:nvPr/>
        </p:nvSpPr>
        <p:spPr>
          <a:xfrm>
            <a:off x="4535049" y="3756429"/>
            <a:ext cx="342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=</a:t>
            </a:r>
            <a:endParaRPr lang="x-none" b="1" dirty="0"/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56D36BDA-38E1-E74D-9C01-8D6DB95B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580" y="5817083"/>
            <a:ext cx="1631525" cy="55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92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Justify Text Body">
            <a:extLst>
              <a:ext uri="{FF2B5EF4-FFF2-40B4-BE49-F238E27FC236}">
                <a16:creationId xmlns:a16="http://schemas.microsoft.com/office/drawing/2014/main" xmlns="" id="{E3CEF071-B77D-4054-995C-81CC637C9AAB}"/>
              </a:ext>
            </a:extLst>
          </p:cNvPr>
          <p:cNvSpPr txBox="1"/>
          <p:nvPr/>
        </p:nvSpPr>
        <p:spPr>
          <a:xfrm>
            <a:off x="501385" y="1853557"/>
            <a:ext cx="4687208" cy="78803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ru-RU" sz="1800" b="1" dirty="0">
                <a:solidFill>
                  <a:srgbClr val="002060"/>
                </a:solidFill>
              </a:rPr>
              <a:t>1. Первичная помощь или общественная педиатрия</a:t>
            </a:r>
          </a:p>
        </p:txBody>
      </p:sp>
      <p:sp>
        <p:nvSpPr>
          <p:cNvPr id="64" name="Grand Title">
            <a:extLst>
              <a:ext uri="{FF2B5EF4-FFF2-40B4-BE49-F238E27FC236}">
                <a16:creationId xmlns:a16="http://schemas.microsoft.com/office/drawing/2014/main" xmlns="" id="{FB19CAB4-9442-4FEF-BA15-FA862E49F431}"/>
              </a:ext>
            </a:extLst>
          </p:cNvPr>
          <p:cNvSpPr txBox="1"/>
          <p:nvPr/>
        </p:nvSpPr>
        <p:spPr>
          <a:xfrm>
            <a:off x="3627610" y="1057798"/>
            <a:ext cx="4687208" cy="4308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+mj-lt"/>
              </a:rPr>
              <a:t>Специализация по педиатрии</a:t>
            </a:r>
          </a:p>
        </p:txBody>
      </p:sp>
      <p:sp>
        <p:nvSpPr>
          <p:cNvPr id="46" name="Justify Text Body">
            <a:extLst>
              <a:ext uri="{FF2B5EF4-FFF2-40B4-BE49-F238E27FC236}">
                <a16:creationId xmlns:a16="http://schemas.microsoft.com/office/drawing/2014/main" xmlns="" id="{B3D43C11-DB74-48CF-945C-9CD24EE491F2}"/>
              </a:ext>
            </a:extLst>
          </p:cNvPr>
          <p:cNvSpPr txBox="1"/>
          <p:nvPr/>
        </p:nvSpPr>
        <p:spPr>
          <a:xfrm>
            <a:off x="7268553" y="1956028"/>
            <a:ext cx="3447164" cy="331181"/>
          </a:xfrm>
          <a:prstGeom prst="rect">
            <a:avLst/>
          </a:prstGeom>
          <a:noFill/>
          <a:ln>
            <a:noFill/>
            <a:round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ru-RU" sz="1600" dirty="0">
                <a:solidFill>
                  <a:srgbClr val="002060"/>
                </a:solidFill>
              </a:rPr>
              <a:t>Участковый педиатр  в АПП</a:t>
            </a:r>
          </a:p>
        </p:txBody>
      </p:sp>
      <p:pic>
        <p:nvPicPr>
          <p:cNvPr id="80" name="Рисунок 4">
            <a:extLst>
              <a:ext uri="{FF2B5EF4-FFF2-40B4-BE49-F238E27FC236}">
                <a16:creationId xmlns:a16="http://schemas.microsoft.com/office/drawing/2014/main" xmlns="" id="{7BE1C7F2-C8B2-4A43-8E70-A8D4723E2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2" y="175306"/>
            <a:ext cx="1416487" cy="344370"/>
          </a:xfrm>
          <a:prstGeom prst="rect">
            <a:avLst/>
          </a:prstGeom>
        </p:spPr>
      </p:pic>
      <p:pic>
        <p:nvPicPr>
          <p:cNvPr id="81" name="Рисунок 3">
            <a:extLst>
              <a:ext uri="{FF2B5EF4-FFF2-40B4-BE49-F238E27FC236}">
                <a16:creationId xmlns:a16="http://schemas.microsoft.com/office/drawing/2014/main" xmlns="" id="{729A64D7-7E89-4CC0-859F-C61D972565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580" y="104527"/>
            <a:ext cx="1643686" cy="485928"/>
          </a:xfrm>
          <a:prstGeom prst="rect">
            <a:avLst/>
          </a:prstGeom>
        </p:spPr>
      </p:pic>
      <p:sp>
        <p:nvSpPr>
          <p:cNvPr id="21" name="Justify Text Body">
            <a:extLst>
              <a:ext uri="{FF2B5EF4-FFF2-40B4-BE49-F238E27FC236}">
                <a16:creationId xmlns:a16="http://schemas.microsoft.com/office/drawing/2014/main" xmlns="" id="{882214CE-5EC4-48F1-8933-59034C7850BD}"/>
              </a:ext>
            </a:extLst>
          </p:cNvPr>
          <p:cNvSpPr txBox="1"/>
          <p:nvPr/>
        </p:nvSpPr>
        <p:spPr>
          <a:xfrm>
            <a:off x="501385" y="3034981"/>
            <a:ext cx="4938833" cy="78803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ru-RU" sz="1800" b="1" dirty="0">
                <a:solidFill>
                  <a:srgbClr val="002060"/>
                </a:solidFill>
              </a:rPr>
              <a:t>2. Вторичная помощь или общая стационарная педиатрия</a:t>
            </a:r>
          </a:p>
        </p:txBody>
      </p:sp>
      <p:sp>
        <p:nvSpPr>
          <p:cNvPr id="22" name="Justify Text Body">
            <a:extLst>
              <a:ext uri="{FF2B5EF4-FFF2-40B4-BE49-F238E27FC236}">
                <a16:creationId xmlns:a16="http://schemas.microsoft.com/office/drawing/2014/main" xmlns="" id="{6CA18670-DD9F-4C55-A18C-B62E8E5504B9}"/>
              </a:ext>
            </a:extLst>
          </p:cNvPr>
          <p:cNvSpPr txBox="1"/>
          <p:nvPr/>
        </p:nvSpPr>
        <p:spPr>
          <a:xfrm>
            <a:off x="501385" y="4373196"/>
            <a:ext cx="4784114" cy="124649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ru-RU" sz="1800" b="1" dirty="0">
                <a:solidFill>
                  <a:srgbClr val="002060"/>
                </a:solidFill>
              </a:rPr>
              <a:t>3. Третичная помощь или узкоспециализированная стационарная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>
                <a:solidFill>
                  <a:srgbClr val="002060"/>
                </a:solidFill>
              </a:rPr>
              <a:t>педиатрия</a:t>
            </a:r>
          </a:p>
        </p:txBody>
      </p:sp>
      <p:sp>
        <p:nvSpPr>
          <p:cNvPr id="23" name="Justify Text Body">
            <a:extLst>
              <a:ext uri="{FF2B5EF4-FFF2-40B4-BE49-F238E27FC236}">
                <a16:creationId xmlns:a16="http://schemas.microsoft.com/office/drawing/2014/main" xmlns="" id="{9CBB90F5-4565-4AE9-A4DC-748358045D12}"/>
              </a:ext>
            </a:extLst>
          </p:cNvPr>
          <p:cNvSpPr txBox="1"/>
          <p:nvPr/>
        </p:nvSpPr>
        <p:spPr>
          <a:xfrm>
            <a:off x="7246680" y="3048363"/>
            <a:ext cx="3930870" cy="3307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ru-RU" sz="1600" dirty="0">
                <a:solidFill>
                  <a:srgbClr val="002060"/>
                </a:solidFill>
              </a:rPr>
              <a:t>Врач-педиатр общего профиля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ru-RU" sz="1600" dirty="0">
                <a:solidFill>
                  <a:srgbClr val="002060"/>
                </a:solidFill>
              </a:rPr>
              <a:t>в стационаре</a:t>
            </a:r>
          </a:p>
        </p:txBody>
      </p:sp>
      <p:sp>
        <p:nvSpPr>
          <p:cNvPr id="24" name="Justify Text Body">
            <a:extLst>
              <a:ext uri="{FF2B5EF4-FFF2-40B4-BE49-F238E27FC236}">
                <a16:creationId xmlns:a16="http://schemas.microsoft.com/office/drawing/2014/main" xmlns="" id="{DCB133C4-00E7-43FB-96BE-A22BA3C0FEDB}"/>
              </a:ext>
            </a:extLst>
          </p:cNvPr>
          <p:cNvSpPr txBox="1"/>
          <p:nvPr/>
        </p:nvSpPr>
        <p:spPr>
          <a:xfrm>
            <a:off x="7268553" y="3652782"/>
            <a:ext cx="4729110" cy="258532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ru-RU" sz="1600" dirty="0">
                <a:solidFill>
                  <a:srgbClr val="002060"/>
                </a:solidFill>
              </a:rPr>
              <a:t>Аллергология, Кардиология, Дерматология, Эндокринология, Неотложная медицина, Гастроэнтерология, Гематоонкология, Иммунология, Инфекционные болезни, Анестезиология и реанимация терапии, Метаболические заболевания,</a:t>
            </a:r>
          </a:p>
          <a:p>
            <a:r>
              <a:rPr lang="ru-RU" sz="1600" dirty="0">
                <a:solidFill>
                  <a:srgbClr val="002060"/>
                </a:solidFill>
              </a:rPr>
              <a:t>Неонатология, Нефрология, Пульмонология, Ревматология, Нейропсихиатрия</a:t>
            </a:r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xmlns="" id="{994ED4A6-94F6-3046-BF67-4D6D6C3ABB29}"/>
              </a:ext>
            </a:extLst>
          </p:cNvPr>
          <p:cNvCxnSpPr/>
          <p:nvPr/>
        </p:nvCxnSpPr>
        <p:spPr>
          <a:xfrm>
            <a:off x="5522416" y="2144503"/>
            <a:ext cx="1148755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xmlns="" id="{41F737CA-43BD-7843-BC00-B16DDA8CF593}"/>
              </a:ext>
            </a:extLst>
          </p:cNvPr>
          <p:cNvCxnSpPr/>
          <p:nvPr/>
        </p:nvCxnSpPr>
        <p:spPr>
          <a:xfrm>
            <a:off x="5522415" y="4748437"/>
            <a:ext cx="1148755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xmlns="" id="{F2BE0E8D-F76E-6541-85B5-9289CE140D7F}"/>
              </a:ext>
            </a:extLst>
          </p:cNvPr>
          <p:cNvCxnSpPr/>
          <p:nvPr/>
        </p:nvCxnSpPr>
        <p:spPr>
          <a:xfrm>
            <a:off x="5522416" y="3263569"/>
            <a:ext cx="1148755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56D36BDA-38E1-E74D-9C01-8D6DB95B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9741" y="6105407"/>
            <a:ext cx="1631525" cy="55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875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rand Title">
            <a:extLst>
              <a:ext uri="{FF2B5EF4-FFF2-40B4-BE49-F238E27FC236}">
                <a16:creationId xmlns:a16="http://schemas.microsoft.com/office/drawing/2014/main" xmlns="" id="{FB19CAB4-9442-4FEF-BA15-FA862E49F431}"/>
              </a:ext>
            </a:extLst>
          </p:cNvPr>
          <p:cNvSpPr txBox="1"/>
          <p:nvPr/>
        </p:nvSpPr>
        <p:spPr>
          <a:xfrm>
            <a:off x="3209408" y="694371"/>
            <a:ext cx="5467843" cy="43088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Хронограмма учебной программы</a:t>
            </a:r>
          </a:p>
        </p:txBody>
      </p:sp>
      <p:pic>
        <p:nvPicPr>
          <p:cNvPr id="80" name="Рисунок 4">
            <a:extLst>
              <a:ext uri="{FF2B5EF4-FFF2-40B4-BE49-F238E27FC236}">
                <a16:creationId xmlns:a16="http://schemas.microsoft.com/office/drawing/2014/main" xmlns="" id="{7BE1C7F2-C8B2-4A43-8E70-A8D4723E2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4" y="70779"/>
            <a:ext cx="1416487" cy="344370"/>
          </a:xfrm>
          <a:prstGeom prst="rect">
            <a:avLst/>
          </a:prstGeom>
        </p:spPr>
      </p:pic>
      <p:pic>
        <p:nvPicPr>
          <p:cNvPr id="81" name="Рисунок 3">
            <a:extLst>
              <a:ext uri="{FF2B5EF4-FFF2-40B4-BE49-F238E27FC236}">
                <a16:creationId xmlns:a16="http://schemas.microsoft.com/office/drawing/2014/main" xmlns="" id="{729A64D7-7E89-4CC0-859F-C61D972565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522" y="0"/>
            <a:ext cx="1643686" cy="485928"/>
          </a:xfrm>
          <a:prstGeom prst="rect">
            <a:avLst/>
          </a:prstGeom>
        </p:spPr>
      </p:pic>
      <p:sp>
        <p:nvSpPr>
          <p:cNvPr id="14" name="Justify Text Body">
            <a:extLst>
              <a:ext uri="{FF2B5EF4-FFF2-40B4-BE49-F238E27FC236}">
                <a16:creationId xmlns:a16="http://schemas.microsoft.com/office/drawing/2014/main" xmlns="" id="{9C0D366F-F0D3-48C2-9A21-69F74C98C4B8}"/>
              </a:ext>
            </a:extLst>
          </p:cNvPr>
          <p:cNvSpPr txBox="1"/>
          <p:nvPr/>
        </p:nvSpPr>
        <p:spPr>
          <a:xfrm>
            <a:off x="2868264" y="1261296"/>
            <a:ext cx="6150129" cy="33111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ctr"/>
            <a:r>
              <a:rPr lang="ru-RU" sz="1600" b="1" dirty="0" err="1">
                <a:solidFill>
                  <a:srgbClr val="002060"/>
                </a:solidFill>
              </a:rPr>
              <a:t>Европейск</a:t>
            </a:r>
            <a:r>
              <a:rPr lang="en-US" sz="1600" b="1" dirty="0" err="1">
                <a:solidFill>
                  <a:srgbClr val="002060"/>
                </a:solidFill>
              </a:rPr>
              <a:t>а</a:t>
            </a:r>
            <a:r>
              <a:rPr lang="ru-RU" sz="1600" b="1" dirty="0">
                <a:solidFill>
                  <a:srgbClr val="002060"/>
                </a:solidFill>
              </a:rPr>
              <a:t>я система перевода и накопления баллов (кредиты ECTS)</a:t>
            </a:r>
          </a:p>
        </p:txBody>
      </p:sp>
      <p:sp>
        <p:nvSpPr>
          <p:cNvPr id="15" name="Прямоугольник 4">
            <a:extLst>
              <a:ext uri="{FF2B5EF4-FFF2-40B4-BE49-F238E27FC236}">
                <a16:creationId xmlns:a16="http://schemas.microsoft.com/office/drawing/2014/main" xmlns="" id="{7AC74EA1-879E-4970-9D16-53F6421A1D51}"/>
              </a:ext>
            </a:extLst>
          </p:cNvPr>
          <p:cNvSpPr/>
          <p:nvPr/>
        </p:nvSpPr>
        <p:spPr>
          <a:xfrm>
            <a:off x="2146836" y="1895390"/>
            <a:ext cx="1208985" cy="338554"/>
          </a:xfrm>
          <a:prstGeom prst="rect">
            <a:avLst/>
          </a:prstGeom>
          <a:ln w="6350">
            <a:noFill/>
          </a:ln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cs typeface="Arial" panose="020B0604020202020204" pitchFamily="34" charset="0"/>
              </a:rPr>
              <a:t>70 </a:t>
            </a:r>
            <a:r>
              <a:rPr lang="en-US" sz="1600" dirty="0">
                <a:solidFill>
                  <a:srgbClr val="002060"/>
                </a:solidFill>
                <a:cs typeface="Arial" panose="020B0604020202020204" pitchFamily="34" charset="0"/>
              </a:rPr>
              <a:t>ECTS</a:t>
            </a:r>
            <a:r>
              <a:rPr lang="ru-RU" sz="1600" dirty="0">
                <a:solidFill>
                  <a:srgbClr val="002060"/>
                </a:solidFill>
                <a:cs typeface="Arial" panose="020B0604020202020204" pitchFamily="34" charset="0"/>
              </a:rPr>
              <a:t>/год</a:t>
            </a:r>
          </a:p>
        </p:txBody>
      </p:sp>
      <p:sp>
        <p:nvSpPr>
          <p:cNvPr id="16" name="Прямоугольник 5">
            <a:extLst>
              <a:ext uri="{FF2B5EF4-FFF2-40B4-BE49-F238E27FC236}">
                <a16:creationId xmlns:a16="http://schemas.microsoft.com/office/drawing/2014/main" xmlns="" id="{1F194021-1F1C-43F9-9F00-F390A7BBF3A8}"/>
              </a:ext>
            </a:extLst>
          </p:cNvPr>
          <p:cNvSpPr/>
          <p:nvPr/>
        </p:nvSpPr>
        <p:spPr>
          <a:xfrm>
            <a:off x="4961392" y="2054018"/>
            <a:ext cx="1963871" cy="338554"/>
          </a:xfrm>
          <a:prstGeom prst="rect">
            <a:avLst/>
          </a:prstGeom>
          <a:ln w="9525">
            <a:noFill/>
          </a:ln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cs typeface="Arial" panose="020B0604020202020204" pitchFamily="34" charset="0"/>
              </a:rPr>
              <a:t>36/40 неделям в год</a:t>
            </a:r>
          </a:p>
        </p:txBody>
      </p:sp>
      <p:sp>
        <p:nvSpPr>
          <p:cNvPr id="17" name="Прямоугольник 6">
            <a:extLst>
              <a:ext uri="{FF2B5EF4-FFF2-40B4-BE49-F238E27FC236}">
                <a16:creationId xmlns:a16="http://schemas.microsoft.com/office/drawing/2014/main" xmlns="" id="{C12D2F59-5E8B-4D6D-8C2D-9E340809F520}"/>
              </a:ext>
            </a:extLst>
          </p:cNvPr>
          <p:cNvSpPr/>
          <p:nvPr/>
        </p:nvSpPr>
        <p:spPr>
          <a:xfrm>
            <a:off x="7810788" y="1895390"/>
            <a:ext cx="2582179" cy="338554"/>
          </a:xfrm>
          <a:prstGeom prst="rect">
            <a:avLst/>
          </a:prstGeom>
          <a:ln w="9525">
            <a:noFill/>
          </a:ln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cs typeface="Arial" panose="020B0604020202020204" pitchFamily="34" charset="0"/>
              </a:rPr>
              <a:t>25 - 30 часов в неделю</a:t>
            </a:r>
          </a:p>
        </p:txBody>
      </p:sp>
      <p:sp>
        <p:nvSpPr>
          <p:cNvPr id="18" name="Прямоугольник 7">
            <a:extLst>
              <a:ext uri="{FF2B5EF4-FFF2-40B4-BE49-F238E27FC236}">
                <a16:creationId xmlns:a16="http://schemas.microsoft.com/office/drawing/2014/main" xmlns="" id="{6C7E6201-BA4D-4C1A-B765-9D0ADBF34D22}"/>
              </a:ext>
            </a:extLst>
          </p:cNvPr>
          <p:cNvSpPr/>
          <p:nvPr/>
        </p:nvSpPr>
        <p:spPr>
          <a:xfrm>
            <a:off x="5074480" y="2528769"/>
            <a:ext cx="1713931" cy="338554"/>
          </a:xfrm>
          <a:prstGeom prst="rect">
            <a:avLst/>
          </a:prstGeom>
          <a:ln w="9525">
            <a:noFill/>
          </a:ln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970A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года - </a:t>
            </a:r>
            <a:r>
              <a:rPr lang="en-US" sz="1600" b="1" dirty="0">
                <a:solidFill>
                  <a:srgbClr val="970A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ru-RU" sz="1600" b="1" dirty="0">
                <a:solidFill>
                  <a:srgbClr val="970A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sz="1600" b="1" dirty="0">
                <a:solidFill>
                  <a:srgbClr val="970A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ECTS</a:t>
            </a:r>
            <a:endParaRPr lang="ru-RU" sz="1600" b="1" dirty="0">
              <a:solidFill>
                <a:srgbClr val="970A0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Прямая со стрелкой 11">
            <a:extLst>
              <a:ext uri="{FF2B5EF4-FFF2-40B4-BE49-F238E27FC236}">
                <a16:creationId xmlns:a16="http://schemas.microsoft.com/office/drawing/2014/main" xmlns="" id="{E71760EF-ABC8-4447-A301-AA1A6CD6D427}"/>
              </a:ext>
            </a:extLst>
          </p:cNvPr>
          <p:cNvCxnSpPr>
            <a:cxnSpLocks/>
            <a:endCxn id="15" idx="0"/>
          </p:cNvCxnSpPr>
          <p:nvPr/>
        </p:nvCxnSpPr>
        <p:spPr>
          <a:xfrm flipH="1">
            <a:off x="2751329" y="1611731"/>
            <a:ext cx="449440" cy="28365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3">
            <a:extLst>
              <a:ext uri="{FF2B5EF4-FFF2-40B4-BE49-F238E27FC236}">
                <a16:creationId xmlns:a16="http://schemas.microsoft.com/office/drawing/2014/main" xmlns="" id="{48732E99-DB05-4BA5-9932-09B972D58E12}"/>
              </a:ext>
            </a:extLst>
          </p:cNvPr>
          <p:cNvCxnSpPr>
            <a:cxnSpLocks/>
          </p:cNvCxnSpPr>
          <p:nvPr/>
        </p:nvCxnSpPr>
        <p:spPr>
          <a:xfrm>
            <a:off x="5951052" y="1753560"/>
            <a:ext cx="0" cy="283659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 стрелкой 16">
            <a:extLst>
              <a:ext uri="{FF2B5EF4-FFF2-40B4-BE49-F238E27FC236}">
                <a16:creationId xmlns:a16="http://schemas.microsoft.com/office/drawing/2014/main" xmlns="" id="{5DFC7D90-2D7F-4C54-AE93-B89B7F7C83EE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8854927" y="1611731"/>
            <a:ext cx="246951" cy="283659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Прямоугольник 17">
            <a:extLst>
              <a:ext uri="{FF2B5EF4-FFF2-40B4-BE49-F238E27FC236}">
                <a16:creationId xmlns:a16="http://schemas.microsoft.com/office/drawing/2014/main" xmlns="" id="{524FE545-91D3-4C85-A276-16147E4D524B}"/>
              </a:ext>
            </a:extLst>
          </p:cNvPr>
          <p:cNvSpPr/>
          <p:nvPr/>
        </p:nvSpPr>
        <p:spPr>
          <a:xfrm>
            <a:off x="805559" y="3026530"/>
            <a:ext cx="2395209" cy="1077218"/>
          </a:xfrm>
          <a:prstGeom prst="rect">
            <a:avLst/>
          </a:prstGeom>
          <a:ln w="9525">
            <a:noFill/>
          </a:ln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cs typeface="Arial" panose="020B0604020202020204" pitchFamily="34" charset="0"/>
              </a:rPr>
              <a:t>25% ( 70</a:t>
            </a:r>
            <a:r>
              <a:rPr lang="en-US" sz="1600" b="1" dirty="0">
                <a:solidFill>
                  <a:srgbClr val="002060"/>
                </a:solidFill>
                <a:cs typeface="Arial" panose="020B0604020202020204" pitchFamily="34" charset="0"/>
              </a:rPr>
              <a:t> ECTS</a:t>
            </a:r>
            <a:r>
              <a:rPr lang="ru-RU" sz="1600" b="1" dirty="0">
                <a:solidFill>
                  <a:srgbClr val="002060"/>
                </a:solidFill>
                <a:cs typeface="Arial" panose="020B0604020202020204" pitchFamily="34" charset="0"/>
              </a:rPr>
              <a:t>) -ТЗ </a:t>
            </a:r>
            <a:r>
              <a:rPr lang="ru-RU" sz="1600" dirty="0">
                <a:solidFill>
                  <a:srgbClr val="002060"/>
                </a:solidFill>
                <a:cs typeface="Arial" panose="020B0604020202020204" pitchFamily="34" charset="0"/>
              </a:rPr>
              <a:t>(фронтальные лекции, семинары, </a:t>
            </a:r>
            <a:r>
              <a:rPr lang="ru-RU" sz="1600" dirty="0" err="1">
                <a:solidFill>
                  <a:srgbClr val="002060"/>
                </a:solidFill>
                <a:cs typeface="Arial" panose="020B0604020202020204" pitchFamily="34" charset="0"/>
              </a:rPr>
              <a:t>вебинары</a:t>
            </a:r>
            <a:r>
              <a:rPr lang="ru-RU" sz="1600" dirty="0">
                <a:solidFill>
                  <a:srgbClr val="002060"/>
                </a:solidFill>
                <a:cs typeface="Arial" panose="020B0604020202020204" pitchFamily="34" charset="0"/>
              </a:rPr>
              <a:t>, конгрессы)</a:t>
            </a:r>
          </a:p>
        </p:txBody>
      </p:sp>
      <p:sp>
        <p:nvSpPr>
          <p:cNvPr id="29" name="Прямоугольник 18">
            <a:extLst>
              <a:ext uri="{FF2B5EF4-FFF2-40B4-BE49-F238E27FC236}">
                <a16:creationId xmlns:a16="http://schemas.microsoft.com/office/drawing/2014/main" xmlns="" id="{AA1CF73B-3E9E-4DF6-9B94-FCDDC3642045}"/>
              </a:ext>
            </a:extLst>
          </p:cNvPr>
          <p:cNvSpPr/>
          <p:nvPr/>
        </p:nvSpPr>
        <p:spPr>
          <a:xfrm>
            <a:off x="8239684" y="3056932"/>
            <a:ext cx="3532267" cy="1569660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cs typeface="Arial" panose="020B0604020202020204" pitchFamily="34" charset="0"/>
              </a:rPr>
              <a:t>75% (210 </a:t>
            </a:r>
            <a:r>
              <a:rPr lang="en-US" sz="1600" b="1" dirty="0">
                <a:solidFill>
                  <a:srgbClr val="002060"/>
                </a:solidFill>
                <a:cs typeface="Arial" panose="020B0604020202020204" pitchFamily="34" charset="0"/>
              </a:rPr>
              <a:t>ECTS</a:t>
            </a:r>
            <a:r>
              <a:rPr lang="ru-RU" sz="1600" b="1" dirty="0">
                <a:solidFill>
                  <a:srgbClr val="002060"/>
                </a:solidFill>
                <a:cs typeface="Arial" panose="020B0604020202020204" pitchFamily="34" charset="0"/>
              </a:rPr>
              <a:t>)-ПКН</a:t>
            </a:r>
            <a:r>
              <a:rPr lang="en-US" sz="1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endParaRPr lang="ru-RU" sz="16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 err="1">
                <a:solidFill>
                  <a:srgbClr val="002060"/>
                </a:solidFill>
                <a:cs typeface="Arial" panose="020B0604020202020204" pitchFamily="34" charset="0"/>
              </a:rPr>
              <a:t>курация</a:t>
            </a:r>
            <a:r>
              <a:rPr lang="ru-RU" sz="1600" dirty="0">
                <a:solidFill>
                  <a:srgbClr val="002060"/>
                </a:solidFill>
                <a:cs typeface="Arial" panose="020B0604020202020204" pitchFamily="34" charset="0"/>
              </a:rPr>
              <a:t> больных в стационарах 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solidFill>
                  <a:srgbClr val="002060"/>
                </a:solidFill>
                <a:cs typeface="Arial" panose="020B0604020202020204" pitchFamily="34" charset="0"/>
              </a:rPr>
              <a:t>прием и обслуживание участков на АПП,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solidFill>
                  <a:srgbClr val="002060"/>
                </a:solidFill>
                <a:cs typeface="Arial" panose="020B0604020202020204" pitchFamily="34" charset="0"/>
              </a:rPr>
              <a:t> педиатрическая деятельность на местах и т.д. </a:t>
            </a:r>
          </a:p>
        </p:txBody>
      </p:sp>
      <p:sp>
        <p:nvSpPr>
          <p:cNvPr id="30" name="Прямоугольник 19">
            <a:extLst>
              <a:ext uri="{FF2B5EF4-FFF2-40B4-BE49-F238E27FC236}">
                <a16:creationId xmlns:a16="http://schemas.microsoft.com/office/drawing/2014/main" xmlns="" id="{9EC076CE-680E-4707-8931-9BD978884F7D}"/>
              </a:ext>
            </a:extLst>
          </p:cNvPr>
          <p:cNvSpPr/>
          <p:nvPr/>
        </p:nvSpPr>
        <p:spPr>
          <a:xfrm>
            <a:off x="5081629" y="5204370"/>
            <a:ext cx="1944217" cy="584775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cs typeface="Arial" panose="020B0604020202020204" pitchFamily="34" charset="0"/>
              </a:rPr>
              <a:t>Практическое обучение</a:t>
            </a:r>
          </a:p>
        </p:txBody>
      </p:sp>
      <p:cxnSp>
        <p:nvCxnSpPr>
          <p:cNvPr id="31" name="Соединительная линия уступом 25">
            <a:extLst>
              <a:ext uri="{FF2B5EF4-FFF2-40B4-BE49-F238E27FC236}">
                <a16:creationId xmlns:a16="http://schemas.microsoft.com/office/drawing/2014/main" xmlns="" id="{1F6D56B4-BC78-4E5B-BDBE-EB537208D8A8}"/>
              </a:ext>
            </a:extLst>
          </p:cNvPr>
          <p:cNvCxnSpPr>
            <a:cxnSpLocks/>
            <a:stCxn id="18" idx="1"/>
          </p:cNvCxnSpPr>
          <p:nvPr/>
        </p:nvCxnSpPr>
        <p:spPr>
          <a:xfrm rot="10800000" flipV="1">
            <a:off x="2658434" y="2698045"/>
            <a:ext cx="2416046" cy="264083"/>
          </a:xfrm>
          <a:prstGeom prst="bentConnector3">
            <a:avLst>
              <a:gd name="adj1" fmla="val 99847"/>
            </a:avLst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Соединительная линия уступом 39">
            <a:extLst>
              <a:ext uri="{FF2B5EF4-FFF2-40B4-BE49-F238E27FC236}">
                <a16:creationId xmlns:a16="http://schemas.microsoft.com/office/drawing/2014/main" xmlns="" id="{E9DB79B0-3D76-4482-88E5-24844D4EC2E7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788411" y="2698046"/>
            <a:ext cx="2567462" cy="256326"/>
          </a:xfrm>
          <a:prstGeom prst="bentConnector3">
            <a:avLst>
              <a:gd name="adj1" fmla="val 99948"/>
            </a:avLst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Соединительная линия уступом 43">
            <a:extLst>
              <a:ext uri="{FF2B5EF4-FFF2-40B4-BE49-F238E27FC236}">
                <a16:creationId xmlns:a16="http://schemas.microsoft.com/office/drawing/2014/main" xmlns="" id="{6D0EA45D-9EE8-4385-97A0-F887AD95C89A}"/>
              </a:ext>
            </a:extLst>
          </p:cNvPr>
          <p:cNvCxnSpPr>
            <a:cxnSpLocks/>
          </p:cNvCxnSpPr>
          <p:nvPr/>
        </p:nvCxnSpPr>
        <p:spPr>
          <a:xfrm rot="5400000">
            <a:off x="5170539" y="3723035"/>
            <a:ext cx="1521814" cy="4"/>
          </a:xfrm>
          <a:prstGeom prst="bentConnector3">
            <a:avLst>
              <a:gd name="adj1" fmla="val 50000"/>
            </a:avLst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Прямоугольник 44">
            <a:extLst>
              <a:ext uri="{FF2B5EF4-FFF2-40B4-BE49-F238E27FC236}">
                <a16:creationId xmlns:a16="http://schemas.microsoft.com/office/drawing/2014/main" xmlns="" id="{4D6CE84D-D0F2-4971-9420-1CFDB0BAB799}"/>
              </a:ext>
            </a:extLst>
          </p:cNvPr>
          <p:cNvSpPr/>
          <p:nvPr/>
        </p:nvSpPr>
        <p:spPr>
          <a:xfrm>
            <a:off x="802507" y="4450316"/>
            <a:ext cx="3711855" cy="2092881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3 мес. ИТ неонатологии</a:t>
            </a:r>
          </a:p>
          <a:p>
            <a:r>
              <a:rPr lang="ru-RU" sz="1600" dirty="0">
                <a:solidFill>
                  <a:srgbClr val="002060"/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3 мес. ИТ   педиатрии </a:t>
            </a:r>
          </a:p>
          <a:p>
            <a:r>
              <a:rPr lang="ru-RU" sz="1600" dirty="0">
                <a:solidFill>
                  <a:srgbClr val="002060"/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3 мес. неонатологии</a:t>
            </a:r>
          </a:p>
          <a:p>
            <a:r>
              <a:rPr lang="ru-RU" sz="1600" dirty="0">
                <a:solidFill>
                  <a:srgbClr val="002060"/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3 мес. в инфекционном стационаре</a:t>
            </a:r>
          </a:p>
          <a:p>
            <a:r>
              <a:rPr lang="ru-RU" sz="1600" dirty="0">
                <a:solidFill>
                  <a:srgbClr val="002060"/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2 мес. лабораторной медицины</a:t>
            </a:r>
          </a:p>
          <a:p>
            <a:r>
              <a:rPr lang="ru-RU" sz="1600" dirty="0">
                <a:solidFill>
                  <a:srgbClr val="002060"/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3 мес. педиатром общего профиля в больнице</a:t>
            </a:r>
          </a:p>
          <a:p>
            <a:r>
              <a:rPr lang="ru-RU" sz="1600" dirty="0">
                <a:solidFill>
                  <a:srgbClr val="002060"/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3 мес. педиатром в поликлинике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DCEB5E5-5C07-4D56-BD4C-E0DE91033E8A}"/>
              </a:ext>
            </a:extLst>
          </p:cNvPr>
          <p:cNvSpPr txBox="1"/>
          <p:nvPr/>
        </p:nvSpPr>
        <p:spPr>
          <a:xfrm>
            <a:off x="8378395" y="5081257"/>
            <a:ext cx="2129914" cy="830997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общей педиатрии и </a:t>
            </a:r>
          </a:p>
          <a:p>
            <a:r>
              <a:rPr lang="ru-RU" sz="1600" dirty="0">
                <a:solidFill>
                  <a:srgbClr val="002060"/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педиатрии по специализации</a:t>
            </a:r>
          </a:p>
        </p:txBody>
      </p:sp>
      <p:cxnSp>
        <p:nvCxnSpPr>
          <p:cNvPr id="47" name="Прямая со стрелкой 11">
            <a:extLst>
              <a:ext uri="{FF2B5EF4-FFF2-40B4-BE49-F238E27FC236}">
                <a16:creationId xmlns:a16="http://schemas.microsoft.com/office/drawing/2014/main" xmlns="" id="{C1A08227-FFCD-46D0-8917-09C875312202}"/>
              </a:ext>
            </a:extLst>
          </p:cNvPr>
          <p:cNvCxnSpPr>
            <a:cxnSpLocks/>
            <a:stCxn id="30" idx="1"/>
            <a:endCxn id="34" idx="3"/>
          </p:cNvCxnSpPr>
          <p:nvPr/>
        </p:nvCxnSpPr>
        <p:spPr>
          <a:xfrm flipH="1" flipV="1">
            <a:off x="4514362" y="5496757"/>
            <a:ext cx="567267" cy="1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Прямая со стрелкой 11">
            <a:extLst>
              <a:ext uri="{FF2B5EF4-FFF2-40B4-BE49-F238E27FC236}">
                <a16:creationId xmlns:a16="http://schemas.microsoft.com/office/drawing/2014/main" xmlns="" id="{14A0024C-8200-48BB-9BCD-1FAAF1061969}"/>
              </a:ext>
            </a:extLst>
          </p:cNvPr>
          <p:cNvCxnSpPr>
            <a:cxnSpLocks/>
          </p:cNvCxnSpPr>
          <p:nvPr/>
        </p:nvCxnSpPr>
        <p:spPr>
          <a:xfrm>
            <a:off x="7309649" y="5496755"/>
            <a:ext cx="501139" cy="1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Picture 4">
            <a:extLst>
              <a:ext uri="{FF2B5EF4-FFF2-40B4-BE49-F238E27FC236}">
                <a16:creationId xmlns:a16="http://schemas.microsoft.com/office/drawing/2014/main" xmlns="" id="{56D36BDA-38E1-E74D-9C01-8D6DB95B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2967" y="6089329"/>
            <a:ext cx="1631525" cy="55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740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rand Title">
            <a:extLst>
              <a:ext uri="{FF2B5EF4-FFF2-40B4-BE49-F238E27FC236}">
                <a16:creationId xmlns:a16="http://schemas.microsoft.com/office/drawing/2014/main" xmlns="" id="{63C4A49F-F327-4DE3-8782-218C102E8952}"/>
              </a:ext>
            </a:extLst>
          </p:cNvPr>
          <p:cNvSpPr txBox="1"/>
          <p:nvPr/>
        </p:nvSpPr>
        <p:spPr>
          <a:xfrm>
            <a:off x="1119502" y="950044"/>
            <a:ext cx="5701112" cy="86177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+mj-lt"/>
              </a:rPr>
              <a:t>Общая база обучения  (3 года) </a:t>
            </a:r>
          </a:p>
          <a:p>
            <a:r>
              <a:rPr lang="ru-RU" sz="2800" dirty="0">
                <a:solidFill>
                  <a:srgbClr val="002060"/>
                </a:solidFill>
                <a:latin typeface="+mj-lt"/>
              </a:rPr>
              <a:t>Специализация по педиатрии  (1 год)</a:t>
            </a:r>
          </a:p>
        </p:txBody>
      </p:sp>
      <p:sp>
        <p:nvSpPr>
          <p:cNvPr id="24" name="Justify Text Body">
            <a:extLst>
              <a:ext uri="{FF2B5EF4-FFF2-40B4-BE49-F238E27FC236}">
                <a16:creationId xmlns:a16="http://schemas.microsoft.com/office/drawing/2014/main" xmlns="" id="{4ECC46E4-9DD6-4F74-A163-2E3A4CC1F0BA}"/>
              </a:ext>
            </a:extLst>
          </p:cNvPr>
          <p:cNvSpPr txBox="1"/>
          <p:nvPr/>
        </p:nvSpPr>
        <p:spPr>
          <a:xfrm>
            <a:off x="738990" y="2055535"/>
            <a:ext cx="5259030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002060"/>
                </a:solidFill>
              </a:rPr>
              <a:t>Перечень компетенций:</a:t>
            </a:r>
          </a:p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rgbClr val="002060"/>
                </a:solidFill>
              </a:rPr>
              <a:t>КК1</a:t>
            </a:r>
            <a:r>
              <a:rPr lang="en-US" sz="1600" i="1" dirty="0">
                <a:solidFill>
                  <a:srgbClr val="002060"/>
                </a:solidFill>
              </a:rPr>
              <a:t>.</a:t>
            </a:r>
            <a:r>
              <a:rPr lang="ru-RU" sz="1600" dirty="0">
                <a:solidFill>
                  <a:srgbClr val="002060"/>
                </a:solidFill>
              </a:rPr>
              <a:t> Оказание медицинской помощи и пропаганда здоровья</a:t>
            </a:r>
          </a:p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rgbClr val="002060"/>
                </a:solidFill>
              </a:rPr>
              <a:t>КК2</a:t>
            </a:r>
            <a:r>
              <a:rPr lang="en-US" sz="1600" i="1" dirty="0">
                <a:solidFill>
                  <a:srgbClr val="002060"/>
                </a:solidFill>
              </a:rPr>
              <a:t>. </a:t>
            </a:r>
            <a:r>
              <a:rPr lang="ru-RU" sz="1600" dirty="0">
                <a:solidFill>
                  <a:srgbClr val="002060"/>
                </a:solidFill>
              </a:rPr>
              <a:t>Коммуникация и навыки межличностного общения</a:t>
            </a:r>
          </a:p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rgbClr val="002060"/>
                </a:solidFill>
              </a:rPr>
              <a:t>КК3</a:t>
            </a:r>
            <a:r>
              <a:rPr lang="ru-RU" sz="1600" dirty="0">
                <a:solidFill>
                  <a:srgbClr val="002060"/>
                </a:solidFill>
              </a:rPr>
              <a:t>. Этика и профессионализм</a:t>
            </a:r>
          </a:p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rgbClr val="002060"/>
                </a:solidFill>
              </a:rPr>
              <a:t>КК4. </a:t>
            </a:r>
            <a:r>
              <a:rPr lang="ru-RU" sz="1600" dirty="0">
                <a:solidFill>
                  <a:srgbClr val="002060"/>
                </a:solidFill>
              </a:rPr>
              <a:t>Безопасность и улучшение качества пациентов</a:t>
            </a:r>
          </a:p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rgbClr val="002060"/>
                </a:solidFill>
              </a:rPr>
              <a:t>КК5</a:t>
            </a:r>
            <a:r>
              <a:rPr lang="en-US" sz="1600" i="1" dirty="0">
                <a:solidFill>
                  <a:srgbClr val="002060"/>
                </a:solidFill>
              </a:rPr>
              <a:t>. </a:t>
            </a:r>
            <a:r>
              <a:rPr lang="ru-RU" sz="1600" dirty="0">
                <a:solidFill>
                  <a:srgbClr val="002060"/>
                </a:solidFill>
              </a:rPr>
              <a:t>Командная работа и навыки сотрудничества</a:t>
            </a:r>
          </a:p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rgbClr val="002060"/>
                </a:solidFill>
              </a:rPr>
              <a:t>КК6. </a:t>
            </a:r>
            <a:r>
              <a:rPr lang="ru-RU" sz="1600" dirty="0">
                <a:solidFill>
                  <a:srgbClr val="002060"/>
                </a:solidFill>
              </a:rPr>
              <a:t>Лидерство, управленческие навыки и стремление к обучению на протяжении всей жизни. </a:t>
            </a:r>
          </a:p>
        </p:txBody>
      </p:sp>
      <p:pic>
        <p:nvPicPr>
          <p:cNvPr id="32" name="Рисунок 4">
            <a:extLst>
              <a:ext uri="{FF2B5EF4-FFF2-40B4-BE49-F238E27FC236}">
                <a16:creationId xmlns:a16="http://schemas.microsoft.com/office/drawing/2014/main" xmlns="" id="{3C274CAC-F34E-4871-A82C-CF9C0F5FD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2" y="175306"/>
            <a:ext cx="1416487" cy="344370"/>
          </a:xfrm>
          <a:prstGeom prst="rect">
            <a:avLst/>
          </a:prstGeom>
        </p:spPr>
      </p:pic>
      <p:pic>
        <p:nvPicPr>
          <p:cNvPr id="34" name="Рисунок 3">
            <a:extLst>
              <a:ext uri="{FF2B5EF4-FFF2-40B4-BE49-F238E27FC236}">
                <a16:creationId xmlns:a16="http://schemas.microsoft.com/office/drawing/2014/main" xmlns="" id="{610B45AC-8CF7-47B1-970A-2600D520DA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580" y="104527"/>
            <a:ext cx="1643686" cy="485928"/>
          </a:xfrm>
          <a:prstGeom prst="rect">
            <a:avLst/>
          </a:prstGeom>
        </p:spPr>
      </p:pic>
      <p:sp>
        <p:nvSpPr>
          <p:cNvPr id="11" name="Justify Text Body">
            <a:extLst>
              <a:ext uri="{FF2B5EF4-FFF2-40B4-BE49-F238E27FC236}">
                <a16:creationId xmlns:a16="http://schemas.microsoft.com/office/drawing/2014/main" xmlns="" id="{6AC92F6E-4DCD-4F4C-B19A-636CB8122378}"/>
              </a:ext>
            </a:extLst>
          </p:cNvPr>
          <p:cNvSpPr txBox="1"/>
          <p:nvPr/>
        </p:nvSpPr>
        <p:spPr>
          <a:xfrm>
            <a:off x="6385840" y="2055535"/>
            <a:ext cx="5713485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002060"/>
                </a:solidFill>
              </a:rPr>
              <a:t>Продолжительные  курсы (1-4 г)</a:t>
            </a:r>
          </a:p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rgbClr val="002060"/>
                </a:solidFill>
              </a:rPr>
              <a:t>Интегрированы в модули и дисциплины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Медицинский английский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Доказательная медицина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Онлайн-сбор данных по международной медицинской литературе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Деонтология, биоэтика, право и профессионализм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Коммуникационные способности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Факультативные курсы по основам Ультразвука в Педиатрии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56D36BDA-38E1-E74D-9C01-8D6DB95B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580" y="5817083"/>
            <a:ext cx="1631525" cy="55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832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rand Title">
            <a:extLst>
              <a:ext uri="{FF2B5EF4-FFF2-40B4-BE49-F238E27FC236}">
                <a16:creationId xmlns:a16="http://schemas.microsoft.com/office/drawing/2014/main" xmlns="" id="{63C4A49F-F327-4DE3-8782-218C102E8952}"/>
              </a:ext>
            </a:extLst>
          </p:cNvPr>
          <p:cNvSpPr txBox="1"/>
          <p:nvPr/>
        </p:nvSpPr>
        <p:spPr>
          <a:xfrm>
            <a:off x="1103589" y="519676"/>
            <a:ext cx="3513591" cy="276999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ОБЩИЕ НАВЫКИ И КОМПЕТЕНЦИИ</a:t>
            </a:r>
          </a:p>
        </p:txBody>
      </p:sp>
      <p:sp>
        <p:nvSpPr>
          <p:cNvPr id="24" name="Justify Text Body">
            <a:extLst>
              <a:ext uri="{FF2B5EF4-FFF2-40B4-BE49-F238E27FC236}">
                <a16:creationId xmlns:a16="http://schemas.microsoft.com/office/drawing/2014/main" xmlns="" id="{4ECC46E4-9DD6-4F74-A163-2E3A4CC1F0BA}"/>
              </a:ext>
            </a:extLst>
          </p:cNvPr>
          <p:cNvSpPr txBox="1"/>
          <p:nvPr/>
        </p:nvSpPr>
        <p:spPr>
          <a:xfrm>
            <a:off x="958007" y="964188"/>
            <a:ext cx="525903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Нормальное-Аномальное Развитие - Рост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70C0"/>
                </a:solidFill>
              </a:rPr>
              <a:t>Питание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Фармакология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70C0"/>
                </a:solidFill>
              </a:rPr>
              <a:t>Обеспечение безопасности</a:t>
            </a:r>
          </a:p>
        </p:txBody>
      </p:sp>
      <p:pic>
        <p:nvPicPr>
          <p:cNvPr id="32" name="Рисунок 4">
            <a:extLst>
              <a:ext uri="{FF2B5EF4-FFF2-40B4-BE49-F238E27FC236}">
                <a16:creationId xmlns:a16="http://schemas.microsoft.com/office/drawing/2014/main" xmlns="" id="{3C274CAC-F34E-4871-A82C-CF9C0F5FD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2" y="175306"/>
            <a:ext cx="1416487" cy="344370"/>
          </a:xfrm>
          <a:prstGeom prst="rect">
            <a:avLst/>
          </a:prstGeom>
        </p:spPr>
      </p:pic>
      <p:pic>
        <p:nvPicPr>
          <p:cNvPr id="34" name="Рисунок 3">
            <a:extLst>
              <a:ext uri="{FF2B5EF4-FFF2-40B4-BE49-F238E27FC236}">
                <a16:creationId xmlns:a16="http://schemas.microsoft.com/office/drawing/2014/main" xmlns="" id="{610B45AC-8CF7-47B1-970A-2600D520DA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580" y="104527"/>
            <a:ext cx="1643686" cy="485928"/>
          </a:xfrm>
          <a:prstGeom prst="rect">
            <a:avLst/>
          </a:prstGeom>
        </p:spPr>
      </p:pic>
      <p:sp>
        <p:nvSpPr>
          <p:cNvPr id="11" name="Justify Text Body">
            <a:extLst>
              <a:ext uri="{FF2B5EF4-FFF2-40B4-BE49-F238E27FC236}">
                <a16:creationId xmlns:a16="http://schemas.microsoft.com/office/drawing/2014/main" xmlns="" id="{6AC92F6E-4DCD-4F4C-B19A-636CB8122378}"/>
              </a:ext>
            </a:extLst>
          </p:cNvPr>
          <p:cNvSpPr txBox="1"/>
          <p:nvPr/>
        </p:nvSpPr>
        <p:spPr>
          <a:xfrm>
            <a:off x="6480103" y="681215"/>
            <a:ext cx="5713485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70C0"/>
                </a:solidFill>
              </a:rPr>
              <a:t>Токсикология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70C0"/>
                </a:solidFill>
              </a:rPr>
              <a:t>Лабораторная диагностика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70C0"/>
                </a:solidFill>
              </a:rPr>
              <a:t>Генетика и дисморфология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70C0"/>
                </a:solidFill>
              </a:rPr>
              <a:t>Детская хирургия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70C0"/>
                </a:solidFill>
              </a:rPr>
              <a:t>Визуальная диагностика</a:t>
            </a:r>
          </a:p>
        </p:txBody>
      </p:sp>
      <p:sp>
        <p:nvSpPr>
          <p:cNvPr id="7" name="Grand Title">
            <a:extLst>
              <a:ext uri="{FF2B5EF4-FFF2-40B4-BE49-F238E27FC236}">
                <a16:creationId xmlns:a16="http://schemas.microsoft.com/office/drawing/2014/main" xmlns="" id="{2E82B823-4C17-4B34-AA3E-60674A957FB4}"/>
              </a:ext>
            </a:extLst>
          </p:cNvPr>
          <p:cNvSpPr txBox="1"/>
          <p:nvPr/>
        </p:nvSpPr>
        <p:spPr>
          <a:xfrm>
            <a:off x="717523" y="2489659"/>
            <a:ext cx="4892173" cy="276999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НАВЫКИ И КОМПЕТЕНЦИИ ПО СПЕЦИАЛЬНОСТИ</a:t>
            </a:r>
          </a:p>
        </p:txBody>
      </p:sp>
      <p:sp>
        <p:nvSpPr>
          <p:cNvPr id="8" name="Justify Text Body">
            <a:extLst>
              <a:ext uri="{FF2B5EF4-FFF2-40B4-BE49-F238E27FC236}">
                <a16:creationId xmlns:a16="http://schemas.microsoft.com/office/drawing/2014/main" xmlns="" id="{F8AF5495-3040-46EC-8144-020BF9199B02}"/>
              </a:ext>
            </a:extLst>
          </p:cNvPr>
          <p:cNvSpPr txBox="1"/>
          <p:nvPr/>
        </p:nvSpPr>
        <p:spPr>
          <a:xfrm>
            <a:off x="717523" y="2766658"/>
            <a:ext cx="5259030" cy="40244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>
                <a:solidFill>
                  <a:srgbClr val="002060"/>
                </a:solidFill>
              </a:rPr>
              <a:t>1) Подростковая  медицина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rgbClr val="002060"/>
                </a:solidFill>
              </a:rPr>
              <a:t>2) Аллергология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rgbClr val="002060"/>
                </a:solidFill>
              </a:rPr>
              <a:t>3) Кардиология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rgbClr val="002060"/>
                </a:solidFill>
              </a:rPr>
              <a:t>4) Амбулаторная педиатрия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rgbClr val="002060"/>
                </a:solidFill>
              </a:rPr>
              <a:t>5) Дерматология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rgbClr val="002060"/>
                </a:solidFill>
              </a:rPr>
              <a:t>6) Офтальмология 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rgbClr val="002060"/>
                </a:solidFill>
              </a:rPr>
              <a:t>7) Отологингология 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rgbClr val="002060"/>
                </a:solidFill>
              </a:rPr>
              <a:t>8) Эндокринология и диабетология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rgbClr val="002060"/>
                </a:solidFill>
              </a:rPr>
              <a:t>9) Неотложная помощь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rgbClr val="002060"/>
                </a:solidFill>
              </a:rPr>
              <a:t>10) Гастроэнтерология и гепатология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rgbClr val="002060"/>
                </a:solidFill>
              </a:rPr>
              <a:t>11) Генетика и дисморфология</a:t>
            </a:r>
          </a:p>
        </p:txBody>
      </p:sp>
      <p:sp>
        <p:nvSpPr>
          <p:cNvPr id="9" name="Justify Text Body">
            <a:extLst>
              <a:ext uri="{FF2B5EF4-FFF2-40B4-BE49-F238E27FC236}">
                <a16:creationId xmlns:a16="http://schemas.microsoft.com/office/drawing/2014/main" xmlns="" id="{4BE426D1-A3D4-4EB5-965F-07B37CF52B1F}"/>
              </a:ext>
            </a:extLst>
          </p:cNvPr>
          <p:cNvSpPr txBox="1"/>
          <p:nvPr/>
        </p:nvSpPr>
        <p:spPr>
          <a:xfrm>
            <a:off x="6217037" y="2833565"/>
            <a:ext cx="5713485" cy="40244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>
                <a:solidFill>
                  <a:srgbClr val="002060"/>
                </a:solidFill>
              </a:rPr>
              <a:t>12) Гематология и онкология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rgbClr val="002060"/>
                </a:solidFill>
              </a:rPr>
              <a:t>13) Инфекционные и иммунные заболевания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rgbClr val="002060"/>
                </a:solidFill>
              </a:rPr>
              <a:t>14) Психические и поведенческие расстройства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rgbClr val="002060"/>
                </a:solidFill>
              </a:rPr>
              <a:t>15) Метаболические заболевания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rgbClr val="002060"/>
                </a:solidFill>
              </a:rPr>
              <a:t>16) Неонатология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rgbClr val="002060"/>
                </a:solidFill>
              </a:rPr>
              <a:t>17) Нефрология и урология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rgbClr val="002060"/>
                </a:solidFill>
              </a:rPr>
              <a:t>18) Неврологии и нейромышечные заболевания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rgbClr val="002060"/>
                </a:solidFill>
              </a:rPr>
              <a:t>19) Пред- и послеоперационный уход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rgbClr val="002060"/>
                </a:solidFill>
              </a:rPr>
              <a:t>20) Пульмонология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rgbClr val="002060"/>
                </a:solidFill>
              </a:rPr>
              <a:t>21) Ревматология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rgbClr val="002060"/>
                </a:solidFill>
              </a:rPr>
              <a:t>22) Фтизиатрия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56D36BDA-38E1-E74D-9C01-8D6DB95B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580" y="6235913"/>
            <a:ext cx="1631525" cy="55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568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rand Title">
            <a:extLst>
              <a:ext uri="{FF2B5EF4-FFF2-40B4-BE49-F238E27FC236}">
                <a16:creationId xmlns:a16="http://schemas.microsoft.com/office/drawing/2014/main" xmlns="" id="{63C4A49F-F327-4DE3-8782-218C102E8952}"/>
              </a:ext>
            </a:extLst>
          </p:cNvPr>
          <p:cNvSpPr txBox="1"/>
          <p:nvPr/>
        </p:nvSpPr>
        <p:spPr>
          <a:xfrm>
            <a:off x="930124" y="629087"/>
            <a:ext cx="3672095" cy="113877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+mj-lt"/>
              </a:rPr>
              <a:t>Технические процедуры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/>
            </a:r>
            <a:br>
              <a:rPr lang="en-US" sz="2400" dirty="0">
                <a:solidFill>
                  <a:srgbClr val="002060"/>
                </a:solidFill>
                <a:latin typeface="+mj-lt"/>
              </a:rPr>
            </a:br>
            <a:r>
              <a:rPr lang="ru-RU" sz="1600" dirty="0">
                <a:solidFill>
                  <a:srgbClr val="002060"/>
                </a:solidFill>
                <a:latin typeface="+mj-lt"/>
              </a:rPr>
              <a:t>(после трёхлетней Общей базы обучения)</a:t>
            </a:r>
          </a:p>
          <a:p>
            <a:r>
              <a:rPr lang="en-US" sz="1600" dirty="0">
                <a:solidFill>
                  <a:srgbClr val="002060"/>
                </a:solidFill>
                <a:latin typeface="+mj-lt"/>
              </a:rPr>
              <a:t/>
            </a:r>
            <a:br>
              <a:rPr lang="en-US" sz="1600" dirty="0">
                <a:solidFill>
                  <a:srgbClr val="002060"/>
                </a:solidFill>
                <a:latin typeface="+mj-lt"/>
              </a:rPr>
            </a:br>
            <a:r>
              <a:rPr lang="ru-RU" b="1" u="sng" dirty="0">
                <a:solidFill>
                  <a:srgbClr val="002060"/>
                </a:solidFill>
                <a:latin typeface="+mj-lt"/>
              </a:rPr>
              <a:t>Самостоятельно:</a:t>
            </a:r>
          </a:p>
        </p:txBody>
      </p:sp>
      <p:sp>
        <p:nvSpPr>
          <p:cNvPr id="24" name="Justify Text Body">
            <a:extLst>
              <a:ext uri="{FF2B5EF4-FFF2-40B4-BE49-F238E27FC236}">
                <a16:creationId xmlns:a16="http://schemas.microsoft.com/office/drawing/2014/main" xmlns="" id="{4ECC46E4-9DD6-4F74-A163-2E3A4CC1F0BA}"/>
              </a:ext>
            </a:extLst>
          </p:cNvPr>
          <p:cNvSpPr txBox="1"/>
          <p:nvPr/>
        </p:nvSpPr>
        <p:spPr>
          <a:xfrm>
            <a:off x="662273" y="1798638"/>
            <a:ext cx="5259030" cy="32316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Измерение T,  пульса и АД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Заборы капиллярной или периферической крови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Забор мазка из носа  кожи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Мониторинг жизненно важных функций с помощью кардиомонитора, пульсоксиметрия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Электрокардиограмма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Поясничная пункция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Исследование желудка, промывание желудка, клизма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Уретральная катетеризация, надлобковая аспирация мочи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Сбор крови из основных центральных венозных сосудов </a:t>
            </a:r>
          </a:p>
        </p:txBody>
      </p:sp>
      <p:pic>
        <p:nvPicPr>
          <p:cNvPr id="32" name="Рисунок 4">
            <a:extLst>
              <a:ext uri="{FF2B5EF4-FFF2-40B4-BE49-F238E27FC236}">
                <a16:creationId xmlns:a16="http://schemas.microsoft.com/office/drawing/2014/main" xmlns="" id="{3C274CAC-F34E-4871-A82C-CF9C0F5FD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2" y="175306"/>
            <a:ext cx="1416487" cy="344370"/>
          </a:xfrm>
          <a:prstGeom prst="rect">
            <a:avLst/>
          </a:prstGeom>
        </p:spPr>
      </p:pic>
      <p:pic>
        <p:nvPicPr>
          <p:cNvPr id="34" name="Рисунок 3">
            <a:extLst>
              <a:ext uri="{FF2B5EF4-FFF2-40B4-BE49-F238E27FC236}">
                <a16:creationId xmlns:a16="http://schemas.microsoft.com/office/drawing/2014/main" xmlns="" id="{610B45AC-8CF7-47B1-970A-2600D520DA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580" y="104527"/>
            <a:ext cx="1643686" cy="485928"/>
          </a:xfrm>
          <a:prstGeom prst="rect">
            <a:avLst/>
          </a:prstGeom>
        </p:spPr>
      </p:pic>
      <p:sp>
        <p:nvSpPr>
          <p:cNvPr id="8" name="Justify Text Body">
            <a:extLst>
              <a:ext uri="{FF2B5EF4-FFF2-40B4-BE49-F238E27FC236}">
                <a16:creationId xmlns:a16="http://schemas.microsoft.com/office/drawing/2014/main" xmlns="" id="{F8AF5495-3040-46EC-8144-020BF9199B02}"/>
              </a:ext>
            </a:extLst>
          </p:cNvPr>
          <p:cNvSpPr txBox="1"/>
          <p:nvPr/>
        </p:nvSpPr>
        <p:spPr>
          <a:xfrm>
            <a:off x="662273" y="5698391"/>
            <a:ext cx="4084423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rgbClr val="FF0000"/>
                </a:solidFill>
              </a:rPr>
              <a:t> </a:t>
            </a:r>
            <a:r>
              <a:rPr lang="ru-RU" sz="1400" dirty="0" err="1">
                <a:solidFill>
                  <a:srgbClr val="970A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Торакоцентез</a:t>
            </a:r>
            <a:r>
              <a:rPr lang="ru-RU" sz="1400" dirty="0">
                <a:solidFill>
                  <a:srgbClr val="970A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(выпот, пневмоторакс)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970A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Переливания крови и его компонентов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970A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Тонкоигольная биопсия </a:t>
            </a:r>
          </a:p>
        </p:txBody>
      </p:sp>
      <p:sp>
        <p:nvSpPr>
          <p:cNvPr id="9" name="Justify Text Body">
            <a:extLst>
              <a:ext uri="{FF2B5EF4-FFF2-40B4-BE49-F238E27FC236}">
                <a16:creationId xmlns:a16="http://schemas.microsoft.com/office/drawing/2014/main" xmlns="" id="{4BE426D1-A3D4-4EB5-965F-07B37CF52B1F}"/>
              </a:ext>
            </a:extLst>
          </p:cNvPr>
          <p:cNvSpPr txBox="1"/>
          <p:nvPr/>
        </p:nvSpPr>
        <p:spPr>
          <a:xfrm>
            <a:off x="6690538" y="5698391"/>
            <a:ext cx="4159238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970A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Введение чрескожного венозного катетера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970A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Пункция перекардинального мешка 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970A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Абдоминальный парацентез</a:t>
            </a:r>
          </a:p>
        </p:txBody>
      </p:sp>
      <p:sp>
        <p:nvSpPr>
          <p:cNvPr id="10" name="Grand Title">
            <a:extLst>
              <a:ext uri="{FF2B5EF4-FFF2-40B4-BE49-F238E27FC236}">
                <a16:creationId xmlns:a16="http://schemas.microsoft.com/office/drawing/2014/main" xmlns="" id="{4E156705-73EF-4336-BF44-86E2A2E51E07}"/>
              </a:ext>
            </a:extLst>
          </p:cNvPr>
          <p:cNvSpPr txBox="1"/>
          <p:nvPr/>
        </p:nvSpPr>
        <p:spPr>
          <a:xfrm>
            <a:off x="930124" y="5354690"/>
            <a:ext cx="1946174" cy="276999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r>
              <a:rPr lang="ru-RU" b="1" u="sng" dirty="0">
                <a:solidFill>
                  <a:srgbClr val="002060"/>
                </a:solidFill>
                <a:latin typeface="+mj-lt"/>
              </a:rPr>
              <a:t>Под наблюдением:</a:t>
            </a:r>
          </a:p>
        </p:txBody>
      </p:sp>
      <p:sp>
        <p:nvSpPr>
          <p:cNvPr id="13" name="Justify Text Body">
            <a:extLst>
              <a:ext uri="{FF2B5EF4-FFF2-40B4-BE49-F238E27FC236}">
                <a16:creationId xmlns:a16="http://schemas.microsoft.com/office/drawing/2014/main" xmlns="" id="{84F2FCAB-F2F3-49E8-9F52-F047FFB072AF}"/>
              </a:ext>
            </a:extLst>
          </p:cNvPr>
          <p:cNvSpPr txBox="1"/>
          <p:nvPr/>
        </p:nvSpPr>
        <p:spPr>
          <a:xfrm>
            <a:off x="6690538" y="1475729"/>
            <a:ext cx="5259030" cy="35211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Канюляция и отбор проб пупочной вены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ru-RU" sz="1400" dirty="0">
                <a:solidFill>
                  <a:srgbClr val="002060"/>
                </a:solidFill>
              </a:rPr>
              <a:t>и артерий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Спирометрический тест, кислородная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ru-RU" sz="1400" dirty="0">
                <a:solidFill>
                  <a:srgbClr val="002060"/>
                </a:solidFill>
              </a:rPr>
              <a:t>терапия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Мешочная, клапанная и масочная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ru-RU" sz="1400" dirty="0">
                <a:solidFill>
                  <a:srgbClr val="002060"/>
                </a:solidFill>
              </a:rPr>
              <a:t>вентиляция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Внешняя компрессия грудной клетки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Интубация трахеи доношенных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ru-RU" sz="1400" dirty="0">
                <a:solidFill>
                  <a:srgbClr val="002060"/>
                </a:solidFill>
              </a:rPr>
              <a:t>новорожденных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Интубация трахеи недоношенных детей и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ru-RU" sz="1400" dirty="0">
                <a:solidFill>
                  <a:srgbClr val="002060"/>
                </a:solidFill>
              </a:rPr>
              <a:t>детей старшего возраста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Использование экзогенного сурфактанта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Обеспечение безопасности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Введение внутрикожных, подкожных,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ru-RU" sz="1400" dirty="0">
                <a:solidFill>
                  <a:srgbClr val="002060"/>
                </a:solidFill>
              </a:rPr>
              <a:t>внутримышечных и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ru-RU" sz="1400" dirty="0">
                <a:solidFill>
                  <a:srgbClr val="002060"/>
                </a:solidFill>
              </a:rPr>
              <a:t>внутривенных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ru-RU" sz="1400" dirty="0">
                <a:solidFill>
                  <a:srgbClr val="002060"/>
                </a:solidFill>
              </a:rPr>
              <a:t>препаратов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56D36BDA-38E1-E74D-9C01-8D6DB95B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580" y="6302820"/>
            <a:ext cx="1631525" cy="55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473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rand Title">
            <a:extLst>
              <a:ext uri="{FF2B5EF4-FFF2-40B4-BE49-F238E27FC236}">
                <a16:creationId xmlns:a16="http://schemas.microsoft.com/office/drawing/2014/main" xmlns="" id="{63C4A49F-F327-4DE3-8782-218C102E8952}"/>
              </a:ext>
            </a:extLst>
          </p:cNvPr>
          <p:cNvSpPr txBox="1"/>
          <p:nvPr/>
        </p:nvSpPr>
        <p:spPr>
          <a:xfrm>
            <a:off x="1533045" y="727186"/>
            <a:ext cx="8413457" cy="73866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+mj-lt"/>
              </a:rPr>
              <a:t>ОБЩИЙ УЧЕБНЫЙ ПЛАН  ПО ОБРАЗОВАТЕЛЬНОЙ ПРОГРАММЕ </a:t>
            </a:r>
          </a:p>
          <a:p>
            <a:r>
              <a:rPr lang="ru-RU" sz="2400" b="1" dirty="0">
                <a:solidFill>
                  <a:srgbClr val="002060"/>
                </a:solidFill>
                <a:latin typeface="+mj-lt"/>
              </a:rPr>
              <a:t>   «Интегрированная социально –клиническая педиатрия»</a:t>
            </a:r>
          </a:p>
        </p:txBody>
      </p:sp>
      <p:pic>
        <p:nvPicPr>
          <p:cNvPr id="32" name="Рисунок 4">
            <a:extLst>
              <a:ext uri="{FF2B5EF4-FFF2-40B4-BE49-F238E27FC236}">
                <a16:creationId xmlns:a16="http://schemas.microsoft.com/office/drawing/2014/main" xmlns="" id="{3C274CAC-F34E-4871-A82C-CF9C0F5FD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2" y="175306"/>
            <a:ext cx="1416487" cy="344370"/>
          </a:xfrm>
          <a:prstGeom prst="rect">
            <a:avLst/>
          </a:prstGeom>
        </p:spPr>
      </p:pic>
      <p:pic>
        <p:nvPicPr>
          <p:cNvPr id="34" name="Рисунок 3">
            <a:extLst>
              <a:ext uri="{FF2B5EF4-FFF2-40B4-BE49-F238E27FC236}">
                <a16:creationId xmlns:a16="http://schemas.microsoft.com/office/drawing/2014/main" xmlns="" id="{610B45AC-8CF7-47B1-970A-2600D520DA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580" y="104527"/>
            <a:ext cx="1643686" cy="485928"/>
          </a:xfrm>
          <a:prstGeom prst="rect">
            <a:avLst/>
          </a:prstGeom>
        </p:spPr>
      </p:pic>
      <p:sp>
        <p:nvSpPr>
          <p:cNvPr id="9" name="Justify Text Body">
            <a:extLst>
              <a:ext uri="{FF2B5EF4-FFF2-40B4-BE49-F238E27FC236}">
                <a16:creationId xmlns:a16="http://schemas.microsoft.com/office/drawing/2014/main" xmlns="" id="{4BE426D1-A3D4-4EB5-965F-07B37CF52B1F}"/>
              </a:ext>
            </a:extLst>
          </p:cNvPr>
          <p:cNvSpPr txBox="1"/>
          <p:nvPr/>
        </p:nvSpPr>
        <p:spPr>
          <a:xfrm>
            <a:off x="1447641" y="6398817"/>
            <a:ext cx="8820443" cy="3725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rgbClr val="970A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ОП прошла экспертизу в Центре Болонского процесса и внесена в Реестр ESUVO</a:t>
            </a:r>
          </a:p>
        </p:txBody>
      </p:sp>
      <p:pic>
        <p:nvPicPr>
          <p:cNvPr id="11" name="Рисунок 9">
            <a:extLst>
              <a:ext uri="{FF2B5EF4-FFF2-40B4-BE49-F238E27FC236}">
                <a16:creationId xmlns:a16="http://schemas.microsoft.com/office/drawing/2014/main" xmlns="" id="{72A08E3C-834E-4FBA-ACE7-939570149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5240" y="1919587"/>
            <a:ext cx="3782623" cy="21177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3">
            <a:extLst>
              <a:ext uri="{FF2B5EF4-FFF2-40B4-BE49-F238E27FC236}">
                <a16:creationId xmlns:a16="http://schemas.microsoft.com/office/drawing/2014/main" xmlns="" id="{F0AF1FFE-0287-4E9C-B371-BA5213B90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9724" y="4175367"/>
            <a:ext cx="3096344" cy="20854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2">
            <a:extLst>
              <a:ext uri="{FF2B5EF4-FFF2-40B4-BE49-F238E27FC236}">
                <a16:creationId xmlns:a16="http://schemas.microsoft.com/office/drawing/2014/main" xmlns="" id="{127D9E99-F764-454D-AEB8-2C59BAC800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6087" y="3984430"/>
            <a:ext cx="3240360" cy="24143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5">
            <a:extLst>
              <a:ext uri="{FF2B5EF4-FFF2-40B4-BE49-F238E27FC236}">
                <a16:creationId xmlns:a16="http://schemas.microsoft.com/office/drawing/2014/main" xmlns="" id="{EF7ADFF0-CBDC-4EB1-B8E7-5D5F3CB3CD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6087" y="1780913"/>
            <a:ext cx="3240360" cy="21514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56D36BDA-38E1-E74D-9C01-8D6DB95B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580" y="6224321"/>
            <a:ext cx="1631525" cy="55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877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A group of surgeons performing surgery&#10;&#10;Description automatically generated with medium confidence">
            <a:extLst>
              <a:ext uri="{FF2B5EF4-FFF2-40B4-BE49-F238E27FC236}">
                <a16:creationId xmlns:a16="http://schemas.microsoft.com/office/drawing/2014/main" xmlns="" id="{C9BD82CB-34BF-4B83-9CBC-7C2509B51B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4" r="13484"/>
          <a:stretch>
            <a:fillRect/>
          </a:stretch>
        </p:blipFill>
        <p:spPr>
          <a:xfrm>
            <a:off x="5" y="6"/>
            <a:ext cx="4393844" cy="4014434"/>
          </a:xfrm>
        </p:spPr>
      </p:pic>
      <p:sp>
        <p:nvSpPr>
          <p:cNvPr id="5" name="Justify Text Body">
            <a:extLst>
              <a:ext uri="{FF2B5EF4-FFF2-40B4-BE49-F238E27FC236}">
                <a16:creationId xmlns:a16="http://schemas.microsoft.com/office/drawing/2014/main" xmlns="" id="{D397E13A-B915-4969-AC28-F6D6D5ACBA8F}"/>
              </a:ext>
            </a:extLst>
          </p:cNvPr>
          <p:cNvSpPr txBox="1"/>
          <p:nvPr/>
        </p:nvSpPr>
        <p:spPr>
          <a:xfrm>
            <a:off x="3483360" y="2950659"/>
            <a:ext cx="8194786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</a:rPr>
              <a:t>Задача </a:t>
            </a:r>
            <a:r>
              <a:rPr lang="ru-RU" b="1" dirty="0" smtClean="0">
                <a:solidFill>
                  <a:srgbClr val="002060"/>
                </a:solidFill>
              </a:rPr>
              <a:t>проекта №2 </a:t>
            </a:r>
            <a:r>
              <a:rPr lang="ru-RU" dirty="0">
                <a:solidFill>
                  <a:srgbClr val="002060"/>
                </a:solidFill>
              </a:rPr>
              <a:t>- разработать ОП по резидентуре « </a:t>
            </a:r>
            <a:r>
              <a:rPr lang="ru-RU" dirty="0" smtClean="0">
                <a:solidFill>
                  <a:srgbClr val="002060"/>
                </a:solidFill>
              </a:rPr>
              <a:t>Педиатрия»; </a:t>
            </a:r>
            <a:r>
              <a:rPr lang="en-US" dirty="0">
                <a:solidFill>
                  <a:srgbClr val="002060"/>
                </a:solidFill>
              </a:rPr>
              <a:t/>
            </a:r>
            <a:br>
              <a:rPr lang="en-US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</a:rPr>
              <a:t>Предложение </a:t>
            </a:r>
            <a:r>
              <a:rPr lang="ru-RU" dirty="0">
                <a:solidFill>
                  <a:srgbClr val="002060"/>
                </a:solidFill>
              </a:rPr>
              <a:t>- адаптировать ОП </a:t>
            </a:r>
            <a:r>
              <a:rPr lang="ru-RU" dirty="0" smtClean="0">
                <a:solidFill>
                  <a:srgbClr val="002060"/>
                </a:solidFill>
              </a:rPr>
              <a:t>согласно </a:t>
            </a:r>
            <a:r>
              <a:rPr lang="ru-RU" b="1" dirty="0" smtClean="0">
                <a:solidFill>
                  <a:srgbClr val="002060"/>
                </a:solidFill>
              </a:rPr>
              <a:t>ТУП </a:t>
            </a:r>
            <a:r>
              <a:rPr lang="ru-RU" b="1" dirty="0">
                <a:solidFill>
                  <a:srgbClr val="002060"/>
                </a:solidFill>
              </a:rPr>
              <a:t>ГОСО РК 2 года и  добавить  недостающие дисциплины и кредиты в виде Сертификационных курсов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2DB1F93-8277-401B-8685-724850732BB7}"/>
              </a:ext>
            </a:extLst>
          </p:cNvPr>
          <p:cNvGrpSpPr/>
          <p:nvPr/>
        </p:nvGrpSpPr>
        <p:grpSpPr>
          <a:xfrm>
            <a:off x="549164" y="3081163"/>
            <a:ext cx="563797" cy="151785"/>
            <a:chOff x="5907314" y="1219200"/>
            <a:chExt cx="1013741" cy="272919"/>
          </a:xfrm>
          <a:solidFill>
            <a:schemeClr val="bg1"/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62E2E449-2A03-47FE-BDE3-5EE21F158AAA}"/>
                </a:ext>
              </a:extLst>
            </p:cNvPr>
            <p:cNvSpPr/>
            <p:nvPr/>
          </p:nvSpPr>
          <p:spPr>
            <a:xfrm>
              <a:off x="5907314" y="1219200"/>
              <a:ext cx="272919" cy="2729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13A06784-1A1F-4E4A-B097-5488749093E5}"/>
                </a:ext>
              </a:extLst>
            </p:cNvPr>
            <p:cNvSpPr/>
            <p:nvPr/>
          </p:nvSpPr>
          <p:spPr>
            <a:xfrm>
              <a:off x="6277725" y="1219200"/>
              <a:ext cx="272919" cy="2729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A356AC2A-7012-4D47-A5EC-CF9D99CEC1D6}"/>
                </a:ext>
              </a:extLst>
            </p:cNvPr>
            <p:cNvSpPr/>
            <p:nvPr/>
          </p:nvSpPr>
          <p:spPr>
            <a:xfrm>
              <a:off x="6648136" y="1219200"/>
              <a:ext cx="272919" cy="2729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32" name="Grand Title">
            <a:extLst>
              <a:ext uri="{FF2B5EF4-FFF2-40B4-BE49-F238E27FC236}">
                <a16:creationId xmlns:a16="http://schemas.microsoft.com/office/drawing/2014/main" xmlns="" id="{1F8341AB-279A-42D2-94D9-AC3AFB91E511}"/>
              </a:ext>
            </a:extLst>
          </p:cNvPr>
          <p:cNvSpPr txBox="1"/>
          <p:nvPr/>
        </p:nvSpPr>
        <p:spPr>
          <a:xfrm>
            <a:off x="5597913" y="1111393"/>
            <a:ext cx="6423354" cy="86177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+mj-lt"/>
              </a:rPr>
              <a:t>Итоги последнего совещания с координатором проекта </a:t>
            </a:r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18.06.2021г.</a:t>
            </a:r>
            <a:endParaRPr lang="en-ID" sz="28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0" name="Рисунок 4">
            <a:extLst>
              <a:ext uri="{FF2B5EF4-FFF2-40B4-BE49-F238E27FC236}">
                <a16:creationId xmlns:a16="http://schemas.microsoft.com/office/drawing/2014/main" xmlns="" id="{9C6EEF0C-39B3-1A4D-960A-BAFDD3ED8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2" y="175306"/>
            <a:ext cx="1416487" cy="344370"/>
          </a:xfrm>
          <a:prstGeom prst="rect">
            <a:avLst/>
          </a:prstGeom>
        </p:spPr>
      </p:pic>
      <p:pic>
        <p:nvPicPr>
          <p:cNvPr id="11" name="Рисунок 3">
            <a:extLst>
              <a:ext uri="{FF2B5EF4-FFF2-40B4-BE49-F238E27FC236}">
                <a16:creationId xmlns:a16="http://schemas.microsoft.com/office/drawing/2014/main" xmlns="" id="{03E80E19-7644-B04E-9E57-7ACC2424A3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580" y="104527"/>
            <a:ext cx="1643686" cy="485928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56D36BDA-38E1-E74D-9C01-8D6DB95B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580" y="6224321"/>
            <a:ext cx="1631525" cy="55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320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rand Title">
            <a:extLst>
              <a:ext uri="{FF2B5EF4-FFF2-40B4-BE49-F238E27FC236}">
                <a16:creationId xmlns:a16="http://schemas.microsoft.com/office/drawing/2014/main" xmlns="" id="{63C4A49F-F327-4DE3-8782-218C102E8952}"/>
              </a:ext>
            </a:extLst>
          </p:cNvPr>
          <p:cNvSpPr txBox="1"/>
          <p:nvPr/>
        </p:nvSpPr>
        <p:spPr>
          <a:xfrm>
            <a:off x="1081014" y="1092678"/>
            <a:ext cx="9985106" cy="369332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+mj-lt"/>
              </a:rPr>
              <a:t>Основные отличительные особенности ОП резидентуры по  «Педиатрии» </a:t>
            </a:r>
          </a:p>
        </p:txBody>
      </p:sp>
      <p:pic>
        <p:nvPicPr>
          <p:cNvPr id="32" name="Рисунок 4">
            <a:extLst>
              <a:ext uri="{FF2B5EF4-FFF2-40B4-BE49-F238E27FC236}">
                <a16:creationId xmlns:a16="http://schemas.microsoft.com/office/drawing/2014/main" xmlns="" id="{3C274CAC-F34E-4871-A82C-CF9C0F5FD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2" y="175306"/>
            <a:ext cx="1416487" cy="344370"/>
          </a:xfrm>
          <a:prstGeom prst="rect">
            <a:avLst/>
          </a:prstGeom>
        </p:spPr>
      </p:pic>
      <p:pic>
        <p:nvPicPr>
          <p:cNvPr id="34" name="Рисунок 3">
            <a:extLst>
              <a:ext uri="{FF2B5EF4-FFF2-40B4-BE49-F238E27FC236}">
                <a16:creationId xmlns:a16="http://schemas.microsoft.com/office/drawing/2014/main" xmlns="" id="{610B45AC-8CF7-47B1-970A-2600D520DA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580" y="104527"/>
            <a:ext cx="1643686" cy="485928"/>
          </a:xfrm>
          <a:prstGeom prst="rect">
            <a:avLst/>
          </a:prstGeom>
        </p:spPr>
      </p:pic>
      <p:sp>
        <p:nvSpPr>
          <p:cNvPr id="13" name="Justify Text Body">
            <a:extLst>
              <a:ext uri="{FF2B5EF4-FFF2-40B4-BE49-F238E27FC236}">
                <a16:creationId xmlns:a16="http://schemas.microsoft.com/office/drawing/2014/main" xmlns="" id="{84F2FCAB-F2F3-49E8-9F52-F047FFB072AF}"/>
              </a:ext>
            </a:extLst>
          </p:cNvPr>
          <p:cNvSpPr txBox="1"/>
          <p:nvPr/>
        </p:nvSpPr>
        <p:spPr>
          <a:xfrm>
            <a:off x="947677" y="2035012"/>
            <a:ext cx="10251746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Базовый шаблон учебного плана составлен из одних и тех же модулей для всех партнеров из стран ЦА. Произведена корректировка модульного шаблона учебной программы в соответствии с конкретными условиями и НПА каждой участвующей </a:t>
            </a:r>
            <a:r>
              <a:rPr lang="ru-RU" sz="1600" dirty="0" smtClean="0">
                <a:solidFill>
                  <a:srgbClr val="002060"/>
                </a:solidFill>
              </a:rPr>
              <a:t>страны; </a:t>
            </a:r>
            <a:endParaRPr lang="ru-RU" sz="1600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Усложнение  структуры  ОП от общего к более специализированному </a:t>
            </a:r>
            <a:r>
              <a:rPr lang="ru-RU" sz="1600" dirty="0" smtClean="0">
                <a:solidFill>
                  <a:srgbClr val="002060"/>
                </a:solidFill>
              </a:rPr>
              <a:t>обучению;</a:t>
            </a:r>
            <a:endParaRPr lang="ru-RU" sz="1600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</a:rPr>
              <a:t>Прогрессирующая самостоятельность </a:t>
            </a:r>
            <a:r>
              <a:rPr lang="ru-RU" sz="1600" dirty="0">
                <a:solidFill>
                  <a:srgbClr val="002060"/>
                </a:solidFill>
              </a:rPr>
              <a:t>в выполнении технических </a:t>
            </a:r>
            <a:r>
              <a:rPr lang="ru-RU" sz="1600" dirty="0" smtClean="0">
                <a:solidFill>
                  <a:srgbClr val="002060"/>
                </a:solidFill>
              </a:rPr>
              <a:t>процедур; </a:t>
            </a:r>
            <a:endParaRPr lang="ru-RU" sz="1600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</a:rPr>
              <a:t>Содержание обучения: </a:t>
            </a:r>
            <a:r>
              <a:rPr lang="ru-RU" sz="1600" dirty="0">
                <a:solidFill>
                  <a:srgbClr val="002060"/>
                </a:solidFill>
              </a:rPr>
              <a:t>акцент на превентивную, социальную и общественную педиатрию (уход, сохранение здоровье детей, которое охватывает все аспекты роста и развития, и профилактики, в т.ч. обеспечение </a:t>
            </a:r>
            <a:r>
              <a:rPr lang="ru-RU" sz="1600" dirty="0" smtClean="0">
                <a:solidFill>
                  <a:srgbClr val="002060"/>
                </a:solidFill>
              </a:rPr>
              <a:t>безопасности);</a:t>
            </a:r>
            <a:endParaRPr lang="ru-RU" sz="1600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002060"/>
                </a:solidFill>
              </a:rPr>
              <a:t>Методы обучения: </a:t>
            </a:r>
            <a:r>
              <a:rPr lang="ru-RU" sz="1600" dirty="0">
                <a:solidFill>
                  <a:srgbClr val="002060"/>
                </a:solidFill>
              </a:rPr>
              <a:t>использование </a:t>
            </a:r>
            <a:r>
              <a:rPr lang="ru-RU" sz="1600" dirty="0" smtClean="0">
                <a:solidFill>
                  <a:srgbClr val="002060"/>
                </a:solidFill>
              </a:rPr>
              <a:t>технологий </a:t>
            </a:r>
            <a:r>
              <a:rPr lang="ru-RU" sz="1600" dirty="0">
                <a:solidFill>
                  <a:srgbClr val="002060"/>
                </a:solidFill>
              </a:rPr>
              <a:t>ИКТ </a:t>
            </a:r>
            <a:r>
              <a:rPr lang="ru-RU" sz="1600" dirty="0" smtClean="0">
                <a:solidFill>
                  <a:srgbClr val="002060"/>
                </a:solidFill>
              </a:rPr>
              <a:t>как </a:t>
            </a:r>
            <a:r>
              <a:rPr lang="ru-RU" sz="1600" dirty="0">
                <a:solidFill>
                  <a:srgbClr val="002060"/>
                </a:solidFill>
              </a:rPr>
              <a:t>инструмента интерактивного </a:t>
            </a:r>
            <a:r>
              <a:rPr lang="ru-RU" sz="1600" dirty="0" smtClean="0">
                <a:solidFill>
                  <a:srgbClr val="002060"/>
                </a:solidFill>
              </a:rPr>
              <a:t>обучения, электронное </a:t>
            </a:r>
            <a:r>
              <a:rPr lang="ru-RU" sz="1600" dirty="0">
                <a:solidFill>
                  <a:srgbClr val="002060"/>
                </a:solidFill>
              </a:rPr>
              <a:t>обучение, непрерывное образование, онлайн обучение и виртуальная </a:t>
            </a:r>
            <a:r>
              <a:rPr lang="ru-RU" sz="1600" dirty="0" smtClean="0">
                <a:solidFill>
                  <a:srgbClr val="002060"/>
                </a:solidFill>
              </a:rPr>
              <a:t>мобильность.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56D36BDA-38E1-E74D-9C01-8D6DB95B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580" y="6224321"/>
            <a:ext cx="1631525" cy="55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522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ounded Rectangle 31">
            <a:extLst>
              <a:ext uri="{FF2B5EF4-FFF2-40B4-BE49-F238E27FC236}">
                <a16:creationId xmlns:a16="http://schemas.microsoft.com/office/drawing/2014/main" xmlns="" id="{B4EAA1E2-9ECE-49F9-9738-556B1A7795DA}"/>
              </a:ext>
            </a:extLst>
          </p:cNvPr>
          <p:cNvSpPr/>
          <p:nvPr/>
        </p:nvSpPr>
        <p:spPr>
          <a:xfrm flipH="1">
            <a:off x="7092175" y="979415"/>
            <a:ext cx="5101412" cy="4899169"/>
          </a:xfrm>
          <a:custGeom>
            <a:avLst/>
            <a:gdLst>
              <a:gd name="connsiteX0" fmla="*/ 0 w 3543094"/>
              <a:gd name="connsiteY0" fmla="*/ 0 h 2623594"/>
              <a:gd name="connsiteX1" fmla="*/ 2231297 w 3543094"/>
              <a:gd name="connsiteY1" fmla="*/ 0 h 2623594"/>
              <a:gd name="connsiteX2" fmla="*/ 3543094 w 3543094"/>
              <a:gd name="connsiteY2" fmla="*/ 1311797 h 2623594"/>
              <a:gd name="connsiteX3" fmla="*/ 2231297 w 3543094"/>
              <a:gd name="connsiteY3" fmla="*/ 2623594 h 2623594"/>
              <a:gd name="connsiteX4" fmla="*/ 0 w 3543094"/>
              <a:gd name="connsiteY4" fmla="*/ 2623594 h 2623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3094" h="2623594">
                <a:moveTo>
                  <a:pt x="0" y="0"/>
                </a:moveTo>
                <a:lnTo>
                  <a:pt x="2231297" y="0"/>
                </a:lnTo>
                <a:cubicBezTo>
                  <a:pt x="2955782" y="0"/>
                  <a:pt x="3543094" y="587312"/>
                  <a:pt x="3543094" y="1311797"/>
                </a:cubicBezTo>
                <a:cubicBezTo>
                  <a:pt x="3543094" y="2036282"/>
                  <a:pt x="2955782" y="2623594"/>
                  <a:pt x="2231297" y="2623594"/>
                </a:cubicBezTo>
                <a:lnTo>
                  <a:pt x="0" y="2623594"/>
                </a:ln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Justify Text Body">
            <a:extLst>
              <a:ext uri="{FF2B5EF4-FFF2-40B4-BE49-F238E27FC236}">
                <a16:creationId xmlns:a16="http://schemas.microsoft.com/office/drawing/2014/main" xmlns="" id="{2245B392-C526-4C81-BF03-88197945BEEB}"/>
              </a:ext>
            </a:extLst>
          </p:cNvPr>
          <p:cNvSpPr txBox="1"/>
          <p:nvPr/>
        </p:nvSpPr>
        <p:spPr>
          <a:xfrm>
            <a:off x="782157" y="1835561"/>
            <a:ext cx="7591821" cy="48013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Университет Павии (Италия)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Ульмский Университет (Германия)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Ягеллонский Университет (Польша)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Казахский Национальный Университет им. аль-фараби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Казахский Национальный Медицинский </a:t>
            </a:r>
            <a:r>
              <a:rPr lang="ru-RU" sz="16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Университет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им</a:t>
            </a: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С. Д. Асфендиярова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Бухарский Государственный Медицинский Институт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Институт Последипломного Образования В Сфере Здравоохранения </a:t>
            </a:r>
            <a:endParaRPr lang="ru-RU" sz="1600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Республики Таджикистан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 Казахский </a:t>
            </a: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Медицинский Университет Непрерывного </a:t>
            </a:r>
            <a:r>
              <a:rPr lang="ru-RU" sz="16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Образования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9. </a:t>
            </a:r>
            <a:r>
              <a:rPr lang="ru-RU" sz="16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Хатлонский</a:t>
            </a:r>
            <a:r>
              <a:rPr lang="ru-RU" sz="16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Медицинский Университет (</a:t>
            </a:r>
            <a:r>
              <a:rPr lang="ru-RU" sz="16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Таджикистан)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10. Таджикский </a:t>
            </a: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Медицинский Университет им. Абу-али Ибн </a:t>
            </a:r>
            <a:r>
              <a:rPr lang="ru-RU" sz="16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Син</a:t>
            </a:r>
            <a:r>
              <a:rPr lang="kk-KZ" sz="16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</a:t>
            </a: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11. Ташкентский </a:t>
            </a: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Педиатрический Медицинский Институт</a:t>
            </a:r>
          </a:p>
        </p:txBody>
      </p:sp>
      <p:sp>
        <p:nvSpPr>
          <p:cNvPr id="23" name="Grand Title">
            <a:extLst>
              <a:ext uri="{FF2B5EF4-FFF2-40B4-BE49-F238E27FC236}">
                <a16:creationId xmlns:a16="http://schemas.microsoft.com/office/drawing/2014/main" xmlns="" id="{B5079772-EF8B-4F6C-BE01-35A4B1C773EC}"/>
              </a:ext>
            </a:extLst>
          </p:cNvPr>
          <p:cNvSpPr txBox="1"/>
          <p:nvPr/>
        </p:nvSpPr>
        <p:spPr>
          <a:xfrm>
            <a:off x="1112832" y="1004096"/>
            <a:ext cx="4723547" cy="4308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+mj-lt"/>
              </a:rPr>
              <a:t>Участники проекта </a:t>
            </a:r>
          </a:p>
        </p:txBody>
      </p:sp>
      <p:pic>
        <p:nvPicPr>
          <p:cNvPr id="26" name="Рисунок 4">
            <a:extLst>
              <a:ext uri="{FF2B5EF4-FFF2-40B4-BE49-F238E27FC236}">
                <a16:creationId xmlns:a16="http://schemas.microsoft.com/office/drawing/2014/main" xmlns="" id="{97395FC4-ABF2-4842-81BB-D57D7540F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2" y="175306"/>
            <a:ext cx="1416487" cy="344370"/>
          </a:xfrm>
          <a:prstGeom prst="rect">
            <a:avLst/>
          </a:prstGeom>
        </p:spPr>
      </p:pic>
      <p:pic>
        <p:nvPicPr>
          <p:cNvPr id="27" name="Рисунок 3">
            <a:extLst>
              <a:ext uri="{FF2B5EF4-FFF2-40B4-BE49-F238E27FC236}">
                <a16:creationId xmlns:a16="http://schemas.microsoft.com/office/drawing/2014/main" xmlns="" id="{B794428E-ACF1-4FE7-A75F-DF112C5164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580" y="104527"/>
            <a:ext cx="1643686" cy="485928"/>
          </a:xfrm>
          <a:prstGeom prst="rect">
            <a:avLst/>
          </a:prstGeom>
        </p:spPr>
      </p:pic>
      <p:pic>
        <p:nvPicPr>
          <p:cNvPr id="30" name="Рисунок 12">
            <a:extLst>
              <a:ext uri="{FF2B5EF4-FFF2-40B4-BE49-F238E27FC236}">
                <a16:creationId xmlns:a16="http://schemas.microsoft.com/office/drawing/2014/main" xmlns="" id="{B76C5C77-6D94-49C1-8BA2-2EFE4F241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9" t="13606" r="17630" b="22939"/>
          <a:stretch/>
        </p:blipFill>
        <p:spPr>
          <a:xfrm>
            <a:off x="9116635" y="1947364"/>
            <a:ext cx="1126866" cy="584413"/>
          </a:xfrm>
          <a:prstGeom prst="rect">
            <a:avLst/>
          </a:prstGeom>
        </p:spPr>
      </p:pic>
      <p:pic>
        <p:nvPicPr>
          <p:cNvPr id="31" name="Рисунок 9">
            <a:extLst>
              <a:ext uri="{FF2B5EF4-FFF2-40B4-BE49-F238E27FC236}">
                <a16:creationId xmlns:a16="http://schemas.microsoft.com/office/drawing/2014/main" xmlns="" id="{28F3C465-9476-4C87-9F1D-848349810FBC}"/>
              </a:ext>
            </a:extLst>
          </p:cNvPr>
          <p:cNvPicPr/>
          <p:nvPr/>
        </p:nvPicPr>
        <p:blipFill>
          <a:blip r:embed="rId5"/>
          <a:srcRect r="73721"/>
          <a:stretch>
            <a:fillRect/>
          </a:stretch>
        </p:blipFill>
        <p:spPr bwMode="auto">
          <a:xfrm>
            <a:off x="11462435" y="4052984"/>
            <a:ext cx="544346" cy="773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10">
            <a:extLst>
              <a:ext uri="{FF2B5EF4-FFF2-40B4-BE49-F238E27FC236}">
                <a16:creationId xmlns:a16="http://schemas.microsoft.com/office/drawing/2014/main" xmlns="" id="{22EEAFD0-9078-43DA-AA61-0E0C8DE6D545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7832021" y="1844587"/>
            <a:ext cx="518547" cy="789969"/>
          </a:xfrm>
          <a:prstGeom prst="rect">
            <a:avLst/>
          </a:prstGeom>
          <a:ln>
            <a:noFill/>
          </a:ln>
        </p:spPr>
      </p:pic>
      <p:pic>
        <p:nvPicPr>
          <p:cNvPr id="33" name="Рисунок 11">
            <a:extLst>
              <a:ext uri="{FF2B5EF4-FFF2-40B4-BE49-F238E27FC236}">
                <a16:creationId xmlns:a16="http://schemas.microsoft.com/office/drawing/2014/main" xmlns="" id="{6215E5F1-81BB-4C44-879B-A5123310FCFC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7804659" y="4133627"/>
            <a:ext cx="728193" cy="660009"/>
          </a:xfrm>
          <a:prstGeom prst="rect">
            <a:avLst/>
          </a:prstGeom>
          <a:ln>
            <a:noFill/>
          </a:ln>
        </p:spPr>
      </p:pic>
      <p:pic>
        <p:nvPicPr>
          <p:cNvPr id="35" name="Рисунок 13">
            <a:extLst>
              <a:ext uri="{FF2B5EF4-FFF2-40B4-BE49-F238E27FC236}">
                <a16:creationId xmlns:a16="http://schemas.microsoft.com/office/drawing/2014/main" xmlns="" id="{5B8AAB83-4859-4CA9-849F-E55050E760EE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9037879" y="4127842"/>
            <a:ext cx="798432" cy="669035"/>
          </a:xfrm>
          <a:prstGeom prst="rect">
            <a:avLst/>
          </a:prstGeom>
          <a:ln>
            <a:noFill/>
          </a:ln>
        </p:spPr>
      </p:pic>
      <p:pic>
        <p:nvPicPr>
          <p:cNvPr id="36" name="Рисунок 14">
            <a:extLst>
              <a:ext uri="{FF2B5EF4-FFF2-40B4-BE49-F238E27FC236}">
                <a16:creationId xmlns:a16="http://schemas.microsoft.com/office/drawing/2014/main" xmlns="" id="{47E95F4B-1B91-472E-ACC6-8C55C5E7E260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8636245" y="3004616"/>
            <a:ext cx="665859" cy="650387"/>
          </a:xfrm>
          <a:prstGeom prst="rect">
            <a:avLst/>
          </a:prstGeom>
          <a:ln>
            <a:noFill/>
          </a:ln>
        </p:spPr>
      </p:pic>
      <p:pic>
        <p:nvPicPr>
          <p:cNvPr id="37" name="Рисунок 15">
            <a:extLst>
              <a:ext uri="{FF2B5EF4-FFF2-40B4-BE49-F238E27FC236}">
                <a16:creationId xmlns:a16="http://schemas.microsoft.com/office/drawing/2014/main" xmlns="" id="{22F71FCC-F447-4D4F-8C71-A048D59A5411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7350686" y="2950931"/>
            <a:ext cx="740608" cy="757759"/>
          </a:xfrm>
          <a:prstGeom prst="rect">
            <a:avLst/>
          </a:prstGeom>
          <a:ln>
            <a:noFill/>
          </a:ln>
        </p:spPr>
      </p:pic>
      <p:pic>
        <p:nvPicPr>
          <p:cNvPr id="38" name="Рисунок 16">
            <a:extLst>
              <a:ext uri="{FF2B5EF4-FFF2-40B4-BE49-F238E27FC236}">
                <a16:creationId xmlns:a16="http://schemas.microsoft.com/office/drawing/2014/main" xmlns="" id="{E50E9E3D-ADE3-4DA6-BE3C-D4EBCEE161E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423" y="2984083"/>
            <a:ext cx="691451" cy="691451"/>
          </a:xfrm>
          <a:prstGeom prst="rect">
            <a:avLst/>
          </a:prstGeom>
        </p:spPr>
      </p:pic>
      <p:pic>
        <p:nvPicPr>
          <p:cNvPr id="43" name="Рисунок 18">
            <a:extLst>
              <a:ext uri="{FF2B5EF4-FFF2-40B4-BE49-F238E27FC236}">
                <a16:creationId xmlns:a16="http://schemas.microsoft.com/office/drawing/2014/main" xmlns="" id="{1D09B9EB-C405-4F04-A7C4-184E80D8DE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28" y="3064283"/>
            <a:ext cx="1220600" cy="431279"/>
          </a:xfrm>
          <a:prstGeom prst="rect">
            <a:avLst/>
          </a:prstGeom>
        </p:spPr>
      </p:pic>
      <p:pic>
        <p:nvPicPr>
          <p:cNvPr id="44" name="Рисунок 20">
            <a:extLst>
              <a:ext uri="{FF2B5EF4-FFF2-40B4-BE49-F238E27FC236}">
                <a16:creationId xmlns:a16="http://schemas.microsoft.com/office/drawing/2014/main" xmlns="" id="{07CBEB5F-F844-4F93-9E05-0AD55BB187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035" y="1862140"/>
            <a:ext cx="818655" cy="744977"/>
          </a:xfrm>
          <a:prstGeom prst="rect">
            <a:avLst/>
          </a:prstGeom>
        </p:spPr>
      </p:pic>
      <p:pic>
        <p:nvPicPr>
          <p:cNvPr id="48" name="Picture 2">
            <a:extLst>
              <a:ext uri="{FF2B5EF4-FFF2-40B4-BE49-F238E27FC236}">
                <a16:creationId xmlns:a16="http://schemas.microsoft.com/office/drawing/2014/main" xmlns="" id="{7ABF4E5A-95C2-4D29-919F-A1D2206DC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586" y="4028068"/>
            <a:ext cx="769673" cy="772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xmlns="" id="{56D36BDA-38E1-E74D-9C01-8D6DB95B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9741" y="5982191"/>
            <a:ext cx="1631525" cy="55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9712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nd Title">
            <a:extLst>
              <a:ext uri="{FF2B5EF4-FFF2-40B4-BE49-F238E27FC236}">
                <a16:creationId xmlns:a16="http://schemas.microsoft.com/office/drawing/2014/main" xmlns="" id="{6E177725-FBE4-4E30-8754-C12C9995DCE6}"/>
              </a:ext>
            </a:extLst>
          </p:cNvPr>
          <p:cNvSpPr txBox="1"/>
          <p:nvPr/>
        </p:nvSpPr>
        <p:spPr>
          <a:xfrm>
            <a:off x="7164001" y="590455"/>
            <a:ext cx="3545842" cy="49244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r"/>
            <a:r>
              <a:rPr lang="ru-RU" sz="3200" b="1" dirty="0">
                <a:solidFill>
                  <a:srgbClr val="FFC000"/>
                </a:solidFill>
                <a:latin typeface="+mj-lt"/>
              </a:rPr>
              <a:t>Визит посла Италии</a:t>
            </a:r>
            <a:endParaRPr lang="en-ID" sz="32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5" name="Justify Text Body">
            <a:extLst>
              <a:ext uri="{FF2B5EF4-FFF2-40B4-BE49-F238E27FC236}">
                <a16:creationId xmlns:a16="http://schemas.microsoft.com/office/drawing/2014/main" xmlns="" id="{D397E13A-B915-4969-AC28-F6D6D5ACBA8F}"/>
              </a:ext>
            </a:extLst>
          </p:cNvPr>
          <p:cNvSpPr txBox="1"/>
          <p:nvPr/>
        </p:nvSpPr>
        <p:spPr>
          <a:xfrm>
            <a:off x="5057887" y="1153872"/>
            <a:ext cx="6664014" cy="51324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i="1" dirty="0">
                <a:solidFill>
                  <a:srgbClr val="002060"/>
                </a:solidFill>
              </a:rPr>
              <a:t>	</a:t>
            </a:r>
            <a:r>
              <a:rPr lang="ru-RU" sz="1600" b="1" dirty="0">
                <a:solidFill>
                  <a:srgbClr val="002060"/>
                </a:solidFill>
              </a:rPr>
              <a:t>4 октября </a:t>
            </a:r>
            <a:r>
              <a:rPr lang="ru-RU" sz="1600" b="1" dirty="0" smtClean="0">
                <a:solidFill>
                  <a:srgbClr val="002060"/>
                </a:solidFill>
              </a:rPr>
              <a:t>2021г</a:t>
            </a:r>
            <a:r>
              <a:rPr lang="ru-RU" sz="1600" dirty="0" smtClean="0">
                <a:solidFill>
                  <a:srgbClr val="002060"/>
                </a:solidFill>
              </a:rPr>
              <a:t>. Председатель </a:t>
            </a:r>
            <a:r>
              <a:rPr lang="ru-RU" sz="1600" dirty="0">
                <a:solidFill>
                  <a:srgbClr val="002060"/>
                </a:solidFill>
              </a:rPr>
              <a:t>Правления - Ректор КазНУ имени Аль-Фараби Жансеит Туймебаев провел встречу с Послом Республики Италия в РК г-ном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ru-RU" sz="1600" dirty="0">
                <a:solidFill>
                  <a:srgbClr val="002060"/>
                </a:solidFill>
              </a:rPr>
              <a:t>Марко Альберти. В ходе встречи стороны обсудили двустороннее сотрудничество в области науки и образования, а также отметили основные задачи стратегического партнерства между Казахстаном и Италией.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2060"/>
                </a:solidFill>
              </a:rPr>
              <a:t>	</a:t>
            </a:r>
            <a:r>
              <a:rPr lang="ru-RU" sz="1600" dirty="0">
                <a:solidFill>
                  <a:srgbClr val="002060"/>
                </a:solidFill>
              </a:rPr>
              <a:t>В ходе беседы </a:t>
            </a:r>
            <a:r>
              <a:rPr lang="ru-RU" sz="1600" b="1" dirty="0">
                <a:solidFill>
                  <a:srgbClr val="002060"/>
                </a:solidFill>
              </a:rPr>
              <a:t>Ректор </a:t>
            </a:r>
            <a:r>
              <a:rPr lang="kk-KZ" sz="1600" b="1" dirty="0" smtClean="0">
                <a:solidFill>
                  <a:srgbClr val="002060"/>
                </a:solidFill>
              </a:rPr>
              <a:t>ВУЗ</a:t>
            </a:r>
            <a:r>
              <a:rPr lang="ru-RU" sz="1600" b="1" dirty="0" smtClean="0">
                <a:solidFill>
                  <a:srgbClr val="002060"/>
                </a:solidFill>
              </a:rPr>
              <a:t>а </a:t>
            </a:r>
            <a:r>
              <a:rPr lang="ru-RU" sz="1600" b="1" dirty="0" err="1">
                <a:solidFill>
                  <a:srgbClr val="002060"/>
                </a:solidFill>
              </a:rPr>
              <a:t>Жансеит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1600" b="1" dirty="0" err="1">
                <a:solidFill>
                  <a:srgbClr val="002060"/>
                </a:solidFill>
              </a:rPr>
              <a:t>Туймебаев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1600" dirty="0">
                <a:solidFill>
                  <a:srgbClr val="002060"/>
                </a:solidFill>
              </a:rPr>
              <a:t>отметил, что в рамках программы «</a:t>
            </a:r>
            <a:r>
              <a:rPr lang="ru-RU" sz="1600" dirty="0" err="1">
                <a:solidFill>
                  <a:srgbClr val="002060"/>
                </a:solidFill>
              </a:rPr>
              <a:t>Эрасмус</a:t>
            </a:r>
            <a:r>
              <a:rPr lang="ru-RU" sz="1600" dirty="0">
                <a:solidFill>
                  <a:srgbClr val="002060"/>
                </a:solidFill>
              </a:rPr>
              <a:t>+» действует </a:t>
            </a:r>
            <a:r>
              <a:rPr lang="ru-RU" sz="1600" b="1" dirty="0">
                <a:solidFill>
                  <a:srgbClr val="002060"/>
                </a:solidFill>
              </a:rPr>
              <a:t>проект «</a:t>
            </a:r>
            <a:r>
              <a:rPr lang="en" sz="1600" b="1" i="1" dirty="0" err="1">
                <a:solidFill>
                  <a:srgbClr val="002060"/>
                </a:solidFill>
              </a:rPr>
              <a:t>ChildCA</a:t>
            </a:r>
            <a:r>
              <a:rPr lang="en" sz="1600" b="1" i="1" dirty="0">
                <a:solidFill>
                  <a:srgbClr val="002060"/>
                </a:solidFill>
              </a:rPr>
              <a:t> </a:t>
            </a:r>
            <a:r>
              <a:rPr lang="en" sz="1600" dirty="0">
                <a:solidFill>
                  <a:srgbClr val="002060"/>
                </a:solidFill>
              </a:rPr>
              <a:t>– </a:t>
            </a:r>
            <a:r>
              <a:rPr lang="ru-RU" sz="1600" dirty="0">
                <a:solidFill>
                  <a:srgbClr val="002060"/>
                </a:solidFill>
              </a:rPr>
              <a:t>совершенствование обучения в сфере ухода за детьми в качестве образца для модернизации послевузовского медицинского образования в Центральной Азии», </a:t>
            </a:r>
            <a:r>
              <a:rPr lang="ru-RU" sz="1600" b="1" dirty="0">
                <a:solidFill>
                  <a:srgbClr val="002060"/>
                </a:solidFill>
              </a:rPr>
              <a:t>под руководством университета </a:t>
            </a:r>
            <a:r>
              <a:rPr lang="ru-RU" sz="1600" b="1" dirty="0" err="1">
                <a:solidFill>
                  <a:srgbClr val="002060"/>
                </a:solidFill>
              </a:rPr>
              <a:t>Павии</a:t>
            </a:r>
            <a:r>
              <a:rPr lang="ru-RU" sz="1600" b="1" dirty="0">
                <a:solidFill>
                  <a:srgbClr val="002060"/>
                </a:solidFill>
              </a:rPr>
              <a:t>.  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2060"/>
                </a:solidFill>
              </a:rPr>
              <a:t>	</a:t>
            </a:r>
            <a:r>
              <a:rPr lang="ru-RU" sz="1600" dirty="0">
                <a:solidFill>
                  <a:srgbClr val="002060"/>
                </a:solidFill>
              </a:rPr>
              <a:t>Посол Италии в РК </a:t>
            </a:r>
            <a:r>
              <a:rPr lang="ru-RU" sz="1600" b="1" dirty="0">
                <a:solidFill>
                  <a:srgbClr val="002060"/>
                </a:solidFill>
              </a:rPr>
              <a:t>г-н Марко Альберти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ru-RU" sz="1600" b="1" dirty="0">
                <a:solidFill>
                  <a:srgbClr val="002060"/>
                </a:solidFill>
              </a:rPr>
              <a:t>поблагодарил руководство за теплый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ru-RU" sz="1600" b="1" dirty="0">
                <a:solidFill>
                  <a:srgbClr val="002060"/>
                </a:solidFill>
              </a:rPr>
              <a:t>прием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ru-RU" sz="1600" b="1" dirty="0">
                <a:solidFill>
                  <a:srgbClr val="002060"/>
                </a:solidFill>
              </a:rPr>
              <a:t>и высоко оценил результаты сотрудничества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ru-RU" sz="1600" b="1" dirty="0">
                <a:solidFill>
                  <a:srgbClr val="002060"/>
                </a:solidFill>
              </a:rPr>
              <a:t>Вуза с итальянскими университетами</a:t>
            </a:r>
            <a:r>
              <a:rPr lang="ru-RU" sz="1600" dirty="0">
                <a:solidFill>
                  <a:srgbClr val="002060"/>
                </a:solidFill>
              </a:rPr>
              <a:t>.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ru-RU" sz="1600" dirty="0">
                <a:solidFill>
                  <a:srgbClr val="002060"/>
                </a:solidFill>
              </a:rPr>
              <a:t>Он заверил, что будет поддерживать все </a:t>
            </a:r>
            <a:r>
              <a:rPr lang="ru-RU" sz="1600" dirty="0" smtClean="0">
                <a:solidFill>
                  <a:srgbClr val="002060"/>
                </a:solidFill>
              </a:rPr>
              <a:t>начинания.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31" name="Рисунок 4">
            <a:extLst>
              <a:ext uri="{FF2B5EF4-FFF2-40B4-BE49-F238E27FC236}">
                <a16:creationId xmlns:a16="http://schemas.microsoft.com/office/drawing/2014/main" xmlns="" id="{A6EB648D-195A-4FF9-A16D-A816A9735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11" y="805621"/>
            <a:ext cx="3654005" cy="5713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3">
            <a:extLst>
              <a:ext uri="{FF2B5EF4-FFF2-40B4-BE49-F238E27FC236}">
                <a16:creationId xmlns:a16="http://schemas.microsoft.com/office/drawing/2014/main" xmlns="" id="{9A687313-7564-46A1-8CD9-84BB35C3C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829" y="271184"/>
            <a:ext cx="3081799" cy="1765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3">
            <a:extLst>
              <a:ext uri="{FF2B5EF4-FFF2-40B4-BE49-F238E27FC236}">
                <a16:creationId xmlns:a16="http://schemas.microsoft.com/office/drawing/2014/main" xmlns="" id="{7DD01D24-4D5E-2E43-9D76-A168CE65D7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580" y="104527"/>
            <a:ext cx="1643686" cy="4859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0B50AD5-AB72-A041-BE9A-7EA57EA05A3E}"/>
              </a:ext>
            </a:extLst>
          </p:cNvPr>
          <p:cNvSpPr txBox="1"/>
          <p:nvPr/>
        </p:nvSpPr>
        <p:spPr>
          <a:xfrm>
            <a:off x="6144322" y="5129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12" name="Рисунок 4">
            <a:extLst>
              <a:ext uri="{FF2B5EF4-FFF2-40B4-BE49-F238E27FC236}">
                <a16:creationId xmlns:a16="http://schemas.microsoft.com/office/drawing/2014/main" xmlns="" id="{3C274CAC-F34E-4871-A82C-CF9C0F5FD8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2" y="175306"/>
            <a:ext cx="1416487" cy="344370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56D36BDA-38E1-E74D-9C01-8D6DB95B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580" y="6224321"/>
            <a:ext cx="1631525" cy="55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969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s">
            <a:extLst>
              <a:ext uri="{FF2B5EF4-FFF2-40B4-BE49-F238E27FC236}">
                <a16:creationId xmlns:a16="http://schemas.microsoft.com/office/drawing/2014/main" xmlns="" id="{F4F0A29C-233D-44F3-A0A4-FE850D936894}"/>
              </a:ext>
            </a:extLst>
          </p:cNvPr>
          <p:cNvSpPr>
            <a:spLocks/>
          </p:cNvSpPr>
          <p:nvPr/>
        </p:nvSpPr>
        <p:spPr>
          <a:xfrm>
            <a:off x="-1" y="0"/>
            <a:ext cx="12193588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rotWithShape="0">
              <a:scrgbClr r="0" g="0" b="0">
                <a:alpha val="20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3B0FAB7D-7CF6-40B7-AC5C-74A5C42D9764}"/>
              </a:ext>
            </a:extLst>
          </p:cNvPr>
          <p:cNvSpPr/>
          <p:nvPr/>
        </p:nvSpPr>
        <p:spPr>
          <a:xfrm>
            <a:off x="1128424" y="1463966"/>
            <a:ext cx="9936740" cy="393007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317500" rotWithShape="0">
              <a:scrgbClr r="0" g="0" b="0">
                <a:alpha val="20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>
              <a:solidFill>
                <a:schemeClr val="bg1"/>
              </a:solidFill>
            </a:endParaRPr>
          </a:p>
        </p:txBody>
      </p:sp>
      <p:sp>
        <p:nvSpPr>
          <p:cNvPr id="21" name="Round Diagonal Corner Rectangle 4">
            <a:extLst>
              <a:ext uri="{FF2B5EF4-FFF2-40B4-BE49-F238E27FC236}">
                <a16:creationId xmlns:a16="http://schemas.microsoft.com/office/drawing/2014/main" xmlns="" id="{A68020DA-81A5-455D-BC89-5C4DA682C268}"/>
              </a:ext>
            </a:extLst>
          </p:cNvPr>
          <p:cNvSpPr/>
          <p:nvPr/>
        </p:nvSpPr>
        <p:spPr>
          <a:xfrm>
            <a:off x="1544060" y="1814947"/>
            <a:ext cx="9105468" cy="3228108"/>
          </a:xfrm>
          <a:prstGeom prst="round2DiagRect">
            <a:avLst>
              <a:gd name="adj1" fmla="val 50000"/>
              <a:gd name="adj2" fmla="val 0"/>
            </a:avLst>
          </a:prstGeom>
          <a:noFill/>
          <a:ln w="60325">
            <a:solidFill>
              <a:schemeClr val="bg1">
                <a:alpha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>
              <a:solidFill>
                <a:schemeClr val="bg1"/>
              </a:solidFill>
            </a:endParaRPr>
          </a:p>
        </p:txBody>
      </p:sp>
      <p:sp>
        <p:nvSpPr>
          <p:cNvPr id="2" name="Grand Title">
            <a:extLst>
              <a:ext uri="{FF2B5EF4-FFF2-40B4-BE49-F238E27FC236}">
                <a16:creationId xmlns:a16="http://schemas.microsoft.com/office/drawing/2014/main" xmlns="" id="{1B54C027-F281-4A2D-9800-1376A542E444}"/>
              </a:ext>
            </a:extLst>
          </p:cNvPr>
          <p:cNvSpPr txBox="1"/>
          <p:nvPr/>
        </p:nvSpPr>
        <p:spPr>
          <a:xfrm>
            <a:off x="1860058" y="2873983"/>
            <a:ext cx="8473474" cy="1015663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lIns="0" tIns="0" rIns="0" bIns="0" rtlCol="0" anchor="t" anchorCtr="0">
            <a:spAutoFit/>
          </a:bodyPr>
          <a:lstStyle/>
          <a:p>
            <a:pPr algn="ctr"/>
            <a:r>
              <a:rPr lang="ru-RU" sz="66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+mj-lt"/>
              </a:rPr>
              <a:t>Спасибо</a:t>
            </a:r>
            <a:r>
              <a:rPr lang="ru-RU" sz="6600" dirty="0">
                <a:solidFill>
                  <a:srgbClr val="002060"/>
                </a:solidFill>
                <a:latin typeface="+mj-lt"/>
              </a:rPr>
              <a:t> за внимание! </a:t>
            </a:r>
          </a:p>
        </p:txBody>
      </p:sp>
      <p:pic>
        <p:nvPicPr>
          <p:cNvPr id="13" name="Рисунок 4">
            <a:extLst>
              <a:ext uri="{FF2B5EF4-FFF2-40B4-BE49-F238E27FC236}">
                <a16:creationId xmlns:a16="http://schemas.microsoft.com/office/drawing/2014/main" xmlns="" id="{C512C44B-EDBD-46C1-9BDF-0587913B2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2" y="175306"/>
            <a:ext cx="1416487" cy="344370"/>
          </a:xfrm>
          <a:prstGeom prst="rect">
            <a:avLst/>
          </a:prstGeom>
        </p:spPr>
      </p:pic>
      <p:pic>
        <p:nvPicPr>
          <p:cNvPr id="14" name="Рисунок 3">
            <a:extLst>
              <a:ext uri="{FF2B5EF4-FFF2-40B4-BE49-F238E27FC236}">
                <a16:creationId xmlns:a16="http://schemas.microsoft.com/office/drawing/2014/main" xmlns="" id="{CF4AED5C-EF67-4C43-B6AD-031B126B55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580" y="104527"/>
            <a:ext cx="1643686" cy="485928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56D36BDA-38E1-E74D-9C01-8D6DB95B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071" y="6175482"/>
            <a:ext cx="1631525" cy="55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221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rand Title">
            <a:extLst>
              <a:ext uri="{FF2B5EF4-FFF2-40B4-BE49-F238E27FC236}">
                <a16:creationId xmlns:a16="http://schemas.microsoft.com/office/drawing/2014/main" xmlns="" id="{CA75F6A8-AA20-4201-93C2-07771274D759}"/>
              </a:ext>
            </a:extLst>
          </p:cNvPr>
          <p:cNvSpPr txBox="1"/>
          <p:nvPr/>
        </p:nvSpPr>
        <p:spPr>
          <a:xfrm>
            <a:off x="880565" y="1023978"/>
            <a:ext cx="3649974" cy="43088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Цель и задачи проекта </a:t>
            </a:r>
          </a:p>
        </p:txBody>
      </p:sp>
      <p:sp>
        <p:nvSpPr>
          <p:cNvPr id="15" name="Justify Text Body">
            <a:extLst>
              <a:ext uri="{FF2B5EF4-FFF2-40B4-BE49-F238E27FC236}">
                <a16:creationId xmlns:a16="http://schemas.microsoft.com/office/drawing/2014/main" xmlns="" id="{ED396841-7E01-4360-B354-2563099544F6}"/>
              </a:ext>
            </a:extLst>
          </p:cNvPr>
          <p:cNvSpPr txBox="1"/>
          <p:nvPr/>
        </p:nvSpPr>
        <p:spPr>
          <a:xfrm>
            <a:off x="599720" y="1646938"/>
            <a:ext cx="11469621" cy="12464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Цель проекта: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Улучшить уход за детьми в странах Центральной Азии 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через новые учебные программы и новые стратегии обучения</a:t>
            </a: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 для снижение детской смертности и заболеваемости среди детей и подростков.</a:t>
            </a:r>
          </a:p>
        </p:txBody>
      </p:sp>
      <p:sp>
        <p:nvSpPr>
          <p:cNvPr id="33" name="Justify Text Body">
            <a:extLst>
              <a:ext uri="{FF2B5EF4-FFF2-40B4-BE49-F238E27FC236}">
                <a16:creationId xmlns:a16="http://schemas.microsoft.com/office/drawing/2014/main" xmlns="" id="{7497AEEE-493D-4299-BD7C-1C5D4AC54F0D}"/>
              </a:ext>
            </a:extLst>
          </p:cNvPr>
          <p:cNvSpPr txBox="1"/>
          <p:nvPr/>
        </p:nvSpPr>
        <p:spPr>
          <a:xfrm>
            <a:off x="599720" y="2822654"/>
            <a:ext cx="10647778" cy="34624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Задачи: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Изучение и анализ потребностей пользователей для повышения последипломного обучения по уходу за детьми;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Разработка новых учебных программ в области педиатрии, детской хирургии и детской нейропсихиатрии на основании лучших практик европейских партнеров.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Обучение академического персонала, участвующего в актуализации новых интегрированных учебных программ;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Создать интерактивную площадку для эффективного виртуального взаимодействия ВУЗов партнеров и дистанционного обучения участников проекта;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Обеспечение процесса,  гарантирующего результаты проекта, соответствующих установленным стандартам и целям ;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Распространение и публикация результатов проекта.</a:t>
            </a:r>
          </a:p>
        </p:txBody>
      </p:sp>
      <p:pic>
        <p:nvPicPr>
          <p:cNvPr id="34" name="Рисунок 4">
            <a:extLst>
              <a:ext uri="{FF2B5EF4-FFF2-40B4-BE49-F238E27FC236}">
                <a16:creationId xmlns:a16="http://schemas.microsoft.com/office/drawing/2014/main" xmlns="" id="{33591A3A-226F-497D-A320-3E1746BE5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2" y="175306"/>
            <a:ext cx="1416487" cy="344370"/>
          </a:xfrm>
          <a:prstGeom prst="rect">
            <a:avLst/>
          </a:prstGeom>
        </p:spPr>
      </p:pic>
      <p:pic>
        <p:nvPicPr>
          <p:cNvPr id="36" name="Рисунок 3">
            <a:extLst>
              <a:ext uri="{FF2B5EF4-FFF2-40B4-BE49-F238E27FC236}">
                <a16:creationId xmlns:a16="http://schemas.microsoft.com/office/drawing/2014/main" xmlns="" id="{F4D32891-C649-4E48-86FF-3CB02B8BEF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580" y="104527"/>
            <a:ext cx="1643686" cy="485928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56D36BDA-38E1-E74D-9C01-8D6DB95B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580" y="6224321"/>
            <a:ext cx="1631525" cy="55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159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rand Title">
            <a:extLst>
              <a:ext uri="{FF2B5EF4-FFF2-40B4-BE49-F238E27FC236}">
                <a16:creationId xmlns:a16="http://schemas.microsoft.com/office/drawing/2014/main" xmlns="" id="{B379C2D9-26E8-41B0-A984-FC8D5BA79F04}"/>
              </a:ext>
            </a:extLst>
          </p:cNvPr>
          <p:cNvSpPr txBox="1"/>
          <p:nvPr/>
        </p:nvSpPr>
        <p:spPr>
          <a:xfrm>
            <a:off x="3925714" y="431251"/>
            <a:ext cx="4319516" cy="43088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Модели подготовки врачей</a:t>
            </a:r>
            <a:endParaRPr lang="en-ID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8" name="Рисунок 4">
            <a:extLst>
              <a:ext uri="{FF2B5EF4-FFF2-40B4-BE49-F238E27FC236}">
                <a16:creationId xmlns:a16="http://schemas.microsoft.com/office/drawing/2014/main" xmlns="" id="{CD7AC480-6167-4198-80E7-1147F9977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2" y="175306"/>
            <a:ext cx="1416487" cy="344370"/>
          </a:xfrm>
          <a:prstGeom prst="rect">
            <a:avLst/>
          </a:prstGeom>
        </p:spPr>
      </p:pic>
      <p:pic>
        <p:nvPicPr>
          <p:cNvPr id="50" name="Рисунок 3">
            <a:extLst>
              <a:ext uri="{FF2B5EF4-FFF2-40B4-BE49-F238E27FC236}">
                <a16:creationId xmlns:a16="http://schemas.microsoft.com/office/drawing/2014/main" xmlns="" id="{21F1FCB2-6A7E-4815-8A0F-0FF41537DE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580" y="104527"/>
            <a:ext cx="1643686" cy="485928"/>
          </a:xfrm>
          <a:prstGeom prst="rect">
            <a:avLst/>
          </a:prstGeom>
        </p:spPr>
      </p:pic>
      <p:sp>
        <p:nvSpPr>
          <p:cNvPr id="56" name="Grand Title">
            <a:extLst>
              <a:ext uri="{FF2B5EF4-FFF2-40B4-BE49-F238E27FC236}">
                <a16:creationId xmlns:a16="http://schemas.microsoft.com/office/drawing/2014/main" xmlns="" id="{225BFC25-DDE9-4881-B60A-F1AB77FE02D6}"/>
              </a:ext>
            </a:extLst>
          </p:cNvPr>
          <p:cNvSpPr txBox="1"/>
          <p:nvPr/>
        </p:nvSpPr>
        <p:spPr>
          <a:xfrm>
            <a:off x="3702608" y="1103589"/>
            <a:ext cx="4765728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Модель подготовки Казахстана ( 9-11 лет)</a:t>
            </a: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xmlns="" id="{8BDE7460-42CF-47E0-A758-E2AA5DF2AEF3}"/>
              </a:ext>
            </a:extLst>
          </p:cNvPr>
          <p:cNvGrpSpPr/>
          <p:nvPr/>
        </p:nvGrpSpPr>
        <p:grpSpPr>
          <a:xfrm>
            <a:off x="1004972" y="1822202"/>
            <a:ext cx="10336798" cy="2436601"/>
            <a:chOff x="711868" y="1902132"/>
            <a:chExt cx="10336798" cy="2436601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xmlns="" id="{188D4318-C3AF-48BA-A6C5-2AAEE45EEBE3}"/>
                </a:ext>
              </a:extLst>
            </p:cNvPr>
            <p:cNvGrpSpPr/>
            <p:nvPr/>
          </p:nvGrpSpPr>
          <p:grpSpPr>
            <a:xfrm>
              <a:off x="711868" y="2389512"/>
              <a:ext cx="4009654" cy="1949221"/>
              <a:chOff x="978156" y="2447233"/>
              <a:chExt cx="4009654" cy="1949221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5C497674-7D0A-4237-A3A3-BA8720077ECC}"/>
                  </a:ext>
                </a:extLst>
              </p:cNvPr>
              <p:cNvCxnSpPr>
                <a:cxnSpLocks/>
                <a:stCxn id="8" idx="6"/>
                <a:endCxn id="11" idx="2"/>
              </p:cNvCxnSpPr>
              <p:nvPr/>
            </p:nvCxnSpPr>
            <p:spPr>
              <a:xfrm flipV="1">
                <a:off x="2252036" y="3084173"/>
                <a:ext cx="1461894" cy="13919"/>
              </a:xfrm>
              <a:prstGeom prst="line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xmlns="" id="{A46DC92A-E777-415F-900D-81880611C76F}"/>
                  </a:ext>
                </a:extLst>
              </p:cNvPr>
              <p:cNvSpPr/>
              <p:nvPr/>
            </p:nvSpPr>
            <p:spPr>
              <a:xfrm>
                <a:off x="3713930" y="2447233"/>
                <a:ext cx="1273880" cy="127388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xmlns="" id="{9379C393-C12D-41CA-A3B9-3EE2A07CD241}"/>
                  </a:ext>
                </a:extLst>
              </p:cNvPr>
              <p:cNvGrpSpPr/>
              <p:nvPr/>
            </p:nvGrpSpPr>
            <p:grpSpPr>
              <a:xfrm>
                <a:off x="978156" y="2461152"/>
                <a:ext cx="1273880" cy="1273880"/>
                <a:chOff x="978156" y="2461152"/>
                <a:chExt cx="1273880" cy="1273880"/>
              </a:xfrm>
            </p:grpSpPr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xmlns="" id="{B77E1CE6-B1B5-4900-8AE5-AE9EF42C5F51}"/>
                    </a:ext>
                  </a:extLst>
                </p:cNvPr>
                <p:cNvSpPr/>
                <p:nvPr/>
              </p:nvSpPr>
              <p:spPr>
                <a:xfrm>
                  <a:off x="978156" y="2461152"/>
                  <a:ext cx="1273880" cy="127388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" name="Grand Title">
                  <a:extLst>
                    <a:ext uri="{FF2B5EF4-FFF2-40B4-BE49-F238E27FC236}">
                      <a16:creationId xmlns:a16="http://schemas.microsoft.com/office/drawing/2014/main" xmlns="" id="{E737063C-23C2-4DEF-94F1-08ACEAF93C92}"/>
                    </a:ext>
                  </a:extLst>
                </p:cNvPr>
                <p:cNvSpPr txBox="1"/>
                <p:nvPr/>
              </p:nvSpPr>
              <p:spPr>
                <a:xfrm>
                  <a:off x="1122043" y="2875688"/>
                  <a:ext cx="986104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t" anchorCtr="0">
                  <a:spAutoFit/>
                </a:bodyPr>
                <a:lstStyle/>
                <a:p>
                  <a:pPr algn="ctr"/>
                  <a:r>
                    <a:rPr lang="ru-RU" sz="1400" b="1" dirty="0">
                      <a:solidFill>
                        <a:srgbClr val="002060"/>
                      </a:solidFill>
                      <a:latin typeface="+mj-lt"/>
                    </a:rPr>
                    <a:t>Бакалавриат</a:t>
                  </a:r>
                </a:p>
                <a:p>
                  <a:pPr algn="ctr"/>
                  <a:r>
                    <a:rPr lang="ru-RU" sz="1400" b="1" dirty="0">
                      <a:solidFill>
                        <a:srgbClr val="002060"/>
                      </a:solidFill>
                      <a:latin typeface="+mj-lt"/>
                    </a:rPr>
                    <a:t>5 лет</a:t>
                  </a:r>
                </a:p>
              </p:txBody>
            </p:sp>
          </p:grpSp>
          <p:sp>
            <p:nvSpPr>
              <p:cNvPr id="60" name="Grand Title">
                <a:extLst>
                  <a:ext uri="{FF2B5EF4-FFF2-40B4-BE49-F238E27FC236}">
                    <a16:creationId xmlns:a16="http://schemas.microsoft.com/office/drawing/2014/main" xmlns="" id="{1FA56CFB-8838-4D6F-B4E0-605B5745E03A}"/>
                  </a:ext>
                </a:extLst>
              </p:cNvPr>
              <p:cNvSpPr txBox="1"/>
              <p:nvPr/>
            </p:nvSpPr>
            <p:spPr>
              <a:xfrm>
                <a:off x="3817070" y="2882648"/>
                <a:ext cx="106760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 anchorCtr="0">
                <a:spAutoFit/>
              </a:bodyPr>
              <a:lstStyle/>
              <a:p>
                <a:pPr algn="ctr"/>
                <a:r>
                  <a:rPr lang="ru-RU" sz="1400" b="1" dirty="0">
                    <a:solidFill>
                      <a:srgbClr val="002060"/>
                    </a:solidFill>
                    <a:latin typeface="+mj-lt"/>
                  </a:rPr>
                  <a:t>Интернатура</a:t>
                </a:r>
              </a:p>
              <a:p>
                <a:pPr algn="ctr"/>
                <a:r>
                  <a:rPr lang="ru-RU" sz="1400" b="1" dirty="0">
                    <a:solidFill>
                      <a:srgbClr val="002060"/>
                    </a:solidFill>
                    <a:latin typeface="+mj-lt"/>
                  </a:rPr>
                  <a:t>от 1 до 2 года</a:t>
                </a:r>
              </a:p>
            </p:txBody>
          </p:sp>
          <p:sp>
            <p:nvSpPr>
              <p:cNvPr id="61" name="Правая фигурная скобка 6">
                <a:extLst>
                  <a:ext uri="{FF2B5EF4-FFF2-40B4-BE49-F238E27FC236}">
                    <a16:creationId xmlns:a16="http://schemas.microsoft.com/office/drawing/2014/main" xmlns="" id="{13059BE7-BA7E-4679-99E7-F88EDED14885}"/>
                  </a:ext>
                </a:extLst>
              </p:cNvPr>
              <p:cNvSpPr/>
              <p:nvPr/>
            </p:nvSpPr>
            <p:spPr>
              <a:xfrm rot="5400000">
                <a:off x="2813480" y="2451943"/>
                <a:ext cx="305276" cy="2754619"/>
              </a:xfrm>
              <a:prstGeom prst="rightBrace">
                <a:avLst/>
              </a:prstGeom>
              <a:no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xmlns="" id="{11F63E3B-2FBA-4410-B882-F3BD5EC969C1}"/>
                  </a:ext>
                </a:extLst>
              </p:cNvPr>
              <p:cNvSpPr txBox="1"/>
              <p:nvPr/>
            </p:nvSpPr>
            <p:spPr>
              <a:xfrm>
                <a:off x="2444522" y="4027122"/>
                <a:ext cx="10431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chemeClr val="tx2">
                        <a:lumMod val="50000"/>
                      </a:schemeClr>
                    </a:solidFill>
                  </a:rPr>
                  <a:t>БМО</a:t>
                </a: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xmlns="" id="{BACCB22E-CA61-450F-8FE7-F5B1BD1ACE29}"/>
                </a:ext>
              </a:extLst>
            </p:cNvPr>
            <p:cNvGrpSpPr/>
            <p:nvPr/>
          </p:nvGrpSpPr>
          <p:grpSpPr>
            <a:xfrm>
              <a:off x="6927679" y="2403431"/>
              <a:ext cx="4120987" cy="1287799"/>
              <a:chOff x="978156" y="2447233"/>
              <a:chExt cx="4120987" cy="1287799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xmlns="" id="{0F88D42F-F7DA-4130-8F38-7368536DC186}"/>
                  </a:ext>
                </a:extLst>
              </p:cNvPr>
              <p:cNvCxnSpPr>
                <a:cxnSpLocks/>
                <a:stCxn id="71" idx="6"/>
                <a:endCxn id="66" idx="2"/>
              </p:cNvCxnSpPr>
              <p:nvPr/>
            </p:nvCxnSpPr>
            <p:spPr>
              <a:xfrm flipV="1">
                <a:off x="2252036" y="3084173"/>
                <a:ext cx="1407245" cy="13919"/>
              </a:xfrm>
              <a:prstGeom prst="line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xmlns="" id="{C68ABD2C-8257-4348-9938-33FD54F2057B}"/>
                  </a:ext>
                </a:extLst>
              </p:cNvPr>
              <p:cNvSpPr/>
              <p:nvPr/>
            </p:nvSpPr>
            <p:spPr>
              <a:xfrm>
                <a:off x="3659281" y="2447233"/>
                <a:ext cx="1439862" cy="127388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xmlns="" id="{83B74048-6473-4A02-A779-3AE989741CC2}"/>
                  </a:ext>
                </a:extLst>
              </p:cNvPr>
              <p:cNvGrpSpPr/>
              <p:nvPr/>
            </p:nvGrpSpPr>
            <p:grpSpPr>
              <a:xfrm>
                <a:off x="978156" y="2461152"/>
                <a:ext cx="1273880" cy="1273880"/>
                <a:chOff x="978156" y="2461152"/>
                <a:chExt cx="1273880" cy="1273880"/>
              </a:xfrm>
            </p:grpSpPr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xmlns="" id="{2B9F7D52-4D7F-47B2-B8E0-ED488F1EF76F}"/>
                    </a:ext>
                  </a:extLst>
                </p:cNvPr>
                <p:cNvSpPr/>
                <p:nvPr/>
              </p:nvSpPr>
              <p:spPr>
                <a:xfrm>
                  <a:off x="978156" y="2461152"/>
                  <a:ext cx="1273880" cy="127388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2" name="Grand Title">
                  <a:extLst>
                    <a:ext uri="{FF2B5EF4-FFF2-40B4-BE49-F238E27FC236}">
                      <a16:creationId xmlns:a16="http://schemas.microsoft.com/office/drawing/2014/main" xmlns="" id="{CF98B74D-861B-48BF-A4D4-1D4495900C08}"/>
                    </a:ext>
                  </a:extLst>
                </p:cNvPr>
                <p:cNvSpPr txBox="1"/>
                <p:nvPr/>
              </p:nvSpPr>
              <p:spPr>
                <a:xfrm>
                  <a:off x="1114028" y="2875688"/>
                  <a:ext cx="1002134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t" anchorCtr="0">
                  <a:spAutoFit/>
                </a:bodyPr>
                <a:lstStyle/>
                <a:p>
                  <a:pPr algn="ctr"/>
                  <a:r>
                    <a:rPr lang="ru-RU" sz="1400" b="1" dirty="0">
                      <a:solidFill>
                        <a:srgbClr val="002060"/>
                      </a:solidFill>
                      <a:latin typeface="+mj-lt"/>
                    </a:rPr>
                    <a:t>Резидентура</a:t>
                  </a:r>
                </a:p>
                <a:p>
                  <a:pPr algn="ctr"/>
                  <a:r>
                    <a:rPr lang="ru-RU" sz="1400" b="1" dirty="0">
                      <a:solidFill>
                        <a:srgbClr val="002060"/>
                      </a:solidFill>
                      <a:latin typeface="+mj-lt"/>
                    </a:rPr>
                    <a:t>от 2 до 4 лет </a:t>
                  </a:r>
                </a:p>
              </p:txBody>
            </p:sp>
          </p:grpSp>
          <p:sp>
            <p:nvSpPr>
              <p:cNvPr id="68" name="Grand Title">
                <a:extLst>
                  <a:ext uri="{FF2B5EF4-FFF2-40B4-BE49-F238E27FC236}">
                    <a16:creationId xmlns:a16="http://schemas.microsoft.com/office/drawing/2014/main" xmlns="" id="{8BED1EEE-7872-4D72-B115-BF28A6370ADC}"/>
                  </a:ext>
                </a:extLst>
              </p:cNvPr>
              <p:cNvSpPr txBox="1"/>
              <p:nvPr/>
            </p:nvSpPr>
            <p:spPr>
              <a:xfrm>
                <a:off x="3843762" y="2700365"/>
                <a:ext cx="1114532" cy="86177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lIns="0" tIns="0" rIns="0" bIns="0" rtlCol="0" anchor="t" anchorCtr="0">
                <a:spAutoFit/>
              </a:bodyPr>
              <a:lstStyle/>
              <a:p>
                <a:pPr algn="ctr"/>
                <a:r>
                  <a:rPr lang="ru-RU" sz="1400" b="1" dirty="0">
                    <a:solidFill>
                      <a:srgbClr val="002060"/>
                    </a:solidFill>
                    <a:latin typeface="+mj-lt"/>
                  </a:rPr>
                  <a:t>Допуск к</a:t>
                </a:r>
              </a:p>
              <a:p>
                <a:pPr algn="ctr"/>
                <a:r>
                  <a:rPr lang="ru-RU" sz="1400" b="1" dirty="0">
                    <a:solidFill>
                      <a:srgbClr val="002060"/>
                    </a:solidFill>
                    <a:latin typeface="+mj-lt"/>
                  </a:rPr>
                  <a:t>самостоятельной</a:t>
                </a:r>
              </a:p>
              <a:p>
                <a:pPr algn="ctr"/>
                <a:r>
                  <a:rPr lang="ru-RU" sz="1400" b="1" dirty="0">
                    <a:solidFill>
                      <a:srgbClr val="002060"/>
                    </a:solidFill>
                    <a:latin typeface="+mj-lt"/>
                  </a:rPr>
                  <a:t>практике</a:t>
                </a: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xmlns="" id="{F3E23308-3626-4511-B925-27D1B738BD75}"/>
                </a:ext>
              </a:extLst>
            </p:cNvPr>
            <p:cNvGrpSpPr/>
            <p:nvPr/>
          </p:nvGrpSpPr>
          <p:grpSpPr>
            <a:xfrm>
              <a:off x="5209118" y="2640431"/>
              <a:ext cx="1335109" cy="680346"/>
              <a:chOff x="5629562" y="2214471"/>
              <a:chExt cx="1335109" cy="680346"/>
            </a:xfrm>
          </p:grpSpPr>
          <p:sp>
            <p:nvSpPr>
              <p:cNvPr id="73" name="Стрелка вправо 10">
                <a:extLst>
                  <a:ext uri="{FF2B5EF4-FFF2-40B4-BE49-F238E27FC236}">
                    <a16:creationId xmlns:a16="http://schemas.microsoft.com/office/drawing/2014/main" xmlns="" id="{96CE3AF7-225C-4968-8A4D-AA2B409113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3642" y="2509055"/>
                <a:ext cx="896308" cy="385762"/>
              </a:xfrm>
              <a:prstGeom prst="rightArrow">
                <a:avLst>
                  <a:gd name="adj1" fmla="val 50000"/>
                  <a:gd name="adj2" fmla="val 50117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just">
                  <a:buFontTx/>
                  <a:buChar char="-"/>
                </a:pPr>
                <a:endParaRPr lang="ru-RU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xmlns="" id="{677AF4A7-AFFD-47E4-89F4-33FAF18A6576}"/>
                  </a:ext>
                </a:extLst>
              </p:cNvPr>
              <p:cNvSpPr txBox="1"/>
              <p:nvPr/>
            </p:nvSpPr>
            <p:spPr>
              <a:xfrm>
                <a:off x="5629562" y="2214471"/>
                <a:ext cx="1335109" cy="369332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r>
                  <a:rPr lang="ru-RU" b="1" dirty="0">
                    <a:solidFill>
                      <a:srgbClr val="970A07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сертификат</a:t>
                </a:r>
              </a:p>
            </p:txBody>
          </p:sp>
        </p:grpSp>
        <p:sp>
          <p:nvSpPr>
            <p:cNvPr id="75" name="Grand Title">
              <a:extLst>
                <a:ext uri="{FF2B5EF4-FFF2-40B4-BE49-F238E27FC236}">
                  <a16:creationId xmlns:a16="http://schemas.microsoft.com/office/drawing/2014/main" xmlns="" id="{DE810A4B-7373-46E5-91D2-DD6A8A9BD896}"/>
                </a:ext>
              </a:extLst>
            </p:cNvPr>
            <p:cNvSpPr txBox="1"/>
            <p:nvPr/>
          </p:nvSpPr>
          <p:spPr>
            <a:xfrm>
              <a:off x="937923" y="1906694"/>
              <a:ext cx="3783087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Додипломное образование  (5+2)</a:t>
              </a:r>
            </a:p>
          </p:txBody>
        </p:sp>
        <p:sp>
          <p:nvSpPr>
            <p:cNvPr id="77" name="Grand Title">
              <a:extLst>
                <a:ext uri="{FF2B5EF4-FFF2-40B4-BE49-F238E27FC236}">
                  <a16:creationId xmlns:a16="http://schemas.microsoft.com/office/drawing/2014/main" xmlns="" id="{AEC66EEC-3114-43F0-B1D7-E75BA6B63437}"/>
                </a:ext>
              </a:extLst>
            </p:cNvPr>
            <p:cNvSpPr txBox="1"/>
            <p:nvPr/>
          </p:nvSpPr>
          <p:spPr>
            <a:xfrm>
              <a:off x="7266985" y="1902132"/>
              <a:ext cx="3331040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Постдипломное образование</a:t>
              </a:r>
            </a:p>
          </p:txBody>
        </p:sp>
        <p:sp>
          <p:nvSpPr>
            <p:cNvPr id="78" name="Rectangle 10">
              <a:extLst>
                <a:ext uri="{FF2B5EF4-FFF2-40B4-BE49-F238E27FC236}">
                  <a16:creationId xmlns:a16="http://schemas.microsoft.com/office/drawing/2014/main" xmlns="" id="{4B685E3F-84A2-441E-B072-269834F303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12575" y="2454845"/>
              <a:ext cx="1439862" cy="630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ru-RU" sz="1400" b="1" i="1" dirty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</a:rPr>
                <a:t>Сертификация</a:t>
              </a:r>
              <a:endParaRPr lang="en-US" sz="1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endParaRPr>
            </a:p>
            <a:p>
              <a:pPr algn="ctr"/>
              <a:r>
                <a:rPr lang="ru-RU" sz="1400" b="1" i="1" dirty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</a:rPr>
                <a:t>Лицензирование</a:t>
              </a:r>
            </a:p>
          </p:txBody>
        </p:sp>
        <p:sp>
          <p:nvSpPr>
            <p:cNvPr id="81" name="Стрелка вправо 10">
              <a:extLst>
                <a:ext uri="{FF2B5EF4-FFF2-40B4-BE49-F238E27FC236}">
                  <a16:creationId xmlns:a16="http://schemas.microsoft.com/office/drawing/2014/main" xmlns="" id="{8B0AF558-1452-4B9B-BF4A-57F85FA679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5885" y="2863092"/>
              <a:ext cx="431800" cy="385762"/>
            </a:xfrm>
            <a:prstGeom prst="rightArrow">
              <a:avLst>
                <a:gd name="adj1" fmla="val 50000"/>
                <a:gd name="adj2" fmla="val 5011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algn="just">
                <a:buFontTx/>
                <a:buChar char="-"/>
              </a:pPr>
              <a:endParaRPr lang="ru-RU"/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xmlns="" id="{0843FEC3-3990-4908-B7DF-6098CAFEA71E}"/>
              </a:ext>
            </a:extLst>
          </p:cNvPr>
          <p:cNvGrpSpPr/>
          <p:nvPr/>
        </p:nvGrpSpPr>
        <p:grpSpPr>
          <a:xfrm>
            <a:off x="840494" y="4093219"/>
            <a:ext cx="10489955" cy="2060343"/>
            <a:chOff x="695002" y="4521692"/>
            <a:chExt cx="10489955" cy="2060343"/>
          </a:xfrm>
        </p:grpSpPr>
        <p:sp>
          <p:nvSpPr>
            <p:cNvPr id="49" name="Shape">
              <a:extLst>
                <a:ext uri="{FF2B5EF4-FFF2-40B4-BE49-F238E27FC236}">
                  <a16:creationId xmlns:a16="http://schemas.microsoft.com/office/drawing/2014/main" xmlns="" id="{AFE4263F-6E94-4145-9DC7-3DB44B9DF9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04465" y="5307491"/>
              <a:ext cx="230539" cy="230987"/>
            </a:xfrm>
            <a:custGeom>
              <a:avLst/>
              <a:gdLst>
                <a:gd name="connsiteX0" fmla="*/ 465890 w 484828"/>
                <a:gd name="connsiteY0" fmla="*/ 400551 h 485775"/>
                <a:gd name="connsiteX1" fmla="*/ 484828 w 484828"/>
                <a:gd name="connsiteY1" fmla="*/ 381612 h 485775"/>
                <a:gd name="connsiteX2" fmla="*/ 484828 w 484828"/>
                <a:gd name="connsiteY2" fmla="*/ 182758 h 485775"/>
                <a:gd name="connsiteX3" fmla="*/ 437481 w 484828"/>
                <a:gd name="connsiteY3" fmla="*/ 135411 h 485775"/>
                <a:gd name="connsiteX4" fmla="*/ 395816 w 484828"/>
                <a:gd name="connsiteY4" fmla="*/ 135411 h 485775"/>
                <a:gd name="connsiteX5" fmla="*/ 348470 w 484828"/>
                <a:gd name="connsiteY5" fmla="*/ 182758 h 485775"/>
                <a:gd name="connsiteX6" fmla="*/ 348470 w 484828"/>
                <a:gd name="connsiteY6" fmla="*/ 447898 h 485775"/>
                <a:gd name="connsiteX7" fmla="*/ 212112 w 484828"/>
                <a:gd name="connsiteY7" fmla="*/ 447898 h 485775"/>
                <a:gd name="connsiteX8" fmla="*/ 212112 w 484828"/>
                <a:gd name="connsiteY8" fmla="*/ 334266 h 485775"/>
                <a:gd name="connsiteX9" fmla="*/ 272715 w 484828"/>
                <a:gd name="connsiteY9" fmla="*/ 334266 h 485775"/>
                <a:gd name="connsiteX10" fmla="*/ 272715 w 484828"/>
                <a:gd name="connsiteY10" fmla="*/ 381613 h 485775"/>
                <a:gd name="connsiteX11" fmla="*/ 291654 w 484828"/>
                <a:gd name="connsiteY11" fmla="*/ 400552 h 485775"/>
                <a:gd name="connsiteX12" fmla="*/ 310592 w 484828"/>
                <a:gd name="connsiteY12" fmla="*/ 381613 h 485775"/>
                <a:gd name="connsiteX13" fmla="*/ 310592 w 484828"/>
                <a:gd name="connsiteY13" fmla="*/ 47347 h 485775"/>
                <a:gd name="connsiteX14" fmla="*/ 263246 w 484828"/>
                <a:gd name="connsiteY14" fmla="*/ 0 h 485775"/>
                <a:gd name="connsiteX15" fmla="*/ 221582 w 484828"/>
                <a:gd name="connsiteY15" fmla="*/ 0 h 485775"/>
                <a:gd name="connsiteX16" fmla="*/ 174235 w 484828"/>
                <a:gd name="connsiteY16" fmla="*/ 47347 h 485775"/>
                <a:gd name="connsiteX17" fmla="*/ 174235 w 484828"/>
                <a:gd name="connsiteY17" fmla="*/ 447898 h 485775"/>
                <a:gd name="connsiteX18" fmla="*/ 37877 w 484828"/>
                <a:gd name="connsiteY18" fmla="*/ 447898 h 485775"/>
                <a:gd name="connsiteX19" fmla="*/ 37877 w 484828"/>
                <a:gd name="connsiteY19" fmla="*/ 334266 h 485775"/>
                <a:gd name="connsiteX20" fmla="*/ 98480 w 484828"/>
                <a:gd name="connsiteY20" fmla="*/ 334266 h 485775"/>
                <a:gd name="connsiteX21" fmla="*/ 98480 w 484828"/>
                <a:gd name="connsiteY21" fmla="*/ 381613 h 485775"/>
                <a:gd name="connsiteX22" fmla="*/ 117419 w 484828"/>
                <a:gd name="connsiteY22" fmla="*/ 400552 h 485775"/>
                <a:gd name="connsiteX23" fmla="*/ 136358 w 484828"/>
                <a:gd name="connsiteY23" fmla="*/ 381613 h 485775"/>
                <a:gd name="connsiteX24" fmla="*/ 136358 w 484828"/>
                <a:gd name="connsiteY24" fmla="*/ 249042 h 485775"/>
                <a:gd name="connsiteX25" fmla="*/ 89011 w 484828"/>
                <a:gd name="connsiteY25" fmla="*/ 201695 h 485775"/>
                <a:gd name="connsiteX26" fmla="*/ 47347 w 484828"/>
                <a:gd name="connsiteY26" fmla="*/ 201695 h 485775"/>
                <a:gd name="connsiteX27" fmla="*/ 0 w 484828"/>
                <a:gd name="connsiteY27" fmla="*/ 249042 h 485775"/>
                <a:gd name="connsiteX28" fmla="*/ 0 w 484828"/>
                <a:gd name="connsiteY28" fmla="*/ 466836 h 485775"/>
                <a:gd name="connsiteX29" fmla="*/ 18939 w 484828"/>
                <a:gd name="connsiteY29" fmla="*/ 485775 h 485775"/>
                <a:gd name="connsiteX30" fmla="*/ 465890 w 484828"/>
                <a:gd name="connsiteY30" fmla="*/ 485775 h 485775"/>
                <a:gd name="connsiteX31" fmla="*/ 484828 w 484828"/>
                <a:gd name="connsiteY31" fmla="*/ 466836 h 485775"/>
                <a:gd name="connsiteX32" fmla="*/ 465890 w 484828"/>
                <a:gd name="connsiteY32" fmla="*/ 447898 h 485775"/>
                <a:gd name="connsiteX33" fmla="*/ 386348 w 484828"/>
                <a:gd name="connsiteY33" fmla="*/ 447898 h 485775"/>
                <a:gd name="connsiteX34" fmla="*/ 386348 w 484828"/>
                <a:gd name="connsiteY34" fmla="*/ 334266 h 485775"/>
                <a:gd name="connsiteX35" fmla="*/ 446951 w 484828"/>
                <a:gd name="connsiteY35" fmla="*/ 334266 h 485775"/>
                <a:gd name="connsiteX36" fmla="*/ 446951 w 484828"/>
                <a:gd name="connsiteY36" fmla="*/ 381613 h 485775"/>
                <a:gd name="connsiteX37" fmla="*/ 465890 w 484828"/>
                <a:gd name="connsiteY37" fmla="*/ 400551 h 485775"/>
                <a:gd name="connsiteX38" fmla="*/ 212112 w 484828"/>
                <a:gd name="connsiteY38" fmla="*/ 47347 h 485775"/>
                <a:gd name="connsiteX39" fmla="*/ 221582 w 484828"/>
                <a:gd name="connsiteY39" fmla="*/ 37877 h 485775"/>
                <a:gd name="connsiteX40" fmla="*/ 263246 w 484828"/>
                <a:gd name="connsiteY40" fmla="*/ 37877 h 485775"/>
                <a:gd name="connsiteX41" fmla="*/ 272716 w 484828"/>
                <a:gd name="connsiteY41" fmla="*/ 47347 h 485775"/>
                <a:gd name="connsiteX42" fmla="*/ 272716 w 484828"/>
                <a:gd name="connsiteY42" fmla="*/ 296389 h 485775"/>
                <a:gd name="connsiteX43" fmla="*/ 212113 w 484828"/>
                <a:gd name="connsiteY43" fmla="*/ 296389 h 485775"/>
                <a:gd name="connsiteX44" fmla="*/ 212113 w 484828"/>
                <a:gd name="connsiteY44" fmla="*/ 47347 h 485775"/>
                <a:gd name="connsiteX45" fmla="*/ 37877 w 484828"/>
                <a:gd name="connsiteY45" fmla="*/ 249042 h 485775"/>
                <a:gd name="connsiteX46" fmla="*/ 47346 w 484828"/>
                <a:gd name="connsiteY46" fmla="*/ 239573 h 485775"/>
                <a:gd name="connsiteX47" fmla="*/ 89011 w 484828"/>
                <a:gd name="connsiteY47" fmla="*/ 239573 h 485775"/>
                <a:gd name="connsiteX48" fmla="*/ 98480 w 484828"/>
                <a:gd name="connsiteY48" fmla="*/ 249042 h 485775"/>
                <a:gd name="connsiteX49" fmla="*/ 98480 w 484828"/>
                <a:gd name="connsiteY49" fmla="*/ 296389 h 485775"/>
                <a:gd name="connsiteX50" fmla="*/ 37877 w 484828"/>
                <a:gd name="connsiteY50" fmla="*/ 296389 h 485775"/>
                <a:gd name="connsiteX51" fmla="*/ 37877 w 484828"/>
                <a:gd name="connsiteY51" fmla="*/ 249042 h 485775"/>
                <a:gd name="connsiteX52" fmla="*/ 386348 w 484828"/>
                <a:gd name="connsiteY52" fmla="*/ 296389 h 485775"/>
                <a:gd name="connsiteX53" fmla="*/ 386348 w 484828"/>
                <a:gd name="connsiteY53" fmla="*/ 182758 h 485775"/>
                <a:gd name="connsiteX54" fmla="*/ 395816 w 484828"/>
                <a:gd name="connsiteY54" fmla="*/ 173288 h 485775"/>
                <a:gd name="connsiteX55" fmla="*/ 437481 w 484828"/>
                <a:gd name="connsiteY55" fmla="*/ 173288 h 485775"/>
                <a:gd name="connsiteX56" fmla="*/ 446951 w 484828"/>
                <a:gd name="connsiteY56" fmla="*/ 182758 h 485775"/>
                <a:gd name="connsiteX57" fmla="*/ 446951 w 484828"/>
                <a:gd name="connsiteY57" fmla="*/ 296389 h 485775"/>
                <a:gd name="connsiteX58" fmla="*/ 386348 w 484828"/>
                <a:gd name="connsiteY58" fmla="*/ 296389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484828" h="485775">
                  <a:moveTo>
                    <a:pt x="465890" y="400551"/>
                  </a:moveTo>
                  <a:cubicBezTo>
                    <a:pt x="476349" y="400551"/>
                    <a:pt x="484828" y="392072"/>
                    <a:pt x="484828" y="381612"/>
                  </a:cubicBezTo>
                  <a:lnTo>
                    <a:pt x="484828" y="182758"/>
                  </a:lnTo>
                  <a:cubicBezTo>
                    <a:pt x="484828" y="156651"/>
                    <a:pt x="463589" y="135411"/>
                    <a:pt x="437481" y="135411"/>
                  </a:cubicBezTo>
                  <a:lnTo>
                    <a:pt x="395816" y="135411"/>
                  </a:lnTo>
                  <a:cubicBezTo>
                    <a:pt x="369710" y="135411"/>
                    <a:pt x="348470" y="156650"/>
                    <a:pt x="348470" y="182758"/>
                  </a:cubicBezTo>
                  <a:lnTo>
                    <a:pt x="348470" y="447898"/>
                  </a:lnTo>
                  <a:lnTo>
                    <a:pt x="212112" y="447898"/>
                  </a:lnTo>
                  <a:lnTo>
                    <a:pt x="212112" y="334266"/>
                  </a:lnTo>
                  <a:lnTo>
                    <a:pt x="272715" y="334266"/>
                  </a:lnTo>
                  <a:lnTo>
                    <a:pt x="272715" y="381613"/>
                  </a:lnTo>
                  <a:cubicBezTo>
                    <a:pt x="272715" y="392073"/>
                    <a:pt x="281194" y="400552"/>
                    <a:pt x="291654" y="400552"/>
                  </a:cubicBezTo>
                  <a:cubicBezTo>
                    <a:pt x="302113" y="400552"/>
                    <a:pt x="310592" y="392073"/>
                    <a:pt x="310592" y="381613"/>
                  </a:cubicBezTo>
                  <a:lnTo>
                    <a:pt x="310592" y="47347"/>
                  </a:lnTo>
                  <a:cubicBezTo>
                    <a:pt x="310593" y="21239"/>
                    <a:pt x="289353" y="0"/>
                    <a:pt x="263246" y="0"/>
                  </a:cubicBezTo>
                  <a:lnTo>
                    <a:pt x="221582" y="0"/>
                  </a:lnTo>
                  <a:cubicBezTo>
                    <a:pt x="195475" y="0"/>
                    <a:pt x="174235" y="21239"/>
                    <a:pt x="174235" y="47347"/>
                  </a:cubicBezTo>
                  <a:lnTo>
                    <a:pt x="174235" y="447898"/>
                  </a:lnTo>
                  <a:lnTo>
                    <a:pt x="37877" y="447898"/>
                  </a:lnTo>
                  <a:lnTo>
                    <a:pt x="37877" y="334266"/>
                  </a:lnTo>
                  <a:lnTo>
                    <a:pt x="98480" y="334266"/>
                  </a:lnTo>
                  <a:lnTo>
                    <a:pt x="98480" y="381613"/>
                  </a:lnTo>
                  <a:cubicBezTo>
                    <a:pt x="98480" y="392073"/>
                    <a:pt x="106960" y="400552"/>
                    <a:pt x="117419" y="400552"/>
                  </a:cubicBezTo>
                  <a:cubicBezTo>
                    <a:pt x="127878" y="400552"/>
                    <a:pt x="136358" y="392073"/>
                    <a:pt x="136358" y="381613"/>
                  </a:cubicBezTo>
                  <a:lnTo>
                    <a:pt x="136358" y="249042"/>
                  </a:lnTo>
                  <a:cubicBezTo>
                    <a:pt x="136358" y="222936"/>
                    <a:pt x="115118" y="201695"/>
                    <a:pt x="89011" y="201695"/>
                  </a:cubicBezTo>
                  <a:lnTo>
                    <a:pt x="47347" y="201695"/>
                  </a:lnTo>
                  <a:cubicBezTo>
                    <a:pt x="21240" y="201695"/>
                    <a:pt x="0" y="222935"/>
                    <a:pt x="0" y="249042"/>
                  </a:cubicBezTo>
                  <a:lnTo>
                    <a:pt x="0" y="466836"/>
                  </a:lnTo>
                  <a:cubicBezTo>
                    <a:pt x="0" y="477296"/>
                    <a:pt x="8479" y="485775"/>
                    <a:pt x="18939" y="485775"/>
                  </a:cubicBezTo>
                  <a:lnTo>
                    <a:pt x="465890" y="485775"/>
                  </a:lnTo>
                  <a:cubicBezTo>
                    <a:pt x="476349" y="485775"/>
                    <a:pt x="484828" y="477296"/>
                    <a:pt x="484828" y="466836"/>
                  </a:cubicBezTo>
                  <a:cubicBezTo>
                    <a:pt x="484828" y="456377"/>
                    <a:pt x="476349" y="447898"/>
                    <a:pt x="465890" y="447898"/>
                  </a:cubicBezTo>
                  <a:lnTo>
                    <a:pt x="386348" y="447898"/>
                  </a:lnTo>
                  <a:lnTo>
                    <a:pt x="386348" y="334266"/>
                  </a:lnTo>
                  <a:lnTo>
                    <a:pt x="446951" y="334266"/>
                  </a:lnTo>
                  <a:lnTo>
                    <a:pt x="446951" y="381613"/>
                  </a:lnTo>
                  <a:cubicBezTo>
                    <a:pt x="446951" y="392073"/>
                    <a:pt x="455430" y="400551"/>
                    <a:pt x="465890" y="400551"/>
                  </a:cubicBezTo>
                  <a:close/>
                  <a:moveTo>
                    <a:pt x="212112" y="47347"/>
                  </a:moveTo>
                  <a:cubicBezTo>
                    <a:pt x="212112" y="42126"/>
                    <a:pt x="216360" y="37877"/>
                    <a:pt x="221582" y="37877"/>
                  </a:cubicBezTo>
                  <a:lnTo>
                    <a:pt x="263246" y="37877"/>
                  </a:lnTo>
                  <a:cubicBezTo>
                    <a:pt x="268468" y="37877"/>
                    <a:pt x="272716" y="42125"/>
                    <a:pt x="272716" y="47347"/>
                  </a:cubicBezTo>
                  <a:lnTo>
                    <a:pt x="272716" y="296389"/>
                  </a:lnTo>
                  <a:lnTo>
                    <a:pt x="212113" y="296389"/>
                  </a:lnTo>
                  <a:lnTo>
                    <a:pt x="212113" y="47347"/>
                  </a:lnTo>
                  <a:close/>
                  <a:moveTo>
                    <a:pt x="37877" y="249042"/>
                  </a:moveTo>
                  <a:cubicBezTo>
                    <a:pt x="37877" y="243821"/>
                    <a:pt x="42125" y="239573"/>
                    <a:pt x="47346" y="239573"/>
                  </a:cubicBezTo>
                  <a:lnTo>
                    <a:pt x="89011" y="239573"/>
                  </a:lnTo>
                  <a:cubicBezTo>
                    <a:pt x="94232" y="239573"/>
                    <a:pt x="98480" y="243821"/>
                    <a:pt x="98480" y="249042"/>
                  </a:cubicBezTo>
                  <a:lnTo>
                    <a:pt x="98480" y="296389"/>
                  </a:lnTo>
                  <a:lnTo>
                    <a:pt x="37877" y="296389"/>
                  </a:lnTo>
                  <a:lnTo>
                    <a:pt x="37877" y="249042"/>
                  </a:lnTo>
                  <a:close/>
                  <a:moveTo>
                    <a:pt x="386348" y="296389"/>
                  </a:moveTo>
                  <a:lnTo>
                    <a:pt x="386348" y="182758"/>
                  </a:lnTo>
                  <a:cubicBezTo>
                    <a:pt x="386348" y="177537"/>
                    <a:pt x="390595" y="173288"/>
                    <a:pt x="395816" y="173288"/>
                  </a:cubicBezTo>
                  <a:lnTo>
                    <a:pt x="437481" y="173288"/>
                  </a:lnTo>
                  <a:cubicBezTo>
                    <a:pt x="442702" y="173288"/>
                    <a:pt x="446951" y="177536"/>
                    <a:pt x="446951" y="182758"/>
                  </a:cubicBezTo>
                  <a:lnTo>
                    <a:pt x="446951" y="296389"/>
                  </a:lnTo>
                  <a:lnTo>
                    <a:pt x="386348" y="296389"/>
                  </a:lnTo>
                  <a:close/>
                </a:path>
              </a:pathLst>
            </a:custGeom>
            <a:solidFill>
              <a:schemeClr val="bg1"/>
            </a:solidFill>
            <a:ln w="9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0" name="Grand Title">
              <a:extLst>
                <a:ext uri="{FF2B5EF4-FFF2-40B4-BE49-F238E27FC236}">
                  <a16:creationId xmlns:a16="http://schemas.microsoft.com/office/drawing/2014/main" xmlns="" id="{DB965EFB-E2A1-433B-9AB0-EE5BA1AADBCF}"/>
                </a:ext>
              </a:extLst>
            </p:cNvPr>
            <p:cNvSpPr txBox="1"/>
            <p:nvPr/>
          </p:nvSpPr>
          <p:spPr>
            <a:xfrm>
              <a:off x="3739858" y="4521692"/>
              <a:ext cx="4400243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002060"/>
                  </a:solidFill>
                  <a:latin typeface="+mj-lt"/>
                </a:rPr>
                <a:t>Модель подготовки в Европе 11-14 лет </a:t>
              </a:r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xmlns="" id="{F13A3767-2CAF-40B7-BC61-BA5EB3C6C3B9}"/>
                </a:ext>
              </a:extLst>
            </p:cNvPr>
            <p:cNvGrpSpPr/>
            <p:nvPr/>
          </p:nvGrpSpPr>
          <p:grpSpPr>
            <a:xfrm>
              <a:off x="695002" y="5206762"/>
              <a:ext cx="4009654" cy="1287799"/>
              <a:chOff x="978156" y="2447233"/>
              <a:chExt cx="4009654" cy="1287799"/>
            </a:xfrm>
          </p:grpSpPr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xmlns="" id="{EA102078-B917-4FD0-876F-14FCAEC90A10}"/>
                  </a:ext>
                </a:extLst>
              </p:cNvPr>
              <p:cNvCxnSpPr>
                <a:cxnSpLocks/>
                <a:stCxn id="89" idx="6"/>
                <a:endCxn id="84" idx="2"/>
              </p:cNvCxnSpPr>
              <p:nvPr/>
            </p:nvCxnSpPr>
            <p:spPr>
              <a:xfrm flipV="1">
                <a:off x="2252036" y="3084173"/>
                <a:ext cx="1461894" cy="13919"/>
              </a:xfrm>
              <a:prstGeom prst="line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xmlns="" id="{39C70957-0649-41D4-9175-6E20BB7C16C5}"/>
                  </a:ext>
                </a:extLst>
              </p:cNvPr>
              <p:cNvSpPr/>
              <p:nvPr/>
            </p:nvSpPr>
            <p:spPr>
              <a:xfrm>
                <a:off x="3713930" y="2447233"/>
                <a:ext cx="1273880" cy="127388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>
                    <a:solidFill>
                      <a:schemeClr val="bg1"/>
                    </a:solidFill>
                  </a:rPr>
                  <a:t>ф</a:t>
                </a:r>
                <a:endParaRPr lang="en-ID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xmlns="" id="{44771B8E-6387-4F20-BB88-60B287A6B676}"/>
                  </a:ext>
                </a:extLst>
              </p:cNvPr>
              <p:cNvGrpSpPr/>
              <p:nvPr/>
            </p:nvGrpSpPr>
            <p:grpSpPr>
              <a:xfrm>
                <a:off x="978156" y="2461152"/>
                <a:ext cx="1273880" cy="1273880"/>
                <a:chOff x="978156" y="2461152"/>
                <a:chExt cx="1273880" cy="1273880"/>
              </a:xfrm>
            </p:grpSpPr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xmlns="" id="{F3BF3678-1EA4-4DCC-AAE9-11D4651DBC2B}"/>
                    </a:ext>
                  </a:extLst>
                </p:cNvPr>
                <p:cNvSpPr/>
                <p:nvPr/>
              </p:nvSpPr>
              <p:spPr>
                <a:xfrm>
                  <a:off x="978156" y="2461152"/>
                  <a:ext cx="1273880" cy="127388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" name="Grand Title">
                  <a:extLst>
                    <a:ext uri="{FF2B5EF4-FFF2-40B4-BE49-F238E27FC236}">
                      <a16:creationId xmlns:a16="http://schemas.microsoft.com/office/drawing/2014/main" xmlns="" id="{687C95AB-8346-4476-9C6D-CEF67E2ADF0A}"/>
                    </a:ext>
                  </a:extLst>
                </p:cNvPr>
                <p:cNvSpPr txBox="1"/>
                <p:nvPr/>
              </p:nvSpPr>
              <p:spPr>
                <a:xfrm>
                  <a:off x="1122043" y="2875688"/>
                  <a:ext cx="986104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t" anchorCtr="0">
                  <a:spAutoFit/>
                </a:bodyPr>
                <a:lstStyle/>
                <a:p>
                  <a:pPr algn="ctr"/>
                  <a:r>
                    <a:rPr lang="ru-RU" sz="1400" b="1" dirty="0">
                      <a:solidFill>
                        <a:srgbClr val="002060"/>
                      </a:solidFill>
                      <a:latin typeface="+mj-lt"/>
                    </a:rPr>
                    <a:t>Бакалавриат</a:t>
                  </a:r>
                </a:p>
                <a:p>
                  <a:pPr algn="ctr"/>
                  <a:r>
                    <a:rPr lang="ru-RU" sz="1400" b="1" dirty="0">
                      <a:solidFill>
                        <a:srgbClr val="002060"/>
                      </a:solidFill>
                      <a:latin typeface="+mj-lt"/>
                    </a:rPr>
                    <a:t>5 лет</a:t>
                  </a:r>
                </a:p>
              </p:txBody>
            </p:sp>
          </p:grpSp>
          <p:sp>
            <p:nvSpPr>
              <p:cNvPr id="86" name="Grand Title">
                <a:extLst>
                  <a:ext uri="{FF2B5EF4-FFF2-40B4-BE49-F238E27FC236}">
                    <a16:creationId xmlns:a16="http://schemas.microsoft.com/office/drawing/2014/main" xmlns="" id="{E8BCD9A9-9609-4D70-8C73-ED0139188AE8}"/>
                  </a:ext>
                </a:extLst>
              </p:cNvPr>
              <p:cNvSpPr txBox="1"/>
              <p:nvPr/>
            </p:nvSpPr>
            <p:spPr>
              <a:xfrm>
                <a:off x="3902690" y="2758248"/>
                <a:ext cx="860813" cy="64633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none" lIns="0" tIns="0" rIns="0" bIns="0" rtlCol="0" anchor="t" anchorCtr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Provisional</a:t>
                </a:r>
                <a:br>
                  <a:rPr lang="en-US" sz="14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14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GMC</a:t>
                </a:r>
                <a:br>
                  <a:rPr lang="en-US" sz="14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14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registration</a:t>
                </a:r>
              </a:p>
            </p:txBody>
          </p:sp>
        </p:grp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xmlns="" id="{0773EF36-06B7-4974-B700-50491D6A163E}"/>
                </a:ext>
              </a:extLst>
            </p:cNvPr>
            <p:cNvSpPr/>
            <p:nvPr/>
          </p:nvSpPr>
          <p:spPr>
            <a:xfrm>
              <a:off x="5139865" y="5206762"/>
              <a:ext cx="1273880" cy="12738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chemeClr val="bg1"/>
                </a:solidFill>
              </a:endParaRPr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xmlns="" id="{1080C32E-C16A-4F11-B026-B74D6E816FF2}"/>
                </a:ext>
              </a:extLst>
            </p:cNvPr>
            <p:cNvCxnSpPr>
              <a:cxnSpLocks/>
              <a:stCxn id="84" idx="6"/>
              <a:endCxn id="100" idx="2"/>
            </p:cNvCxnSpPr>
            <p:nvPr/>
          </p:nvCxnSpPr>
          <p:spPr>
            <a:xfrm>
              <a:off x="4704656" y="5843702"/>
              <a:ext cx="435209" cy="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Grand Title">
              <a:extLst>
                <a:ext uri="{FF2B5EF4-FFF2-40B4-BE49-F238E27FC236}">
                  <a16:creationId xmlns:a16="http://schemas.microsoft.com/office/drawing/2014/main" xmlns="" id="{7F360238-E067-4E61-BF7D-F945E092FF18}"/>
                </a:ext>
              </a:extLst>
            </p:cNvPr>
            <p:cNvSpPr txBox="1"/>
            <p:nvPr/>
          </p:nvSpPr>
          <p:spPr>
            <a:xfrm>
              <a:off x="5346399" y="5517776"/>
              <a:ext cx="860813" cy="646331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Full l</a:t>
              </a:r>
              <a:br>
                <a:rPr lang="en-US" sz="1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GMC</a:t>
              </a:r>
              <a:br>
                <a:rPr lang="en-US" sz="1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registration</a:t>
              </a:r>
            </a:p>
          </p:txBody>
        </p:sp>
        <p:sp>
          <p:nvSpPr>
            <p:cNvPr id="106" name="Стрелка вправо 10">
              <a:extLst>
                <a:ext uri="{FF2B5EF4-FFF2-40B4-BE49-F238E27FC236}">
                  <a16:creationId xmlns:a16="http://schemas.microsoft.com/office/drawing/2014/main" xmlns="" id="{A7DA4309-5AD3-4074-A586-6F19625ED4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3929" y="5657779"/>
              <a:ext cx="431800" cy="385762"/>
            </a:xfrm>
            <a:prstGeom prst="rightArrow">
              <a:avLst>
                <a:gd name="adj1" fmla="val 50000"/>
                <a:gd name="adj2" fmla="val 5011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algn="just">
                <a:buFontTx/>
                <a:buChar char="-"/>
              </a:pPr>
              <a:endParaRPr lang="ru-RU"/>
            </a:p>
          </p:txBody>
        </p:sp>
        <p:sp>
          <p:nvSpPr>
            <p:cNvPr id="107" name="Стрелка вправо 10">
              <a:extLst>
                <a:ext uri="{FF2B5EF4-FFF2-40B4-BE49-F238E27FC236}">
                  <a16:creationId xmlns:a16="http://schemas.microsoft.com/office/drawing/2014/main" xmlns="" id="{E9548A7C-2C58-4AC5-ACFF-98D8D7BB94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1779" y="5657779"/>
              <a:ext cx="431800" cy="385762"/>
            </a:xfrm>
            <a:prstGeom prst="rightArrow">
              <a:avLst>
                <a:gd name="adj1" fmla="val 50000"/>
                <a:gd name="adj2" fmla="val 5011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algn="just">
                <a:buFontTx/>
                <a:buChar char="-"/>
              </a:pPr>
              <a:endParaRPr lang="ru-RU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xmlns="" id="{7BDBFAC1-BC9F-4047-ACF9-DBA4B72AA020}"/>
                </a:ext>
              </a:extLst>
            </p:cNvPr>
            <p:cNvSpPr/>
            <p:nvPr/>
          </p:nvSpPr>
          <p:spPr>
            <a:xfrm>
              <a:off x="7564618" y="5055653"/>
              <a:ext cx="1767495" cy="72000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Резидентура по узким</a:t>
              </a:r>
            </a:p>
            <a:p>
              <a:pPr algn="ctr"/>
              <a:r>
                <a:rPr lang="ru-RU" sz="11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специальностям</a:t>
              </a:r>
            </a:p>
            <a:p>
              <a:pPr algn="ctr"/>
              <a:r>
                <a:rPr lang="ru-RU" sz="11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 5 до 8 лет</a:t>
              </a: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xmlns="" id="{9B92D8E6-C4E7-4782-ADCD-C510C7457098}"/>
                </a:ext>
              </a:extLst>
            </p:cNvPr>
            <p:cNvSpPr/>
            <p:nvPr/>
          </p:nvSpPr>
          <p:spPr>
            <a:xfrm>
              <a:off x="7564617" y="5965474"/>
              <a:ext cx="1767494" cy="61656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Резидентура по GP</a:t>
              </a:r>
            </a:p>
            <a:p>
              <a:pPr algn="ctr"/>
              <a:r>
                <a:rPr lang="ru-RU" sz="11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года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xmlns="" id="{A95DED04-CECE-4E52-AA16-1D35AF763F18}"/>
                </a:ext>
              </a:extLst>
            </p:cNvPr>
            <p:cNvSpPr/>
            <p:nvPr/>
          </p:nvSpPr>
          <p:spPr>
            <a:xfrm>
              <a:off x="9538646" y="5049960"/>
              <a:ext cx="1646311" cy="72000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Узкий специалист</a:t>
              </a: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xmlns="" id="{7C360093-37B1-44E4-BE8D-A224008215DC}"/>
                </a:ext>
              </a:extLst>
            </p:cNvPr>
            <p:cNvSpPr/>
            <p:nvPr/>
          </p:nvSpPr>
          <p:spPr>
            <a:xfrm>
              <a:off x="9538644" y="5965473"/>
              <a:ext cx="1646311" cy="61656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GP</a:t>
              </a:r>
            </a:p>
          </p:txBody>
        </p:sp>
        <p:sp>
          <p:nvSpPr>
            <p:cNvPr id="117" name="Rectangle 10">
              <a:extLst>
                <a:ext uri="{FF2B5EF4-FFF2-40B4-BE49-F238E27FC236}">
                  <a16:creationId xmlns:a16="http://schemas.microsoft.com/office/drawing/2014/main" xmlns="" id="{7D6F5B5F-3D85-4AC1-BD04-5331A5C363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59552" y="4747876"/>
              <a:ext cx="160449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ru-RU" sz="1600" b="1" i="1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</a:rPr>
                <a:t>Лицензирование</a:t>
              </a:r>
              <a:endParaRPr lang="ru-RU" sz="16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endParaRPr>
            </a:p>
          </p:txBody>
        </p:sp>
      </p:grpSp>
      <p:sp>
        <p:nvSpPr>
          <p:cNvPr id="121" name="Grand Title">
            <a:extLst>
              <a:ext uri="{FF2B5EF4-FFF2-40B4-BE49-F238E27FC236}">
                <a16:creationId xmlns:a16="http://schemas.microsoft.com/office/drawing/2014/main" xmlns="" id="{6390BB75-DC80-4898-AE6E-C7FBF58098A2}"/>
              </a:ext>
            </a:extLst>
          </p:cNvPr>
          <p:cNvSpPr txBox="1"/>
          <p:nvPr/>
        </p:nvSpPr>
        <p:spPr>
          <a:xfrm>
            <a:off x="3645618" y="6228684"/>
            <a:ext cx="2913619" cy="43088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ct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Foundation по базовым клиническим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</a:b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специальностям 1-2 года</a:t>
            </a:r>
          </a:p>
        </p:txBody>
      </p:sp>
      <p:pic>
        <p:nvPicPr>
          <p:cNvPr id="52" name="Picture 4">
            <a:extLst>
              <a:ext uri="{FF2B5EF4-FFF2-40B4-BE49-F238E27FC236}">
                <a16:creationId xmlns:a16="http://schemas.microsoft.com/office/drawing/2014/main" xmlns="" id="{56D36BDA-38E1-E74D-9C01-8D6DB95B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580" y="6224321"/>
            <a:ext cx="1631525" cy="55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014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8CBFBB41-487D-4611-BCED-527B0F74963C}"/>
              </a:ext>
            </a:extLst>
          </p:cNvPr>
          <p:cNvSpPr/>
          <p:nvPr/>
        </p:nvSpPr>
        <p:spPr>
          <a:xfrm flipH="1">
            <a:off x="914650" y="5130378"/>
            <a:ext cx="11106615" cy="81868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16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Оценка резидентов из Университетов стран участников ЦА </a:t>
            </a:r>
          </a:p>
          <a:p>
            <a:pPr algn="ctr">
              <a:lnSpc>
                <a:spcPct val="150000"/>
              </a:lnSpc>
            </a:pPr>
            <a:r>
              <a:rPr lang="ru-RU" sz="16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(50 тестовых вопросов Европейского Экзамена по Педиатрии, детской хирургии, нейропсихиатрии)</a:t>
            </a:r>
            <a:endParaRPr lang="en-ID" sz="16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Grand Title">
            <a:extLst>
              <a:ext uri="{FF2B5EF4-FFF2-40B4-BE49-F238E27FC236}">
                <a16:creationId xmlns:a16="http://schemas.microsoft.com/office/drawing/2014/main" xmlns="" id="{63C4A49F-F327-4DE3-8782-218C102E8952}"/>
              </a:ext>
            </a:extLst>
          </p:cNvPr>
          <p:cNvSpPr txBox="1"/>
          <p:nvPr/>
        </p:nvSpPr>
        <p:spPr>
          <a:xfrm>
            <a:off x="949275" y="1083998"/>
            <a:ext cx="3817327" cy="43088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Документальная основа</a:t>
            </a:r>
            <a:endParaRPr lang="en-ID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Justify Text Body">
            <a:extLst>
              <a:ext uri="{FF2B5EF4-FFF2-40B4-BE49-F238E27FC236}">
                <a16:creationId xmlns:a16="http://schemas.microsoft.com/office/drawing/2014/main" xmlns="" id="{4ECC46E4-9DD6-4F74-A163-2E3A4CC1F0BA}"/>
              </a:ext>
            </a:extLst>
          </p:cNvPr>
          <p:cNvSpPr txBox="1"/>
          <p:nvPr/>
        </p:nvSpPr>
        <p:spPr>
          <a:xfrm>
            <a:off x="837762" y="1792429"/>
            <a:ext cx="11183503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Данная Учебная Программа Последипломного обучения по Педиатрии основана на соединении следующих документов:</a:t>
            </a: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Союз Европейских Медицинских Специалистов – Раздел Педиатрии – Европейские Требования к обучению в Педиатрии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Союз Европейских Медицинских Специалистов - Европейская Академия Педиатрии – Учебный план Общей базы обучения по Педиатрии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Польская программа обучения по Педиатрии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Немецкая до- и последипломная программа обучения по Педиатрии.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Программа Итальянских Специализированных Школ по Педиатрии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Baseline документ ChildCA </a:t>
            </a:r>
          </a:p>
        </p:txBody>
      </p:sp>
      <p:pic>
        <p:nvPicPr>
          <p:cNvPr id="32" name="Рисунок 4">
            <a:extLst>
              <a:ext uri="{FF2B5EF4-FFF2-40B4-BE49-F238E27FC236}">
                <a16:creationId xmlns:a16="http://schemas.microsoft.com/office/drawing/2014/main" xmlns="" id="{3C274CAC-F34E-4871-A82C-CF9C0F5FD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2" y="175306"/>
            <a:ext cx="1416487" cy="344370"/>
          </a:xfrm>
          <a:prstGeom prst="rect">
            <a:avLst/>
          </a:prstGeom>
        </p:spPr>
      </p:pic>
      <p:pic>
        <p:nvPicPr>
          <p:cNvPr id="34" name="Рисунок 3">
            <a:extLst>
              <a:ext uri="{FF2B5EF4-FFF2-40B4-BE49-F238E27FC236}">
                <a16:creationId xmlns:a16="http://schemas.microsoft.com/office/drawing/2014/main" xmlns="" id="{610B45AC-8CF7-47B1-970A-2600D520DA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580" y="104527"/>
            <a:ext cx="1643686" cy="485928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56D36BDA-38E1-E74D-9C01-8D6DB95B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580" y="6224321"/>
            <a:ext cx="1631525" cy="55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999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s">
            <a:extLst>
              <a:ext uri="{FF2B5EF4-FFF2-40B4-BE49-F238E27FC236}">
                <a16:creationId xmlns:a16="http://schemas.microsoft.com/office/drawing/2014/main" xmlns="" id="{1FF7C180-84D9-4ECF-8CEE-F82DA54C57A3}"/>
              </a:ext>
            </a:extLst>
          </p:cNvPr>
          <p:cNvSpPr/>
          <p:nvPr/>
        </p:nvSpPr>
        <p:spPr>
          <a:xfrm>
            <a:off x="-15734" y="3806182"/>
            <a:ext cx="12193588" cy="2950617"/>
          </a:xfrm>
          <a:prstGeom prst="rect">
            <a:avLst/>
          </a:prstGeom>
          <a:solidFill>
            <a:schemeClr val="tx1">
              <a:lumMod val="95000"/>
              <a:lumOff val="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Grand Title">
            <a:extLst>
              <a:ext uri="{FF2B5EF4-FFF2-40B4-BE49-F238E27FC236}">
                <a16:creationId xmlns:a16="http://schemas.microsoft.com/office/drawing/2014/main" xmlns="" id="{63C4A49F-F327-4DE3-8782-218C102E8952}"/>
              </a:ext>
            </a:extLst>
          </p:cNvPr>
          <p:cNvSpPr txBox="1"/>
          <p:nvPr/>
        </p:nvSpPr>
        <p:spPr>
          <a:xfrm>
            <a:off x="2388246" y="1016216"/>
            <a:ext cx="3544240" cy="369332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+mj-lt"/>
              </a:rPr>
              <a:t>УРОВНИ ОБСУЖДЕНИЯ ОП</a:t>
            </a:r>
          </a:p>
        </p:txBody>
      </p:sp>
      <p:pic>
        <p:nvPicPr>
          <p:cNvPr id="32" name="Рисунок 4">
            <a:extLst>
              <a:ext uri="{FF2B5EF4-FFF2-40B4-BE49-F238E27FC236}">
                <a16:creationId xmlns:a16="http://schemas.microsoft.com/office/drawing/2014/main" xmlns="" id="{3C274CAC-F34E-4871-A82C-CF9C0F5FD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2" y="175306"/>
            <a:ext cx="1416487" cy="344370"/>
          </a:xfrm>
          <a:prstGeom prst="rect">
            <a:avLst/>
          </a:prstGeom>
        </p:spPr>
      </p:pic>
      <p:pic>
        <p:nvPicPr>
          <p:cNvPr id="34" name="Рисунок 3">
            <a:extLst>
              <a:ext uri="{FF2B5EF4-FFF2-40B4-BE49-F238E27FC236}">
                <a16:creationId xmlns:a16="http://schemas.microsoft.com/office/drawing/2014/main" xmlns="" id="{610B45AC-8CF7-47B1-970A-2600D520DA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580" y="104527"/>
            <a:ext cx="1643686" cy="485928"/>
          </a:xfrm>
          <a:prstGeom prst="rect">
            <a:avLst/>
          </a:prstGeom>
        </p:spPr>
      </p:pic>
      <p:sp>
        <p:nvSpPr>
          <p:cNvPr id="13" name="Justify Text Body">
            <a:extLst>
              <a:ext uri="{FF2B5EF4-FFF2-40B4-BE49-F238E27FC236}">
                <a16:creationId xmlns:a16="http://schemas.microsoft.com/office/drawing/2014/main" xmlns="" id="{84F2FCAB-F2F3-49E8-9F52-F047FFB072AF}"/>
              </a:ext>
            </a:extLst>
          </p:cNvPr>
          <p:cNvSpPr txBox="1"/>
          <p:nvPr/>
        </p:nvSpPr>
        <p:spPr>
          <a:xfrm>
            <a:off x="970921" y="1882087"/>
            <a:ext cx="7889505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002060"/>
                </a:solidFill>
              </a:rPr>
              <a:t>30.10.20</a:t>
            </a:r>
            <a:r>
              <a:rPr lang="ru-RU" sz="1600" dirty="0">
                <a:solidFill>
                  <a:srgbClr val="002060"/>
                </a:solidFill>
              </a:rPr>
              <a:t> с целью сбора замечаний и  предложений  педиатрического сообщества </a:t>
            </a:r>
            <a:r>
              <a:rPr lang="ru-RU" sz="1600" b="1" dirty="0">
                <a:solidFill>
                  <a:srgbClr val="002060"/>
                </a:solidFill>
              </a:rPr>
              <a:t>командой КазНУ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ru-RU" sz="1600" b="1" dirty="0">
                <a:solidFill>
                  <a:srgbClr val="002060"/>
                </a:solidFill>
              </a:rPr>
              <a:t>им.аль-Фараби</a:t>
            </a:r>
            <a:r>
              <a:rPr lang="ru-RU" sz="1600" dirty="0">
                <a:solidFill>
                  <a:srgbClr val="002060"/>
                </a:solidFill>
              </a:rPr>
              <a:t>  был проведен </a:t>
            </a:r>
            <a:r>
              <a:rPr lang="ru-RU" sz="1600" b="1" dirty="0">
                <a:solidFill>
                  <a:srgbClr val="002060"/>
                </a:solidFill>
              </a:rPr>
              <a:t>Круглый стол </a:t>
            </a:r>
            <a:r>
              <a:rPr lang="ru-RU" sz="1600" dirty="0">
                <a:solidFill>
                  <a:srgbClr val="002060"/>
                </a:solidFill>
              </a:rPr>
              <a:t>по обсуждению ОП по «Педиатрии» с участием </a:t>
            </a:r>
            <a:r>
              <a:rPr lang="ru-RU" sz="1600" b="1" dirty="0">
                <a:solidFill>
                  <a:srgbClr val="002060"/>
                </a:solidFill>
              </a:rPr>
              <a:t>24 специалистов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b="1" dirty="0">
                <a:solidFill>
                  <a:srgbClr val="002060"/>
                </a:solidFill>
              </a:rPr>
              <a:t>в области педиатрии из ведущих медицинских Университетов и Академий  РК</a:t>
            </a:r>
            <a:r>
              <a:rPr lang="ru-RU" sz="1600" dirty="0">
                <a:solidFill>
                  <a:srgbClr val="002060"/>
                </a:solidFill>
              </a:rPr>
              <a:t>. Получены отзывы, экспертные заключения, рецензии.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DCD8135-678A-40F2-B400-D45F947103A7}"/>
              </a:ext>
            </a:extLst>
          </p:cNvPr>
          <p:cNvGrpSpPr/>
          <p:nvPr/>
        </p:nvGrpSpPr>
        <p:grpSpPr>
          <a:xfrm>
            <a:off x="8236677" y="767880"/>
            <a:ext cx="3941177" cy="3034796"/>
            <a:chOff x="226061" y="-999685"/>
            <a:chExt cx="8294168" cy="6386694"/>
          </a:xfrm>
        </p:grpSpPr>
        <p:pic>
          <p:nvPicPr>
            <p:cNvPr id="6" name="Picture 2" descr="C:\Users\Гулжан\Documents\Эрасмус\фото\круглый стол\WhatsApp Image 2020-11-05 at 14.43.00 (2).jpeg">
              <a:extLst>
                <a:ext uri="{FF2B5EF4-FFF2-40B4-BE49-F238E27FC236}">
                  <a16:creationId xmlns:a16="http://schemas.microsoft.com/office/drawing/2014/main" xmlns="" id="{D54D9C3E-972A-49A2-8541-922CE5FC36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83" b="18883"/>
            <a:stretch/>
          </p:blipFill>
          <p:spPr bwMode="auto">
            <a:xfrm>
              <a:off x="2874564" y="702278"/>
              <a:ext cx="5645665" cy="468473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 descr="C:\Users\Гулжан\Documents\Эрасмус\фото\круглый стол\WhatsApp Image 2020-11-05 at 14.42.59 (3).jpeg">
              <a:extLst>
                <a:ext uri="{FF2B5EF4-FFF2-40B4-BE49-F238E27FC236}">
                  <a16:creationId xmlns:a16="http://schemas.microsoft.com/office/drawing/2014/main" xmlns="" id="{F31B0C7E-1F24-450D-B1E8-6C37821AD1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61" y="-999685"/>
              <a:ext cx="5297003" cy="327454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817D989-2B59-43DB-934C-E0B5F1BFC058}"/>
              </a:ext>
            </a:extLst>
          </p:cNvPr>
          <p:cNvGrpSpPr/>
          <p:nvPr/>
        </p:nvGrpSpPr>
        <p:grpSpPr>
          <a:xfrm>
            <a:off x="553031" y="3974099"/>
            <a:ext cx="10477926" cy="2381976"/>
            <a:chOff x="918071" y="4189864"/>
            <a:chExt cx="10477926" cy="2381976"/>
          </a:xfrm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xmlns="" id="{F2252187-1AEC-49E2-9868-FB6F05F6C5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071" y="4189864"/>
              <a:ext cx="2183512" cy="238197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xmlns="" id="{4BEA1394-FCB3-4571-9D9F-40E59D43E4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0080" y="4189864"/>
              <a:ext cx="2448272" cy="226466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xmlns="" id="{8064EAEC-558C-40B1-8F92-9AA8A4C255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6849" y="4189864"/>
              <a:ext cx="2493817" cy="226466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xmlns="" id="{42C15B24-34D1-47C7-A59B-21317703CB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9163" y="4189865"/>
              <a:ext cx="2036834" cy="23819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4">
            <a:extLst>
              <a:ext uri="{FF2B5EF4-FFF2-40B4-BE49-F238E27FC236}">
                <a16:creationId xmlns:a16="http://schemas.microsoft.com/office/drawing/2014/main" xmlns="" id="{56D36BDA-38E1-E74D-9C01-8D6DB95B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329" y="6302820"/>
            <a:ext cx="1631525" cy="55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538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4">
            <a:extLst>
              <a:ext uri="{FF2B5EF4-FFF2-40B4-BE49-F238E27FC236}">
                <a16:creationId xmlns:a16="http://schemas.microsoft.com/office/drawing/2014/main" xmlns="" id="{3C274CAC-F34E-4871-A82C-CF9C0F5FD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2" y="175306"/>
            <a:ext cx="1416487" cy="344370"/>
          </a:xfrm>
          <a:prstGeom prst="rect">
            <a:avLst/>
          </a:prstGeom>
        </p:spPr>
      </p:pic>
      <p:pic>
        <p:nvPicPr>
          <p:cNvPr id="34" name="Рисунок 3">
            <a:extLst>
              <a:ext uri="{FF2B5EF4-FFF2-40B4-BE49-F238E27FC236}">
                <a16:creationId xmlns:a16="http://schemas.microsoft.com/office/drawing/2014/main" xmlns="" id="{610B45AC-8CF7-47B1-970A-2600D520DA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580" y="104527"/>
            <a:ext cx="1643686" cy="485928"/>
          </a:xfrm>
          <a:prstGeom prst="rect">
            <a:avLst/>
          </a:prstGeom>
        </p:spPr>
      </p:pic>
      <p:sp>
        <p:nvSpPr>
          <p:cNvPr id="13" name="Justify Text Body">
            <a:extLst>
              <a:ext uri="{FF2B5EF4-FFF2-40B4-BE49-F238E27FC236}">
                <a16:creationId xmlns:a16="http://schemas.microsoft.com/office/drawing/2014/main" xmlns="" id="{84F2FCAB-F2F3-49E8-9F52-F047FFB072AF}"/>
              </a:ext>
            </a:extLst>
          </p:cNvPr>
          <p:cNvSpPr txBox="1"/>
          <p:nvPr/>
        </p:nvSpPr>
        <p:spPr>
          <a:xfrm>
            <a:off x="970921" y="1574246"/>
            <a:ext cx="10251746" cy="22621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>
                <a:solidFill>
                  <a:srgbClr val="002060"/>
                </a:solidFill>
              </a:rPr>
              <a:t>12 ноября 2020г </a:t>
            </a:r>
            <a:r>
              <a:rPr lang="ru-RU" sz="1600" dirty="0">
                <a:solidFill>
                  <a:srgbClr val="002060"/>
                </a:solidFill>
              </a:rPr>
              <a:t>состоялась встреча координаторов проекта, </a:t>
            </a:r>
            <a:r>
              <a:rPr lang="ru-RU" sz="1600" b="1" dirty="0">
                <a:solidFill>
                  <a:srgbClr val="002060"/>
                </a:solidFill>
              </a:rPr>
              <a:t>по итогам Промежуточного мониторинга НЕО</a:t>
            </a:r>
            <a:r>
              <a:rPr lang="ru-RU" sz="1600" dirty="0">
                <a:solidFill>
                  <a:srgbClr val="002060"/>
                </a:solidFill>
              </a:rPr>
              <a:t>, где было решено </a:t>
            </a:r>
            <a:r>
              <a:rPr lang="ru-RU" sz="1600" b="1" dirty="0">
                <a:solidFill>
                  <a:srgbClr val="002060"/>
                </a:solidFill>
              </a:rPr>
              <a:t>cоздать Рабочие группы по ОП</a:t>
            </a:r>
            <a:r>
              <a:rPr lang="ru-RU" sz="1600" dirty="0">
                <a:solidFill>
                  <a:srgbClr val="002060"/>
                </a:solidFill>
              </a:rPr>
              <a:t>, был определен их состави и назначены координаторы и ответственные за ОП.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По педиатрии - КазНУ,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По детской хирургии - КазМУНО,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По детской неврологии - КазНМУ .</a:t>
            </a:r>
          </a:p>
        </p:txBody>
      </p:sp>
      <p:sp>
        <p:nvSpPr>
          <p:cNvPr id="6" name="Justify Text Body">
            <a:extLst>
              <a:ext uri="{FF2B5EF4-FFF2-40B4-BE49-F238E27FC236}">
                <a16:creationId xmlns:a16="http://schemas.microsoft.com/office/drawing/2014/main" xmlns="" id="{51719642-F4E5-4255-B9A3-54D9EBE6821E}"/>
              </a:ext>
            </a:extLst>
          </p:cNvPr>
          <p:cNvSpPr txBox="1"/>
          <p:nvPr/>
        </p:nvSpPr>
        <p:spPr>
          <a:xfrm>
            <a:off x="970921" y="4560479"/>
            <a:ext cx="10251746" cy="15234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002060"/>
                </a:solidFill>
              </a:rPr>
              <a:t>23 декабря 2020 года </a:t>
            </a:r>
            <a:r>
              <a:rPr lang="ru-RU" sz="1600" dirty="0">
                <a:solidFill>
                  <a:srgbClr val="002060"/>
                </a:solidFill>
              </a:rPr>
              <a:t>состоялся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b="1" i="1" dirty="0">
                <a:solidFill>
                  <a:srgbClr val="002060"/>
                </a:solidFill>
              </a:rPr>
              <a:t>Круглый стол </a:t>
            </a:r>
            <a:r>
              <a:rPr lang="ru-RU" sz="1600" dirty="0">
                <a:solidFill>
                  <a:srgbClr val="002060"/>
                </a:solidFill>
              </a:rPr>
              <a:t>с </a:t>
            </a:r>
            <a:r>
              <a:rPr lang="ru-RU" sz="1600" b="1" dirty="0">
                <a:solidFill>
                  <a:srgbClr val="002060"/>
                </a:solidFill>
              </a:rPr>
              <a:t>Вице-министром  здравоохранения госпожой Ажар Гинаят и  представителями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b="1" dirty="0">
                <a:solidFill>
                  <a:srgbClr val="002060"/>
                </a:solidFill>
              </a:rPr>
              <a:t>ДНЧР, МОН РК, Национального офиса Erasmus в Казахстане </a:t>
            </a:r>
            <a:r>
              <a:rPr lang="ru-RU" sz="1600" dirty="0">
                <a:solidFill>
                  <a:srgbClr val="002060"/>
                </a:solidFill>
              </a:rPr>
              <a:t>и  участниками проекта «Совершенствование обучения в сфере ухода за детьми в качестве образца для улучшения медицинского образования в Центральной Азии - ChildCA».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929FE07-686F-49B4-89AC-AF1480B3683A}"/>
              </a:ext>
            </a:extLst>
          </p:cNvPr>
          <p:cNvGrpSpPr/>
          <p:nvPr/>
        </p:nvGrpSpPr>
        <p:grpSpPr>
          <a:xfrm>
            <a:off x="970921" y="4084077"/>
            <a:ext cx="563797" cy="151785"/>
            <a:chOff x="5907314" y="1219200"/>
            <a:chExt cx="1013741" cy="272919"/>
          </a:xfrm>
          <a:solidFill>
            <a:srgbClr val="002060"/>
          </a:soli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AD4FAB83-9920-4E74-ADFE-B4D59AFF48DF}"/>
                </a:ext>
              </a:extLst>
            </p:cNvPr>
            <p:cNvSpPr/>
            <p:nvPr/>
          </p:nvSpPr>
          <p:spPr>
            <a:xfrm>
              <a:off x="5907314" y="1219200"/>
              <a:ext cx="272919" cy="2729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BA0B141D-86E5-4D8F-A248-2F60C3DCC96B}"/>
                </a:ext>
              </a:extLst>
            </p:cNvPr>
            <p:cNvSpPr/>
            <p:nvPr/>
          </p:nvSpPr>
          <p:spPr>
            <a:xfrm>
              <a:off x="6277725" y="1219200"/>
              <a:ext cx="272919" cy="2729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4B8F73A4-6E77-48BF-ACF3-B5CA3A3FF48B}"/>
                </a:ext>
              </a:extLst>
            </p:cNvPr>
            <p:cNvSpPr/>
            <p:nvPr/>
          </p:nvSpPr>
          <p:spPr>
            <a:xfrm>
              <a:off x="6648136" y="1219200"/>
              <a:ext cx="272919" cy="2729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56D36BDA-38E1-E74D-9C01-8D6DB95B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580" y="6224321"/>
            <a:ext cx="1631525" cy="55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49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s">
            <a:extLst>
              <a:ext uri="{FF2B5EF4-FFF2-40B4-BE49-F238E27FC236}">
                <a16:creationId xmlns:a16="http://schemas.microsoft.com/office/drawing/2014/main" xmlns="" id="{EF5226E7-A0FE-4BC1-96E5-E46AFA20DAE7}"/>
              </a:ext>
            </a:extLst>
          </p:cNvPr>
          <p:cNvSpPr/>
          <p:nvPr/>
        </p:nvSpPr>
        <p:spPr>
          <a:xfrm>
            <a:off x="0" y="2806564"/>
            <a:ext cx="12193588" cy="3390127"/>
          </a:xfrm>
          <a:prstGeom prst="rect">
            <a:avLst/>
          </a:prstGeom>
          <a:solidFill>
            <a:schemeClr val="tx1">
              <a:lumMod val="95000"/>
              <a:lumOff val="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2" name="Рисунок 4">
            <a:extLst>
              <a:ext uri="{FF2B5EF4-FFF2-40B4-BE49-F238E27FC236}">
                <a16:creationId xmlns:a16="http://schemas.microsoft.com/office/drawing/2014/main" xmlns="" id="{3C274CAC-F34E-4871-A82C-CF9C0F5FD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2" y="175306"/>
            <a:ext cx="1416487" cy="344370"/>
          </a:xfrm>
          <a:prstGeom prst="rect">
            <a:avLst/>
          </a:prstGeom>
        </p:spPr>
      </p:pic>
      <p:pic>
        <p:nvPicPr>
          <p:cNvPr id="34" name="Рисунок 3">
            <a:extLst>
              <a:ext uri="{FF2B5EF4-FFF2-40B4-BE49-F238E27FC236}">
                <a16:creationId xmlns:a16="http://schemas.microsoft.com/office/drawing/2014/main" xmlns="" id="{610B45AC-8CF7-47B1-970A-2600D520DA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580" y="104527"/>
            <a:ext cx="1643686" cy="485928"/>
          </a:xfrm>
          <a:prstGeom prst="rect">
            <a:avLst/>
          </a:prstGeom>
        </p:spPr>
      </p:pic>
      <p:sp>
        <p:nvSpPr>
          <p:cNvPr id="13" name="Justify Text Body">
            <a:extLst>
              <a:ext uri="{FF2B5EF4-FFF2-40B4-BE49-F238E27FC236}">
                <a16:creationId xmlns:a16="http://schemas.microsoft.com/office/drawing/2014/main" xmlns="" id="{84F2FCAB-F2F3-49E8-9F52-F047FFB072AF}"/>
              </a:ext>
            </a:extLst>
          </p:cNvPr>
          <p:cNvSpPr txBox="1"/>
          <p:nvPr/>
        </p:nvSpPr>
        <p:spPr>
          <a:xfrm>
            <a:off x="979159" y="763030"/>
            <a:ext cx="10381020" cy="19082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002060"/>
                </a:solidFill>
              </a:rPr>
              <a:t>01.03.2021г.  </a:t>
            </a:r>
            <a:r>
              <a:rPr lang="ru-RU" sz="1600" dirty="0">
                <a:solidFill>
                  <a:srgbClr val="002060"/>
                </a:solidFill>
              </a:rPr>
              <a:t>в КазНУ имени аль-Фараби был проведен </a:t>
            </a:r>
            <a:r>
              <a:rPr lang="ru-RU" sz="1600" b="1" i="1" dirty="0">
                <a:solidFill>
                  <a:srgbClr val="002060"/>
                </a:solidFill>
              </a:rPr>
              <a:t>Методический совет Высшей школы медицины</a:t>
            </a:r>
            <a:r>
              <a:rPr lang="ru-RU" sz="1600" dirty="0">
                <a:solidFill>
                  <a:srgbClr val="002060"/>
                </a:solidFill>
              </a:rPr>
              <a:t>, на котором были представлены обсуждению Образовательные  программы по </a:t>
            </a:r>
            <a:r>
              <a:rPr lang="ru-RU" sz="1600" b="1" dirty="0">
                <a:solidFill>
                  <a:srgbClr val="002060"/>
                </a:solidFill>
              </a:rPr>
              <a:t>«Педиатрии» </a:t>
            </a:r>
            <a:r>
              <a:rPr lang="ru-RU" sz="1600" dirty="0">
                <a:solidFill>
                  <a:srgbClr val="002060"/>
                </a:solidFill>
              </a:rPr>
              <a:t>(резидентура), по </a:t>
            </a:r>
            <a:r>
              <a:rPr lang="ru-RU" sz="1600" b="1" dirty="0">
                <a:solidFill>
                  <a:srgbClr val="002060"/>
                </a:solidFill>
              </a:rPr>
              <a:t>«Нейропсихиатрии» </a:t>
            </a:r>
            <a:r>
              <a:rPr lang="ru-RU" sz="1600" dirty="0">
                <a:solidFill>
                  <a:srgbClr val="002060"/>
                </a:solidFill>
              </a:rPr>
              <a:t>(резидентура) и по </a:t>
            </a:r>
            <a:r>
              <a:rPr lang="ru-RU" sz="1600" b="1" dirty="0">
                <a:solidFill>
                  <a:srgbClr val="002060"/>
                </a:solidFill>
              </a:rPr>
              <a:t>«Детской хирургии» </a:t>
            </a:r>
            <a:r>
              <a:rPr lang="ru-RU" sz="1600" dirty="0">
                <a:solidFill>
                  <a:srgbClr val="002060"/>
                </a:solidFill>
              </a:rPr>
              <a:t>(резидентура), разработанные в рамках проекта «Совершенствование обучения в сфере ухода за детьми в качестве образца для улучшения медицинского образования в Центральной Азии - ChildCA».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37259325-B178-40D9-8E4A-9EB62948C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65" y="2914599"/>
            <a:ext cx="2088232" cy="30920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0B8B2673-FED1-4AC9-BF16-553DAB0DC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297" y="2914783"/>
            <a:ext cx="2113274" cy="30920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xmlns="" id="{2EC010F0-16B9-4760-9E94-30FAD76AA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400" y="2913653"/>
            <a:ext cx="2113273" cy="30920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D164BE3-DB4E-461F-8B02-BD88DDBCF300}"/>
              </a:ext>
            </a:extLst>
          </p:cNvPr>
          <p:cNvGrpSpPr/>
          <p:nvPr/>
        </p:nvGrpSpPr>
        <p:grpSpPr>
          <a:xfrm>
            <a:off x="8931119" y="2893785"/>
            <a:ext cx="2304256" cy="3192231"/>
            <a:chOff x="8795896" y="3467873"/>
            <a:chExt cx="2304256" cy="3192231"/>
          </a:xfrm>
        </p:grpSpPr>
        <p:pic>
          <p:nvPicPr>
            <p:cNvPr id="15" name="Picture 6" descr="C:\Users\Гулжан\Downloads\WhatsApp Image 2021-06-13 at 23.36.42 (1).jpeg">
              <a:extLst>
                <a:ext uri="{FF2B5EF4-FFF2-40B4-BE49-F238E27FC236}">
                  <a16:creationId xmlns:a16="http://schemas.microsoft.com/office/drawing/2014/main" xmlns="" id="{948696A6-D1B6-4D30-B6C1-0C28D66FBD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5896" y="3467873"/>
              <a:ext cx="2304256" cy="17281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7" descr="C:\Users\Гулжан\Downloads\WhatsApp Image 2021-06-13 at 23.37.52.jpeg">
              <a:extLst>
                <a:ext uri="{FF2B5EF4-FFF2-40B4-BE49-F238E27FC236}">
                  <a16:creationId xmlns:a16="http://schemas.microsoft.com/office/drawing/2014/main" xmlns="" id="{C02A0954-15E3-48E4-81C6-C859CF55A9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5896" y="4931912"/>
              <a:ext cx="2304256" cy="17281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4">
            <a:extLst>
              <a:ext uri="{FF2B5EF4-FFF2-40B4-BE49-F238E27FC236}">
                <a16:creationId xmlns:a16="http://schemas.microsoft.com/office/drawing/2014/main" xmlns="" id="{56D36BDA-38E1-E74D-9C01-8D6DB95B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580" y="6224321"/>
            <a:ext cx="1631525" cy="55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017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s">
            <a:extLst>
              <a:ext uri="{FF2B5EF4-FFF2-40B4-BE49-F238E27FC236}">
                <a16:creationId xmlns:a16="http://schemas.microsoft.com/office/drawing/2014/main" xmlns="" id="{EF5226E7-A0FE-4BC1-96E5-E46AFA20DAE7}"/>
              </a:ext>
            </a:extLst>
          </p:cNvPr>
          <p:cNvSpPr/>
          <p:nvPr/>
        </p:nvSpPr>
        <p:spPr>
          <a:xfrm>
            <a:off x="0" y="3783779"/>
            <a:ext cx="12193588" cy="3074221"/>
          </a:xfrm>
          <a:prstGeom prst="rect">
            <a:avLst/>
          </a:prstGeom>
          <a:solidFill>
            <a:schemeClr val="tx1">
              <a:lumMod val="95000"/>
              <a:lumOff val="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2" name="Рисунок 4">
            <a:extLst>
              <a:ext uri="{FF2B5EF4-FFF2-40B4-BE49-F238E27FC236}">
                <a16:creationId xmlns:a16="http://schemas.microsoft.com/office/drawing/2014/main" xmlns="" id="{3C274CAC-F34E-4871-A82C-CF9C0F5FD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2" y="175306"/>
            <a:ext cx="1416487" cy="344370"/>
          </a:xfrm>
          <a:prstGeom prst="rect">
            <a:avLst/>
          </a:prstGeom>
        </p:spPr>
      </p:pic>
      <p:pic>
        <p:nvPicPr>
          <p:cNvPr id="34" name="Рисунок 3">
            <a:extLst>
              <a:ext uri="{FF2B5EF4-FFF2-40B4-BE49-F238E27FC236}">
                <a16:creationId xmlns:a16="http://schemas.microsoft.com/office/drawing/2014/main" xmlns="" id="{610B45AC-8CF7-47B1-970A-2600D520DA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580" y="104527"/>
            <a:ext cx="1643686" cy="485928"/>
          </a:xfrm>
          <a:prstGeom prst="rect">
            <a:avLst/>
          </a:prstGeom>
        </p:spPr>
      </p:pic>
      <p:sp>
        <p:nvSpPr>
          <p:cNvPr id="13" name="Justify Text Body">
            <a:extLst>
              <a:ext uri="{FF2B5EF4-FFF2-40B4-BE49-F238E27FC236}">
                <a16:creationId xmlns:a16="http://schemas.microsoft.com/office/drawing/2014/main" xmlns="" id="{84F2FCAB-F2F3-49E8-9F52-F047FFB072AF}"/>
              </a:ext>
            </a:extLst>
          </p:cNvPr>
          <p:cNvSpPr txBox="1"/>
          <p:nvPr/>
        </p:nvSpPr>
        <p:spPr>
          <a:xfrm>
            <a:off x="571621" y="709789"/>
            <a:ext cx="11050345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</a:rPr>
              <a:t>11.03.2021г </a:t>
            </a:r>
            <a:r>
              <a:rPr lang="ru-RU" sz="1600" dirty="0">
                <a:solidFill>
                  <a:srgbClr val="002060"/>
                </a:solidFill>
              </a:rPr>
              <a:t>был проведен </a:t>
            </a:r>
            <a:r>
              <a:rPr lang="ru-RU" sz="1600" b="1" dirty="0">
                <a:solidFill>
                  <a:srgbClr val="002060"/>
                </a:solidFill>
              </a:rPr>
              <a:t>Ученый совет</a:t>
            </a:r>
            <a:r>
              <a:rPr lang="ru-RU" sz="1600" dirty="0">
                <a:solidFill>
                  <a:srgbClr val="002060"/>
                </a:solidFill>
              </a:rPr>
              <a:t> в </a:t>
            </a:r>
            <a:r>
              <a:rPr lang="ru-RU" sz="1600" b="1" dirty="0">
                <a:solidFill>
                  <a:srgbClr val="002060"/>
                </a:solidFill>
              </a:rPr>
              <a:t>АО «</a:t>
            </a:r>
            <a:r>
              <a:rPr lang="ru-RU" sz="1600" b="1" i="1" dirty="0">
                <a:solidFill>
                  <a:srgbClr val="002060"/>
                </a:solidFill>
              </a:rPr>
              <a:t>Научный центр педиатрии и детской хирургии</a:t>
            </a:r>
            <a:r>
              <a:rPr lang="ru-RU" sz="1600" b="1" dirty="0">
                <a:solidFill>
                  <a:srgbClr val="002060"/>
                </a:solidFill>
              </a:rPr>
              <a:t>»  </a:t>
            </a:r>
            <a:r>
              <a:rPr lang="ru-RU" sz="1600" dirty="0">
                <a:solidFill>
                  <a:srgbClr val="002060"/>
                </a:solidFill>
              </a:rPr>
              <a:t>на котором  для внешней экспертизы  была представлена Образовательная программа резидентуры по специальности </a:t>
            </a:r>
            <a:r>
              <a:rPr lang="ru-RU" sz="1600" b="1" dirty="0">
                <a:solidFill>
                  <a:srgbClr val="002060"/>
                </a:solidFill>
              </a:rPr>
              <a:t>«Педиатрия», </a:t>
            </a:r>
            <a:r>
              <a:rPr lang="ru-RU" sz="1600" dirty="0">
                <a:solidFill>
                  <a:srgbClr val="002060"/>
                </a:solidFill>
              </a:rPr>
              <a:t>разработанная в рамках проекта Эрасмус + «Совершенствование обучения в сфере ухода за детьми в качестве образца для улучшения медицинского образования в Центральной Азии</a:t>
            </a:r>
            <a:r>
              <a:rPr lang="ru-RU" sz="1600" dirty="0" smtClean="0">
                <a:solidFill>
                  <a:srgbClr val="002060"/>
                </a:solidFill>
              </a:rPr>
              <a:t>»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</a:rPr>
              <a:t>Членами УС </a:t>
            </a:r>
            <a:r>
              <a:rPr lang="ru-RU" sz="1600" dirty="0">
                <a:solidFill>
                  <a:srgbClr val="002060"/>
                </a:solidFill>
              </a:rPr>
              <a:t>были даны рекомендации и </a:t>
            </a:r>
            <a:r>
              <a:rPr lang="ru-RU" sz="1600" b="1" dirty="0">
                <a:solidFill>
                  <a:srgbClr val="002060"/>
                </a:solidFill>
              </a:rPr>
              <a:t>зав. сектором биостатистики АО «НЦПиДХ» д.м.н. Ишуовой В.Н., </a:t>
            </a:r>
            <a:r>
              <a:rPr lang="en-US" sz="1600" b="1" dirty="0">
                <a:solidFill>
                  <a:srgbClr val="002060"/>
                </a:solidFill>
              </a:rPr>
              <a:t/>
            </a:r>
            <a:br>
              <a:rPr lang="en-US" sz="1600" b="1" dirty="0">
                <a:solidFill>
                  <a:srgbClr val="002060"/>
                </a:solidFill>
              </a:rPr>
            </a:br>
            <a:r>
              <a:rPr lang="ru-RU" sz="1600" dirty="0">
                <a:solidFill>
                  <a:srgbClr val="002060"/>
                </a:solidFill>
              </a:rPr>
              <a:t>а также </a:t>
            </a:r>
            <a:r>
              <a:rPr lang="ru-RU" sz="1600" b="1" dirty="0">
                <a:solidFill>
                  <a:srgbClr val="002060"/>
                </a:solidFill>
              </a:rPr>
              <a:t>зав. патентно-информационным отделом и доказательной медицины АО «НЦПиДХ»  д.м.н. Шариповой М.Н. </a:t>
            </a:r>
            <a:r>
              <a:rPr lang="ru-RU" sz="1600" dirty="0">
                <a:solidFill>
                  <a:srgbClr val="002060"/>
                </a:solidFill>
              </a:rPr>
              <a:t>были даны рецензии к Образовательной программе резидентуры по специальности </a:t>
            </a:r>
            <a:r>
              <a:rPr lang="ru-RU" sz="1600" b="1" dirty="0">
                <a:solidFill>
                  <a:srgbClr val="002060"/>
                </a:solidFill>
              </a:rPr>
              <a:t>«Педиатрия»</a:t>
            </a:r>
            <a:r>
              <a:rPr lang="ru-RU" sz="16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D7DFD9C6-7510-41C9-A20D-22A5E533D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555" y="3852735"/>
            <a:ext cx="2069349" cy="293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E539DAD-159A-4570-BD1E-94CC51E2EE98}"/>
              </a:ext>
            </a:extLst>
          </p:cNvPr>
          <p:cNvGrpSpPr/>
          <p:nvPr/>
        </p:nvGrpSpPr>
        <p:grpSpPr>
          <a:xfrm>
            <a:off x="5050142" y="3913896"/>
            <a:ext cx="1724456" cy="2813986"/>
            <a:chOff x="3275855" y="3180981"/>
            <a:chExt cx="2160239" cy="3525101"/>
          </a:xfrm>
        </p:grpSpPr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xmlns="" id="{2906CC36-7BDA-4CCB-B0B8-BBAD31A8A7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5" y="3180981"/>
              <a:ext cx="2160239" cy="2872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xmlns="" id="{5915C518-2AE5-4B63-93F6-4A44E4CF8F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5" y="5071602"/>
              <a:ext cx="2160239" cy="163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67CBF13-8BA1-468E-8C56-9431CB2086AA}"/>
              </a:ext>
            </a:extLst>
          </p:cNvPr>
          <p:cNvGrpSpPr/>
          <p:nvPr/>
        </p:nvGrpSpPr>
        <p:grpSpPr>
          <a:xfrm>
            <a:off x="7835104" y="3929858"/>
            <a:ext cx="1793735" cy="2763245"/>
            <a:chOff x="5994860" y="3180981"/>
            <a:chExt cx="2247025" cy="3461537"/>
          </a:xfrm>
        </p:grpSpPr>
        <p:pic>
          <p:nvPicPr>
            <p:cNvPr id="21" name="Picture 5">
              <a:extLst>
                <a:ext uri="{FF2B5EF4-FFF2-40B4-BE49-F238E27FC236}">
                  <a16:creationId xmlns:a16="http://schemas.microsoft.com/office/drawing/2014/main" xmlns="" id="{73D79314-90CF-45AB-87D2-EDAF772A92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4860" y="3180981"/>
              <a:ext cx="2247025" cy="2304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7">
              <a:extLst>
                <a:ext uri="{FF2B5EF4-FFF2-40B4-BE49-F238E27FC236}">
                  <a16:creationId xmlns:a16="http://schemas.microsoft.com/office/drawing/2014/main" xmlns="" id="{6A81FBEB-29F0-45C6-AB62-CB0C70E8F2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6130" y="5485237"/>
              <a:ext cx="2183997" cy="1157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56D36BDA-38E1-E74D-9C01-8D6DB95B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580" y="6224321"/>
            <a:ext cx="1631525" cy="55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9192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DE8EA5B-A1DE-4310-B010-E1E9FA1A5BDE}">
  <we:reference id="wa104379997" version="2.0.0.0" store="en-US" storeType="OMEX"/>
  <we:alternateReferences>
    <we:reference id="wa104379997" version="2.0.0.0" store="WA104379997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5F0E855CAFC54993CAA20C769F155F" ma:contentTypeVersion="6" ma:contentTypeDescription="Create a new document." ma:contentTypeScope="" ma:versionID="bfdb6e7707180bfb69d324bb8d9b1e67">
  <xsd:schema xmlns:xsd="http://www.w3.org/2001/XMLSchema" xmlns:xs="http://www.w3.org/2001/XMLSchema" xmlns:p="http://schemas.microsoft.com/office/2006/metadata/properties" xmlns:ns3="8c34b65b-2ee9-497f-a1f9-2690532f91fc" targetNamespace="http://schemas.microsoft.com/office/2006/metadata/properties" ma:root="true" ma:fieldsID="cbd5b22c445c289be8052213dcb4e92a" ns3:_="">
    <xsd:import namespace="8c34b65b-2ee9-497f-a1f9-2690532f91f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34b65b-2ee9-497f-a1f9-2690532f91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0C823E-5B40-46E4-9032-8542A8AB7EA1}">
  <ds:schemaRefs>
    <ds:schemaRef ds:uri="8c34b65b-2ee9-497f-a1f9-2690532f91fc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860CBD4-B110-40BB-8B44-8E286625B23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68DD265-F817-443B-905C-220BDDB68A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34b65b-2ee9-497f-a1f9-2690532f91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12501</TotalTime>
  <Words>1578</Words>
  <Application>Microsoft Office PowerPoint</Application>
  <PresentationFormat>Произвольный</PresentationFormat>
  <Paragraphs>238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Интеграл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Walkin' Out!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farid nurjamil</dc:creator>
  <cp:lastModifiedBy>user</cp:lastModifiedBy>
  <cp:revision>385</cp:revision>
  <dcterms:created xsi:type="dcterms:W3CDTF">2018-11-06T00:42:49Z</dcterms:created>
  <dcterms:modified xsi:type="dcterms:W3CDTF">2021-10-14T02:31:00Z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0x010100F95F0E855CAFC54993CAA20C769F155F</vt:lpwstr>
  </property>
</Properties>
</file>