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341" r:id="rId3"/>
    <p:sldId id="351" r:id="rId4"/>
    <p:sldId id="342" r:id="rId5"/>
    <p:sldId id="336" r:id="rId6"/>
    <p:sldId id="337" r:id="rId7"/>
    <p:sldId id="352" r:id="rId8"/>
    <p:sldId id="370" r:id="rId9"/>
    <p:sldId id="256" r:id="rId10"/>
    <p:sldId id="299" r:id="rId11"/>
    <p:sldId id="338" r:id="rId12"/>
    <p:sldId id="300" r:id="rId13"/>
    <p:sldId id="301" r:id="rId14"/>
    <p:sldId id="339" r:id="rId15"/>
    <p:sldId id="371" r:id="rId16"/>
    <p:sldId id="275" r:id="rId17"/>
    <p:sldId id="278" r:id="rId18"/>
    <p:sldId id="343" r:id="rId19"/>
    <p:sldId id="344" r:id="rId20"/>
    <p:sldId id="282" r:id="rId21"/>
    <p:sldId id="319" r:id="rId22"/>
    <p:sldId id="354" r:id="rId23"/>
    <p:sldId id="375" r:id="rId24"/>
    <p:sldId id="356" r:id="rId25"/>
    <p:sldId id="376" r:id="rId26"/>
    <p:sldId id="377" r:id="rId27"/>
    <p:sldId id="358" r:id="rId28"/>
    <p:sldId id="359" r:id="rId29"/>
    <p:sldId id="362" r:id="rId30"/>
    <p:sldId id="366" r:id="rId31"/>
    <p:sldId id="367" r:id="rId32"/>
    <p:sldId id="368" r:id="rId33"/>
    <p:sldId id="34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93EB-15B6-4220-B30D-01C438FF9F2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01D35-79F6-4953-960D-F516B131F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0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A0C34777-86B7-4542-A59F-DE3F4A5C8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FB75FAEB-DFCF-47B8-8557-25DE96909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="" xmlns:a16="http://schemas.microsoft.com/office/drawing/2014/main" id="{CABF3496-4168-4B1B-9201-15901B2F4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B05071-0ED1-400E-BFD9-32C97BFB5097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3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A25B-240F-4FCF-9A29-3DB0ADA9AD4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ED0F-BCF0-4497-90B0-24B602B35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_RZ5pMF2yn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6057"/>
            <a:ext cx="7197428" cy="15070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состояние пациентов  сердечно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сосудистыми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4509120"/>
            <a:ext cx="48295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«Общественного здоровья, управление здравоохранением»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к.м.н. доцент Баратова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Мехрибан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Субидиновна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35283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Инфаркт миокарда — Школа здоровья — ГБУЗ Городская поликлиника 25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1" y="4365104"/>
            <a:ext cx="3024336" cy="208823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3106688" cy="5472608"/>
          </a:xfrm>
        </p:spPr>
        <p:txBody>
          <a:bodyPr>
            <a:normAutofit/>
          </a:bodyPr>
          <a:lstStyle/>
          <a:p>
            <a:r>
              <a:rPr lang="ru-RU" dirty="0"/>
              <a:t>Острый коронарный синдром  с подъемом </a:t>
            </a:r>
            <a:r>
              <a:rPr lang="en-US" dirty="0"/>
              <a:t>ST</a:t>
            </a:r>
            <a:r>
              <a:rPr lang="ru-RU" dirty="0"/>
              <a:t> –сегмента и </a:t>
            </a:r>
          </a:p>
          <a:p>
            <a:r>
              <a:rPr lang="ru-RU" dirty="0" smtClean="0"/>
              <a:t>Острый коронарный </a:t>
            </a:r>
            <a:r>
              <a:rPr lang="ru-RU" dirty="0"/>
              <a:t>синдром  без  подъема </a:t>
            </a:r>
            <a:r>
              <a:rPr lang="en-US" dirty="0"/>
              <a:t>ST</a:t>
            </a:r>
            <a:r>
              <a:rPr lang="ru-RU" dirty="0"/>
              <a:t> –сегмента </a:t>
            </a:r>
          </a:p>
        </p:txBody>
      </p:sp>
      <p:pic>
        <p:nvPicPr>
          <p:cNvPr id="8" name="Рисунок 7" descr="C:\Users\hp computers\Desktop\3.jpg"/>
          <p:cNvPicPr/>
          <p:nvPr/>
        </p:nvPicPr>
        <p:blipFill rotWithShape="1">
          <a:blip r:embed="rId3" cstate="print"/>
          <a:srcRect t="44884" r="82626" b="39385"/>
          <a:stretch/>
        </p:blipFill>
        <p:spPr bwMode="auto">
          <a:xfrm>
            <a:off x="4932040" y="332656"/>
            <a:ext cx="345638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hp computers\Desktop\3.jpg"/>
          <p:cNvPicPr/>
          <p:nvPr/>
        </p:nvPicPr>
        <p:blipFill rotWithShape="1">
          <a:blip r:embed="rId3" cstate="print"/>
          <a:srcRect t="60760" r="82626" b="17448"/>
          <a:stretch/>
        </p:blipFill>
        <p:spPr bwMode="auto">
          <a:xfrm flipH="1">
            <a:off x="5076054" y="2204864"/>
            <a:ext cx="3456385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аритмии при инфаркте миокарда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 err="1"/>
              <a:t>Брадиаритмии</a:t>
            </a:r>
            <a:r>
              <a:rPr lang="ru-RU" sz="2200" dirty="0"/>
              <a:t> тоже способствуют возникновению фибрилляции желудочков, так как они увеличивают </a:t>
            </a:r>
            <a:r>
              <a:rPr lang="ru-RU" sz="2200" i="1" dirty="0">
                <a:solidFill>
                  <a:srgbClr val="FF0000"/>
                </a:solidFill>
              </a:rPr>
              <a:t>гипоксию миокарда </a:t>
            </a:r>
            <a:r>
              <a:rPr lang="ru-RU" sz="2200" dirty="0"/>
              <a:t>за счет уменьшения коронарного кровотока. </a:t>
            </a:r>
            <a:endParaRPr lang="ru-RU" sz="2200" dirty="0" smtClean="0"/>
          </a:p>
          <a:p>
            <a:pPr algn="just"/>
            <a:r>
              <a:rPr lang="ru-RU" sz="2200" dirty="0" smtClean="0"/>
              <a:t>Важно </a:t>
            </a:r>
            <a:r>
              <a:rPr lang="ru-RU" sz="2200" dirty="0"/>
              <a:t>отметить, что при брадикардии создаются благоприятные условия дли проявления активности патологических эктопических очагов, в частности желудочковой экстрасистолии – важного пускового механизма фибрилляции желудочков.</a:t>
            </a:r>
          </a:p>
          <a:p>
            <a:endParaRPr lang="ru-RU" dirty="0"/>
          </a:p>
        </p:txBody>
      </p:sp>
      <p:pic>
        <p:nvPicPr>
          <p:cNvPr id="48130" name="Picture 2" descr="Брадикардия - когда сердце сокращается ред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00546"/>
            <a:ext cx="628654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9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Инфаркт миокарда - Официальный сайт ГБУЗ &quot;Городская поликлиника №1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780928"/>
            <a:ext cx="4032448" cy="3869028"/>
          </a:xfrm>
          <a:prstGeom prst="rect">
            <a:avLst/>
          </a:prstGeom>
          <a:noFill/>
        </p:spPr>
      </p:pic>
      <p:pic>
        <p:nvPicPr>
          <p:cNvPr id="7" name="Рисунок 6" descr="C:\Users\Hp\AppData\Local\Temp\Rar$DIa0.547\на уровне мк рабиев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2839" r="20850" b="19012"/>
          <a:stretch/>
        </p:blipFill>
        <p:spPr bwMode="auto">
          <a:xfrm>
            <a:off x="5076056" y="2276872"/>
            <a:ext cx="3672408" cy="4373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931224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Изменения полости левого предсердия   и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нарушении ритма сердца возникающее при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COVID‑19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4402832" cy="4968552"/>
          </a:xfrm>
        </p:spPr>
        <p:txBody>
          <a:bodyPr>
            <a:normAutofit/>
          </a:bodyPr>
          <a:lstStyle/>
          <a:p>
            <a:r>
              <a:rPr lang="ru-RU" dirty="0"/>
              <a:t>Острое повреждение миокарда без атеросклероза сосудов</a:t>
            </a:r>
          </a:p>
          <a:p>
            <a:r>
              <a:rPr lang="ru-RU" dirty="0"/>
              <a:t>а)миокардиты</a:t>
            </a:r>
          </a:p>
          <a:p>
            <a:r>
              <a:rPr lang="ru-RU" dirty="0"/>
              <a:t>б)</a:t>
            </a:r>
            <a:r>
              <a:rPr lang="ru-RU" dirty="0" err="1"/>
              <a:t>стресовая</a:t>
            </a:r>
            <a:r>
              <a:rPr lang="ru-RU" dirty="0"/>
              <a:t> </a:t>
            </a:r>
            <a:r>
              <a:rPr lang="ru-RU" dirty="0" err="1"/>
              <a:t>кардиомиопатия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Users\hp computers\Desktop\3.jpg"/>
          <p:cNvPicPr/>
          <p:nvPr/>
        </p:nvPicPr>
        <p:blipFill rotWithShape="1">
          <a:blip r:embed="rId2" cstate="print"/>
          <a:srcRect l="16979" t="45172" r="66041" b="38808"/>
          <a:stretch/>
        </p:blipFill>
        <p:spPr bwMode="auto">
          <a:xfrm>
            <a:off x="5436096" y="404664"/>
            <a:ext cx="331236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hp computers\Desktop\3.jpg"/>
          <p:cNvPicPr/>
          <p:nvPr/>
        </p:nvPicPr>
        <p:blipFill rotWithShape="1">
          <a:blip r:embed="rId2" cstate="print"/>
          <a:srcRect l="17769" t="61481" r="66140" b="18170"/>
          <a:stretch/>
        </p:blipFill>
        <p:spPr bwMode="auto">
          <a:xfrm>
            <a:off x="5580112" y="3021330"/>
            <a:ext cx="3168352" cy="2639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Желудочковая экстрасисто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3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 перегрузка правых отделов сердца (возможно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тромбоэмболия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792087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8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Асисто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9574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Фатальные </a:t>
            </a:r>
            <a:r>
              <a:rPr lang="ru-RU" dirty="0"/>
              <a:t>аритмии </a:t>
            </a:r>
            <a:r>
              <a:rPr lang="ru-RU" dirty="0" smtClean="0"/>
              <a:t>возникают </a:t>
            </a:r>
            <a:r>
              <a:rPr lang="ru-RU" dirty="0"/>
              <a:t>на </a:t>
            </a:r>
            <a:r>
              <a:rPr lang="ru-RU" dirty="0" err="1"/>
              <a:t>догоспитальном</a:t>
            </a:r>
            <a:r>
              <a:rPr lang="ru-RU" dirty="0"/>
              <a:t> этапе лечения и поэтому очень важно оснащение бригад скорой </a:t>
            </a:r>
            <a:r>
              <a:rPr lang="ru-RU" dirty="0" smtClean="0"/>
              <a:t>врачебной </a:t>
            </a:r>
            <a:r>
              <a:rPr lang="ru-RU" dirty="0"/>
              <a:t>помощи необходимыми средствами для </a:t>
            </a:r>
            <a:r>
              <a:rPr lang="ru-RU" dirty="0" smtClean="0"/>
              <a:t>оказания </a:t>
            </a:r>
            <a:r>
              <a:rPr lang="ru-RU" dirty="0"/>
              <a:t>адекватной помощи этой категории </a:t>
            </a:r>
            <a:r>
              <a:rPr lang="ru-RU" dirty="0" smtClean="0"/>
              <a:t>больных.</a:t>
            </a:r>
            <a:endParaRPr lang="ru-RU" dirty="0"/>
          </a:p>
        </p:txBody>
      </p:sp>
      <p:pic>
        <p:nvPicPr>
          <p:cNvPr id="34818" name="Picture 2" descr="Фатальные нарушения ритма - Кардиолог - сайт о заболеваниях сердц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643314"/>
            <a:ext cx="6768752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Кардиоверсия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214423"/>
            <a:ext cx="5605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Применение </a:t>
            </a:r>
            <a:r>
              <a:rPr lang="ru-RU" sz="1600" i="1" dirty="0" err="1" smtClean="0"/>
              <a:t>кардиоверсии</a:t>
            </a:r>
            <a:r>
              <a:rPr lang="ru-RU" sz="1600" i="1" dirty="0" smtClean="0"/>
              <a:t> синхронизированным разрядом 100–150 Дж при выраженных нарушениях центральной гемо динамики является методом выбора.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минимальных гемодинамических изменений на фоне полиморфной ЖТ показано внутривенное введение сульфата магния в дозе 1–2 г в течение 5–15 мин.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случаев бывает оправдано использование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адреноблокаторов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короткого действия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эсмолол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терапевтических дозах.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купирования приступа ЖТ необходимо провести коррекцию возможной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гипокалиемии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гипомагниемии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мероприятия,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борьбу и профилактику гипоксии и ацидоза.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5016"/>
            <a:ext cx="764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Ганелина И.Е., Чурина С.К., </a:t>
            </a:r>
            <a:r>
              <a:rPr lang="ru-RU" sz="1200" dirty="0" err="1" smtClean="0"/>
              <a:t>Вольперт</a:t>
            </a:r>
            <a:r>
              <a:rPr lang="ru-RU" sz="1200" dirty="0" smtClean="0"/>
              <a:t> Е.И. Внезапная смерть при остром инфаркте миокарда: 35ти летний опыт клинических, </a:t>
            </a:r>
            <a:r>
              <a:rPr lang="ru-RU" sz="1200" dirty="0" err="1" smtClean="0"/>
              <a:t>клиникоанатомических</a:t>
            </a:r>
            <a:r>
              <a:rPr lang="ru-RU" sz="1200" dirty="0" smtClean="0"/>
              <a:t> и экспериментальных исследований. Сборник научных трудов Актуальные вопросы современной клинической меди </a:t>
            </a:r>
            <a:r>
              <a:rPr lang="ru-RU" sz="1200" dirty="0" err="1" smtClean="0"/>
              <a:t>цины</a:t>
            </a:r>
            <a:r>
              <a:rPr lang="ru-RU" sz="1200" dirty="0" smtClean="0"/>
              <a:t> </a:t>
            </a:r>
            <a:r>
              <a:rPr lang="ru-RU" sz="1200" dirty="0" err="1" smtClean="0"/>
              <a:t>СанктПетербург</a:t>
            </a:r>
            <a:r>
              <a:rPr lang="ru-RU" sz="1200" dirty="0" smtClean="0"/>
              <a:t> 1999; 224</a:t>
            </a:r>
            <a:endParaRPr lang="ru-RU" sz="1200" dirty="0"/>
          </a:p>
        </p:txBody>
      </p:sp>
      <p:pic>
        <p:nvPicPr>
          <p:cNvPr id="46082" name="Picture 2" descr="Кардиоверсия-дефибрилляция (электроимпульсная терапия)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14324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2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cf.ppt-online.org/files/slide/q/qcnzPRDT7oXJgp306ZkCfKlNBQHEbW1O4deMxy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00" y="301423"/>
            <a:ext cx="8501652" cy="636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2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21 века вошло в историю мировой вирусологии как период переосмысления экологических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эпидемического потенциала. Первоначально вспышка тяжелого острого респираторного синдрома (SARS), вызванная SARS-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продемонстрировала,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вызывать не только легкие и умеренные острые респираторные заболевания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тяжелую первичную вирусную пневмонию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смертельного исхода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24433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Тромбоэмболическое осложнения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3465" t="6669" r="27542" b="16814"/>
          <a:stretch/>
        </p:blipFill>
        <p:spPr bwMode="auto">
          <a:xfrm>
            <a:off x="4139952" y="404665"/>
            <a:ext cx="4248472" cy="2952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66" y="3429000"/>
            <a:ext cx="4259358" cy="29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ФП и ТП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7962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ФП/ ТП  появляются вследствие повышения симпатического тонуса, появления и нарастания гемодинамической на грузки на предсердия из за нарушения диастолической функции желудочков. Отмечено более частое появление приступов аритмии у больных с инфарктом правого желудочка. ТП нередко возникает при осложненном течении инфаркта миокарда в результате развития тромбоэмболии легочной артерии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эпистенокардитического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перикардита, а у больных с обширным переднебоковым инфарктом может являться предвестником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кардиогенного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14351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Sayer</a:t>
            </a:r>
            <a:r>
              <a:rPr lang="en-US" sz="1200" dirty="0" smtClean="0"/>
              <a:t> JW, </a:t>
            </a:r>
            <a:r>
              <a:rPr lang="en-US" sz="1200" dirty="0" err="1" smtClean="0"/>
              <a:t>Archbold</a:t>
            </a:r>
            <a:r>
              <a:rPr lang="en-US" sz="1200" dirty="0" smtClean="0"/>
              <a:t> RA, </a:t>
            </a:r>
            <a:r>
              <a:rPr lang="en-US" sz="1200" dirty="0" err="1" smtClean="0"/>
              <a:t>Wilcinson</a:t>
            </a:r>
            <a:r>
              <a:rPr lang="en-US" sz="1200" dirty="0" smtClean="0"/>
              <a:t> P, et al. Prognostic implications of ventricular fibrillation in acute myocardial infarction: new strategies required for further mortality reduction. Heart 2000; 84:3:25861.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риска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(каждый фактор риска добавляет один балл, максимум 7 балов)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1.Возраст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65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2.Наличие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и более факторов риска атеросклероза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3.Ранее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выявленный стеноз коронарной артерии более 50% диаметра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4.Подъем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депрессия сегмента ST на ЭКГ при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5.Два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приступа стенокардии за последние 24 ч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6.Прием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аспирина в течении последних 7 суток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7.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маркеров некроза миокарда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6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687" t="8447" r="27605" b="19890"/>
          <a:stretch/>
        </p:blipFill>
        <p:spPr bwMode="auto">
          <a:xfrm>
            <a:off x="539552" y="1412776"/>
            <a:ext cx="813690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7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85800" y="1495425"/>
            <a:ext cx="7772400" cy="3214688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4199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92696"/>
            <a:ext cx="74145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COVID-19, как и любой другой вирус, влияет на работу многих систем организма и поражает не только дыхательные пути и легкие, но и центральную нервную систему. Это называется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нейротропность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способность инфекции поражать клетки этой системы. Более того — исследователи считают, что вирус размножается внутри нервных клеток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2969668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="" xmlns:a16="http://schemas.microsoft.com/office/drawing/2014/main" id="{6E14C809-87E7-4F18-9FCB-E1FE39E8A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83" y="6565112"/>
            <a:ext cx="74935" cy="11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44675501-9921-4425-A043-03AA3223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95" y="316374"/>
            <a:ext cx="8284530" cy="918038"/>
          </a:xfrm>
          <a:prstGeom prst="rect">
            <a:avLst/>
          </a:prstGeom>
          <a:solidFill>
            <a:srgbClr val="D30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945"/>
              </a:spcAft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                               Клинические симптомы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DDB22D-0913-46EC-9DBC-163C8F922D55}"/>
              </a:ext>
            </a:extLst>
          </p:cNvPr>
          <p:cNvSpPr/>
          <p:nvPr/>
        </p:nvSpPr>
        <p:spPr>
          <a:xfrm>
            <a:off x="130321" y="1992191"/>
            <a:ext cx="8455903" cy="2795561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spcBef>
                <a:spcPts val="1943"/>
              </a:spcBef>
              <a:spcAft>
                <a:spcPts val="883"/>
              </a:spcAft>
              <a:defRPr/>
            </a:pPr>
            <a:r>
              <a:rPr lang="ru" sz="1700" b="1" dirty="0">
                <a:solidFill>
                  <a:srgbClr val="D30102"/>
                </a:solidFill>
                <a:latin typeface="Arial"/>
              </a:rPr>
              <a:t>&gt;    90% </a:t>
            </a:r>
            <a:r>
              <a:rPr lang="ru" sz="1700" b="1" dirty="0">
                <a:solidFill>
                  <a:srgbClr val="363636"/>
                </a:solidFill>
                <a:latin typeface="Arial"/>
              </a:rPr>
              <a:t>Повышение температуры тела</a:t>
            </a:r>
          </a:p>
          <a:p>
            <a:pPr marL="640994" indent="-480746">
              <a:lnSpc>
                <a:spcPts val="1605"/>
              </a:lnSpc>
              <a:spcAft>
                <a:spcPts val="442"/>
              </a:spcAft>
              <a:defRPr/>
            </a:pPr>
            <a:r>
              <a:rPr lang="ru" sz="1700" b="1" dirty="0">
                <a:solidFill>
                  <a:srgbClr val="D30102"/>
                </a:solidFill>
                <a:latin typeface="Arial"/>
              </a:rPr>
              <a:t>   80% </a:t>
            </a:r>
            <a:r>
              <a:rPr lang="ru" sz="1700" b="1" dirty="0">
                <a:solidFill>
                  <a:srgbClr val="363636"/>
                </a:solidFill>
                <a:latin typeface="Arial"/>
              </a:rPr>
              <a:t>Кашель (сухой или с небольшим количеством мокроты)</a:t>
            </a:r>
          </a:p>
          <a:p>
            <a:pPr marL="640994" indent="-480746">
              <a:lnSpc>
                <a:spcPts val="2372"/>
              </a:lnSpc>
              <a:defRPr/>
            </a:pPr>
            <a:r>
              <a:rPr lang="ru" sz="1700" b="1" dirty="0">
                <a:solidFill>
                  <a:srgbClr val="D30102"/>
                </a:solidFill>
                <a:latin typeface="Arial"/>
              </a:rPr>
              <a:t>   55% </a:t>
            </a:r>
            <a:r>
              <a:rPr lang="ru" sz="1700" b="1" dirty="0">
                <a:solidFill>
                  <a:srgbClr val="363636"/>
                </a:solidFill>
                <a:latin typeface="Arial"/>
              </a:rPr>
              <a:t>Одышка*</a:t>
            </a:r>
          </a:p>
          <a:p>
            <a:pPr marL="640994" indent="-480746">
              <a:lnSpc>
                <a:spcPts val="2372"/>
              </a:lnSpc>
              <a:defRPr/>
            </a:pPr>
            <a:r>
              <a:rPr lang="ru" sz="1700" b="1" dirty="0">
                <a:solidFill>
                  <a:srgbClr val="D30102"/>
                </a:solidFill>
                <a:latin typeface="Arial"/>
              </a:rPr>
              <a:t>   44% </a:t>
            </a:r>
            <a:r>
              <a:rPr lang="ru" sz="1700" b="1" dirty="0">
                <a:solidFill>
                  <a:srgbClr val="363636"/>
                </a:solidFill>
                <a:latin typeface="Arial"/>
              </a:rPr>
              <a:t>Утомляемость</a:t>
            </a:r>
          </a:p>
          <a:p>
            <a:pPr algn="just">
              <a:lnSpc>
                <a:spcPts val="2372"/>
              </a:lnSpc>
              <a:defRPr/>
            </a:pPr>
            <a:r>
              <a:rPr lang="ru" sz="1700" b="1" dirty="0">
                <a:solidFill>
                  <a:srgbClr val="D30102"/>
                </a:solidFill>
                <a:latin typeface="Arial"/>
              </a:rPr>
              <a:t>&gt;    20% </a:t>
            </a:r>
            <a:r>
              <a:rPr lang="ru" sz="1700" b="1" dirty="0">
                <a:solidFill>
                  <a:srgbClr val="363636"/>
                </a:solidFill>
                <a:latin typeface="Arial"/>
              </a:rPr>
              <a:t>Ощущение заложенности</a:t>
            </a:r>
          </a:p>
          <a:p>
            <a:pPr marL="640994">
              <a:spcAft>
                <a:spcPts val="883"/>
              </a:spcAft>
              <a:defRPr/>
            </a:pPr>
            <a:r>
              <a:rPr lang="ru" sz="1700" b="1" dirty="0">
                <a:solidFill>
                  <a:srgbClr val="363636"/>
                </a:solidFill>
                <a:latin typeface="Arial"/>
              </a:rPr>
              <a:t>в грудной клетке</a:t>
            </a:r>
          </a:p>
          <a:p>
            <a:pPr marL="640994">
              <a:lnSpc>
                <a:spcPts val="1615"/>
              </a:lnSpc>
              <a:spcAft>
                <a:spcPts val="2561"/>
              </a:spcAft>
              <a:defRPr/>
            </a:pPr>
            <a:r>
              <a:rPr lang="ru" sz="1700" b="1" dirty="0">
                <a:solidFill>
                  <a:srgbClr val="363636"/>
                </a:solidFill>
                <a:latin typeface="Arial"/>
              </a:rPr>
              <a:t>Миалгия (11%), спутанность сознания (9%), головные боли (8 %), кровохарканье (5%), диарея (3%), тошнота, рвота, сердцебиение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="" xmlns:a16="http://schemas.microsoft.com/office/drawing/2014/main" id="{6416F2E0-FEB3-4E5E-936F-A176CA78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35" y="4969425"/>
            <a:ext cx="7809509" cy="503574"/>
          </a:xfrm>
          <a:prstGeom prst="rect">
            <a:avLst/>
          </a:prstGeom>
          <a:solidFill>
            <a:srgbClr val="F9ED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414"/>
              </a:lnSpc>
              <a:spcBef>
                <a:spcPts val="2561"/>
              </a:spcBef>
              <a:spcAft>
                <a:spcPts val="883"/>
              </a:spcAft>
            </a:pPr>
            <a:r>
              <a:rPr lang="ru-RU" altLang="ru-RU" sz="1100">
                <a:solidFill>
                  <a:srgbClr val="858585"/>
                </a:solidFill>
                <a:latin typeface="Arial" panose="020B0604020202020204" pitchFamily="34" charset="0"/>
              </a:rPr>
              <a:t>* наиболее тяжелая одышка развивается к 6-8-му дню от момента заражения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92449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24936" cy="11569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появляется все больше сообщений о неврологических осложнениях, вызванных COVID-19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76064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214 пациентов с тяжелой формой COVID-19 показал, что неврологические симптомы наблюдались в 36% случаев 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госпитализированных пациентов отмечается ряд легких неспецифических неврологических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  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(8-42%),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(12%),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миалгия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/ или усталость (11-44%),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анорексия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(40%),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аносмия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(5%) потеря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агевзия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– снижение вкусовых качеств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808312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8083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28083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8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992888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 осложнениями COVID-19 являются острое нарушение мозгового кровообращения (6% тяжелобольных пациентов)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спутанность/нарушение сознания (8-9%)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Существуют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упоминания о развитии острой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демиелинизирующей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полинейропатии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(синдрома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Гийена-Барре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Описывались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единичные случаи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Синдрома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задней геморрагической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обратимой энцефалопатии 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Острой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некротической энцефалопатии ствола мозга и базальных ганглиев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распространенными офтальмологическими осложнениями COVID-19 являются гиперемия конъюнктивы, конъюнктивит и изменения сетчатки </a:t>
            </a:r>
          </a:p>
        </p:txBody>
      </p:sp>
    </p:spTree>
    <p:extLst>
      <p:ext uri="{BB962C8B-B14F-4D97-AF65-F5344CB8AC3E}">
        <p14:creationId xmlns:p14="http://schemas.microsoft.com/office/powerpoint/2010/main" val="305907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896544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сообщают, что у 20-40% больных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наблюдаются психиатрические нарушения: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 — у 42% больных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внимания и концентрации — у 38%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 — у 36%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памяти — у 34%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депрессивное состояние — у 33%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сознания — у 21%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посттравматическое стрессовое расстройство — у 4-7%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Неврологи рассказали о причинах нарушения памяти при COVID-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8843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85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73630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 и сахарный диабет являются наиболее частыми (до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37%)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сопутствующими заболеваниями при COVID-19, особенно у пациентов старше 60 лет. При средней смертности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при диагнозе COVID-19, при повышенном давлении она составила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11%,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сахарном диабете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при сердечно - сосудистых заболеваниях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509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COVID-19 поражение миокарда (диагностируется на основании повышения уровня высокочувствительного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тропонина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 острое повреждение сердца (27,2% случаев), шок (8,7%) и аритмии (56,7%), процент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камерах сердца (7%), большинству пациентов с этими осложнениями требовалась интенсивная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86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заболевших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часто фиксируются негативные психологические реакции: острая реакция на стресс, депрессия, эмоциональные нарушения, навязчивости и дисфория — сочетание мрачного настроения 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Опыт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показывает, что заболевание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инфекцией, сопряженное с интоксикацией, кислородным голоданием головного мозга, может вызвать обострение заболеваний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психиатрического спектра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9208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554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435280" cy="6696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переболевшие говорят об усталости и недомогании, трудности подбора слов, запоминании, снижении концентрации внимания. Некоторые описывают свое состояние как некий туман после COVID-19. Исследователи сообщают, что у каждого третьего регулярно возникают головные боли и головокружение, утрачивается обоняние и вкус, появляется мышечная слабость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психиатрии Университета Мэриленда сообщает, что, по его мнению, примерно у 30-50% выздоровевших в будущем существует повышенный риск психических нарушений, например, депрессии 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Вдобавок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этому у 54% людей в течение трех месяцев после заражения появляется синдром хронической усталости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Postcovid depres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12879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56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covid depres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17646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5365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Теория, развития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тромбоваскулита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воспаление, возникающая  как некая аутоиммунная реакция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Из-за него поражается нервная ткань, в том числе и в головном мозге. Это приводит к разбалансировке всего организма. Есть такое заболевание, как "синдром хронической усталости". Оно практически совпадает по симптоматике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постковидным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синдромом. У людей нарушается регуляция со стороны нервной системы. Им становится трудно дышать, сдавливает грудь, хотя изменений в легких вроде нет. Скачет давление и температура тела. Появляются желудочные проблемы. Бывает нарушение сна, панические атаки и депрессии. В контексте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постковида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их и надо рассматривать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666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2"/>
          <p:cNvSpPr>
            <a:spLocks noChangeArrowheads="1" noChangeShapeType="1" noTextEdit="1"/>
          </p:cNvSpPr>
          <p:nvPr/>
        </p:nvSpPr>
        <p:spPr bwMode="auto">
          <a:xfrm>
            <a:off x="685800" y="908721"/>
            <a:ext cx="7772400" cy="266429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4199"/>
              </a:avLst>
            </a:prstTxWarp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r>
              <a:rPr lang="ru-RU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lang="ru-RU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 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2" y="3573016"/>
            <a:ext cx="3371942" cy="30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8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9676"/>
              </p:ext>
            </p:extLst>
          </p:nvPr>
        </p:nvGraphicFramePr>
        <p:xfrm>
          <a:off x="395536" y="188640"/>
          <a:ext cx="8331200" cy="605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Документ" r:id="rId4" imgW="9875494" imgH="7177161" progId="Word.Document.12">
                  <p:embed/>
                </p:oleObj>
              </mc:Choice>
              <mc:Fallback>
                <p:oleObj name="Документ" r:id="rId4" imgW="9875494" imgH="71771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88640"/>
                        <a:ext cx="8331200" cy="605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0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Особенно важны нарушения гемодинамики при аритмиях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0200"/>
            <a:ext cx="6115064" cy="4525963"/>
          </a:xfrm>
        </p:spPr>
        <p:txBody>
          <a:bodyPr>
            <a:normAutofit fontScale="77500" lnSpcReduction="20000"/>
          </a:bodyPr>
          <a:lstStyle/>
          <a:p>
            <a:pPr marL="914400" lvl="1" indent="-514350" algn="just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 err="1"/>
              <a:t>тахиаритмиях</a:t>
            </a:r>
            <a:r>
              <a:rPr lang="ru-RU" dirty="0"/>
              <a:t>, укорочение периода диастолы ведет к резкому уменьшению ударного объема. </a:t>
            </a:r>
            <a:endParaRPr lang="ru-RU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связи с тем что степень снижения ударного объема обычно значительно </a:t>
            </a:r>
            <a:r>
              <a:rPr lang="ru-RU" dirty="0" err="1"/>
              <a:t>выраженнее</a:t>
            </a:r>
            <a:r>
              <a:rPr lang="ru-RU" dirty="0"/>
              <a:t>, чем прирост частоты сердечных сокращений на фоне пароксизма, при этом отмечается и существенное падение минутного объема. </a:t>
            </a:r>
            <a:endParaRPr lang="ru-RU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ru-RU" dirty="0" smtClean="0"/>
              <a:t>Важным </a:t>
            </a:r>
            <a:r>
              <a:rPr lang="ru-RU" dirty="0"/>
              <a:t>фактором, влияющим при аритмиях на величину ударного объема, представляется и нарушение нормальной последовательности сокращений миокарда под влиянием импульсов из эктопического фокуса. </a:t>
            </a:r>
          </a:p>
        </p:txBody>
      </p:sp>
      <p:pic>
        <p:nvPicPr>
          <p:cNvPr id="50178" name="Picture 2" descr="Основы гемодинам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000364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Кроме отрицательного влияния на гемодинамику, аритмии создают предпосылки для развития остановки </a:t>
            </a:r>
            <a:r>
              <a:rPr lang="ru-RU" sz="2400" dirty="0">
                <a:solidFill>
                  <a:srgbClr val="C00000"/>
                </a:solidFill>
              </a:rPr>
              <a:t>сердца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249744" cy="524005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пароксизмальных тахикардиях сердце работает в очень «невыгодных» условиях: при высокой частоте сердечных сокращений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возрастает потребность миокарда в кислороде, а коронарный кровоток из-за снижения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перфузионного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 и укорочения диастолы не только не увеличивается, но значительно падает.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прогрессированию электрофизиологической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негомогенности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миокарда и создает благоприятные условия дли развития электрической нестабильности сердца.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 под влиянием комплекса факторов повышается вероятность развития фибрилляции желудочков.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высока при желудочковой тахикардии</a:t>
            </a:r>
          </a:p>
        </p:txBody>
      </p:sp>
      <p:pic>
        <p:nvPicPr>
          <p:cNvPr id="49156" name="Picture 4" descr="PEEP и гемодинамика - Медицина лег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278738" cy="4522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0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34481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3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 в миокарде под электронным микроскопом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https://www.youtube.com/watch?v=_RZ5pMF2ynU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2087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1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98168" cy="252271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3244334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Перекардиальный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выпот</a:t>
            </a:r>
          </a:p>
        </p:txBody>
      </p:sp>
      <p:pic>
        <p:nvPicPr>
          <p:cNvPr id="6" name="Рисунок 5" descr="C:\Users\hp computers\Desktop\3.jpg"/>
          <p:cNvPicPr/>
          <p:nvPr/>
        </p:nvPicPr>
        <p:blipFill rotWithShape="1">
          <a:blip r:embed="rId2" cstate="print"/>
          <a:srcRect l="67049" t="45523" r="16905" b="32913"/>
          <a:stretch/>
        </p:blipFill>
        <p:spPr bwMode="auto">
          <a:xfrm>
            <a:off x="3059832" y="332656"/>
            <a:ext cx="5832648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1141</Words>
  <Application>Microsoft Office PowerPoint</Application>
  <PresentationFormat>Экран (4:3)</PresentationFormat>
  <Paragraphs>97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Документ</vt:lpstr>
      <vt:lpstr>Психоэмоциональное состояние пациентов  сердечно – сосудистыми заболеваними при COVID-19  </vt:lpstr>
      <vt:lpstr>Презентация PowerPoint</vt:lpstr>
      <vt:lpstr>ГБ и сахарный диабет являются наиболее частыми (до 37%) сопутствующими заболеваниями при COVID-19, особенно у пациентов старше 60 лет. При средней смертности 3,9% при диагнозе COVID-19, при повышенном давлении она составила 11%, при сахарном диабете - 5,5%, при сердечно - сосудистых заболеваниях - 20,5%. </vt:lpstr>
      <vt:lpstr>Презентация PowerPoint</vt:lpstr>
      <vt:lpstr>Особенно важны нарушения гемодинамики при аритмиях</vt:lpstr>
      <vt:lpstr>Кроме отрицательного влияния на гемодинамику, аритмии создают предпосылки для развития остановки сердца</vt:lpstr>
      <vt:lpstr>Презентация PowerPoint</vt:lpstr>
      <vt:lpstr>Вирус COVID-19 в миокарде под электронным микроскопом  (https://www.youtube.com/watch?v=_RZ5pMF2ynU) </vt:lpstr>
      <vt:lpstr> </vt:lpstr>
      <vt:lpstr>Презентация PowerPoint</vt:lpstr>
      <vt:lpstr>Особенности аритмии при инфаркте миокарда</vt:lpstr>
      <vt:lpstr>Презентация PowerPoint</vt:lpstr>
      <vt:lpstr>Презентация PowerPoint</vt:lpstr>
      <vt:lpstr>Презентация PowerPoint</vt:lpstr>
      <vt:lpstr>ЭКГ перегрузка правых отделов сердца (возможно тромбоэмболия) </vt:lpstr>
      <vt:lpstr>Презентация PowerPoint</vt:lpstr>
      <vt:lpstr>Презентация PowerPoint</vt:lpstr>
      <vt:lpstr>Кардиоверсия</vt:lpstr>
      <vt:lpstr>Презентация PowerPoint</vt:lpstr>
      <vt:lpstr>Презентация PowerPoint</vt:lpstr>
      <vt:lpstr>Патогенез ФП и ТП</vt:lpstr>
      <vt:lpstr>Презентация PowerPoint</vt:lpstr>
      <vt:lpstr>Шкала риска TIMI </vt:lpstr>
      <vt:lpstr>Презентация PowerPoint</vt:lpstr>
      <vt:lpstr>Презентация PowerPoint</vt:lpstr>
      <vt:lpstr>Презентация PowerPoint</vt:lpstr>
      <vt:lpstr>В последнее время появляется все больше сообщений о неврологических осложнениях, вызванных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122</cp:revision>
  <dcterms:created xsi:type="dcterms:W3CDTF">2020-05-13T06:08:44Z</dcterms:created>
  <dcterms:modified xsi:type="dcterms:W3CDTF">2021-10-14T03:04:17Z</dcterms:modified>
</cp:coreProperties>
</file>