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5"/>
  </p:notesMasterIdLst>
  <p:sldIdLst>
    <p:sldId id="501" r:id="rId2"/>
    <p:sldId id="531" r:id="rId3"/>
    <p:sldId id="532" r:id="rId4"/>
    <p:sldId id="533" r:id="rId5"/>
    <p:sldId id="534" r:id="rId6"/>
    <p:sldId id="535" r:id="rId7"/>
    <p:sldId id="536" r:id="rId8"/>
    <p:sldId id="400" r:id="rId9"/>
    <p:sldId id="510" r:id="rId10"/>
    <p:sldId id="513" r:id="rId11"/>
    <p:sldId id="402" r:id="rId12"/>
    <p:sldId id="518" r:id="rId13"/>
    <p:sldId id="521" r:id="rId14"/>
    <p:sldId id="517" r:id="rId15"/>
    <p:sldId id="520" r:id="rId16"/>
    <p:sldId id="424" r:id="rId17"/>
    <p:sldId id="443" r:id="rId18"/>
    <p:sldId id="529" r:id="rId19"/>
    <p:sldId id="530" r:id="rId20"/>
    <p:sldId id="519" r:id="rId21"/>
    <p:sldId id="522" r:id="rId22"/>
    <p:sldId id="523" r:id="rId23"/>
    <p:sldId id="52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0C"/>
    <a:srgbClr val="FF7C80"/>
    <a:srgbClr val="FF99CC"/>
    <a:srgbClr val="9C7864"/>
    <a:srgbClr val="184826"/>
    <a:srgbClr val="000066"/>
    <a:srgbClr val="993300"/>
    <a:srgbClr val="663300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0E0E0C"/>
              </a:solidFill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Узбекистан 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trendline>
            <c:spPr>
              <a:ln w="28575">
                <a:solidFill>
                  <a:srgbClr val="00206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527580</c:v>
                </c:pt>
                <c:pt idx="1">
                  <c:v>533530</c:v>
                </c:pt>
                <c:pt idx="2">
                  <c:v>634810</c:v>
                </c:pt>
                <c:pt idx="3">
                  <c:v>734141</c:v>
                </c:pt>
                <c:pt idx="4">
                  <c:v>841814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18880"/>
        <c:axId val="34227328"/>
      </c:lineChart>
      <c:catAx>
        <c:axId val="346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E0E0C"/>
                </a:solidFill>
              </a:defRPr>
            </a:pPr>
            <a:endParaRPr lang="ru-RU"/>
          </a:p>
        </c:txPr>
        <c:crossAx val="34227328"/>
        <c:crosses val="autoZero"/>
        <c:auto val="1"/>
        <c:lblAlgn val="ctr"/>
        <c:lblOffset val="100"/>
        <c:noMultiLvlLbl val="0"/>
      </c:catAx>
      <c:valAx>
        <c:axId val="3422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E0E0C"/>
                </a:solidFill>
              </a:defRPr>
            </a:pPr>
            <a:endParaRPr lang="ru-RU"/>
          </a:p>
        </c:txPr>
        <c:crossAx val="34618880"/>
        <c:crosses val="autoZero"/>
        <c:crossBetween val="between"/>
      </c:valAx>
      <c:spPr>
        <a:solidFill>
          <a:srgbClr val="FAFDDF"/>
        </a:solidFill>
      </c:spPr>
    </c:plotArea>
    <c:legend>
      <c:legendPos val="b"/>
      <c:overlay val="0"/>
      <c:txPr>
        <a:bodyPr/>
        <a:lstStyle/>
        <a:p>
          <a:pPr>
            <a:defRPr>
              <a:solidFill>
                <a:srgbClr val="0E0E0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AFDDF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A3DEF-30D5-4D36-9DB3-0B620498337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1443D-EA01-462D-B7B3-69C9ED740903}">
      <dgm:prSet phldrT="[Text]" custT="1"/>
      <dgm:spPr>
        <a:solidFill>
          <a:srgbClr val="009900"/>
        </a:solidFill>
      </dgm:spPr>
      <dgm:t>
        <a:bodyPr/>
        <a:lstStyle/>
        <a:p>
          <a:r>
            <a:rPr lang="ru-RU" sz="5400" dirty="0" smtClean="0">
              <a:solidFill>
                <a:srgbClr val="000000"/>
              </a:solidFill>
            </a:rPr>
            <a:t>3</a:t>
          </a:r>
          <a:endParaRPr lang="ru-RU" sz="5400" dirty="0">
            <a:solidFill>
              <a:srgbClr val="000000"/>
            </a:solidFill>
          </a:endParaRPr>
        </a:p>
      </dgm:t>
    </dgm:pt>
    <dgm:pt modelId="{C592F4F9-D90F-4545-8C9B-D0600AF911AF}" type="parTrans" cxnId="{EB00FB53-0A3C-4B07-88FC-CCE62B1D055F}">
      <dgm:prSet/>
      <dgm:spPr/>
      <dgm:t>
        <a:bodyPr/>
        <a:lstStyle/>
        <a:p>
          <a:endParaRPr lang="ru-RU"/>
        </a:p>
      </dgm:t>
    </dgm:pt>
    <dgm:pt modelId="{0C0B9A5D-B98B-4F2B-918A-A75DD4655C9A}" type="sibTrans" cxnId="{EB00FB53-0A3C-4B07-88FC-CCE62B1D055F}">
      <dgm:prSet/>
      <dgm:spPr/>
      <dgm:t>
        <a:bodyPr/>
        <a:lstStyle/>
        <a:p>
          <a:endParaRPr lang="ru-RU"/>
        </a:p>
      </dgm:t>
    </dgm:pt>
    <dgm:pt modelId="{D8E07524-58EA-45C3-9092-8264788FD3F1}">
      <dgm:prSet phldrT="[Text]" custT="1"/>
      <dgm:spPr>
        <a:solidFill>
          <a:srgbClr val="009900"/>
        </a:solidFill>
      </dgm:spPr>
      <dgm:t>
        <a:bodyPr/>
        <a:lstStyle/>
        <a:p>
          <a:r>
            <a:rPr lang="ru-RU" sz="5400" dirty="0" smtClean="0">
              <a:solidFill>
                <a:srgbClr val="000000"/>
              </a:solidFill>
            </a:rPr>
            <a:t>2</a:t>
          </a:r>
          <a:r>
            <a:rPr lang="ru-RU" sz="3200" dirty="0" smtClean="0"/>
            <a:t> </a:t>
          </a:r>
          <a:endParaRPr lang="ru-RU" sz="3200" dirty="0"/>
        </a:p>
      </dgm:t>
    </dgm:pt>
    <dgm:pt modelId="{0E64C7B0-12D7-4316-98DE-8E508CD35B3C}" type="parTrans" cxnId="{6947D9A2-4D24-4C69-94AB-3F73AB69D869}">
      <dgm:prSet/>
      <dgm:spPr/>
      <dgm:t>
        <a:bodyPr/>
        <a:lstStyle/>
        <a:p>
          <a:endParaRPr lang="ru-RU"/>
        </a:p>
      </dgm:t>
    </dgm:pt>
    <dgm:pt modelId="{AA945943-17AB-4BE2-9948-620F44233191}" type="sibTrans" cxnId="{6947D9A2-4D24-4C69-94AB-3F73AB69D869}">
      <dgm:prSet/>
      <dgm:spPr/>
      <dgm:t>
        <a:bodyPr/>
        <a:lstStyle/>
        <a:p>
          <a:endParaRPr lang="ru-RU"/>
        </a:p>
      </dgm:t>
    </dgm:pt>
    <dgm:pt modelId="{715F4C15-7ACB-4F60-B4F9-DAF7E88D1153}">
      <dgm:prSet phldrT="[Text]" custT="1"/>
      <dgm:spPr>
        <a:solidFill>
          <a:srgbClr val="009900"/>
        </a:solidFill>
      </dgm:spPr>
      <dgm:t>
        <a:bodyPr/>
        <a:lstStyle/>
        <a:p>
          <a:r>
            <a:rPr lang="ru-RU" sz="5400" dirty="0" smtClean="0">
              <a:solidFill>
                <a:srgbClr val="000000"/>
              </a:solidFill>
            </a:rPr>
            <a:t>1</a:t>
          </a:r>
          <a:r>
            <a:rPr lang="ru-RU" sz="3200" dirty="0" smtClean="0"/>
            <a:t> </a:t>
          </a:r>
          <a:endParaRPr lang="ru-RU" sz="3200" dirty="0"/>
        </a:p>
      </dgm:t>
    </dgm:pt>
    <dgm:pt modelId="{5BFD45EE-4CA4-49AB-B168-D2F7ECCC5222}" type="parTrans" cxnId="{369873CC-1B1E-406F-8E2A-80A4B395815F}">
      <dgm:prSet/>
      <dgm:spPr/>
      <dgm:t>
        <a:bodyPr/>
        <a:lstStyle/>
        <a:p>
          <a:endParaRPr lang="ru-RU"/>
        </a:p>
      </dgm:t>
    </dgm:pt>
    <dgm:pt modelId="{53573400-8AD6-4950-9AFA-323DF06CEEA3}" type="sibTrans" cxnId="{369873CC-1B1E-406F-8E2A-80A4B395815F}">
      <dgm:prSet/>
      <dgm:spPr/>
      <dgm:t>
        <a:bodyPr/>
        <a:lstStyle/>
        <a:p>
          <a:endParaRPr lang="ru-RU"/>
        </a:p>
      </dgm:t>
    </dgm:pt>
    <dgm:pt modelId="{167ED529-D1AD-4549-9DEC-C16CD2CF1198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базовая помощь</a:t>
          </a:r>
          <a:endParaRPr lang="ru-RU" sz="3200" b="1" dirty="0">
            <a:solidFill>
              <a:schemeClr val="bg2">
                <a:lumMod val="10000"/>
              </a:schemeClr>
            </a:solidFill>
          </a:endParaRPr>
        </a:p>
      </dgm:t>
    </dgm:pt>
    <dgm:pt modelId="{072C8709-9501-49FF-ACA3-3D714129A2E7}" type="parTrans" cxnId="{10EF7BE4-A640-4795-98D3-C02DCFF5A350}">
      <dgm:prSet/>
      <dgm:spPr/>
      <dgm:t>
        <a:bodyPr/>
        <a:lstStyle/>
        <a:p>
          <a:endParaRPr lang="ru-RU"/>
        </a:p>
      </dgm:t>
    </dgm:pt>
    <dgm:pt modelId="{977BEE07-B2AF-46ED-A8C3-FF250E5FE47E}" type="sibTrans" cxnId="{10EF7BE4-A640-4795-98D3-C02DCFF5A350}">
      <dgm:prSet/>
      <dgm:spPr/>
      <dgm:t>
        <a:bodyPr/>
        <a:lstStyle/>
        <a:p>
          <a:endParaRPr lang="ru-RU"/>
        </a:p>
      </dgm:t>
    </dgm:pt>
    <dgm:pt modelId="{E2CD1793-03F9-467C-B52D-575103B6D161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z-Cyrl-UZ" sz="3200" b="1" dirty="0" smtClean="0">
              <a:solidFill>
                <a:schemeClr val="bg2">
                  <a:lumMod val="10000"/>
                </a:schemeClr>
              </a:solidFill>
            </a:rPr>
            <a:t>узко</a:t>
          </a:r>
          <a:r>
            <a:rPr lang="ru-RU" sz="3200" b="1" dirty="0" err="1" smtClean="0">
              <a:solidFill>
                <a:schemeClr val="bg2">
                  <a:lumMod val="10000"/>
                </a:schemeClr>
              </a:solidFill>
            </a:rPr>
            <a:t>коспециализированная</a:t>
          </a:r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 помощь</a:t>
          </a:r>
          <a:endParaRPr lang="ru-RU" sz="3200" b="1" dirty="0">
            <a:solidFill>
              <a:schemeClr val="bg2">
                <a:lumMod val="10000"/>
              </a:schemeClr>
            </a:solidFill>
          </a:endParaRPr>
        </a:p>
      </dgm:t>
    </dgm:pt>
    <dgm:pt modelId="{F86178D8-8007-4C96-93D0-0DF2AA277172}" type="parTrans" cxnId="{3D5F3243-78D6-46F9-92F7-1D5669944363}">
      <dgm:prSet/>
      <dgm:spPr/>
      <dgm:t>
        <a:bodyPr/>
        <a:lstStyle/>
        <a:p>
          <a:endParaRPr lang="ru-RU"/>
        </a:p>
      </dgm:t>
    </dgm:pt>
    <dgm:pt modelId="{D6004104-71D9-4577-8F1C-0A417F864617}" type="sibTrans" cxnId="{3D5F3243-78D6-46F9-92F7-1D5669944363}">
      <dgm:prSet/>
      <dgm:spPr/>
      <dgm:t>
        <a:bodyPr/>
        <a:lstStyle/>
        <a:p>
          <a:endParaRPr lang="ru-RU"/>
        </a:p>
      </dgm:t>
    </dgm:pt>
    <dgm:pt modelId="{9092E143-AC8C-43E2-B437-9188F844017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специализированная помощь</a:t>
          </a:r>
          <a:endParaRPr lang="ru-RU" sz="3200" b="1" dirty="0">
            <a:solidFill>
              <a:schemeClr val="bg2">
                <a:lumMod val="10000"/>
              </a:schemeClr>
            </a:solidFill>
          </a:endParaRPr>
        </a:p>
      </dgm:t>
    </dgm:pt>
    <dgm:pt modelId="{B19D0DE5-4475-4734-A813-C4A282C00517}" type="parTrans" cxnId="{3AE68569-514F-4041-8445-597B7561D47F}">
      <dgm:prSet/>
      <dgm:spPr/>
      <dgm:t>
        <a:bodyPr/>
        <a:lstStyle/>
        <a:p>
          <a:endParaRPr lang="ru-RU"/>
        </a:p>
      </dgm:t>
    </dgm:pt>
    <dgm:pt modelId="{A458B72A-B114-446E-921F-397EAEABA605}" type="sibTrans" cxnId="{3AE68569-514F-4041-8445-597B7561D47F}">
      <dgm:prSet/>
      <dgm:spPr/>
      <dgm:t>
        <a:bodyPr/>
        <a:lstStyle/>
        <a:p>
          <a:endParaRPr lang="ru-RU"/>
        </a:p>
      </dgm:t>
    </dgm:pt>
    <dgm:pt modelId="{78A0304C-2E3C-4DCA-B9C3-E0BA7364883D}" type="pres">
      <dgm:prSet presAssocID="{F3DA3DEF-30D5-4D36-9DB3-0B62049833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CF20CA-ECF7-4062-ADD3-41E655D7A7A2}" type="pres">
      <dgm:prSet presAssocID="{5951443D-EA01-462D-B7B3-69C9ED740903}" presName="composite" presStyleCnt="0"/>
      <dgm:spPr/>
    </dgm:pt>
    <dgm:pt modelId="{0DB54139-BC8B-41FC-85B8-3D63117B0907}" type="pres">
      <dgm:prSet presAssocID="{5951443D-EA01-462D-B7B3-69C9ED7409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0CC78-981D-4483-AB00-E9F7324D626A}" type="pres">
      <dgm:prSet presAssocID="{5951443D-EA01-462D-B7B3-69C9ED74090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1A9C-A3F9-4E4D-B88A-D6DF0C7ED5C6}" type="pres">
      <dgm:prSet presAssocID="{0C0B9A5D-B98B-4F2B-918A-A75DD4655C9A}" presName="sp" presStyleCnt="0"/>
      <dgm:spPr/>
    </dgm:pt>
    <dgm:pt modelId="{B9539F95-9710-476A-9DC0-267655E4F135}" type="pres">
      <dgm:prSet presAssocID="{D8E07524-58EA-45C3-9092-8264788FD3F1}" presName="composite" presStyleCnt="0"/>
      <dgm:spPr/>
    </dgm:pt>
    <dgm:pt modelId="{5EA439B4-ACFF-4682-92E7-8BF929EB5E28}" type="pres">
      <dgm:prSet presAssocID="{D8E07524-58EA-45C3-9092-8264788FD3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0673D-D201-4230-8F4B-C32DA49964F8}" type="pres">
      <dgm:prSet presAssocID="{D8E07524-58EA-45C3-9092-8264788FD3F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06A51-7D70-4FE7-83F7-0E333098C9BE}" type="pres">
      <dgm:prSet presAssocID="{AA945943-17AB-4BE2-9948-620F44233191}" presName="sp" presStyleCnt="0"/>
      <dgm:spPr/>
    </dgm:pt>
    <dgm:pt modelId="{DC826363-7D3C-479F-9AC8-19226D0BE2F0}" type="pres">
      <dgm:prSet presAssocID="{715F4C15-7ACB-4F60-B4F9-DAF7E88D1153}" presName="composite" presStyleCnt="0"/>
      <dgm:spPr/>
    </dgm:pt>
    <dgm:pt modelId="{3EDDACCB-C14D-4F73-86C0-2A009DEB9FC3}" type="pres">
      <dgm:prSet presAssocID="{715F4C15-7ACB-4F60-B4F9-DAF7E88D11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C50DE-2059-4E2A-A470-0B00EADA75DC}" type="pres">
      <dgm:prSet presAssocID="{715F4C15-7ACB-4F60-B4F9-DAF7E88D11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1592B-5A8A-4CD7-BE67-710C4DF39924}" type="presOf" srcId="{5951443D-EA01-462D-B7B3-69C9ED740903}" destId="{0DB54139-BC8B-41FC-85B8-3D63117B0907}" srcOrd="0" destOrd="0" presId="urn:microsoft.com/office/officeart/2005/8/layout/chevron2"/>
    <dgm:cxn modelId="{F170C621-CD6B-408D-B72C-8DF5D0BECF4A}" type="presOf" srcId="{715F4C15-7ACB-4F60-B4F9-DAF7E88D1153}" destId="{3EDDACCB-C14D-4F73-86C0-2A009DEB9FC3}" srcOrd="0" destOrd="0" presId="urn:microsoft.com/office/officeart/2005/8/layout/chevron2"/>
    <dgm:cxn modelId="{2CE08320-2A4B-45CB-944B-6CF1BB3D0DAA}" type="presOf" srcId="{E2CD1793-03F9-467C-B52D-575103B6D161}" destId="{83D0CC78-981D-4483-AB00-E9F7324D626A}" srcOrd="0" destOrd="0" presId="urn:microsoft.com/office/officeart/2005/8/layout/chevron2"/>
    <dgm:cxn modelId="{9203ED11-F16B-4166-B6EF-B9BE7BE107C1}" type="presOf" srcId="{F3DA3DEF-30D5-4D36-9DB3-0B620498337B}" destId="{78A0304C-2E3C-4DCA-B9C3-E0BA7364883D}" srcOrd="0" destOrd="0" presId="urn:microsoft.com/office/officeart/2005/8/layout/chevron2"/>
    <dgm:cxn modelId="{369873CC-1B1E-406F-8E2A-80A4B395815F}" srcId="{F3DA3DEF-30D5-4D36-9DB3-0B620498337B}" destId="{715F4C15-7ACB-4F60-B4F9-DAF7E88D1153}" srcOrd="2" destOrd="0" parTransId="{5BFD45EE-4CA4-49AB-B168-D2F7ECCC5222}" sibTransId="{53573400-8AD6-4950-9AFA-323DF06CEEA3}"/>
    <dgm:cxn modelId="{414EEFC0-A83F-4A23-BFB1-92EFAC2FA391}" type="presOf" srcId="{9092E143-AC8C-43E2-B437-9188F844017E}" destId="{65E0673D-D201-4230-8F4B-C32DA49964F8}" srcOrd="0" destOrd="0" presId="urn:microsoft.com/office/officeart/2005/8/layout/chevron2"/>
    <dgm:cxn modelId="{EB00FB53-0A3C-4B07-88FC-CCE62B1D055F}" srcId="{F3DA3DEF-30D5-4D36-9DB3-0B620498337B}" destId="{5951443D-EA01-462D-B7B3-69C9ED740903}" srcOrd="0" destOrd="0" parTransId="{C592F4F9-D90F-4545-8C9B-D0600AF911AF}" sibTransId="{0C0B9A5D-B98B-4F2B-918A-A75DD4655C9A}"/>
    <dgm:cxn modelId="{46EE5007-D628-4066-92A9-05C8FD6A6B8C}" type="presOf" srcId="{D8E07524-58EA-45C3-9092-8264788FD3F1}" destId="{5EA439B4-ACFF-4682-92E7-8BF929EB5E28}" srcOrd="0" destOrd="0" presId="urn:microsoft.com/office/officeart/2005/8/layout/chevron2"/>
    <dgm:cxn modelId="{3D5F3243-78D6-46F9-92F7-1D5669944363}" srcId="{5951443D-EA01-462D-B7B3-69C9ED740903}" destId="{E2CD1793-03F9-467C-B52D-575103B6D161}" srcOrd="0" destOrd="0" parTransId="{F86178D8-8007-4C96-93D0-0DF2AA277172}" sibTransId="{D6004104-71D9-4577-8F1C-0A417F864617}"/>
    <dgm:cxn modelId="{6947D9A2-4D24-4C69-94AB-3F73AB69D869}" srcId="{F3DA3DEF-30D5-4D36-9DB3-0B620498337B}" destId="{D8E07524-58EA-45C3-9092-8264788FD3F1}" srcOrd="1" destOrd="0" parTransId="{0E64C7B0-12D7-4316-98DE-8E508CD35B3C}" sibTransId="{AA945943-17AB-4BE2-9948-620F44233191}"/>
    <dgm:cxn modelId="{5675101D-5A7F-4E6A-B38C-4F7779B714CE}" type="presOf" srcId="{167ED529-D1AD-4549-9DEC-C16CD2CF1198}" destId="{BA0C50DE-2059-4E2A-A470-0B00EADA75DC}" srcOrd="0" destOrd="0" presId="urn:microsoft.com/office/officeart/2005/8/layout/chevron2"/>
    <dgm:cxn modelId="{10EF7BE4-A640-4795-98D3-C02DCFF5A350}" srcId="{715F4C15-7ACB-4F60-B4F9-DAF7E88D1153}" destId="{167ED529-D1AD-4549-9DEC-C16CD2CF1198}" srcOrd="0" destOrd="0" parTransId="{072C8709-9501-49FF-ACA3-3D714129A2E7}" sibTransId="{977BEE07-B2AF-46ED-A8C3-FF250E5FE47E}"/>
    <dgm:cxn modelId="{3AE68569-514F-4041-8445-597B7561D47F}" srcId="{D8E07524-58EA-45C3-9092-8264788FD3F1}" destId="{9092E143-AC8C-43E2-B437-9188F844017E}" srcOrd="0" destOrd="0" parTransId="{B19D0DE5-4475-4734-A813-C4A282C00517}" sibTransId="{A458B72A-B114-446E-921F-397EAEABA605}"/>
    <dgm:cxn modelId="{A380BE46-9780-4471-B38C-98C56F48F922}" type="presParOf" srcId="{78A0304C-2E3C-4DCA-B9C3-E0BA7364883D}" destId="{85CF20CA-ECF7-4062-ADD3-41E655D7A7A2}" srcOrd="0" destOrd="0" presId="urn:microsoft.com/office/officeart/2005/8/layout/chevron2"/>
    <dgm:cxn modelId="{86F9BCED-B5C0-4EE0-9312-BC8FFD934EEC}" type="presParOf" srcId="{85CF20CA-ECF7-4062-ADD3-41E655D7A7A2}" destId="{0DB54139-BC8B-41FC-85B8-3D63117B0907}" srcOrd="0" destOrd="0" presId="urn:microsoft.com/office/officeart/2005/8/layout/chevron2"/>
    <dgm:cxn modelId="{D0961C3F-8AF9-447C-AD58-E946F8A6A22D}" type="presParOf" srcId="{85CF20CA-ECF7-4062-ADD3-41E655D7A7A2}" destId="{83D0CC78-981D-4483-AB00-E9F7324D626A}" srcOrd="1" destOrd="0" presId="urn:microsoft.com/office/officeart/2005/8/layout/chevron2"/>
    <dgm:cxn modelId="{156BBFF4-6F92-4276-AFD2-138DB643C760}" type="presParOf" srcId="{78A0304C-2E3C-4DCA-B9C3-E0BA7364883D}" destId="{35831A9C-A3F9-4E4D-B88A-D6DF0C7ED5C6}" srcOrd="1" destOrd="0" presId="urn:microsoft.com/office/officeart/2005/8/layout/chevron2"/>
    <dgm:cxn modelId="{643B388C-8375-4836-915C-94B5F8E8DA2A}" type="presParOf" srcId="{78A0304C-2E3C-4DCA-B9C3-E0BA7364883D}" destId="{B9539F95-9710-476A-9DC0-267655E4F135}" srcOrd="2" destOrd="0" presId="urn:microsoft.com/office/officeart/2005/8/layout/chevron2"/>
    <dgm:cxn modelId="{3309C7B7-85B2-4B38-9DA9-E9AC62A5CF1F}" type="presParOf" srcId="{B9539F95-9710-476A-9DC0-267655E4F135}" destId="{5EA439B4-ACFF-4682-92E7-8BF929EB5E28}" srcOrd="0" destOrd="0" presId="urn:microsoft.com/office/officeart/2005/8/layout/chevron2"/>
    <dgm:cxn modelId="{75C5318F-0F32-447D-9400-B1610ABBE485}" type="presParOf" srcId="{B9539F95-9710-476A-9DC0-267655E4F135}" destId="{65E0673D-D201-4230-8F4B-C32DA49964F8}" srcOrd="1" destOrd="0" presId="urn:microsoft.com/office/officeart/2005/8/layout/chevron2"/>
    <dgm:cxn modelId="{43F8D301-13E2-4C61-9968-4815439BC953}" type="presParOf" srcId="{78A0304C-2E3C-4DCA-B9C3-E0BA7364883D}" destId="{62E06A51-7D70-4FE7-83F7-0E333098C9BE}" srcOrd="3" destOrd="0" presId="urn:microsoft.com/office/officeart/2005/8/layout/chevron2"/>
    <dgm:cxn modelId="{6C7D32D1-57E0-4A57-8FEE-A15263251389}" type="presParOf" srcId="{78A0304C-2E3C-4DCA-B9C3-E0BA7364883D}" destId="{DC826363-7D3C-479F-9AC8-19226D0BE2F0}" srcOrd="4" destOrd="0" presId="urn:microsoft.com/office/officeart/2005/8/layout/chevron2"/>
    <dgm:cxn modelId="{A6C509AB-B05F-471D-8D62-FDED9C6DD08C}" type="presParOf" srcId="{DC826363-7D3C-479F-9AC8-19226D0BE2F0}" destId="{3EDDACCB-C14D-4F73-86C0-2A009DEB9FC3}" srcOrd="0" destOrd="0" presId="urn:microsoft.com/office/officeart/2005/8/layout/chevron2"/>
    <dgm:cxn modelId="{89D7518F-7FFE-48A7-8299-4BD9F163D083}" type="presParOf" srcId="{DC826363-7D3C-479F-9AC8-19226D0BE2F0}" destId="{BA0C50DE-2059-4E2A-A470-0B00EADA75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54139-BC8B-41FC-85B8-3D63117B0907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rgbClr val="0099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000000"/>
              </a:solidFill>
            </a:rPr>
            <a:t>3</a:t>
          </a:r>
          <a:endParaRPr lang="ru-RU" sz="5400" kern="1200" dirty="0">
            <a:solidFill>
              <a:srgbClr val="000000"/>
            </a:solidFill>
          </a:endParaRPr>
        </a:p>
      </dsp:txBody>
      <dsp:txXfrm rot="-5400000">
        <a:off x="1" y="575246"/>
        <a:ext cx="1145177" cy="490791"/>
      </dsp:txXfrm>
    </dsp:sp>
    <dsp:sp modelId="{83D0CC78-981D-4483-AB00-E9F7324D626A}">
      <dsp:nvSpPr>
        <dsp:cNvPr id="0" name=""/>
        <dsp:cNvSpPr/>
      </dsp:nvSpPr>
      <dsp:spPr>
        <a:xfrm rot="5400000">
          <a:off x="4155419" y="-3007584"/>
          <a:ext cx="1063938" cy="7084422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3200" b="1" kern="1200" dirty="0" smtClean="0">
              <a:solidFill>
                <a:schemeClr val="bg2">
                  <a:lumMod val="10000"/>
                </a:schemeClr>
              </a:solidFill>
            </a:rPr>
            <a:t>узко</a:t>
          </a:r>
          <a:r>
            <a:rPr lang="ru-RU" sz="3200" b="1" kern="1200" dirty="0" err="1" smtClean="0">
              <a:solidFill>
                <a:schemeClr val="bg2">
                  <a:lumMod val="10000"/>
                </a:schemeClr>
              </a:solidFill>
            </a:rPr>
            <a:t>коспециализированная</a:t>
          </a:r>
          <a:r>
            <a:rPr lang="ru-RU" sz="3200" b="1" kern="1200" dirty="0" smtClean="0">
              <a:solidFill>
                <a:schemeClr val="bg2">
                  <a:lumMod val="10000"/>
                </a:schemeClr>
              </a:solidFill>
            </a:rPr>
            <a:t> помощь</a:t>
          </a:r>
          <a:endParaRPr lang="ru-RU" sz="32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1145178" y="54594"/>
        <a:ext cx="7032485" cy="960064"/>
      </dsp:txXfrm>
    </dsp:sp>
    <dsp:sp modelId="{5EA439B4-ACFF-4682-92E7-8BF929EB5E28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rgbClr val="0099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000000"/>
              </a:solidFill>
            </a:rPr>
            <a:t>2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 rot="-5400000">
        <a:off x="1" y="2017586"/>
        <a:ext cx="1145177" cy="490791"/>
      </dsp:txXfrm>
    </dsp:sp>
    <dsp:sp modelId="{65E0673D-D201-4230-8F4B-C32DA49964F8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2">
                  <a:lumMod val="10000"/>
                </a:schemeClr>
              </a:solidFill>
            </a:rPr>
            <a:t>специализированная помощь</a:t>
          </a:r>
          <a:endParaRPr lang="ru-RU" sz="32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1145178" y="1496907"/>
        <a:ext cx="7032512" cy="959559"/>
      </dsp:txXfrm>
    </dsp:sp>
    <dsp:sp modelId="{3EDDACCB-C14D-4F73-86C0-2A009DEB9FC3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rgbClr val="0099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000000"/>
              </a:solidFill>
            </a:rPr>
            <a:t>1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 rot="-5400000">
        <a:off x="1" y="3459926"/>
        <a:ext cx="1145177" cy="490791"/>
      </dsp:txXfrm>
    </dsp:sp>
    <dsp:sp modelId="{BA0C50DE-2059-4E2A-A470-0B00EADA75DC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2">
                  <a:lumMod val="10000"/>
                </a:schemeClr>
              </a:solidFill>
            </a:rPr>
            <a:t>базовая помощь</a:t>
          </a:r>
          <a:endParaRPr lang="ru-RU" sz="32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1145178" y="2939247"/>
        <a:ext cx="7032512" cy="95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073B332-CD4B-41ED-A1FA-A293F6C9F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0E9-DFA4-4C34-AA07-664B727D26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A896AF-8E08-4B69-A847-ED2D8866D0A6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90542"/>
            <a:ext cx="8931565" cy="783044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58206"/>
            <a:ext cx="8931565" cy="78941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30580D-A716-4E96-93B5-1418FD5A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20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6858-897C-4AEA-8085-60A2F992A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605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2984" y="0"/>
            <a:ext cx="1916565" cy="65699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289" y="0"/>
            <a:ext cx="5600835" cy="65699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90B4-641C-41BF-83EB-6673D9F1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94629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89" y="0"/>
            <a:ext cx="7666260" cy="687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3289" y="687551"/>
            <a:ext cx="3758700" cy="588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0849" y="687551"/>
            <a:ext cx="3758700" cy="588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5193-FE3E-4837-A36D-BF3774D9F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6732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3289" y="0"/>
            <a:ext cx="7666260" cy="65699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5C85-594D-4329-8556-771ED303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5898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89" y="0"/>
            <a:ext cx="7666260" cy="687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3289" y="687551"/>
            <a:ext cx="3758700" cy="588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30849" y="687551"/>
            <a:ext cx="3758700" cy="28647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130849" y="3705134"/>
            <a:ext cx="3758700" cy="28647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731F-97CE-4A9E-A987-3AC10382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9115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4C53-9358-422D-B38D-136C9C114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E4E3-AB70-452E-89BA-14C6A804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03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32" y="4418150"/>
            <a:ext cx="7591830" cy="13655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5532" y="2914133"/>
            <a:ext cx="7591830" cy="150401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6BB4-C4A4-4F84-83C3-7CC73550E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061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3289" y="687551"/>
            <a:ext cx="3758700" cy="5882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0849" y="687551"/>
            <a:ext cx="3758700" cy="5882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4AA8-C644-4C11-BA93-7BF896625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042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78" y="275339"/>
            <a:ext cx="8038408" cy="114591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578" y="1539032"/>
            <a:ext cx="3946326" cy="6413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6578" y="2180427"/>
            <a:ext cx="3946326" cy="39613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37111" y="1539032"/>
            <a:ext cx="3947876" cy="6413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37111" y="2180427"/>
            <a:ext cx="3947876" cy="39613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9504-3875-4C32-8628-94C15F551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640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AFD69-7F33-4F22-B005-E8C9E12FF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98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7246-CEDA-437F-87C3-E04127A24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4425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79" y="273747"/>
            <a:ext cx="2938423" cy="11650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994" y="273748"/>
            <a:ext cx="4992993" cy="58680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6579" y="1438764"/>
            <a:ext cx="2938423" cy="4703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7285-5CFB-4A27-8AF2-78C75A42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6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649" y="4812854"/>
            <a:ext cx="5358939" cy="568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0649" y="614339"/>
            <a:ext cx="5358939" cy="4125304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0649" y="5381039"/>
            <a:ext cx="5358939" cy="8069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4762-2DF5-4DBC-B614-60E47E039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63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368" tIns="44184" rIns="88368" bIns="441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368" tIns="44184" rIns="88368" bIns="44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68" tIns="44184" rIns="88368" bIns="441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68" tIns="44184" rIns="88368" bIns="4418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68" tIns="44184" rIns="88368" bIns="441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ABE8BB3-A797-4319-AE5C-40826EA8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8423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8423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Black" pitchFamily="34" charset="0"/>
        </a:defRPr>
      </a:lvl2pPr>
      <a:lvl3pPr algn="l" defTabSz="88423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Black" pitchFamily="34" charset="0"/>
        </a:defRPr>
      </a:lvl3pPr>
      <a:lvl4pPr algn="l" defTabSz="88423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Black" pitchFamily="34" charset="0"/>
        </a:defRPr>
      </a:lvl4pPr>
      <a:lvl5pPr algn="l" defTabSz="88423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31788" indent="-331788" algn="l" defTabSz="884238" rtl="0" eaLnBrk="0" fontAlgn="base" hangingPunct="0">
        <a:spcBef>
          <a:spcPct val="20000"/>
        </a:spcBef>
        <a:spcAft>
          <a:spcPct val="0"/>
        </a:spcAft>
        <a:buChar char="•"/>
        <a:defRPr sz="3100" b="1">
          <a:solidFill>
            <a:srgbClr val="000099"/>
          </a:solidFill>
          <a:latin typeface="+mn-lt"/>
          <a:ea typeface="+mn-ea"/>
          <a:cs typeface="+mn-cs"/>
        </a:defRPr>
      </a:lvl1pPr>
      <a:lvl2pPr marL="717550" indent="-276225" algn="l" defTabSz="884238" rtl="0" eaLnBrk="0" fontAlgn="base" hangingPunct="0">
        <a:spcBef>
          <a:spcPct val="20000"/>
        </a:spcBef>
        <a:spcAft>
          <a:spcPct val="0"/>
        </a:spcAft>
        <a:buChar char="–"/>
        <a:defRPr sz="2700" b="1">
          <a:solidFill>
            <a:srgbClr val="000099"/>
          </a:solidFill>
          <a:latin typeface="+mn-lt"/>
        </a:defRPr>
      </a:lvl2pPr>
      <a:lvl3pPr marL="1104900" indent="-220663" algn="l" defTabSz="884238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rgbClr val="000099"/>
          </a:solidFill>
          <a:latin typeface="+mn-lt"/>
        </a:defRPr>
      </a:lvl3pPr>
      <a:lvl4pPr marL="1546225" indent="-220663" algn="l" defTabSz="884238" rtl="0" eaLnBrk="0" fontAlgn="base" hangingPunct="0">
        <a:spcBef>
          <a:spcPct val="20000"/>
        </a:spcBef>
        <a:spcAft>
          <a:spcPct val="0"/>
        </a:spcAft>
        <a:buChar char="–"/>
        <a:defRPr sz="1900" b="1">
          <a:solidFill>
            <a:srgbClr val="000099"/>
          </a:solidFill>
          <a:latin typeface="+mn-lt"/>
        </a:defRPr>
      </a:lvl4pPr>
      <a:lvl5pPr marL="1987550" indent="-220663" algn="l" defTabSz="884238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stat.uz/ru/ofitsialnaya-statistika/demograph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5"/>
          <p:cNvSpPr>
            <a:spLocks noGrp="1"/>
          </p:cNvSpPr>
          <p:nvPr>
            <p:ph type="body" idx="1"/>
          </p:nvPr>
        </p:nvSpPr>
        <p:spPr>
          <a:xfrm>
            <a:off x="704850" y="685800"/>
            <a:ext cx="7593013" cy="41148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Организация педиатрической помощи в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Республике Узбекистан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Докладчик: </a:t>
            </a:r>
            <a:r>
              <a:rPr lang="ru-RU" dirty="0" err="1" smtClean="0">
                <a:solidFill>
                  <a:srgbClr val="0070C0"/>
                </a:solidFill>
              </a:rPr>
              <a:t>Атаева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Машхура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Абраровна</a:t>
            </a:r>
            <a:r>
              <a:rPr lang="ru-RU" dirty="0" smtClean="0">
                <a:solidFill>
                  <a:srgbClr val="0070C0"/>
                </a:solidFill>
              </a:rPr>
              <a:t>- Заведующая кафедрой общественного здоровья и организации здравоохранения Бухарского государственного института имени Абу Али Ибн Сино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C72BDB-0592-4771-BF4A-BB86C180507E}" type="slidenum">
              <a:rPr lang="en-US" smtClean="0">
                <a:latin typeface="Tahoma" pitchFamily="34" charset="0"/>
              </a:rPr>
              <a:pPr/>
              <a:t>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1"/>
            <a:ext cx="9039225" cy="1295400"/>
          </a:xfrm>
          <a:noFill/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E0E0C"/>
                </a:solidFill>
              </a:rPr>
              <a:t>Демографические данные в республике Узбекистан </a:t>
            </a:r>
            <a:r>
              <a:rPr lang="ru-RU" sz="2700" b="1" dirty="0" smtClean="0">
                <a:solidFill>
                  <a:srgbClr val="0E0E0C"/>
                </a:solidFill>
              </a:rPr>
              <a:t/>
            </a:r>
            <a:br>
              <a:rPr lang="ru-RU" sz="2700" b="1" dirty="0" smtClean="0">
                <a:solidFill>
                  <a:srgbClr val="0E0E0C"/>
                </a:solidFill>
              </a:rPr>
            </a:br>
            <a:r>
              <a:rPr lang="ru-RU" sz="1100" b="1" dirty="0" smtClean="0">
                <a:solidFill>
                  <a:srgbClr val="002060"/>
                </a:solidFill>
              </a:rPr>
              <a:t>(</a:t>
            </a:r>
            <a:r>
              <a:rPr lang="ru-RU" altLang="ru-RU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Государственный комитет </a:t>
            </a:r>
            <a:r>
              <a:rPr lang="ru-RU" altLang="ru-RU" sz="1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Республики Узбекистан по статистике, </a:t>
            </a:r>
            <a:r>
              <a:rPr lang="en-US" sz="1100" b="1" dirty="0" smtClean="0">
                <a:solidFill>
                  <a:srgbClr val="002060"/>
                </a:solidFill>
              </a:rPr>
              <a:t>stat.uz</a:t>
            </a:r>
            <a:r>
              <a:rPr lang="ru-RU" sz="1100" b="1" dirty="0" smtClean="0">
                <a:solidFill>
                  <a:srgbClr val="002060"/>
                </a:solidFill>
              </a:rPr>
              <a:t>. </a:t>
            </a:r>
            <a:endParaRPr lang="ru-RU" sz="11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39057" y="1244187"/>
            <a:ext cx="1517754" cy="77948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1991г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8462" y="2107097"/>
            <a:ext cx="4868056" cy="4671391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населения - 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20 607 700</a:t>
            </a:r>
            <a:r>
              <a:rPr lang="ru-RU" alt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человек </a:t>
            </a:r>
            <a:endParaRPr lang="ru-RU" altLang="ru-RU" sz="20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Городское население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41,8%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Сельское население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49,2%</a:t>
            </a:r>
          </a:p>
          <a:p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Средняя продолжительность жизни -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66,5 лет</a:t>
            </a:r>
            <a:endParaRPr lang="ru-RU" sz="2200" b="1" dirty="0">
              <a:solidFill>
                <a:srgbClr val="C00000"/>
              </a:solidFill>
            </a:endParaRPr>
          </a:p>
          <a:p>
            <a:r>
              <a:rPr lang="ru-RU" sz="2000" b="1" dirty="0" smtClean="0"/>
              <a:t>Коэффициент рождаемости – </a:t>
            </a:r>
            <a:r>
              <a:rPr lang="ru-RU" sz="2200" b="1" dirty="0" smtClean="0">
                <a:solidFill>
                  <a:srgbClr val="C00000"/>
                </a:solidFill>
              </a:rPr>
              <a:t>34,5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на 1000 населения</a:t>
            </a:r>
          </a:p>
          <a:p>
            <a:r>
              <a:rPr lang="ru-RU" sz="2000" b="1" dirty="0" smtClean="0"/>
              <a:t>Родилось </a:t>
            </a:r>
            <a:r>
              <a:rPr lang="ru-RU" sz="2200" b="1" dirty="0" smtClean="0">
                <a:solidFill>
                  <a:srgbClr val="C00000"/>
                </a:solidFill>
              </a:rPr>
              <a:t>723 400 </a:t>
            </a:r>
            <a:r>
              <a:rPr lang="ru-RU" sz="2000" b="1" dirty="0" smtClean="0"/>
              <a:t>новорожденных</a:t>
            </a:r>
          </a:p>
          <a:p>
            <a:r>
              <a:rPr lang="ru-RU" sz="2000" b="1" dirty="0" smtClean="0"/>
              <a:t>Естественный прирост населения -</a:t>
            </a:r>
            <a:r>
              <a:rPr lang="ru-RU" sz="2200" b="1" dirty="0" smtClean="0">
                <a:solidFill>
                  <a:srgbClr val="C00000"/>
                </a:solidFill>
              </a:rPr>
              <a:t>593,1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тыс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altLang="ru-RU" sz="2000" b="1" dirty="0">
                <a:cs typeface="Times New Roman" panose="02020603050405020304" pitchFamily="18" charset="0"/>
              </a:rPr>
              <a:t>Суммарный коэффициент рождаемости –(на каждую женщину с 15-49 лет) 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–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4,2 детей</a:t>
            </a:r>
            <a:endParaRPr lang="ru-RU" altLang="ru-RU" sz="2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29972" y="869431"/>
            <a:ext cx="2999251" cy="115424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2020г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6518" y="2070100"/>
            <a:ext cx="3837482" cy="4546600"/>
          </a:xfrm>
          <a:noFill/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34 558 913 </a:t>
            </a:r>
            <a:r>
              <a:rPr lang="ru-RU" sz="2200" b="1" dirty="0">
                <a:solidFill>
                  <a:srgbClr val="C00000"/>
                </a:solidFill>
              </a:rPr>
              <a:t>человек</a:t>
            </a:r>
            <a:endParaRPr lang="ru-RU" altLang="ru-RU" sz="2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Городское население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50,6%</a:t>
            </a:r>
            <a:endParaRPr lang="ru-RU" altLang="ru-RU" sz="2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Сельское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49,4%</a:t>
            </a:r>
            <a:endParaRPr lang="ru-RU" altLang="ru-RU" sz="2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22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73.8 лет</a:t>
            </a:r>
            <a:endParaRPr lang="ru-RU" altLang="ru-RU" sz="2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21,8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cs typeface="Times New Roman" panose="02020603050405020304" pitchFamily="18" charset="0"/>
              </a:rPr>
              <a:t>на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1000 населения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841 800 </a:t>
            </a:r>
            <a:r>
              <a:rPr lang="ru-RU" sz="2400" b="1" dirty="0"/>
              <a:t>новорожденных</a:t>
            </a:r>
          </a:p>
          <a:p>
            <a:r>
              <a:rPr lang="ru-RU" alt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653,7 </a:t>
            </a:r>
            <a:r>
              <a:rPr lang="ru-RU" altLang="ru-RU" sz="2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тыс</a:t>
            </a:r>
            <a:endParaRPr lang="ru-RU" altLang="ru-RU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2,4 детей</a:t>
            </a:r>
          </a:p>
          <a:p>
            <a:pPr marL="0" indent="0">
              <a:buNone/>
            </a:pPr>
            <a:endParaRPr lang="ru-RU" altLang="ru-RU" sz="20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376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Трехступенчатая система перинатальной помощи в каждом регионе страны 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4267200" cy="1631216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 err="1" smtClean="0">
                <a:solidFill>
                  <a:srgbClr val="000000"/>
                </a:solidFill>
              </a:rPr>
              <a:t>РСНПМЦАиГ</a:t>
            </a:r>
            <a:r>
              <a:rPr lang="ru-RU" sz="2000" b="1" dirty="0" smtClean="0">
                <a:solidFill>
                  <a:srgbClr val="000000"/>
                </a:solidFill>
              </a:rPr>
              <a:t>, РПЦ, ТМА, ОПЦ, городские и межрайонные перинатальные центры, городские родильные учреждения -71 учреждений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657600" y="3581400"/>
            <a:ext cx="4648200" cy="461665"/>
          </a:xfrm>
          <a:prstGeom prst="rect">
            <a:avLst/>
          </a:prstGeom>
          <a:solidFill>
            <a:srgbClr val="FFC000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00"/>
                </a:solidFill>
              </a:rPr>
              <a:t>РМО и </a:t>
            </a:r>
            <a:r>
              <a:rPr lang="ru-RU" sz="2400" b="1" dirty="0" smtClean="0">
                <a:solidFill>
                  <a:srgbClr val="000000"/>
                </a:solidFill>
              </a:rPr>
              <a:t>ГМО -150 учреждений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81400" y="5257800"/>
            <a:ext cx="4343400" cy="523220"/>
          </a:xfrm>
          <a:prstGeom prst="rect">
            <a:avLst/>
          </a:prstGeom>
          <a:solidFill>
            <a:srgbClr val="92D050"/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РМО – 6 учреждений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</a:rPr>
              <a:t>Консультативно-</a:t>
            </a:r>
            <a:endParaRPr lang="ru-RU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b="1" dirty="0">
                <a:solidFill>
                  <a:srgbClr val="000000"/>
                </a:solidFill>
              </a:rPr>
              <a:t>транспортная </a:t>
            </a:r>
          </a:p>
          <a:p>
            <a:pPr algn="ctr" eaLnBrk="1" hangingPunct="1"/>
            <a:r>
              <a:rPr lang="ru-RU" b="1" dirty="0">
                <a:solidFill>
                  <a:srgbClr val="000000"/>
                </a:solidFill>
              </a:rPr>
              <a:t>служба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371600" y="25146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</a:rPr>
              <a:t>Консультативно-</a:t>
            </a:r>
          </a:p>
          <a:p>
            <a:pPr algn="ctr" eaLnBrk="1" hangingPunct="1"/>
            <a:r>
              <a:rPr lang="ru-RU" b="1">
                <a:solidFill>
                  <a:srgbClr val="000000"/>
                </a:solidFill>
              </a:rPr>
              <a:t>транспортная </a:t>
            </a:r>
          </a:p>
          <a:p>
            <a:pPr algn="ctr" eaLnBrk="1" hangingPunct="1"/>
            <a:r>
              <a:rPr lang="ru-RU" b="1">
                <a:solidFill>
                  <a:srgbClr val="000000"/>
                </a:solidFill>
              </a:rPr>
              <a:t>служба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297" name="Line 15"/>
          <p:cNvSpPr>
            <a:spLocks noChangeShapeType="1"/>
          </p:cNvSpPr>
          <p:nvPr/>
        </p:nvSpPr>
        <p:spPr bwMode="auto">
          <a:xfrm>
            <a:off x="3429000" y="2971800"/>
            <a:ext cx="1905000" cy="460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6"/>
          <p:cNvSpPr>
            <a:spLocks noChangeShapeType="1"/>
          </p:cNvSpPr>
          <p:nvPr/>
        </p:nvSpPr>
        <p:spPr bwMode="auto">
          <a:xfrm>
            <a:off x="3733800" y="4648200"/>
            <a:ext cx="1676400" cy="76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0" y="16764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AF0D01"/>
                </a:solidFill>
              </a:rPr>
              <a:t>ТРЕТИЧНЫЙ УРОВЕНЬ:</a:t>
            </a:r>
          </a:p>
          <a:p>
            <a:pPr algn="ctr" eaLnBrk="1" hangingPunct="1"/>
            <a:r>
              <a:rPr lang="ru-RU" sz="2000" b="1" dirty="0">
                <a:solidFill>
                  <a:srgbClr val="AF0D01"/>
                </a:solidFill>
              </a:rPr>
              <a:t>Узкоспециализированная помощь</a:t>
            </a:r>
            <a:endParaRPr lang="en-US" sz="2000" b="1" dirty="0">
              <a:solidFill>
                <a:srgbClr val="AF0D01"/>
              </a:solidFill>
            </a:endParaRPr>
          </a:p>
        </p:txBody>
      </p:sp>
      <p:sp>
        <p:nvSpPr>
          <p:cNvPr id="12300" name="Text Box 18"/>
          <p:cNvSpPr txBox="1">
            <a:spLocks noChangeArrowheads="1"/>
          </p:cNvSpPr>
          <p:nvPr/>
        </p:nvSpPr>
        <p:spPr bwMode="auto">
          <a:xfrm>
            <a:off x="0" y="3352800"/>
            <a:ext cx="3657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99"/>
                </a:solidFill>
              </a:rPr>
              <a:t>ВТОРИЧНЫЙ УРОВЕНЬ:</a:t>
            </a:r>
          </a:p>
          <a:p>
            <a:pPr algn="ctr" eaLnBrk="1" hangingPunct="1"/>
            <a:r>
              <a:rPr lang="ru-RU" sz="2000" b="1" dirty="0" err="1" smtClean="0">
                <a:solidFill>
                  <a:srgbClr val="000099"/>
                </a:solidFill>
              </a:rPr>
              <a:t>Специализированнаяная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помощь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12301" name="Text Box 19"/>
          <p:cNvSpPr txBox="1">
            <a:spLocks noChangeArrowheads="1"/>
          </p:cNvSpPr>
          <p:nvPr/>
        </p:nvSpPr>
        <p:spPr bwMode="auto">
          <a:xfrm>
            <a:off x="0" y="53340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6600"/>
                </a:solidFill>
              </a:rPr>
              <a:t>ПЕРВИЧНЫЙ УРОВЕНЬ: </a:t>
            </a:r>
          </a:p>
          <a:p>
            <a:pPr algn="ctr" eaLnBrk="1" hangingPunct="1"/>
            <a:r>
              <a:rPr lang="ru-RU" sz="2000" b="1">
                <a:solidFill>
                  <a:srgbClr val="006600"/>
                </a:solidFill>
              </a:rPr>
              <a:t>базовая помощь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505200" y="6096000"/>
            <a:ext cx="464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Догоспитальная</a:t>
            </a: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помощь</a:t>
            </a:r>
            <a:endParaRPr lang="en-US" sz="28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303" name="Номер слайда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EEB059-0671-4B7F-96AA-52DA98E952F8}" type="slidenum">
              <a:rPr lang="en-US" smtClean="0">
                <a:latin typeface="Tahoma" pitchFamily="34" charset="0"/>
              </a:rPr>
              <a:pPr/>
              <a:t>11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5410200" y="2850416"/>
            <a:ext cx="381000" cy="730984"/>
          </a:xfrm>
          <a:prstGeom prst="upArrow">
            <a:avLst/>
          </a:prstGeom>
          <a:solidFill>
            <a:srgbClr val="FFC000"/>
          </a:solidFill>
          <a:ln w="3175">
            <a:solidFill>
              <a:srgbClr val="9C7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5410200" y="4043065"/>
            <a:ext cx="381000" cy="1214735"/>
          </a:xfrm>
          <a:prstGeom prst="up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ыгнутая вправо стрелка 1"/>
          <p:cNvSpPr/>
          <p:nvPr/>
        </p:nvSpPr>
        <p:spPr bwMode="auto">
          <a:xfrm flipV="1">
            <a:off x="7924800" y="1616396"/>
            <a:ext cx="990600" cy="3946203"/>
          </a:xfrm>
          <a:prstGeom prst="curvedLeftArrow">
            <a:avLst>
              <a:gd name="adj1" fmla="val 25000"/>
              <a:gd name="adj2" fmla="val 51379"/>
              <a:gd name="adj3" fmla="val 22030"/>
            </a:avLst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295400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Структура учреждений </a:t>
            </a:r>
            <a:r>
              <a:rPr lang="ru-RU" sz="2400" dirty="0" smtClean="0">
                <a:solidFill>
                  <a:srgbClr val="C00000"/>
                </a:solidFill>
              </a:rPr>
              <a:t>1 </a:t>
            </a:r>
            <a:r>
              <a:rPr lang="ru-RU" sz="2400" dirty="0">
                <a:solidFill>
                  <a:srgbClr val="C00000"/>
                </a:solidFill>
              </a:rPr>
              <a:t>уровня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lvl="0"/>
            <a:r>
              <a:rPr lang="ru-RU" sz="1800" dirty="0"/>
              <a:t>приемное </a:t>
            </a:r>
            <a:r>
              <a:rPr lang="ru-RU" sz="1800" dirty="0" smtClean="0"/>
              <a:t>отделение или </a:t>
            </a:r>
            <a:r>
              <a:rPr lang="ru-RU" sz="1800" dirty="0"/>
              <a:t>комната приема и осмотра беременных и рожениц;</a:t>
            </a:r>
          </a:p>
          <a:p>
            <a:pPr lvl="0"/>
            <a:r>
              <a:rPr lang="ru-RU" sz="1800" dirty="0" smtClean="0"/>
              <a:t>Родильные залы</a:t>
            </a:r>
            <a:r>
              <a:rPr lang="ru-RU" sz="1800" dirty="0"/>
              <a:t> (не менее 2-3) </a:t>
            </a:r>
          </a:p>
          <a:p>
            <a:r>
              <a:rPr lang="ru-RU" sz="1800" dirty="0"/>
              <a:t>операционная комната;</a:t>
            </a:r>
          </a:p>
          <a:p>
            <a:pPr lvl="0"/>
            <a:r>
              <a:rPr lang="ru-RU" sz="1800" dirty="0" smtClean="0"/>
              <a:t>палаты </a:t>
            </a:r>
            <a:r>
              <a:rPr lang="ru-RU" sz="1800" dirty="0"/>
              <a:t>интенсивного наблюдения и лечения для </a:t>
            </a:r>
            <a:r>
              <a:rPr lang="ru-RU" sz="1800" dirty="0" smtClean="0"/>
              <a:t>женщин</a:t>
            </a:r>
            <a:r>
              <a:rPr lang="ru-RU" sz="1800" dirty="0"/>
              <a:t> </a:t>
            </a:r>
            <a:r>
              <a:rPr lang="ru-RU" sz="1800" dirty="0" smtClean="0"/>
              <a:t>(не менее 3 </a:t>
            </a:r>
            <a:r>
              <a:rPr lang="ru-RU" sz="1800" dirty="0"/>
              <a:t>коек)</a:t>
            </a:r>
            <a:r>
              <a:rPr lang="ru-RU" sz="1800" dirty="0" smtClean="0"/>
              <a:t>;</a:t>
            </a:r>
            <a:endParaRPr lang="ru-RU" sz="1800" dirty="0"/>
          </a:p>
          <a:p>
            <a:pPr lvl="0"/>
            <a:r>
              <a:rPr lang="ru-RU" sz="1800" dirty="0"/>
              <a:t>палаты совместного пребывания матери и ребенка;</a:t>
            </a:r>
          </a:p>
          <a:p>
            <a:pPr lvl="0"/>
            <a:r>
              <a:rPr lang="ru-RU" sz="1800" dirty="0"/>
              <a:t>палаты патологии беременности;</a:t>
            </a:r>
          </a:p>
          <a:p>
            <a:pPr lvl="0"/>
            <a:r>
              <a:rPr lang="ru-RU" sz="1800" dirty="0"/>
              <a:t>палата интенсивного наблюдения и лечения </a:t>
            </a:r>
            <a:r>
              <a:rPr lang="ru-RU" sz="1800" dirty="0" smtClean="0"/>
              <a:t>новорожденных</a:t>
            </a:r>
            <a:r>
              <a:rPr lang="ru-RU" sz="1800" dirty="0"/>
              <a:t> </a:t>
            </a:r>
            <a:r>
              <a:rPr lang="ru-RU" sz="1800" dirty="0" smtClean="0"/>
              <a:t>(не менее 3 </a:t>
            </a:r>
            <a:r>
              <a:rPr lang="ru-RU" sz="1800" dirty="0"/>
              <a:t>коек)</a:t>
            </a:r>
            <a:r>
              <a:rPr lang="ru-RU" sz="1800" dirty="0" smtClean="0"/>
              <a:t>;</a:t>
            </a:r>
            <a:endParaRPr lang="ru-RU" sz="1800" dirty="0"/>
          </a:p>
          <a:p>
            <a:pPr lvl="0"/>
            <a:r>
              <a:rPr lang="ru-RU" sz="1800" dirty="0"/>
              <a:t>прививочная комната. </a:t>
            </a:r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4E3-AB70-452E-89BA-14C6A80454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010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0"/>
            <a:ext cx="8305800" cy="5867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i="1" dirty="0">
                <a:solidFill>
                  <a:srgbClr val="C00000"/>
                </a:solidFill>
              </a:rPr>
              <a:t>Подлежат консультированию  специалистами (возможно </a:t>
            </a:r>
            <a:r>
              <a:rPr lang="en-US" sz="1800" i="1" dirty="0">
                <a:solidFill>
                  <a:srgbClr val="C00000"/>
                </a:solidFill>
              </a:rPr>
              <a:t>online</a:t>
            </a:r>
            <a:r>
              <a:rPr lang="ru-RU" sz="1800" i="1" dirty="0">
                <a:solidFill>
                  <a:srgbClr val="C00000"/>
                </a:solidFill>
              </a:rPr>
              <a:t>, телемедицина) из  учреждений более высокого уровня перинатальной помощи или </a:t>
            </a:r>
            <a:r>
              <a:rPr lang="ru-RU" sz="1800" i="1" dirty="0" smtClean="0">
                <a:solidFill>
                  <a:srgbClr val="C00000"/>
                </a:solidFill>
              </a:rPr>
              <a:t>переводу/транспортировке:</a:t>
            </a:r>
            <a:endParaRPr lang="ru-RU" sz="1800" dirty="0">
              <a:solidFill>
                <a:srgbClr val="C00000"/>
              </a:solidFill>
            </a:endParaRPr>
          </a:p>
          <a:p>
            <a:pPr lvl="0"/>
            <a:r>
              <a:rPr lang="ru-RU" sz="1800" dirty="0" err="1"/>
              <a:t>Преэклампсией</a:t>
            </a:r>
            <a:r>
              <a:rPr lang="ru-RU" sz="1800" dirty="0"/>
              <a:t>/эклампсией;</a:t>
            </a:r>
          </a:p>
          <a:p>
            <a:pPr lvl="0"/>
            <a:r>
              <a:rPr lang="ru-RU" sz="1800" dirty="0"/>
              <a:t>Преждевременными родами;</a:t>
            </a:r>
          </a:p>
          <a:p>
            <a:pPr lvl="0"/>
            <a:r>
              <a:rPr lang="ru-RU" sz="1800" dirty="0"/>
              <a:t>С кровотечением во время беременности/родов/послеродовом периоде;</a:t>
            </a:r>
          </a:p>
          <a:p>
            <a:pPr lvl="0"/>
            <a:r>
              <a:rPr lang="ru-RU" sz="1800" dirty="0"/>
              <a:t>С септическими осложнениями;</a:t>
            </a:r>
          </a:p>
          <a:p>
            <a:pPr lvl="0"/>
            <a:r>
              <a:rPr lang="ru-RU" sz="1800" dirty="0"/>
              <a:t>С соматическими заболеваниями с/без  органной дисфункцией </a:t>
            </a:r>
          </a:p>
          <a:p>
            <a:pPr lvl="0"/>
            <a:r>
              <a:rPr lang="ru-RU" sz="1800" dirty="0"/>
              <a:t>Другими осложнениями и состояниями беременности и родов; </a:t>
            </a:r>
          </a:p>
          <a:p>
            <a:pPr lvl="0"/>
            <a:r>
              <a:rPr lang="ru-RU" sz="1800" dirty="0"/>
              <a:t>Состояния, угрожающие жизни беременной/роженицы/родильницы или плода/ новорожденного</a:t>
            </a:r>
          </a:p>
          <a:p>
            <a:pPr lvl="0"/>
            <a:r>
              <a:rPr lang="ru-RU" sz="1800" dirty="0"/>
              <a:t>другие клинические состояния беременной/роженицы/родильницы или новорожденного, которые требуют дополнительной диагностики и интенсивной терапии.  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4E3-AB70-452E-89BA-14C6A80454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6493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Структура учреждений 2 уровня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lvl="0"/>
            <a:r>
              <a:rPr lang="ru-RU" sz="1600" dirty="0"/>
              <a:t>приемное отделение</a:t>
            </a:r>
          </a:p>
          <a:p>
            <a:pPr lvl="0"/>
            <a:r>
              <a:rPr lang="ru-RU" sz="1600" dirty="0"/>
              <a:t>родильное отделение</a:t>
            </a:r>
          </a:p>
          <a:p>
            <a:pPr lvl="0"/>
            <a:r>
              <a:rPr lang="ru-RU" sz="1600" dirty="0"/>
              <a:t>отделение совместного пребывания матери и ребенка (не менее 30 коек)</a:t>
            </a:r>
          </a:p>
          <a:p>
            <a:pPr lvl="0"/>
            <a:r>
              <a:rPr lang="ru-RU" sz="1600" dirty="0"/>
              <a:t>отделение  патологии беременности (не менее 20 коек)</a:t>
            </a:r>
          </a:p>
          <a:p>
            <a:pPr lvl="0"/>
            <a:r>
              <a:rPr lang="ru-RU" sz="1600" dirty="0"/>
              <a:t>отделение гинекологии</a:t>
            </a:r>
          </a:p>
          <a:p>
            <a:pPr lvl="0"/>
            <a:r>
              <a:rPr lang="ru-RU" sz="1600" dirty="0"/>
              <a:t>отделение реанимации и анестезиологии для женщин (не менее </a:t>
            </a:r>
            <a:r>
              <a:rPr lang="ru-RU" sz="1600" dirty="0" smtClean="0"/>
              <a:t>5 </a:t>
            </a:r>
            <a:r>
              <a:rPr lang="ru-RU" sz="1600" dirty="0"/>
              <a:t>коек)</a:t>
            </a:r>
          </a:p>
          <a:p>
            <a:pPr lvl="0"/>
            <a:r>
              <a:rPr lang="ru-RU" sz="1600" dirty="0" smtClean="0"/>
              <a:t>отделение\палаты </a:t>
            </a:r>
            <a:r>
              <a:rPr lang="ru-RU" sz="1600" dirty="0"/>
              <a:t>реанимации и интенсивного наблюдения и лечения новорожденных </a:t>
            </a:r>
            <a:r>
              <a:rPr lang="ru-RU" sz="1600" dirty="0" smtClean="0"/>
              <a:t>(не </a:t>
            </a:r>
            <a:r>
              <a:rPr lang="ru-RU" sz="1600" dirty="0"/>
              <a:t>менее 6 коек)</a:t>
            </a:r>
          </a:p>
          <a:p>
            <a:pPr lvl="0"/>
            <a:r>
              <a:rPr lang="ru-RU" sz="1600" dirty="0" smtClean="0"/>
              <a:t>лаборатория</a:t>
            </a:r>
            <a:endParaRPr lang="ru-RU" sz="1600" dirty="0"/>
          </a:p>
          <a:p>
            <a:pPr lvl="0"/>
            <a:r>
              <a:rPr lang="ru-RU" sz="1600" dirty="0"/>
              <a:t>стерилизационная</a:t>
            </a:r>
          </a:p>
          <a:p>
            <a:pPr lvl="0"/>
            <a:r>
              <a:rPr lang="ru-RU" sz="1600" dirty="0"/>
              <a:t>техническо-хозяйственный отдел</a:t>
            </a:r>
          </a:p>
          <a:p>
            <a:pPr lvl="0"/>
            <a:r>
              <a:rPr lang="ru-RU" sz="1600" dirty="0"/>
              <a:t>экономический отдел.</a:t>
            </a:r>
          </a:p>
          <a:p>
            <a:pPr lvl="0"/>
            <a:r>
              <a:rPr lang="ru-RU" sz="1600" dirty="0"/>
              <a:t>другие вспомогательные подразделения (Аптека и др.)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4E3-AB70-452E-89BA-14C6A80454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975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324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600" i="1" dirty="0">
                <a:solidFill>
                  <a:srgbClr val="C00000"/>
                </a:solidFill>
              </a:rPr>
              <a:t>Подлежат консультированию специалистами из учреждении третьего уровня перинатальной помощи (возможно-онлайн, телемедицина, при необходимости выезд консультативно-реанимационной бригады или узких специалистов по линии САС</a:t>
            </a:r>
            <a:r>
              <a:rPr lang="ru-RU" sz="1600" i="1" dirty="0" smtClean="0">
                <a:solidFill>
                  <a:srgbClr val="C00000"/>
                </a:solidFill>
              </a:rPr>
              <a:t>):</a:t>
            </a:r>
          </a:p>
          <a:p>
            <a:pPr lvl="0"/>
            <a:r>
              <a:rPr lang="ru-RU" sz="1600" dirty="0"/>
              <a:t>роды, осложнённые массивной кровопотерей;</a:t>
            </a:r>
          </a:p>
          <a:p>
            <a:pPr lvl="0"/>
            <a:r>
              <a:rPr lang="ru-RU" sz="1600" dirty="0" err="1"/>
              <a:t>преэклампсия</a:t>
            </a:r>
            <a:r>
              <a:rPr lang="ru-RU" sz="1600" dirty="0"/>
              <a:t>/ эклампсия;</a:t>
            </a:r>
          </a:p>
          <a:p>
            <a:pPr lvl="0"/>
            <a:r>
              <a:rPr lang="ru-RU" sz="1600" dirty="0"/>
              <a:t>беременные с артериальной гипертонией </a:t>
            </a:r>
            <a:r>
              <a:rPr lang="en-US" sz="1600" dirty="0"/>
              <a:t>II</a:t>
            </a:r>
            <a:r>
              <a:rPr lang="ru-RU" sz="1600" dirty="0"/>
              <a:t>-</a:t>
            </a:r>
            <a:r>
              <a:rPr lang="en-US" sz="1600" dirty="0"/>
              <a:t>III</a:t>
            </a:r>
            <a:r>
              <a:rPr lang="ru-RU" sz="1600" dirty="0"/>
              <a:t> степени;</a:t>
            </a:r>
          </a:p>
          <a:p>
            <a:pPr lvl="0"/>
            <a:r>
              <a:rPr lang="ru-RU" sz="1600" dirty="0"/>
              <a:t>беременные с сахарным диабетом тяжёлой формы;</a:t>
            </a:r>
          </a:p>
          <a:p>
            <a:pPr lvl="0"/>
            <a:r>
              <a:rPr lang="ru-RU" sz="1600" dirty="0"/>
              <a:t>беременные с анемией тяжёлой степени;</a:t>
            </a:r>
          </a:p>
          <a:p>
            <a:pPr lvl="0"/>
            <a:r>
              <a:rPr lang="ru-RU" sz="1600" dirty="0"/>
              <a:t>соматические заболевания с признаками органной дисфункции</a:t>
            </a:r>
          </a:p>
          <a:p>
            <a:pPr lvl="0"/>
            <a:r>
              <a:rPr lang="ru-RU" sz="1600" dirty="0"/>
              <a:t>гнойно-септические осложнения после аборта/родов и после операции кесарево сечения;</a:t>
            </a:r>
          </a:p>
          <a:p>
            <a:pPr lvl="0"/>
            <a:r>
              <a:rPr lang="ru-RU" sz="1600" dirty="0"/>
              <a:t>прочие состояния, угрожающие жизни беременной/роженицы/родильницы или плода/новорожденного </a:t>
            </a:r>
          </a:p>
          <a:p>
            <a:pPr lvl="0"/>
            <a:r>
              <a:rPr lang="ru-RU" sz="1600" dirty="0"/>
              <a:t>новорожденные: состояния связанные с незрелостью, состояния связанные с асфиксией, инфекцией, врожденными аномалиями, родовыми травмами и другими проблемами, требующие консультативной, реанимационной, транспортной помощи.</a:t>
            </a:r>
          </a:p>
          <a:p>
            <a:pPr lvl="0"/>
            <a:r>
              <a:rPr lang="ru-RU" sz="1600" dirty="0"/>
              <a:t>новорожденные с подозрением на хирургическую патологию;</a:t>
            </a:r>
          </a:p>
          <a:p>
            <a:pPr lvl="0"/>
            <a:r>
              <a:rPr lang="ru-RU" sz="1600" dirty="0"/>
              <a:t>другие клинические состояния беременной/роженицы/родильницы или новорожденного, которые требуют дополнительных диагностических исследований и интенсивной терапии.  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4E3-AB70-452E-89BA-14C6A80454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2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848600" cy="8382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ru-RU" sz="3200" smtClean="0">
                <a:solidFill>
                  <a:srgbClr val="C00000"/>
                </a:solidFill>
              </a:rPr>
              <a:t>Структура перинатального центра</a:t>
            </a:r>
            <a:endParaRPr lang="en-US" sz="3200" smtClean="0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0" y="1219200"/>
            <a:ext cx="45720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ru-RU" sz="1600" b="1"/>
              <a:t>                                        </a:t>
            </a:r>
            <a:r>
              <a:rPr lang="ru-RU" sz="2000" b="1">
                <a:solidFill>
                  <a:srgbClr val="000099"/>
                </a:solidFill>
              </a:rPr>
              <a:t>Акушерский Гинекологический      </a:t>
            </a:r>
          </a:p>
          <a:p>
            <a:pPr algn="r"/>
            <a:r>
              <a:rPr lang="ru-RU" sz="2000" b="1">
                <a:solidFill>
                  <a:srgbClr val="000099"/>
                </a:solidFill>
              </a:rPr>
              <a:t>                                               блок</a:t>
            </a:r>
          </a:p>
          <a:p>
            <a:pPr algn="r"/>
            <a:r>
              <a:rPr lang="ru-RU" sz="2000" b="1">
                <a:solidFill>
                  <a:srgbClr val="000099"/>
                </a:solidFill>
              </a:rPr>
              <a:t> </a:t>
            </a:r>
          </a:p>
          <a:p>
            <a:pPr algn="r"/>
            <a:r>
              <a:rPr lang="ru-RU" sz="2000" b="1">
                <a:solidFill>
                  <a:srgbClr val="000099"/>
                </a:solidFill>
              </a:rPr>
              <a:t>                           </a:t>
            </a: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0" y="2590800"/>
            <a:ext cx="4572000" cy="990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4" algn="r"/>
            <a:r>
              <a:rPr lang="ru-RU" sz="1600" b="1">
                <a:solidFill>
                  <a:srgbClr val="000099"/>
                </a:solidFill>
              </a:rPr>
              <a:t>                         </a:t>
            </a:r>
            <a:r>
              <a:rPr lang="ru-RU" b="1">
                <a:solidFill>
                  <a:srgbClr val="000099"/>
                </a:solidFill>
              </a:rPr>
              <a:t>                                                      </a:t>
            </a:r>
          </a:p>
          <a:p>
            <a:pPr algn="r"/>
            <a:r>
              <a:rPr lang="ru-RU" sz="2000" b="1">
                <a:solidFill>
                  <a:srgbClr val="000099"/>
                </a:solidFill>
              </a:rPr>
              <a:t>                        ОАРИТ  взрослых</a:t>
            </a: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0" y="3886200"/>
            <a:ext cx="4495800" cy="838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ru-RU" sz="1400" b="1">
                <a:solidFill>
                  <a:srgbClr val="000099"/>
                </a:solidFill>
              </a:rPr>
              <a:t>                                                      </a:t>
            </a:r>
            <a:r>
              <a:rPr lang="ru-RU" b="1">
                <a:solidFill>
                  <a:srgbClr val="000099"/>
                </a:solidFill>
              </a:rPr>
              <a:t>лабораторно-  </a:t>
            </a:r>
          </a:p>
          <a:p>
            <a:pPr algn="r"/>
            <a:r>
              <a:rPr lang="ru-RU" b="1">
                <a:solidFill>
                  <a:srgbClr val="000099"/>
                </a:solidFill>
              </a:rPr>
              <a:t>                                  диагностическая </a:t>
            </a:r>
          </a:p>
          <a:p>
            <a:pPr algn="r"/>
            <a:r>
              <a:rPr lang="ru-RU" b="1">
                <a:solidFill>
                  <a:srgbClr val="000099"/>
                </a:solidFill>
              </a:rPr>
              <a:t>                                                   служба                                  </a:t>
            </a:r>
          </a:p>
          <a:p>
            <a:r>
              <a:rPr lang="ru-RU" sz="14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0" y="5029200"/>
            <a:ext cx="44958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99"/>
                </a:solidFill>
              </a:rPr>
              <a:t>                                    </a:t>
            </a:r>
            <a:r>
              <a:rPr lang="ru-RU" b="1">
                <a:solidFill>
                  <a:srgbClr val="000099"/>
                </a:solidFill>
              </a:rPr>
              <a:t>Вспомогательные</a:t>
            </a:r>
          </a:p>
          <a:p>
            <a:r>
              <a:rPr lang="ru-RU" b="1">
                <a:solidFill>
                  <a:srgbClr val="000099"/>
                </a:solidFill>
              </a:rPr>
              <a:t>                                                   службы</a:t>
            </a:r>
          </a:p>
        </p:txBody>
      </p:sp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4724400" y="1219200"/>
            <a:ext cx="4419600" cy="990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rgbClr val="000099"/>
                </a:solidFill>
              </a:rPr>
              <a:t>Неонатальный </a:t>
            </a:r>
          </a:p>
          <a:p>
            <a:r>
              <a:rPr lang="ru-RU" sz="2000" b="1" dirty="0">
                <a:solidFill>
                  <a:srgbClr val="000099"/>
                </a:solidFill>
              </a:rPr>
              <a:t> блок- </a:t>
            </a:r>
            <a:r>
              <a:rPr lang="ru-RU" sz="2000" b="1" dirty="0" smtClean="0">
                <a:solidFill>
                  <a:srgbClr val="000099"/>
                </a:solidFill>
              </a:rPr>
              <a:t>ОВНН+ОПН,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 ОАРИТ </a:t>
            </a:r>
            <a:r>
              <a:rPr lang="ru-RU" sz="2000" b="1" dirty="0" err="1" smtClean="0">
                <a:solidFill>
                  <a:srgbClr val="000099"/>
                </a:solidFill>
              </a:rPr>
              <a:t>новорожд</a:t>
            </a:r>
            <a:r>
              <a:rPr lang="ru-RU" sz="2000" b="1" dirty="0" smtClean="0">
                <a:solidFill>
                  <a:srgbClr val="000099"/>
                </a:solidFill>
              </a:rPr>
              <a:t>.</a:t>
            </a:r>
            <a:endParaRPr lang="en-US" sz="1500" b="1" dirty="0">
              <a:solidFill>
                <a:srgbClr val="000099"/>
              </a:solidFill>
            </a:endParaRPr>
          </a:p>
        </p:txBody>
      </p:sp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4800600" y="2590800"/>
            <a:ext cx="4343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Амбулаторно-</a:t>
            </a:r>
          </a:p>
          <a:p>
            <a:r>
              <a:rPr lang="ru-RU" b="1">
                <a:solidFill>
                  <a:srgbClr val="000099"/>
                </a:solidFill>
              </a:rPr>
              <a:t>Поликлиническая</a:t>
            </a:r>
          </a:p>
          <a:p>
            <a:r>
              <a:rPr lang="ru-RU" b="1">
                <a:solidFill>
                  <a:srgbClr val="000099"/>
                </a:solidFill>
              </a:rPr>
              <a:t> служба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4800600" y="3886200"/>
            <a:ext cx="4343400" cy="838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Реанимационно-</a:t>
            </a:r>
          </a:p>
          <a:p>
            <a:r>
              <a:rPr lang="ru-RU" b="1">
                <a:solidFill>
                  <a:srgbClr val="000099"/>
                </a:solidFill>
              </a:rPr>
              <a:t>Консультативная</a:t>
            </a:r>
          </a:p>
          <a:p>
            <a:r>
              <a:rPr lang="ru-RU" b="1">
                <a:solidFill>
                  <a:srgbClr val="000099"/>
                </a:solidFill>
              </a:rPr>
              <a:t> бригада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9226" name="Прямоугольник 10"/>
          <p:cNvSpPr>
            <a:spLocks noChangeArrowheads="1"/>
          </p:cNvSpPr>
          <p:nvPr/>
        </p:nvSpPr>
        <p:spPr bwMode="auto">
          <a:xfrm>
            <a:off x="4800600" y="5029200"/>
            <a:ext cx="4343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Организационно-</a:t>
            </a:r>
          </a:p>
          <a:p>
            <a:r>
              <a:rPr lang="ru-RU" b="1">
                <a:solidFill>
                  <a:srgbClr val="000099"/>
                </a:solidFill>
              </a:rPr>
              <a:t>Аналитический</a:t>
            </a:r>
          </a:p>
          <a:p>
            <a:r>
              <a:rPr lang="ru-RU" b="1">
                <a:solidFill>
                  <a:srgbClr val="000099"/>
                </a:solidFill>
              </a:rPr>
              <a:t> отдел</a:t>
            </a:r>
            <a:endParaRPr lang="en-US" b="1">
              <a:solidFill>
                <a:srgbClr val="000099"/>
              </a:solidFill>
            </a:endParaRPr>
          </a:p>
        </p:txBody>
      </p: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1905000" cy="115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2920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7" name="Picture 8" descr="C:\Documents and Settings\Admin\Рабочий стол\СИМПОЗИУМ\Стенды РПЦ\Cтенд 1\Фото на баннер 1\SERGEY LYUBCHICH107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657600"/>
            <a:ext cx="1828800" cy="128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30" name="Picture 7" descr="D:\СИМПОЗИУМ\111\SERGEY LYUBCHICH107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828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9" descr="D:\СИМПОЗИУМ\111\SERGEY LYUBCHICH107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066800"/>
            <a:ext cx="18288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82" name="Picture 10" descr="D:\СИМПОЗИУМ\111\SERGEY LYUBCHICH107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1905000" cy="113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84" name="Picture 12" descr="D:\СИМПОЗИУМ\111\SERGEY LYUBCHICH108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18288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34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B1F75C-58A7-4587-AD52-EE912F807DF9}" type="slidenum">
              <a:rPr lang="en-US" smtClean="0">
                <a:latin typeface="Tahoma" pitchFamily="34" charset="0"/>
              </a:rPr>
              <a:pPr/>
              <a:t>16</a:t>
            </a:fld>
            <a:endParaRPr lang="en-US" smtClean="0">
              <a:latin typeface="Tahoma" pitchFamily="34" charset="0"/>
            </a:endParaRPr>
          </a:p>
        </p:txBody>
      </p:sp>
      <p:pic>
        <p:nvPicPr>
          <p:cNvPr id="9235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Оснащение родовспомогательных учреждений </a:t>
            </a:r>
            <a:endParaRPr lang="en-US" sz="36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8B28C38-61F4-41C5-8434-DC9D1311F1C4}" type="slidenum">
              <a:rPr lang="ru-RU" smtClean="0">
                <a:latin typeface="Tahoma" pitchFamily="34" charset="0"/>
              </a:rPr>
              <a:pPr/>
              <a:t>17</a:t>
            </a:fld>
            <a:endParaRPr lang="ru-RU" smtClean="0">
              <a:latin typeface="Tahoma" pitchFamily="34" charset="0"/>
            </a:endParaRPr>
          </a:p>
        </p:txBody>
      </p:sp>
      <p:pic>
        <p:nvPicPr>
          <p:cNvPr id="12292" name="Picture 9" descr="P1040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19200"/>
            <a:ext cx="3048000" cy="328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10" descr="DSC062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2743200" cy="243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13" descr="DSC059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00"/>
            <a:ext cx="2743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7" name="Picture 3" descr="F:\фото\IMG_0425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4805363"/>
            <a:ext cx="3200400" cy="2052637"/>
          </a:xfrm>
        </p:spPr>
      </p:pic>
      <p:pic>
        <p:nvPicPr>
          <p:cNvPr id="12296" name="Picture 2" descr="F:\фото\IMG_04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362200"/>
            <a:ext cx="3217863" cy="228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7" name="Picture 6" descr="F:\фото\IMG_04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6800" y="4610100"/>
            <a:ext cx="29972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101MSDCF\DSC051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4581" y="97981"/>
            <a:ext cx="3398705" cy="315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http://www.akusherstvo.uz/images/data/stm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7" y="3567659"/>
            <a:ext cx="3784170" cy="3363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http://www.akusherstvo.uz/images/data/stm/photo_2016-08-30_15-40-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51" y="3153114"/>
            <a:ext cx="1593949" cy="377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haxida\Папка общих файлов для записи\ЭПУ отчеты\Отчет ЭПУ Нукус\фото нукус\20131202_1034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437947" y="3153115"/>
            <a:ext cx="2185182" cy="388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:\101MSDCF\DSC051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427" y="122900"/>
            <a:ext cx="3444759" cy="344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06" y="3128195"/>
            <a:ext cx="2153300" cy="382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82" y="181314"/>
            <a:ext cx="284468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0825424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Shaxida\Папка общих файлов для записи\ЭПУ отчеты\Отчет ЭПУ Нукус\фото нукус\20131202_103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53610" y="3929068"/>
            <a:ext cx="2012165" cy="268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\\Shaxida\Папка общих файлов для записи\ЭПУ отчеты\бухара2014 апрель\Бухоро охири\20140410_0934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84239" y="4029413"/>
            <a:ext cx="1893107" cy="252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\\Shaxida\Папка общих файлов для записи\ЭПУ отчеты\бухара2014 апрель\Бухоро охири\20140410_094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571614"/>
            <a:ext cx="3143270" cy="235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 descr="\\Shaxida\Папка общих файлов для записи\ЭПУ отчеты\Фергана\Fargona\DSC_0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644" y="4319349"/>
            <a:ext cx="2605149" cy="195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4" name="Picture 6" descr="C:\Папка общих файлов для записи\ЭПУ отчеты\бухара2014 апрель\Бухоро охири\20140411_091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5120" y="4124081"/>
            <a:ext cx="2834181" cy="229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Папка общих файлов для записи\ЭПУ отчеты\бухара2014 апрель\Бухоро охири\20140415_1623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802065" y="1348425"/>
            <a:ext cx="3343852" cy="250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P3111028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57" y="1350334"/>
            <a:ext cx="2522426" cy="252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46578" y="534378"/>
            <a:ext cx="5250363" cy="627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Во время тренингов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93780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50292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«Национальная модель охраны здоровья матери и ребенка в Узбекистане»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«Здоровая мать- здоровый ребенок»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D69-7F33-4F22-B005-E8C9E12FF3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9591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838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 перинатальных центров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257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1600" dirty="0"/>
              <a:t>организация специализированной и высокотехнологичной </a:t>
            </a:r>
            <a:r>
              <a:rPr lang="ru-RU" sz="1600" dirty="0" smtClean="0"/>
              <a:t>помощи в регионе для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беременных, рожениц, родильниц и новорожденных </a:t>
            </a:r>
            <a:r>
              <a:rPr lang="ru-RU" sz="1600" dirty="0"/>
              <a:t>с высоким риском </a:t>
            </a:r>
            <a:r>
              <a:rPr lang="ru-RU" sz="1600" dirty="0" smtClean="0"/>
              <a:t>на  перинатальные осложнения</a:t>
            </a:r>
            <a:endParaRPr lang="ru-RU" sz="1600" dirty="0"/>
          </a:p>
          <a:p>
            <a:pPr lvl="0"/>
            <a:r>
              <a:rPr lang="ru-RU" sz="1600" dirty="0" smtClean="0"/>
              <a:t>круглосуточное </a:t>
            </a:r>
            <a:r>
              <a:rPr lang="ru-RU" sz="1600" dirty="0"/>
              <a:t>обеспечение консультативной и неотложной помощи для учреждений родовспоможения первого и второго уровня, а в случае необходимости – и транспортировки беременной женщины/роженицы/родильницы и новорожденных «на себя» или «от себя». </a:t>
            </a:r>
          </a:p>
          <a:p>
            <a:pPr lvl="0"/>
            <a:r>
              <a:rPr lang="ru-RU" sz="1600" dirty="0"/>
              <a:t>оказывает дистанционные виды консультативной помощи на основе использования современных информационных технологий при возникновении критических или других ситуаций, требующих разрешения в акушерстве, гинекологии, анестезиологии-реаниматологии, неонатологии;</a:t>
            </a:r>
          </a:p>
          <a:p>
            <a:pPr lvl="0"/>
            <a:r>
              <a:rPr lang="ru-RU" sz="1600" dirty="0" smtClean="0"/>
              <a:t>осуществляет </a:t>
            </a:r>
            <a:r>
              <a:rPr lang="ru-RU" sz="1600" dirty="0"/>
              <a:t>профилактику отдаленных последствий перинатальной патологии (</a:t>
            </a:r>
            <a:r>
              <a:rPr lang="ru-RU" sz="1600" dirty="0" err="1"/>
              <a:t>ретинопатии</a:t>
            </a:r>
            <a:r>
              <a:rPr lang="ru-RU" sz="1600" dirty="0"/>
              <a:t> недоношенных, тугоухости с детства, детского церебрального паралича);</a:t>
            </a:r>
          </a:p>
          <a:p>
            <a:pPr lvl="1"/>
            <a:r>
              <a:rPr lang="ru-RU" sz="1600" dirty="0"/>
              <a:t>обеспечивает систему реабилитационных мероприятий и восстановительной терапии, медико-психологическую помощь женщинам и детям раннего возраста;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4E3-AB70-452E-89BA-14C6A80454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60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838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 перинатальных центров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486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1800" dirty="0" smtClean="0"/>
              <a:t>проведение </a:t>
            </a:r>
            <a:r>
              <a:rPr lang="ru-RU" sz="1800" dirty="0"/>
              <a:t>систематического </a:t>
            </a:r>
            <a:r>
              <a:rPr lang="ru-RU" sz="1800" dirty="0" err="1"/>
              <a:t>мониторирования</a:t>
            </a:r>
            <a:r>
              <a:rPr lang="ru-RU" sz="1800" dirty="0"/>
              <a:t> и внешнего аудита учреждений первого и второго уровня, оказывая им всестороннюю организационно- методическую помощь;</a:t>
            </a:r>
          </a:p>
          <a:p>
            <a:pPr lvl="0"/>
            <a:r>
              <a:rPr lang="ru-RU" sz="1800" dirty="0"/>
              <a:t>разработка и внедрение новых методов диагностики и лечения акушерской, гинекологической и неонатальной патологии; новых организационных форм работы, средств профилактики и реабилитации;</a:t>
            </a:r>
          </a:p>
          <a:p>
            <a:pPr lvl="0"/>
            <a:r>
              <a:rPr lang="ru-RU" sz="1800" dirty="0"/>
              <a:t> проведение клинического обучения на базе учреждения или дистанционно для медицинского персонала из родовспомогательных учреждений первого и второго уровня данного региона или всей республики, организация и проведение конференций, совещаний по актуальным вопросам охраны здоровья матери и ребенка </a:t>
            </a:r>
          </a:p>
          <a:p>
            <a:pPr lvl="0"/>
            <a:r>
              <a:rPr lang="ru-RU" sz="1800" dirty="0"/>
              <a:t>систематический сбор и анализ медицинской учетной  и отчётной документации ЛПУ региона\страны.</a:t>
            </a:r>
          </a:p>
          <a:p>
            <a:pPr lvl="0"/>
            <a:r>
              <a:rPr lang="ru-RU" sz="1800" dirty="0"/>
              <a:t>проведение  клинико-экспертной оценки качества оказания медицинской помощи женщинам и детям, эффективности лечебных и диагностических мероприятий;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4E3-AB70-452E-89BA-14C6A80454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2466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838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 перинатальных центров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86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1800" dirty="0" smtClean="0"/>
              <a:t>проведение </a:t>
            </a:r>
            <a:r>
              <a:rPr lang="ru-RU" sz="1800" dirty="0"/>
              <a:t>апробаций и внедрение в деятельность учреждений здравоохранения современных медицинских технологий профилактики, диагностики и лечения, направленных на сохранение и восстановление здоровья граждан;</a:t>
            </a:r>
          </a:p>
          <a:p>
            <a:pPr lvl="0"/>
            <a:r>
              <a:rPr lang="ru-RU" sz="1800" dirty="0"/>
              <a:t>осуществление статистического мониторинга и проведение анализа материнской, перинатальной, </a:t>
            </a:r>
            <a:r>
              <a:rPr lang="ru-RU" sz="1800" dirty="0" smtClean="0"/>
              <a:t>неонатальной, младенческой  </a:t>
            </a:r>
            <a:r>
              <a:rPr lang="ru-RU" sz="1800" dirty="0"/>
              <a:t>смертности, разработка предложений по совершенствованию и развитию службы охраны материнства и детства </a:t>
            </a:r>
          </a:p>
          <a:p>
            <a:pPr lvl="0"/>
            <a:r>
              <a:rPr lang="ru-RU" sz="1800" dirty="0"/>
              <a:t>обеспечение проведения информационных мероприятий для населения и специалистов по вопросам перинатальной помощи, охраны и укрепления репродуктивного здоровья граждан</a:t>
            </a:r>
          </a:p>
          <a:p>
            <a:pPr lvl="0"/>
            <a:r>
              <a:rPr lang="ru-RU" sz="1800" dirty="0"/>
              <a:t>проведение систематического </a:t>
            </a:r>
            <a:r>
              <a:rPr lang="ru-RU" sz="1800" dirty="0" err="1"/>
              <a:t>мониторирования</a:t>
            </a:r>
            <a:r>
              <a:rPr lang="ru-RU" sz="1800" dirty="0"/>
              <a:t> деятельности первичного звена</a:t>
            </a:r>
          </a:p>
          <a:p>
            <a:pPr lvl="0"/>
            <a:r>
              <a:rPr lang="ru-RU" sz="1800" dirty="0"/>
              <a:t>обеспечение преемственности с первичным амбулаторным звеном (СВП, СП, поликлиника)  и перинатальный центр курирует весь свой район/регион в целях снижения материнской и перинатальной/неонатальной смертности и заболеваемости</a:t>
            </a:r>
            <a:r>
              <a:rPr lang="ru-RU" sz="1400" dirty="0"/>
              <a:t>. 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E4E3-AB70-452E-89BA-14C6A80454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246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371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Спасибо за внимание! </a:t>
            </a:r>
          </a:p>
        </p:txBody>
      </p:sp>
      <p:pic>
        <p:nvPicPr>
          <p:cNvPr id="21507" name="Picture 7" descr="2001mc46ss19anicubbyf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</p:spTree>
    <p:extLst>
      <p:ext uri="{BB962C8B-B14F-4D97-AF65-F5344CB8AC3E}">
        <p14:creationId xmlns:p14="http://schemas.microsoft.com/office/powerpoint/2010/main" val="20305244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0198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Здоровая мать и здоровый ребенок – это путь к достижению гармоничного нынешнего и будущих поколений, залог здорового общества и личности.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ее - не только снижение показателей материнской и детской смертности, но в значительной мере долгосрочный эффект, который положительно скажется на будущих поколениях и качестве их жизни. Это наиболее верный подход с позиций человеческого развития.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D69-7F33-4F22-B005-E8C9E12FF3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341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38862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Узбекистане в качестве основного компонента экономически выгодной и эффективной профилактики детских инфекционных болезней избрана иммунизация, которой охвачены 98% подлежащего контингента.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D69-7F33-4F22-B005-E8C9E12FF3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793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49530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Не менее эффективными путями достижения успеха показали себя обеспеченный населению равный доступ к услугам планирования рождения здорового ребенка, сокращение случаев беременности среди девочек-подростков и других групп риска, полноценное питание беременных женщин, кормящих матерей и детей.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D69-7F33-4F22-B005-E8C9E12FF3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305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848600" cy="56388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Удачное сочетание программы «Здоровая мать- здоровый ребенок» и привлечение детей и подростков к занятиям физической культурой и спортом стало важным фактором воспитания гармонично развитого поколения. Достаточно отметить, что за последние годы заметно улучшились параметры здоровья детей и подростков, в частности- что очень важно- их антропометрические показатели. Это свидетельствует о том, что уже начался процесс постепенного улучшения генофонда нации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D69-7F33-4F22-B005-E8C9E12FF3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688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Кроме того, примером государственного подхода и масштабного решения проблем охраны здоровья матери и ребенка является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всесторонее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внимание к вопросам питания и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микронутриентной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недостаточности, последовательное выполнение рекомендаций ВОЗ/ ЮНИСЕФ об искоренении всех форм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микронутриентной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недостаточности, в том числе железодефицитной анемии, с которой связано около 40% материнской и детской смертности. В этом направлении в Узбекистане издан и реализуется Закон «О профилактике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микронутриентной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недостаточности среди населения», в рамках которого реализуется ряд государственных программ – фортификация муки микронутриентами,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саплементация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железосодержащими препаратами среди групп риска- женщин детородного возраста, беременных, девочек- подростков и детей раннего возраста, а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т.же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широкая просветительная работа среди населения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FD69-7F33-4F22-B005-E8C9E12FF3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246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Уровни перинатальной помощи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799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91DED1-6E1E-49F6-B525-1BB2CBE55D7D}" type="slidenum">
              <a:rPr lang="en-US" smtClean="0">
                <a:latin typeface="Tahoma" pitchFamily="34" charset="0"/>
              </a:rPr>
              <a:pPr/>
              <a:t>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1" y="165100"/>
            <a:ext cx="8152209" cy="1346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Количество рождений </a:t>
            </a:r>
            <a:r>
              <a:rPr lang="ru-RU" b="1" dirty="0" smtClean="0">
                <a:solidFill>
                  <a:srgbClr val="C00000"/>
                </a:solidFill>
              </a:rPr>
              <a:t>(2000-2020гг)</a:t>
            </a:r>
            <a:r>
              <a:rPr lang="ru-RU" sz="1100" b="1" dirty="0" smtClean="0">
                <a:solidFill>
                  <a:schemeClr val="tx1"/>
                </a:solidFill>
              </a:rPr>
              <a:t>(</a:t>
            </a:r>
            <a:r>
              <a:rPr lang="ru-RU" alt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Государственный </a:t>
            </a:r>
            <a:r>
              <a:rPr lang="ru-RU" alt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комитет Республики Узбекистан по статистике, </a:t>
            </a:r>
            <a:r>
              <a:rPr lang="en-US" sz="1100" b="1" dirty="0">
                <a:solidFill>
                  <a:schemeClr val="tx1"/>
                </a:solidFill>
              </a:rPr>
              <a:t>stat.uz</a:t>
            </a:r>
            <a:r>
              <a:rPr lang="ru-RU" sz="1100" b="1" dirty="0">
                <a:solidFill>
                  <a:schemeClr val="tx1"/>
                </a:solidFill>
              </a:rPr>
              <a:t>)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  <a:hlinkClick r:id="rId2"/>
              </a:rPr>
              <a:t>https://stat.uz/ru/ofitsialnaya-statistika/demography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r>
              <a:rPr lang="en-US" sz="1100" b="1" dirty="0">
                <a:solidFill>
                  <a:srgbClr val="C00000"/>
                </a:solidFill>
              </a:rPr>
              <a:t>https://knoema.ru/UNWPP2019/world-population-prospects-2019</a:t>
            </a: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endParaRPr lang="ru-RU" sz="1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078778"/>
              </p:ext>
            </p:extLst>
          </p:nvPr>
        </p:nvGraphicFramePr>
        <p:xfrm>
          <a:off x="361950" y="1587500"/>
          <a:ext cx="77152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4292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 KurbanbekovaУрогенитальные расстройства в климактерии">
  <a:themeElements>
    <a:clrScheme name="26 KurbanbekovaУрогенитальные расстройства в климактерии 12">
      <a:dk1>
        <a:srgbClr val="777777"/>
      </a:dk1>
      <a:lt1>
        <a:srgbClr val="969696"/>
      </a:lt1>
      <a:dk2>
        <a:srgbClr val="686B5D"/>
      </a:dk2>
      <a:lt2>
        <a:srgbClr val="4E4E44"/>
      </a:lt2>
      <a:accent1>
        <a:srgbClr val="909082"/>
      </a:accent1>
      <a:accent2>
        <a:srgbClr val="809EA8"/>
      </a:accent2>
      <a:accent3>
        <a:srgbClr val="B9BAB6"/>
      </a:accent3>
      <a:accent4>
        <a:srgbClr val="7F7F7F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26 KurbanbekovaУрогенитальные расстройства в климактерии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 KurbanbekovaУрогенитальные расстройства в климактери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 KurbanbekovaУрогенитальные расстройства в климактерии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(новая 21октября 2010) приказ МЗ Об организации перинат. центров</Template>
  <TotalTime>5873</TotalTime>
  <Words>979</Words>
  <Application>Microsoft Office PowerPoint</Application>
  <PresentationFormat>Экран (4:3)</PresentationFormat>
  <Paragraphs>171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26 KurbanbekovaУрогенитальные расстройства в климактерии</vt:lpstr>
      <vt:lpstr>Презентация PowerPoint</vt:lpstr>
      <vt:lpstr>«Национальная модель охраны здоровья матери и ребенка в Узбекистане» «Здоровая мать- здоровый ребенок»</vt:lpstr>
      <vt:lpstr>Здоровая мать и здоровый ребенок – это путь к достижению гармоничного нынешнего и будущих поколений, залог здорового общества и личности. Цель ее - не только снижение показателей материнской и детской смертности, но в значительной мере долгосрочный эффект, который положительно скажется на будущих поколениях и качестве их жизни. Это наиболее верный подход с позиций человеческого развития.</vt:lpstr>
      <vt:lpstr> В Узбекистане в качестве основного компонента экономически выгодной и эффективной профилактики детских инфекционных болезней избрана иммунизация, которой охвачены 98% подлежащего контингента.</vt:lpstr>
      <vt:lpstr> Не менее эффективными путями достижения успеха показали себя обеспеченный населению равный доступ к услугам планирования рождения здорового ребенка, сокращение случаев беременности среди девочек-подростков и других групп риска, полноценное питание беременных женщин, кормящих матерей и детей.</vt:lpstr>
      <vt:lpstr> Удачное сочетание программы «Здоровая мать- здоровый ребенок» и привлечение детей и подростков к занятиям физической культурой и спортом стало важным фактором воспитания гармонично развитого поколения. Достаточно отметить, что за последние годы заметно улучшились параметры здоровья детей и подростков, в частности- что очень важно- их антропометрические показатели. Это свидетельствует о том, что уже начался процесс постепенного улучшения генофонда нации</vt:lpstr>
      <vt:lpstr> Кроме того, примером государственного подхода и масштабного решения проблем охраны здоровья матери и ребенка является всесторонее внимание к вопросам питания и микронутриентной недостаточности, последовательное выполнение рекомендаций ВОЗ/ ЮНИСЕФ об искоренении всех форм микронутриентной недостаточности, в том числе железодефицитной анемии, с которой связано около 40% материнской и детской смертности. В этом направлении в Узбекистане издан и реализуется Закон «О профилактике микронутриентной недостаточности среди населения», в рамках которого реализуется ряд государственных программ – фортификация муки микронутриентами, саплементация железосодержащими препаратами среди групп риска- женщин детородного возраста, беременных, девочек- подростков и детей раннего возраста, а т.же широкая просветительная работа среди населения</vt:lpstr>
      <vt:lpstr> Уровни перинатальной помощи</vt:lpstr>
      <vt:lpstr>Количество рождений (2000-2020гг)(Государственный комитет Республики Узбекистан по статистике, stat.uz) https://stat.uz/ru/ofitsialnaya-statistika/demography, https://knoema.ru/UNWPP2019/world-population-prospects-2019 </vt:lpstr>
      <vt:lpstr>Демографические данные в республике Узбекистан  (Государственный комитет Республики Узбекистан по статистике, stat.uz. </vt:lpstr>
      <vt:lpstr>Трехступенчатая система перинатальной помощи в каждом регионе страны </vt:lpstr>
      <vt:lpstr>Структура учреждений 1 уровня</vt:lpstr>
      <vt:lpstr>Презентация PowerPoint</vt:lpstr>
      <vt:lpstr>Структура учреждений 2 уровня</vt:lpstr>
      <vt:lpstr>Презентация PowerPoint</vt:lpstr>
      <vt:lpstr> Структура перинатального центра</vt:lpstr>
      <vt:lpstr>  Оснащение родовспомогательных учреждений </vt:lpstr>
      <vt:lpstr>Презентация PowerPoint</vt:lpstr>
      <vt:lpstr>Во время тренингов</vt:lpstr>
      <vt:lpstr>Задачи перинатальных центров</vt:lpstr>
      <vt:lpstr>Задачи перинатальных центров</vt:lpstr>
      <vt:lpstr>Задачи перинатальных центров</vt:lpstr>
      <vt:lpstr>Спасибо за внимание! </vt:lpstr>
    </vt:vector>
  </TitlesOfParts>
  <Company>asmeninis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 перинатальной помощи в  Республике Узбекистан</dc:title>
  <dc:creator>user</dc:creator>
  <cp:lastModifiedBy>user</cp:lastModifiedBy>
  <cp:revision>408</cp:revision>
  <dcterms:created xsi:type="dcterms:W3CDTF">2007-02-13T18:57:56Z</dcterms:created>
  <dcterms:modified xsi:type="dcterms:W3CDTF">2021-10-12T10:20:53Z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khida">
    <vt:lpwstr>shakhida</vt:lpwstr>
  </property>
</Properties>
</file>