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18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9" r:id="rId4"/>
    <p:sldId id="271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5" r:id="rId17"/>
    <p:sldId id="276" r:id="rId18"/>
    <p:sldId id="277" r:id="rId19"/>
    <p:sldId id="278" r:id="rId20"/>
    <p:sldId id="279" r:id="rId21"/>
    <p:sldId id="269" r:id="rId22"/>
    <p:sldId id="280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8" autoAdjust="0"/>
    <p:restoredTop sz="94915"/>
  </p:normalViewPr>
  <p:slideViewPr>
    <p:cSldViewPr snapToGrid="0">
      <p:cViewPr varScale="1">
        <p:scale>
          <a:sx n="67" d="100"/>
          <a:sy n="67" d="100"/>
        </p:scale>
        <p:origin x="1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13.10.2021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Американский психолог автор теории научения и локус контроля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8A2903-BD5A-4833-B0CA-AB5B8165171B}" type="datetime1">
              <a:rPr lang="ru-RU" smtClean="0"/>
              <a:t>13.10.2021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Англо-американский психолог</a:t>
            </a:r>
            <a:r>
              <a:rPr lang="ru-RU" dirty="0" smtClean="0"/>
              <a:t>. </a:t>
            </a:r>
            <a:r>
              <a:rPr lang="ru-RU" dirty="0" smtClean="0"/>
              <a:t>Ученик Вильгельма Вундта</a:t>
            </a:r>
            <a:r>
              <a:rPr lang="ru-RU" dirty="0" smtClean="0"/>
              <a:t>. Отец американской психологии. Разложил психику на 30000 элементов.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8A2903-BD5A-4833-B0CA-AB5B8165171B}" type="datetime1">
              <a:rPr lang="ru-RU" smtClean="0"/>
              <a:t>13.10.2021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8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Смешанная модель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8A2903-BD5A-4833-B0CA-AB5B8165171B}" type="datetime1">
              <a:rPr lang="ru-RU" smtClean="0"/>
              <a:t>13.10.2021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27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1956 от </a:t>
            </a:r>
            <a:r>
              <a:rPr lang="ru-RU" dirty="0" err="1" smtClean="0"/>
              <a:t>джордж</a:t>
            </a:r>
            <a:r>
              <a:rPr lang="ru-RU" dirty="0" smtClean="0"/>
              <a:t> Миллер, Герберт </a:t>
            </a:r>
            <a:r>
              <a:rPr lang="ru-RU" dirty="0" err="1" smtClean="0"/>
              <a:t>Саймон</a:t>
            </a:r>
            <a:r>
              <a:rPr lang="ru-RU" dirty="0" smtClean="0"/>
              <a:t>, представители </a:t>
            </a:r>
            <a:r>
              <a:rPr lang="ru-RU" dirty="0" err="1" smtClean="0"/>
              <a:t>гештальт</a:t>
            </a:r>
            <a:r>
              <a:rPr lang="ru-RU" dirty="0" smtClean="0"/>
              <a:t> психологии и </a:t>
            </a:r>
            <a:r>
              <a:rPr lang="ru-RU" dirty="0" err="1" smtClean="0"/>
              <a:t>необихевиризма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8A2903-BD5A-4833-B0CA-AB5B8165171B}" type="datetime1">
              <a:rPr lang="ru-RU" smtClean="0"/>
              <a:t>13.10.2021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1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Алексей Алексеевич</a:t>
            </a:r>
            <a:r>
              <a:rPr lang="ru-RU" dirty="0" smtClean="0"/>
              <a:t>. Психолингвистика 1967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8A2903-BD5A-4833-B0CA-AB5B8165171B}" type="datetime1">
              <a:rPr lang="ru-RU" smtClean="0"/>
              <a:t>13.10.2021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4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Целостотные</a:t>
            </a:r>
            <a:r>
              <a:rPr lang="ru-RU" dirty="0" smtClean="0"/>
              <a:t> структуры </a:t>
            </a:r>
            <a:r>
              <a:rPr lang="ru-RU" dirty="0" err="1" smtClean="0"/>
              <a:t>гештальт</a:t>
            </a:r>
            <a:r>
              <a:rPr lang="ru-RU" dirty="0" smtClean="0"/>
              <a:t> основателями Максом </a:t>
            </a:r>
            <a:r>
              <a:rPr lang="ru-RU" dirty="0" err="1" smtClean="0"/>
              <a:t>Вертгеймером</a:t>
            </a:r>
            <a:r>
              <a:rPr lang="ru-RU" dirty="0" smtClean="0"/>
              <a:t> Келером и Куртом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Коффкой</a:t>
            </a:r>
            <a:r>
              <a:rPr lang="ru-RU" baseline="0" dirty="0" smtClean="0"/>
              <a:t>, 1927 до Дэна </a:t>
            </a:r>
            <a:r>
              <a:rPr lang="ru-RU" baseline="0" dirty="0" err="1" smtClean="0"/>
              <a:t>Блума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8A2903-BD5A-4833-B0CA-AB5B8165171B}" type="datetime1">
              <a:rPr lang="ru-RU" smtClean="0"/>
              <a:t>13.10.2021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4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Воображение </a:t>
            </a:r>
            <a:r>
              <a:rPr lang="ru-RU" dirty="0" err="1" smtClean="0"/>
              <a:t>имагинация</a:t>
            </a:r>
            <a:r>
              <a:rPr lang="ru-RU" baseline="0" dirty="0" smtClean="0"/>
              <a:t>. Или Образы</a:t>
            </a:r>
            <a:r>
              <a:rPr lang="mr-IN" baseline="0" dirty="0" smtClean="0"/>
              <a:t>…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Ханскарлом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Лейнером</a:t>
            </a:r>
            <a:r>
              <a:rPr lang="ru-RU" baseline="0" dirty="0" smtClean="0"/>
              <a:t> Обогащение архетипов и коллективного </a:t>
            </a:r>
            <a:r>
              <a:rPr lang="ru-RU" baseline="0" dirty="0" err="1" smtClean="0"/>
              <a:t>бессознательног</a:t>
            </a:r>
            <a:r>
              <a:rPr lang="ru-RU" baseline="0" dirty="0" smtClean="0"/>
              <a:t> Карла Юнга- к активному воображению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8A2903-BD5A-4833-B0CA-AB5B8165171B}" type="datetime1">
              <a:rPr lang="ru-RU" smtClean="0"/>
              <a:t>13.10.2021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4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8633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483334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6735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731756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8287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6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8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8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6725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65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9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96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0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4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5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60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79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68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29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18360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055819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2750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6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515844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02919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54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4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3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3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0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9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1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4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3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13.10.2021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653" y="351924"/>
            <a:ext cx="6635546" cy="296277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Психотерапия тревожных состояний при 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Самосовладанием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" sz="7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3818021"/>
            <a:ext cx="6269347" cy="2903621"/>
          </a:xfrm>
        </p:spPr>
        <p:txBody>
          <a:bodyPr rtlCol="0">
            <a:normAutofit/>
          </a:bodyPr>
          <a:lstStyle/>
          <a:p>
            <a:pPr algn="ctr" rtl="0"/>
            <a:r>
              <a:rPr lang="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Асимов М.А.</a:t>
            </a:r>
          </a:p>
          <a:p>
            <a:pPr algn="ctr" rtl="0"/>
            <a:r>
              <a:rPr lang="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КазНМУ </a:t>
            </a:r>
            <a:r>
              <a:rPr lang="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им.С.Д. </a:t>
            </a:r>
            <a:r>
              <a:rPr lang="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Асфендиярова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0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Каф. Коммуникативных навыков и психологии здоровья</a:t>
            </a:r>
            <a:endParaRPr lang="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0"/>
            <a:r>
              <a:rPr lang="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+77058330624</a:t>
            </a:r>
          </a:p>
          <a:p>
            <a:pPr algn="ctr" rtl="0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marat@assimov.net</a:t>
            </a:r>
            <a:endParaRPr lang="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0"/>
            <a:endParaRPr lang="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0"/>
            <a:endParaRPr lang="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=""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604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7A936-2DB5-4246-BA06-E74E6C9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ПСИХОЛИНГВИСТИКА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EA3C96-AE44-45CA-8890-80919B631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1" y="1863363"/>
            <a:ext cx="4342894" cy="1280890"/>
          </a:xfrm>
        </p:spPr>
        <p:txBody>
          <a:bodyPr/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algn="ctr"/>
            <a:r>
              <a:rPr lang="ru-RU" sz="2000" dirty="0"/>
              <a:t>	</a:t>
            </a:r>
            <a:r>
              <a:rPr lang="ru-RU" sz="2000" b="1" dirty="0"/>
              <a:t>А.А. Леонтьев «модели грамматического порождения высказываний»,1997г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8C50D9-300F-4ABE-8A09-87702EA46A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Объект – совокупность речевых событий;</a:t>
            </a:r>
          </a:p>
          <a:p>
            <a:r>
              <a:rPr lang="ru-RU" dirty="0"/>
              <a:t>Язык – смысл социальных фактов;</a:t>
            </a:r>
          </a:p>
          <a:p>
            <a:r>
              <a:rPr lang="ru-RU" dirty="0"/>
              <a:t>Без анализа речевой деятельности невозможно проектировать жизненные стратегии.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E3C2DF5D-2C73-4E18-8CF1-6A6CE3438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/>
              <a:t>Самосовладание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0D117F5D-518C-4922-9D3F-9E856BF9BF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Объект – состояние, совокупность событий в каждом цикле, и самих циклов;</a:t>
            </a:r>
          </a:p>
          <a:p>
            <a:r>
              <a:rPr lang="ru-RU" dirty="0"/>
              <a:t>Язык – каждое слово есть определенный символ, смысловое значение;</a:t>
            </a:r>
          </a:p>
          <a:p>
            <a:r>
              <a:rPr lang="ru-RU" dirty="0"/>
              <a:t>Без анализа процесса смены состояний, не возможно проектировать жизненные ситуации 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636FE2F-1363-4358-BB0E-37EC39CC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2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F8E962-E317-4736-9040-E27A7F10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357168"/>
            <a:ext cx="8911687" cy="1006412"/>
          </a:xfrm>
        </p:spPr>
        <p:txBody>
          <a:bodyPr/>
          <a:lstStyle/>
          <a:p>
            <a:pPr algn="ctr"/>
            <a:r>
              <a:rPr lang="ru-RU" dirty="0"/>
              <a:t>ПОВЕДЕНЧЕСКАЯ ПСИХОЛОГИЯ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8C88971-91C5-4389-8C1C-9A77E77AA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4123" y="1363580"/>
            <a:ext cx="3992732" cy="880586"/>
          </a:xfrm>
        </p:spPr>
        <p:txBody>
          <a:bodyPr/>
          <a:lstStyle/>
          <a:p>
            <a:r>
              <a:rPr lang="ru-RU" sz="2000" b="1" dirty="0" err="1"/>
              <a:t>Э.Торндайк</a:t>
            </a:r>
            <a:r>
              <a:rPr lang="ru-RU" sz="2000" b="1" dirty="0"/>
              <a:t> и Б.Ф. и Скиннер оперантное </a:t>
            </a:r>
            <a:r>
              <a:rPr lang="ru-RU" sz="2000" b="1" dirty="0" err="1"/>
              <a:t>обусловливание</a:t>
            </a:r>
            <a:r>
              <a:rPr lang="ru-RU" sz="2000" b="1" dirty="0"/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DDBE175-1B66-4B8B-B83C-CF891E57A7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Поведение управляемо, если использовать психологические закономерности;</a:t>
            </a:r>
          </a:p>
          <a:p>
            <a:r>
              <a:rPr lang="ru-RU" dirty="0"/>
              <a:t>Психологические закономерности основаны на  теории научения;</a:t>
            </a:r>
          </a:p>
          <a:p>
            <a:r>
              <a:rPr lang="ru-RU" dirty="0"/>
              <a:t>От </a:t>
            </a:r>
            <a:r>
              <a:rPr lang="ru-RU" dirty="0" err="1"/>
              <a:t>Д.Уотсон</a:t>
            </a:r>
            <a:r>
              <a:rPr lang="ru-RU" dirty="0"/>
              <a:t> </a:t>
            </a:r>
            <a:r>
              <a:rPr lang="en-US" dirty="0"/>
              <a:t>S-R </a:t>
            </a:r>
            <a:r>
              <a:rPr lang="ru-RU" dirty="0"/>
              <a:t>классического до Оперантного научение </a:t>
            </a:r>
            <a:r>
              <a:rPr lang="en-US" dirty="0"/>
              <a:t>S-R-P</a:t>
            </a:r>
            <a:endParaRPr lang="ru-RU" dirty="0"/>
          </a:p>
          <a:p>
            <a:r>
              <a:rPr lang="ru-RU" dirty="0"/>
              <a:t>От </a:t>
            </a:r>
            <a:r>
              <a:rPr lang="ru-RU" dirty="0" smtClean="0"/>
              <a:t>простой реакции </a:t>
            </a:r>
            <a:r>
              <a:rPr lang="ru-RU" dirty="0"/>
              <a:t>до поиска успешного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3880DA1-4FB4-4E57-9CC1-2BB0C61E9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5610" y="1617684"/>
            <a:ext cx="3999001" cy="576262"/>
          </a:xfrm>
        </p:spPr>
        <p:txBody>
          <a:bodyPr/>
          <a:lstStyle/>
          <a:p>
            <a:r>
              <a:rPr lang="ru-RU" b="1" dirty="0"/>
              <a:t>Самосовладание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A59BF2-3C49-454A-9A72-A6476A6E0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5937" y="2440963"/>
            <a:ext cx="4338674" cy="3354060"/>
          </a:xfrm>
        </p:spPr>
        <p:txBody>
          <a:bodyPr/>
          <a:lstStyle/>
          <a:p>
            <a:r>
              <a:rPr lang="ru-RU" dirty="0"/>
              <a:t>Управляемо. Психологические закономерности: постоянная смена состояний, каждое состояние= </a:t>
            </a:r>
            <a:r>
              <a:rPr lang="ru-RU" dirty="0" err="1"/>
              <a:t>Ч+Ощ+Об</a:t>
            </a:r>
            <a:r>
              <a:rPr lang="ru-RU" dirty="0"/>
              <a:t>;</a:t>
            </a:r>
          </a:p>
          <a:p>
            <a:r>
              <a:rPr lang="ru-RU" dirty="0"/>
              <a:t>Научение </a:t>
            </a:r>
            <a:r>
              <a:rPr lang="ru-RU" dirty="0" err="1"/>
              <a:t>самосовладанию</a:t>
            </a:r>
            <a:r>
              <a:rPr lang="ru-RU" dirty="0"/>
              <a:t>: от </a:t>
            </a:r>
            <a:r>
              <a:rPr lang="en-US" dirty="0"/>
              <a:t>S-R</a:t>
            </a:r>
          </a:p>
          <a:p>
            <a:r>
              <a:rPr lang="ru-RU" dirty="0"/>
              <a:t>До </a:t>
            </a:r>
            <a:r>
              <a:rPr lang="en-US" dirty="0"/>
              <a:t>S-R-P</a:t>
            </a:r>
            <a:r>
              <a:rPr lang="ru-RU" dirty="0"/>
              <a:t>;</a:t>
            </a:r>
          </a:p>
          <a:p>
            <a:r>
              <a:rPr lang="ru-RU" dirty="0"/>
              <a:t>Успешного – выбор образных моделей от не успешных до успешных.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13F0C9-1AB9-423E-8680-3F6A6366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1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391CF8-FDF3-4CA0-83FC-D7B71386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ГЕШТАЛЬТПСИХОЛОГИЯ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5A12FAA-0B33-47D2-8ED9-A0BF4B6DA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5247" y="1411705"/>
            <a:ext cx="3992732" cy="1137260"/>
          </a:xfrm>
        </p:spPr>
        <p:txBody>
          <a:bodyPr/>
          <a:lstStyle/>
          <a:p>
            <a:pPr algn="ctr"/>
            <a:r>
              <a:rPr lang="ru-RU" sz="2000" b="1" dirty="0"/>
              <a:t>Феноменологическая интроспекция – Дэна Блума - 2009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540324B-F4E8-48E0-9079-57BAEDB277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r>
              <a:rPr lang="ru-RU" dirty="0"/>
              <a:t>Объекты не просто видимы нам, но они конституируются как феномены сознания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Процесс от Фигуры к Фону;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FCBFA88-5AF3-4BE1-9077-AB66F7B3A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99575" y="1266378"/>
            <a:ext cx="3999001" cy="576262"/>
          </a:xfrm>
        </p:spPr>
        <p:txBody>
          <a:bodyPr/>
          <a:lstStyle/>
          <a:p>
            <a:pPr algn="ctr"/>
            <a:r>
              <a:rPr lang="ru-RU" b="1" dirty="0"/>
              <a:t>Самосовладание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EA35CFE-3FDC-4A22-9277-03287A53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95582" y="1980335"/>
            <a:ext cx="4338674" cy="3874711"/>
          </a:xfrm>
        </p:spPr>
        <p:txBody>
          <a:bodyPr>
            <a:normAutofit/>
          </a:bodyPr>
          <a:lstStyle/>
          <a:p>
            <a:r>
              <a:rPr lang="ru-RU" dirty="0"/>
              <a:t>Объекты Сознания – Чувства, Ощущение и Образы образуются в Феномены сознания = Осознание;</a:t>
            </a:r>
          </a:p>
          <a:p>
            <a:r>
              <a:rPr lang="ru-RU" dirty="0"/>
              <a:t>Объект фокусирование Сознания (осознание) и Фон, в СС постоянный процесс смены их. </a:t>
            </a:r>
          </a:p>
          <a:p>
            <a:r>
              <a:rPr lang="ru-RU" dirty="0"/>
              <a:t>Быть участником переживаний и в тоже время иметь возможность стать наблюдателем;</a:t>
            </a:r>
          </a:p>
          <a:p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26B4AFA-99F2-48FD-B6F6-AA4BA510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6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EA5101-DE39-4BFC-9779-2440D407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Кататимно-имагинативная</a:t>
            </a:r>
            <a:r>
              <a:rPr lang="ru-RU" dirty="0"/>
              <a:t> психотерапия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736742-C4D8-483C-A1C0-512D21C0D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Стандартные мотивы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E58C4F5-36B9-4ACB-AFDC-FBF9B3FADF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Каждый мотив связан с проблемной тематикой;</a:t>
            </a:r>
          </a:p>
          <a:p>
            <a:r>
              <a:rPr lang="ru-RU" dirty="0"/>
              <a:t>Для проживания образов используются приемы введения в трансовые состояния;</a:t>
            </a:r>
          </a:p>
          <a:p>
            <a:r>
              <a:rPr lang="ru-RU" dirty="0"/>
              <a:t>Предусматривает свободную фантазию образов;</a:t>
            </a:r>
          </a:p>
          <a:p>
            <a:r>
              <a:rPr lang="ru-RU" dirty="0"/>
              <a:t>Тем самым является глубинно-психологическим методом.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B7C45C8-A311-4BA7-B180-F85398913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/>
              <a:t>Самосовладание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82A3DFB-9E4F-4E5B-93B2-3AA6333547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От </a:t>
            </a:r>
            <a:r>
              <a:rPr lang="ru-RU" dirty="0" err="1"/>
              <a:t>символдрамы</a:t>
            </a:r>
            <a:r>
              <a:rPr lang="ru-RU" dirty="0"/>
              <a:t> до Активного воображения по К.Г. Юнгу;</a:t>
            </a:r>
          </a:p>
          <a:p>
            <a:r>
              <a:rPr lang="ru-RU" dirty="0"/>
              <a:t>СС призывает к полному осознанию как самого образа, так и конкретных чувств и ощущений;</a:t>
            </a:r>
          </a:p>
          <a:p>
            <a:r>
              <a:rPr lang="ru-RU" dirty="0"/>
              <a:t>Не исключает, но ориентирует на проживания проблемных состояний;</a:t>
            </a:r>
          </a:p>
          <a:p>
            <a:r>
              <a:rPr lang="ru-RU" dirty="0"/>
              <a:t>Краткосрочная, решения конкретных состояний «» </a:t>
            </a:r>
          </a:p>
          <a:p>
            <a:r>
              <a:rPr lang="ru-RU" dirty="0"/>
              <a:t>Здесь и сейчас;</a:t>
            </a:r>
          </a:p>
          <a:p>
            <a:r>
              <a:rPr lang="ru-RU" dirty="0"/>
              <a:t>Мотивы имеют свое практическое значение: научиться активной интроспекции;</a:t>
            </a:r>
          </a:p>
          <a:p>
            <a:r>
              <a:rPr lang="ru-RU" dirty="0"/>
              <a:t>Обучает техникам для СС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6D9D945-B2A1-4B77-A7F2-E89F3026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4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0"/>
            <a:ext cx="8911687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практической своей части СС интегрировала техники и методы следующих школ: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6211" y="2410584"/>
            <a:ext cx="3992732" cy="576262"/>
          </a:xfrm>
        </p:spPr>
        <p:txBody>
          <a:bodyPr/>
          <a:lstStyle/>
          <a:p>
            <a:pPr algn="ctr"/>
            <a:r>
              <a:rPr lang="ru-RU" dirty="0"/>
              <a:t>Практика гештальтпсихологии </a:t>
            </a:r>
            <a:r>
              <a:rPr lang="ru-RU" dirty="0" smtClean="0"/>
              <a:t>и </a:t>
            </a:r>
            <a:r>
              <a:rPr lang="ru-RU" dirty="0" err="1" smtClean="0"/>
              <a:t>символодрамы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89212" y="3122289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ГП </a:t>
            </a:r>
            <a:r>
              <a:rPr lang="ru-RU" dirty="0" smtClean="0"/>
              <a:t>феноменологическую интроспекцию</a:t>
            </a:r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Символодрамы</a:t>
            </a:r>
            <a:r>
              <a:rPr lang="ru-RU" dirty="0" smtClean="0"/>
              <a:t> </a:t>
            </a:r>
            <a:r>
              <a:rPr lang="ru-RU" dirty="0"/>
              <a:t>наведенные мотивы, как «Река», «Гора».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dirty="0" smtClean="0"/>
              <a:t>В </a:t>
            </a:r>
            <a:r>
              <a:rPr lang="ru-RU" dirty="0"/>
              <a:t>отличие СС использует следующие феномены: состояние души, чувства (конкретно предлагаемый набор), ощущение (конкретно предлагаемый набор) и </a:t>
            </a:r>
            <a:endParaRPr lang="ru-RU" dirty="0" smtClean="0"/>
          </a:p>
          <a:p>
            <a:pPr lvl="0"/>
            <a:r>
              <a:rPr lang="ru-RU" dirty="0" smtClean="0"/>
              <a:t>образы </a:t>
            </a:r>
            <a:r>
              <a:rPr lang="ru-RU" dirty="0"/>
              <a:t>(разделяя их на понятные и непонятные).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4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2"/>
          <p:cNvSpPr txBox="1">
            <a:spLocks noGrp="1"/>
          </p:cNvSpPr>
          <p:nvPr>
            <p:ph type="title"/>
          </p:nvPr>
        </p:nvSpPr>
        <p:spPr>
          <a:xfrm>
            <a:off x="2959607" y="274638"/>
            <a:ext cx="7498082" cy="153917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22959">
              <a:defRPr sz="3420">
                <a:effectLst>
                  <a:outerShdw blurRad="45720" dist="27000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algn="ctr"/>
            <a:r>
              <a:rPr dirty="0"/>
              <a:t>Навыки развиваемые в процессе обучения или </a:t>
            </a:r>
            <a:r>
              <a:rPr dirty="0" smtClean="0"/>
              <a:t>психотерапии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СС</a:t>
            </a:r>
            <a:endParaRPr dirty="0"/>
          </a:p>
        </p:txBody>
      </p:sp>
      <p:sp>
        <p:nvSpPr>
          <p:cNvPr id="128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959607" y="2424837"/>
            <a:ext cx="7498082" cy="3823563"/>
          </a:xfrm>
          <a:prstGeom prst="rect">
            <a:avLst/>
          </a:prstGeom>
        </p:spPr>
        <p:txBody>
          <a:bodyPr/>
          <a:lstStyle/>
          <a:p>
            <a:r>
              <a:t>Самонаблюдение - интроспекция;</a:t>
            </a:r>
          </a:p>
          <a:p>
            <a:r>
              <a:t>Самоосознание – ответственность за свое поведение;</a:t>
            </a:r>
          </a:p>
          <a:p>
            <a:r>
              <a:t>Самоуправление и </a:t>
            </a:r>
          </a:p>
          <a:p>
            <a:r>
              <a:t>Экологическое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19245937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2"/>
          <p:cNvSpPr txBox="1">
            <a:spLocks noGrp="1"/>
          </p:cNvSpPr>
          <p:nvPr>
            <p:ph type="title"/>
          </p:nvPr>
        </p:nvSpPr>
        <p:spPr>
          <a:xfrm>
            <a:off x="2959607" y="274639"/>
            <a:ext cx="7498082" cy="19357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420623">
              <a:defRPr sz="1748">
                <a:effectLst>
                  <a:outerShdw blurRad="23368" dist="1380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sz="4000" b="1" i="1" dirty="0"/>
              <a:t>Осознанное наблюдение</a:t>
            </a:r>
            <a:br>
              <a:rPr sz="4000" b="1" i="1" dirty="0"/>
            </a:br>
            <a:r>
              <a:rPr sz="4000" dirty="0"/>
              <a:t>Формула самоуправления</a:t>
            </a:r>
            <a:br>
              <a:rPr sz="4000" dirty="0"/>
            </a:br>
            <a:r>
              <a:rPr sz="4000" dirty="0"/>
              <a:t/>
            </a:r>
            <a:br>
              <a:rPr sz="4000" dirty="0"/>
            </a:br>
            <a:r>
              <a:rPr sz="1242" dirty="0"/>
              <a:t/>
            </a:r>
            <a:br>
              <a:rPr sz="1242" dirty="0"/>
            </a:br>
            <a:endParaRPr sz="1242" dirty="0"/>
          </a:p>
        </p:txBody>
      </p:sp>
      <p:grpSp>
        <p:nvGrpSpPr>
          <p:cNvPr id="138" name="Content Placeholder 3"/>
          <p:cNvGrpSpPr/>
          <p:nvPr/>
        </p:nvGrpSpPr>
        <p:grpSpPr>
          <a:xfrm>
            <a:off x="1655955" y="2990805"/>
            <a:ext cx="8807931" cy="3409442"/>
            <a:chOff x="0" y="428732"/>
            <a:chExt cx="8807930" cy="3409441"/>
          </a:xfrm>
        </p:grpSpPr>
        <p:sp>
          <p:nvSpPr>
            <p:cNvPr id="131" name="Фигура"/>
            <p:cNvSpPr/>
            <p:nvPr/>
          </p:nvSpPr>
          <p:spPr>
            <a:xfrm>
              <a:off x="0" y="918460"/>
              <a:ext cx="8807930" cy="291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8020" y="5400"/>
                  </a:lnTo>
                  <a:lnTo>
                    <a:pt x="18020" y="0"/>
                  </a:lnTo>
                  <a:lnTo>
                    <a:pt x="21600" y="10800"/>
                  </a:lnTo>
                  <a:lnTo>
                    <a:pt x="18020" y="21600"/>
                  </a:lnTo>
                  <a:lnTo>
                    <a:pt x="18020" y="16200"/>
                  </a:lnTo>
                  <a:lnTo>
                    <a:pt x="0" y="16200"/>
                  </a:lnTo>
                  <a:lnTo>
                    <a:pt x="1790" y="10800"/>
                  </a:lnTo>
                  <a:close/>
                </a:path>
              </a:pathLst>
            </a:custGeom>
            <a:solidFill>
              <a:srgbClr val="CCDBE1"/>
            </a:solidFill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3200"/>
              </a:pPr>
              <a:endParaRPr sz="3200"/>
            </a:p>
          </p:txBody>
        </p:sp>
        <p:sp>
          <p:nvSpPr>
            <p:cNvPr id="132" name="Вижу"/>
            <p:cNvSpPr txBox="1"/>
            <p:nvPr/>
          </p:nvSpPr>
          <p:spPr>
            <a:xfrm>
              <a:off x="3869" y="428732"/>
              <a:ext cx="2554644" cy="789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9136" tIns="199136" rIns="199136" bIns="199136" numCol="1" anchor="b">
              <a:spAutoFit/>
            </a:bodyPr>
            <a:lstStyle>
              <a:lvl1pPr marL="365759" indent="-283463" algn="ctr" defTabSz="1244600">
                <a:lnSpc>
                  <a:spcPct val="90000"/>
                </a:lnSpc>
                <a:spcBef>
                  <a:spcPts val="1100"/>
                </a:spcBef>
                <a:buClr>
                  <a:schemeClr val="accent1"/>
                </a:buClr>
                <a:buSzPct val="80000"/>
                <a:buChar char="●"/>
                <a:defRPr sz="2800" b="1"/>
              </a:lvl1pPr>
            </a:lstStyle>
            <a:p>
              <a:r>
                <a:t>Вижу</a:t>
              </a:r>
            </a:p>
          </p:txBody>
        </p:sp>
        <p:sp>
          <p:nvSpPr>
            <p:cNvPr id="133" name="Кружок"/>
            <p:cNvSpPr/>
            <p:nvPr/>
          </p:nvSpPr>
          <p:spPr>
            <a:xfrm>
              <a:off x="1070243" y="2144914"/>
              <a:ext cx="466823" cy="466823"/>
            </a:xfrm>
            <a:prstGeom prst="ellipse">
              <a:avLst/>
            </a:prstGeom>
            <a:gradFill flip="none" rotWithShape="1">
              <a:gsLst>
                <a:gs pos="0">
                  <a:srgbClr val="42ADCD"/>
                </a:gs>
                <a:gs pos="15000">
                  <a:srgbClr val="42ACCC"/>
                </a:gs>
                <a:gs pos="62000">
                  <a:srgbClr val="2999B9"/>
                </a:gs>
                <a:gs pos="97000">
                  <a:srgbClr val="1B89A6"/>
                </a:gs>
                <a:gs pos="100000">
                  <a:srgbClr val="0E88A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3200"/>
              </a:pPr>
              <a:endParaRPr sz="3200"/>
            </a:p>
          </p:txBody>
        </p:sp>
        <p:sp>
          <p:nvSpPr>
            <p:cNvPr id="134" name="Осознаю"/>
            <p:cNvSpPr txBox="1"/>
            <p:nvPr/>
          </p:nvSpPr>
          <p:spPr>
            <a:xfrm>
              <a:off x="2686245" y="2899584"/>
              <a:ext cx="2554644" cy="789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9136" tIns="199136" rIns="199136" bIns="199136" numCol="1" anchor="t">
              <a:spAutoFit/>
            </a:bodyPr>
            <a:lstStyle>
              <a:lvl1pPr marL="365759" indent="-283463" algn="ctr" defTabSz="1244600">
                <a:lnSpc>
                  <a:spcPct val="90000"/>
                </a:lnSpc>
                <a:spcBef>
                  <a:spcPts val="1100"/>
                </a:spcBef>
                <a:buClr>
                  <a:schemeClr val="accent1"/>
                </a:buClr>
                <a:buSzPct val="80000"/>
                <a:buChar char="●"/>
                <a:defRPr sz="2800" b="1"/>
              </a:lvl1pPr>
            </a:lstStyle>
            <a:p>
              <a:r>
                <a:t>Осознаю</a:t>
              </a:r>
            </a:p>
          </p:txBody>
        </p:sp>
        <p:sp>
          <p:nvSpPr>
            <p:cNvPr id="135" name="Овал"/>
            <p:cNvSpPr/>
            <p:nvPr/>
          </p:nvSpPr>
          <p:spPr>
            <a:xfrm>
              <a:off x="3562758" y="2007176"/>
              <a:ext cx="867591" cy="877567"/>
            </a:xfrm>
            <a:prstGeom prst="ellipse">
              <a:avLst/>
            </a:prstGeom>
            <a:gradFill flip="none" rotWithShape="1">
              <a:gsLst>
                <a:gs pos="0">
                  <a:srgbClr val="42ADCD"/>
                </a:gs>
                <a:gs pos="15000">
                  <a:srgbClr val="42ACCC"/>
                </a:gs>
                <a:gs pos="62000">
                  <a:srgbClr val="2999B9"/>
                </a:gs>
                <a:gs pos="97000">
                  <a:srgbClr val="1B89A6"/>
                </a:gs>
                <a:gs pos="100000">
                  <a:srgbClr val="0E88A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3200"/>
              </a:pPr>
              <a:endParaRPr sz="3200"/>
            </a:p>
          </p:txBody>
        </p:sp>
        <p:sp>
          <p:nvSpPr>
            <p:cNvPr id="136" name="Управляю"/>
            <p:cNvSpPr txBox="1"/>
            <p:nvPr/>
          </p:nvSpPr>
          <p:spPr>
            <a:xfrm>
              <a:off x="5368621" y="428732"/>
              <a:ext cx="2554644" cy="789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9136" tIns="199136" rIns="199136" bIns="199136" numCol="1" anchor="b">
              <a:spAutoFit/>
            </a:bodyPr>
            <a:lstStyle>
              <a:lvl1pPr marL="365759" indent="-283463" algn="ctr" defTabSz="1244600">
                <a:lnSpc>
                  <a:spcPct val="90000"/>
                </a:lnSpc>
                <a:spcBef>
                  <a:spcPts val="1100"/>
                </a:spcBef>
                <a:buClr>
                  <a:schemeClr val="accent1"/>
                </a:buClr>
                <a:buSzPct val="80000"/>
                <a:buChar char="●"/>
                <a:defRPr sz="2800" b="1"/>
              </a:lvl1pPr>
            </a:lstStyle>
            <a:p>
              <a:r>
                <a:t>Управляю</a:t>
              </a:r>
            </a:p>
          </p:txBody>
        </p:sp>
        <p:sp>
          <p:nvSpPr>
            <p:cNvPr id="137" name="Овал"/>
            <p:cNvSpPr/>
            <p:nvPr/>
          </p:nvSpPr>
          <p:spPr>
            <a:xfrm>
              <a:off x="6116889" y="1776241"/>
              <a:ext cx="1157077" cy="1138189"/>
            </a:xfrm>
            <a:prstGeom prst="ellipse">
              <a:avLst/>
            </a:prstGeom>
            <a:gradFill flip="none" rotWithShape="1">
              <a:gsLst>
                <a:gs pos="0">
                  <a:srgbClr val="42ADCD"/>
                </a:gs>
                <a:gs pos="15000">
                  <a:srgbClr val="42ACCC"/>
                </a:gs>
                <a:gs pos="62000">
                  <a:srgbClr val="2999B9"/>
                </a:gs>
                <a:gs pos="97000">
                  <a:srgbClr val="1B89A6"/>
                </a:gs>
                <a:gs pos="100000">
                  <a:srgbClr val="0E88A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3200"/>
              </a:pPr>
              <a:endParaRPr sz="3200"/>
            </a:p>
          </p:txBody>
        </p:sp>
      </p:grpSp>
    </p:spTree>
    <p:extLst>
      <p:ext uri="{BB962C8B-B14F-4D97-AF65-F5344CB8AC3E}">
        <p14:creationId xmlns:p14="http://schemas.microsoft.com/office/powerpoint/2010/main" val="124927187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2"/>
          <p:cNvSpPr txBox="1">
            <a:spLocks noGrp="1"/>
          </p:cNvSpPr>
          <p:nvPr>
            <p:ph type="title"/>
          </p:nvPr>
        </p:nvSpPr>
        <p:spPr>
          <a:xfrm>
            <a:off x="2959607" y="274639"/>
            <a:ext cx="7498082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dirty="0"/>
              <a:t>5 </a:t>
            </a:r>
            <a:r>
              <a:rPr dirty="0" smtClean="0"/>
              <a:t>ступеней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СС</a:t>
            </a:r>
            <a:endParaRPr dirty="0"/>
          </a:p>
        </p:txBody>
      </p:sp>
      <p:sp>
        <p:nvSpPr>
          <p:cNvPr id="141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959607" y="1447800"/>
            <a:ext cx="7498082" cy="4800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29768" indent="-429768" defTabSz="859536">
              <a:spcBef>
                <a:spcPts val="500"/>
              </a:spcBef>
              <a:buAutoNum type="arabicPeriod"/>
              <a:defRPr sz="3008"/>
            </a:pPr>
            <a:r>
              <a:t>Дифференциация чувств и ощущений при соответствующих образах;</a:t>
            </a:r>
          </a:p>
          <a:p>
            <a:pPr marL="429768" indent="-429768" defTabSz="859536">
              <a:spcBef>
                <a:spcPts val="500"/>
              </a:spcBef>
              <a:buAutoNum type="arabicPeriod"/>
              <a:defRPr sz="3008"/>
            </a:pPr>
            <a:r>
              <a:t>Наблюдение своего внутреннего состояния с помощью наведенных образов;</a:t>
            </a:r>
          </a:p>
          <a:p>
            <a:pPr marL="429768" indent="-429768" defTabSz="859536">
              <a:spcBef>
                <a:spcPts val="500"/>
              </a:spcBef>
              <a:buAutoNum type="arabicPeriod"/>
              <a:defRPr sz="3008"/>
            </a:pPr>
            <a:r>
              <a:t>Наблюдение спонтанных образов и соответствующих чувств и ощущений;</a:t>
            </a:r>
          </a:p>
          <a:p>
            <a:pPr marL="429768" indent="-429768" defTabSz="859536">
              <a:spcBef>
                <a:spcPts val="500"/>
              </a:spcBef>
              <a:buAutoNum type="arabicPeriod"/>
              <a:defRPr sz="3008"/>
            </a:pPr>
            <a:r>
              <a:t>Наблюдение при открытых глазах;</a:t>
            </a:r>
          </a:p>
          <a:p>
            <a:pPr marL="429768" indent="-429768" defTabSz="859536">
              <a:spcBef>
                <a:spcPts val="500"/>
              </a:spcBef>
              <a:buAutoNum type="arabicPeriod"/>
              <a:defRPr sz="3008"/>
            </a:pPr>
            <a:r>
              <a:t>Экологическое поведение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5647359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2"/>
          <p:cNvSpPr txBox="1">
            <a:spLocks noGrp="1"/>
          </p:cNvSpPr>
          <p:nvPr>
            <p:ph type="title"/>
          </p:nvPr>
        </p:nvSpPr>
        <p:spPr>
          <a:xfrm>
            <a:off x="2959607" y="274639"/>
            <a:ext cx="7498082" cy="1143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Особенность метода</a:t>
            </a:r>
          </a:p>
        </p:txBody>
      </p:sp>
      <p:sp>
        <p:nvSpPr>
          <p:cNvPr id="144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959607" y="1447800"/>
            <a:ext cx="7498082" cy="4800600"/>
          </a:xfrm>
          <a:prstGeom prst="rect">
            <a:avLst/>
          </a:prstGeom>
        </p:spPr>
        <p:txBody>
          <a:bodyPr/>
          <a:lstStyle/>
          <a:p>
            <a:r>
              <a:t>Самосовладание – личная психогигиена</a:t>
            </a:r>
          </a:p>
          <a:p>
            <a:r>
              <a:t>Формирование новой стратегии поведения </a:t>
            </a:r>
          </a:p>
          <a:p>
            <a:endParaRPr/>
          </a:p>
          <a:p>
            <a:r>
              <a:t>Обучение</a:t>
            </a:r>
          </a:p>
          <a:p>
            <a:r>
              <a:t>Психотерапия</a:t>
            </a:r>
          </a:p>
        </p:txBody>
      </p:sp>
    </p:spTree>
    <p:extLst>
      <p:ext uri="{BB962C8B-B14F-4D97-AF65-F5344CB8AC3E}">
        <p14:creationId xmlns:p14="http://schemas.microsoft.com/office/powerpoint/2010/main" val="1787463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260" y="190500"/>
            <a:ext cx="2579693" cy="239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32" y="2724150"/>
            <a:ext cx="2633824" cy="394241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46" y="190500"/>
            <a:ext cx="2413000" cy="3563542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50" y="190500"/>
            <a:ext cx="2039132" cy="3435350"/>
          </a:xfrm>
          <a:prstGeom prst="rect">
            <a:avLst/>
          </a:prstGeom>
        </p:spPr>
      </p:pic>
      <p:pic>
        <p:nvPicPr>
          <p:cNvPr id="12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345260" y="2724150"/>
            <a:ext cx="2476500" cy="39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82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55AC1-7D8C-4754-A410-4F27E737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28" y="140548"/>
            <a:ext cx="11590472" cy="2309248"/>
          </a:xfrm>
        </p:spPr>
        <p:txBody>
          <a:bodyPr>
            <a:normAutofit/>
          </a:bodyPr>
          <a:lstStyle/>
          <a:p>
            <a:r>
              <a:rPr lang="ru-RU" b="1" dirty="0"/>
              <a:t>САМОСОВЛАДАНИЕ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											</a:t>
            </a:r>
            <a:r>
              <a:rPr lang="ru-RU" b="1" dirty="0"/>
              <a:t>ОЗИН-ОЗИН БИЛЕЙ АЛУ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F4FDC5-4CB4-4D8C-B402-E875724A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174" y="2381250"/>
            <a:ext cx="8231505" cy="44767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ПЛАН: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Демонстрация СС </a:t>
            </a:r>
          </a:p>
          <a:p>
            <a:pPr marL="0" indent="0" algn="ctr">
              <a:buNone/>
            </a:pPr>
            <a:r>
              <a:rPr lang="ru-RU" sz="3600" b="1" dirty="0" smtClean="0"/>
              <a:t>при тревожных состояниях  </a:t>
            </a:r>
          </a:p>
          <a:p>
            <a:pPr marL="0" indent="0">
              <a:buNone/>
            </a:pPr>
            <a:endParaRPr lang="ru-RU" sz="2800" b="1" dirty="0"/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r>
              <a:rPr lang="ru-RU" sz="2000" dirty="0"/>
              <a:t>Теоретическое обоснование</a:t>
            </a:r>
          </a:p>
          <a:p>
            <a:pPr marL="457200" indent="-457200">
              <a:buAutoNum type="arabicPeriod"/>
            </a:pPr>
            <a:r>
              <a:rPr lang="ru-RU" sz="2000" dirty="0"/>
              <a:t>Практическое обоснование</a:t>
            </a:r>
          </a:p>
          <a:p>
            <a:pPr marL="457200" indent="-457200">
              <a:buAutoNum type="arabicPeriod"/>
            </a:pPr>
            <a:r>
              <a:rPr lang="ru-RU" sz="2000" dirty="0"/>
              <a:t>Основные ступени обучения СС</a:t>
            </a:r>
          </a:p>
          <a:p>
            <a:pPr marL="457200" indent="-457200">
              <a:buAutoNum type="arabicPeriod"/>
            </a:pPr>
            <a:r>
              <a:rPr lang="ru-RU" sz="2000" dirty="0"/>
              <a:t>Практическое и прикладное внедрение СС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70EF6B-AD34-4A72-BBDD-2D8C005D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8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E20F832-7AE5-43E7-8321-4F4EEAA7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565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Семинары-тренинги для школьных психологов, заместителей директоров, областных методистов отдела образования.</a:t>
            </a:r>
            <a:br>
              <a:rPr lang="ru-RU" dirty="0"/>
            </a:br>
            <a:r>
              <a:rPr lang="ru-RU" dirty="0"/>
              <a:t>Учащихся школ и колледжей.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A7266EC-BDA5-4102-AA74-2E20BBC6D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664" y="3280675"/>
            <a:ext cx="8915400" cy="3577326"/>
          </a:xfrm>
        </p:spPr>
        <p:txBody>
          <a:bodyPr/>
          <a:lstStyle/>
          <a:p>
            <a:r>
              <a:rPr lang="ru-RU" sz="2000" dirty="0"/>
              <a:t>2018г </a:t>
            </a:r>
            <a:r>
              <a:rPr lang="ru-RU" sz="2000" dirty="0" err="1"/>
              <a:t>г.Туркестан</a:t>
            </a:r>
            <a:r>
              <a:rPr lang="ru-RU" sz="2000" dirty="0"/>
              <a:t> и области  – 95 специалистов.</a:t>
            </a:r>
          </a:p>
          <a:p>
            <a:r>
              <a:rPr lang="ru-RU" sz="2000" dirty="0"/>
              <a:t>2019г Талдыкорган и область – 200 специалистов.</a:t>
            </a:r>
          </a:p>
          <a:p>
            <a:r>
              <a:rPr lang="ru-RU" sz="2000" dirty="0"/>
              <a:t>2019г </a:t>
            </a:r>
            <a:r>
              <a:rPr lang="ru-RU" sz="2000" dirty="0" err="1"/>
              <a:t>г.Актау</a:t>
            </a:r>
            <a:r>
              <a:rPr lang="ru-RU" sz="2000" dirty="0"/>
              <a:t> и Мангистауская обл. – 1000 обучающихся.</a:t>
            </a:r>
          </a:p>
          <a:p>
            <a:r>
              <a:rPr lang="ru-RU" sz="2000" dirty="0"/>
              <a:t>2019г. </a:t>
            </a:r>
            <a:r>
              <a:rPr lang="ru-RU" sz="2000" dirty="0" err="1"/>
              <a:t>г.Актау</a:t>
            </a:r>
            <a:r>
              <a:rPr lang="ru-RU" sz="2000" dirty="0"/>
              <a:t> и Мангистауская обл. – 56 специалистов.</a:t>
            </a:r>
          </a:p>
          <a:p>
            <a:r>
              <a:rPr lang="ru-RU" sz="2000" dirty="0"/>
              <a:t>2020г. </a:t>
            </a:r>
            <a:r>
              <a:rPr lang="ru-RU" sz="2000" dirty="0" err="1"/>
              <a:t>г.Актау</a:t>
            </a:r>
            <a:r>
              <a:rPr lang="ru-RU" sz="2000" dirty="0"/>
              <a:t> и Мангистауская обл. – 100 специалистов.</a:t>
            </a:r>
          </a:p>
          <a:p>
            <a:r>
              <a:rPr lang="ru-RU" sz="2000" dirty="0"/>
              <a:t>2020г. </a:t>
            </a:r>
            <a:r>
              <a:rPr lang="ru-RU" sz="2000" dirty="0" err="1"/>
              <a:t>г.Актау</a:t>
            </a:r>
            <a:r>
              <a:rPr lang="ru-RU" sz="2000" dirty="0"/>
              <a:t> и Мангистауская обл.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2020г.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Г.Актау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ГУ "Областной детской деревни семейного типа" - 30 воспитанников.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874980F-D25F-4837-A276-58F464BC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xfrm>
            <a:off x="2959607" y="274639"/>
            <a:ext cx="7498082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1239040" lvl="5" indent="-271147" algn="r" defTabSz="667512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80000"/>
              <a:buChar char="●"/>
              <a:defRPr sz="2774" b="1">
                <a:solidFill>
                  <a:schemeClr val="accent3"/>
                </a:solidFill>
                <a:effectLst/>
              </a:defRPr>
            </a:pPr>
            <a:r>
              <a:rPr dirty="0" smtClean="0"/>
              <a:t>«</a:t>
            </a:r>
            <a:r>
              <a:rPr lang="ru-RU" dirty="0" smtClean="0"/>
              <a:t>Н</a:t>
            </a:r>
            <a:r>
              <a:rPr dirty="0" smtClean="0"/>
              <a:t>ет </a:t>
            </a:r>
            <a:r>
              <a:rPr dirty="0"/>
              <a:t>плохих чувств – если они работают на меня, а не против меня</a:t>
            </a:r>
            <a:r>
              <a:rPr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/>
              <a:t>М.Асимов</a:t>
            </a:r>
            <a:r>
              <a:rPr lang="ru-RU" sz="2000" dirty="0"/>
              <a:t>, 2014 </a:t>
            </a:r>
            <a:endParaRPr sz="2000" dirty="0"/>
          </a:p>
        </p:txBody>
      </p:sp>
      <p:sp>
        <p:nvSpPr>
          <p:cNvPr id="14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959607" y="1995954"/>
            <a:ext cx="7498082" cy="425244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None/>
              <a:defRPr sz="2900" b="1"/>
            </a:pPr>
            <a:r>
              <a:t>Самосовладание</a:t>
            </a:r>
            <a:endParaRPr i="1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 sz="2400"/>
            </a:pPr>
            <a:endParaRPr b="1" i="1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 sz="2400"/>
            </a:pPr>
            <a:r>
              <a:t>Метод личной психогигиены - самопомощь </a:t>
            </a:r>
          </a:p>
          <a:p>
            <a:pPr marL="0" indent="0">
              <a:spcBef>
                <a:spcPts val="0"/>
              </a:spcBef>
              <a:buClrTx/>
              <a:buNone/>
              <a:defRPr sz="2400"/>
            </a:pPr>
            <a:endParaRPr/>
          </a:p>
          <a:p>
            <a:pPr marL="0" indent="0">
              <a:spcBef>
                <a:spcPts val="0"/>
              </a:spcBef>
              <a:buClrTx/>
              <a:buNone/>
              <a:defRPr sz="2400"/>
            </a:pPr>
            <a:r>
              <a:t>Метод психотерапии – краткосрочная когнитивно-поведенческая психотерапия </a:t>
            </a:r>
          </a:p>
        </p:txBody>
      </p:sp>
    </p:spTree>
    <p:extLst>
      <p:ext uri="{BB962C8B-B14F-4D97-AF65-F5344CB8AC3E}">
        <p14:creationId xmlns:p14="http://schemas.microsoft.com/office/powerpoint/2010/main" val="1934999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3835D9-0BC3-4909-8B90-714DD1C4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0B8FAF-8E7F-4739-812D-233ED7CF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67233"/>
          </a:xfrm>
        </p:spPr>
        <p:txBody>
          <a:bodyPr>
            <a:noAutofit/>
          </a:bodyPr>
          <a:lstStyle/>
          <a:p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Самосовладание - научно обоснованный метод в практическом и теоретическом аспекте. </a:t>
            </a:r>
          </a:p>
          <a:p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Разработан и внедрен как - </a:t>
            </a:r>
            <a:r>
              <a:rPr lang="ru-RU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психокоррекционный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психотерапевтический в работе с различными состояниями у пациентов и клиентов. </a:t>
            </a:r>
          </a:p>
          <a:p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Разработан и внедрен для обучения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школьных, военных,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спортивных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психологов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активизации внутренних ресурсов, профилактики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нарушений поведения и как метод личной психогигиены.</a:t>
            </a:r>
            <a:endParaRPr lang="ru-RU" sz="2800" b="1" i="1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FBBF13-B376-4E38-9B59-75DFD567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882352"/>
          </a:xfrm>
        </p:spPr>
        <p:txBody>
          <a:bodyPr/>
          <a:lstStyle/>
          <a:p>
            <a:r>
              <a:rPr lang="ru-RU" dirty="0" smtClean="0"/>
              <a:t>Литературный обзор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1504" y="628650"/>
            <a:ext cx="10350946" cy="71437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Совладающее поведение  - это осознанное копинг-поведение индивида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Ø"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Западной психологии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большее значение исследователи придают процессуальным и социальным аспектам совладания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 сложных жизненных ситуациях, в ситуациях стресса: R.S.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Lazarus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и S.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Folkman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(2008),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B.ECompas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(2008), C.M.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Aldwin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, N.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Endler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 J.D.A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Parker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E.A.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Skinner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MJ Zimmer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Gembeck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DJ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Reyanuoter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(2001).</a:t>
            </a: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 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charset="2"/>
              <a:buChar char="Ø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Российской и К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захстанской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психологии проблема совладающего поведения активно обсуждается с 90-х годов XX века, большее значение придается фактору осознанности и активности совладания: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Т. Л. Крюкова (2005), Е.А. Сергиенко (2008), И.М. Никольская С.К.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Нартова-Бочавер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Л. И. Анцыферова, H.A. Сирота, В.М.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Ялтонский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И.Р.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Абитов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Г.А.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Виленская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А.Б. Леонова, К.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Муздыбаев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P.M. Грановская, A.A. Андреева;</a:t>
            </a:r>
            <a:r>
              <a:rPr lang="ru-RU" sz="2800" i="1" dirty="0"/>
              <a:t> Б. Д. </a:t>
            </a:r>
            <a:r>
              <a:rPr lang="ru-RU" sz="2800" i="1" dirty="0" err="1"/>
              <a:t>Карвасарский</a:t>
            </a:r>
            <a:r>
              <a:rPr lang="ru-RU" sz="2800" i="1" dirty="0"/>
              <a:t>. 2000.</a:t>
            </a:r>
            <a:endParaRPr lang="ru-RU" sz="2800" dirty="0"/>
          </a:p>
          <a:p>
            <a:pPr marL="0" lvl="0" indent="0">
              <a:buNone/>
            </a:pPr>
            <a:r>
              <a:rPr lang="ru-RU" sz="2800" dirty="0"/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275" y="243109"/>
            <a:ext cx="8911687" cy="16666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ЯЙЦО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							или</a:t>
            </a:r>
            <a:br>
              <a:rPr lang="ru-RU" dirty="0" smtClean="0"/>
            </a:br>
            <a:r>
              <a:rPr lang="ru-RU" dirty="0" smtClean="0"/>
              <a:t>															КУРИЦА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275" y="1909782"/>
            <a:ext cx="10322975" cy="5900718"/>
          </a:xfrm>
        </p:spPr>
        <p:txBody>
          <a:bodyPr>
            <a:noAutofit/>
          </a:bodyPr>
          <a:lstStyle/>
          <a:p>
            <a:r>
              <a:rPr lang="ru-RU" sz="2400" dirty="0"/>
              <a:t>Локус контроль </a:t>
            </a:r>
          </a:p>
          <a:p>
            <a:r>
              <a:rPr lang="ru-RU" sz="2400" dirty="0"/>
              <a:t>Внутренний и внешний - Джулиану </a:t>
            </a:r>
            <a:r>
              <a:rPr lang="ru-RU" sz="2400" dirty="0" err="1"/>
              <a:t>Роттеру</a:t>
            </a:r>
            <a:r>
              <a:rPr lang="ru-RU" sz="2400" dirty="0"/>
              <a:t> (</a:t>
            </a:r>
            <a:r>
              <a:rPr lang="ru-RU" sz="2400" dirty="0" err="1"/>
              <a:t>Julian</a:t>
            </a:r>
            <a:r>
              <a:rPr lang="ru-RU" sz="2400" dirty="0"/>
              <a:t> </a:t>
            </a:r>
            <a:r>
              <a:rPr lang="ru-RU" sz="2400" dirty="0" err="1" smtClean="0"/>
              <a:t>Rotter</a:t>
            </a:r>
            <a:r>
              <a:rPr lang="ru-RU" sz="2400" dirty="0" smtClean="0"/>
              <a:t>),</a:t>
            </a:r>
            <a:r>
              <a:rPr lang="ru-RU" sz="2400" dirty="0" smtClean="0"/>
              <a:t>1973г</a:t>
            </a:r>
          </a:p>
          <a:p>
            <a:r>
              <a:rPr lang="ru-RU" sz="2400" dirty="0" smtClean="0"/>
              <a:t>«</a:t>
            </a:r>
            <a:r>
              <a:rPr lang="mr-IN" sz="2400" dirty="0" smtClean="0"/>
              <a:t>…</a:t>
            </a:r>
            <a:r>
              <a:rPr lang="ru-RU" sz="2400" dirty="0"/>
              <a:t>что же за чем следует: установки за поведением или поведение за </a:t>
            </a:r>
            <a:r>
              <a:rPr lang="ru-RU" sz="2400" dirty="0" smtClean="0"/>
              <a:t>установками</a:t>
            </a:r>
            <a:r>
              <a:rPr lang="mr-IN" sz="2400" dirty="0" smtClean="0"/>
              <a:t>…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ru-RU" sz="2400" dirty="0"/>
              <a:t>Что первично — убеждения или поведение? Внутренние установки или внешние действия? Характер или образ действий? Какова взаимосвязь между тем, что мы </a:t>
            </a:r>
            <a:r>
              <a:rPr lang="ru-RU" sz="2400" i="1" dirty="0"/>
              <a:t>есть </a:t>
            </a:r>
            <a:r>
              <a:rPr lang="ru-RU" sz="2400" dirty="0"/>
              <a:t>(внутри себя), и тем, что мы </a:t>
            </a:r>
            <a:r>
              <a:rPr lang="ru-RU" sz="2400" i="1" dirty="0"/>
              <a:t>делаем </a:t>
            </a:r>
            <a:r>
              <a:rPr lang="ru-RU" sz="2400" dirty="0"/>
              <a:t>(во внешнем мире)?</a:t>
            </a:r>
          </a:p>
          <a:p>
            <a:r>
              <a:rPr lang="ru-RU" sz="2400" dirty="0" smtClean="0"/>
              <a:t>«Ответы </a:t>
            </a:r>
            <a:r>
              <a:rPr lang="ru-RU" sz="2400" dirty="0"/>
              <a:t>на эти вопросы (из той же серии, что и вопрос о курице и яйце) могут быть прямо </a:t>
            </a:r>
            <a:r>
              <a:rPr lang="ru-RU" sz="2400" dirty="0" smtClean="0"/>
              <a:t>противоположными». 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325" y="3062510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ТЕОРЕТИЧЕСКОЕ ОБОСНОВАНИЕ МЕТОДА СС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DAD2C9-6589-41A3-ADEE-59E652F1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12943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ИНТРОСПЕКЦИЯ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B76C64F-BBD6-4C9A-8824-9A806459C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5871" y="1638300"/>
            <a:ext cx="3999001" cy="907437"/>
          </a:xfrm>
        </p:spPr>
        <p:txBody>
          <a:bodyPr/>
          <a:lstStyle/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b="1" dirty="0"/>
              <a:t>Аналитическая интроспекция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3C2211-85B3-47CC-AD98-AB8D0E32A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5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5000" dirty="0"/>
              <a:t>Эдвард </a:t>
            </a:r>
            <a:r>
              <a:rPr lang="ru-RU" sz="5000" dirty="0" err="1" smtClean="0"/>
              <a:t>Титченер</a:t>
            </a:r>
            <a:r>
              <a:rPr lang="ru-RU" sz="5000" dirty="0" smtClean="0"/>
              <a:t> (1900г) </a:t>
            </a:r>
            <a:r>
              <a:rPr lang="ru-RU" sz="5000" dirty="0"/>
              <a:t>– «Из каких элементов построено сознание?»;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000" dirty="0"/>
              <a:t>Структурализм – тысячи сенсорных элементов, попытка экспериментатора анализировать;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000" dirty="0"/>
              <a:t>Сознание – психическая реальность.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CDDE9A7-C2D6-4B8B-9FD7-E96B3BBD2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1898" y="1854157"/>
            <a:ext cx="3999001" cy="576262"/>
          </a:xfrm>
        </p:spPr>
        <p:txBody>
          <a:bodyPr/>
          <a:lstStyle/>
          <a:p>
            <a:pPr algn="ctr"/>
            <a:r>
              <a:rPr lang="ru-RU" b="1" dirty="0"/>
              <a:t>Самосовладание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1C9D94AB-B730-4076-80E4-A1157378DC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/>
          </a:p>
          <a:p>
            <a:endParaRPr lang="ru-RU" sz="3800" dirty="0"/>
          </a:p>
          <a:p>
            <a:r>
              <a:rPr lang="ru-RU" sz="3800" dirty="0"/>
              <a:t>Элементы: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900" dirty="0"/>
              <a:t>Душа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900" dirty="0"/>
              <a:t>Состояние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900" dirty="0"/>
              <a:t>Чувство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900" dirty="0"/>
              <a:t>Ощущение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900" dirty="0"/>
              <a:t>Образ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400" dirty="0"/>
              <a:t>Анализировать - Наблюдать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017616-F210-4EB1-A96D-9F7BBEFD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1F87BF-1C47-40C2-A1C5-36213CC3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ТЕОРИЯ ПСИХОЛОГИЧЕСКИХ ЗАЩИТ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CE8B38D-0A2B-4FBD-909A-236E5341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716505"/>
            <a:ext cx="3992732" cy="832460"/>
          </a:xfrm>
        </p:spPr>
        <p:txBody>
          <a:bodyPr/>
          <a:lstStyle/>
          <a:p>
            <a:pPr algn="ctr"/>
            <a:r>
              <a:rPr lang="ru-RU" b="1" dirty="0" err="1"/>
              <a:t>З.Фрейд</a:t>
            </a:r>
            <a:r>
              <a:rPr lang="ru-RU" b="1" dirty="0"/>
              <a:t> (1894)</a:t>
            </a:r>
            <a:r>
              <a:rPr lang="ru-RU" b="1" dirty="0" err="1"/>
              <a:t>А.Фрейд</a:t>
            </a:r>
            <a:r>
              <a:rPr lang="ru-RU" b="1" dirty="0"/>
              <a:t> (1936)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BA6A8F-557F-42F4-8C81-3D4FA514F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3429000"/>
            <a:ext cx="4342893" cy="247402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Борьба внутреннего Я с </a:t>
            </a:r>
            <a:r>
              <a:rPr lang="ru-RU" sz="2400" dirty="0" err="1"/>
              <a:t>нежелаемыми</a:t>
            </a:r>
            <a:r>
              <a:rPr lang="ru-RU" sz="2400" dirty="0"/>
              <a:t> переживаниями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6B3CC97-B25F-4A7F-9824-CDB27FCCD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5610" y="1844604"/>
            <a:ext cx="3999001" cy="576262"/>
          </a:xfrm>
        </p:spPr>
        <p:txBody>
          <a:bodyPr/>
          <a:lstStyle/>
          <a:p>
            <a:pPr algn="ctr"/>
            <a:r>
              <a:rPr lang="ru-RU" b="1" dirty="0"/>
              <a:t>Самосовладание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E17CC8D-9494-4D3B-B776-DC38489E8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3429000"/>
            <a:ext cx="4338674" cy="247079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Вытеснение – </a:t>
            </a:r>
            <a:r>
              <a:rPr lang="ru-RU" sz="2400" dirty="0" err="1"/>
              <a:t>нежелаемых</a:t>
            </a:r>
            <a:r>
              <a:rPr lang="ru-RU" sz="2400" dirty="0"/>
              <a:t> состояний, «складирование», образование «порочного круга»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B957D47-52F0-4E5F-AB16-A91225984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C1E2B1-53CA-4E9D-A6FD-453A3277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ТЕОРИЯ ЭМОЦИОНАЛЬНОГО ИНТЕЛЛЕКТА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43CB8D-2BA8-4000-B19D-E65B48617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Д.Мэйер</a:t>
            </a:r>
            <a:r>
              <a:rPr lang="ru-RU" dirty="0" smtClean="0"/>
              <a:t> и </a:t>
            </a:r>
            <a:r>
              <a:rPr lang="ru-RU" dirty="0" err="1" smtClean="0"/>
              <a:t>П.Сэловей</a:t>
            </a:r>
            <a:r>
              <a:rPr lang="ru-RU" dirty="0" smtClean="0"/>
              <a:t> -1990г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9D18C2C-D22E-4821-B6AF-4FD7FB27E9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Д. </a:t>
            </a:r>
            <a:r>
              <a:rPr lang="ru-RU" dirty="0" err="1"/>
              <a:t>Гоулман</a:t>
            </a:r>
            <a:r>
              <a:rPr lang="ru-RU" dirty="0"/>
              <a:t> – 1995:</a:t>
            </a:r>
          </a:p>
          <a:p>
            <a:pPr>
              <a:buFont typeface="+mj-lt"/>
              <a:buAutoNum type="arabicParenR"/>
            </a:pPr>
            <a:r>
              <a:rPr lang="ru-RU" dirty="0"/>
              <a:t>Самосознание</a:t>
            </a:r>
          </a:p>
          <a:p>
            <a:pPr>
              <a:buFont typeface="+mj-lt"/>
              <a:buAutoNum type="arabicParenR"/>
            </a:pPr>
            <a:r>
              <a:rPr lang="ru-RU" dirty="0"/>
              <a:t>Саморегуляция</a:t>
            </a:r>
          </a:p>
          <a:p>
            <a:pPr>
              <a:buFont typeface="+mj-lt"/>
              <a:buAutoNum type="arabicParenR"/>
            </a:pPr>
            <a:r>
              <a:rPr lang="ru-RU" dirty="0"/>
              <a:t>Мотивация</a:t>
            </a:r>
          </a:p>
          <a:p>
            <a:pPr>
              <a:buFont typeface="+mj-lt"/>
              <a:buAutoNum type="arabicParenR"/>
            </a:pPr>
            <a:r>
              <a:rPr lang="ru-RU" dirty="0"/>
              <a:t>Эмпатия</a:t>
            </a:r>
          </a:p>
          <a:p>
            <a:pPr>
              <a:buFont typeface="+mj-lt"/>
              <a:buAutoNum type="arabicParenR"/>
            </a:pPr>
            <a:r>
              <a:rPr lang="ru-RU" dirty="0"/>
              <a:t>Социальные навыки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4D1413E-EE21-405D-8632-7CF5F2503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Самосовладание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0D0E5DB-87E7-4E68-B89D-681A3EE340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11 чувств</a:t>
            </a:r>
          </a:p>
          <a:p>
            <a:r>
              <a:rPr lang="ru-RU" dirty="0"/>
              <a:t>Один из трех элементов состояния</a:t>
            </a:r>
          </a:p>
          <a:p>
            <a:r>
              <a:rPr lang="ru-RU" dirty="0"/>
              <a:t>Чувства – это энергия</a:t>
            </a:r>
          </a:p>
          <a:p>
            <a:r>
              <a:rPr lang="ru-RU" dirty="0"/>
              <a:t>Нет положительных или отрицательных</a:t>
            </a:r>
          </a:p>
          <a:p>
            <a:r>
              <a:rPr lang="ru-RU" dirty="0"/>
              <a:t>Чувствами надо пользоваться</a:t>
            </a:r>
          </a:p>
          <a:p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7D20961-7A2E-4D15-AEEC-1CC3701A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3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8E5196-516D-4DC4-B67B-1D5EB8EA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КОГНИТИВНАЯ ПСИХОЛОГИЯ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834D49-4C97-4B8E-A84D-751A3190C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459832"/>
            <a:ext cx="3992732" cy="1089133"/>
          </a:xfrm>
        </p:spPr>
        <p:txBody>
          <a:bodyPr/>
          <a:lstStyle/>
          <a:p>
            <a:pPr algn="ctr"/>
            <a:r>
              <a:rPr lang="ru-RU" dirty="0"/>
              <a:t>Когнитивная психология и когнитивная психотерапия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E730E11-8169-4318-9AC3-62007AAF37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Введение конкретных моделей понятий; память, восприятие, язык и </a:t>
            </a:r>
            <a:r>
              <a:rPr lang="ru-RU" dirty="0" err="1"/>
              <a:t>др</a:t>
            </a:r>
            <a:r>
              <a:rPr lang="ru-RU" dirty="0"/>
              <a:t>;</a:t>
            </a:r>
          </a:p>
          <a:p>
            <a:r>
              <a:rPr lang="ru-RU" dirty="0"/>
              <a:t>Дуальное обучение: перцептивная готовность и детерминированный компьютер;</a:t>
            </a:r>
          </a:p>
          <a:p>
            <a:r>
              <a:rPr lang="ru-RU" dirty="0"/>
              <a:t>Ошибки мышления и убеждений;</a:t>
            </a:r>
          </a:p>
          <a:p>
            <a:r>
              <a:rPr lang="ru-RU" dirty="0"/>
              <a:t>Учить пациента мыслить;</a:t>
            </a:r>
          </a:p>
          <a:p>
            <a:r>
              <a:rPr lang="ru-RU" dirty="0"/>
              <a:t>Психотерапия: директивная, структурированная, ориентированная на мишени.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0E7A312-7818-42EA-A79E-B2D921F5B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5610" y="1616869"/>
            <a:ext cx="3999001" cy="576262"/>
          </a:xfrm>
        </p:spPr>
        <p:txBody>
          <a:bodyPr/>
          <a:lstStyle/>
          <a:p>
            <a:pPr algn="ctr"/>
            <a:r>
              <a:rPr lang="ru-RU" dirty="0"/>
              <a:t>Самосовладание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8A5637C-04E1-4C9C-BB82-547305BBA0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Модель – циклов; </a:t>
            </a:r>
          </a:p>
          <a:p>
            <a:r>
              <a:rPr lang="ru-RU" dirty="0"/>
              <a:t>Понятий – состояние = Чувства + Ощущение + Образ;</a:t>
            </a:r>
          </a:p>
          <a:p>
            <a:r>
              <a:rPr lang="ru-RU" dirty="0"/>
              <a:t>Дуальное обучение;</a:t>
            </a:r>
          </a:p>
          <a:p>
            <a:r>
              <a:rPr lang="ru-RU" dirty="0"/>
              <a:t>Ошибка – вытеснение, не проработка, складирование;</a:t>
            </a:r>
          </a:p>
          <a:p>
            <a:r>
              <a:rPr lang="ru-RU" dirty="0"/>
              <a:t>Краткосрочная, структурированная, не директивная, ориентирована на состояния.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9488BED-9728-47BE-A519-A4CFB27F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13.10.2021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91541"/>
      </p:ext>
    </p:extLst>
  </p:cSld>
  <p:clrMapOvr>
    <a:masterClrMapping/>
  </p:clrMapOvr>
</p:sld>
</file>

<file path=ppt/theme/theme1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3183</TotalTime>
  <Words>1208</Words>
  <Application>Microsoft Macintosh PowerPoint</Application>
  <PresentationFormat>Широкоэкранный</PresentationFormat>
  <Paragraphs>240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Calibri</vt:lpstr>
      <vt:lpstr>Century Gothic</vt:lpstr>
      <vt:lpstr>Mangal</vt:lpstr>
      <vt:lpstr>Times New Roman</vt:lpstr>
      <vt:lpstr>Wingdings</vt:lpstr>
      <vt:lpstr>Wingdings 3</vt:lpstr>
      <vt:lpstr>Arial</vt:lpstr>
      <vt:lpstr>1_Легкий дым</vt:lpstr>
      <vt:lpstr>Легкий дым</vt:lpstr>
      <vt:lpstr>   Психотерапия тревожных состояний при COVID-19 «Самосовладанием»</vt:lpstr>
      <vt:lpstr>САМОСОВЛАДАНИЕ              ОЗИН-ОЗИН БИЛЕЙ АЛУ</vt:lpstr>
      <vt:lpstr>Литературный обзор</vt:lpstr>
      <vt:lpstr>ЯЙЦО          или                КУРИЦА</vt:lpstr>
      <vt:lpstr>ТЕОРЕТИЧЕСКОЕ ОБОСНОВАНИЕ МЕТОДА СС</vt:lpstr>
      <vt:lpstr> ИНТРОСПЕКЦИЯ</vt:lpstr>
      <vt:lpstr>ТЕОРИЯ ПСИХОЛОГИЧЕСКИХ ЗАЩИТ</vt:lpstr>
      <vt:lpstr>ТЕОРИЯ ЭМОЦИОНАЛЬНОГО ИНТЕЛЛЕКТА</vt:lpstr>
      <vt:lpstr>КОГНИТИВНАЯ ПСИХОЛОГИЯ</vt:lpstr>
      <vt:lpstr>ПСИХОЛИНГВИСТИКА</vt:lpstr>
      <vt:lpstr>ПОВЕДЕНЧЕСКАЯ ПСИХОЛОГИЯ</vt:lpstr>
      <vt:lpstr>ГЕШТАЛЬТПСИХОЛОГИЯ</vt:lpstr>
      <vt:lpstr>Кататимно-имагинативная психотерапия</vt:lpstr>
      <vt:lpstr>В практической своей части СС интегрировала техники и методы следующих школ: </vt:lpstr>
      <vt:lpstr>Навыки развиваемые в процессе обучения или психотерапии  СС</vt:lpstr>
      <vt:lpstr>   Осознанное наблюдение Формула самоуправления   </vt:lpstr>
      <vt:lpstr>5 ступеней СС</vt:lpstr>
      <vt:lpstr>Особенность метода</vt:lpstr>
      <vt:lpstr>Презентация PowerPoint</vt:lpstr>
      <vt:lpstr>Семинары-тренинги для школьных психологов, заместителей директоров, областных методистов отдела образования. Учащихся школ и колледжей. </vt:lpstr>
      <vt:lpstr>«Нет плохих чувств – если они работают на меня, а не против меня» М.Асимов, 2014 </vt:lpstr>
      <vt:lpstr> 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Самосовладание - современная психотехнология в практической и прикладной психологии вок Lorem Ipsum</dc:title>
  <dc:creator>Админ</dc:creator>
  <cp:lastModifiedBy>Пользователь Microsoft Office</cp:lastModifiedBy>
  <cp:revision>74</cp:revision>
  <dcterms:created xsi:type="dcterms:W3CDTF">2021-04-18T19:35:25Z</dcterms:created>
  <dcterms:modified xsi:type="dcterms:W3CDTF">2021-10-13T06:03:55Z</dcterms:modified>
</cp:coreProperties>
</file>