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8" r:id="rId4"/>
    <p:sldId id="261" r:id="rId5"/>
    <p:sldId id="262" r:id="rId6"/>
    <p:sldId id="266" r:id="rId7"/>
    <p:sldId id="290" r:id="rId8"/>
    <p:sldId id="268" r:id="rId9"/>
    <p:sldId id="279" r:id="rId10"/>
    <p:sldId id="278" r:id="rId11"/>
    <p:sldId id="280" r:id="rId12"/>
    <p:sldId id="281" r:id="rId13"/>
    <p:sldId id="282" r:id="rId14"/>
    <p:sldId id="287" r:id="rId15"/>
    <p:sldId id="283" r:id="rId16"/>
    <p:sldId id="284" r:id="rId17"/>
    <p:sldId id="285" r:id="rId18"/>
    <p:sldId id="291" r:id="rId19"/>
    <p:sldId id="298" r:id="rId20"/>
    <p:sldId id="292" r:id="rId21"/>
    <p:sldId id="294" r:id="rId22"/>
    <p:sldId id="296" r:id="rId23"/>
    <p:sldId id="29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nashkenova@gmail.com" initials="a" lastIdx="0" clrIdx="0">
    <p:extLst>
      <p:ext uri="{19B8F6BF-5375-455C-9EA6-DF929625EA0E}">
        <p15:presenceInfo xmlns:p15="http://schemas.microsoft.com/office/powerpoint/2012/main" userId="a.nashkenova@gmail.com" providerId="None"/>
      </p:ext>
    </p:extLst>
  </p:cmAuthor>
  <p:cmAuthor id="2" name="a.nashkenova@gmail.com" initials="a [2]" lastIdx="0" clrIdx="1">
    <p:extLst>
      <p:ext uri="{19B8F6BF-5375-455C-9EA6-DF929625EA0E}">
        <p15:presenceInfo xmlns:p15="http://schemas.microsoft.com/office/powerpoint/2012/main" userId="581897844ace22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%20&#1082;%20&#1089;&#1091;&#1080;&#1094;&#1080;&#1076;&#1072;&#1083;&#1100;&#1085;&#1099;&#1084;%20&#1084;&#1099;&#1089;&#1083;&#1103;&#108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%20&#1082;%20&#1089;&#1091;&#1080;&#1094;&#1080;&#1076;&#1072;&#1083;&#1100;&#1085;&#1099;&#1084;%20&#1084;&#1099;&#1089;&#1083;&#1103;&#108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%20&#1082;%20&#1089;&#1091;&#1080;&#1094;&#1080;&#1076;&#1072;&#1083;&#1100;&#1085;&#1099;&#1084;%20&#1084;&#1099;&#1089;&#1083;&#1103;&#108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1;&#1075;&#1091;&#1083;&#1100;%20&#1087;&#1088;&#1086;&#1077;&#1082;&#1090;%20&#1087;&#1086;%20&#1089;&#1091;&#1080;&#1094;&#1080;&#1076;&#1072;&#1084;%20&#1080;%20&#1076;&#1077;&#1087;&#1088;&#1077;&#1089;&#1089;&#1080;&#1080;\&#1075;&#1088;&#1072;&#1092;&#1080;&#1082;&#1080;%20&#1082;%20&#1089;&#1091;&#1080;&#1094;&#1080;&#1076;&#1072;&#1083;&#1100;&#1085;&#1099;&#1084;%20&#1084;&#1099;&#1089;&#1083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186293360199145E-3"/>
          <c:w val="0.99997936588835323"/>
          <c:h val="0.97123046793111234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74-456A-8B77-E06C5E3757D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474-456A-8B77-E06C5E3757D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474-456A-8B77-E06C5E3757D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74-456A-8B77-E06C5E3757D9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74-456A-8B77-E06C5E3757D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85051CE-BE8C-4C08-A1B2-9DB8C8FBD562}" type="CATEGORYNAME">
                      <a:rPr lang="ru-RU" sz="1600" b="1"/>
                      <a:pPr/>
                      <a:t>[ИМЯ КАТЕГОРИИ]</a:t>
                    </a:fld>
                    <a:r>
                      <a:rPr lang="ru-RU" sz="1600" b="1" baseline="0" dirty="0"/>
                      <a:t>
</a:t>
                    </a:r>
                    <a:fld id="{B8D51EA6-9070-40BB-86E9-5A188DEBD4BD}" type="PERCENTAGE">
                      <a:rPr lang="ru-RU" sz="1600" b="1" baseline="0"/>
                      <a:pPr/>
                      <a:t>[ПРОЦЕНТ]</a:t>
                    </a:fld>
                    <a:endParaRPr lang="ru-RU" sz="1600" b="1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11662101454402"/>
                      <c:h val="0.197522484303410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474-456A-8B77-E06C5E3757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800" dirty="0"/>
                      <a:t>Подростки 
</a:t>
                    </a:r>
                    <a:fld id="{40BB7B26-6100-4DF6-A40E-144688A3F00F}" type="PERCENTAGE">
                      <a:rPr lang="en-US" sz="1800"/>
                      <a:pPr/>
                      <a:t>[ПРОЦЕНТ]</a:t>
                    </a:fld>
                    <a:endParaRPr lang="ru-RU" sz="180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15277691891907"/>
                      <c:h val="0.220940098421856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474-456A-8B77-E06C5E3757D9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dirty="0"/>
                      <a:t>Молодежь </a:t>
                    </a:r>
                    <a:r>
                      <a:rPr lang="ru-RU" sz="1600" b="1" baseline="0" dirty="0"/>
                      <a:t> </a:t>
                    </a:r>
                  </a:p>
                  <a:p>
                    <a:pPr>
                      <a:defRPr/>
                    </a:pPr>
                    <a:r>
                      <a:rPr lang="ru-RU" sz="1600" b="1" baseline="0" dirty="0"/>
                      <a:t>35%</a:t>
                    </a:r>
                    <a:endParaRPr lang="ru-RU" sz="16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37942921443211"/>
                      <c:h val="0.1452570846767351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B474-456A-8B77-E06C5E3757D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baseline="0" dirty="0"/>
                      <a:t>Зрелость
</a:t>
                    </a:r>
                    <a:fld id="{39C53687-3FAF-48BD-8DC1-8E26B6F08534}" type="PERCENTAGE">
                      <a:rPr lang="en-US" sz="1600" b="1" baseline="0"/>
                      <a:pPr>
                        <a:defRPr sz="1600"/>
                      </a:pPr>
                      <a:t>[ПРОЦЕНТ]</a:t>
                    </a:fld>
                    <a:endParaRPr lang="ru-RU" sz="16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474-456A-8B77-E06C5E3757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800" dirty="0"/>
                      <a:t>Взрослые – 48%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474-456A-8B77-E06C5E3757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'таблицы промежуточные'!$F$1:$I$1</c:f>
              <c:strCache>
                <c:ptCount val="4"/>
                <c:pt idx="0">
                  <c:v>неопределен</c:v>
                </c:pt>
                <c:pt idx="1">
                  <c:v>подростковый возраст</c:v>
                </c:pt>
                <c:pt idx="2">
                  <c:v>ранняя взрослость</c:v>
                </c:pt>
                <c:pt idx="3">
                  <c:v>зрелость</c:v>
                </c:pt>
              </c:strCache>
            </c:strRef>
          </c:cat>
          <c:val>
            <c:numRef>
              <c:f>'таблицы промежуточные'!$F$2:$I$2</c:f>
              <c:numCache>
                <c:formatCode>General</c:formatCode>
                <c:ptCount val="4"/>
                <c:pt idx="0">
                  <c:v>56</c:v>
                </c:pt>
                <c:pt idx="1">
                  <c:v>114</c:v>
                </c:pt>
                <c:pt idx="2">
                  <c:v>113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4-456A-8B77-E06C5E3757D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dk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таблицы!$A$8</c:f>
              <c:strCache>
                <c:ptCount val="1"/>
                <c:pt idx="0">
                  <c:v>нет суицидальных мыслей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таблицы!$B$7:$E$7</c:f>
              <c:strCache>
                <c:ptCount val="4"/>
                <c:pt idx="0">
                  <c:v>психогении  нет</c:v>
                </c:pt>
                <c:pt idx="1">
                  <c:v>психогения  есть</c:v>
                </c:pt>
                <c:pt idx="2">
                  <c:v>нет реакции на психогению</c:v>
                </c:pt>
                <c:pt idx="3">
                  <c:v>есть реакция на психогению</c:v>
                </c:pt>
              </c:strCache>
            </c:strRef>
          </c:cat>
          <c:val>
            <c:numRef>
              <c:f>таблицы!$B$8:$E$8</c:f>
              <c:numCache>
                <c:formatCode>General</c:formatCode>
                <c:ptCount val="4"/>
                <c:pt idx="0">
                  <c:v>21</c:v>
                </c:pt>
                <c:pt idx="1">
                  <c:v>23</c:v>
                </c:pt>
                <c:pt idx="2">
                  <c:v>21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E5-4B81-97B3-455D0B671B13}"/>
            </c:ext>
          </c:extLst>
        </c:ser>
        <c:ser>
          <c:idx val="1"/>
          <c:order val="1"/>
          <c:tx>
            <c:strRef>
              <c:f>таблицы!$A$9</c:f>
              <c:strCache>
                <c:ptCount val="1"/>
                <c:pt idx="0">
                  <c:v>активные суицидальные мысли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таблицы!$B$7:$E$7</c:f>
              <c:strCache>
                <c:ptCount val="4"/>
                <c:pt idx="0">
                  <c:v>психогении  нет</c:v>
                </c:pt>
                <c:pt idx="1">
                  <c:v>психогения  есть</c:v>
                </c:pt>
                <c:pt idx="2">
                  <c:v>нет реакции на психогению</c:v>
                </c:pt>
                <c:pt idx="3">
                  <c:v>есть реакция на психогению</c:v>
                </c:pt>
              </c:strCache>
            </c:strRef>
          </c:cat>
          <c:val>
            <c:numRef>
              <c:f>таблицы!$B$9:$E$9</c:f>
              <c:numCache>
                <c:formatCode>General</c:formatCode>
                <c:ptCount val="4"/>
                <c:pt idx="0">
                  <c:v>12</c:v>
                </c:pt>
                <c:pt idx="1">
                  <c:v>24</c:v>
                </c:pt>
                <c:pt idx="2">
                  <c:v>12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E5-4B81-97B3-455D0B671B13}"/>
            </c:ext>
          </c:extLst>
        </c:ser>
        <c:ser>
          <c:idx val="2"/>
          <c:order val="2"/>
          <c:tx>
            <c:strRef>
              <c:f>таблицы!$A$10</c:f>
              <c:strCache>
                <c:ptCount val="1"/>
                <c:pt idx="0">
                  <c:v>пассивные суицидальные мысли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таблицы!$B$7:$E$7</c:f>
              <c:strCache>
                <c:ptCount val="4"/>
                <c:pt idx="0">
                  <c:v>психогении  нет</c:v>
                </c:pt>
                <c:pt idx="1">
                  <c:v>психогения  есть</c:v>
                </c:pt>
                <c:pt idx="2">
                  <c:v>нет реакции на психогению</c:v>
                </c:pt>
                <c:pt idx="3">
                  <c:v>есть реакция на психогению</c:v>
                </c:pt>
              </c:strCache>
            </c:strRef>
          </c:cat>
          <c:val>
            <c:numRef>
              <c:f>таблицы!$B$10:$E$10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E5-4B81-97B3-455D0B671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725632"/>
        <c:axId val="118731520"/>
      </c:barChart>
      <c:catAx>
        <c:axId val="118725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731520"/>
        <c:crosses val="autoZero"/>
        <c:auto val="1"/>
        <c:lblAlgn val="ctr"/>
        <c:lblOffset val="100"/>
        <c:noMultiLvlLbl val="0"/>
      </c:catAx>
      <c:valAx>
        <c:axId val="118731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725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таблицы!$A$46</c:f>
              <c:strCache>
                <c:ptCount val="1"/>
                <c:pt idx="0">
                  <c:v>нет суицидальные мысли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таблицы!$B$45:$H$45</c:f>
              <c:strCache>
                <c:ptCount val="7"/>
                <c:pt idx="0">
                  <c:v>психогении  нет</c:v>
                </c:pt>
                <c:pt idx="1">
                  <c:v>психогения  есть</c:v>
                </c:pt>
                <c:pt idx="2">
                  <c:v>нет реакции на психогению</c:v>
                </c:pt>
                <c:pt idx="3">
                  <c:v>есть реакция на психогению</c:v>
                </c:pt>
                <c:pt idx="4">
                  <c:v>симптомы депрессии</c:v>
                </c:pt>
                <c:pt idx="5">
                  <c:v>депрессивный характер</c:v>
                </c:pt>
                <c:pt idx="6">
                  <c:v>депрессивные эмоции</c:v>
                </c:pt>
              </c:strCache>
            </c:strRef>
          </c:cat>
          <c:val>
            <c:numRef>
              <c:f>таблицы!$B$46:$H$46</c:f>
              <c:numCache>
                <c:formatCode>General</c:formatCode>
                <c:ptCount val="7"/>
                <c:pt idx="0">
                  <c:v>21</c:v>
                </c:pt>
                <c:pt idx="1">
                  <c:v>23</c:v>
                </c:pt>
                <c:pt idx="2">
                  <c:v>21</c:v>
                </c:pt>
                <c:pt idx="3">
                  <c:v>23</c:v>
                </c:pt>
                <c:pt idx="4">
                  <c:v>11</c:v>
                </c:pt>
                <c:pt idx="5">
                  <c:v>4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7-4414-9184-99A1C7B15E25}"/>
            </c:ext>
          </c:extLst>
        </c:ser>
        <c:ser>
          <c:idx val="1"/>
          <c:order val="1"/>
          <c:tx>
            <c:strRef>
              <c:f>таблицы!$A$47</c:f>
              <c:strCache>
                <c:ptCount val="1"/>
                <c:pt idx="0">
                  <c:v>есть суицидальных мыслей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таблицы!$B$45:$H$45</c:f>
              <c:strCache>
                <c:ptCount val="7"/>
                <c:pt idx="0">
                  <c:v>психогении  нет</c:v>
                </c:pt>
                <c:pt idx="1">
                  <c:v>психогения  есть</c:v>
                </c:pt>
                <c:pt idx="2">
                  <c:v>нет реакции на психогению</c:v>
                </c:pt>
                <c:pt idx="3">
                  <c:v>есть реакция на психогению</c:v>
                </c:pt>
                <c:pt idx="4">
                  <c:v>симптомы депрессии</c:v>
                </c:pt>
                <c:pt idx="5">
                  <c:v>депрессивный характер</c:v>
                </c:pt>
                <c:pt idx="6">
                  <c:v>депрессивные эмоции</c:v>
                </c:pt>
              </c:strCache>
            </c:strRef>
          </c:cat>
          <c:val>
            <c:numRef>
              <c:f>таблицы!$B$47:$H$47</c:f>
              <c:numCache>
                <c:formatCode>General</c:formatCode>
                <c:ptCount val="7"/>
                <c:pt idx="0">
                  <c:v>18</c:v>
                </c:pt>
                <c:pt idx="1">
                  <c:v>36</c:v>
                </c:pt>
                <c:pt idx="2">
                  <c:v>18</c:v>
                </c:pt>
                <c:pt idx="3">
                  <c:v>36</c:v>
                </c:pt>
                <c:pt idx="4">
                  <c:v>27</c:v>
                </c:pt>
                <c:pt idx="5">
                  <c:v>23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7-4414-9184-99A1C7B15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986624"/>
        <c:axId val="118988160"/>
      </c:barChart>
      <c:catAx>
        <c:axId val="118986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988160"/>
        <c:crosses val="autoZero"/>
        <c:auto val="1"/>
        <c:lblAlgn val="ctr"/>
        <c:lblOffset val="100"/>
        <c:noMultiLvlLbl val="0"/>
      </c:catAx>
      <c:valAx>
        <c:axId val="118988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9866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22226139989203"/>
          <c:y val="2.939573388022064E-2"/>
          <c:w val="0.50806500126106169"/>
          <c:h val="0.884358129730368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таблицы!$H$2</c:f>
              <c:strCache>
                <c:ptCount val="1"/>
                <c:pt idx="0">
                  <c:v>нет суицидальных мыслей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таблицы!$I$1:$O$1</c:f>
              <c:strCache>
                <c:ptCount val="7"/>
                <c:pt idx="0">
                  <c:v>нет депресси</c:v>
                </c:pt>
                <c:pt idx="1">
                  <c:v>есть депрессия</c:v>
                </c:pt>
                <c:pt idx="2">
                  <c:v>симптомы депрессии</c:v>
                </c:pt>
                <c:pt idx="3">
                  <c:v>депрессивный характер</c:v>
                </c:pt>
                <c:pt idx="4">
                  <c:v>нет обоснования депрессии</c:v>
                </c:pt>
                <c:pt idx="5">
                  <c:v>депрессивная триада</c:v>
                </c:pt>
                <c:pt idx="6">
                  <c:v>депрессивные эмоции</c:v>
                </c:pt>
              </c:strCache>
            </c:strRef>
          </c:cat>
          <c:val>
            <c:numRef>
              <c:f>таблицы!$I$2:$O$2</c:f>
              <c:numCache>
                <c:formatCode>General</c:formatCode>
                <c:ptCount val="7"/>
                <c:pt idx="0">
                  <c:v>27</c:v>
                </c:pt>
                <c:pt idx="1">
                  <c:v>2</c:v>
                </c:pt>
                <c:pt idx="2">
                  <c:v>11</c:v>
                </c:pt>
                <c:pt idx="3">
                  <c:v>4</c:v>
                </c:pt>
                <c:pt idx="4">
                  <c:v>19</c:v>
                </c:pt>
                <c:pt idx="5">
                  <c:v>2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F-43E7-BE5D-8683946FED70}"/>
            </c:ext>
          </c:extLst>
        </c:ser>
        <c:ser>
          <c:idx val="1"/>
          <c:order val="1"/>
          <c:tx>
            <c:strRef>
              <c:f>таблицы!$H$3</c:f>
              <c:strCache>
                <c:ptCount val="1"/>
                <c:pt idx="0">
                  <c:v>активные суицидальные мысли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таблицы!$I$1:$O$1</c:f>
              <c:strCache>
                <c:ptCount val="7"/>
                <c:pt idx="0">
                  <c:v>нет депресси</c:v>
                </c:pt>
                <c:pt idx="1">
                  <c:v>есть депрессия</c:v>
                </c:pt>
                <c:pt idx="2">
                  <c:v>симптомы депрессии</c:v>
                </c:pt>
                <c:pt idx="3">
                  <c:v>депрессивный характер</c:v>
                </c:pt>
                <c:pt idx="4">
                  <c:v>нет обоснования депрессии</c:v>
                </c:pt>
                <c:pt idx="5">
                  <c:v>депрессивная триада</c:v>
                </c:pt>
                <c:pt idx="6">
                  <c:v>депрессивные эмоции</c:v>
                </c:pt>
              </c:strCache>
            </c:strRef>
          </c:cat>
          <c:val>
            <c:numRef>
              <c:f>таблицы!$I$3:$O$3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20</c:v>
                </c:pt>
                <c:pt idx="3">
                  <c:v>7</c:v>
                </c:pt>
                <c:pt idx="4">
                  <c:v>1</c:v>
                </c:pt>
                <c:pt idx="5">
                  <c:v>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F-43E7-BE5D-8683946FED70}"/>
            </c:ext>
          </c:extLst>
        </c:ser>
        <c:ser>
          <c:idx val="2"/>
          <c:order val="2"/>
          <c:tx>
            <c:strRef>
              <c:f>таблицы!$H$4</c:f>
              <c:strCache>
                <c:ptCount val="1"/>
                <c:pt idx="0">
                  <c:v>пассивные суицидальные мысли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таблицы!$I$1:$O$1</c:f>
              <c:strCache>
                <c:ptCount val="7"/>
                <c:pt idx="0">
                  <c:v>нет депресси</c:v>
                </c:pt>
                <c:pt idx="1">
                  <c:v>есть депрессия</c:v>
                </c:pt>
                <c:pt idx="2">
                  <c:v>симптомы депрессии</c:v>
                </c:pt>
                <c:pt idx="3">
                  <c:v>депрессивный характер</c:v>
                </c:pt>
                <c:pt idx="4">
                  <c:v>нет обоснования депрессии</c:v>
                </c:pt>
                <c:pt idx="5">
                  <c:v>депрессивная триада</c:v>
                </c:pt>
                <c:pt idx="6">
                  <c:v>депрессивные эмоции</c:v>
                </c:pt>
              </c:strCache>
            </c:strRef>
          </c:cat>
          <c:val>
            <c:numRef>
              <c:f>таблицы!$I$4:$O$4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7</c:v>
                </c:pt>
                <c:pt idx="3">
                  <c:v>16</c:v>
                </c:pt>
                <c:pt idx="4">
                  <c:v>1</c:v>
                </c:pt>
                <c:pt idx="5">
                  <c:v>1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F-43E7-BE5D-8683946FE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955008"/>
        <c:axId val="118960896"/>
      </c:barChart>
      <c:catAx>
        <c:axId val="118955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960896"/>
        <c:crosses val="autoZero"/>
        <c:auto val="1"/>
        <c:lblAlgn val="ctr"/>
        <c:lblOffset val="100"/>
        <c:noMultiLvlLbl val="0"/>
      </c:catAx>
      <c:valAx>
        <c:axId val="118960896"/>
        <c:scaling>
          <c:orientation val="minMax"/>
          <c:max val="8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95500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9755476253550062"/>
          <c:y val="0.18941521743615972"/>
          <c:w val="0.19035047356079848"/>
          <c:h val="0.62157551118252707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133A-44A8-840C-8E56510806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33A-44A8-840C-8E565108068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EB638B2-D0C3-449F-A554-A5E87D838E3A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59A9BECB-7F8B-482C-90FC-E709756BFECA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60658789036433"/>
                      <c:h val="0.109671848013816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3A-44A8-840C-8E56510806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7225664-C2FD-421F-B772-1836B1ED19FB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EBB91EC4-2350-4BCF-B267-F45E6920FE61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86150473788937"/>
                      <c:h val="0.109671848013816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3A-44A8-840C-8E5651080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'таблицы промежуточные'!$B$4:$C$4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'таблицы промежуточные'!$B$5:$C$5</c:f>
              <c:numCache>
                <c:formatCode>General</c:formatCode>
                <c:ptCount val="2"/>
                <c:pt idx="0">
                  <c:v>93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A-44A8-840C-8E565108068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'таблицы промежуточные'!$B$7:$G$7</c:f>
              <c:strCache>
                <c:ptCount val="6"/>
                <c:pt idx="0">
                  <c:v>психогения</c:v>
                </c:pt>
                <c:pt idx="1">
                  <c:v>реакция на ПГ</c:v>
                </c:pt>
                <c:pt idx="2">
                  <c:v>депрессия</c:v>
                </c:pt>
                <c:pt idx="3">
                  <c:v>обоснование депрессии</c:v>
                </c:pt>
                <c:pt idx="4">
                  <c:v>суицид.мысли</c:v>
                </c:pt>
                <c:pt idx="5">
                  <c:v>попытки суицида</c:v>
                </c:pt>
              </c:strCache>
            </c:strRef>
          </c:cat>
          <c:val>
            <c:numRef>
              <c:f>'таблицы промежуточные'!$B$8:$G$8</c:f>
              <c:numCache>
                <c:formatCode>General</c:formatCode>
                <c:ptCount val="6"/>
                <c:pt idx="0">
                  <c:v>60</c:v>
                </c:pt>
                <c:pt idx="1">
                  <c:v>59</c:v>
                </c:pt>
                <c:pt idx="2">
                  <c:v>63</c:v>
                </c:pt>
                <c:pt idx="3">
                  <c:v>78</c:v>
                </c:pt>
                <c:pt idx="4">
                  <c:v>54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9-4C3D-B188-E94AE2AB2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16640"/>
        <c:axId val="118022528"/>
      </c:barChart>
      <c:catAx>
        <c:axId val="118016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022528"/>
        <c:crosses val="autoZero"/>
        <c:auto val="1"/>
        <c:lblAlgn val="ctr"/>
        <c:lblOffset val="100"/>
        <c:tickLblSkip val="1"/>
        <c:noMultiLvlLbl val="0"/>
      </c:catAx>
      <c:valAx>
        <c:axId val="118022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01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C073-40A0-A41A-E001758070B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C073-40A0-A41A-E001758070B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073-40A0-A41A-E001758070B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073-40A0-A41A-E001758070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'таблицы промежуточные'!$A$11:$D$11</c:f>
              <c:strCache>
                <c:ptCount val="4"/>
                <c:pt idx="0">
                  <c:v>нет депрессии</c:v>
                </c:pt>
                <c:pt idx="1">
                  <c:v>депрессия</c:v>
                </c:pt>
                <c:pt idx="2">
                  <c:v>симптомы депрессии</c:v>
                </c:pt>
                <c:pt idx="3">
                  <c:v>депрессивный характер</c:v>
                </c:pt>
              </c:strCache>
            </c:strRef>
          </c:cat>
          <c:val>
            <c:numRef>
              <c:f>'таблицы промежуточные'!$A$12:$D$12</c:f>
              <c:numCache>
                <c:formatCode>General</c:formatCode>
                <c:ptCount val="4"/>
                <c:pt idx="0">
                  <c:v>117</c:v>
                </c:pt>
                <c:pt idx="1">
                  <c:v>28</c:v>
                </c:pt>
                <c:pt idx="2">
                  <c:v>123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3-40A0-A41A-E001758070B3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963367619797565"/>
          <c:y val="0.28024305657530391"/>
          <c:w val="0.19702642846596782"/>
          <c:h val="0.21226567479377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 b="1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5672103014376"/>
          <c:y val="2.4007781255982814E-2"/>
          <c:w val="0.61334182612205523"/>
          <c:h val="0.9759922187440172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FB94-4BDC-91FF-6A53F441477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FB94-4BDC-91FF-6A53F441477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FB94-4BDC-91FF-6A53F441477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AE172FC-E1CF-44F3-8225-83D849000DC6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824CACD-674E-4E49-AF5A-45D0D82B6711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B94-4BDC-91FF-6A53F44147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/>
                      <a:t>Активные суицидальные мысли</a:t>
                    </a:r>
                    <a:r>
                      <a:rPr lang="ru-RU" baseline="0" dirty="0"/>
                      <a:t>
</a:t>
                    </a:r>
                    <a:fld id="{265E1CBC-E7AE-4B8E-A891-2B2B1F4BBEFC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B94-4BDC-91FF-6A53F441477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Пассивные суицидальные мысли (не вижу смысла жить и т.д.)</a:t>
                    </a:r>
                    <a:r>
                      <a:rPr lang="ru-RU" baseline="0" dirty="0"/>
                      <a:t>
</a:t>
                    </a:r>
                    <a:fld id="{462955B2-4611-4989-94A0-1142DFE3562E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94-4BDC-91FF-6A53F4414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'таблицы промежуточные'!$O$7:$Q$7</c:f>
              <c:strCache>
                <c:ptCount val="3"/>
                <c:pt idx="0">
                  <c:v>Нет</c:v>
                </c:pt>
                <c:pt idx="1">
                  <c:v>Суицидальные мысли (активные мысли)</c:v>
                </c:pt>
                <c:pt idx="2">
                  <c:v>Пассивные мысли о суициде (не вижу смысла жить и т.д.)</c:v>
                </c:pt>
              </c:strCache>
            </c:strRef>
          </c:cat>
          <c:val>
            <c:numRef>
              <c:f>'таблицы промежуточные'!$O$8:$Q$8</c:f>
              <c:numCache>
                <c:formatCode>General</c:formatCode>
                <c:ptCount val="3"/>
                <c:pt idx="0">
                  <c:v>145</c:v>
                </c:pt>
                <c:pt idx="1">
                  <c:v>117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94-4BDC-91FF-6A53F441477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8D6-453E-B0A2-E30D1723859D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8D6-453E-B0A2-E30D1723859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D6-453E-B0A2-E30D172385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'таблицы промежуточные'!$B$17:$L$17</c:f>
              <c:strCache>
                <c:ptCount val="11"/>
                <c:pt idx="0">
                  <c:v>раздражение</c:v>
                </c:pt>
                <c:pt idx="1">
                  <c:v>боль</c:v>
                </c:pt>
                <c:pt idx="2">
                  <c:v>апатия</c:v>
                </c:pt>
                <c:pt idx="3">
                  <c:v>напряжение</c:v>
                </c:pt>
                <c:pt idx="4">
                  <c:v>отчаяние/безысходность</c:v>
                </c:pt>
                <c:pt idx="5">
                  <c:v>обида</c:v>
                </c:pt>
                <c:pt idx="6">
                  <c:v>усталость</c:v>
                </c:pt>
                <c:pt idx="7">
                  <c:v>беспомощность</c:v>
                </c:pt>
                <c:pt idx="8">
                  <c:v>злость</c:v>
                </c:pt>
                <c:pt idx="9">
                  <c:v>грусть</c:v>
                </c:pt>
                <c:pt idx="10">
                  <c:v>досада</c:v>
                </c:pt>
              </c:strCache>
            </c:strRef>
          </c:cat>
          <c:val>
            <c:numRef>
              <c:f>'таблицы промежуточные'!$B$18:$L$18</c:f>
              <c:numCache>
                <c:formatCode>General</c:formatCode>
                <c:ptCount val="11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17</c:v>
                </c:pt>
                <c:pt idx="4">
                  <c:v>19</c:v>
                </c:pt>
                <c:pt idx="5">
                  <c:v>37</c:v>
                </c:pt>
                <c:pt idx="6">
                  <c:v>21</c:v>
                </c:pt>
                <c:pt idx="7">
                  <c:v>12</c:v>
                </c:pt>
                <c:pt idx="8">
                  <c:v>9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4-426B-A953-41E178C14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347648"/>
        <c:axId val="118349184"/>
      </c:barChart>
      <c:catAx>
        <c:axId val="118347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349184"/>
        <c:crosses val="autoZero"/>
        <c:auto val="1"/>
        <c:lblAlgn val="ctr"/>
        <c:lblOffset val="100"/>
        <c:noMultiLvlLbl val="0"/>
      </c:catAx>
      <c:valAx>
        <c:axId val="11834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34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7A12-48F4-AE02-F0EA9F8C0EB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7A12-48F4-AE02-F0EA9F8C0EB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7A12-48F4-AE02-F0EA9F8C0E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'таблицы промежуточные'!$B$14:$I$14</c:f>
              <c:strCache>
                <c:ptCount val="8"/>
                <c:pt idx="0">
                  <c:v>низкая успеваемомть</c:v>
                </c:pt>
                <c:pt idx="1">
                  <c:v>разрыв отношений/развод</c:v>
                </c:pt>
                <c:pt idx="2">
                  <c:v>конфликты с родителями</c:v>
                </c:pt>
                <c:pt idx="3">
                  <c:v>конфликты с мужем/супругом</c:v>
                </c:pt>
                <c:pt idx="4">
                  <c:v>развод</c:v>
                </c:pt>
                <c:pt idx="5">
                  <c:v>смерть родителей/бабушки</c:v>
                </c:pt>
                <c:pt idx="6">
                  <c:v>долги/кредиты/нищета</c:v>
                </c:pt>
                <c:pt idx="7">
                  <c:v>физическое насилие</c:v>
                </c:pt>
              </c:strCache>
            </c:strRef>
          </c:cat>
          <c:val>
            <c:numRef>
              <c:f>'таблицы промежуточные'!$B$15:$I$15</c:f>
              <c:numCache>
                <c:formatCode>General</c:formatCode>
                <c:ptCount val="8"/>
                <c:pt idx="0">
                  <c:v>7</c:v>
                </c:pt>
                <c:pt idx="1">
                  <c:v>26</c:v>
                </c:pt>
                <c:pt idx="2">
                  <c:v>15</c:v>
                </c:pt>
                <c:pt idx="3">
                  <c:v>10</c:v>
                </c:pt>
                <c:pt idx="4">
                  <c:v>5</c:v>
                </c:pt>
                <c:pt idx="5">
                  <c:v>8</c:v>
                </c:pt>
                <c:pt idx="6">
                  <c:v>13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4-4DC4-B81B-78FC47CA39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18500352"/>
        <c:axId val="118506240"/>
      </c:barChart>
      <c:catAx>
        <c:axId val="118500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06240"/>
        <c:crosses val="autoZero"/>
        <c:auto val="1"/>
        <c:lblAlgn val="ctr"/>
        <c:lblOffset val="100"/>
        <c:noMultiLvlLbl val="0"/>
      </c:catAx>
      <c:valAx>
        <c:axId val="118506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0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 b="1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15-4467-BDEB-D2B1CD72528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6315-4467-BDEB-D2B1CD72528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6315-4467-BDEB-D2B1CD72528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15-4467-BDEB-D2B1CD7252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'таблицы промежуточные'!$F$20:$J$20</c:f>
              <c:strCache>
                <c:ptCount val="5"/>
                <c:pt idx="0">
                  <c:v>недовольство собой</c:v>
                </c:pt>
                <c:pt idx="1">
                  <c:v>одиночество</c:v>
                </c:pt>
                <c:pt idx="2">
                  <c:v>недовольство другими/миром</c:v>
                </c:pt>
                <c:pt idx="3">
                  <c:v>самообвинение</c:v>
                </c:pt>
                <c:pt idx="4">
                  <c:v>страх, тревога</c:v>
                </c:pt>
              </c:strCache>
            </c:strRef>
          </c:cat>
          <c:val>
            <c:numRef>
              <c:f>'таблицы промежуточные'!$F$21:$J$21</c:f>
              <c:numCache>
                <c:formatCode>General</c:formatCode>
                <c:ptCount val="5"/>
                <c:pt idx="0">
                  <c:v>44</c:v>
                </c:pt>
                <c:pt idx="1">
                  <c:v>62</c:v>
                </c:pt>
                <c:pt idx="2">
                  <c:v>29</c:v>
                </c:pt>
                <c:pt idx="3">
                  <c:v>11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70-4308-B1FD-331B66293DE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8522624"/>
        <c:axId val="118524160"/>
      </c:barChart>
      <c:catAx>
        <c:axId val="118522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24160"/>
        <c:crosses val="autoZero"/>
        <c:auto val="1"/>
        <c:lblAlgn val="ctr"/>
        <c:lblOffset val="100"/>
        <c:noMultiLvlLbl val="0"/>
      </c:catAx>
      <c:valAx>
        <c:axId val="1185241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2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80360040799016"/>
          <c:y val="2.7996516538711543E-2"/>
          <c:w val="0.81617258024467942"/>
          <c:h val="0.8776024018860505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таблицы!$A$38</c:f>
              <c:strCache>
                <c:ptCount val="1"/>
                <c:pt idx="0">
                  <c:v>нет суицидальные мысли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таблицы!$B$37:$F$37</c:f>
              <c:strCache>
                <c:ptCount val="5"/>
                <c:pt idx="0">
                  <c:v>подростки</c:v>
                </c:pt>
                <c:pt idx="1">
                  <c:v>взрослость</c:v>
                </c:pt>
                <c:pt idx="2">
                  <c:v>зрелость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таблицы!$B$38:$F$38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4</c:v>
                </c:pt>
                <c:pt idx="3">
                  <c:v>43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D-4B00-A05A-F3B4A950C2C2}"/>
            </c:ext>
          </c:extLst>
        </c:ser>
        <c:ser>
          <c:idx val="1"/>
          <c:order val="1"/>
          <c:tx>
            <c:strRef>
              <c:f>таблицы!$A$39</c:f>
              <c:strCache>
                <c:ptCount val="1"/>
                <c:pt idx="0">
                  <c:v>есть суицидальных мыслей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таблицы!$B$37:$F$37</c:f>
              <c:strCache>
                <c:ptCount val="5"/>
                <c:pt idx="0">
                  <c:v>подростки</c:v>
                </c:pt>
                <c:pt idx="1">
                  <c:v>взрослость</c:v>
                </c:pt>
                <c:pt idx="2">
                  <c:v>зрелость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таблицы!$B$39:$F$39</c:f>
              <c:numCache>
                <c:formatCode>General</c:formatCode>
                <c:ptCount val="5"/>
                <c:pt idx="0">
                  <c:v>27</c:v>
                </c:pt>
                <c:pt idx="1">
                  <c:v>21</c:v>
                </c:pt>
                <c:pt idx="2">
                  <c:v>14</c:v>
                </c:pt>
                <c:pt idx="3">
                  <c:v>53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D-4B00-A05A-F3B4A950C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545408"/>
        <c:axId val="118686464"/>
      </c:barChart>
      <c:catAx>
        <c:axId val="118545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686464"/>
        <c:crosses val="autoZero"/>
        <c:auto val="1"/>
        <c:lblAlgn val="ctr"/>
        <c:lblOffset val="100"/>
        <c:noMultiLvlLbl val="0"/>
      </c:catAx>
      <c:valAx>
        <c:axId val="118686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5454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65005516590859791"/>
          <c:y val="0.59124982792496272"/>
          <c:w val="0.34994483409140204"/>
          <c:h val="0.1228041656083312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29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C2E8241-D96E-4486-832C-FBE2AD68717D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3370E80-6A41-4501-A312-F62A61BCA8DE}" type="slidenum">
              <a:rPr lang="en-US" sz="1400" b="0" strike="noStrike" spc="-1">
                <a:latin typeface="Times New Roman"/>
              </a:rPr>
              <a:t>1</a:t>
            </a:fld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В 55% постах люди высказывали суицидальные мысли, которые мы разделили на 2 категории. Тех,</a:t>
            </a:r>
            <a:r>
              <a:rPr lang="ru-RU" sz="2000" b="0" strike="noStrike" spc="-1" baseline="0" dirty="0">
                <a:latin typeface="Arial"/>
              </a:rPr>
              <a:t> кто высказывал пассивные</a:t>
            </a:r>
            <a:r>
              <a:rPr lang="ru-RU" sz="2000" b="0" strike="noStrike" spc="-1" dirty="0">
                <a:latin typeface="Arial"/>
              </a:rPr>
              <a:t> суицидальные мысли</a:t>
            </a:r>
            <a:r>
              <a:rPr lang="ru-RU" sz="2000" b="0" strike="noStrike" spc="-1" baseline="0" dirty="0">
                <a:latin typeface="Arial"/>
              </a:rPr>
              <a:t> об отсутствии смысла жизни, желании умереть, но невозможности осуществления таких мыслей по каким-то причинам – слабости, трусости, никчемности или нежелания причинять боль близким – было 18%. Вдвое больше людей высказывали активные суицидальные мысли - </a:t>
            </a:r>
            <a:r>
              <a:rPr lang="ru-RU" sz="2000" b="0" strike="noStrike" spc="-1" dirty="0">
                <a:latin typeface="Arial"/>
              </a:rPr>
              <a:t>намерение и решимость покончить собой -</a:t>
            </a:r>
            <a:r>
              <a:rPr lang="ru-RU" sz="2000" b="0" strike="noStrike" spc="-1" baseline="0" dirty="0">
                <a:latin typeface="Arial"/>
              </a:rPr>
              <a:t> </a:t>
            </a:r>
            <a:r>
              <a:rPr lang="ru-RU" sz="2000" b="0" strike="noStrike" spc="-1" dirty="0">
                <a:latin typeface="Arial"/>
              </a:rPr>
              <a:t>37%. 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11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607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Как мы уже указывали, контент постов анализировался по 40 параметрам, включая эмоциональный профиль. Наиболее</a:t>
            </a:r>
            <a:r>
              <a:rPr lang="ru-RU" sz="2000" b="0" strike="noStrike" spc="-1" baseline="0" dirty="0">
                <a:latin typeface="Arial"/>
              </a:rPr>
              <a:t> часто переживаемыми эмоциями оказались обида – 37%, усталость – 21%, отчаяние и безысходность – 19%, напряжение – 17%. 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12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7910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В тех постах,</a:t>
            </a:r>
            <a:r>
              <a:rPr lang="ru-RU" sz="2000" b="0" strike="noStrike" spc="-1" baseline="0" dirty="0">
                <a:latin typeface="Arial"/>
              </a:rPr>
              <a:t> где люди отражали причины своих переживаний, наиболее значимыми были – разрыв отношений/развод – 26 %. Причем, разрыв отношений не только с партнером, но и с близкими, друзьями. Другими причинами эмоциональных нарушений были конфликты с родителями – 15%, физическое насилие – 14%, материальные проблемы – 13%, конфликты с мужем/супругой – 10%.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13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8615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62%</a:t>
            </a:r>
            <a:r>
              <a:rPr lang="ru-RU" sz="2000" b="0" strike="noStrike" spc="-1" baseline="0" dirty="0">
                <a:latin typeface="Arial"/>
              </a:rPr>
              <a:t> людей писали в постах о своем одиночестве - отсутствии близких людей, друзей, невозможности создавать отношения, либо разрыве эмоциональных связей, привязанностей. 44 % людей высказывали в той или иной степени недовольство собой, своими поступками, внешностью, учёбой, характером, вплоть до идей самообвинения (11 %). Недовольство миром отмечалось в 29 % постов.  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14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3743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baseline="0" dirty="0">
                <a:latin typeface="Arial"/>
              </a:rPr>
              <a:t> Соотношение возраста и пола с суицидальными мыслями не отмечалось</a:t>
            </a:r>
            <a:r>
              <a:rPr lang="ru-RU" sz="2000" b="0" strike="noStrike" spc="-1" baseline="0" dirty="0">
                <a:latin typeface="+mn-lt"/>
              </a:rPr>
              <a:t>. Вместе с тем, выявлено следующее соотношение активных и пассивных суицидальных мыслей: в подростковой группе - 3:1, у молодых лиц – 2:1, и у зрелых 1:1.</a:t>
            </a:r>
          </a:p>
          <a:p>
            <a:r>
              <a:rPr lang="ru-RU" sz="2000" b="0" strike="noStrike" spc="-1" baseline="0" dirty="0">
                <a:latin typeface="+mn-lt"/>
              </a:rPr>
              <a:t>Суицидальные мысли</a:t>
            </a:r>
            <a:r>
              <a:rPr lang="ru-RU" sz="2000" b="0" strike="noStrike" spc="-1" baseline="0" dirty="0">
                <a:latin typeface="Arial"/>
              </a:rPr>
              <a:t> достоверно чаще коррелирует с наличием психогении (0,009), реакцией на психогению (0,011), с депрессией (0,000), а именно – с депрессивной триадой и депрессивными эмоциями (0,000).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15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857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 Во</a:t>
            </a:r>
            <a:r>
              <a:rPr lang="ru-RU" sz="2000" b="0" strike="noStrike" spc="-1" baseline="0" dirty="0">
                <a:latin typeface="Arial"/>
              </a:rPr>
              <a:t> всей выборке </a:t>
            </a:r>
            <a:r>
              <a:rPr lang="ru-RU" sz="2000" b="0" strike="noStrike" spc="-1" baseline="0" dirty="0">
                <a:latin typeface="+mn-lt"/>
              </a:rPr>
              <a:t>подростков с суицидальные </a:t>
            </a:r>
            <a:r>
              <a:rPr lang="ru-RU" sz="2000" b="0" strike="noStrike" spc="-1" baseline="0" dirty="0">
                <a:latin typeface="Arial"/>
              </a:rPr>
              <a:t>мыслями было - 27%, молодых людей - 21% и зрелых людей - 14%</a:t>
            </a:r>
            <a:r>
              <a:rPr lang="ru-RU" sz="2000" b="0" strike="noStrike" spc="-1" baseline="0" dirty="0">
                <a:latin typeface="+mn-lt"/>
              </a:rPr>
              <a:t>, среди них 57% женщин и 53% мужчин;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16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799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Если</a:t>
            </a:r>
            <a:r>
              <a:rPr lang="ru-RU" sz="2000" b="0" strike="noStrike" spc="-1" baseline="0" dirty="0">
                <a:latin typeface="Arial"/>
              </a:rPr>
              <a:t> в постах люди говорили о психогении или о своей реакции на психогению, то суицидальные мысли отмечались чаще, чем в постах, где люди о психогении не упоминали.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17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815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+mn-lt"/>
              </a:rPr>
              <a:t>С</a:t>
            </a:r>
            <a:r>
              <a:rPr lang="ru-RU" sz="2000" b="0" strike="noStrike" spc="-1" baseline="0" dirty="0">
                <a:latin typeface="+mn-lt"/>
              </a:rPr>
              <a:t>уицидальные мысли были достоверно чаще сопряжены с депрессивными эмоциями, депрессивным характером, симптомами депрессии, наличием психогении и реакцией на психогению.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18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676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baseline="0" dirty="0">
                <a:latin typeface="Arial"/>
              </a:rPr>
              <a:t>При депрессивных эмоциях, наличии симптомов депрессии или клинической депрессии преобладали активные суицидальные мысли, тогда как при депрессивном характере преобладали пассивные суицидальные мысли.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19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7539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20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8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0C25FEA-DBA8-4AF5-BFF8-60560B52A1E3}" type="slidenum">
              <a:rPr lang="en-US" sz="1400" b="0" strike="noStrike" spc="-1">
                <a:latin typeface="Times New Roman"/>
              </a:rPr>
              <a:t>2</a:t>
            </a:fld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21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283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22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988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Диагностика является одним из важнейших элементов в помощи сохранения психического здоровья людей, в том числе детей и подростков. Проведенное исследование, с использованием информационной системы мониторинга социальных сетей представило возможность увидеть глобальное состояние ситуации о психоэмоциональном состоянии лиц с суицидальными тенденциями.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DEE0E8A-824F-410A-AAFB-555DD88510DE}" type="slidenum">
              <a:rPr lang="en-US" sz="1400" b="0" strike="noStrike" spc="-1">
                <a:latin typeface="Times New Roman"/>
              </a:rPr>
              <a:t>3</a:t>
            </a:fld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9F6D1E1-337B-40A2-B491-78B4BD53BD75}" type="slidenum">
              <a:rPr lang="en-US" sz="1400" b="0" strike="noStrike" spc="-1">
                <a:latin typeface="Times New Roman"/>
              </a:rPr>
              <a:t>4</a:t>
            </a:fld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6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85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7</a:t>
            </a:fld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Пол удалось установить в</a:t>
            </a:r>
            <a:r>
              <a:rPr lang="ru-RU" sz="2000" b="0" strike="noStrike" spc="-1" baseline="0" dirty="0">
                <a:latin typeface="Arial"/>
              </a:rPr>
              <a:t> 296 постах  (86%). Примечательно, что часть респондентов вместо своих имен в постах называли себя: «Никчемность, Уродство, Неудачник, Потерянная, Глупый человек, Одинокая девочка, Ангел без души и тела, Мне бы в небо, Одинокая, Комочек боли, Неудачница, </a:t>
            </a:r>
            <a:r>
              <a:rPr lang="en-GB" sz="2000" b="0" strike="noStrike" spc="-1" baseline="0" dirty="0">
                <a:latin typeface="Arial"/>
              </a:rPr>
              <a:t>Sad </a:t>
            </a:r>
            <a:r>
              <a:rPr lang="en-GB" sz="2000" b="0" strike="noStrike" spc="-1" baseline="0" dirty="0" err="1">
                <a:latin typeface="Arial"/>
              </a:rPr>
              <a:t>Gerl</a:t>
            </a:r>
            <a:r>
              <a:rPr lang="en-GB" sz="2000" b="0" strike="noStrike" spc="-1" baseline="0" dirty="0">
                <a:latin typeface="Arial"/>
              </a:rPr>
              <a:t>, </a:t>
            </a:r>
            <a:r>
              <a:rPr lang="ru-RU" sz="2000" b="0" strike="noStrike" spc="-1" baseline="0" dirty="0">
                <a:latin typeface="Arial"/>
              </a:rPr>
              <a:t>Круглый идиот и неудачник, Пустое место, </a:t>
            </a:r>
            <a:r>
              <a:rPr lang="en-GB" sz="2000" b="0" strike="noStrike" spc="-1" baseline="0" dirty="0">
                <a:latin typeface="Arial"/>
              </a:rPr>
              <a:t>Shadow, Obsession</a:t>
            </a:r>
            <a:r>
              <a:rPr lang="ru-RU" sz="2000" b="0" strike="noStrike" spc="-1" baseline="0" dirty="0">
                <a:latin typeface="Arial"/>
              </a:rPr>
              <a:t>, Библиофил, Усталость, Бездарность, Несчастливая, Слабая, Суицидальный аноним, </a:t>
            </a:r>
            <a:r>
              <a:rPr lang="en-GB" sz="2000" b="0" strike="noStrike" spc="-1" baseline="0" dirty="0" err="1">
                <a:latin typeface="Arial"/>
              </a:rPr>
              <a:t>Sadboy</a:t>
            </a:r>
            <a:r>
              <a:rPr lang="en-GB" sz="2000" b="0" strike="noStrike" spc="-1" baseline="0" dirty="0">
                <a:latin typeface="Arial"/>
              </a:rPr>
              <a:t>, </a:t>
            </a:r>
            <a:r>
              <a:rPr lang="ru-RU" sz="2000" b="0" strike="noStrike" spc="-1" baseline="0" dirty="0">
                <a:latin typeface="Arial"/>
              </a:rPr>
              <a:t>Чувствительный нытик, Эмоционально мертвая, Пустотный, Неудачник по жизни, Слезка, Никто Никакой, Уставшая, </a:t>
            </a:r>
            <a:r>
              <a:rPr lang="en-GB" sz="2000" b="0" strike="noStrike" spc="-1" baseline="0" dirty="0">
                <a:latin typeface="Arial"/>
              </a:rPr>
              <a:t>Alone, </a:t>
            </a:r>
            <a:r>
              <a:rPr lang="en-US" sz="2000" b="0" strike="noStrike" spc="-1" baseline="0" dirty="0" err="1">
                <a:latin typeface="Arial"/>
              </a:rPr>
              <a:t>Fulldarkness</a:t>
            </a:r>
            <a:r>
              <a:rPr lang="en-US" sz="2000" b="0" strike="noStrike" spc="-1" baseline="0" dirty="0">
                <a:latin typeface="Arial"/>
              </a:rPr>
              <a:t>, </a:t>
            </a:r>
            <a:r>
              <a:rPr lang="ru-RU" sz="2000" b="0" strike="noStrike" spc="-1" baseline="0" dirty="0">
                <a:latin typeface="Arial"/>
              </a:rPr>
              <a:t>Отчаявшийся человек, Мертвая, Серая </a:t>
            </a:r>
            <a:r>
              <a:rPr lang="ru-RU" sz="2000" b="0" strike="noStrike" spc="-1" baseline="0" dirty="0" err="1">
                <a:latin typeface="Arial"/>
              </a:rPr>
              <a:t>крыска</a:t>
            </a:r>
            <a:r>
              <a:rPr lang="ru-RU" sz="2000" b="0" strike="noStrike" spc="-1" baseline="0" dirty="0">
                <a:latin typeface="Arial"/>
              </a:rPr>
              <a:t>, Тупой подросток, Никто и Ничто, Полный Неудачник, Смерть.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8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014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В исследуемой выборке</a:t>
            </a:r>
            <a:r>
              <a:rPr lang="ru-RU" sz="2000" b="0" strike="noStrike" spc="-1" baseline="0" dirty="0">
                <a:latin typeface="Arial"/>
              </a:rPr>
              <a:t> психогенные факторы были выявлены в 60% постов, содержимое постов в 59% случаев отражало реакцию на психогенные факторы. В 78 % случаев в контенте своих постов люди высказывали депрессивные эмоции, и в 63% можно было квалифицировать депрессивные расстройства той или иной степени или категории (классическая депрессия с депрессивной триадой, патологические депрессивные симптомы, депрессивный характер). При этом суицидальные мысли отмечались в 54% постов, а 8 % из них люди говорили о совершенных неудавшихся попытках суицида в пошлом.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9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089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Arial"/>
              </a:rPr>
              <a:t>Клинически</a:t>
            </a:r>
            <a:r>
              <a:rPr lang="ru-RU" sz="2000" b="0" strike="noStrike" spc="-1" baseline="0" dirty="0">
                <a:latin typeface="Arial"/>
              </a:rPr>
              <a:t> выраженную депрессию можно было определить в 9% постов, патологические депрессивные симптомы выявлялись в 38 % постов, а депрессивный характер, предположительно в рамках расстройства личности – в 17% постов. В оставшихся 36 % контент профиля был недостаточен для выявления депрессии (короткие посты, либо описание психогении без описания своего состояния).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D9FA208-FE75-45D8-9A9C-8122DE202C2E}" type="slidenum">
              <a:rPr lang="en-US" sz="1400" b="0" strike="noStrike" spc="-1">
                <a:latin typeface="Times New Roman"/>
              </a:rPr>
              <a:t>10</a:t>
            </a:fld>
            <a:endParaRPr lang="en-US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527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00" y="-25940"/>
            <a:ext cx="12191400" cy="593820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973667" y="3941907"/>
            <a:ext cx="10474293" cy="11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strike="noStrike" spc="-1" dirty="0">
                <a:solidFill>
                  <a:schemeClr val="bg1"/>
                </a:solidFill>
                <a:latin typeface="+mj-lt"/>
                <a:ea typeface="Impact"/>
              </a:rPr>
              <a:t>Нашкенова А.М., </a:t>
            </a:r>
            <a:r>
              <a:rPr lang="ru-RU" sz="2400" b="1" strike="noStrike" spc="-1" dirty="0" err="1">
                <a:solidFill>
                  <a:schemeClr val="bg1"/>
                </a:solidFill>
                <a:latin typeface="+mj-lt"/>
                <a:ea typeface="Impact"/>
              </a:rPr>
              <a:t>Негай</a:t>
            </a:r>
            <a:r>
              <a:rPr lang="ru-RU" sz="2400" b="1" strike="noStrike" spc="-1" dirty="0">
                <a:solidFill>
                  <a:schemeClr val="bg1"/>
                </a:solidFill>
                <a:latin typeface="+mj-lt"/>
                <a:ea typeface="Impact"/>
              </a:rPr>
              <a:t> Н.А. </a:t>
            </a:r>
            <a:endParaRPr lang="en-US" sz="2400" b="1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225000" y="1905480"/>
            <a:ext cx="12191400" cy="140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FFFFFF"/>
                </a:solidFill>
                <a:latin typeface="+mj-lt"/>
                <a:ea typeface="Impact"/>
              </a:rPr>
              <a:t>Оценка психологического состояния лиц с </a:t>
            </a:r>
          </a:p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FFFFFF"/>
                </a:solidFill>
                <a:latin typeface="+mj-lt"/>
                <a:ea typeface="Impact"/>
              </a:rPr>
              <a:t> суицидальными тенденциями, в том числе подростков, </a:t>
            </a:r>
          </a:p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FFFFFF"/>
                </a:solidFill>
                <a:latin typeface="+mj-lt"/>
                <a:ea typeface="Impact"/>
              </a:rPr>
              <a:t>с использованием мониторинга социальных сетей</a:t>
            </a:r>
            <a:endParaRPr lang="en-US" sz="2800" b="1" spc="-1" dirty="0">
              <a:latin typeface="+mj-lt"/>
            </a:endParaRPr>
          </a:p>
        </p:txBody>
      </p:sp>
      <p:pic>
        <p:nvPicPr>
          <p:cNvPr id="86" name="Picture 2"/>
          <p:cNvPicPr/>
          <p:nvPr/>
        </p:nvPicPr>
        <p:blipFill>
          <a:blip r:embed="rId3"/>
          <a:stretch/>
        </p:blipFill>
        <p:spPr>
          <a:xfrm>
            <a:off x="349367" y="5092107"/>
            <a:ext cx="1537200" cy="5173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368" y="4857572"/>
            <a:ext cx="2530799" cy="8626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Особенности проявления депрессии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в выборке </a:t>
            </a:r>
            <a:r>
              <a:rPr lang="ru-RU" sz="4000" b="1" dirty="0">
                <a:solidFill>
                  <a:schemeClr val="bg1"/>
                </a:solidFill>
              </a:rPr>
              <a:t>– </a:t>
            </a:r>
            <a:r>
              <a:rPr lang="ru-RU" sz="2800" i="1" dirty="0">
                <a:solidFill>
                  <a:schemeClr val="bg1"/>
                </a:solidFill>
              </a:rPr>
              <a:t>график 4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82885652"/>
              </p:ext>
            </p:extLst>
          </p:nvPr>
        </p:nvGraphicFramePr>
        <p:xfrm>
          <a:off x="0" y="1716480"/>
          <a:ext cx="12191400" cy="51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661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408ACE"/>
              </a:gs>
              <a:gs pos="100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Виды суицидальных мыслей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в депрессивных постах – </a:t>
            </a:r>
            <a:r>
              <a:rPr lang="ru-RU" sz="2800" b="1" i="1" dirty="0">
                <a:solidFill>
                  <a:schemeClr val="bg1"/>
                </a:solidFill>
              </a:rPr>
              <a:t>график 5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51534555"/>
              </p:ext>
            </p:extLst>
          </p:nvPr>
        </p:nvGraphicFramePr>
        <p:xfrm>
          <a:off x="-600" y="1716481"/>
          <a:ext cx="12192000" cy="51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444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408ACE"/>
              </a:gs>
              <a:gs pos="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Эмоциональный профиль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людей в депрессивных постах (%) -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2800" i="1" dirty="0">
                <a:solidFill>
                  <a:schemeClr val="bg1"/>
                </a:solidFill>
              </a:rPr>
              <a:t>график 6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77754040"/>
              </p:ext>
            </p:extLst>
          </p:nvPr>
        </p:nvGraphicFramePr>
        <p:xfrm>
          <a:off x="434109" y="1939635"/>
          <a:ext cx="11000509" cy="444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773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Причины эмоционального состояния,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указываемые в депрессивных постах (%)</a:t>
            </a:r>
            <a:r>
              <a:rPr lang="ru-RU" sz="3600" i="1" dirty="0">
                <a:solidFill>
                  <a:schemeClr val="bg1"/>
                </a:solidFill>
              </a:rPr>
              <a:t> – </a:t>
            </a:r>
            <a:r>
              <a:rPr lang="ru-RU" sz="2800" i="1" dirty="0">
                <a:solidFill>
                  <a:schemeClr val="bg1"/>
                </a:solidFill>
              </a:rPr>
              <a:t>график 7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92913787"/>
              </p:ext>
            </p:extLst>
          </p:nvPr>
        </p:nvGraphicFramePr>
        <p:xfrm>
          <a:off x="9237" y="1716480"/>
          <a:ext cx="12191399" cy="51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509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Профиль эмоциональных состояний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по всей выборке (%)</a:t>
            </a:r>
            <a:r>
              <a:rPr lang="ru-RU" sz="3600" i="1" dirty="0">
                <a:solidFill>
                  <a:schemeClr val="bg1"/>
                </a:solidFill>
              </a:rPr>
              <a:t> - </a:t>
            </a:r>
            <a:r>
              <a:rPr lang="ru-RU" sz="2800" i="1" dirty="0">
                <a:solidFill>
                  <a:schemeClr val="bg1"/>
                </a:solidFill>
              </a:rPr>
              <a:t>график 8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65745795"/>
              </p:ext>
            </p:extLst>
          </p:nvPr>
        </p:nvGraphicFramePr>
        <p:xfrm>
          <a:off x="0" y="1716480"/>
          <a:ext cx="12191400" cy="51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278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-1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408ACE"/>
              </a:gs>
              <a:gs pos="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Взаимосвязь между частотой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встречаемости некоторых параметров с суицидальными мыслями – </a:t>
            </a:r>
            <a:r>
              <a:rPr lang="ru-RU" sz="2800" i="1" dirty="0">
                <a:solidFill>
                  <a:schemeClr val="bg1"/>
                </a:solidFill>
              </a:rPr>
              <a:t>табл.1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27379"/>
              </p:ext>
            </p:extLst>
          </p:nvPr>
        </p:nvGraphicFramePr>
        <p:xfrm>
          <a:off x="121187" y="1828036"/>
          <a:ext cx="12070212" cy="486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873">
                  <a:extLst>
                    <a:ext uri="{9D8B030D-6E8A-4147-A177-3AD203B41FA5}">
                      <a16:colId xmlns:a16="http://schemas.microsoft.com/office/drawing/2014/main" val="2855244898"/>
                    </a:ext>
                  </a:extLst>
                </a:gridCol>
                <a:gridCol w="2109873">
                  <a:extLst>
                    <a:ext uri="{9D8B030D-6E8A-4147-A177-3AD203B41FA5}">
                      <a16:colId xmlns:a16="http://schemas.microsoft.com/office/drawing/2014/main" val="2078357037"/>
                    </a:ext>
                  </a:extLst>
                </a:gridCol>
                <a:gridCol w="1931234">
                  <a:extLst>
                    <a:ext uri="{9D8B030D-6E8A-4147-A177-3AD203B41FA5}">
                      <a16:colId xmlns:a16="http://schemas.microsoft.com/office/drawing/2014/main" val="1457767591"/>
                    </a:ext>
                  </a:extLst>
                </a:gridCol>
                <a:gridCol w="1931234">
                  <a:extLst>
                    <a:ext uri="{9D8B030D-6E8A-4147-A177-3AD203B41FA5}">
                      <a16:colId xmlns:a16="http://schemas.microsoft.com/office/drawing/2014/main" val="1436896051"/>
                    </a:ext>
                  </a:extLst>
                </a:gridCol>
                <a:gridCol w="2143669">
                  <a:extLst>
                    <a:ext uri="{9D8B030D-6E8A-4147-A177-3AD203B41FA5}">
                      <a16:colId xmlns:a16="http://schemas.microsoft.com/office/drawing/2014/main" val="2733733255"/>
                    </a:ext>
                  </a:extLst>
                </a:gridCol>
                <a:gridCol w="1844329">
                  <a:extLst>
                    <a:ext uri="{9D8B030D-6E8A-4147-A177-3AD203B41FA5}">
                      <a16:colId xmlns:a16="http://schemas.microsoft.com/office/drawing/2014/main" val="2555244039"/>
                    </a:ext>
                  </a:extLst>
                </a:gridCol>
              </a:tblGrid>
              <a:tr h="24076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Суицидальные мысли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122856"/>
                  </a:ext>
                </a:extLst>
              </a:tr>
              <a:tr h="2407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нет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активные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пассивные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Достоверность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593496"/>
                  </a:ext>
                </a:extLst>
              </a:tr>
              <a:tr h="24076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Возраст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подростки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17 (13%)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43 (13%)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14 (4%)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 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35969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молодежь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44 (14%)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44 (14%)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25 (7%)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 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617189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зрелость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13 (4%)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14 (10%)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14 (4%)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 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413012"/>
                  </a:ext>
                </a:extLst>
              </a:tr>
              <a:tr h="2407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Пол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мужской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40 (43%)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31 (33%)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19 (20%)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 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7603351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женский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87 (43%)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79 (39%)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37 (18%)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 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516926"/>
                  </a:ext>
                </a:extLst>
              </a:tr>
              <a:tr h="2407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Психогения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нет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69 (21%)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40 (12%)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18 (6%)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0,009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457436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есть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76 (23%)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77 (24%)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40 (12%)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38928"/>
                  </a:ext>
                </a:extLst>
              </a:tr>
              <a:tr h="2407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Реакция на психогению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нет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70 (21%)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40 (12%)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20 (6%)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0,011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7266159"/>
                  </a:ext>
                </a:extLst>
              </a:tr>
              <a:tr h="257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есть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75 (23%)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77 (24%)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38 (12%)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681379"/>
                  </a:ext>
                </a:extLst>
              </a:tr>
              <a:tr h="24076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Депрессия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нет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89 (27%)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11 (3%)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15 (5%)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0, 000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327741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есть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5 (2%)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20 (6%)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3 (1%)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87151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симптомы депрессии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37 (11%)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64 (20%)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22 (7%)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34878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депрессивный характер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14 (4%)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22 (7%)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18 (6%)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231908"/>
                  </a:ext>
                </a:extLst>
              </a:tr>
              <a:tr h="24076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Обоснование депрессии</a:t>
                      </a:r>
                      <a:endParaRPr lang="ru-RU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нет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63 (19%)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4 (1%)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2 (1%)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0,000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135892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депрессивная триада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5 (2%)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9 (3%)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2 (1%)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081546"/>
                  </a:ext>
                </a:extLst>
              </a:tr>
              <a:tr h="2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депрессивные эмоции 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77 (24%)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</a:rPr>
                        <a:t>104 (32%)</a:t>
                      </a:r>
                      <a:endParaRPr lang="ru-RU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54 (17%)</a:t>
                      </a:r>
                      <a:endParaRPr lang="ru-RU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0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9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100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Частота суицидальных мыслей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в выборке% - </a:t>
            </a:r>
            <a:r>
              <a:rPr lang="ru-RU" sz="2800" i="1" dirty="0">
                <a:solidFill>
                  <a:schemeClr val="bg1"/>
                </a:solidFill>
              </a:rPr>
              <a:t>график 9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26685726"/>
              </p:ext>
            </p:extLst>
          </p:nvPr>
        </p:nvGraphicFramePr>
        <p:xfrm>
          <a:off x="692729" y="2233178"/>
          <a:ext cx="10270836" cy="407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8698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0">
                <a:srgbClr val="7030A0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lang="ru-RU" sz="4000" b="1" strike="noStrike" spc="-1" dirty="0">
                <a:solidFill>
                  <a:srgbClr val="FFFFFF"/>
                </a:solidFill>
                <a:latin typeface="+mj-lt"/>
                <a:ea typeface="Calibri"/>
              </a:rPr>
              <a:t>Сопряженность психогений и психогенных </a:t>
            </a: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FFFFFF"/>
                </a:solidFill>
                <a:latin typeface="+mj-lt"/>
                <a:ea typeface="Calibri"/>
              </a:rPr>
              <a:t>реакций с суицидальными мыслями – </a:t>
            </a:r>
            <a:r>
              <a:rPr lang="ru-RU" sz="2800" i="1" strike="noStrike" spc="-1" dirty="0">
                <a:solidFill>
                  <a:srgbClr val="FFFFFF"/>
                </a:solidFill>
                <a:ea typeface="Calibri"/>
              </a:rPr>
              <a:t>график 10</a:t>
            </a:r>
            <a:endParaRPr lang="en-US" sz="2800" i="1" strike="noStrike" spc="-1" dirty="0"/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26572876"/>
              </p:ext>
            </p:extLst>
          </p:nvPr>
        </p:nvGraphicFramePr>
        <p:xfrm>
          <a:off x="849745" y="2031999"/>
          <a:ext cx="10206182" cy="4331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6887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+mj-lt"/>
                <a:ea typeface="Calibri"/>
              </a:rPr>
              <a:t>Сопряженность депрессивных </a:t>
            </a:r>
          </a:p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+mj-lt"/>
                <a:ea typeface="Calibri"/>
              </a:rPr>
              <a:t>проявлений с суицидальными мыслями % - </a:t>
            </a:r>
            <a:r>
              <a:rPr lang="ru-RU" sz="2800" i="1" spc="-1" dirty="0">
                <a:solidFill>
                  <a:srgbClr val="FFFFFF"/>
                </a:solidFill>
                <a:latin typeface="+mj-lt"/>
                <a:ea typeface="Calibri"/>
              </a:rPr>
              <a:t>график 11</a:t>
            </a:r>
            <a:endParaRPr lang="en-US" sz="2800" i="1" spc="-1" dirty="0">
              <a:latin typeface="+mj-lt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31154" y="1893455"/>
          <a:ext cx="9929091" cy="444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909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+mj-lt"/>
                <a:ea typeface="Calibri"/>
              </a:rPr>
              <a:t>Сопряженность депрессивных проявлений </a:t>
            </a:r>
          </a:p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+mj-lt"/>
                <a:ea typeface="Calibri"/>
              </a:rPr>
              <a:t>с суицидальными мыслями % - </a:t>
            </a:r>
            <a:r>
              <a:rPr lang="ru-RU" sz="2800" i="1" spc="-1" dirty="0">
                <a:solidFill>
                  <a:srgbClr val="FFFFFF"/>
                </a:solidFill>
                <a:latin typeface="+mj-lt"/>
                <a:ea typeface="Calibri"/>
              </a:rPr>
              <a:t>график 12 </a:t>
            </a:r>
            <a:endParaRPr lang="en-US" sz="2800" i="1" strike="noStrike" spc="-1" dirty="0">
              <a:latin typeface="+mj-lt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03179704"/>
              </p:ext>
            </p:extLst>
          </p:nvPr>
        </p:nvGraphicFramePr>
        <p:xfrm>
          <a:off x="757383" y="1976582"/>
          <a:ext cx="10289308" cy="431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789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00" y="5065308"/>
            <a:ext cx="12191400" cy="1777572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grpSp>
        <p:nvGrpSpPr>
          <p:cNvPr id="104" name="Group 2"/>
          <p:cNvGrpSpPr/>
          <p:nvPr/>
        </p:nvGrpSpPr>
        <p:grpSpPr>
          <a:xfrm>
            <a:off x="2484720" y="4572720"/>
            <a:ext cx="7561374" cy="1633680"/>
            <a:chOff x="2484720" y="4572720"/>
            <a:chExt cx="7561374" cy="1633680"/>
          </a:xfrm>
        </p:grpSpPr>
        <p:sp>
          <p:nvSpPr>
            <p:cNvPr id="105" name="CustomShape 3"/>
            <p:cNvSpPr/>
            <p:nvPr/>
          </p:nvSpPr>
          <p:spPr>
            <a:xfrm>
              <a:off x="2577174" y="4572720"/>
              <a:ext cx="7468920" cy="1107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.</a:t>
              </a:r>
              <a:endParaRPr lang="en-US" sz="2400" spc="-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6" name="CustomShape 4"/>
            <p:cNvSpPr/>
            <p:nvPr/>
          </p:nvSpPr>
          <p:spPr>
            <a:xfrm>
              <a:off x="2484720" y="5021280"/>
              <a:ext cx="360" cy="11851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lt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5"/>
          <p:cNvSpPr/>
          <p:nvPr/>
        </p:nvSpPr>
        <p:spPr>
          <a:xfrm>
            <a:off x="380879" y="1664640"/>
            <a:ext cx="3611019" cy="30279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 течение 53 лет уровень самоубийств среди мужчин в возрасте от 15 до 24 лет вырос до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268%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(ВОЗ, 2003 год). </a:t>
            </a:r>
            <a:endParaRPr lang="ru-RU" sz="1600" dirty="0"/>
          </a:p>
          <a:p>
            <a:pPr algn="just">
              <a:lnSpc>
                <a:spcPct val="100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дополнение к росту числа самоубийств, растет число лиц, совершающих суицидальные попытки, соотношение суицидов к суицидальным попыткам составляет до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1:20. </a:t>
            </a:r>
            <a:endParaRPr lang="ru-RU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720000" y="1191600"/>
            <a:ext cx="2098080" cy="46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en-US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4402667" y="1773004"/>
            <a:ext cx="3691466" cy="2161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самоубийство — трагедия, приносящая горе семьям, обществу и целым странам и имеющая долгосрочные последствия для людей, переживших утрату. </a:t>
            </a:r>
            <a:endParaRPr lang="en-US" sz="1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600" spc="-1" dirty="0">
              <a:solidFill>
                <a:srgbClr val="000000"/>
              </a:solidFill>
              <a:latin typeface="Open Sans Light"/>
              <a:ea typeface="Open Sans Light"/>
            </a:endParaRPr>
          </a:p>
          <a:p>
            <a:pPr algn="ctr">
              <a:lnSpc>
                <a:spcPct val="100000"/>
              </a:lnSpc>
            </a:pPr>
            <a:endParaRPr lang="ru-RU" spc="-1" dirty="0">
              <a:solidFill>
                <a:srgbClr val="000000"/>
              </a:solidFill>
              <a:latin typeface="Open Sans Light"/>
              <a:ea typeface="Open Sans Light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8200103" y="1653120"/>
            <a:ext cx="3651097" cy="2161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изучения психоэмоционального состояния населения обусловлена неуклонным ростом количества суицидов и покушений на самоубийство во всём мире, в том числе и в Казахстане.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100" b="1" dirty="0"/>
          </a:p>
        </p:txBody>
      </p:sp>
      <p:sp>
        <p:nvSpPr>
          <p:cNvPr id="112" name="CustomShape 9"/>
          <p:cNvSpPr/>
          <p:nvPr/>
        </p:nvSpPr>
        <p:spPr>
          <a:xfrm>
            <a:off x="8487366" y="1037471"/>
            <a:ext cx="2864520" cy="46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endParaRPr lang="en-US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CustomShape 10"/>
          <p:cNvSpPr/>
          <p:nvPr/>
        </p:nvSpPr>
        <p:spPr>
          <a:xfrm>
            <a:off x="4849115" y="1143000"/>
            <a:ext cx="2098080" cy="46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ВОЗ</a:t>
            </a:r>
            <a:r>
              <a:rPr lang="en-US" sz="2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endParaRPr lang="en-US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  <a:ea typeface="Calibri"/>
              </a:rPr>
              <a:t> </a:t>
            </a:r>
            <a:r>
              <a:rPr lang="ru-RU" sz="3600" b="1" strike="noStrike" spc="-1" dirty="0">
                <a:solidFill>
                  <a:schemeClr val="bg1"/>
                </a:solidFill>
                <a:latin typeface="+mj-lt"/>
                <a:ea typeface="Calibri"/>
              </a:rPr>
              <a:t>Сопряженность суицидальных мыслей с различными психогенными факторами </a:t>
            </a:r>
            <a:r>
              <a:rPr lang="ru-RU" sz="2800" i="1" strike="noStrike" spc="-1" dirty="0">
                <a:solidFill>
                  <a:schemeClr val="bg1"/>
                </a:solidFill>
                <a:latin typeface="+mj-lt"/>
                <a:ea typeface="Calibri"/>
              </a:rPr>
              <a:t>– табл.2</a:t>
            </a:r>
            <a:endParaRPr lang="en-US" sz="2800" i="1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62365"/>
              </p:ext>
            </p:extLst>
          </p:nvPr>
        </p:nvGraphicFramePr>
        <p:xfrm>
          <a:off x="829733" y="1947334"/>
          <a:ext cx="10100734" cy="3783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565">
                  <a:extLst>
                    <a:ext uri="{9D8B030D-6E8A-4147-A177-3AD203B41FA5}">
                      <a16:colId xmlns:a16="http://schemas.microsoft.com/office/drawing/2014/main" val="1757252435"/>
                    </a:ext>
                  </a:extLst>
                </a:gridCol>
                <a:gridCol w="1231952">
                  <a:extLst>
                    <a:ext uri="{9D8B030D-6E8A-4147-A177-3AD203B41FA5}">
                      <a16:colId xmlns:a16="http://schemas.microsoft.com/office/drawing/2014/main" val="1127833835"/>
                    </a:ext>
                  </a:extLst>
                </a:gridCol>
                <a:gridCol w="1811404">
                  <a:extLst>
                    <a:ext uri="{9D8B030D-6E8A-4147-A177-3AD203B41FA5}">
                      <a16:colId xmlns:a16="http://schemas.microsoft.com/office/drawing/2014/main" val="1374079068"/>
                    </a:ext>
                  </a:extLst>
                </a:gridCol>
                <a:gridCol w="1621639">
                  <a:extLst>
                    <a:ext uri="{9D8B030D-6E8A-4147-A177-3AD203B41FA5}">
                      <a16:colId xmlns:a16="http://schemas.microsoft.com/office/drawing/2014/main" val="482491307"/>
                    </a:ext>
                  </a:extLst>
                </a:gridCol>
                <a:gridCol w="2070174">
                  <a:extLst>
                    <a:ext uri="{9D8B030D-6E8A-4147-A177-3AD203B41FA5}">
                      <a16:colId xmlns:a16="http://schemas.microsoft.com/office/drawing/2014/main" val="3193020419"/>
                    </a:ext>
                  </a:extLst>
                </a:gridCol>
              </a:tblGrid>
              <a:tr h="3526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Психогенные</a:t>
                      </a:r>
                      <a:r>
                        <a:rPr lang="ru-RU" sz="1800" baseline="0" dirty="0">
                          <a:solidFill>
                            <a:schemeClr val="bg1"/>
                          </a:solidFill>
                          <a:effectLst/>
                        </a:rPr>
                        <a:t> факторы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Суицидальные мысли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53114"/>
                  </a:ext>
                </a:extLst>
              </a:tr>
              <a:tr h="434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активные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пассивные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344482"/>
                  </a:ext>
                </a:extLst>
              </a:tr>
              <a:tr h="77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Разрыв отношений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 (5%)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 (7%)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Преобладают</a:t>
                      </a:r>
                      <a:r>
                        <a:rPr lang="ru-RU" sz="1400" baseline="0" dirty="0">
                          <a:effectLst/>
                        </a:rPr>
                        <a:t> а</a:t>
                      </a:r>
                      <a:r>
                        <a:rPr lang="ru-RU" sz="1400" dirty="0">
                          <a:effectLst/>
                        </a:rPr>
                        <a:t>ктивные суицидальные мысли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303154"/>
                  </a:ext>
                </a:extLst>
              </a:tr>
              <a:tr h="77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Конфликты с родителями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 (3%)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 (7%)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4(1%)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Преобладают</a:t>
                      </a:r>
                      <a:r>
                        <a:rPr lang="ru-RU" sz="1400" baseline="0" dirty="0">
                          <a:effectLst/>
                        </a:rPr>
                        <a:t> а</a:t>
                      </a:r>
                      <a:r>
                        <a:rPr lang="ru-RU" sz="1400" dirty="0">
                          <a:effectLst/>
                        </a:rPr>
                        <a:t>ктивные суицидальные мысли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950181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Конфликты с мужем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 (2%)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890534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Развод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(1%)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(1%)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0681638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Смерть близкого человека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(2%)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236756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Долги, кредиты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(3%)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(2%)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013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40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99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lang="ru-RU" sz="5400" b="1" spc="-1" dirty="0">
                <a:solidFill>
                  <a:srgbClr val="FFFFFF"/>
                </a:solidFill>
                <a:latin typeface="Calibri"/>
                <a:ea typeface="Calibri"/>
              </a:rPr>
              <a:t>Выводы</a:t>
            </a:r>
            <a:endParaRPr lang="en-US" sz="5400" b="1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8733" y="1716480"/>
            <a:ext cx="112014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Психолого-психиатрический анализ контента 350 депрессивных постов подтверждает, что посты содержат указания на </a:t>
            </a:r>
            <a:r>
              <a:rPr lang="ru-RU" sz="2000" b="1" dirty="0"/>
              <a:t>психогенные травмы,</a:t>
            </a:r>
            <a:r>
              <a:rPr lang="ru-RU" sz="2000" dirty="0"/>
              <a:t> наличие </a:t>
            </a:r>
            <a:r>
              <a:rPr lang="ru-RU" sz="2000" b="1" dirty="0"/>
              <a:t>реакций на психогенные травмы, суицидальные мысли</a:t>
            </a:r>
            <a:r>
              <a:rPr lang="ru-RU" sz="2000" dirty="0"/>
              <a:t> и совершенные </a:t>
            </a:r>
            <a:r>
              <a:rPr lang="ru-RU" sz="2000" b="1" dirty="0"/>
              <a:t>суицидальные поступки</a:t>
            </a:r>
            <a:r>
              <a:rPr lang="ru-RU" sz="2000" dirty="0"/>
              <a:t>, </a:t>
            </a:r>
            <a:r>
              <a:rPr lang="ru-RU" sz="2000" b="1" dirty="0"/>
              <a:t>депрессивные эмоции</a:t>
            </a:r>
            <a:r>
              <a:rPr lang="ru-RU" sz="2000" dirty="0"/>
              <a:t>, </a:t>
            </a:r>
            <a:r>
              <a:rPr lang="ru-RU" sz="2000" b="1" dirty="0"/>
              <a:t>депрессивные симптомы</a:t>
            </a:r>
            <a:r>
              <a:rPr lang="ru-RU" sz="2000" dirty="0"/>
              <a:t>, </a:t>
            </a:r>
            <a:r>
              <a:rPr lang="ru-RU" sz="2000" b="1" dirty="0"/>
              <a:t>депрессивный характер</a:t>
            </a:r>
            <a:r>
              <a:rPr lang="ru-RU" sz="2000" dirty="0"/>
              <a:t>, а по некоторым постам удаётся распознать </a:t>
            </a:r>
            <a:r>
              <a:rPr lang="ru-RU" sz="2000" b="1" dirty="0"/>
              <a:t>клиническую депрессию</a:t>
            </a:r>
            <a:r>
              <a:rPr lang="ru-RU" sz="20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Разработанные нами критерии анализа депрессивных </a:t>
            </a:r>
            <a:r>
              <a:rPr lang="ru-RU" sz="2000" dirty="0" err="1"/>
              <a:t>контентов</a:t>
            </a:r>
            <a:r>
              <a:rPr lang="ru-RU" sz="2000" dirty="0"/>
              <a:t>, позволили выделить некоторые </a:t>
            </a:r>
            <a:r>
              <a:rPr lang="ru-RU" sz="2000" b="1" u="sng" dirty="0"/>
              <a:t>особо патогенные эмоции</a:t>
            </a:r>
            <a:r>
              <a:rPr lang="ru-RU" sz="2000" b="1" dirty="0"/>
              <a:t> (обида), </a:t>
            </a:r>
            <a:r>
              <a:rPr lang="ru-RU" sz="2000" b="1" u="sng" dirty="0"/>
              <a:t>эмоциональные состояния </a:t>
            </a:r>
            <a:r>
              <a:rPr lang="ru-RU" sz="2000" b="1" dirty="0"/>
              <a:t>(одиночество)</a:t>
            </a:r>
            <a:r>
              <a:rPr lang="ru-RU" sz="2000" dirty="0"/>
              <a:t> и </a:t>
            </a:r>
            <a:r>
              <a:rPr lang="ru-RU" sz="2000" b="1" u="sng" dirty="0"/>
              <a:t>конфликты</a:t>
            </a:r>
            <a:r>
              <a:rPr lang="ru-RU" sz="2000" b="1" dirty="0"/>
              <a:t> (разрыв отношений, конфликты с родителями).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Распознание психоэмоционального состояния лиц на основе анализа контента депрессивных постов – это часть многогранного процесса изучения человека с суицидальными тенденциями, который основан на </a:t>
            </a:r>
            <a:r>
              <a:rPr lang="ru-RU" sz="2000" b="1" dirty="0"/>
              <a:t>идентификации и оценке предупреждающих знаков, </a:t>
            </a:r>
            <a:r>
              <a:rPr lang="ru-RU" sz="2000" dirty="0"/>
              <a:t>а также </a:t>
            </a:r>
            <a:r>
              <a:rPr lang="ru-RU" sz="2000" b="1" dirty="0"/>
              <a:t>факторов риска и защиты</a:t>
            </a:r>
            <a:r>
              <a:rPr lang="ru-RU" sz="20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Оценка психоэмоционального состояния лиц с суицидальным поведением является неотъемлемой частью целостного терапевтического процесса </a:t>
            </a:r>
            <a:r>
              <a:rPr lang="ru-RU" sz="2000"/>
              <a:t>и процесса совершенствования </a:t>
            </a:r>
            <a:r>
              <a:rPr lang="ru-RU" sz="2000" dirty="0"/>
              <a:t>мер профилактики самоубийств.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04517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600" y="1160205"/>
            <a:ext cx="12191400" cy="3431459"/>
          </a:xfrm>
          <a:prstGeom prst="rect">
            <a:avLst/>
          </a:prstGeom>
          <a:gradFill rotWithShape="0">
            <a:gsLst>
              <a:gs pos="100000">
                <a:srgbClr val="5B43A3"/>
              </a:gs>
              <a:gs pos="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i="1" spc="-1" dirty="0">
                <a:solidFill>
                  <a:schemeClr val="bg1"/>
                </a:solidFill>
                <a:latin typeface="Calibri"/>
                <a:ea typeface="Calibri"/>
              </a:rPr>
              <a:t>С</a:t>
            </a:r>
            <a:r>
              <a:rPr lang="ru-RU" sz="5400" b="1" i="1" strike="noStrike" spc="-1" dirty="0">
                <a:solidFill>
                  <a:schemeClr val="bg1"/>
                </a:solidFill>
                <a:latin typeface="Calibri"/>
                <a:ea typeface="Calibri"/>
              </a:rPr>
              <a:t>пасибо за внимание</a:t>
            </a:r>
            <a:endParaRPr lang="en-US" sz="5400" b="1" i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4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364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269400" y="1766374"/>
            <a:ext cx="5645160" cy="4473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 и анализ сообщений (открытых в доступе) из страниц пользователей социальных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сетей с использованием информационно-аналитической системы.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азметка тональности  информации (позитивная/негативная/нейтральная). 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Разработка алгоритма для выделения из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негативных постов лиц с суицидальными тенденциями, в том числе пытавшихся совершить суицидальные попытки (с использованием ключевых слов-маркеров).  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сихолого-психиатрический анализ и экспертная оценка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постов с суицидальным контентом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целью выявления психоэмоционального состояния лиц с суицидальными тенденциями.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0" y="720"/>
            <a:ext cx="6159600" cy="68572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09800" y="2636280"/>
            <a:ext cx="5781960" cy="282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FFFFFF"/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</a:rPr>
              <a:t>Оценка психоэмоционального состояния лиц с </a:t>
            </a:r>
          </a:p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FFFFFF"/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</a:rPr>
              <a:t> суицидальными тенденциями, в том числе подростков, </a:t>
            </a:r>
          </a:p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FFFFFF"/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</a:rPr>
              <a:t>с использованием мониторинга социальных сетей</a:t>
            </a:r>
            <a:endParaRPr lang="en-US" sz="2400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7360" indent="-285120">
              <a:lnSpc>
                <a:spcPct val="115000"/>
              </a:lnSpc>
              <a:buClr>
                <a:srgbClr val="FFFFFF"/>
              </a:buClr>
              <a:buFont typeface="Wingdings" charset="2"/>
              <a:buChar char=""/>
            </a:pPr>
            <a:endParaRPr lang="ru-RU" sz="2400" b="0" strike="noStrike" spc="-1" dirty="0">
              <a:solidFill>
                <a:schemeClr val="bg1"/>
              </a:solidFill>
              <a:latin typeface="Open Sans"/>
              <a:ea typeface="Open Sans"/>
            </a:endParaRPr>
          </a:p>
          <a:p>
            <a:pPr marL="102240">
              <a:lnSpc>
                <a:spcPct val="115000"/>
              </a:lnSpc>
              <a:buClr>
                <a:srgbClr val="FFFFFF"/>
              </a:buClr>
            </a:pPr>
            <a:endParaRPr lang="en-US" sz="1600" b="0" strike="noStrike" spc="-1" dirty="0"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511920" y="1400400"/>
            <a:ext cx="362124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5400" b="1" spc="-1" dirty="0">
                <a:solidFill>
                  <a:srgbClr val="FFFFFF"/>
                </a:solidFill>
                <a:latin typeface="Open Sans"/>
              </a:rPr>
              <a:t>Цель:</a:t>
            </a:r>
            <a:endParaRPr lang="en-US" sz="5400" b="0" strike="noStrike" spc="-1" dirty="0"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6671520" y="617986"/>
            <a:ext cx="5311440" cy="94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0000"/>
                </a:solidFill>
                <a:latin typeface="Open Sans ExtraBold"/>
                <a:ea typeface="Open Sans ExtraBold"/>
              </a:rPr>
              <a:t>Задачи:</a:t>
            </a:r>
            <a:endParaRPr lang="en-US" sz="4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-1800" y="17962"/>
            <a:ext cx="12191400" cy="2183066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81000" y="1442750"/>
            <a:ext cx="11633200" cy="7403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Технологии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Alem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Media Monitoring </a:t>
            </a:r>
            <a:r>
              <a:rPr lang="ru-RU" sz="2000" b="1" spc="-1" dirty="0">
                <a:solidFill>
                  <a:srgbClr val="FFFFFF"/>
                </a:solidFill>
                <a:latin typeface="+mj-lt"/>
                <a:ea typeface="Open Sans ExtraBold"/>
              </a:rPr>
              <a:t>были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основой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в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сборе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информации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и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идентификации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постов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суицидального</a:t>
            </a:r>
            <a:r>
              <a:rPr lang="en-US" sz="20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+mj-lt"/>
                <a:ea typeface="Open Sans ExtraBold"/>
              </a:rPr>
              <a:t>характера</a:t>
            </a:r>
            <a:endParaRPr lang="en-US" sz="2000" b="1" strike="noStrike" spc="-1" dirty="0">
              <a:latin typeface="+mj-lt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180381" y="2292200"/>
            <a:ext cx="7500953" cy="429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Поисковая система осуществляла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автоматизированный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сбор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неструктурированной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информации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из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открытых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профилей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 (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постов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, 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изображений,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лайков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,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комментариев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, подписок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и </a:t>
            </a:r>
            <a:r>
              <a:rPr lang="en-US" sz="1600" i="1" spc="-1" dirty="0" err="1">
                <a:solidFill>
                  <a:srgbClr val="000000"/>
                </a:solidFill>
                <a:ea typeface="Open Sans Light"/>
              </a:rPr>
              <a:t>репостов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в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следующих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социальных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сетях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(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Вконтакте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, Facebook, Twitter, Instagram, Mail.ru,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Одноклассники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).</a:t>
            </a:r>
            <a:endParaRPr lang="ru-RU" sz="1600" spc="-1" dirty="0">
              <a:solidFill>
                <a:srgbClr val="000000"/>
              </a:solidFill>
              <a:ea typeface="Open Sans Light"/>
            </a:endParaRPr>
          </a:p>
          <a:p>
            <a:pPr algn="just"/>
            <a:endParaRPr lang="ru-RU" sz="1600" spc="-1" dirty="0">
              <a:solidFill>
                <a:srgbClr val="000000"/>
              </a:solidFill>
              <a:ea typeface="Open Sans 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Размечала тональность информации (позитивная/негативная /нейтральная).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spc="-1" dirty="0">
              <a:solidFill>
                <a:srgbClr val="000000"/>
              </a:solidFill>
              <a:ea typeface="Open Sans 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С помощью ключевых слов-маркеров, обозначенных психиатрами, определяла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в негативных </a:t>
            </a:r>
            <a:r>
              <a:rPr lang="ru-RU" sz="1600" spc="-1" dirty="0" err="1">
                <a:solidFill>
                  <a:srgbClr val="000000"/>
                </a:solidFill>
                <a:ea typeface="Open Sans Light"/>
              </a:rPr>
              <a:t>контентах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ea typeface="Open Sans Light"/>
              </a:rPr>
              <a:t>признак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и</a:t>
            </a:r>
            <a:r>
              <a:rPr lang="en-US" sz="1600" spc="-1" dirty="0">
                <a:solidFill>
                  <a:srgbClr val="000000"/>
                </a:solidFill>
                <a:ea typeface="Open Sans Light"/>
              </a:rPr>
              <a:t> </a:t>
            </a:r>
            <a:r>
              <a:rPr lang="ru-RU" sz="1600" spc="-1" dirty="0">
                <a:solidFill>
                  <a:srgbClr val="000000"/>
                </a:solidFill>
                <a:ea typeface="Open Sans Light"/>
              </a:rPr>
              <a:t>суицидального риска/тенденций.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spc="-1" dirty="0">
              <a:solidFill>
                <a:srgbClr val="000000"/>
              </a:solidFill>
              <a:ea typeface="Open Sans 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1" dirty="0"/>
              <a:t>Далее проводился </a:t>
            </a:r>
            <a:r>
              <a:rPr lang="ru-RU" sz="1600" b="1" spc="-1" dirty="0"/>
              <a:t>психолого-психиатрический анализ и экспертная оценка постов с суицидальным контентом с целью выявления психоэмоционального состояния лиц с суицидальными тенденциями</a:t>
            </a:r>
            <a:endParaRPr lang="en-US" sz="1600" b="1" spc="-1" dirty="0"/>
          </a:p>
        </p:txBody>
      </p:sp>
      <p:sp>
        <p:nvSpPr>
          <p:cNvPr id="137" name="CustomShape 4"/>
          <p:cNvSpPr/>
          <p:nvPr/>
        </p:nvSpPr>
        <p:spPr>
          <a:xfrm>
            <a:off x="-175400" y="667046"/>
            <a:ext cx="12189600" cy="99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FFFFFF"/>
                </a:solidFill>
                <a:latin typeface="+mj-lt"/>
                <a:ea typeface="Open Sans"/>
              </a:rPr>
              <a:t>Партнёрство</a:t>
            </a:r>
            <a:endParaRPr lang="en-US" sz="4000" b="1" strike="noStrike" spc="-1" dirty="0">
              <a:latin typeface="+mj-lt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8373095" y="3544919"/>
            <a:ext cx="3064934" cy="1380067"/>
            <a:chOff x="7451628" y="1469130"/>
            <a:chExt cx="4457434" cy="1560981"/>
          </a:xfrm>
        </p:grpSpPr>
        <p:pic>
          <p:nvPicPr>
            <p:cNvPr id="42" name="Google Shape;106;p14"/>
            <p:cNvPicPr preferRelativeResize="0"/>
            <p:nvPr/>
          </p:nvPicPr>
          <p:blipFill rotWithShape="1">
            <a:blip r:embed="rId3">
              <a:alphaModFix/>
            </a:blip>
            <a:srcRect l="1737" t="1737" r="1727" b="1727"/>
            <a:stretch/>
          </p:blipFill>
          <p:spPr>
            <a:xfrm>
              <a:off x="8426298" y="1469130"/>
              <a:ext cx="728348" cy="67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Google Shape;109;p14"/>
            <p:cNvPicPr preferRelativeResize="0"/>
            <p:nvPr/>
          </p:nvPicPr>
          <p:blipFill rotWithShape="1">
            <a:blip r:embed="rId4">
              <a:alphaModFix/>
            </a:blip>
            <a:srcRect l="2865" t="2865" r="2865" b="2865"/>
            <a:stretch/>
          </p:blipFill>
          <p:spPr>
            <a:xfrm>
              <a:off x="7451628" y="1928117"/>
              <a:ext cx="727655" cy="67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107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232005" y="1483827"/>
              <a:ext cx="728348" cy="67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oogle Shape;110;p14"/>
            <p:cNvPicPr preferRelativeResize="0"/>
            <p:nvPr/>
          </p:nvPicPr>
          <p:blipFill rotWithShape="1">
            <a:blip r:embed="rId6">
              <a:alphaModFix/>
            </a:blip>
            <a:srcRect l="5986" t="5986" r="5977" b="5977"/>
            <a:stretch/>
          </p:blipFill>
          <p:spPr>
            <a:xfrm>
              <a:off x="11180714" y="1483827"/>
              <a:ext cx="728348" cy="6715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112;p1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426298" y="2337201"/>
              <a:ext cx="728348" cy="67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Google Shape;105;p14"/>
            <p:cNvPicPr preferRelativeResize="0"/>
            <p:nvPr/>
          </p:nvPicPr>
          <p:blipFill rotWithShape="1">
            <a:blip r:embed="rId8">
              <a:alphaModFix/>
            </a:blip>
            <a:srcRect l="1390" t="1390" r="1399" b="1399"/>
            <a:stretch/>
          </p:blipFill>
          <p:spPr>
            <a:xfrm>
              <a:off x="9326244" y="2357684"/>
              <a:ext cx="727655" cy="6709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113;p14"/>
            <p:cNvPicPr preferRelativeResize="0"/>
            <p:nvPr/>
          </p:nvPicPr>
          <p:blipFill rotWithShape="1">
            <a:blip r:embed="rId9">
              <a:alphaModFix/>
            </a:blip>
            <a:srcRect l="6109" t="6109" r="6117" b="6117"/>
            <a:stretch/>
          </p:blipFill>
          <p:spPr>
            <a:xfrm>
              <a:off x="10225497" y="2357684"/>
              <a:ext cx="727656" cy="6709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108;p14"/>
            <p:cNvPicPr preferRelativeResize="0"/>
            <p:nvPr/>
          </p:nvPicPr>
          <p:blipFill rotWithShape="1">
            <a:blip r:embed="rId10">
              <a:alphaModFix/>
            </a:blip>
            <a:srcRect l="7285" t="7285" r="7302" b="7302"/>
            <a:stretch/>
          </p:blipFill>
          <p:spPr>
            <a:xfrm>
              <a:off x="11180714" y="2358538"/>
              <a:ext cx="728348" cy="67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111;p14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9326243" y="1480502"/>
              <a:ext cx="727655" cy="67093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F1A512-CD6C-41AB-A5D3-94F94447BB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90504" y="368236"/>
            <a:ext cx="1847525" cy="87801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CCC91C-5937-4787-8CE1-478958D9DC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1000" y="309125"/>
            <a:ext cx="2969009" cy="100592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7936AF-11ED-4E6A-B73F-7E919D38CC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47137" y="109134"/>
            <a:ext cx="1536325" cy="5182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2"/>
          <p:cNvSpPr/>
          <p:nvPr/>
        </p:nvSpPr>
        <p:spPr>
          <a:xfrm>
            <a:off x="600" y="0"/>
            <a:ext cx="12191400" cy="2031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3613320" y="427680"/>
            <a:ext cx="7590388" cy="11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/>
            <a:r>
              <a:rPr lang="ru-RU" sz="2800" b="1" spc="-1" dirty="0">
                <a:solidFill>
                  <a:schemeClr val="bg1"/>
                </a:solidFill>
              </a:rPr>
              <a:t>При помощи первичного алгоритма с</a:t>
            </a:r>
            <a:r>
              <a:rPr lang="en-US" sz="2800" b="1" spc="-1" dirty="0" err="1">
                <a:solidFill>
                  <a:schemeClr val="bg1"/>
                </a:solidFill>
              </a:rPr>
              <a:t>об</a:t>
            </a:r>
            <a:r>
              <a:rPr lang="ru-RU" sz="2800" b="1" spc="-1" dirty="0">
                <a:solidFill>
                  <a:schemeClr val="bg1"/>
                </a:solidFill>
              </a:rPr>
              <a:t>раны</a:t>
            </a:r>
            <a:r>
              <a:rPr lang="en-US" sz="2800" b="1" spc="-1" dirty="0">
                <a:solidFill>
                  <a:schemeClr val="bg1"/>
                </a:solidFill>
              </a:rPr>
              <a:t> </a:t>
            </a:r>
            <a:r>
              <a:rPr lang="ru-RU" sz="2800" b="1" spc="-1" dirty="0">
                <a:solidFill>
                  <a:schemeClr val="bg1"/>
                </a:solidFill>
              </a:rPr>
              <a:t>депрессивные посты</a:t>
            </a:r>
            <a:r>
              <a:rPr lang="en-US" sz="2800" b="1" spc="-1" dirty="0">
                <a:solidFill>
                  <a:schemeClr val="bg1"/>
                </a:solidFill>
              </a:rPr>
              <a:t> </a:t>
            </a:r>
            <a:endParaRPr lang="ru-RU" sz="2800" b="1" spc="-1" dirty="0">
              <a:solidFill>
                <a:schemeClr val="bg1"/>
              </a:solidFill>
              <a:latin typeface="Open Sans ExtraBold"/>
              <a:ea typeface="Open Sans ExtraBold"/>
            </a:endParaRP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FFFFFF"/>
              </a:solidFill>
              <a:latin typeface="Open Sans ExtraBold"/>
              <a:ea typeface="Open Sans ExtraBold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64" name="CustomShape 4"/>
          <p:cNvSpPr/>
          <p:nvPr/>
        </p:nvSpPr>
        <p:spPr>
          <a:xfrm>
            <a:off x="3613320" y="407160"/>
            <a:ext cx="8421840" cy="121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2400" b="1" strike="noStrike" spc="-1" dirty="0">
              <a:solidFill>
                <a:srgbClr val="FFFFFF"/>
              </a:solidFill>
              <a:latin typeface="Open Sans ExtraBold"/>
              <a:ea typeface="Open Sans ExtraBold"/>
            </a:endParaRPr>
          </a:p>
        </p:txBody>
      </p:sp>
      <p:sp>
        <p:nvSpPr>
          <p:cNvPr id="165" name="CustomShape 5"/>
          <p:cNvSpPr/>
          <p:nvPr/>
        </p:nvSpPr>
        <p:spPr>
          <a:xfrm flipH="1">
            <a:off x="3245400" y="210600"/>
            <a:ext cx="9720" cy="1619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l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Прямоугольник 15"/>
          <p:cNvSpPr/>
          <p:nvPr/>
        </p:nvSpPr>
        <p:spPr>
          <a:xfrm>
            <a:off x="508002" y="2413337"/>
            <a:ext cx="287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b="1" spc="-1" dirty="0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Депрессивный профиль:</a:t>
            </a:r>
          </a:p>
          <a:p>
            <a:pPr algn="just">
              <a:lnSpc>
                <a:spcPct val="100000"/>
              </a:lnSpc>
            </a:pPr>
            <a:r>
              <a:rPr lang="en-US" spc="-1" dirty="0" err="1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Девушка</a:t>
            </a:r>
            <a:r>
              <a:rPr lang="en-US" spc="-1" dirty="0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, 2</a:t>
            </a:r>
            <a:r>
              <a:rPr lang="ru-RU" spc="-1" dirty="0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7</a:t>
            </a:r>
            <a:r>
              <a:rPr lang="en-US" spc="-1" dirty="0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ExtraBold"/>
                <a:cs typeface="Times New Roman" panose="02020603050405020304" pitchFamily="18" charset="0"/>
              </a:rPr>
              <a:t>лет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Испытывает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чувство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одиночества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,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низкая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самооценка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. 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Выражает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суицидальные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мысли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.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Воспринимает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суицид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как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способ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выхода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из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критической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 </a:t>
            </a:r>
            <a:r>
              <a:rPr lang="en-US" spc="-1" dirty="0" err="1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ситуации</a:t>
            </a:r>
            <a:r>
              <a:rPr lang="en-US" spc="-1" dirty="0">
                <a:latin typeface="Times New Roman" panose="02020603050405020304" pitchFamily="18" charset="0"/>
                <a:ea typeface="Open Sans Light"/>
                <a:cs typeface="Times New Roman" panose="02020603050405020304" pitchFamily="18" charset="0"/>
              </a:rPr>
              <a:t>.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stomShape 3"/>
          <p:cNvSpPr/>
          <p:nvPr/>
        </p:nvSpPr>
        <p:spPr>
          <a:xfrm>
            <a:off x="811473" y="512212"/>
            <a:ext cx="1440872" cy="11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/>
            <a:r>
              <a:rPr lang="en-US" sz="2800" b="1" spc="-1" dirty="0">
                <a:solidFill>
                  <a:schemeClr val="bg1"/>
                </a:solidFill>
              </a:rPr>
              <a:t>35</a:t>
            </a:r>
            <a:r>
              <a:rPr lang="ru-RU" sz="2800" b="1" spc="-1" dirty="0">
                <a:solidFill>
                  <a:schemeClr val="bg1"/>
                </a:solidFill>
              </a:rPr>
              <a:t> </a:t>
            </a:r>
            <a:r>
              <a:rPr lang="en-US" sz="2800" b="1" spc="-1" dirty="0">
                <a:solidFill>
                  <a:schemeClr val="bg1"/>
                </a:solidFill>
              </a:rPr>
              <a:t>000 </a:t>
            </a:r>
            <a:r>
              <a:rPr lang="ru-RU" sz="2800" b="1" spc="-1" dirty="0">
                <a:solidFill>
                  <a:schemeClr val="bg1"/>
                </a:solidFill>
              </a:rPr>
              <a:t>постов </a:t>
            </a:r>
            <a:endParaRPr lang="ru-RU" sz="2800" b="1" spc="-1" dirty="0">
              <a:solidFill>
                <a:schemeClr val="bg1"/>
              </a:solidFill>
              <a:latin typeface="Open Sans ExtraBold"/>
              <a:ea typeface="Open Sans ExtraBold"/>
            </a:endParaRP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FFFFFF"/>
              </a:solidFill>
              <a:latin typeface="Open Sans ExtraBold"/>
              <a:ea typeface="Open Sans ExtraBold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A744E-99F4-468E-82C4-C9DE95E35ECB}"/>
              </a:ext>
            </a:extLst>
          </p:cNvPr>
          <p:cNvSpPr txBox="1"/>
          <p:nvPr/>
        </p:nvSpPr>
        <p:spPr>
          <a:xfrm>
            <a:off x="3725333" y="2310349"/>
            <a:ext cx="795866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Всё. Я больше не могу. Не хочется больше жить. Я не тяну эту жизнь. Я её не понимаю. Не понимаю себя и людей вокруг. Мне уже 27 лет. У меня ничего нет. Нет образования. Я несколько раз бросала учёбу... Не тяну. Людей очень боюсь, я не общаюсь с ними…Боюсь этой жизни и не понимаю её… Не могу общаться с людьми… ничего нигде не получается, всё валится из рук... Я никто и ничто в этой жизни. Мне очень жаль моих родителей. Я не оправдала их ожидания и мне очень стыдно…Мне очень тяжело в этой жизни…. Я устала от этого мира и от себя. Не хочу больше ничего… Я в тупике….Я просто не знаю, как мне жить дальше...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-37846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514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chemeClr val="bg1"/>
                </a:solidFill>
              </a:rPr>
              <a:t>Результаты анализа 350 постов</a:t>
            </a:r>
            <a:endParaRPr lang="en-US" sz="4000" b="1" strike="noStrike" spc="-1" dirty="0">
              <a:latin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58338"/>
              </p:ext>
            </p:extLst>
          </p:nvPr>
        </p:nvGraphicFramePr>
        <p:xfrm>
          <a:off x="3399578" y="4055038"/>
          <a:ext cx="4747491" cy="1771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0833">
                  <a:extLst>
                    <a:ext uri="{9D8B030D-6E8A-4147-A177-3AD203B41FA5}">
                      <a16:colId xmlns:a16="http://schemas.microsoft.com/office/drawing/2014/main" val="2190830533"/>
                    </a:ext>
                  </a:extLst>
                </a:gridCol>
                <a:gridCol w="2516658">
                  <a:extLst>
                    <a:ext uri="{9D8B030D-6E8A-4147-A177-3AD203B41FA5}">
                      <a16:colId xmlns:a16="http://schemas.microsoft.com/office/drawing/2014/main" val="583079879"/>
                    </a:ext>
                  </a:extLst>
                </a:gridCol>
              </a:tblGrid>
              <a:tr h="1045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>
                          <a:effectLst/>
                        </a:rPr>
                        <a:t>реклама </a:t>
                      </a:r>
                      <a:endParaRPr lang="ru-RU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>
                          <a:effectLst/>
                        </a:rPr>
                        <a:t>недостаток информации </a:t>
                      </a:r>
                      <a:endParaRPr lang="ru-RU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90055"/>
                  </a:ext>
                </a:extLst>
              </a:tr>
              <a:tr h="726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>
                          <a:effectLst/>
                        </a:rPr>
                        <a:t>7 %</a:t>
                      </a:r>
                      <a:endParaRPr lang="ru-RU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bg1"/>
                          </a:solidFill>
                          <a:effectLst/>
                        </a:rPr>
                        <a:t>35 %</a:t>
                      </a:r>
                      <a:endParaRPr lang="ru-RU" sz="22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4685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63419" y="2008596"/>
            <a:ext cx="111667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 35 000 постов с депрессивными высказываниями на русском языке выбрано </a:t>
            </a:r>
            <a:r>
              <a:rPr lang="ru-RU" b="1" u="sng" dirty="0"/>
              <a:t> 350 постов</a:t>
            </a:r>
            <a:r>
              <a:rPr lang="ru-RU" dirty="0"/>
              <a:t> (каждый 100-й пост), т.е. </a:t>
            </a:r>
            <a:r>
              <a:rPr lang="ru-RU" b="1" dirty="0"/>
              <a:t>1%</a:t>
            </a:r>
            <a:r>
              <a:rPr lang="ru-RU" dirty="0"/>
              <a:t> данных.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провели психолого-психиатрический анализ 350 </a:t>
            </a:r>
            <a:r>
              <a:rPr lang="ru-RU" dirty="0" err="1"/>
              <a:t>контентов</a:t>
            </a:r>
            <a:r>
              <a:rPr lang="ru-RU" dirty="0"/>
              <a:t> и дали экспертную оценку постов по 40 параметрам (наличие или отсутствие психогенной ситуации, депрессии, суицидальных мыслей, попыток, преобладающие эмоции и эмоциональные состояния респондентов, основные конфликты и др.).</a:t>
            </a:r>
          </a:p>
        </p:txBody>
      </p:sp>
    </p:spTree>
    <p:extLst>
      <p:ext uri="{BB962C8B-B14F-4D97-AF65-F5344CB8AC3E}">
        <p14:creationId xmlns:p14="http://schemas.microsoft.com/office/powerpoint/2010/main" val="153448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514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solidFill>
                  <a:schemeClr val="bg1"/>
                </a:solidFill>
              </a:rPr>
              <a:t>Возраст респондентов – </a:t>
            </a:r>
            <a:r>
              <a:rPr lang="ru-RU" sz="2800" i="1" dirty="0">
                <a:solidFill>
                  <a:schemeClr val="bg1"/>
                </a:solidFill>
              </a:rPr>
              <a:t>рис.1</a:t>
            </a:r>
            <a:endParaRPr lang="en-US" sz="2800" i="1" strike="noStrike" spc="-1" dirty="0">
              <a:latin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44543"/>
              </p:ext>
            </p:extLst>
          </p:nvPr>
        </p:nvGraphicFramePr>
        <p:xfrm>
          <a:off x="7656723" y="4996872"/>
          <a:ext cx="3558447" cy="873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8447">
                  <a:extLst>
                    <a:ext uri="{9D8B030D-6E8A-4147-A177-3AD203B41FA5}">
                      <a16:colId xmlns:a16="http://schemas.microsoft.com/office/drawing/2014/main" val="2608533739"/>
                    </a:ext>
                  </a:extLst>
                </a:gridCol>
              </a:tblGrid>
              <a:tr h="368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Средний возраст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62843"/>
                  </a:ext>
                </a:extLst>
              </a:tr>
              <a:tr h="479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92017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23530601"/>
              </p:ext>
            </p:extLst>
          </p:nvPr>
        </p:nvGraphicFramePr>
        <p:xfrm>
          <a:off x="315685" y="1931428"/>
          <a:ext cx="6242134" cy="3742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81861"/>
              </p:ext>
            </p:extLst>
          </p:nvPr>
        </p:nvGraphicFramePr>
        <p:xfrm>
          <a:off x="6687127" y="2503614"/>
          <a:ext cx="508923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207">
                  <a:extLst>
                    <a:ext uri="{9D8B030D-6E8A-4147-A177-3AD203B41FA5}">
                      <a16:colId xmlns:a16="http://schemas.microsoft.com/office/drawing/2014/main" val="3034573031"/>
                    </a:ext>
                  </a:extLst>
                </a:gridCol>
                <a:gridCol w="1739515">
                  <a:extLst>
                    <a:ext uri="{9D8B030D-6E8A-4147-A177-3AD203B41FA5}">
                      <a16:colId xmlns:a16="http://schemas.microsoft.com/office/drawing/2014/main" val="1949355318"/>
                    </a:ext>
                  </a:extLst>
                </a:gridCol>
                <a:gridCol w="1739515">
                  <a:extLst>
                    <a:ext uri="{9D8B030D-6E8A-4147-A177-3AD203B41FA5}">
                      <a16:colId xmlns:a16="http://schemas.microsoft.com/office/drawing/2014/main" val="3529107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Контингент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Возраст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3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Подростки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12-18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35 %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28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Молодежь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19-29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35 %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7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Зрелость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30-60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13 %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2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</a:t>
                      </a:r>
                      <a:r>
                        <a:rPr lang="ru-RU" baseline="0" dirty="0"/>
                        <a:t> определен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6980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">
                <a:srgbClr val="7030A0"/>
              </a:gs>
              <a:gs pos="0">
                <a:srgbClr val="408ACE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+mj-lt"/>
                <a:ea typeface="Open Sans ExtraBold"/>
              </a:rPr>
              <a:t>Распределение по полу – </a:t>
            </a:r>
            <a:r>
              <a:rPr lang="ru-RU" sz="2800" i="1" spc="-1" dirty="0">
                <a:solidFill>
                  <a:srgbClr val="FFFFFF"/>
                </a:solidFill>
                <a:latin typeface="+mj-lt"/>
                <a:ea typeface="Open Sans ExtraBold"/>
              </a:rPr>
              <a:t>график 2</a:t>
            </a:r>
            <a:r>
              <a:rPr lang="en-US" sz="2800" i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endParaRPr lang="en-US" sz="2800" i="1" strike="noStrike" spc="-1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70130201"/>
              </p:ext>
            </p:extLst>
          </p:nvPr>
        </p:nvGraphicFramePr>
        <p:xfrm>
          <a:off x="0" y="1716480"/>
          <a:ext cx="12191399" cy="51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995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gradFill rotWithShape="0">
            <a:gsLst>
              <a:gs pos="100000">
                <a:srgbClr val="7030A0"/>
              </a:gs>
              <a:gs pos="100000">
                <a:srgbClr val="2B6DA9"/>
              </a:gs>
            </a:gsLst>
            <a:path path="circle"/>
          </a:gradFill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2191400" cy="17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solidFill>
                  <a:schemeClr val="bg1"/>
                </a:solidFill>
                <a:latin typeface="+mj-lt"/>
              </a:rPr>
              <a:t>Частота встречаемости патогенных факторов </a:t>
            </a:r>
          </a:p>
          <a:p>
            <a:pPr algn="ctr">
              <a:lnSpc>
                <a:spcPct val="100000"/>
              </a:lnSpc>
            </a:pPr>
            <a:r>
              <a:rPr lang="ru-RU" sz="3600" b="1" dirty="0">
                <a:solidFill>
                  <a:schemeClr val="bg1"/>
                </a:solidFill>
                <a:latin typeface="+mj-lt"/>
              </a:rPr>
              <a:t>во всей выборке (%)</a:t>
            </a:r>
            <a:r>
              <a:rPr lang="en-US" sz="36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 </a:t>
            </a:r>
            <a:r>
              <a:rPr lang="ru-RU" sz="3600" b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– </a:t>
            </a:r>
            <a:r>
              <a:rPr lang="ru-RU" sz="2800" i="1" strike="noStrike" spc="-1" dirty="0">
                <a:solidFill>
                  <a:srgbClr val="FFFFFF"/>
                </a:solidFill>
                <a:latin typeface="+mj-lt"/>
                <a:ea typeface="Open Sans ExtraBold"/>
              </a:rPr>
              <a:t>график 3</a:t>
            </a:r>
            <a:endParaRPr lang="en-US" sz="2800" i="1" strike="noStrike" spc="-1" dirty="0">
              <a:latin typeface="+mj-lt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80515160"/>
              </p:ext>
            </p:extLst>
          </p:nvPr>
        </p:nvGraphicFramePr>
        <p:xfrm>
          <a:off x="2013528" y="2065971"/>
          <a:ext cx="7426036" cy="437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782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2079</Words>
  <Application>Microsoft Office PowerPoint</Application>
  <PresentationFormat>Широкоэкранный</PresentationFormat>
  <Paragraphs>278</Paragraphs>
  <Slides>22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Open Sans</vt:lpstr>
      <vt:lpstr>Open Sans ExtraBold</vt:lpstr>
      <vt:lpstr>Open Sans Light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Айгуль Нашкенова</cp:lastModifiedBy>
  <cp:revision>183</cp:revision>
  <dcterms:modified xsi:type="dcterms:W3CDTF">2021-10-12T20:07:35Z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