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7" r:id="rId3"/>
    <p:sldMasterId id="2147483689" r:id="rId4"/>
  </p:sldMasterIdLst>
  <p:notesMasterIdLst>
    <p:notesMasterId r:id="rId32"/>
  </p:notesMasterIdLst>
  <p:sldIdLst>
    <p:sldId id="257" r:id="rId5"/>
    <p:sldId id="274" r:id="rId6"/>
    <p:sldId id="265" r:id="rId7"/>
    <p:sldId id="260" r:id="rId8"/>
    <p:sldId id="266" r:id="rId9"/>
    <p:sldId id="256" r:id="rId10"/>
    <p:sldId id="264" r:id="rId11"/>
    <p:sldId id="319" r:id="rId12"/>
    <p:sldId id="320" r:id="rId13"/>
    <p:sldId id="328" r:id="rId14"/>
    <p:sldId id="323" r:id="rId15"/>
    <p:sldId id="324" r:id="rId16"/>
    <p:sldId id="321" r:id="rId17"/>
    <p:sldId id="326" r:id="rId18"/>
    <p:sldId id="271" r:id="rId19"/>
    <p:sldId id="262" r:id="rId20"/>
    <p:sldId id="325" r:id="rId21"/>
    <p:sldId id="313" r:id="rId22"/>
    <p:sldId id="314" r:id="rId23"/>
    <p:sldId id="315" r:id="rId24"/>
    <p:sldId id="316" r:id="rId25"/>
    <p:sldId id="317" r:id="rId26"/>
    <p:sldId id="318" r:id="rId27"/>
    <p:sldId id="329" r:id="rId28"/>
    <p:sldId id="327" r:id="rId29"/>
    <p:sldId id="330" r:id="rId30"/>
    <p:sldId id="279" r:id="rId3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6D9F66E-5EB9-4882-86FB-DCBF35E3C3E4}" styleName="Средний стиль 4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0" d="100"/>
          <a:sy n="60" d="100"/>
        </p:scale>
        <p:origin x="816" y="4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r>
              <a:rPr lang="ru-RU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2400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Медицинские</a:t>
            </a:r>
            <a:r>
              <a:rPr lang="ru-RU" sz="2400" baseline="0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 работники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c:rich>
      </c:tx>
      <c:overlay val="0"/>
      <c:spPr>
        <a:gradFill rotWithShape="1">
          <a:gsLst>
            <a:gs pos="0">
              <a:schemeClr val="accent6">
                <a:tint val="50000"/>
                <a:satMod val="300000"/>
              </a:schemeClr>
            </a:gs>
            <a:gs pos="35000">
              <a:schemeClr val="accent6">
                <a:tint val="37000"/>
                <a:satMod val="300000"/>
              </a:schemeClr>
            </a:gs>
            <a:gs pos="100000">
              <a:schemeClr val="accent6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6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c:spPr>
    </c:title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 Республика Казахстан</c:v>
                </c:pt>
              </c:strCache>
            </c:strRef>
          </c:tx>
          <c:explosion val="25"/>
          <c:dPt>
            <c:idx val="0"/>
            <c:bubble3D val="0"/>
            <c:spPr>
              <a:gradFill rotWithShape="1">
                <a:gsLst>
                  <a:gs pos="0">
                    <a:schemeClr val="accent5">
                      <a:shade val="51000"/>
                      <a:satMod val="130000"/>
                    </a:schemeClr>
                  </a:gs>
                  <a:gs pos="80000">
                    <a:schemeClr val="accent5">
                      <a:shade val="93000"/>
                      <a:satMod val="130000"/>
                    </a:schemeClr>
                  </a:gs>
                  <a:gs pos="100000">
                    <a:schemeClr val="accent5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1-697E-4203-AA2D-6AC315B54F9A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tint val="50000"/>
                      <a:satMod val="300000"/>
                    </a:schemeClr>
                  </a:gs>
                  <a:gs pos="35000">
                    <a:schemeClr val="accent2">
                      <a:tint val="37000"/>
                      <a:satMod val="300000"/>
                    </a:schemeClr>
                  </a:gs>
                  <a:gs pos="100000">
                    <a:schemeClr val="accent2">
                      <a:tint val="15000"/>
                      <a:satMod val="350000"/>
                    </a:schemeClr>
                  </a:gs>
                </a:gsLst>
                <a:lin ang="16200000" scaled="1"/>
              </a:gradFill>
              <a:ln w="9525" cap="flat" cmpd="sng" algn="ctr">
                <a:solidFill>
                  <a:schemeClr val="accent2">
                    <a:shade val="95000"/>
                    <a:satMod val="105000"/>
                  </a:scheme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697E-4203-AA2D-6AC315B54F9A}"/>
              </c:ext>
            </c:extLst>
          </c:dPt>
          <c:cat>
            <c:strRef>
              <c:f>Лист1!$A$2:$A$3</c:f>
              <c:strCache>
                <c:ptCount val="2"/>
                <c:pt idx="0">
                  <c:v>Медицинские работники - более 248000</c:v>
                </c:pt>
                <c:pt idx="1">
                  <c:v> Врачи - 72 877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248000</c:v>
                </c:pt>
                <c:pt idx="1">
                  <c:v>72877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97E-4203-AA2D-6AC315B54F9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69233805671423743"/>
          <c:y val="0.2643068149123034"/>
          <c:w val="0.30766194328576302"/>
          <c:h val="0.64456727030329963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45780705813523276"/>
          <c:y val="0.25273328216056784"/>
        </c:manualLayout>
      </c:layout>
      <c:overlay val="0"/>
      <c:spPr>
        <a:gradFill rotWithShape="1">
          <a:gsLst>
            <a:gs pos="0">
              <a:schemeClr val="accent6">
                <a:tint val="50000"/>
                <a:satMod val="300000"/>
              </a:schemeClr>
            </a:gs>
            <a:gs pos="35000">
              <a:schemeClr val="accent6">
                <a:tint val="37000"/>
                <a:satMod val="300000"/>
              </a:schemeClr>
            </a:gs>
            <a:gs pos="100000">
              <a:schemeClr val="accent6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6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c:spPr>
      <c:txPr>
        <a:bodyPr/>
        <a:lstStyle/>
        <a:p>
          <a:pPr>
            <a:defRPr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0.38437585217804104"/>
          <c:w val="1"/>
          <c:h val="0.6156241478219591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 Клинические фармакологи</c:v>
                </c:pt>
              </c:strCache>
            </c:strRef>
          </c:tx>
          <c:explosion val="25"/>
          <c:dPt>
            <c:idx val="0"/>
            <c:bubble3D val="0"/>
            <c:spPr>
              <a:gradFill rotWithShape="1">
                <a:gsLst>
                  <a:gs pos="0">
                    <a:schemeClr val="accent3">
                      <a:shade val="51000"/>
                      <a:satMod val="130000"/>
                    </a:schemeClr>
                  </a:gs>
                  <a:gs pos="80000">
                    <a:schemeClr val="accent3">
                      <a:shade val="93000"/>
                      <a:satMod val="130000"/>
                    </a:schemeClr>
                  </a:gs>
                  <a:gs pos="100000">
                    <a:schemeClr val="accent3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1-813D-45E6-B9D8-CEFDE456AA6B}"/>
              </c:ext>
            </c:extLst>
          </c:dPt>
          <c:cat>
            <c:strRef>
              <c:f>Лист1!$A$2:$A$3</c:f>
              <c:strCache>
                <c:ptCount val="2"/>
                <c:pt idx="0">
                  <c:v>РК - 91</c:v>
                </c:pt>
                <c:pt idx="1">
                  <c:v>г.Алматы - 20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91</c:v>
                </c:pt>
                <c:pt idx="1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13D-45E6-B9D8-CEFDE456AA6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77018188091231454"/>
          <c:y val="0.45962475129026092"/>
          <c:w val="0.22010971767662918"/>
          <c:h val="0.22250747391703951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4B80F4-D31F-405E-9EE6-F4D5B0E77612}" type="datetimeFigureOut">
              <a:rPr lang="ru-RU" smtClean="0"/>
              <a:pPr/>
              <a:t>14.10.2021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37D094-DE45-4412-8254-DFCF1631F89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32017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13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3213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/>
          </a:p>
        </p:txBody>
      </p:sp>
      <p:sp>
        <p:nvSpPr>
          <p:cNvPr id="432132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7FAB7E-48FE-40C4-BB58-AF45F8348619}" type="slidenum">
              <a:rPr lang="en-US" smtClean="0">
                <a:solidFill>
                  <a:srgbClr val="000000"/>
                </a:solidFill>
                <a:latin typeface="Arial" charset="0"/>
                <a:ea typeface="ＭＳ Ｐゴシック" pitchFamily="34" charset="-128"/>
              </a:rPr>
              <a:pPr/>
              <a:t>27</a:t>
            </a:fld>
            <a:endParaRPr lang="en-US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43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43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32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B3DFDA7-3F67-44F3-A765-7D2B5EEAF5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F71F7C-02D5-41F4-B228-B5A13D0DDA35}" type="datetime1">
              <a:rPr lang="ru-RU"/>
              <a:pPr>
                <a:defRPr/>
              </a:pPr>
              <a:t>14.10.2021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367B9F-FC03-4958-9703-D4774922D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22F3F0D-3FB0-4012-A055-956D5F89C8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F69B6B-0DC1-4E4D-874A-DE04E374981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848002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571DD2A-76E1-48AF-8C1C-E785EE637F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C1B86B-A809-437B-B53D-C28CCCC9797B}" type="datetime1">
              <a:rPr lang="ru-RU"/>
              <a:pPr>
                <a:defRPr/>
              </a:pPr>
              <a:t>14.10.2021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CB04F34-8BD7-4611-915C-95FB87FCA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6C49A46-2176-4A7C-ADD9-B134A5F03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1964FF-EC11-4C9F-9A55-FF407307632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201722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7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891" indent="0">
              <a:buNone/>
              <a:defRPr sz="1351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4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6pPr>
            <a:lvl7pPr marL="2057349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8pPr>
            <a:lvl9pPr marL="2743131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0386055-2043-4E44-9F1B-6F3944D45F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E6C8E0-593D-4EFB-AD8E-73BF3D9E8578}" type="datetime1">
              <a:rPr lang="ru-RU"/>
              <a:pPr>
                <a:defRPr/>
              </a:pPr>
              <a:t>14.10.2021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29482F9-F42F-45DA-9C66-EE3297CBFE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7B7D348-38C9-44FC-849C-4E10E0F4D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B91EE6-9953-428D-8C73-F1CFEDDD597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535840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1"/>
            </a:lvl4pPr>
            <a:lvl5pPr>
              <a:defRPr sz="1351"/>
            </a:lvl5pPr>
            <a:lvl6pPr>
              <a:defRPr sz="1351"/>
            </a:lvl6pPr>
            <a:lvl7pPr>
              <a:defRPr sz="1351"/>
            </a:lvl7pPr>
            <a:lvl8pPr>
              <a:defRPr sz="1351"/>
            </a:lvl8pPr>
            <a:lvl9pPr>
              <a:defRPr sz="1351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1"/>
            </a:lvl4pPr>
            <a:lvl5pPr>
              <a:defRPr sz="1351"/>
            </a:lvl5pPr>
            <a:lvl6pPr>
              <a:defRPr sz="1351"/>
            </a:lvl6pPr>
            <a:lvl7pPr>
              <a:defRPr sz="1351"/>
            </a:lvl7pPr>
            <a:lvl8pPr>
              <a:defRPr sz="1351"/>
            </a:lvl8pPr>
            <a:lvl9pPr>
              <a:defRPr sz="1351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848B17D0-1A5F-4D51-941C-942FA6CFF9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7170C7-D225-4AFB-84E1-497C415F9EF8}" type="datetime1">
              <a:rPr lang="ru-RU"/>
              <a:pPr>
                <a:defRPr/>
              </a:pPr>
              <a:t>14.10.2021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6C3EF189-F115-4224-8748-0C4CCF6C75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2991215C-65CC-408A-A3AA-390E72343E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2AB17B-7887-41C9-B77F-2F8B11FEDF2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593038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1" indent="0">
              <a:buNone/>
              <a:defRPr sz="1500" b="1"/>
            </a:lvl2pPr>
            <a:lvl3pPr marL="685783" indent="0">
              <a:buNone/>
              <a:defRPr sz="1351" b="1"/>
            </a:lvl3pPr>
            <a:lvl4pPr marL="1028674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9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1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1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1" indent="0">
              <a:buNone/>
              <a:defRPr sz="1500" b="1"/>
            </a:lvl2pPr>
            <a:lvl3pPr marL="685783" indent="0">
              <a:buNone/>
              <a:defRPr sz="1351" b="1"/>
            </a:lvl3pPr>
            <a:lvl4pPr marL="1028674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9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1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1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>
            <a:extLst>
              <a:ext uri="{FF2B5EF4-FFF2-40B4-BE49-F238E27FC236}">
                <a16:creationId xmlns:a16="http://schemas.microsoft.com/office/drawing/2014/main" id="{716BE7A3-B7CA-47C2-8BA9-A830FAE679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01A4EA-1168-43EA-9DDE-AF6DD6057219}" type="datetime1">
              <a:rPr lang="ru-RU"/>
              <a:pPr>
                <a:defRPr/>
              </a:pPr>
              <a:t>14.10.2021</a:t>
            </a:fld>
            <a:endParaRPr lang="ru-RU"/>
          </a:p>
        </p:txBody>
      </p:sp>
      <p:sp>
        <p:nvSpPr>
          <p:cNvPr id="8" name="Нижний колонтитул 4">
            <a:extLst>
              <a:ext uri="{FF2B5EF4-FFF2-40B4-BE49-F238E27FC236}">
                <a16:creationId xmlns:a16="http://schemas.microsoft.com/office/drawing/2014/main" id="{C2E67409-ED53-4729-854E-AF97D1282B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>
            <a:extLst>
              <a:ext uri="{FF2B5EF4-FFF2-40B4-BE49-F238E27FC236}">
                <a16:creationId xmlns:a16="http://schemas.microsoft.com/office/drawing/2014/main" id="{A994E80E-3AED-4541-85D3-F92FF034F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2B4A87-33D3-4F73-A654-47E5178CF99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396376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>
            <a:extLst>
              <a:ext uri="{FF2B5EF4-FFF2-40B4-BE49-F238E27FC236}">
                <a16:creationId xmlns:a16="http://schemas.microsoft.com/office/drawing/2014/main" id="{8F2AFAE1-9CBB-4AB4-85FC-A5ECE520E2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78C0AB-9158-457C-9A74-8E10C4962680}" type="datetime1">
              <a:rPr lang="ru-RU"/>
              <a:pPr>
                <a:defRPr/>
              </a:pPr>
              <a:t>14.10.2021</a:t>
            </a:fld>
            <a:endParaRPr lang="ru-RU"/>
          </a:p>
        </p:txBody>
      </p:sp>
      <p:sp>
        <p:nvSpPr>
          <p:cNvPr id="4" name="Нижний колонтитул 4">
            <a:extLst>
              <a:ext uri="{FF2B5EF4-FFF2-40B4-BE49-F238E27FC236}">
                <a16:creationId xmlns:a16="http://schemas.microsoft.com/office/drawing/2014/main" id="{1450B5D6-20D4-44D3-81DD-863308CC1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>
            <a:extLst>
              <a:ext uri="{FF2B5EF4-FFF2-40B4-BE49-F238E27FC236}">
                <a16:creationId xmlns:a16="http://schemas.microsoft.com/office/drawing/2014/main" id="{246C8AFA-7C30-4B22-82F4-485E041DF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43B509-11E6-4875-822B-5D21788B37E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003285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>
            <a:extLst>
              <a:ext uri="{FF2B5EF4-FFF2-40B4-BE49-F238E27FC236}">
                <a16:creationId xmlns:a16="http://schemas.microsoft.com/office/drawing/2014/main" id="{FBF517AE-8A82-41CD-B6B3-AA9E31CDA5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5BDB55-711F-461B-BDEF-FD6E739687F6}" type="datetime1">
              <a:rPr lang="ru-RU"/>
              <a:pPr>
                <a:defRPr/>
              </a:pPr>
              <a:t>14.10.2021</a:t>
            </a:fld>
            <a:endParaRPr lang="ru-RU"/>
          </a:p>
        </p:txBody>
      </p:sp>
      <p:sp>
        <p:nvSpPr>
          <p:cNvPr id="3" name="Нижний колонтитул 4">
            <a:extLst>
              <a:ext uri="{FF2B5EF4-FFF2-40B4-BE49-F238E27FC236}">
                <a16:creationId xmlns:a16="http://schemas.microsoft.com/office/drawing/2014/main" id="{2B90520F-30AD-4553-A7BF-11B06A3F1B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>
            <a:extLst>
              <a:ext uri="{FF2B5EF4-FFF2-40B4-BE49-F238E27FC236}">
                <a16:creationId xmlns:a16="http://schemas.microsoft.com/office/drawing/2014/main" id="{11781D6D-981E-4BB9-9EED-63A2CAC16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58789A-4DBB-46C5-86C2-B3B2A60C2D8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084929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7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051"/>
            </a:lvl1pPr>
            <a:lvl2pPr marL="342891" indent="0">
              <a:buNone/>
              <a:defRPr sz="900"/>
            </a:lvl2pPr>
            <a:lvl3pPr marL="685783" indent="0">
              <a:buNone/>
              <a:defRPr sz="751"/>
            </a:lvl3pPr>
            <a:lvl4pPr marL="1028674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9" indent="0">
              <a:buNone/>
              <a:defRPr sz="675"/>
            </a:lvl7pPr>
            <a:lvl8pPr marL="2400240" indent="0">
              <a:buNone/>
              <a:defRPr sz="675"/>
            </a:lvl8pPr>
            <a:lvl9pPr marL="2743131" indent="0">
              <a:buNone/>
              <a:defRPr sz="67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C30788FC-3244-4A5B-A22E-83266F0C1C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82CA8F-ECE0-44A5-977D-84DC82662F28}" type="datetime1">
              <a:rPr lang="ru-RU"/>
              <a:pPr>
                <a:defRPr/>
              </a:pPr>
              <a:t>14.10.2021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7D62D2FC-34FF-4E89-8916-FFFADCF9BD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E070A0BA-53C4-4515-93D6-EC11262E4E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8FA416-C270-4A8B-916F-1C4BA4F0C3A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567469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891" indent="0">
              <a:buNone/>
              <a:defRPr sz="2100"/>
            </a:lvl2pPr>
            <a:lvl3pPr marL="685783" indent="0">
              <a:buNone/>
              <a:defRPr sz="1800"/>
            </a:lvl3pPr>
            <a:lvl4pPr marL="1028674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9" indent="0">
              <a:buNone/>
              <a:defRPr sz="1500"/>
            </a:lvl7pPr>
            <a:lvl8pPr marL="2400240" indent="0">
              <a:buNone/>
              <a:defRPr sz="1500"/>
            </a:lvl8pPr>
            <a:lvl9pPr marL="2743131" indent="0">
              <a:buNone/>
              <a:defRPr sz="15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1"/>
            </a:lvl1pPr>
            <a:lvl2pPr marL="342891" indent="0">
              <a:buNone/>
              <a:defRPr sz="900"/>
            </a:lvl2pPr>
            <a:lvl3pPr marL="685783" indent="0">
              <a:buNone/>
              <a:defRPr sz="751"/>
            </a:lvl3pPr>
            <a:lvl4pPr marL="1028674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9" indent="0">
              <a:buNone/>
              <a:defRPr sz="675"/>
            </a:lvl7pPr>
            <a:lvl8pPr marL="2400240" indent="0">
              <a:buNone/>
              <a:defRPr sz="675"/>
            </a:lvl8pPr>
            <a:lvl9pPr marL="2743131" indent="0">
              <a:buNone/>
              <a:defRPr sz="67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2DE12C3C-F09E-4808-85C0-136B2A5FC2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A5EAD1-C0B9-4411-A1BD-AA65504D845E}" type="datetime1">
              <a:rPr lang="ru-RU"/>
              <a:pPr>
                <a:defRPr/>
              </a:pPr>
              <a:t>14.10.2021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FE500165-DA66-4C17-B665-1D2164D30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787CD1AC-4DE2-4E20-86EF-5BA514812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2A9851-4832-423B-B361-D022FB4E71B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884153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137AFE7-C879-4B23-AB1C-4F782234ED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38ED96-6FC1-46DF-9F9E-5685F687F6A3}" type="datetime1">
              <a:rPr lang="ru-RU"/>
              <a:pPr>
                <a:defRPr/>
              </a:pPr>
              <a:t>14.10.2021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E26FFF7-2AF9-4374-947C-F8623AAB0F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081CA28-E4BB-49EE-9558-85FF2B4339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EEAE93-D90D-4D25-8C08-853B4ABD441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684196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45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45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86BCD6C-7D6B-4425-805C-06A7F2DCA8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661E1F-1B95-4105-ACBB-7BF9A4A5FFFB}" type="datetime1">
              <a:rPr lang="ru-RU"/>
              <a:pPr>
                <a:defRPr/>
              </a:pPr>
              <a:t>14.10.2021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3F223FE-28AA-4237-9737-8F4F51991B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9F8BEBC-E70D-4C1E-A476-38BC7BE2F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39FDB3-7E37-4FAF-B6B5-DF6B0E67F5D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135679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609600" y="1600206"/>
            <a:ext cx="10972800" cy="4525963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8ACB239-5FFC-4EE6-8A1E-C850E584CF0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B985DEF-726B-4C5F-AFC0-BDA66C3C909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361C3BF-A842-4D2F-A4D1-5B187533010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A93EAA-A3E6-4CFF-A7F8-A41FF738D35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566819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609600" y="1600206"/>
            <a:ext cx="10972800" cy="4525963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2F8E05D-6A39-48B5-BA53-98121AA0D66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40C4FAB-206F-430B-8021-A3F41A35FE2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0C5B48D-DC89-4660-97B3-CBE3C468195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A402EB-015C-48FE-8863-05ED1CE8383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8599105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Заголовок, текст и 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457200"/>
            <a:ext cx="10972800" cy="13716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09600" y="1981200"/>
            <a:ext cx="5384800" cy="3886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Картинка 3"/>
          <p:cNvSpPr>
            <a:spLocks noGrp="1"/>
          </p:cNvSpPr>
          <p:nvPr>
            <p:ph type="clipArt" sz="half" idx="2"/>
          </p:nvPr>
        </p:nvSpPr>
        <p:spPr>
          <a:xfrm>
            <a:off x="6197600" y="1981200"/>
            <a:ext cx="5384800" cy="3886200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735A9A-E8A5-48B9-8325-B2E980BBE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AEC4C7A-BF9D-438B-9333-1D1441C17B6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fld id="{03F5BE33-DCA5-4FEF-B637-4EC922AF6F7A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512168F-65BF-41C2-BE01-03EB1361C24E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00412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457200"/>
            <a:ext cx="10972800" cy="13716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09600" y="1981200"/>
            <a:ext cx="5384800" cy="3886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384800" cy="3886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B6D5EB6-7E04-41B8-A552-861A0A3908B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3D9A4E1-ED94-445F-979F-DA449A1FF99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fld id="{3CE07B87-69D3-4064-BDA7-54171BF8543C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43F912D-8484-4F28-A3BC-8CD097A70E17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24277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>
  <p:cSld name="Заголовок, диаграмм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иаграмма 2"/>
          <p:cNvSpPr>
            <a:spLocks noGrp="1"/>
          </p:cNvSpPr>
          <p:nvPr>
            <p:ph type="chart" sz="half" idx="1"/>
          </p:nvPr>
        </p:nvSpPr>
        <p:spPr>
          <a:xfrm>
            <a:off x="914400" y="1981200"/>
            <a:ext cx="5080000" cy="4114800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B6A60A6-42F2-464F-9220-AD5B3622FED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29.06.2004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98869C0-4B92-407D-B368-2511D958DEE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Teaching EBM to medical students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50CA013-39D6-4507-9001-68E16D17C1C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970484-D645-4647-A0A3-ED1CF5EC294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5441490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882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F483E0-3D1E-4979-AF83-B36C686515AE}" type="datetimeFigureOut">
              <a:rPr lang="en-US"/>
              <a:pPr>
                <a:defRPr/>
              </a:pPr>
              <a:t>10/14/2021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20FDC7-96FA-4899-9E7E-ECAABE4A0D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69427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B1181C-EB70-458B-9C8B-BD0DEC09B692}" type="datetimeFigureOut">
              <a:rPr lang="en-US"/>
              <a:pPr>
                <a:defRPr/>
              </a:pPr>
              <a:t>10/14/2021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F20757-ADA5-4758-B8C9-FAA01242E0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5215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7357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891" indent="0">
              <a:buNone/>
              <a:defRPr sz="1351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4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6pPr>
            <a:lvl7pPr marL="2057349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8pPr>
            <a:lvl9pPr marL="2743131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191F74-1C7F-4A99-93B7-CA0577890E0E}" type="datetimeFigureOut">
              <a:rPr lang="en-US"/>
              <a:pPr>
                <a:defRPr/>
              </a:pPr>
              <a:t>10/14/2021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C544B6-7AE4-4DD1-BBC5-196C86808D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57703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1"/>
            </a:lvl4pPr>
            <a:lvl5pPr>
              <a:defRPr sz="1351"/>
            </a:lvl5pPr>
            <a:lvl6pPr>
              <a:defRPr sz="1351"/>
            </a:lvl6pPr>
            <a:lvl7pPr>
              <a:defRPr sz="1351"/>
            </a:lvl7pPr>
            <a:lvl8pPr>
              <a:defRPr sz="1351"/>
            </a:lvl8pPr>
            <a:lvl9pPr>
              <a:defRPr sz="135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1"/>
            </a:lvl4pPr>
            <a:lvl5pPr>
              <a:defRPr sz="1351"/>
            </a:lvl5pPr>
            <a:lvl6pPr>
              <a:defRPr sz="1351"/>
            </a:lvl6pPr>
            <a:lvl7pPr>
              <a:defRPr sz="1351"/>
            </a:lvl7pPr>
            <a:lvl8pPr>
              <a:defRPr sz="1351"/>
            </a:lvl8pPr>
            <a:lvl9pPr>
              <a:defRPr sz="135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6DF624-E7BE-4ACA-B2BA-80A99FEACAB6}" type="datetimeFigureOut">
              <a:rPr lang="en-US"/>
              <a:pPr>
                <a:defRPr/>
              </a:pPr>
              <a:t>10/14/2021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DC5A0D-CA96-44B8-A567-2174E10D16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28708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1" indent="0">
              <a:buNone/>
              <a:defRPr sz="1500" b="1"/>
            </a:lvl2pPr>
            <a:lvl3pPr marL="685783" indent="0">
              <a:buNone/>
              <a:defRPr sz="1351" b="1"/>
            </a:lvl3pPr>
            <a:lvl4pPr marL="1028674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9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1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1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672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1" indent="0">
              <a:buNone/>
              <a:defRPr sz="1500" b="1"/>
            </a:lvl2pPr>
            <a:lvl3pPr marL="685783" indent="0">
              <a:buNone/>
              <a:defRPr sz="1351" b="1"/>
            </a:lvl3pPr>
            <a:lvl4pPr marL="1028674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9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1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672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1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362FFA-2BB9-4BB9-A198-7D576192DC0F}" type="datetimeFigureOut">
              <a:rPr lang="en-US"/>
              <a:pPr>
                <a:defRPr/>
              </a:pPr>
              <a:t>10/14/2021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AE216E-0F53-4FE8-8818-1261349BCD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5118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DD312F-F4FE-4741-BDD1-72DB824B694E}" type="datetimeFigureOut">
              <a:rPr lang="en-US"/>
              <a:pPr>
                <a:defRPr/>
              </a:pPr>
              <a:t>10/14/2021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23042E-D86F-4B50-A163-FF76B3ED18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19484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6C8B1E-9F78-41B6-B33B-2120757CB991}" type="datetimeFigureOut">
              <a:rPr lang="en-US"/>
              <a:pPr>
                <a:defRPr/>
              </a:pPr>
              <a:t>10/14/2021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32FD84-20F1-41B6-B842-8A1BE7E16B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51251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ru-R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507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Click to edit Master text styles</a:t>
            </a:r>
          </a:p>
          <a:p>
            <a:pPr lvl="1"/>
            <a:r>
              <a:rPr lang="ru-RU"/>
              <a:t>Second level</a:t>
            </a:r>
          </a:p>
          <a:p>
            <a:pPr lvl="2"/>
            <a:r>
              <a:rPr lang="ru-RU"/>
              <a:t>Third level</a:t>
            </a:r>
          </a:p>
          <a:p>
            <a:pPr lvl="3"/>
            <a:r>
              <a:rPr lang="ru-RU"/>
              <a:t>Fourth level</a:t>
            </a:r>
          </a:p>
          <a:p>
            <a:pPr lvl="4"/>
            <a:r>
              <a:rPr lang="ru-RU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051"/>
            </a:lvl1pPr>
            <a:lvl2pPr marL="342891" indent="0">
              <a:buNone/>
              <a:defRPr sz="900"/>
            </a:lvl2pPr>
            <a:lvl3pPr marL="685783" indent="0">
              <a:buNone/>
              <a:defRPr sz="751"/>
            </a:lvl3pPr>
            <a:lvl4pPr marL="1028674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9" indent="0">
              <a:buNone/>
              <a:defRPr sz="675"/>
            </a:lvl7pPr>
            <a:lvl8pPr marL="2400240" indent="0">
              <a:buNone/>
              <a:defRPr sz="675"/>
            </a:lvl8pPr>
            <a:lvl9pPr marL="2743131" indent="0">
              <a:buNone/>
              <a:defRPr sz="675"/>
            </a:lvl9pPr>
          </a:lstStyle>
          <a:p>
            <a:pPr lvl="0"/>
            <a:r>
              <a:rPr lang="ru-RU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4A90F7-D8C4-4798-AF44-A4F8517E7CE3}" type="datetimeFigureOut">
              <a:rPr lang="en-US"/>
              <a:pPr>
                <a:defRPr/>
              </a:pPr>
              <a:t>10/14/2021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C66A01-244F-4206-8D1A-E807C11BB9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6534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ru-RU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891" indent="0">
              <a:buNone/>
              <a:defRPr sz="2100"/>
            </a:lvl2pPr>
            <a:lvl3pPr marL="685783" indent="0">
              <a:buNone/>
              <a:defRPr sz="1800"/>
            </a:lvl3pPr>
            <a:lvl4pPr marL="1028674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9" indent="0">
              <a:buNone/>
              <a:defRPr sz="1500"/>
            </a:lvl7pPr>
            <a:lvl8pPr marL="2400240" indent="0">
              <a:buNone/>
              <a:defRPr sz="1500"/>
            </a:lvl8pPr>
            <a:lvl9pPr marL="2743131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1"/>
            </a:lvl1pPr>
            <a:lvl2pPr marL="342891" indent="0">
              <a:buNone/>
              <a:defRPr sz="900"/>
            </a:lvl2pPr>
            <a:lvl3pPr marL="685783" indent="0">
              <a:buNone/>
              <a:defRPr sz="751"/>
            </a:lvl3pPr>
            <a:lvl4pPr marL="1028674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9" indent="0">
              <a:buNone/>
              <a:defRPr sz="675"/>
            </a:lvl7pPr>
            <a:lvl8pPr marL="2400240" indent="0">
              <a:buNone/>
              <a:defRPr sz="675"/>
            </a:lvl8pPr>
            <a:lvl9pPr marL="2743131" indent="0">
              <a:buNone/>
              <a:defRPr sz="675"/>
            </a:lvl9pPr>
          </a:lstStyle>
          <a:p>
            <a:pPr lvl="0"/>
            <a:r>
              <a:rPr lang="ru-RU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306D24-2CAD-48DD-8A53-A1A7596D6B3F}" type="datetimeFigureOut">
              <a:rPr lang="en-US"/>
              <a:pPr>
                <a:defRPr/>
              </a:pPr>
              <a:t>10/14/2021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772FB3-F18D-48F8-8664-0988E19973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0969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Click to edit Master text styles</a:t>
            </a:r>
          </a:p>
          <a:p>
            <a:pPr lvl="1"/>
            <a:r>
              <a:rPr lang="ru-RU"/>
              <a:t>Second level</a:t>
            </a:r>
          </a:p>
          <a:p>
            <a:pPr lvl="2"/>
            <a:r>
              <a:rPr lang="ru-RU"/>
              <a:t>Third level</a:t>
            </a:r>
          </a:p>
          <a:p>
            <a:pPr lvl="3"/>
            <a:r>
              <a:rPr lang="ru-RU"/>
              <a:t>Fourth level</a:t>
            </a:r>
          </a:p>
          <a:p>
            <a:pPr lvl="4"/>
            <a:r>
              <a:rPr lang="ru-RU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770ED6-8A2B-44B9-BED9-2808248574A6}" type="datetimeFigureOut">
              <a:rPr lang="en-US"/>
              <a:pPr>
                <a:defRPr/>
              </a:pPr>
              <a:t>10/14/2021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D497E2-FA0B-427E-9195-3FDB5A8E8C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79330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5095"/>
            <a:ext cx="2743200" cy="5851525"/>
          </a:xfrm>
        </p:spPr>
        <p:txBody>
          <a:bodyPr vert="eaVert"/>
          <a:lstStyle/>
          <a:p>
            <a:r>
              <a:rPr lang="ru-RU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5095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Click to edit Master text styles</a:t>
            </a:r>
          </a:p>
          <a:p>
            <a:pPr lvl="1"/>
            <a:r>
              <a:rPr lang="ru-RU"/>
              <a:t>Second level</a:t>
            </a:r>
          </a:p>
          <a:p>
            <a:pPr lvl="2"/>
            <a:r>
              <a:rPr lang="ru-RU"/>
              <a:t>Third level</a:t>
            </a:r>
          </a:p>
          <a:p>
            <a:pPr lvl="3"/>
            <a:r>
              <a:rPr lang="ru-RU"/>
              <a:t>Fourth level</a:t>
            </a:r>
          </a:p>
          <a:p>
            <a:pPr lvl="4"/>
            <a:r>
              <a:rPr lang="ru-RU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E564D2-9764-4012-9240-9DAC95EBC279}" type="datetimeFigureOut">
              <a:rPr lang="en-US"/>
              <a:pPr>
                <a:defRPr/>
              </a:pPr>
              <a:t>10/14/2021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101C89-731C-42A2-890D-2E36CD2254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75785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87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BAE7DA-836E-4CBD-9B55-5C9F01C1AB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179B0A-CDBA-45F9-8F5C-200C0AF9814C}" type="datetimeFigureOut">
              <a:rPr lang="en-US"/>
              <a:pPr>
                <a:defRPr/>
              </a:pPr>
              <a:t>10/14/2021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B9CD7E-2B2F-47AD-8380-D63918F15A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B9532B-9AAF-4B70-9DE7-34B018E67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292A87-3CDF-40BF-B61C-4AF104B81EDB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4683095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6BCB1C-2E54-400D-A642-B583FBBD48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F81ADC-D350-4D59-8526-8F229DE92110}" type="datetimeFigureOut">
              <a:rPr lang="en-US"/>
              <a:pPr>
                <a:defRPr/>
              </a:pPr>
              <a:t>10/14/2021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06BDE7-09DB-4C21-AF53-635A90001A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C3C338-3ED1-4B02-A77E-2E894D0A4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012B48-4160-4A0C-92B7-68377D636AAD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416200639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735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154A34-EB58-467F-A35A-923C72B7CB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674FEA-9F5E-4FFB-A88A-B9A10230835C}" type="datetimeFigureOut">
              <a:rPr lang="en-US"/>
              <a:pPr>
                <a:defRPr/>
              </a:pPr>
              <a:t>10/14/2021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EA0D2D-B9C5-4CAE-8595-22D4C3F75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222885-BD48-4843-BF28-C8AD3B53F9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BAE8CA-13CA-4DE9-A6C3-40867AFBD04E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64393303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9DBD6F1-8AF1-4911-A6E4-91154398D0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FE0D61-D30E-4D3B-9FF1-F0FA93917901}" type="datetimeFigureOut">
              <a:rPr lang="en-US"/>
              <a:pPr>
                <a:defRPr/>
              </a:pPr>
              <a:t>10/14/2021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5740459-146B-4CCE-A8A7-C077B550DA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74107BE-5CB0-4452-A24F-B7A726747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A56E06-DC8B-4364-8125-B95163EE8275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99359685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6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6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EF805CDD-75DB-4C42-9F7C-E78CD66F3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3317F0-9CE9-4F43-AFBA-7C3B9C8CEAF8}" type="datetimeFigureOut">
              <a:rPr lang="en-US"/>
              <a:pPr>
                <a:defRPr/>
              </a:pPr>
              <a:t>10/14/2021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5293DA4-B602-4D4A-BD21-0CDF06FE49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71EF6FB-1D53-4DDA-9F49-906CCB8276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9097BE-1777-44C5-BDC2-E9EA4BA1CE22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60568221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C901695B-7DAE-406B-86BD-9A61312EAD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631578-7E84-40F5-A8FD-A5B45FB73D7E}" type="datetimeFigureOut">
              <a:rPr lang="en-US"/>
              <a:pPr>
                <a:defRPr/>
              </a:pPr>
              <a:t>10/14/2021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E7470D09-E1B5-470D-B436-D0E7BFE2AB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D5CA3AF-5905-4038-A34F-1B0C7F850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F46EE6-0653-4885-B26B-520CD6118A9C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98723240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5BF8AF45-E9B6-44DA-8DF4-5019C582FB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8FA45B-90E4-4909-82B1-B372DCCC8200}" type="datetimeFigureOut">
              <a:rPr lang="en-US"/>
              <a:pPr>
                <a:defRPr/>
              </a:pPr>
              <a:t>10/14/2021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F21CEB86-8B0B-474F-AB7C-9398F9D6D1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537BAB3D-785A-4E0A-B2BA-E33D86B743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549BA8-260D-46A5-9F28-9BC9DCBD881B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12205936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50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Click to edit Master text styles</a:t>
            </a:r>
          </a:p>
          <a:p>
            <a:pPr lvl="1"/>
            <a:r>
              <a:rPr lang="ru-RU"/>
              <a:t>Second level</a:t>
            </a:r>
          </a:p>
          <a:p>
            <a:pPr lvl="2"/>
            <a:r>
              <a:rPr lang="ru-RU"/>
              <a:t>Third level</a:t>
            </a:r>
          </a:p>
          <a:p>
            <a:pPr lvl="3"/>
            <a:r>
              <a:rPr lang="ru-RU"/>
              <a:t>Fourth level</a:t>
            </a:r>
          </a:p>
          <a:p>
            <a:pPr lvl="4"/>
            <a:r>
              <a:rPr lang="ru-RU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DD357B8-66A2-4309-84A4-E550BAF965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640CF3-0F3A-4391-968A-090094E1887B}" type="datetimeFigureOut">
              <a:rPr lang="en-US"/>
              <a:pPr>
                <a:defRPr/>
              </a:pPr>
              <a:t>10/14/2021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B87AFFB-9D4F-449B-9EA6-2949A85AA2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69D7CF3-3D62-49A8-B402-7692FE7559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505CC5-29EE-43A3-B517-123EBE74DF2A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54919916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151668C-9623-40B2-BFAE-27F542644F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9D6E59-FBF4-4A09-868F-C1BBF7D05B92}" type="datetimeFigureOut">
              <a:rPr lang="en-US"/>
              <a:pPr>
                <a:defRPr/>
              </a:pPr>
              <a:t>10/14/2021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74B6035-9036-416C-A9A0-1E2E015CC7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DAB4B28-8883-4502-820E-27B8EA7981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D9266F-F7E9-42EF-8A49-C7585CFB6FBC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00269001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Click to edit Master text styles</a:t>
            </a:r>
          </a:p>
          <a:p>
            <a:pPr lvl="1"/>
            <a:r>
              <a:rPr lang="ru-RU"/>
              <a:t>Second level</a:t>
            </a:r>
          </a:p>
          <a:p>
            <a:pPr lvl="2"/>
            <a:r>
              <a:rPr lang="ru-RU"/>
              <a:t>Third level</a:t>
            </a:r>
          </a:p>
          <a:p>
            <a:pPr lvl="3"/>
            <a:r>
              <a:rPr lang="ru-RU"/>
              <a:t>Fourth level</a:t>
            </a:r>
          </a:p>
          <a:p>
            <a:pPr lvl="4"/>
            <a:r>
              <a:rPr lang="ru-RU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08534F-E38E-4794-BE2C-592C4785D8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3139F8-8BFC-458F-BC34-911555062A00}" type="datetimeFigureOut">
              <a:rPr lang="en-US"/>
              <a:pPr>
                <a:defRPr/>
              </a:pPr>
              <a:t>10/14/2021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C07DA1-8415-46FD-9B2C-167AE15A6E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E6A119-D593-4064-92DE-ECB483AFE3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84B28A-C92C-4CE4-AE75-64EEBFEDF738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80473829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5089"/>
            <a:ext cx="2743200" cy="5851525"/>
          </a:xfrm>
        </p:spPr>
        <p:txBody>
          <a:bodyPr vert="eaVert"/>
          <a:lstStyle/>
          <a:p>
            <a:r>
              <a:rPr lang="ru-RU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508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Click to edit Master text styles</a:t>
            </a:r>
          </a:p>
          <a:p>
            <a:pPr lvl="1"/>
            <a:r>
              <a:rPr lang="ru-RU"/>
              <a:t>Second level</a:t>
            </a:r>
          </a:p>
          <a:p>
            <a:pPr lvl="2"/>
            <a:r>
              <a:rPr lang="ru-RU"/>
              <a:t>Third level</a:t>
            </a:r>
          </a:p>
          <a:p>
            <a:pPr lvl="3"/>
            <a:r>
              <a:rPr lang="ru-RU"/>
              <a:t>Fourth level</a:t>
            </a:r>
          </a:p>
          <a:p>
            <a:pPr lvl="4"/>
            <a:r>
              <a:rPr lang="ru-RU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E586CE-1917-4872-9E2A-0754452EAC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B5FDAC-2BA6-4B71-BA7E-A2F7A4A1225F}" type="datetimeFigureOut">
              <a:rPr lang="en-US"/>
              <a:pPr>
                <a:defRPr/>
              </a:pPr>
              <a:t>10/14/2021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41E013-0960-4CBD-877F-63E9376E2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A87FD3-0D58-4D60-BF84-603611C5F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2A5452-5370-41DD-ADC6-C14D4D8F4805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8721867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14.10.2021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14.10.2021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14.10.2021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14.10.2021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37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914377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defTabSz="914377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>
            <a:extLst>
              <a:ext uri="{FF2B5EF4-FFF2-40B4-BE49-F238E27FC236}">
                <a16:creationId xmlns:a16="http://schemas.microsoft.com/office/drawing/2014/main" id="{AA011AF5-5596-4F1E-86F7-37625676E727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Текст 2">
            <a:extLst>
              <a:ext uri="{FF2B5EF4-FFF2-40B4-BE49-F238E27FC236}">
                <a16:creationId xmlns:a16="http://schemas.microsoft.com/office/drawing/2014/main" id="{12D2C15B-4C7F-432C-BEB6-6DBD6B37370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E8CB687-F847-4C42-8050-D923069793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EB9279B-ED43-40AF-9D03-567B915760B7}" type="datetime1">
              <a:rPr lang="ru-RU"/>
              <a:pPr>
                <a:defRPr/>
              </a:pPr>
              <a:t>14.10.2021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7AE1A1D-6DD6-4DC8-A38F-88BAF9952C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3676729-0C73-4A63-ACD8-52B2499AC8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813B88AB-1723-4C1A-9D82-FFB81602066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83300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5pPr>
      <a:lvl6pPr marL="342891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783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674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566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68" indent="-257168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199" indent="-214308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9" indent="-171446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1" indent="-171446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4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8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289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4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9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898989"/>
                </a:solidFill>
                <a:latin typeface="Calibri" pitchFamily="34" charset="0"/>
                <a:ea typeface="ＭＳ Ｐゴシック" charset="-128"/>
              </a:defRPr>
            </a:lvl1pPr>
          </a:lstStyle>
          <a:p>
            <a:pPr defTabSz="342891" fontAlgn="base">
              <a:spcBef>
                <a:spcPct val="0"/>
              </a:spcBef>
              <a:spcAft>
                <a:spcPct val="0"/>
              </a:spcAft>
              <a:defRPr/>
            </a:pPr>
            <a:fld id="{509C15D5-ACFD-4B6C-B2E6-4EA6A4B0E9AF}" type="datetimeFigureOut">
              <a:rPr lang="en-US" smtClean="0"/>
              <a:pPr defTabSz="342891" fontAlgn="base">
                <a:spcBef>
                  <a:spcPct val="0"/>
                </a:spcBef>
                <a:spcAft>
                  <a:spcPct val="0"/>
                </a:spcAft>
                <a:defRPr/>
              </a:pPr>
              <a:t>10/14/2021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342891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898989"/>
                </a:solidFill>
                <a:latin typeface="Calibri" pitchFamily="34" charset="0"/>
                <a:ea typeface="ＭＳ Ｐゴシック" charset="-128"/>
              </a:defRPr>
            </a:lvl1pPr>
          </a:lstStyle>
          <a:p>
            <a:pPr defTabSz="342891" fontAlgn="base">
              <a:spcBef>
                <a:spcPct val="0"/>
              </a:spcBef>
              <a:spcAft>
                <a:spcPct val="0"/>
              </a:spcAft>
              <a:defRPr/>
            </a:pPr>
            <a:fld id="{ECC0F23B-772A-465C-BB40-71078E9F1340}" type="slidenum">
              <a:rPr lang="en-US" smtClean="0"/>
              <a:pPr defTabSz="342891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789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ctr" defTabSz="342891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ＭＳ Ｐゴシック" charset="0"/>
          <a:cs typeface="+mj-cs"/>
        </a:defRPr>
      </a:lvl1pPr>
      <a:lvl2pPr algn="ctr" defTabSz="342891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</a:defRPr>
      </a:lvl2pPr>
      <a:lvl3pPr algn="ctr" defTabSz="342891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</a:defRPr>
      </a:lvl3pPr>
      <a:lvl4pPr algn="ctr" defTabSz="342891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</a:defRPr>
      </a:lvl4pPr>
      <a:lvl5pPr algn="ctr" defTabSz="342891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</a:defRPr>
      </a:lvl5pPr>
      <a:lvl6pPr marL="342891" algn="ctr" defTabSz="342891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</a:defRPr>
      </a:lvl6pPr>
      <a:lvl7pPr marL="685783" algn="ctr" defTabSz="342891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</a:defRPr>
      </a:lvl7pPr>
      <a:lvl8pPr marL="1028674" algn="ctr" defTabSz="342891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</a:defRPr>
      </a:lvl8pPr>
      <a:lvl9pPr marL="1371566" algn="ctr" defTabSz="342891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</a:defRPr>
      </a:lvl9pPr>
    </p:titleStyle>
    <p:bodyStyle>
      <a:lvl1pPr marL="257168" indent="-257168" algn="l" defTabSz="342891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557199" indent="-214308" algn="l" defTabSz="342891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1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857229" indent="-171446" algn="l" defTabSz="342891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8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200121" indent="-171446" algn="l" defTabSz="342891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5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1543012" indent="-171446" algn="l" defTabSz="342891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5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1885904" indent="-171446" algn="l" defTabSz="342891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342891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342891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8" indent="-171446" algn="l" defTabSz="342891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891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2891" algn="l" defTabSz="342891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342891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4" algn="l" defTabSz="342891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342891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342891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9" algn="l" defTabSz="342891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342891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1" algn="l" defTabSz="342891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DC84491B-A287-4059-83DE-5D50CACB0F4E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F0607745-1044-4A72-B929-E79877F54D3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/>
              <a:t>Click to edit Master text styles</a:t>
            </a:r>
          </a:p>
          <a:p>
            <a:pPr lvl="1"/>
            <a:r>
              <a:rPr lang="en-US" altLang="ru-RU"/>
              <a:t>Second level</a:t>
            </a:r>
          </a:p>
          <a:p>
            <a:pPr lvl="2"/>
            <a:r>
              <a:rPr lang="en-US" altLang="ru-RU"/>
              <a:t>Third level</a:t>
            </a:r>
          </a:p>
          <a:p>
            <a:pPr lvl="3"/>
            <a:r>
              <a:rPr lang="en-US" altLang="ru-RU"/>
              <a:t>Fourth level</a:t>
            </a:r>
          </a:p>
          <a:p>
            <a:pPr lvl="4"/>
            <a:r>
              <a:rPr lang="en-US" altLang="ru-RU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38B068-F7C5-4A3C-9D5E-66A6714469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34" charset="0"/>
                <a:ea typeface="ＭＳ Ｐゴシック" charset="-128"/>
              </a:defRPr>
            </a:lvl1pPr>
          </a:lstStyle>
          <a:p>
            <a:pPr>
              <a:defRPr/>
            </a:pPr>
            <a:fld id="{E976F57B-0B88-4FC0-88C7-72F1D2CFC367}" type="datetimeFigureOut">
              <a:rPr lang="en-US"/>
              <a:pPr>
                <a:defRPr/>
              </a:pPr>
              <a:t>10/14/2021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87EDC4-0D47-48C1-ACE7-CB85B874E9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F32394-9EEE-4EC1-BBA7-628DC37F39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0B95BEB3-19B8-4062-BF38-4B9969FB6B1C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538504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Relationship Id="rId5" Type="http://schemas.openxmlformats.org/officeDocument/2006/relationships/hyperlink" Target="https://primeminister.kz/ru/news/reviews/obzor-kazahstanskoy-sistemy-zdravoohraneniya-itogi-2020-goda-i-plany-na-2021-y-271128" TargetMode="Externa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Relationship Id="rId5" Type="http://schemas.openxmlformats.org/officeDocument/2006/relationships/hyperlink" Target="https://primeminister.kz/ru/news/reviews/obzor-kazahstanskoy-sistemy-zdravoohraneniya-itogi-2020-goda-i-plany-na-2021-y-271128" TargetMode="External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s://primeminister.kz/ru/news/reviews/obzor-kazahstanskoy-sistemy-zdravoohraneniya-itogi-2020-goda-i-plany-na-2021-y-271128" TargetMode="Externa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https://primeminister.kz/ru/news/reviews/obzor-kazahstanskoy-sistemy-zdravoohraneniya-itogi-2020-goda-i-plany-na-2021-y-271128" TargetMode="Externa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primeminister.kz/ru/news/reviews/obzor-kazahstanskoy-sistemy-zdravoohraneniya-itogi-2020-goda-i-plany-na-2021-y-271128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primeminister.kz/ru/news/reviews/obzor-kazahstanskoy-sistemy-zdravoohraneniya-itogi-2020-goda-i-plany-na-2021-y-271128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02" name="Заголовок 1"/>
          <p:cNvSpPr>
            <a:spLocks noGrp="1"/>
          </p:cNvSpPr>
          <p:nvPr>
            <p:ph type="title"/>
          </p:nvPr>
        </p:nvSpPr>
        <p:spPr>
          <a:xfrm>
            <a:off x="1945485" y="2956841"/>
            <a:ext cx="8497887" cy="2304256"/>
          </a:xfrm>
        </p:spPr>
        <p:txBody>
          <a:bodyPr>
            <a:noAutofit/>
          </a:bodyPr>
          <a:lstStyle/>
          <a:p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Актуальные вопросы клинической фармакологии и фармации</a:t>
            </a:r>
            <a:br>
              <a:rPr lang="en-US" sz="1400" b="1" dirty="0">
                <a:latin typeface="Times New Roman" pitchFamily="18" charset="0"/>
                <a:cs typeface="Times New Roman" pitchFamily="18" charset="0"/>
              </a:rPr>
            </a:br>
            <a:br>
              <a:rPr lang="en-US" sz="1400" b="1" dirty="0">
                <a:latin typeface="Times New Roman" pitchFamily="18" charset="0"/>
                <a:cs typeface="Times New Roman" pitchFamily="18" charset="0"/>
              </a:rPr>
            </a:br>
            <a:br>
              <a:rPr lang="en-US" sz="14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4800" dirty="0">
                <a:latin typeface="Times New Roman" pitchFamily="18" charset="0"/>
                <a:cs typeface="Times New Roman" pitchFamily="18" charset="0"/>
              </a:rPr>
            </a:br>
            <a:endParaRPr lang="en-US" sz="4800" b="1" kern="0" dirty="0">
              <a:solidFill>
                <a:srgbClr val="7030A0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47140" name="Прямоугольник 5"/>
          <p:cNvSpPr>
            <a:spLocks noChangeArrowheads="1"/>
          </p:cNvSpPr>
          <p:nvPr/>
        </p:nvSpPr>
        <p:spPr bwMode="auto">
          <a:xfrm>
            <a:off x="6491291" y="4941168"/>
            <a:ext cx="3879849" cy="1408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07997" fontAlgn="base">
              <a:lnSpc>
                <a:spcPts val="900"/>
              </a:lnSpc>
              <a:spcBef>
                <a:spcPts val="1200"/>
              </a:spcBef>
              <a:spcAft>
                <a:spcPct val="0"/>
              </a:spcAft>
              <a:defRPr/>
            </a:pP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Рахимов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К.Д</a:t>
            </a:r>
            <a:r>
              <a:rPr lang="ru-RU" sz="2800" b="1" dirty="0">
                <a:solidFill>
                  <a:prstClr val="black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.</a:t>
            </a:r>
            <a:endParaRPr lang="en-US" sz="2800" b="1" dirty="0">
              <a:solidFill>
                <a:prstClr val="black"/>
              </a:solidFill>
              <a:latin typeface="Times New Roman" pitchFamily="18" charset="0"/>
              <a:ea typeface="ＭＳ Ｐゴシック" pitchFamily="34" charset="-128"/>
              <a:cs typeface="Times New Roman" pitchFamily="18" charset="0"/>
            </a:endParaRPr>
          </a:p>
          <a:p>
            <a:pPr marL="107997" fontAlgn="base">
              <a:lnSpc>
                <a:spcPts val="900"/>
              </a:lnSpc>
              <a:spcBef>
                <a:spcPts val="1200"/>
              </a:spcBef>
              <a:spcAft>
                <a:spcPct val="0"/>
              </a:spcAft>
              <a:defRPr/>
            </a:pPr>
            <a:endParaRPr lang="ru-RU" sz="2800" b="1" dirty="0">
              <a:solidFill>
                <a:prstClr val="black"/>
              </a:solidFill>
              <a:latin typeface="Times New Roman" pitchFamily="18" charset="0"/>
              <a:ea typeface="ＭＳ Ｐゴシック" pitchFamily="34" charset="-128"/>
              <a:cs typeface="Times New Roman" pitchFamily="18" charset="0"/>
            </a:endParaRPr>
          </a:p>
          <a:p>
            <a:pPr marL="107997" fontAlgn="base">
              <a:lnSpc>
                <a:spcPts val="500"/>
              </a:lnSpc>
              <a:spcBef>
                <a:spcPts val="1200"/>
              </a:spcBef>
              <a:spcAft>
                <a:spcPct val="0"/>
              </a:spcAft>
              <a:defRPr/>
            </a:pPr>
            <a:r>
              <a:rPr lang="ru-RU" b="1" dirty="0">
                <a:solidFill>
                  <a:prstClr val="black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Академик НАН РК, заведующий </a:t>
            </a:r>
          </a:p>
          <a:p>
            <a:pPr marL="107997" fontAlgn="base">
              <a:lnSpc>
                <a:spcPts val="500"/>
              </a:lnSpc>
              <a:spcBef>
                <a:spcPts val="1200"/>
              </a:spcBef>
              <a:spcAft>
                <a:spcPct val="0"/>
              </a:spcAft>
              <a:defRPr/>
            </a:pPr>
            <a:r>
              <a:rPr lang="ru-RU" b="1" dirty="0">
                <a:solidFill>
                  <a:prstClr val="black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кафедрой </a:t>
            </a:r>
          </a:p>
          <a:p>
            <a:pPr marL="107997" fontAlgn="base">
              <a:lnSpc>
                <a:spcPts val="500"/>
              </a:lnSpc>
              <a:spcBef>
                <a:spcPts val="1200"/>
              </a:spcBef>
              <a:spcAft>
                <a:spcPct val="0"/>
              </a:spcAft>
              <a:defRPr/>
            </a:pPr>
            <a:r>
              <a:rPr lang="ru-RU" b="1" dirty="0">
                <a:solidFill>
                  <a:prstClr val="black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клинической фармакологии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b="1" dirty="0">
              <a:solidFill>
                <a:prstClr val="black"/>
              </a:solidFill>
              <a:ea typeface="ＭＳ Ｐゴシック" pitchFamily="34" charset="-128"/>
            </a:endParaRPr>
          </a:p>
        </p:txBody>
      </p:sp>
      <p:pic>
        <p:nvPicPr>
          <p:cNvPr id="28677" name="Picture 14" descr="ÐÐ°ÑÑÐ¸Ð½ÐºÐ¸ Ð¿Ð¾ Ð·Ð°Ð¿ÑÐ¾ÑÑ Ð½Ð¾Ð²Ð°Ñ ÑÐ¼Ð±Ð»ÐµÐ¼Ð° ÐºÐ°Ð·Ð½Ð¼Ñ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"/>
            <a:ext cx="1763688" cy="1784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8" name="Прямоугольник 7"/>
          <p:cNvSpPr>
            <a:spLocks noChangeArrowheads="1"/>
          </p:cNvSpPr>
          <p:nvPr/>
        </p:nvSpPr>
        <p:spPr bwMode="auto">
          <a:xfrm>
            <a:off x="6194429" y="131767"/>
            <a:ext cx="447357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kk-KZ" sz="1600" b="1" dirty="0">
              <a:solidFill>
                <a:srgbClr val="403152"/>
              </a:solidFill>
              <a:latin typeface="Times New Roman" pitchFamily="18" charset="0"/>
              <a:ea typeface="MS PGothic" pitchFamily="34" charset="-128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>
                <a:solidFill>
                  <a:srgbClr val="403152"/>
                </a:solidFill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 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403152"/>
                </a:solidFill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                           </a:t>
            </a:r>
            <a:endParaRPr lang="ru-RU" b="1" dirty="0">
              <a:solidFill>
                <a:srgbClr val="403152"/>
              </a:solidFill>
              <a:latin typeface="Times New Roman" pitchFamily="18" charset="0"/>
              <a:ea typeface="MS PGothic" pitchFamily="34" charset="-128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711625" y="424580"/>
            <a:ext cx="7731744" cy="11572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>
                <a:solidFill>
                  <a:srgbClr val="403152"/>
                </a:solidFill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КАЗАХСКИЙ НАЦИОНАЛЬНЫЙ   МЕДИЦИНСКИЙ  УНИВЕРСИТЕТ</a:t>
            </a:r>
            <a:r>
              <a:rPr lang="en-US" b="1" dirty="0">
                <a:solidFill>
                  <a:srgbClr val="403152"/>
                </a:solidFill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 </a:t>
            </a:r>
            <a:r>
              <a:rPr lang="ru-RU" b="1" dirty="0">
                <a:solidFill>
                  <a:srgbClr val="403152"/>
                </a:solidFill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 ИМ. С.Д. АСФЕНДИЯРОВА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kk-KZ" sz="1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3F6EA89D-D727-41F1-9D60-2277AE2BE570}"/>
              </a:ext>
            </a:extLst>
          </p:cNvPr>
          <p:cNvSpPr/>
          <p:nvPr/>
        </p:nvSpPr>
        <p:spPr>
          <a:xfrm>
            <a:off x="3935760" y="1784354"/>
            <a:ext cx="5688632" cy="676493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Кафедра клинической фармакологии</a:t>
            </a:r>
          </a:p>
        </p:txBody>
      </p:sp>
    </p:spTree>
    <p:extLst>
      <p:ext uri="{BB962C8B-B14F-4D97-AF65-F5344CB8AC3E}">
        <p14:creationId xmlns:p14="http://schemas.microsoft.com/office/powerpoint/2010/main" val="14419190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981200" y="260648"/>
            <a:ext cx="8229600" cy="2016224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</a:rPr>
              <a:t>В 2 годичной резидентуре 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</a:rPr>
              <a:t>по клинической фармакологии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</a:rPr>
              <a:t>на кафедре </a:t>
            </a:r>
            <a:r>
              <a:rPr lang="ru-RU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КазНМУ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им. С.Д. </a:t>
            </a:r>
            <a:r>
              <a:rPr lang="ru-RU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Асфендиярова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обучение проходит:</a:t>
            </a:r>
            <a:endParaRPr lang="ru-RU" b="1" dirty="0">
              <a:solidFill>
                <a:schemeClr val="tx1"/>
              </a:solidFill>
            </a:endParaRPr>
          </a:p>
        </p:txBody>
      </p:sp>
      <p:graphicFrame>
        <p:nvGraphicFramePr>
          <p:cNvPr id="2" name="Таблица 4">
            <a:extLst>
              <a:ext uri="{FF2B5EF4-FFF2-40B4-BE49-F238E27FC236}">
                <a16:creationId xmlns:a16="http://schemas.microsoft.com/office/drawing/2014/main" id="{07BA9D82-463D-4537-8B0C-41CBACD2D0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2730205"/>
              </p:ext>
            </p:extLst>
          </p:nvPr>
        </p:nvGraphicFramePr>
        <p:xfrm>
          <a:off x="1703512" y="2564904"/>
          <a:ext cx="8784976" cy="3288306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4392488">
                  <a:extLst>
                    <a:ext uri="{9D8B030D-6E8A-4147-A177-3AD203B41FA5}">
                      <a16:colId xmlns:a16="http://schemas.microsoft.com/office/drawing/2014/main" val="2405739584"/>
                    </a:ext>
                  </a:extLst>
                </a:gridCol>
                <a:gridCol w="4392488">
                  <a:extLst>
                    <a:ext uri="{9D8B030D-6E8A-4147-A177-3AD203B41FA5}">
                      <a16:colId xmlns:a16="http://schemas.microsoft.com/office/drawing/2014/main" val="1220921643"/>
                    </a:ext>
                  </a:extLst>
                </a:gridCol>
              </a:tblGrid>
              <a:tr h="821193">
                <a:tc>
                  <a:txBody>
                    <a:bodyPr/>
                    <a:lstStyle/>
                    <a:p>
                      <a:r>
                        <a:rPr lang="ru-RU" sz="3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2019-2021 гг.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7623306"/>
                  </a:ext>
                </a:extLst>
              </a:tr>
              <a:tr h="821193">
                <a:tc>
                  <a:txBody>
                    <a:bodyPr/>
                    <a:lstStyle/>
                    <a:p>
                      <a:r>
                        <a:rPr lang="ru-RU" sz="3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2020-2022 гг.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040992"/>
                  </a:ext>
                </a:extLst>
              </a:tr>
              <a:tr h="659883"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2021-2023 гг.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из них 2 от МИО</a:t>
                      </a:r>
                    </a:p>
                    <a:p>
                      <a:endParaRPr lang="ru-RU" sz="3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12006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3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3144215"/>
                  </a:ext>
                </a:extLst>
              </a:tr>
            </a:tbl>
          </a:graphicData>
        </a:graphic>
      </p:graphicFrame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F261EC66-FAC8-4322-8029-6AA9DD029B96}"/>
              </a:ext>
            </a:extLst>
          </p:cNvPr>
          <p:cNvSpPr/>
          <p:nvPr/>
        </p:nvSpPr>
        <p:spPr>
          <a:xfrm>
            <a:off x="191344" y="5949280"/>
            <a:ext cx="11593288" cy="696858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кафедре клинической фармакологии в том числе проходит обучение 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PhD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докторантов и 2 магистранта</a:t>
            </a:r>
          </a:p>
        </p:txBody>
      </p:sp>
    </p:spTree>
    <p:extLst>
      <p:ext uri="{BB962C8B-B14F-4D97-AF65-F5344CB8AC3E}">
        <p14:creationId xmlns:p14="http://schemas.microsoft.com/office/powerpoint/2010/main" val="13952995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1200" y="188641"/>
            <a:ext cx="2890664" cy="4464498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Кафедра клинической фармакологии для врачей провела совещание по правовым аспектам медицинских работников</a:t>
            </a:r>
            <a:r>
              <a:rPr lang="kk-KZ" sz="2000" b="1" dirty="0"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kk-KZ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нормативно-правовым документам клинического фармаколога в Казахстане</a:t>
            </a:r>
            <a:br>
              <a:rPr lang="kk-KZ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2000" dirty="0">
                <a:solidFill>
                  <a:srgbClr val="FF0000"/>
                </a:solidFill>
              </a:rPr>
              <a:t> </a:t>
            </a:r>
            <a:br>
              <a:rPr lang="kk-KZ" sz="2000" dirty="0">
                <a:solidFill>
                  <a:srgbClr val="FF0000"/>
                </a:solidFill>
              </a:rPr>
            </a:br>
            <a:r>
              <a:rPr lang="kk-KZ" sz="2000" b="1" dirty="0"/>
              <a:t>10</a:t>
            </a:r>
            <a:r>
              <a:rPr lang="ru-RU" sz="2000" b="1" dirty="0"/>
              <a:t> февраля 2020 года </a:t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user\Desktop\2020\ассоциация\1.мероп\сайт мероп 1\IMG-20200210-WA00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31904" y="1052736"/>
            <a:ext cx="4910336" cy="3682752"/>
          </a:xfrm>
          <a:prstGeom prst="rect">
            <a:avLst/>
          </a:prstGeom>
          <a:noFill/>
        </p:spPr>
      </p:pic>
      <p:sp>
        <p:nvSpPr>
          <p:cNvPr id="4" name="Скругленный прямоугольник 3"/>
          <p:cNvSpPr/>
          <p:nvPr/>
        </p:nvSpPr>
        <p:spPr>
          <a:xfrm>
            <a:off x="2145979" y="4653136"/>
            <a:ext cx="7992888" cy="1872208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Данное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мероприятие проведено в рамках 90-летия НАО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КазНМУ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им. С.Д.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Асфендиярова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на базе Республиканской детской клинической больницы «Аксай»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КазНМУ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имени С.Д.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Асфендиярова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5159896" y="0"/>
            <a:ext cx="5184576" cy="148478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Организационные работы 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91544" y="548680"/>
            <a:ext cx="8229600" cy="2232248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23 мая 2020 года в НАО «Казахский Национальный медицинский университет» состоялся </a:t>
            </a:r>
            <a:r>
              <a:rPr lang="ru-RU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онлайн</a:t>
            </a:r>
            <a:r>
              <a:rPr lang="ru-RU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круглый стол 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в рамках 90-летия НАО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КазНМУ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им. С.Д.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Асфендиярова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на тему: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«Актуальные вопросы клинической фармакологии и клинической фармации»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user\Desktop\2020\ассоциация\2.мероп Круглый стол\Круглый стол 30.04.2020\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0136" y="2852939"/>
            <a:ext cx="8552416" cy="3791459"/>
          </a:xfrm>
          <a:prstGeom prst="rect">
            <a:avLst/>
          </a:prstGeom>
          <a:noFill/>
        </p:spPr>
      </p:pic>
      <p:pic>
        <p:nvPicPr>
          <p:cNvPr id="3075" name="Picture 3" descr="C:\Users\user\Desktop\2020\ассоциация\2.мероп Круглый стол\Круглый стол 30.04.2020\1.jpg"/>
          <p:cNvPicPr>
            <a:picLocks noChangeAspect="1" noChangeArrowheads="1"/>
          </p:cNvPicPr>
          <p:nvPr/>
        </p:nvPicPr>
        <p:blipFill>
          <a:blip r:embed="rId3" cstate="print"/>
          <a:srcRect l="52624" t="4069"/>
          <a:stretch>
            <a:fillRect/>
          </a:stretch>
        </p:blipFill>
        <p:spPr bwMode="auto">
          <a:xfrm>
            <a:off x="6672068" y="5733256"/>
            <a:ext cx="1879973" cy="1124744"/>
          </a:xfrm>
          <a:prstGeom prst="rect">
            <a:avLst/>
          </a:prstGeom>
          <a:noFill/>
        </p:spPr>
      </p:pic>
      <p:sp>
        <p:nvSpPr>
          <p:cNvPr id="5" name="Объект 4">
            <a:extLst>
              <a:ext uri="{FF2B5EF4-FFF2-40B4-BE49-F238E27FC236}">
                <a16:creationId xmlns:a16="http://schemas.microsoft.com/office/drawing/2014/main" id="{E9C6F7DD-0463-40AF-95F2-3F5DEDEF79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02" name="Заголовок 1"/>
          <p:cNvSpPr>
            <a:spLocks noGrp="1"/>
          </p:cNvSpPr>
          <p:nvPr>
            <p:ph type="title"/>
          </p:nvPr>
        </p:nvSpPr>
        <p:spPr>
          <a:xfrm>
            <a:off x="-96688" y="2660092"/>
            <a:ext cx="6714711" cy="2520280"/>
          </a:xfrm>
        </p:spPr>
        <p:txBody>
          <a:bodyPr>
            <a:noAutofit/>
          </a:bodyPr>
          <a:lstStyle/>
          <a:p>
            <a:br>
              <a:rPr lang="en-US" sz="1400" b="1" dirty="0">
                <a:latin typeface="Times New Roman" pitchFamily="18" charset="0"/>
                <a:cs typeface="Times New Roman" pitchFamily="18" charset="0"/>
              </a:rPr>
            </a:br>
            <a:br>
              <a:rPr lang="en-US" sz="1400" b="1" dirty="0">
                <a:latin typeface="Times New Roman" pitchFamily="18" charset="0"/>
                <a:cs typeface="Times New Roman" pitchFamily="18" charset="0"/>
              </a:rPr>
            </a:br>
            <a:br>
              <a:rPr lang="en-US" sz="1400" b="1" dirty="0">
                <a:latin typeface="Times New Roman" pitchFamily="18" charset="0"/>
                <a:cs typeface="Times New Roman" pitchFamily="18" charset="0"/>
              </a:rPr>
            </a:br>
            <a:br>
              <a:rPr lang="en-US" sz="1400" b="1" dirty="0">
                <a:latin typeface="Times New Roman" pitchFamily="18" charset="0"/>
                <a:cs typeface="Times New Roman" pitchFamily="18" charset="0"/>
              </a:rPr>
            </a:br>
            <a:br>
              <a:rPr lang="en-US" sz="14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Проведен  </a:t>
            </a:r>
            <a:br>
              <a:rPr lang="ru-RU" sz="28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II Центрально-Азиатский Конгресс</a:t>
            </a:r>
            <a:br>
              <a:rPr lang="ru-RU" sz="28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клинической фармакологии</a:t>
            </a:r>
            <a:br>
              <a:rPr lang="ru-RU" sz="28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«СОВРЕМЕННОЕ СОСТОЯНИЕ И ПЕРСПЕКТИВЫ РАЗВИТИЯ</a:t>
            </a:r>
            <a:br>
              <a:rPr lang="ru-RU" sz="28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КЛИНИЧЕСКОЙ ФАРМАКОЛОГИИ»</a:t>
            </a:r>
            <a:br>
              <a:rPr lang="ru-RU" sz="2800" b="1" dirty="0">
                <a:latin typeface="Times New Roman" pitchFamily="18" charset="0"/>
                <a:cs typeface="Times New Roman" pitchFamily="18" charset="0"/>
              </a:rPr>
            </a:br>
            <a:br>
              <a:rPr lang="ru-RU" sz="2800" b="1" dirty="0">
                <a:latin typeface="Times New Roman" pitchFamily="18" charset="0"/>
                <a:cs typeface="Times New Roman" pitchFamily="18" charset="0"/>
              </a:rPr>
            </a:br>
            <a:br>
              <a:rPr lang="ru-RU" sz="28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06.11.2020</a:t>
            </a:r>
            <a:br>
              <a:rPr lang="ru-RU" sz="4800" dirty="0">
                <a:latin typeface="Times New Roman" pitchFamily="18" charset="0"/>
                <a:cs typeface="Times New Roman" pitchFamily="18" charset="0"/>
              </a:rPr>
            </a:br>
            <a:endParaRPr lang="en-US" sz="4800" b="1" kern="0" dirty="0">
              <a:solidFill>
                <a:srgbClr val="7030A0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28677" name="Picture 14" descr="ÐÐ°ÑÑÐ¸Ð½ÐºÐ¸ Ð¿Ð¾ Ð·Ð°Ð¿ÑÐ¾ÑÑ Ð½Ð¾Ð²Ð°Ñ ÑÐ¼Ð±Ð»ÐµÐ¼Ð° ÐºÐ°Ð·Ð½Ð¼Ñ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2" y="3"/>
            <a:ext cx="1858963" cy="1784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8" name="Прямоугольник 7"/>
          <p:cNvSpPr>
            <a:spLocks noChangeArrowheads="1"/>
          </p:cNvSpPr>
          <p:nvPr/>
        </p:nvSpPr>
        <p:spPr bwMode="auto">
          <a:xfrm>
            <a:off x="6194429" y="131767"/>
            <a:ext cx="447357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endParaRPr lang="kk-KZ" sz="1600" b="1" dirty="0">
              <a:solidFill>
                <a:srgbClr val="403152"/>
              </a:solidFill>
              <a:latin typeface="Times New Roman" pitchFamily="18" charset="0"/>
              <a:ea typeface="MS PGothic" pitchFamily="34" charset="-128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b="1" dirty="0">
                <a:solidFill>
                  <a:srgbClr val="403152"/>
                </a:solidFill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 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b="1" dirty="0">
                <a:solidFill>
                  <a:srgbClr val="403152"/>
                </a:solidFill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                           </a:t>
            </a:r>
            <a:endParaRPr lang="ru-RU" b="1" dirty="0">
              <a:solidFill>
                <a:srgbClr val="403152"/>
              </a:solidFill>
              <a:latin typeface="Times New Roman" pitchFamily="18" charset="0"/>
              <a:ea typeface="MS PGothic" pitchFamily="34" charset="-128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171036" y="424580"/>
            <a:ext cx="3294063" cy="11572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>
                <a:solidFill>
                  <a:srgbClr val="403152"/>
                </a:solidFill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КАЗАХСКИЙ НАЦИОНАЛЬНЫЙ   МЕДИЦИНСКИЙ  УНИВЕРСИТЕТ</a:t>
            </a:r>
            <a:r>
              <a:rPr lang="en-US" sz="1400" b="1" dirty="0">
                <a:solidFill>
                  <a:srgbClr val="403152"/>
                </a:solidFill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 </a:t>
            </a:r>
            <a:endParaRPr lang="ru-RU" sz="1400" b="1" dirty="0">
              <a:solidFill>
                <a:srgbClr val="403152"/>
              </a:solidFill>
              <a:latin typeface="Times New Roman" pitchFamily="18" charset="0"/>
              <a:ea typeface="MS PGothic" pitchFamily="34" charset="-128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b="1" dirty="0">
                <a:solidFill>
                  <a:srgbClr val="403152"/>
                </a:solidFill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ИМ. С.Д. АСФЕНДИЯРОВА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kk-KZ" sz="1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 descr="C:\Users\user\Desktop\ассоциация\бланк 123.jpg"/>
          <p:cNvPicPr>
            <a:picLocks noChangeAspect="1" noChangeArrowheads="1"/>
          </p:cNvPicPr>
          <p:nvPr/>
        </p:nvPicPr>
        <p:blipFill rotWithShape="1">
          <a:blip r:embed="rId3" cstate="print"/>
          <a:srcRect l="35271" t="5137" r="36524" b="19073"/>
          <a:stretch/>
        </p:blipFill>
        <p:spPr bwMode="auto">
          <a:xfrm>
            <a:off x="8688292" y="130327"/>
            <a:ext cx="1512305" cy="1523703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6096000" y="352428"/>
            <a:ext cx="3240360" cy="13016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>
                <a:solidFill>
                  <a:srgbClr val="403152"/>
                </a:solidFill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ОО «АССОЦИАЦИЯ ФАРМАКОЛОГОВ И ФАРМАЦЕВТОВ»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kk-KZ" sz="1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Скругленный прямоугольник 3">
            <a:extLst>
              <a:ext uri="{FF2B5EF4-FFF2-40B4-BE49-F238E27FC236}">
                <a16:creationId xmlns:a16="http://schemas.microsoft.com/office/drawing/2014/main" id="{F1144DFE-5523-443A-935D-9DB7329C3E87}"/>
              </a:ext>
            </a:extLst>
          </p:cNvPr>
          <p:cNvSpPr/>
          <p:nvPr/>
        </p:nvSpPr>
        <p:spPr>
          <a:xfrm>
            <a:off x="6855550" y="2183039"/>
            <a:ext cx="5305163" cy="95410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Открытие конгресса в зале Славы. </a:t>
            </a:r>
          </a:p>
          <a:p>
            <a:pPr algn="ctr">
              <a:defRPr/>
            </a:pPr>
            <a:r>
              <a:rPr lang="ru-RU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Академик НАН РК Рахимов К.Д.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F055734-D904-4C07-9F32-DCA7CDE14B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4098" y="3356992"/>
            <a:ext cx="4724549" cy="2954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5295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EC5C6FD9-A854-4442-B528-FD5113BB25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47528" y="620688"/>
            <a:ext cx="8856984" cy="233285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pPr algn="ctr"/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Академическая мобильность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медицинский университет Семей и  Бухарский государственный медицинский институт имени Абу Али Ибн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Сино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Прочитана Лекция для студентов, интернов, ординаторов, резидентов, магистрантов 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клинической фармакологии (14 дней)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ADC6A23-7A7A-4B2C-A966-EBB8E94214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0016" y="3244873"/>
            <a:ext cx="2880320" cy="288032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E593F7C-5816-40BF-8932-83E367799B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3592" y="3249793"/>
            <a:ext cx="3017912" cy="3017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3824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92879" y="27858"/>
            <a:ext cx="8229600" cy="922115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Сделана совместная </a:t>
            </a:r>
            <a:br>
              <a:rPr lang="ru-RU" sz="32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рабочая учебная программа</a:t>
            </a:r>
          </a:p>
        </p:txBody>
      </p:sp>
      <p:pic>
        <p:nvPicPr>
          <p:cNvPr id="1027" name="Picture 3" descr="C:\Users\Admin\Desktop\Бухара рабочая программа титулка_000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74" b="15274"/>
          <a:stretch/>
        </p:blipFill>
        <p:spPr bwMode="auto">
          <a:xfrm>
            <a:off x="6168011" y="1196752"/>
            <a:ext cx="4054471" cy="5661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Бухара рабочая программа титулка_000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9" t="7286" r="4833" b="3826"/>
          <a:stretch/>
        </p:blipFill>
        <p:spPr bwMode="auto">
          <a:xfrm>
            <a:off x="2063552" y="1196752"/>
            <a:ext cx="4339208" cy="5661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12635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Сертификаты </a:t>
            </a:r>
            <a:br>
              <a:rPr lang="ru-RU" b="1" dirty="0"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latin typeface="Times New Roman" pitchFamily="18" charset="0"/>
                <a:cs typeface="Times New Roman" pitchFamily="18" charset="0"/>
              </a:rPr>
              <a:t>по академической мобильности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329891" y="1290456"/>
            <a:ext cx="4219852" cy="561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4076" y="1570159"/>
            <a:ext cx="3566993" cy="5057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1508603" y="2513343"/>
            <a:ext cx="4645036" cy="273630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Отчет по академической мобильности в </a:t>
            </a:r>
          </a:p>
          <a:p>
            <a:pPr algn="ctr">
              <a:defRPr/>
            </a:pPr>
            <a:r>
              <a:rPr lang="ru-RU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НАО «Медицинский университет Семей»</a:t>
            </a:r>
          </a:p>
        </p:txBody>
      </p:sp>
      <p:pic>
        <p:nvPicPr>
          <p:cNvPr id="2" name="Picture 2" descr="C:\Users\Admin\Desktop\КД\академ мобильность Семей\Отчет по академ моб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4904" y="936827"/>
            <a:ext cx="4304392" cy="5921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\Desktop\КД\академ мобильность Семей\Отчет по академ моб.jpe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585"/>
          <a:stretch/>
        </p:blipFill>
        <p:spPr bwMode="auto">
          <a:xfrm>
            <a:off x="4223792" y="134043"/>
            <a:ext cx="6255504" cy="2379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521634F5-C456-4224-BEE3-23BE36538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83"/>
            <a:fld id="{6958789A-4DBB-46C5-86C2-B3B2A60C2D84}" type="slidenum">
              <a:rPr lang="ru-RU" altLang="ru-RU"/>
              <a:pPr defTabSz="685783"/>
              <a:t>18</a:t>
            </a:fld>
            <a:endParaRPr lang="ru-RU" alt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27305C3-600E-4BEA-AC8E-348E47207E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6297" r="4"/>
          <a:stretch/>
        </p:blipFill>
        <p:spPr>
          <a:xfrm>
            <a:off x="1524002" y="908720"/>
            <a:ext cx="8800163" cy="5616624"/>
          </a:xfrm>
          <a:prstGeom prst="rect">
            <a:avLst/>
          </a:prstGeom>
        </p:spPr>
      </p:pic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0E11E450-7872-43A7-9D4B-2F0D696CE4CA}"/>
              </a:ext>
            </a:extLst>
          </p:cNvPr>
          <p:cNvSpPr/>
          <p:nvPr/>
        </p:nvSpPr>
        <p:spPr>
          <a:xfrm>
            <a:off x="1524000" y="165627"/>
            <a:ext cx="6380544" cy="66294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783"/>
            <a:endParaRPr lang="ru-RU" sz="135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783"/>
            <a:r>
              <a:rPr lang="ru-RU" sz="1351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ОБЗОР КАЗАХСТАНСКОЙ СИСТЕМЫ ЗДРАВООХРАНЕНИЯ: </a:t>
            </a:r>
          </a:p>
          <a:p>
            <a:pPr algn="ctr" defTabSz="685783"/>
            <a:r>
              <a:rPr lang="ru-RU" sz="1351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ИТОГИ 2020 ГОДА И ПЛАНЫ НА 2021-Й</a:t>
            </a:r>
            <a:br>
              <a:rPr lang="ru-RU" sz="1351" dirty="0">
                <a:solidFill>
                  <a:prstClr val="black"/>
                </a:solidFill>
                <a:latin typeface="Calibri"/>
              </a:rPr>
            </a:br>
            <a:br>
              <a:rPr lang="ru-RU" sz="1351" dirty="0">
                <a:solidFill>
                  <a:prstClr val="black"/>
                </a:solidFill>
                <a:latin typeface="Calibri"/>
              </a:rPr>
            </a:br>
            <a:r>
              <a:rPr lang="ru-RU" sz="1351" dirty="0">
                <a:solidFill>
                  <a:srgbClr val="4E4E4E"/>
                </a:solidFill>
                <a:latin typeface="PT Sans" panose="020B0503020203020204" pitchFamily="34" charset="-52"/>
              </a:rPr>
              <a:t> </a:t>
            </a:r>
            <a:endParaRPr lang="ru-RU" sz="1351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C587775B-C6B3-407C-9A12-D3F86E6CD5E5}"/>
              </a:ext>
            </a:extLst>
          </p:cNvPr>
          <p:cNvSpPr/>
          <p:nvPr/>
        </p:nvSpPr>
        <p:spPr>
          <a:xfrm>
            <a:off x="7904544" y="0"/>
            <a:ext cx="2763456" cy="2029152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783"/>
            <a:endParaRPr lang="ru-RU" sz="2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783"/>
            <a:r>
              <a:rPr lang="ru-RU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Официальный информационный ресурс Премьер-Министра Республики Казахстан</a:t>
            </a:r>
            <a:br>
              <a:rPr lang="ru-RU" sz="1351" dirty="0">
                <a:solidFill>
                  <a:prstClr val="black"/>
                </a:solidFill>
                <a:latin typeface="Calibri"/>
              </a:rPr>
            </a:br>
            <a:br>
              <a:rPr lang="ru-RU" sz="1351" dirty="0">
                <a:solidFill>
                  <a:prstClr val="black"/>
                </a:solidFill>
                <a:latin typeface="Calibri"/>
              </a:rPr>
            </a:br>
            <a:r>
              <a:rPr lang="ru-RU" sz="1351" dirty="0">
                <a:solidFill>
                  <a:srgbClr val="4E4E4E"/>
                </a:solidFill>
                <a:latin typeface="PT Sans" panose="020B0503020203020204" pitchFamily="34" charset="-52"/>
              </a:rPr>
              <a:t> </a:t>
            </a:r>
            <a:endParaRPr lang="ru-RU" sz="1351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152292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>
            <a:extLst>
              <a:ext uri="{FF2B5EF4-FFF2-40B4-BE49-F238E27FC236}">
                <a16:creationId xmlns:a16="http://schemas.microsoft.com/office/drawing/2014/main" id="{591532F7-2059-4A3F-A5BB-6FBDA60A7E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3181" y="558268"/>
            <a:ext cx="8229600" cy="2716529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r>
              <a:rPr lang="ru-RU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 данный момент с </a:t>
            </a:r>
            <a:r>
              <a:rPr lang="ru-RU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32 отечественными товаропроизводителями</a:t>
            </a:r>
            <a:r>
              <a:rPr lang="ru-RU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заключено 63 долгосрочных договора на поставку </a:t>
            </a:r>
            <a:r>
              <a:rPr lang="ru-RU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3 600 наименований лекарственных средств (727)</a:t>
            </a:r>
            <a:r>
              <a:rPr lang="ru-RU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и медицинских изделий (2 873). Из них 30 долгосрочных договоров заключены на </a:t>
            </a:r>
            <a:r>
              <a:rPr lang="ru-RU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лексредства</a:t>
            </a:r>
            <a:r>
              <a:rPr lang="ru-RU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и 33 долгосрочных договора — на </a:t>
            </a:r>
            <a:r>
              <a:rPr lang="ru-RU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медизделия</a:t>
            </a:r>
            <a:r>
              <a:rPr lang="ru-RU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dirty="0"/>
            </a:br>
            <a:br>
              <a:rPr lang="ru-RU" dirty="0"/>
            </a:br>
            <a:r>
              <a:rPr lang="ru-RU" b="0" i="0" dirty="0">
                <a:solidFill>
                  <a:srgbClr val="4E4E4E"/>
                </a:solidFill>
                <a:effectLst/>
                <a:latin typeface="PT Sans" panose="020B0503020203020204" pitchFamily="34" charset="-52"/>
              </a:rPr>
              <a:t> </a:t>
            </a:r>
            <a:endParaRPr lang="ru-RU" dirty="0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B7B83058-B0F4-4392-9060-CE10577F0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83"/>
            <a:fld id="{6958789A-4DBB-46C5-86C2-B3B2A60C2D84}" type="slidenum">
              <a:rPr lang="ru-RU" altLang="ru-RU"/>
              <a:pPr defTabSz="685783"/>
              <a:t>19</a:t>
            </a:fld>
            <a:endParaRPr lang="ru-RU" altLang="ru-RU"/>
          </a:p>
        </p:txBody>
      </p:sp>
      <p:pic>
        <p:nvPicPr>
          <p:cNvPr id="3074" name="Picture 2" descr="Уполномоченный по правам человека в РФ">
            <a:extLst>
              <a:ext uri="{FF2B5EF4-FFF2-40B4-BE49-F238E27FC236}">
                <a16:creationId xmlns:a16="http://schemas.microsoft.com/office/drawing/2014/main" id="{BB534AAB-5310-472D-885C-083EC93C0E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7982" y="3567849"/>
            <a:ext cx="3512821" cy="1977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Лекарства в супермаркетах: удобство или риск для здоровья населения -  Общество - ТАСС">
            <a:extLst>
              <a:ext uri="{FF2B5EF4-FFF2-40B4-BE49-F238E27FC236}">
                <a16:creationId xmlns:a16="http://schemas.microsoft.com/office/drawing/2014/main" id="{57017B87-2ABF-455B-B83B-51C73538F5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1" y="3584409"/>
            <a:ext cx="3512820" cy="2313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3CCEB86-7BE9-4101-A0A7-7164CB6F2D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0271" y="3584409"/>
            <a:ext cx="1687712" cy="231314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082FA16-7CC4-4BDD-B981-3CF962E3A5CC}"/>
              </a:ext>
            </a:extLst>
          </p:cNvPr>
          <p:cNvSpPr txBox="1"/>
          <p:nvPr/>
        </p:nvSpPr>
        <p:spPr>
          <a:xfrm>
            <a:off x="8340091" y="5545031"/>
            <a:ext cx="2356104" cy="5773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783"/>
            <a:r>
              <a:rPr lang="ru-RU" sz="788" dirty="0">
                <a:solidFill>
                  <a:prstClr val="black"/>
                </a:solidFill>
                <a:latin typeface="PT Sans" panose="020B0503020203020204" pitchFamily="34" charset="-52"/>
              </a:rPr>
              <a:t>Источник: </a:t>
            </a:r>
            <a:r>
              <a:rPr lang="ru-RU" sz="788" dirty="0">
                <a:solidFill>
                  <a:prstClr val="black"/>
                </a:solidFill>
                <a:latin typeface="PT Sans" panose="020B0503020203020204" pitchFamily="34" charset="-52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https://primeminister.kz/ru/news/reviews/obzor-kazahstanskoy-sistemy-zdravoohraneniya-itogi-2020-goda-i-plany-na-2021-y-271128</a:t>
            </a:r>
            <a:endParaRPr lang="ru-RU" sz="9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463752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1919536" y="188640"/>
            <a:ext cx="8424936" cy="6552728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70000" lnSpcReduction="20000"/>
          </a:bodyPr>
          <a:lstStyle/>
          <a:p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Клиническая фармакология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как новая медицинская дисциплина появилась в середине 20 века в связи с бурным развитием фармацевтической промышленности и появлением на рынке большого числа новых препаратов и групп лекарственных средств.</a:t>
            </a:r>
          </a:p>
          <a:p>
            <a:pPr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Клинический фармаколог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– это специалист, получивший двойную подготовку – в области клинической фармакологии и клинической медицины. </a:t>
            </a: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Повышение эффективности и безопасности лекарственной терапии – </a:t>
            </a:r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основная обязанность клинических фармакологов. </a:t>
            </a:r>
          </a:p>
          <a:p>
            <a:pPr marL="0" indent="0" algn="just">
              <a:buNone/>
            </a:pPr>
            <a:endParaRPr lang="ru-RU" altLang="ru-RU" b="1" dirty="0">
              <a:solidFill>
                <a:srgbClr val="000000"/>
              </a:solidFill>
              <a:latin typeface="Times New Roman" panose="02020603050405020304" pitchFamily="18" charset="0"/>
              <a:ea typeface="Consolas" panose="020B0609020204030204" pitchFamily="49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alt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Consolas" panose="020B0609020204030204" pitchFamily="49" charset="0"/>
                <a:cs typeface="Times New Roman" panose="02020603050405020304" pitchFamily="18" charset="0"/>
              </a:rPr>
              <a:t>Приказ Министра здравоохранения и социального развития Республики Казахстан от 5 декабря 2016 года № 1036. Зарегистрирован в Министерстве юстиции Республики Казахстан </a:t>
            </a:r>
          </a:p>
          <a:p>
            <a:pPr marL="0" indent="0" algn="just">
              <a:buNone/>
            </a:pPr>
            <a:r>
              <a:rPr lang="ru-RU" altLang="ru-RU" b="1" dirty="0">
                <a:solidFill>
                  <a:srgbClr val="FF0000"/>
                </a:solidFill>
                <a:latin typeface="Times New Roman" panose="02020603050405020304" pitchFamily="18" charset="0"/>
                <a:ea typeface="Consolas" panose="020B0609020204030204" pitchFamily="49" charset="0"/>
                <a:cs typeface="Times New Roman" panose="02020603050405020304" pitchFamily="18" charset="0"/>
              </a:rPr>
              <a:t>10 января 2017 года № 14656. </a:t>
            </a:r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номенклатуре медицинских и фармацевтических специальностей, утвержденной указанным приказом: </a:t>
            </a:r>
            <a:r>
              <a:rPr lang="ru-RU" altLang="ru-RU" b="1" dirty="0">
                <a:solidFill>
                  <a:srgbClr val="FF0000"/>
                </a:solidFill>
                <a:latin typeface="Times New Roman" panose="02020603050405020304" pitchFamily="18" charset="0"/>
                <a:ea typeface="Consolas" panose="020B0609020204030204" pitchFamily="49" charset="0"/>
                <a:cs typeface="Consolas" panose="020B0609020204030204" pitchFamily="49" charset="0"/>
              </a:rPr>
              <a:t>клиническая фармация</a:t>
            </a:r>
          </a:p>
          <a:p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25B7F653-E4E4-4861-97EF-3D162E3FCF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38303" y="959647"/>
            <a:ext cx="7034647" cy="5041107"/>
          </a:xfr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ru-RU" b="0" i="0" dirty="0">
                <a:solidFill>
                  <a:srgbClr val="4E4E4E"/>
                </a:solidFill>
                <a:effectLst/>
                <a:latin typeface="PT Sans" panose="020B0503020203020204" pitchFamily="34" charset="-52"/>
              </a:rPr>
              <a:t>В целях дальнейшей поддержки отечественных товаропроизводителей предусмотрены ряд законодательных мер, в </a:t>
            </a:r>
            <a:r>
              <a:rPr lang="ru-RU" b="0" i="0" dirty="0">
                <a:solidFill>
                  <a:srgbClr val="FF0000"/>
                </a:solidFill>
                <a:effectLst/>
                <a:latin typeface="PT Sans" panose="020B0503020203020204" pitchFamily="34" charset="-52"/>
              </a:rPr>
              <a:t>Кодексе РК «О здоровье народа и системе здравоохранения» </a:t>
            </a:r>
            <a:r>
              <a:rPr lang="ru-RU" b="0" i="0" dirty="0">
                <a:solidFill>
                  <a:srgbClr val="4E4E4E"/>
                </a:solidFill>
                <a:effectLst/>
                <a:latin typeface="PT Sans" panose="020B0503020203020204" pitchFamily="34" charset="-52"/>
              </a:rPr>
              <a:t>предусмотрены нормы относительно контрактного производства </a:t>
            </a:r>
            <a:r>
              <a:rPr lang="ru-RU" b="0" i="0" dirty="0" err="1">
                <a:solidFill>
                  <a:srgbClr val="4E4E4E"/>
                </a:solidFill>
                <a:effectLst/>
                <a:latin typeface="PT Sans" panose="020B0503020203020204" pitchFamily="34" charset="-52"/>
              </a:rPr>
              <a:t>лексредств</a:t>
            </a:r>
            <a:r>
              <a:rPr lang="ru-RU" b="0" i="0" dirty="0">
                <a:solidFill>
                  <a:srgbClr val="4E4E4E"/>
                </a:solidFill>
                <a:effectLst/>
                <a:latin typeface="PT Sans" panose="020B0503020203020204" pitchFamily="34" charset="-52"/>
              </a:rPr>
              <a:t> и </a:t>
            </a:r>
            <a:r>
              <a:rPr lang="ru-RU" b="0" i="0" dirty="0" err="1">
                <a:solidFill>
                  <a:srgbClr val="4E4E4E"/>
                </a:solidFill>
                <a:effectLst/>
                <a:latin typeface="PT Sans" panose="020B0503020203020204" pitchFamily="34" charset="-52"/>
              </a:rPr>
              <a:t>медизделий</a:t>
            </a:r>
            <a:r>
              <a:rPr lang="ru-RU" b="0" i="0" dirty="0">
                <a:solidFill>
                  <a:srgbClr val="4E4E4E"/>
                </a:solidFill>
                <a:effectLst/>
                <a:latin typeface="PT Sans" panose="020B0503020203020204" pitchFamily="34" charset="-52"/>
              </a:rPr>
              <a:t>, при котором должно обеспечиваться полное соблюдение требований </a:t>
            </a:r>
            <a:r>
              <a:rPr lang="ru-RU" b="1" i="0" dirty="0">
                <a:solidFill>
                  <a:srgbClr val="FF0000"/>
                </a:solidFill>
                <a:effectLst/>
                <a:latin typeface="PT Sans" panose="020B0503020203020204" pitchFamily="34" charset="-52"/>
              </a:rPr>
              <a:t>надлежащей производственной практики (GMP) </a:t>
            </a:r>
            <a:r>
              <a:rPr lang="ru-RU" b="0" i="0" dirty="0">
                <a:solidFill>
                  <a:srgbClr val="4E4E4E"/>
                </a:solidFill>
                <a:effectLst/>
                <a:latin typeface="PT Sans" panose="020B0503020203020204" pitchFamily="34" charset="-52"/>
              </a:rPr>
              <a:t>для лекарственных средств и требований </a:t>
            </a:r>
            <a:r>
              <a:rPr lang="ru-RU" i="0" dirty="0">
                <a:solidFill>
                  <a:srgbClr val="FF0000"/>
                </a:solidFill>
                <a:effectLst/>
                <a:latin typeface="PT Sans" panose="020B0503020203020204" pitchFamily="34" charset="-52"/>
              </a:rPr>
              <a:t>международного стандарта системы </a:t>
            </a:r>
            <a:r>
              <a:rPr lang="ru-RU" b="0" i="0" dirty="0">
                <a:solidFill>
                  <a:srgbClr val="4E4E4E"/>
                </a:solidFill>
                <a:effectLst/>
                <a:latin typeface="PT Sans" panose="020B0503020203020204" pitchFamily="34" charset="-52"/>
              </a:rPr>
              <a:t>управления качеством (ISO 13 485) для медицинских изделий.</a:t>
            </a:r>
            <a:br>
              <a:rPr lang="ru-RU" dirty="0"/>
            </a:br>
            <a:br>
              <a:rPr lang="ru-RU" dirty="0"/>
            </a:b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5396D84-D547-487C-94D9-E9C74B0CA9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9822" y="3745925"/>
            <a:ext cx="1950027" cy="2152435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36C172C-209B-46F0-A631-A63AFFC1C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83"/>
            <a:fld id="{4A1964FF-EC11-4C9F-9A55-FF407307632D}" type="slidenum">
              <a:rPr lang="ru-RU" altLang="ru-RU"/>
              <a:pPr defTabSz="685783"/>
              <a:t>20</a:t>
            </a:fld>
            <a:endParaRPr lang="ru-RU" alt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8E72E10-4F8F-4FA5-AEC3-598906A5F0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60598" y="959646"/>
            <a:ext cx="1489197" cy="110143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FBFDFD2-3ED3-4642-AF16-9878DBEBF3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98925" y="1982501"/>
            <a:ext cx="1854779" cy="185477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890D463-9D69-419C-94F6-167AAEB8F9E9}"/>
              </a:ext>
            </a:extLst>
          </p:cNvPr>
          <p:cNvSpPr txBox="1"/>
          <p:nvPr/>
        </p:nvSpPr>
        <p:spPr>
          <a:xfrm>
            <a:off x="6342819" y="5465547"/>
            <a:ext cx="2356104" cy="5773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783"/>
            <a:r>
              <a:rPr lang="ru-RU" sz="788" dirty="0">
                <a:solidFill>
                  <a:prstClr val="black"/>
                </a:solidFill>
                <a:latin typeface="PT Sans" panose="020B0503020203020204" pitchFamily="34" charset="-52"/>
              </a:rPr>
              <a:t>Источник: </a:t>
            </a:r>
            <a:r>
              <a:rPr lang="ru-RU" sz="788" dirty="0">
                <a:solidFill>
                  <a:prstClr val="black"/>
                </a:solidFill>
                <a:latin typeface="PT Sans" panose="020B0503020203020204" pitchFamily="34" charset="-52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https://primeminister.kz/ru/news/reviews/obzor-kazahstanskoy-sistemy-zdravoohraneniya-itogi-2020-goda-i-plany-na-2021-y-271128</a:t>
            </a:r>
            <a:endParaRPr lang="ru-RU" sz="9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180359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D273791E-A87D-4B0A-B979-CE8D2B3D6B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13561" y="1009548"/>
            <a:ext cx="8807196" cy="658199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r>
              <a:rPr lang="ru-RU" sz="18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ПРОИЗВОДСТВЕННЫЕ ВОЗМОЖНОСТИ ОТЕЧЕСТВЕННЫХ ФАРМПРОИЗВОДИТЕЛЕЙ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8E7C48B-4BCD-4E96-AB5B-5B95E0F0F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83"/>
            <a:fld id="{4A1964FF-EC11-4C9F-9A55-FF407307632D}" type="slidenum">
              <a:rPr lang="ru-RU" altLang="ru-RU"/>
              <a:pPr defTabSz="685783"/>
              <a:t>21</a:t>
            </a:fld>
            <a:endParaRPr lang="ru-RU" altLang="ru-RU"/>
          </a:p>
        </p:txBody>
      </p:sp>
      <p:sp>
        <p:nvSpPr>
          <p:cNvPr id="6" name="Объект 2">
            <a:extLst>
              <a:ext uri="{FF2B5EF4-FFF2-40B4-BE49-F238E27FC236}">
                <a16:creationId xmlns:a16="http://schemas.microsoft.com/office/drawing/2014/main" id="{85D5B51A-BE86-45AF-99F1-9E8798D88EF8}"/>
              </a:ext>
            </a:extLst>
          </p:cNvPr>
          <p:cNvSpPr txBox="1">
            <a:spLocks/>
          </p:cNvSpPr>
          <p:nvPr/>
        </p:nvSpPr>
        <p:spPr bwMode="auto">
          <a:xfrm>
            <a:off x="4786750" y="1969082"/>
            <a:ext cx="5834011" cy="392928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68580" tIns="34291" rIns="68580" bIns="34291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7168" indent="-257168" defTabSz="685783"/>
            <a: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Среди значимых объектов можно выделить: </a:t>
            </a:r>
            <a:endParaRPr lang="en-US" sz="1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57168" indent="-257168" defTabSz="685783"/>
            <a: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</a:t>
            </a:r>
            <a:r>
              <a:rPr lang="ru-RU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АО «</a:t>
            </a:r>
            <a:r>
              <a:rPr lang="ru-RU" sz="1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Химфарм</a:t>
            </a:r>
            <a:r>
              <a:rPr lang="ru-RU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</a:t>
            </a:r>
            <a: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Шымкент (доля в отрасли </a:t>
            </a:r>
            <a:r>
              <a:rPr lang="ru-RU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45%) </a:t>
            </a:r>
            <a: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производство лекарственных средств;    </a:t>
            </a:r>
            <a:endParaRPr lang="en-US" sz="1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57168" indent="-257168" defTabSz="685783"/>
            <a:r>
              <a:rPr lang="ru-RU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АО «Нобель АФФ», </a:t>
            </a:r>
            <a: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Алматы (доля в отрасли </a:t>
            </a:r>
            <a:r>
              <a:rPr lang="ru-RU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10%</a:t>
            </a:r>
            <a: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— производство лекарственных средств;   </a:t>
            </a:r>
            <a:endParaRPr lang="en-US" sz="1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57168" indent="-257168" defTabSz="685783"/>
            <a:r>
              <a:rPr lang="ru-RU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ТОО</a:t>
            </a:r>
            <a: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Kelun-Kazpharm</a:t>
            </a:r>
            <a:r>
              <a:rPr lang="ru-RU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</a:t>
            </a:r>
            <a: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Алматинская область (доля в отрасли </a:t>
            </a:r>
            <a:r>
              <a:rPr lang="ru-RU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1%) </a:t>
            </a:r>
            <a: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производство инфузионных растворов;</a:t>
            </a:r>
            <a:endParaRPr lang="en-US" sz="1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57168" indent="-257168" defTabSz="685783"/>
            <a:r>
              <a:rPr lang="ru-RU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АО «</a:t>
            </a:r>
            <a:r>
              <a:rPr lang="ru-RU" sz="1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Абди</a:t>
            </a:r>
            <a:r>
              <a:rPr lang="ru-RU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Ибрагим </a:t>
            </a:r>
            <a:r>
              <a:rPr lang="ru-RU" sz="1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ГлобалФарм</a:t>
            </a:r>
            <a:r>
              <a:rPr lang="ru-RU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</a:t>
            </a:r>
            <a: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Алматинская область (доля в области </a:t>
            </a:r>
            <a:r>
              <a:rPr lang="ru-RU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7%) </a:t>
            </a:r>
            <a: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—производство лекарственных средств;  </a:t>
            </a:r>
            <a:endParaRPr lang="en-US" sz="1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57168" indent="-257168" defTabSz="685783"/>
            <a:r>
              <a:rPr lang="ru-RU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ТОО «Dolce-</a:t>
            </a:r>
            <a:r>
              <a:rPr lang="ru-RU" sz="1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Pharm</a:t>
            </a:r>
            <a:r>
              <a:rPr lang="ru-RU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</a:t>
            </a:r>
            <a: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Алматинская область (доля в области </a:t>
            </a:r>
            <a:r>
              <a:rPr lang="ru-RU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6%) </a:t>
            </a:r>
            <a: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производство медицинских изделий.</a:t>
            </a:r>
            <a:br>
              <a:rPr lang="ru-RU" sz="1051" dirty="0">
                <a:solidFill>
                  <a:prstClr val="black"/>
                </a:solidFill>
                <a:latin typeface="Calibri"/>
              </a:rPr>
            </a:br>
            <a:br>
              <a:rPr lang="ru-RU" sz="1051" dirty="0">
                <a:solidFill>
                  <a:prstClr val="black"/>
                </a:solidFill>
                <a:latin typeface="Calibri"/>
              </a:rPr>
            </a:br>
            <a:br>
              <a:rPr lang="ru-RU" sz="1051" dirty="0">
                <a:solidFill>
                  <a:prstClr val="black"/>
                </a:solidFill>
                <a:latin typeface="Calibri"/>
              </a:rPr>
            </a:br>
            <a:br>
              <a:rPr lang="ru-RU" sz="1051" dirty="0">
                <a:solidFill>
                  <a:prstClr val="black"/>
                </a:solidFill>
                <a:latin typeface="Calibri"/>
              </a:rPr>
            </a:br>
            <a:r>
              <a:rPr lang="ru-RU" sz="1051" dirty="0">
                <a:solidFill>
                  <a:srgbClr val="4E4E4E"/>
                </a:solidFill>
                <a:latin typeface="PT Sans" panose="020B0503020203020204" pitchFamily="34" charset="-52"/>
              </a:rPr>
              <a:t> </a:t>
            </a:r>
            <a:br>
              <a:rPr lang="ru-RU" sz="2400" dirty="0">
                <a:solidFill>
                  <a:prstClr val="black"/>
                </a:solidFill>
                <a:latin typeface="Calibri"/>
              </a:rPr>
            </a:br>
            <a:r>
              <a:rPr lang="ru-RU" sz="2400" dirty="0">
                <a:solidFill>
                  <a:srgbClr val="4E4E4E"/>
                </a:solidFill>
                <a:latin typeface="PT Sans" panose="020B0503020203020204" pitchFamily="34" charset="-52"/>
              </a:rPr>
              <a:t> </a:t>
            </a:r>
            <a:endParaRPr lang="ru-RU" sz="2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42E453C-356B-41AE-9C87-24D0C60F9C83}"/>
              </a:ext>
            </a:extLst>
          </p:cNvPr>
          <p:cNvSpPr txBox="1"/>
          <p:nvPr/>
        </p:nvSpPr>
        <p:spPr>
          <a:xfrm>
            <a:off x="1524000" y="5534603"/>
            <a:ext cx="2356104" cy="5773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783"/>
            <a:r>
              <a:rPr lang="ru-RU" sz="788" dirty="0">
                <a:solidFill>
                  <a:prstClr val="black"/>
                </a:solidFill>
                <a:latin typeface="PT Sans" panose="020B0503020203020204" pitchFamily="34" charset="-52"/>
              </a:rPr>
              <a:t>Источник: </a:t>
            </a:r>
            <a:r>
              <a:rPr lang="ru-RU" sz="788" dirty="0">
                <a:solidFill>
                  <a:prstClr val="black"/>
                </a:solidFill>
                <a:latin typeface="PT Sans" panose="020B0503020203020204" pitchFamily="34" charset="-52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https://primeminister.kz/ru/news/reviews/obzor-kazahstanskoy-sistemy-zdravoohraneniya-itogi-2020-goda-i-plany-na-2021-y-271128</a:t>
            </a:r>
            <a:endParaRPr lang="ru-RU" sz="9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E5BAF03D-FC37-441A-BAAC-3F49319C12BA}"/>
              </a:ext>
            </a:extLst>
          </p:cNvPr>
          <p:cNvSpPr/>
          <p:nvPr/>
        </p:nvSpPr>
        <p:spPr>
          <a:xfrm>
            <a:off x="1659087" y="1813215"/>
            <a:ext cx="2982191" cy="3688052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783"/>
            <a:r>
              <a:rPr lang="ru-RU" sz="21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Производство фармацевтической продукции </a:t>
            </a:r>
            <a:r>
              <a:rPr lang="ru-RU" sz="21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сконцентрировано на ключевых предприятиях</a:t>
            </a:r>
            <a:r>
              <a:rPr lang="ru-RU" sz="21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которые производят 77% всех лекарств и медицинских изделий. </a:t>
            </a:r>
            <a:br>
              <a:rPr lang="ru-RU" sz="1200" dirty="0">
                <a:solidFill>
                  <a:prstClr val="black"/>
                </a:solidFill>
                <a:latin typeface="Calibri"/>
              </a:rPr>
            </a:br>
            <a:endParaRPr lang="ru-RU" sz="1351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78101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D273791E-A87D-4B0A-B979-CE8D2B3D6B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6" y="1179372"/>
            <a:ext cx="4946073" cy="4445145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целях ускорения выхода на рынок Казахстана лекарственных средств и 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медицинских изделий предусмотрена </a:t>
            </a:r>
            <a:r>
              <a:rPr lang="ru-RU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ускоренная экспертиза 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государственной регистрации лекарственных средств </a:t>
            </a:r>
            <a:r>
              <a:rPr lang="ru-RU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 70 календарных дней (раньше 210 дней)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для медицинских изделий — </a:t>
            </a:r>
            <a:r>
              <a:rPr lang="ru-RU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 5 рабочих дней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Кроме того представлены преференции для производителей лекарственных средств и медицинских изделий в части </a:t>
            </a:r>
            <a:r>
              <a:rPr lang="ru-RU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снижения стоимости на проведение экспертизы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государственной регистрации </a:t>
            </a:r>
            <a:r>
              <a:rPr lang="ru-RU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 70%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лекарственных средств и до </a:t>
            </a:r>
            <a:r>
              <a:rPr lang="ru-RU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50%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медицинских изделий.</a:t>
            </a:r>
            <a:br>
              <a:rPr lang="ru-RU" sz="1051" dirty="0"/>
            </a:br>
            <a:br>
              <a:rPr lang="ru-RU" sz="1051" dirty="0"/>
            </a:br>
            <a:r>
              <a:rPr lang="ru-RU" sz="1051" dirty="0">
                <a:solidFill>
                  <a:srgbClr val="4E4E4E"/>
                </a:solidFill>
                <a:latin typeface="PT Sans" panose="020B0503020203020204" pitchFamily="34" charset="-52"/>
              </a:rPr>
              <a:t> </a:t>
            </a:r>
            <a:br>
              <a:rPr lang="ru-RU" dirty="0"/>
            </a:br>
            <a:br>
              <a:rPr lang="ru-RU" dirty="0"/>
            </a:br>
            <a:r>
              <a:rPr lang="ru-RU" b="0" i="0" dirty="0">
                <a:solidFill>
                  <a:srgbClr val="4E4E4E"/>
                </a:solidFill>
                <a:effectLst/>
                <a:latin typeface="PT Sans" panose="020B0503020203020204" pitchFamily="34" charset="-52"/>
              </a:rPr>
              <a:t> </a:t>
            </a: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8E7C48B-4BCD-4E96-AB5B-5B95E0F0F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83"/>
            <a:fld id="{4A1964FF-EC11-4C9F-9A55-FF407307632D}" type="slidenum">
              <a:rPr lang="ru-RU" altLang="ru-RU"/>
              <a:pPr defTabSz="685783"/>
              <a:t>22</a:t>
            </a:fld>
            <a:endParaRPr lang="ru-RU" alt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3EED452-3649-41C9-9313-CE57111FA7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2370" y="901861"/>
            <a:ext cx="3531725" cy="499649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E60060F-9D5C-438E-AB8E-F6AF57019A05}"/>
              </a:ext>
            </a:extLst>
          </p:cNvPr>
          <p:cNvSpPr txBox="1"/>
          <p:nvPr/>
        </p:nvSpPr>
        <p:spPr>
          <a:xfrm>
            <a:off x="1876107" y="5624515"/>
            <a:ext cx="4572000" cy="4157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783"/>
            <a:r>
              <a:rPr lang="ru-RU" sz="1051" dirty="0">
                <a:solidFill>
                  <a:prstClr val="black"/>
                </a:solidFill>
                <a:latin typeface="Calibri"/>
              </a:rPr>
              <a:t>Источник: </a:t>
            </a:r>
            <a:r>
              <a:rPr lang="en-US" sz="1051" dirty="0">
                <a:solidFill>
                  <a:prstClr val="black"/>
                </a:solidFill>
                <a:latin typeface="Calibri"/>
              </a:rPr>
              <a:t>https://primeminister.kz/ru/news/reviews/obzor-kazahstanskoy-sistemy-zdravoohraneniya-itogi-2020-goda-i-plany-na-2021-y-271128</a:t>
            </a:r>
          </a:p>
        </p:txBody>
      </p:sp>
    </p:spTree>
    <p:extLst>
      <p:ext uri="{BB962C8B-B14F-4D97-AF65-F5344CB8AC3E}">
        <p14:creationId xmlns:p14="http://schemas.microsoft.com/office/powerpoint/2010/main" val="21620534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165925D8-CEB9-456F-A6A4-4731D2E010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189761"/>
            <a:ext cx="8229600" cy="4355239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комплексном плане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развитию фармацевтической и медицинской промышленности на 2020-2022 гг. предусмотрены основные направления </a:t>
            </a:r>
            <a:r>
              <a:rPr lang="ru-RU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поддержки и развития фармацевтической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медицинской промышленности: </a:t>
            </a:r>
          </a:p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законодательные и нормативные акты, регулирующие фармацевтическую деятельность;</a:t>
            </a:r>
          </a:p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обращение лекарственных средств и медицинских изделий в рамках ЕАЭС; </a:t>
            </a:r>
          </a:p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меры государственной поддержки;  </a:t>
            </a:r>
          </a:p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научно-исследовательские и опытно-конструкторские работы; </a:t>
            </a:r>
          </a:p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привлечение инвестиций; </a:t>
            </a:r>
          </a:p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кадровое обеспечение отрасли; </a:t>
            </a:r>
          </a:p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маркировка, прослеживаемость лекарственных средств; </a:t>
            </a:r>
          </a:p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увеличение мощностей производства лекарственных средств и медицинских изделий.</a:t>
            </a:r>
            <a:br>
              <a:rPr lang="ru-RU" dirty="0"/>
            </a:br>
            <a:br>
              <a:rPr lang="ru-RU" dirty="0"/>
            </a:b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B135818-150D-41C7-B06D-E95A1BFE9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83"/>
            <a:fld id="{4A1964FF-EC11-4C9F-9A55-FF407307632D}" type="slidenum">
              <a:rPr lang="ru-RU" altLang="ru-RU"/>
              <a:pPr defTabSz="685783"/>
              <a:t>23</a:t>
            </a:fld>
            <a:endParaRPr lang="ru-RU" alt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1E0EDD-5B94-47B9-B837-F35FE84249D9}"/>
              </a:ext>
            </a:extLst>
          </p:cNvPr>
          <p:cNvSpPr txBox="1"/>
          <p:nvPr/>
        </p:nvSpPr>
        <p:spPr>
          <a:xfrm>
            <a:off x="7824192" y="5545000"/>
            <a:ext cx="2386608" cy="4560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783"/>
            <a:r>
              <a:rPr lang="ru-RU" sz="788" dirty="0">
                <a:solidFill>
                  <a:prstClr val="black"/>
                </a:solidFill>
                <a:latin typeface="PT Sans" panose="020B0503020203020204" pitchFamily="34" charset="-52"/>
              </a:rPr>
              <a:t>Источник: </a:t>
            </a:r>
            <a:r>
              <a:rPr lang="ru-RU" sz="788" dirty="0">
                <a:solidFill>
                  <a:prstClr val="black"/>
                </a:solidFill>
                <a:latin typeface="PT Sans" panose="020B0503020203020204" pitchFamily="34" charset="-52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https://primeminister.kz/ru/news/reviews/obzor-kazahstanskoy-sistemy-zdravoohraneniya-itogi-2020-goda-i-plany-na-2021-y-271128</a:t>
            </a:r>
            <a:endParaRPr lang="ru-RU" sz="9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032571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6375D1A1-FA54-46C2-89C6-D0E631C140B5}"/>
              </a:ext>
            </a:extLst>
          </p:cNvPr>
          <p:cNvSpPr/>
          <p:nvPr/>
        </p:nvSpPr>
        <p:spPr>
          <a:xfrm>
            <a:off x="1206962" y="1988840"/>
            <a:ext cx="10588600" cy="172819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Под руководством академика НАН РК К.Д. Рахимова совместно со школой фармации (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Устенова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Г.О.,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Тургумбаева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А.А.) в настоящее время ведутся доклинические научные работы по разработке  отечественного природного препарата </a:t>
            </a:r>
            <a:r>
              <a:rPr lang="kk-KZ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«ОфтаСафлорин»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sz="2400" dirty="0"/>
          </a:p>
          <a:p>
            <a:pPr algn="ctr"/>
            <a:endParaRPr lang="ru-RU" dirty="0"/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8D2E48B0-AC22-4ACD-AA0E-88B2D102FA54}"/>
              </a:ext>
            </a:extLst>
          </p:cNvPr>
          <p:cNvSpPr/>
          <p:nvPr/>
        </p:nvSpPr>
        <p:spPr>
          <a:xfrm>
            <a:off x="1415480" y="156743"/>
            <a:ext cx="9450823" cy="161607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0" lang="kk-KZ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СОВМЕСТНЫЕ НАУЧНО-ИССЛЕДОВАТЕЛЬСКИЕ РАБОТЫ СО ШКОЛОЙ ФАРМАЦИИ </a:t>
            </a:r>
          </a:p>
          <a:p>
            <a:pPr algn="ctr"/>
            <a:r>
              <a:rPr kumimoji="0" lang="kk-KZ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(декан факультета д.фарм.н., профессор Сакипова З.Б.)</a:t>
            </a:r>
            <a:endParaRPr lang="ru-RU" sz="2800" b="1" dirty="0">
              <a:solidFill>
                <a:srgbClr val="FF0000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755C5D5-4EEE-4731-BC92-0F1BC126A4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0376" y="3429000"/>
            <a:ext cx="2315186" cy="3140173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F65091CA-4F28-46DF-A80C-571FA1B7B984}"/>
              </a:ext>
            </a:extLst>
          </p:cNvPr>
          <p:cNvSpPr/>
          <p:nvPr/>
        </p:nvSpPr>
        <p:spPr>
          <a:xfrm>
            <a:off x="1206962" y="3933056"/>
            <a:ext cx="7461716" cy="1377869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Ведутся научно-исследовательские работы 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PhD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докторантов по специальности «Фармация»</a:t>
            </a:r>
            <a:r>
              <a:rPr lang="kk-KZ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sz="2400" dirty="0"/>
          </a:p>
          <a:p>
            <a:pPr algn="ctr"/>
            <a:endParaRPr lang="ru-RU" dirty="0"/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5E97D726-83C0-45C0-A448-9BB05C3F4254}"/>
              </a:ext>
            </a:extLst>
          </p:cNvPr>
          <p:cNvSpPr/>
          <p:nvPr/>
        </p:nvSpPr>
        <p:spPr>
          <a:xfrm>
            <a:off x="1178684" y="5589240"/>
            <a:ext cx="7461716" cy="1173831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Выпущена монография на трех языках</a:t>
            </a:r>
            <a:endParaRPr lang="ru-RU" sz="2400" dirty="0"/>
          </a:p>
          <a:p>
            <a:pPr algn="ctr"/>
            <a:endParaRPr lang="ru-RU" dirty="0"/>
          </a:p>
        </p:txBody>
      </p:sp>
      <p:sp>
        <p:nvSpPr>
          <p:cNvPr id="10" name="Стрелка: вправо 9">
            <a:extLst>
              <a:ext uri="{FF2B5EF4-FFF2-40B4-BE49-F238E27FC236}">
                <a16:creationId xmlns:a16="http://schemas.microsoft.com/office/drawing/2014/main" id="{23B81402-92CD-4EFB-8A94-19AF0C50C2AE}"/>
              </a:ext>
            </a:extLst>
          </p:cNvPr>
          <p:cNvSpPr/>
          <p:nvPr/>
        </p:nvSpPr>
        <p:spPr>
          <a:xfrm>
            <a:off x="8112224" y="5661248"/>
            <a:ext cx="1339874" cy="907925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81642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42" name="TextBox 1"/>
          <p:cNvSpPr txBox="1">
            <a:spLocks noChangeArrowheads="1"/>
          </p:cNvSpPr>
          <p:nvPr/>
        </p:nvSpPr>
        <p:spPr bwMode="auto">
          <a:xfrm>
            <a:off x="3034905" y="1115621"/>
            <a:ext cx="6165056" cy="138499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defTabSz="342891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sz="2100" b="1" dirty="0">
                <a:solidFill>
                  <a:prstClr val="black"/>
                </a:solidFill>
                <a:latin typeface="Calibri" pitchFamily="34" charset="0"/>
              </a:rPr>
              <a:t>Подготовка фармацевтов в сокращенные сроки в </a:t>
            </a:r>
            <a:r>
              <a:rPr lang="ru-RU" sz="2100" b="1" dirty="0" err="1">
                <a:solidFill>
                  <a:prstClr val="black"/>
                </a:solidFill>
                <a:latin typeface="Calibri" pitchFamily="34" charset="0"/>
              </a:rPr>
              <a:t>КазНМУ</a:t>
            </a:r>
            <a:r>
              <a:rPr lang="ru-RU" sz="2100" b="1" dirty="0">
                <a:solidFill>
                  <a:prstClr val="black"/>
                </a:solidFill>
                <a:latin typeface="Calibri" pitchFamily="34" charset="0"/>
              </a:rPr>
              <a:t>  (ускоренные курсы) </a:t>
            </a:r>
          </a:p>
          <a:p>
            <a:pPr algn="ctr" defTabSz="342891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sz="2100" b="1" dirty="0">
                <a:solidFill>
                  <a:prstClr val="black"/>
                </a:solidFill>
                <a:latin typeface="Calibri" pitchFamily="34" charset="0"/>
              </a:rPr>
              <a:t>(школа фармации и кафедра клинической фармакологии)</a:t>
            </a:r>
            <a:endParaRPr lang="en-US" sz="2100" b="1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5" name="Rounded Rectangle 4"/>
          <p:cNvSpPr>
            <a:spLocks noChangeArrowheads="1"/>
          </p:cNvSpPr>
          <p:nvPr/>
        </p:nvSpPr>
        <p:spPr bwMode="auto">
          <a:xfrm>
            <a:off x="6697888" y="2630981"/>
            <a:ext cx="3188825" cy="3111404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defTabSz="342891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для лиц с техническим (средним) и профессиональным  образованием – </a:t>
            </a:r>
          </a:p>
          <a:p>
            <a:pPr algn="ctr" defTabSz="342891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 года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ea typeface="ＭＳ Ｐゴシック" charset="-128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>
            <a:spLocks noChangeArrowheads="1"/>
          </p:cNvSpPr>
          <p:nvPr/>
        </p:nvSpPr>
        <p:spPr bwMode="auto">
          <a:xfrm>
            <a:off x="2295969" y="2628918"/>
            <a:ext cx="3871731" cy="3371835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defTabSz="342891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>
                <a:solidFill>
                  <a:srgbClr val="000000"/>
                </a:solidFill>
                <a:latin typeface="Calibri"/>
                <a:ea typeface="ＭＳ Ｐゴシック" charset="-128"/>
              </a:rPr>
              <a:t> </a:t>
            </a: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И</a:t>
            </a:r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меющие высшее образование по специальностям  химии, технологии, биологии,   общей медицине (лечебное дело) и другим специальностям – </a:t>
            </a:r>
          </a:p>
          <a:p>
            <a:pPr algn="ctr" defTabSz="342891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2,5 года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ea typeface="ＭＳ Ｐゴシック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91639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02226AB-F09F-4F87-8590-67A1DAEDF7A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69" t="9238" r="23657" b="12095"/>
          <a:stretch/>
        </p:blipFill>
        <p:spPr>
          <a:xfrm rot="16200000">
            <a:off x="-142728" y="1630597"/>
            <a:ext cx="3033920" cy="211975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F173CF8-F61E-4A40-A5A1-5E7590D645B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54" t="16617" r="23546" b="12286"/>
          <a:stretch/>
        </p:blipFill>
        <p:spPr>
          <a:xfrm rot="16200000">
            <a:off x="1164892" y="3551717"/>
            <a:ext cx="3949994" cy="266257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FFDC265-A7F0-4FF4-B6DF-E59C305F313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33" t="20833" r="28666" b="14167"/>
          <a:stretch/>
        </p:blipFill>
        <p:spPr>
          <a:xfrm rot="5400000">
            <a:off x="4575009" y="1820122"/>
            <a:ext cx="3606175" cy="251958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60AA9EB-ECC9-4EF7-8AE9-3CC1F85D10F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19" t="21397" r="27555" b="10823"/>
          <a:stretch/>
        </p:blipFill>
        <p:spPr>
          <a:xfrm rot="5400000">
            <a:off x="6733714" y="3836261"/>
            <a:ext cx="3598444" cy="2425601"/>
          </a:xfrm>
          <a:prstGeom prst="rect">
            <a:avLst/>
          </a:prstGeom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CF3B387C-3B1C-4DE0-8DE2-9754F7681127}"/>
              </a:ext>
            </a:extLst>
          </p:cNvPr>
          <p:cNvSpPr/>
          <p:nvPr/>
        </p:nvSpPr>
        <p:spPr>
          <a:xfrm>
            <a:off x="2279576" y="442323"/>
            <a:ext cx="7992888" cy="756383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dirty="0">
                <a:solidFill>
                  <a:prstClr val="black"/>
                </a:solidFill>
                <a:latin typeface="Calibri"/>
              </a:rPr>
              <a:t>Учебно-методические работы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2512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626" name="Рисунок 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627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39AA5FE-09FC-4E3F-A7D1-37CF9B6927D5}" type="slidenum">
              <a:rPr lang="ru-RU" smtClean="0">
                <a:solidFill>
                  <a:srgbClr val="898989"/>
                </a:solidFill>
                <a:latin typeface="Arial" charset="0"/>
                <a:ea typeface="ＭＳ Ｐゴシック" pitchFamily="34" charset="-128"/>
              </a:rPr>
              <a:pPr/>
              <a:t>27</a:t>
            </a:fld>
            <a:endParaRPr lang="ru-RU">
              <a:solidFill>
                <a:srgbClr val="898989"/>
              </a:solidFill>
              <a:latin typeface="Arial" charset="0"/>
              <a:ea typeface="ＭＳ Ｐゴシック" pitchFamily="34" charset="-128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 flipH="1">
            <a:off x="6096003" y="1120779"/>
            <a:ext cx="4373563" cy="5737225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8382000" y="1120779"/>
            <a:ext cx="2286000" cy="3052763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10630" name="Заголовок 1"/>
          <p:cNvSpPr txBox="1">
            <a:spLocks/>
          </p:cNvSpPr>
          <p:nvPr/>
        </p:nvSpPr>
        <p:spPr bwMode="auto">
          <a:xfrm>
            <a:off x="2133604" y="2716217"/>
            <a:ext cx="3516313" cy="2262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ru-RU" sz="2800" b="1">
                <a:solidFill>
                  <a:srgbClr val="002060"/>
                </a:solidFill>
                <a:latin typeface="Arial Black" pitchFamily="34" charset="0"/>
                <a:ea typeface="ＭＳ Ｐゴシック" pitchFamily="34" charset="-128"/>
              </a:rPr>
              <a:t>БЛАГОДАРЮ</a:t>
            </a:r>
          </a:p>
          <a:p>
            <a:pPr>
              <a:lnSpc>
                <a:spcPct val="90000"/>
              </a:lnSpc>
            </a:pPr>
            <a:r>
              <a:rPr lang="ru-RU" sz="2800" b="1">
                <a:solidFill>
                  <a:srgbClr val="002060"/>
                </a:solidFill>
                <a:latin typeface="Arial Black" pitchFamily="34" charset="0"/>
                <a:ea typeface="ＭＳ Ｐゴシック" pitchFamily="34" charset="-128"/>
              </a:rPr>
              <a:t>ЗА ВНИМАНИЕ</a:t>
            </a:r>
            <a:endParaRPr lang="ru-RU" sz="1600">
              <a:solidFill>
                <a:srgbClr val="000000"/>
              </a:solidFill>
              <a:latin typeface="Calibri Light" pitchFamily="34" charset="0"/>
              <a:ea typeface="ＭＳ Ｐゴシック" pitchFamily="34" charset="-128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2212975" y="4402139"/>
            <a:ext cx="2465388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ransition>
    <p:blinds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91544" y="548680"/>
            <a:ext cx="7848872" cy="2736304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dirty="0"/>
              <a:t>Государственная программа развития здравоохранения Республики Казахстан на </a:t>
            </a:r>
            <a:br>
              <a:rPr lang="ru-RU" dirty="0"/>
            </a:br>
            <a:r>
              <a:rPr lang="ru-RU" dirty="0"/>
              <a:t>2020 – 2025 годы. 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711624" y="4365104"/>
            <a:ext cx="6984776" cy="2160240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r>
              <a:rPr lang="ru-RU" b="1" dirty="0"/>
              <a:t>5.4 Развитие человеческого капитала, модернизация образования, науки</a:t>
            </a:r>
            <a:endParaRPr lang="ru-RU" dirty="0"/>
          </a:p>
          <a:p>
            <a:endParaRPr lang="ru-RU" dirty="0"/>
          </a:p>
        </p:txBody>
      </p:sp>
      <p:sp>
        <p:nvSpPr>
          <p:cNvPr id="9218" name="AutoShape 2" descr="ООН рассмотрела Госпрограмму развития здравоохранения РК на 2020 ...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Стрелка вниз 5"/>
          <p:cNvSpPr/>
          <p:nvPr/>
        </p:nvSpPr>
        <p:spPr>
          <a:xfrm>
            <a:off x="5303912" y="3429000"/>
            <a:ext cx="1368152" cy="864096"/>
          </a:xfrm>
          <a:prstGeom prst="down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919536" y="548685"/>
            <a:ext cx="8229600" cy="2808311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В ВУЗах внедрена практика привлечения преподавателей и менеджеров из </a:t>
            </a:r>
            <a:r>
              <a:rPr lang="ru-RU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крупных зарубежных и отечественных медицинских университетов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совместно с которыми реализуются </a:t>
            </a:r>
            <a:r>
              <a:rPr lang="ru-RU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стратегическое партнерство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академическая мобильность</a:t>
            </a:r>
          </a:p>
          <a:p>
            <a:endParaRPr lang="ru-RU" dirty="0"/>
          </a:p>
        </p:txBody>
      </p:sp>
      <p:sp>
        <p:nvSpPr>
          <p:cNvPr id="9218" name="AutoShape 2" descr="Участие в торжественной церемонии вручения дипломов выпускникам ...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221" name="Picture 5" descr="Международное партнерство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19536" y="3645024"/>
            <a:ext cx="4876800" cy="1704976"/>
          </a:xfrm>
          <a:prstGeom prst="rect">
            <a:avLst/>
          </a:prstGeom>
          <a:noFill/>
        </p:spPr>
      </p:pic>
      <p:sp>
        <p:nvSpPr>
          <p:cNvPr id="9223" name="AutoShape 7" descr="Сотрудничество - Международный Казахско-Китайский Языковой Колледж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224" name="Picture 8" descr="C:\Users\user\Desktop\LogoRU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32105" y="3573017"/>
            <a:ext cx="2857500" cy="2857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Кадровые Ресурсы в здравоохранении РК</a:t>
            </a:r>
          </a:p>
        </p:txBody>
      </p:sp>
      <p:graphicFrame>
        <p:nvGraphicFramePr>
          <p:cNvPr id="4" name="Диаграмма 3"/>
          <p:cNvGraphicFramePr/>
          <p:nvPr/>
        </p:nvGraphicFramePr>
        <p:xfrm>
          <a:off x="1524000" y="1556792"/>
          <a:ext cx="7128792" cy="28083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Диаграмма 4"/>
          <p:cNvGraphicFramePr/>
          <p:nvPr/>
        </p:nvGraphicFramePr>
        <p:xfrm>
          <a:off x="2207568" y="3068960"/>
          <a:ext cx="7848872" cy="31683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1524000" y="6237312"/>
            <a:ext cx="1403648" cy="62068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700" b="1" i="1" dirty="0">
                <a:latin typeface="Times New Roman" pitchFamily="18" charset="0"/>
                <a:cs typeface="Times New Roman" pitchFamily="18" charset="0"/>
              </a:rPr>
              <a:t>Источник  от директора департамента  науки и человеческих ресурсов МЗ РК </a:t>
            </a:r>
            <a:r>
              <a:rPr lang="ru-RU" sz="700" b="1" i="1" dirty="0" err="1">
                <a:latin typeface="Times New Roman" pitchFamily="18" charset="0"/>
                <a:cs typeface="Times New Roman" pitchFamily="18" charset="0"/>
              </a:rPr>
              <a:t>Сыдыковой</a:t>
            </a:r>
            <a:r>
              <a:rPr lang="ru-RU" sz="700" b="1" i="1" dirty="0">
                <a:latin typeface="Times New Roman" pitchFamily="18" charset="0"/>
                <a:cs typeface="Times New Roman" pitchFamily="18" charset="0"/>
              </a:rPr>
              <a:t> С.И. </a:t>
            </a:r>
          </a:p>
          <a:p>
            <a:pPr algn="ctr"/>
            <a:r>
              <a:rPr lang="ru-RU" sz="700" b="1" i="1" dirty="0">
                <a:latin typeface="Times New Roman" pitchFamily="18" charset="0"/>
                <a:cs typeface="Times New Roman" pitchFamily="18" charset="0"/>
              </a:rPr>
              <a:t>от 25.02.2020 г.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981200" y="274639"/>
            <a:ext cx="8229600" cy="922115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Потребность врачей по РК</a:t>
            </a: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5671739"/>
              </p:ext>
            </p:extLst>
          </p:nvPr>
        </p:nvGraphicFramePr>
        <p:xfrm>
          <a:off x="1911504" y="1391739"/>
          <a:ext cx="8368992" cy="2585466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0874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313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2512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2512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368152">
                <a:tc>
                  <a:txBody>
                    <a:bodyPr/>
                    <a:lstStyle/>
                    <a:p>
                      <a:r>
                        <a:rPr lang="ru-RU" sz="1900" dirty="0">
                          <a:latin typeface="Times New Roman" pitchFamily="18" charset="0"/>
                          <a:cs typeface="Times New Roman" pitchFamily="18" charset="0"/>
                        </a:rPr>
                        <a:t>Годы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900" dirty="0">
                          <a:latin typeface="Times New Roman" pitchFamily="18" charset="0"/>
                          <a:cs typeface="Times New Roman" pitchFamily="18" charset="0"/>
                        </a:rPr>
                        <a:t>Потребность врачей</a:t>
                      </a:r>
                      <a:r>
                        <a:rPr lang="ru-RU" sz="1900" baseline="0" dirty="0">
                          <a:latin typeface="Times New Roman" pitchFamily="18" charset="0"/>
                          <a:cs typeface="Times New Roman" pitchFamily="18" charset="0"/>
                        </a:rPr>
                        <a:t> по РК (единица)</a:t>
                      </a:r>
                      <a:endParaRPr lang="ru-RU" sz="1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900" dirty="0">
                          <a:latin typeface="Times New Roman" pitchFamily="18" charset="0"/>
                          <a:cs typeface="Times New Roman" pitchFamily="18" charset="0"/>
                        </a:rPr>
                        <a:t>Дефицит</a:t>
                      </a:r>
                      <a:r>
                        <a:rPr lang="ru-RU" sz="1900" baseline="0" dirty="0">
                          <a:latin typeface="Times New Roman" pitchFamily="18" charset="0"/>
                          <a:cs typeface="Times New Roman" pitchFamily="18" charset="0"/>
                        </a:rPr>
                        <a:t> клинических фармакологов РК</a:t>
                      </a:r>
                      <a:endParaRPr lang="ru-RU" sz="1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900" dirty="0">
                          <a:latin typeface="Times New Roman" pitchFamily="18" charset="0"/>
                          <a:cs typeface="Times New Roman" pitchFamily="18" charset="0"/>
                        </a:rPr>
                        <a:t>По  дефицит клинических фармакологов </a:t>
                      </a:r>
                      <a:r>
                        <a:rPr lang="ru-RU" sz="1900" dirty="0" err="1">
                          <a:latin typeface="Times New Roman" pitchFamily="18" charset="0"/>
                          <a:cs typeface="Times New Roman" pitchFamily="18" charset="0"/>
                        </a:rPr>
                        <a:t>г.Алматы</a:t>
                      </a:r>
                      <a:endParaRPr lang="ru-RU" sz="1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8657">
                <a:tc>
                  <a:txBody>
                    <a:bodyPr/>
                    <a:lstStyle/>
                    <a:p>
                      <a:r>
                        <a:rPr lang="ru-RU" sz="1900" dirty="0">
                          <a:latin typeface="Times New Roman" pitchFamily="18" charset="0"/>
                          <a:cs typeface="Times New Roman" pitchFamily="18" charset="0"/>
                        </a:rPr>
                        <a:t>2018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900" dirty="0">
                          <a:latin typeface="Times New Roman" pitchFamily="18" charset="0"/>
                          <a:cs typeface="Times New Roman" pitchFamily="18" charset="0"/>
                        </a:rPr>
                        <a:t>2482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900" dirty="0">
                          <a:latin typeface="Times New Roman" pitchFamily="18" charset="0"/>
                          <a:cs typeface="Times New Roman" pitchFamily="18" charset="0"/>
                        </a:rPr>
                        <a:t>39,5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900" dirty="0">
                          <a:latin typeface="Times New Roman" pitchFamily="18" charset="0"/>
                          <a:cs typeface="Times New Roman" pitchFamily="18" charset="0"/>
                        </a:rPr>
                        <a:t>10,75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8657">
                <a:tc>
                  <a:txBody>
                    <a:bodyPr/>
                    <a:lstStyle/>
                    <a:p>
                      <a:r>
                        <a:rPr lang="ru-RU" sz="1900" dirty="0"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900" dirty="0">
                          <a:latin typeface="Times New Roman" pitchFamily="18" charset="0"/>
                          <a:cs typeface="Times New Roman" pitchFamily="18" charset="0"/>
                        </a:rPr>
                        <a:t>3943,5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900" dirty="0">
                          <a:latin typeface="Times New Roman" pitchFamily="18" charset="0"/>
                          <a:cs typeface="Times New Roman" pitchFamily="18" charset="0"/>
                        </a:rPr>
                        <a:t>42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900" dirty="0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8367F15-26A5-40EA-A813-8DBC243183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091" t="17451" r="866" b="30050"/>
          <a:stretch/>
        </p:blipFill>
        <p:spPr>
          <a:xfrm>
            <a:off x="6727731" y="3977206"/>
            <a:ext cx="3629202" cy="288031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B11A669-9F3E-45CA-94A2-EF1F6F402B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200" y="4173528"/>
            <a:ext cx="3879714" cy="2585466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919536" y="188640"/>
            <a:ext cx="8373616" cy="2888704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55000" lnSpcReduction="20000"/>
          </a:bodyPr>
          <a:lstStyle/>
          <a:p>
            <a:pPr algn="ctr"/>
            <a:r>
              <a:rPr lang="ru-RU" sz="4500" dirty="0">
                <a:solidFill>
                  <a:srgbClr val="4E4E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Наблюдается определенное </a:t>
            </a:r>
            <a:r>
              <a:rPr lang="ru-RU" sz="4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снижение дефицита медицинских кадров в целом по РК на 25%. </a:t>
            </a:r>
          </a:p>
          <a:p>
            <a:pPr algn="ctr"/>
            <a:r>
              <a:rPr lang="ru-RU" sz="4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Справочно</a:t>
            </a:r>
            <a:r>
              <a:rPr lang="ru-RU" sz="4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4500" dirty="0">
                <a:solidFill>
                  <a:srgbClr val="4E4E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разрезе регионов </a:t>
            </a:r>
            <a:r>
              <a:rPr lang="ru-RU" sz="4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отмечается снижение дефицита кадров</a:t>
            </a:r>
            <a:r>
              <a:rPr lang="ru-RU" sz="4500" dirty="0">
                <a:solidFill>
                  <a:srgbClr val="4E4E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Костанайской области на 45%, в Карагандинской области на 41 %, Туркестанской области на 40%, Мангистауской области на 38%, Павлодарской области на 55%, Актюбинской области на 50%. </a:t>
            </a:r>
            <a:endParaRPr lang="ru-RU" dirty="0"/>
          </a:p>
        </p:txBody>
      </p:sp>
      <p:sp>
        <p:nvSpPr>
          <p:cNvPr id="5" name="Содержимое 2">
            <a:extLst>
              <a:ext uri="{FF2B5EF4-FFF2-40B4-BE49-F238E27FC236}">
                <a16:creationId xmlns:a16="http://schemas.microsoft.com/office/drawing/2014/main" id="{E2D6D703-D9D7-419A-B9BE-74EE934360A8}"/>
              </a:ext>
            </a:extLst>
          </p:cNvPr>
          <p:cNvSpPr txBox="1">
            <a:spLocks/>
          </p:cNvSpPr>
          <p:nvPr/>
        </p:nvSpPr>
        <p:spPr>
          <a:xfrm>
            <a:off x="2063552" y="3861048"/>
            <a:ext cx="8229600" cy="280831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fontScale="3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br>
              <a:rPr lang="ru-RU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7200" dirty="0">
                <a:solidFill>
                  <a:srgbClr val="4E4E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целом, в работе </a:t>
            </a:r>
            <a:r>
              <a:rPr lang="ru-RU" sz="7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снижению дефицита кадров </a:t>
            </a:r>
            <a:r>
              <a:rPr lang="ru-RU" sz="7200" dirty="0">
                <a:solidFill>
                  <a:srgbClr val="4E4E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необходимо выделить опыт Костанайской, Северо-Казахстанской и Акмолинской областей, а также г. Нур-Султан, где в </a:t>
            </a:r>
            <a:r>
              <a:rPr lang="ru-RU" sz="7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результате социальной поддержки молодых специалистов отмечается высокий уровень их закрепления. </a:t>
            </a:r>
          </a:p>
          <a:p>
            <a:pPr algn="ctr"/>
            <a:r>
              <a:rPr lang="ru-RU" sz="7200" dirty="0">
                <a:solidFill>
                  <a:srgbClr val="4E4E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Данный опыт обсужден с участием представителей местных исполнительных органов.</a:t>
            </a:r>
            <a:br>
              <a:rPr lang="ru-RU" dirty="0"/>
            </a:br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8C27987-01B7-4956-B5F0-F8F369E8C075}"/>
              </a:ext>
            </a:extLst>
          </p:cNvPr>
          <p:cNvSpPr txBox="1"/>
          <p:nvPr/>
        </p:nvSpPr>
        <p:spPr>
          <a:xfrm>
            <a:off x="7920475" y="6213277"/>
            <a:ext cx="2386608" cy="4560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783"/>
            <a:r>
              <a:rPr lang="ru-RU" sz="788" dirty="0">
                <a:solidFill>
                  <a:prstClr val="black"/>
                </a:solidFill>
                <a:latin typeface="PT Sans" panose="020B0503020203020204" pitchFamily="34" charset="-52"/>
              </a:rPr>
              <a:t>Источник: </a:t>
            </a:r>
            <a:r>
              <a:rPr lang="ru-RU" sz="788" dirty="0">
                <a:solidFill>
                  <a:prstClr val="black"/>
                </a:solidFill>
                <a:latin typeface="PT Sans" panose="020B0503020203020204" pitchFamily="34" charset="-52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https://primeminister.kz/ru/news/reviews/obzor-kazahstanskoy-sistemy-zdravoohraneniya-itogi-2020-goda-i-plany-na-2021-y-271128</a:t>
            </a:r>
            <a:endParaRPr lang="ru-RU" sz="9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1E14506-0E72-4CC1-BAA8-4A784BB3DF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7808" y="2708924"/>
            <a:ext cx="3312368" cy="1544909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063552" y="692696"/>
            <a:ext cx="8229600" cy="3312368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85000" lnSpcReduction="20000"/>
          </a:bodyPr>
          <a:lstStyle/>
          <a:p>
            <a:pPr algn="ctr"/>
            <a:r>
              <a:rPr lang="ru-RU" b="0" i="0" dirty="0">
                <a:solidFill>
                  <a:srgbClr val="4E4E4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 настоящее время </a:t>
            </a:r>
            <a:r>
              <a:rPr lang="ru-RU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 целях снижения дефицита кадров усилена система подготовки </a:t>
            </a:r>
            <a:r>
              <a:rPr lang="ru-RU" b="0" i="0" dirty="0">
                <a:solidFill>
                  <a:srgbClr val="4E4E4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 повышения квалификации медицинских кадров, основанная на потребностях практического здравоохранения. Ежегодно выделяются </a:t>
            </a:r>
            <a:r>
              <a:rPr lang="ru-RU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гранты на подготовку резидентов — 1500 мест</a:t>
            </a:r>
            <a:r>
              <a:rPr lang="ru-RU" b="0" i="0" dirty="0">
                <a:solidFill>
                  <a:srgbClr val="4E4E4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бакалавров — 2 700 мест, интернов — 4 888 мест.</a:t>
            </a:r>
            <a:br>
              <a:rPr lang="ru-RU" dirty="0"/>
            </a:br>
            <a:br>
              <a:rPr lang="ru-RU" dirty="0"/>
            </a:br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2DC8F61-5775-43B5-BDF6-4E850D52E5E2}"/>
              </a:ext>
            </a:extLst>
          </p:cNvPr>
          <p:cNvSpPr txBox="1"/>
          <p:nvPr/>
        </p:nvSpPr>
        <p:spPr>
          <a:xfrm>
            <a:off x="7906544" y="6165305"/>
            <a:ext cx="2386608" cy="4560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783"/>
            <a:r>
              <a:rPr lang="ru-RU" sz="788" dirty="0">
                <a:solidFill>
                  <a:prstClr val="black"/>
                </a:solidFill>
                <a:latin typeface="PT Sans" panose="020B0503020203020204" pitchFamily="34" charset="-52"/>
              </a:rPr>
              <a:t>Источник: </a:t>
            </a:r>
            <a:r>
              <a:rPr lang="ru-RU" sz="788" dirty="0">
                <a:solidFill>
                  <a:prstClr val="black"/>
                </a:solidFill>
                <a:latin typeface="PT Sans" panose="020B0503020203020204" pitchFamily="34" charset="-52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https://primeminister.kz/ru/news/reviews/obzor-kazahstanskoy-sistemy-zdravoohraneniya-itogi-2020-goda-i-plany-na-2021-y-271128</a:t>
            </a:r>
            <a:endParaRPr lang="ru-RU" sz="9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6C88859-ED0D-4E4F-8F4E-2C2125EA1F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5185" y="4005065"/>
            <a:ext cx="3905249" cy="260508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A87B200-4CCF-41BD-A25A-AD7E762A72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5162" y="4005065"/>
            <a:ext cx="3401443" cy="1798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6702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063552" y="692696"/>
            <a:ext cx="8229600" cy="3024336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ru-RU" dirty="0">
                <a:solidFill>
                  <a:srgbClr val="4E4E4E"/>
                </a:solidFill>
                <a:latin typeface="Times New Roman" panose="02020603050405020304" pitchFamily="18" charset="0"/>
              </a:rPr>
              <a:t>Приняты 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</a:rPr>
              <a:t>меры по снижению дефицита клинических фармакологов</a:t>
            </a:r>
            <a:r>
              <a:rPr lang="ru-RU" dirty="0">
                <a:solidFill>
                  <a:srgbClr val="4E4E4E"/>
                </a:solidFill>
                <a:latin typeface="Times New Roman" panose="02020603050405020304" pitchFamily="18" charset="0"/>
              </a:rPr>
              <a:t>, путем увеличения квот, в том числе от 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</a:rPr>
              <a:t>местных исполнительных органов (МИО)</a:t>
            </a:r>
            <a:r>
              <a:rPr lang="ru-RU" dirty="0">
                <a:solidFill>
                  <a:srgbClr val="4E4E4E"/>
                </a:solidFill>
                <a:latin typeface="Times New Roman" panose="02020603050405020304" pitchFamily="18" charset="0"/>
              </a:rPr>
              <a:t>, для целевой подготовки в 2 годичной резидентуре при кафедрах клинической фармакологии медицинских университетов РК.</a:t>
            </a:r>
            <a:endParaRPr lang="ru-RU" dirty="0"/>
          </a:p>
        </p:txBody>
      </p:sp>
      <p:sp>
        <p:nvSpPr>
          <p:cNvPr id="4" name="Содержимое 2">
            <a:extLst>
              <a:ext uri="{FF2B5EF4-FFF2-40B4-BE49-F238E27FC236}">
                <a16:creationId xmlns:a16="http://schemas.microsoft.com/office/drawing/2014/main" id="{D682D0BC-97C2-439C-85C2-27534D57239C}"/>
              </a:ext>
            </a:extLst>
          </p:cNvPr>
          <p:cNvSpPr txBox="1">
            <a:spLocks/>
          </p:cNvSpPr>
          <p:nvPr/>
        </p:nvSpPr>
        <p:spPr>
          <a:xfrm>
            <a:off x="1847528" y="4365105"/>
            <a:ext cx="8229600" cy="200416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fontScale="4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5100" dirty="0">
              <a:solidFill>
                <a:srgbClr val="22222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51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Например, В этой связи </a:t>
            </a:r>
            <a:r>
              <a:rPr lang="ru-RU" sz="5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счет средств акимата Алматы </a:t>
            </a:r>
            <a:r>
              <a:rPr lang="ru-RU" sz="51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выделено 120 грантов для подготовки кадров в целевой резидентуре (110 грантов) и магистратуре (10 грантов) по клиническим специальностям, </a:t>
            </a:r>
            <a:r>
              <a:rPr lang="ru-RU" sz="5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них 2 гранта по клинической фармакологии</a:t>
            </a:r>
            <a:r>
              <a:rPr lang="ru-RU" dirty="0"/>
              <a:t>  </a:t>
            </a:r>
            <a:r>
              <a:rPr lang="ru-RU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КазНМУ</a:t>
            </a:r>
            <a:r>
              <a:rPr lang="ru-RU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им. С.Д. </a:t>
            </a:r>
            <a:r>
              <a:rPr lang="ru-RU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Асфендиярова</a:t>
            </a:r>
            <a:r>
              <a:rPr lang="ru-RU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539836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854</TotalTime>
  <Words>1446</Words>
  <Application>Microsoft Office PowerPoint</Application>
  <PresentationFormat>Широкоэкранный</PresentationFormat>
  <Paragraphs>136</Paragraphs>
  <Slides>27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27</vt:i4>
      </vt:variant>
    </vt:vector>
  </HeadingPairs>
  <TitlesOfParts>
    <vt:vector size="37" baseType="lpstr">
      <vt:lpstr>Arial</vt:lpstr>
      <vt:lpstr>Arial Black</vt:lpstr>
      <vt:lpstr>Calibri</vt:lpstr>
      <vt:lpstr>Calibri Light</vt:lpstr>
      <vt:lpstr>PT Sans</vt:lpstr>
      <vt:lpstr>Times New Roman</vt:lpstr>
      <vt:lpstr>Тема Office</vt:lpstr>
      <vt:lpstr>1_Тема Office</vt:lpstr>
      <vt:lpstr>2_Office Theme</vt:lpstr>
      <vt:lpstr>1_Office Theme</vt:lpstr>
      <vt:lpstr>Актуальные вопросы клинической фармакологии и фармации     </vt:lpstr>
      <vt:lpstr>Презентация PowerPoint</vt:lpstr>
      <vt:lpstr>Государственная программа развития здравоохранения Республики Казахстан на  2020 – 2025 годы. </vt:lpstr>
      <vt:lpstr>Презентация PowerPoint</vt:lpstr>
      <vt:lpstr>Кадровые Ресурсы в здравоохранении РК</vt:lpstr>
      <vt:lpstr>Потребность врачей по РК</vt:lpstr>
      <vt:lpstr>Презентация PowerPoint</vt:lpstr>
      <vt:lpstr>Презентация PowerPoint</vt:lpstr>
      <vt:lpstr>Презентация PowerPoint</vt:lpstr>
      <vt:lpstr>Презентация PowerPoint</vt:lpstr>
      <vt:lpstr>Кафедра клинической фармакологии для врачей провела совещание по правовым аспектам медицинских работников и нормативно-правовым документам клинического фармаколога в Казахстане   10 февраля 2020 года  </vt:lpstr>
      <vt:lpstr>23 мая 2020 года в НАО «Казахский Национальный медицинский университет» состоялся онлайн круглый стол  в рамках 90-летия НАО КазНМУ им. С.Д. Асфендиярова на тему: «Актуальные вопросы клинической фармакологии и клинической фармации»</vt:lpstr>
      <vt:lpstr>      Проведен   II Центрально-Азиатский Конгресс клинической фармакологии «СОВРЕМЕННОЕ СОСТОЯНИЕ И ПЕРСПЕКТИВЫ РАЗВИТИЯ КЛИНИЧЕСКОЙ ФАРМАКОЛОГИИ»   06.11.2020 </vt:lpstr>
      <vt:lpstr>Презентация PowerPoint</vt:lpstr>
      <vt:lpstr>Сделана совместная  рабочая учебная программа</vt:lpstr>
      <vt:lpstr>Сертификаты  по академической мобильности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Современное состояние и перспективы переподготовки и повышение квалификации кадров по клинической фармакологии </dc:title>
  <dc:creator>user</dc:creator>
  <cp:lastModifiedBy>Жанар</cp:lastModifiedBy>
  <cp:revision>68</cp:revision>
  <cp:lastPrinted>2020-11-05T05:44:53Z</cp:lastPrinted>
  <dcterms:created xsi:type="dcterms:W3CDTF">2020-02-27T09:06:37Z</dcterms:created>
  <dcterms:modified xsi:type="dcterms:W3CDTF">2021-10-14T07:51:24Z</dcterms:modified>
</cp:coreProperties>
</file>