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9" r:id="rId3"/>
    <p:sldId id="257" r:id="rId4"/>
    <p:sldId id="320" r:id="rId5"/>
    <p:sldId id="322" r:id="rId6"/>
    <p:sldId id="263" r:id="rId7"/>
    <p:sldId id="267" r:id="rId8"/>
    <p:sldId id="321" r:id="rId9"/>
    <p:sldId id="264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40" r:id="rId26"/>
    <p:sldId id="339" r:id="rId27"/>
    <p:sldId id="261" r:id="rId28"/>
    <p:sldId id="341" r:id="rId29"/>
    <p:sldId id="342" r:id="rId30"/>
    <p:sldId id="343" r:id="rId31"/>
    <p:sldId id="344" r:id="rId32"/>
    <p:sldId id="345" r:id="rId33"/>
    <p:sldId id="348" r:id="rId34"/>
    <p:sldId id="319" r:id="rId35"/>
    <p:sldId id="317" r:id="rId36"/>
    <p:sldId id="347" r:id="rId37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1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833BC-FA85-42C0-AAAC-F5AD82A61F4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2414E-1100-4AA9-B8CC-2163163F9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2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F4BE35-32F0-454E-9D69-8D6752B0C7E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747306E-5D85-4DCD-8016-65446D05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3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306E-5D85-4DCD-8016-65446D054A3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1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E1ABAF-2075-4272-A60E-23897ACC78C2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D5AB3E-677E-4773-AC60-45F0A364A6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C%D0%BC%D1%83%D0%BD%D0%BD%D1%8B%D0%B5_%D0%BA%D0%BB%D0%B5%D1%82%D0%BA%D0%B8" TargetMode="External"/><Relationship Id="rId2" Type="http://schemas.openxmlformats.org/officeDocument/2006/relationships/hyperlink" Target="http://ru.wikipedia.org/wiki/%D0%90%D0%BD%D1%82%D0%B8%D1%82%D0%B5%D0%BB%D0%B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B-%D0%BB%D0%B8%D0%BC%D1%84%D0%BE%D1%86%D0%B8%D1%82%D1%8B" TargetMode="External"/><Relationship Id="rId4" Type="http://schemas.openxmlformats.org/officeDocument/2006/relationships/hyperlink" Target="http://ru.wikipedia.org/wiki/%D0%9A%D0%BB%D0%BE%D0%BD%D0%B8%D1%80%D0%BE%D0%B2%D0%B0%D0%BD%D0%B8%D0%B5_(%D0%B1%D0%B8%D0%BE%D1%82%D0%B5%D1%85%D0%BD%D0%BE%D0%BB%D0%BE%D0%B3%D0%B8%D1%8F)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B-%D0%BB%D0%B8%D0%BC%D1%84%D0%BE%D1%86%D0%B8%D1%82%D1%8B" TargetMode="External"/><Relationship Id="rId3" Type="http://schemas.openxmlformats.org/officeDocument/2006/relationships/hyperlink" Target="http://ru.wikipedia.org/wiki/%D0%9A%D1%91%D0%BB%D0%B5%D1%80,_%D0%96%D0%BE%D1%80%D0%B6" TargetMode="External"/><Relationship Id="rId7" Type="http://schemas.openxmlformats.org/officeDocument/2006/relationships/hyperlink" Target="http://ru.wikipedia.org/wiki/%D0%9D%D0%BE%D0%B1%D0%B5%D0%BB%D0%B5%D0%B2%D1%81%D0%BA%D0%B0%D1%8F_%D0%BF%D1%80%D0%B5%D0%BC%D0%B8%D1%8F_%D0%BF%D0%BE_%D1%84%D0%B8%D0%B7%D0%B8%D0%BE%D0%BB%D0%BE%D0%B3%D0%B8%D0%B8_%D0%B8_%D0%BC%D0%B5%D0%B4%D0%B8%D1%86%D0%B8%D0%BD%D0%B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4_%D0%B3%D0%BE%D0%B4" TargetMode="External"/><Relationship Id="rId5" Type="http://schemas.openxmlformats.org/officeDocument/2006/relationships/hyperlink" Target="http://ru.wikipedia.org/wiki/1975_%D0%B3%D0%BE%D0%B4" TargetMode="External"/><Relationship Id="rId4" Type="http://schemas.openxmlformats.org/officeDocument/2006/relationships/hyperlink" Target="http://ru.wikipedia.org/wiki/%D0%9C%D0%B8%D0%BB%D1%8C%D1%88%D1%82%D0%B5%D0%B9%D0%BD,_%D0%A1%D0%B5%D0%B7%D0%B0%D1%80" TargetMode="External"/><Relationship Id="rId9" Type="http://schemas.openxmlformats.org/officeDocument/2006/relationships/hyperlink" Target="http://ru.wikipedia.org/wiki/%D0%93%D0%B8%D0%B1%D1%80%D0%B8%D0%B4%D0%BE%D0%BC%D0%B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80729"/>
            <a:ext cx="6912768" cy="26197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Биотехнологические лекарственные средства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биоаналоги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биосимиляры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462464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Кузденбаева Раиса </a:t>
            </a:r>
            <a:r>
              <a:rPr lang="ru-RU" dirty="0" err="1" smtClean="0"/>
              <a:t>Салмаганбетовна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Академик НАН РК, лауреат Государственной премии РК, руководитель НОЦ НЦЭЛС и 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79928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настоящее время около половины всех разрабатываемых в мире препаратов – это биотехнологические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ЛС.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мире зарегистрировано более                200 биотехнологических ЛС, тысячи новых препаратов изучаются в клинических исследованиях и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 из них находятся на завершающих стадиях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273337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fkol\Searches\Desktop\Роль персонализированной медицины в отделении реанимации и интенсивной терапии - Журнал Фармакогенетика и Фармакогеномика_files\5bbe063b1cd3bb764bade4372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1" y="620688"/>
            <a:ext cx="403244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1468" y="418492"/>
            <a:ext cx="4176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Принципы создания таких препаратов в следующем. Распознается участок ДНК человека, ответственный за синтез нужного белка. Этот участок ДНК вырезается и встраивается в ДНК живой бактерии (например, кишечной палочки или дрожжевой клетки). Пересаженный участок ДНК человека в бактерии начинает работать и синтезировать нужные белковые молекулы. Последующая задача заключается в выделении и очистке этих БАВ. Препараты, полученные таким способом, называют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рекомбинантными препаратами.</a:t>
            </a:r>
          </a:p>
        </p:txBody>
      </p:sp>
    </p:spTree>
    <p:extLst>
      <p:ext uri="{BB962C8B-B14F-4D97-AF65-F5344CB8AC3E}">
        <p14:creationId xmlns:p14="http://schemas.microsoft.com/office/powerpoint/2010/main" val="102255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681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Производство рекомбинантных препаратов значительно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дешевле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чем получение аналогичных препаратов из донорской крови человека или другого биологического сырья. При их производстве не используется донорская кровь, которая может служить источником инфекционных агентов. Рекомбинантные препараты,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являясь чистыми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посторонних БАВ, вызывают  меньше нежелательных явлений, их специфическая фармакологическая активность выше, чем у аналогичных природных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413522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Биологические препараты от различных производителей могут быть подобными, 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при этом они не  будут обладать одинаковыми профилями качества, клинической безопасности и эффективности. Поэтому при подаче заявки на регистрацию регуляторные органы требуют от производителей предоставить полные  данные о доклинических и клинических  исследованиях в дополнение к данным по качеству и сравнительных характеристик.  </a:t>
            </a: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3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727" y="476672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зависимости от биологического действия натуральных прототипов рекомбинантные препараты можно разделить на следующие группы: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Цитокины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а) Интерфероны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б)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Интерлейкины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в) Факторы роста клеток костного мозга: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Колониестимулирующие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факторы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Эритропоэтины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г) Факторы некроза опухоли и другие цитокины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Гормоны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Факторы свертывания крови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Ферменты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Вакцины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Близко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рекомбинантным препаратам по методу получения и по характеру биологического действия стоят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антитела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отдельную группу входят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диагностические тест-системы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использованием рекомбинантных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6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130" y="745070"/>
            <a:ext cx="83597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Что  такое  </a:t>
            </a:r>
            <a:r>
              <a:rPr lang="ru-RU" sz="3500" b="1" dirty="0" err="1"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 антитела?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130" y="2276872"/>
            <a:ext cx="8212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1F497D"/>
              </a:buClr>
            </a:pPr>
            <a:r>
              <a:rPr lang="ru-RU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антитела — это  </a:t>
            </a:r>
            <a:r>
              <a:rPr lang="ru-RU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Антитело"/>
              </a:rPr>
              <a:t>антитела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вырабатываемые </a:t>
            </a:r>
            <a:r>
              <a:rPr lang="ru-RU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Иммунные клетки"/>
              </a:rPr>
              <a:t>иммунными </a:t>
            </a:r>
            <a:r>
              <a:rPr lang="ru-RU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Иммунные клетки"/>
              </a:rPr>
              <a:t>клетками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принадлежащими к одному клеточному </a:t>
            </a:r>
            <a:r>
              <a:rPr lang="ru-RU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 tooltip="Клонирование (биотехнология)"/>
              </a:rPr>
              <a:t>клону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есть произошедшими из одной </a:t>
            </a:r>
            <a:r>
              <a:rPr lang="ru-RU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 tooltip="B-лимфоциты"/>
              </a:rPr>
              <a:t>плазматической </a:t>
            </a:r>
            <a:r>
              <a:rPr lang="ru-RU" sz="3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 tooltip="B-лимфоциты"/>
              </a:rPr>
              <a:t>клетки-предшественниц</a:t>
            </a:r>
            <a:r>
              <a:rPr lang="ru-RU" sz="3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5" tooltip="B-лимфоциты"/>
              </a:rPr>
              <a:t>ы</a:t>
            </a:r>
            <a:r>
              <a:rPr lang="ru-RU" sz="3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5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165" y="908720"/>
            <a:ext cx="80462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Процесс получения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моноклональных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антител был разработан </a:t>
            </a:r>
            <a:r>
              <a:rPr lang="ru-RU" sz="2400" u="sng" dirty="0">
                <a:solidFill>
                  <a:srgbClr val="FF0000"/>
                </a:solidFill>
                <a:latin typeface="Calibri"/>
                <a:hlinkClick r:id="rId3" tooltip="Кёлер, Жорж"/>
              </a:rPr>
              <a:t>Жоржем Кёлером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 и </a:t>
            </a:r>
            <a:r>
              <a:rPr lang="ru-RU" sz="2400" u="sng" dirty="0" err="1">
                <a:solidFill>
                  <a:srgbClr val="FF0000"/>
                </a:solidFill>
                <a:latin typeface="Calibri"/>
                <a:hlinkClick r:id="rId4" tooltip="Мильштейн, Сезар"/>
              </a:rPr>
              <a:t>Сезаром</a:t>
            </a:r>
            <a:r>
              <a:rPr lang="ru-RU" sz="2400" u="sng" dirty="0">
                <a:solidFill>
                  <a:srgbClr val="FF0000"/>
                </a:solidFill>
                <a:latin typeface="Calibri"/>
                <a:hlinkClick r:id="rId4" tooltip="Мильштейн, Сезар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Calibri"/>
                <a:hlinkClick r:id="rId4" tooltip="Мильштейн, Сезар"/>
              </a:rPr>
              <a:t>Мильштейном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 в </a:t>
            </a:r>
            <a:r>
              <a:rPr lang="ru-RU" sz="2400" u="sng" dirty="0">
                <a:solidFill>
                  <a:srgbClr val="FF0000"/>
                </a:solidFill>
                <a:latin typeface="Calibri"/>
                <a:hlinkClick r:id="rId5" tooltip="1975 год"/>
              </a:rPr>
              <a:t>1975 году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За это изобретение в </a:t>
            </a:r>
            <a:r>
              <a:rPr lang="ru-RU" sz="2400" u="sng" dirty="0">
                <a:solidFill>
                  <a:prstClr val="black"/>
                </a:solidFill>
                <a:latin typeface="Calibri"/>
                <a:hlinkClick r:id="rId6" tooltip="1984 год"/>
              </a:rPr>
              <a:t>1984 году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 они получили </a:t>
            </a:r>
            <a:r>
              <a:rPr lang="ru-RU" sz="2400" u="sng" dirty="0">
                <a:solidFill>
                  <a:prstClr val="black"/>
                </a:solidFill>
                <a:latin typeface="Calibri"/>
                <a:hlinkClick r:id="rId7" tooltip="Нобелевская премия по физиологии и медицине"/>
              </a:rPr>
              <a:t>Нобелевскую премию по физиологии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. Идея состояла в том, чтобы взять линию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миеломных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клеток, которые потеряли способность синтезировать свои собственные антитела и слить такую клетку с нормальным </a:t>
            </a:r>
            <a:r>
              <a:rPr lang="ru-RU" sz="2400" u="sng" dirty="0">
                <a:solidFill>
                  <a:prstClr val="black"/>
                </a:solidFill>
                <a:latin typeface="Calibri"/>
                <a:hlinkClick r:id="rId8" tooltip="B-лимфоциты"/>
              </a:rPr>
              <a:t>B-лимфоцитом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, синтезирующим антитела, с тем, чтобы после слияния отобрать образовавшиеся </a:t>
            </a:r>
            <a:r>
              <a:rPr lang="ru-RU" sz="2400" u="sng" dirty="0">
                <a:solidFill>
                  <a:prstClr val="black"/>
                </a:solidFill>
                <a:latin typeface="Calibri"/>
                <a:hlinkClick r:id="rId9" tooltip="Гибридома"/>
              </a:rPr>
              <a:t>гибридные клетки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, синтезирующие нужное антитело. Эта идея была успешно реализована и уже к началу 1980-х годов началось коммерческое получение различных гибридом и очистка антител против заданных антигенов.</a:t>
            </a:r>
          </a:p>
        </p:txBody>
      </p:sp>
    </p:spTree>
    <p:extLst>
      <p:ext uri="{BB962C8B-B14F-4D97-AF65-F5344CB8AC3E}">
        <p14:creationId xmlns:p14="http://schemas.microsoft.com/office/powerpoint/2010/main" val="352699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285" y="662028"/>
            <a:ext cx="81664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Гибридомная</a:t>
            </a:r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технология состоит из нескольких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этапов:</a:t>
            </a:r>
            <a:endParaRPr lang="ru-RU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112" y="1515091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Первоначально проводят иммунизацию мышей изучаемым антигеном (в клеточной или растворимой форме).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Из селезенки иммунизированных животных получают В-лимфоциты.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Затем проводят слияние этих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антителообразующих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В-клеток, которые долго не живут, с В-клетками мышиной опухоли –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плазмоцитомы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делятся непрерывно, («бессмертные» клетки). Сама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плазмоцитома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синтезу AT (антител) не способна.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Только слияние геномов этих клеток под одной клеточной мембраной (с помощью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полиэтиленгликоля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приводит к появлению гибридных клеток.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Получившаяся (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гибридома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приобретает способность к синтезу специфических антител (от иммунных В-лимфоцитов) и становится долгоживущей, непрерывно делящейся 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Смеси клеток культивируют в специальной среде, в которой не растут обычные негибридные клетки.</a:t>
            </a:r>
          </a:p>
        </p:txBody>
      </p:sp>
    </p:spTree>
    <p:extLst>
      <p:ext uri="{BB962C8B-B14F-4D97-AF65-F5344CB8AC3E}">
        <p14:creationId xmlns:p14="http://schemas.microsoft.com/office/powerpoint/2010/main" val="160348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57964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err="1"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антитела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3716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3" y="1298230"/>
            <a:ext cx="36274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5223"/>
            <a:ext cx="5794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70" y="3036740"/>
            <a:ext cx="4333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54912" y="3131564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клетки селезенки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874838" y="3925887"/>
            <a:ext cx="1349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Клеточный раствор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2549525" y="4148137"/>
            <a:ext cx="0" cy="249238"/>
          </a:xfrm>
          <a:prstGeom prst="line">
            <a:avLst/>
          </a:prstGeom>
          <a:noFill/>
          <a:ln w="38100">
            <a:solidFill>
              <a:srgbClr val="1C1C1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100157" y="4397375"/>
            <a:ext cx="1028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prstClr val="black"/>
                </a:solidFill>
              </a:rPr>
              <a:t>HAT </a:t>
            </a:r>
            <a:r>
              <a:rPr lang="ru-RU" sz="1000" dirty="0">
                <a:solidFill>
                  <a:prstClr val="black"/>
                </a:solidFill>
              </a:rPr>
              <a:t>селекция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 flipH="1">
            <a:off x="2549525" y="4643437"/>
            <a:ext cx="0" cy="249238"/>
          </a:xfrm>
          <a:prstGeom prst="line">
            <a:avLst/>
          </a:prstGeom>
          <a:noFill/>
          <a:ln w="38100">
            <a:solidFill>
              <a:srgbClr val="1C1C1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883463" y="4924267"/>
            <a:ext cx="155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Скрининг  </a:t>
            </a:r>
            <a:r>
              <a:rPr lang="ru-RU" sz="1000" dirty="0" err="1" smtClean="0">
                <a:solidFill>
                  <a:prstClr val="black"/>
                </a:solidFill>
              </a:rPr>
              <a:t>моноАнтитела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2566191" y="5170488"/>
            <a:ext cx="0" cy="249237"/>
          </a:xfrm>
          <a:prstGeom prst="line">
            <a:avLst/>
          </a:prstGeom>
          <a:noFill/>
          <a:ln w="38100">
            <a:solidFill>
              <a:srgbClr val="1C1C1C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076344" y="5419725"/>
            <a:ext cx="1076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Клонирование </a:t>
            </a: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2568750" y="5678067"/>
            <a:ext cx="0" cy="249237"/>
          </a:xfrm>
          <a:prstGeom prst="line">
            <a:avLst/>
          </a:prstGeom>
          <a:noFill/>
          <a:ln w="38100">
            <a:solidFill>
              <a:srgbClr val="1C1C1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065232" y="5927304"/>
            <a:ext cx="1063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Производство 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992797" y="1298230"/>
            <a:ext cx="37795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Технология впервые была описана в 1975 году </a:t>
            </a:r>
            <a:r>
              <a:rPr lang="de-DE" sz="1600" b="1" dirty="0">
                <a:solidFill>
                  <a:prstClr val="black"/>
                </a:solidFill>
              </a:rPr>
              <a:t>G. Köhler</a:t>
            </a:r>
            <a:r>
              <a:rPr lang="ru-RU" sz="1600" b="1" dirty="0">
                <a:solidFill>
                  <a:prstClr val="black"/>
                </a:solidFill>
              </a:rPr>
              <a:t>, </a:t>
            </a:r>
            <a:r>
              <a:rPr lang="de-DE" sz="1600" b="1" dirty="0">
                <a:solidFill>
                  <a:prstClr val="black"/>
                </a:solidFill>
              </a:rPr>
              <a:t>C. Milstein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>
          <a:xfrm>
            <a:off x="5004048" y="2502273"/>
            <a:ext cx="3779590" cy="354806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100000"/>
              </a:spcAft>
            </a:pPr>
            <a:r>
              <a:rPr lang="ru-RU" sz="1600" dirty="0" smtClean="0"/>
              <a:t>Животному вводится антиген</a:t>
            </a:r>
          </a:p>
          <a:p>
            <a:pPr>
              <a:spcAft>
                <a:spcPct val="100000"/>
              </a:spcAft>
            </a:pPr>
            <a:r>
              <a:rPr lang="ru-RU" sz="1600" dirty="0" smtClean="0"/>
              <a:t>В-клетки селезенки выращиваются и смешиваются с </a:t>
            </a:r>
            <a:r>
              <a:rPr lang="ru-RU" sz="1600" dirty="0" err="1" smtClean="0"/>
              <a:t>миеломными</a:t>
            </a:r>
            <a:r>
              <a:rPr lang="ru-RU" sz="1600" dirty="0" smtClean="0"/>
              <a:t> клетками </a:t>
            </a:r>
            <a:r>
              <a:rPr lang="en-GB" sz="1600" dirty="0" smtClean="0"/>
              <a:t> </a:t>
            </a:r>
          </a:p>
          <a:p>
            <a:pPr>
              <a:spcAft>
                <a:spcPct val="100000"/>
              </a:spcAft>
            </a:pPr>
            <a:r>
              <a:rPr lang="ru-RU" sz="1600" dirty="0" smtClean="0"/>
              <a:t> В среде </a:t>
            </a:r>
            <a:r>
              <a:rPr lang="en-GB" sz="1600" dirty="0" smtClean="0"/>
              <a:t>HAT</a:t>
            </a:r>
            <a:r>
              <a:rPr lang="ru-RU" sz="1600" dirty="0" smtClean="0"/>
              <a:t> выращиваются  </a:t>
            </a:r>
            <a:r>
              <a:rPr lang="ru-RU" sz="1600" dirty="0" err="1" smtClean="0"/>
              <a:t>гибридомные</a:t>
            </a:r>
            <a:r>
              <a:rPr lang="ru-RU" sz="1600" dirty="0" smtClean="0"/>
              <a:t> клетки  </a:t>
            </a:r>
            <a:endParaRPr lang="en-GB" sz="1600" dirty="0" smtClean="0"/>
          </a:p>
          <a:p>
            <a:pPr>
              <a:spcAft>
                <a:spcPct val="100000"/>
              </a:spcAft>
            </a:pPr>
            <a:r>
              <a:rPr lang="ru-RU" sz="1600" dirty="0" smtClean="0"/>
              <a:t>Скрининг </a:t>
            </a:r>
            <a:r>
              <a:rPr lang="ru-RU" sz="1600" dirty="0" err="1" smtClean="0"/>
              <a:t>гибридомных</a:t>
            </a:r>
            <a:r>
              <a:rPr lang="ru-RU" sz="1600" dirty="0" smtClean="0"/>
              <a:t> клеток на колонии клеток, продуцирующих антитела</a:t>
            </a:r>
            <a:endParaRPr lang="en-GB" sz="1600" dirty="0" smtClean="0"/>
          </a:p>
          <a:p>
            <a:pPr>
              <a:spcAft>
                <a:spcPct val="100000"/>
              </a:spcAft>
            </a:pPr>
            <a:r>
              <a:rPr lang="ru-RU" sz="1600" dirty="0" smtClean="0"/>
              <a:t>Выбранные клетки клонируются  и выращиваются</a:t>
            </a:r>
            <a:endParaRPr lang="en-GB" sz="1600" dirty="0" smtClean="0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75003" y="6489440"/>
            <a:ext cx="34722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HAT = hypoxanthine-</a:t>
            </a:r>
            <a:r>
              <a:rPr lang="en-GB" sz="1200" dirty="0" err="1">
                <a:solidFill>
                  <a:prstClr val="black"/>
                </a:solidFill>
              </a:rPr>
              <a:t>aminopterin</a:t>
            </a:r>
            <a:r>
              <a:rPr lang="en-GB" sz="1200" dirty="0">
                <a:solidFill>
                  <a:prstClr val="black"/>
                </a:solidFill>
              </a:rPr>
              <a:t>-thymidine medium</a:t>
            </a:r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4551363" y="6491801"/>
            <a:ext cx="423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>
                <a:solidFill>
                  <a:prstClr val="black"/>
                </a:solidFill>
              </a:rPr>
              <a:t>Majidi</a:t>
            </a:r>
            <a:r>
              <a:rPr lang="en-US" sz="1200" dirty="0">
                <a:solidFill>
                  <a:prstClr val="black"/>
                </a:solidFill>
              </a:rPr>
              <a:t> J, et al. Hum Antibodies 2009;18:81–100</a:t>
            </a:r>
          </a:p>
        </p:txBody>
      </p:sp>
    </p:spTree>
    <p:extLst>
      <p:ext uri="{BB962C8B-B14F-4D97-AF65-F5344CB8AC3E}">
        <p14:creationId xmlns:p14="http://schemas.microsoft.com/office/powerpoint/2010/main" val="387181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1372751524_1633892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5" y="1268760"/>
            <a:ext cx="48245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1268760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Памятник лабораторной мыши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- памятник в Новосибирском Академгородке, расположен в сквере около Института цитологии и генетики (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ИЦиГ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Сибирского отделения РАН. Памятник открыт 1 июля 2013 года, открытие приурочено к 120-летию Новосибирска.</a:t>
            </a:r>
          </a:p>
        </p:txBody>
      </p:sp>
    </p:spTree>
    <p:extLst>
      <p:ext uri="{BB962C8B-B14F-4D97-AF65-F5344CB8AC3E}">
        <p14:creationId xmlns:p14="http://schemas.microsoft.com/office/powerpoint/2010/main" val="23732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Бурное развитие биологических наук  и успехи молекулярной биологии привели к появлению в 80-е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прошлого столетия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новой отрасли народного хозяйства - </a:t>
            </a:r>
            <a:r>
              <a:rPr lang="ru-RU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биотехнологии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из основных направлений биотехнологии в области медицины является создание новых эффективных лекарственных средств, с использованием последних достижений молекулярной биологии, биохимии, иммунологии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973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089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 сожалению, получение антител посредством гибридом является процессом дорогостоящим и длительным. Поэтому современная биоинженерия научилась получать многие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антитела, пользуясь 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клетками яичника китайского хомячка, так называемые СНО-клетки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(Chinese Hamster Ovary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сегодняшний день, данный вариант признан лучшим в производстве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антител биоинженерного типа, хотя и он не лишен недостатков. Дело в том, что в получаемых данным способом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антителах могут присутствовать  антигены, распознаваемые организмом человека как чужеродные, следствием чего является их отторжение.</a:t>
            </a:r>
          </a:p>
        </p:txBody>
      </p:sp>
    </p:spTree>
    <p:extLst>
      <p:ext uri="{BB962C8B-B14F-4D97-AF65-F5344CB8AC3E}">
        <p14:creationId xmlns:p14="http://schemas.microsoft.com/office/powerpoint/2010/main" val="200671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583"/>
            <a:ext cx="432048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60" y="1708542"/>
            <a:ext cx="4447112" cy="357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11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Эти  маленькие создания – китайские хомячки, способны дарить здоровье, радость и счастье!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3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Человеческие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антитела имеют различные способы применения. Теория позволяет выращивать данные антитела из полученных в лабораторных условиях В-лимфоцитов.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сожалению, на практике это довольно сложно, поскольку клоны человеческих В-лимфоцитов довольно трудно поддерживаются в культуре в условиях лаборатории.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Поэтому в настоящее время сложилась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практика, когда для коммерческого получения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антител используют комбинацию клеток мыши, либо крысы с клетками человека. 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7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Учеными разработан способ, пользуясь техникой рекомбинантных ДНК, сумели принудить клетки грызунов к выработке антител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человеческими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Fc-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фрагментами.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Полученные таким способом антитела принято называть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химерными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которые нашли применение при лечении преимущественно онкологических и иммунных заболеваний. </a:t>
            </a:r>
          </a:p>
        </p:txBody>
      </p:sp>
    </p:spTree>
    <p:extLst>
      <p:ext uri="{BB962C8B-B14F-4D97-AF65-F5344CB8AC3E}">
        <p14:creationId xmlns:p14="http://schemas.microsoft.com/office/powerpoint/2010/main" val="753828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620688"/>
            <a:ext cx="8208912" cy="556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наименования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антител разработана система правил.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названия имеют окончание на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mab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окончанию названия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антител грызунов добавляется «о» –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omab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окончанию названия химерных антител добавили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– 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ximab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гуманизированных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антител получили окончание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zumab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примеру, популярный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иммунотерапевтический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препарат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Herceptin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который применяют для лечения рака груди, приобрел определение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Являясь химерным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моноклональным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антителом, используемый в лечении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лимфом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препарат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Rituxan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определен как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41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1052736"/>
            <a:ext cx="813690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настоящее время вопрос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доступности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генно-инженерных биологических препаратов (ГИБП) стоит очень остро. В первую очередь это  связано с высокой стоимостью лечения, что приводит к огромной нагрузке на бюджет системы здравоохранения любой страны.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Поэтому применение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биоаналогов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биосимиляров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получает всё большее распространение, так как подобная практика увеличивает доступность современных методов лечения для пациентов и ограничивает рост затрат системы здравоохранения.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3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25) оригинальный лекарственный препарат – лекарственный препарат с новым действующим веществом, который был первым зарегистрирован и размещен на мировом фармацевтическом рынке на основании досье, содержащего результаты полных доклинических (неклинических) и клинических исследований, подтверждающих его безопасность, качество и эффективность.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15807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Кодекс Республики Казахстан «О здоровье народа и системе здравоохранения» от 7 июля 2020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года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791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Биоаналогичный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лекарственный препарат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24936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Биоаналогичный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лекарственный препарат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биоаналог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биоподобный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лекарственный препарат,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биосимиляр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биологический лекарственный препарат, который содержит версию действующего вещества зарегистрированного биологического оригинального лекарственного препарата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референтного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лекарственного препарата и по которому продемонстрировано сходство (подобие) на основе сравнительных исследований по показателям качества, биологической активности, безопасности и эффективности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Республики Казахстан </a:t>
            </a:r>
            <a:br>
              <a:rPr lang="ru-RU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             «О здоровье народа и системе здравоохранения» </a:t>
            </a:r>
            <a:br>
              <a:rPr lang="ru-RU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от 7 июля 2020 года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83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23528" y="332656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Иммуногенность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 одна из наиболее важных проблем безопасности </a:t>
            </a:r>
            <a:r>
              <a:rPr lang="ru-RU" altLang="uk-UA" sz="2800" b="1" dirty="0" err="1" smtClean="0">
                <a:latin typeface="Times New Roman" pitchFamily="18" charset="0"/>
                <a:cs typeface="Times New Roman" pitchFamily="18" charset="0"/>
              </a:rPr>
              <a:t>биоаналогов</a:t>
            </a:r>
            <a:r>
              <a:rPr lang="ru-RU" alt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23528" y="1700808"/>
            <a:ext cx="8229600" cy="4205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altLang="uk-UA" sz="2200" dirty="0" err="1" smtClean="0">
                <a:latin typeface="Times New Roman" pitchFamily="18" charset="0"/>
                <a:cs typeface="Times New Roman" pitchFamily="18" charset="0"/>
              </a:rPr>
              <a:t>биоаналоги</a:t>
            </a: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 обладают </a:t>
            </a:r>
            <a:r>
              <a:rPr lang="ru-RU" alt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потенциальной </a:t>
            </a: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иммуногенностью.</a:t>
            </a:r>
            <a:endParaRPr lang="en-US" alt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Качество лекарственного препарата может влиять на его иммуногенность </a:t>
            </a:r>
            <a:r>
              <a:rPr lang="en-US" altLang="uk-UA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напр. наличие примесей</a:t>
            </a:r>
            <a:r>
              <a:rPr lang="en-US" alt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агрегатов</a:t>
            </a:r>
            <a:r>
              <a:rPr lang="en-US" altLang="uk-UA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На иммуногенность могут влиять даже небольшие изменения в технологии производства.</a:t>
            </a:r>
            <a:endParaRPr lang="en-US" alt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Иммуногенность не может быть спрогнозирована, и для ее установления необходим длительный мониторинг безопасности.</a:t>
            </a:r>
            <a:endParaRPr lang="en-US" alt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Иммуногенность может иметь существенные клинические последствия.</a:t>
            </a:r>
            <a:endParaRPr lang="en-US" alt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269052" y="2837955"/>
            <a:ext cx="338554" cy="75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uk-UA" sz="1000" b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Source: </a:t>
            </a:r>
            <a:r>
              <a:rPr lang="en-GB" altLang="uk-UA" sz="1000" b="0" dirty="0" err="1">
                <a:solidFill>
                  <a:prstClr val="black"/>
                </a:solidFill>
                <a:latin typeface="Arial"/>
                <a:cs typeface="Times New Roman" pitchFamily="18" charset="0"/>
              </a:rPr>
              <a:t>Kuhlmann</a:t>
            </a:r>
            <a:r>
              <a:rPr lang="en-GB" altLang="uk-UA" sz="1000" b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 et al. </a:t>
            </a:r>
            <a:r>
              <a:rPr lang="en-GB" altLang="uk-UA" sz="1000" b="0" dirty="0" err="1">
                <a:solidFill>
                  <a:prstClr val="black"/>
                </a:solidFill>
                <a:latin typeface="Arial"/>
                <a:cs typeface="Times New Roman" pitchFamily="18" charset="0"/>
              </a:rPr>
              <a:t>Nephrol</a:t>
            </a:r>
            <a:r>
              <a:rPr lang="en-GB" altLang="uk-UA" sz="1000" b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 Dial Transplant 2006:21 (</a:t>
            </a:r>
            <a:r>
              <a:rPr lang="en-GB" altLang="uk-UA" sz="1000" b="0" dirty="0" err="1">
                <a:solidFill>
                  <a:prstClr val="black"/>
                </a:solidFill>
                <a:latin typeface="Arial"/>
                <a:cs typeface="Times New Roman" pitchFamily="18" charset="0"/>
              </a:rPr>
              <a:t>Suppl</a:t>
            </a:r>
            <a:r>
              <a:rPr lang="en-GB" altLang="uk-UA" sz="1000" b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 5);v4–v8; </a:t>
            </a:r>
            <a:r>
              <a:rPr lang="en-GB" altLang="uk-UA" sz="1000" b="0" dirty="0" err="1">
                <a:solidFill>
                  <a:prstClr val="black"/>
                </a:solidFill>
                <a:latin typeface="Arial"/>
                <a:cs typeface="Times New Roman" pitchFamily="18" charset="0"/>
              </a:rPr>
              <a:t>Schellekens</a:t>
            </a:r>
            <a:r>
              <a:rPr lang="en-GB" altLang="uk-UA" sz="1000" b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. </a:t>
            </a:r>
            <a:r>
              <a:rPr lang="en-GB" altLang="uk-UA" sz="1000" b="0" dirty="0" err="1">
                <a:solidFill>
                  <a:prstClr val="black"/>
                </a:solidFill>
                <a:latin typeface="Arial"/>
                <a:cs typeface="Times New Roman" pitchFamily="18" charset="0"/>
              </a:rPr>
              <a:t>Nephrol</a:t>
            </a:r>
            <a:r>
              <a:rPr lang="en-GB" altLang="uk-UA" sz="1000" b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 Dial Transplant 2003;18:1257–1259</a:t>
            </a:r>
          </a:p>
        </p:txBody>
      </p:sp>
    </p:spTree>
    <p:extLst>
      <p:ext uri="{BB962C8B-B14F-4D97-AF65-F5344CB8AC3E}">
        <p14:creationId xmlns:p14="http://schemas.microsoft.com/office/powerpoint/2010/main" val="860861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348990"/>
            <a:ext cx="764319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</a:t>
            </a: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Экстраполяция показаний</a:t>
            </a:r>
            <a:endParaRPr kumimoji="0" lang="ru-RU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323256"/>
            <a:ext cx="8363272" cy="5136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000" dirty="0" smtClean="0"/>
              <a:t>Ещё один важный вопрос, связанный с применением оригинальных препаратов и </a:t>
            </a:r>
            <a:r>
              <a:rPr lang="ru-RU" sz="2000" dirty="0" err="1" smtClean="0"/>
              <a:t>биоаналогов</a:t>
            </a:r>
            <a:r>
              <a:rPr lang="ru-RU" sz="2000" dirty="0" smtClean="0"/>
              <a:t>, – экстраполяция показаний. Если </a:t>
            </a:r>
            <a:r>
              <a:rPr lang="ru-RU" sz="2000" dirty="0" err="1" smtClean="0"/>
              <a:t>референтный</a:t>
            </a:r>
            <a:r>
              <a:rPr lang="ru-RU" sz="2000" dirty="0" smtClean="0"/>
              <a:t> (оригинальный) препарат имеет более одного показания к применению, эффективность и безопасность </a:t>
            </a:r>
            <a:r>
              <a:rPr lang="ru-RU" sz="2000" dirty="0" err="1" smtClean="0"/>
              <a:t>биоаналога</a:t>
            </a:r>
            <a:r>
              <a:rPr lang="ru-RU" sz="2000" dirty="0" smtClean="0"/>
              <a:t> должны быть подтверждены в отдельности для каждого из заявленного показания.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000" dirty="0" smtClean="0"/>
              <a:t>Замена оригинального препарата на </a:t>
            </a:r>
            <a:r>
              <a:rPr lang="ru-RU" sz="2000" dirty="0" err="1" smtClean="0"/>
              <a:t>биоаналог</a:t>
            </a:r>
            <a:r>
              <a:rPr lang="ru-RU" sz="2000" dirty="0" smtClean="0"/>
              <a:t> допустима при выполнении следующих условий:</a:t>
            </a:r>
          </a:p>
          <a:p>
            <a:pPr lvl="1" algn="just"/>
            <a:r>
              <a:rPr lang="ru-RU" dirty="0" smtClean="0"/>
              <a:t>врач, назначающий лечение, должен иметь возможность установить, какой конкретный препарат будет выдан пациенту, и его решение должно исходить в первую очередь из медицинских соображений;</a:t>
            </a:r>
          </a:p>
          <a:p>
            <a:pPr lvl="1" algn="just"/>
            <a:r>
              <a:rPr lang="ru-RU" dirty="0" smtClean="0"/>
              <a:t>врач должен принимать решение о переводе с одного биологического препарата на другой только после обсуждения этого вопроса с пациентом, при этом в процессе лечения необходимо обеспечить адекватный мониторинг  состояния больного.</a:t>
            </a:r>
          </a:p>
          <a:p>
            <a:pPr algn="just"/>
            <a:r>
              <a:rPr lang="ru-RU" sz="20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47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75240" cy="15476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и развитие биотехнологии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992888" cy="489654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биотехнология превратилась в одно из сильнейших направлений научно-технического прогресса фармацевтической промышленности, имеющих огромное  значение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рациональной фармакотерапии тяжёлых заболеваний.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направление приобретает всё большую актуальность, так как в фармакотерапию ХХ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 активно  внедряются не только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генноинженерные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препараты, но и генная терапия.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Развитые страны уделяют её развитию огромное значение, и поэтому во всех ведущих странах мира разработаны национальные и международные программы по биотехнологии. </a:t>
            </a: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Республики Казахстан развитие биотехнологии также является одним из приоритетов научно-технической политики. В соответствии со Стратегией индустриально-инновационного развития Казахстана биотехнология определена как приоритетная область развития экономики страны.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4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124744"/>
            <a:ext cx="800323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Необходимость экстраполяции показаний поддержана экспертами ВОЗ. Для их подтверждения должны быть выполнены следующие условия: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определения потенциальных различий между препаратами используется чувствительная модель клинических испытаний;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механизмы действия при изучаемой патологии и экстраполируемой должны быть одинаковы;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безопасность и иммуногенность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биоаналога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должны быть хорошо изучены.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9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074" y="404664"/>
            <a:ext cx="50365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Вопросы взаимозаменяемости (1)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26876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При назначении оригинальных препаратов и </a:t>
            </a:r>
            <a:r>
              <a:rPr lang="ru-RU" dirty="0" err="1" smtClean="0"/>
              <a:t>биоаналогов</a:t>
            </a:r>
            <a:r>
              <a:rPr lang="ru-RU" dirty="0" smtClean="0"/>
              <a:t> следует указывать их торговое название, а не МНН. Это необходимо для того, чтобы избежать случайной замены </a:t>
            </a:r>
            <a:r>
              <a:rPr lang="ru-RU" dirty="0" err="1" smtClean="0"/>
              <a:t>референтного</a:t>
            </a:r>
            <a:r>
              <a:rPr lang="ru-RU" dirty="0" smtClean="0"/>
              <a:t> препарата на </a:t>
            </a:r>
            <a:r>
              <a:rPr lang="ru-RU" dirty="0" err="1" smtClean="0"/>
              <a:t>биоаналог</a:t>
            </a:r>
            <a:r>
              <a:rPr lang="ru-RU" dirty="0" smtClean="0"/>
              <a:t> в аптечной сети, а также отслеживать эффективность и безопасность препарата в рамках </a:t>
            </a:r>
            <a:r>
              <a:rPr lang="ru-RU" dirty="0" err="1" smtClean="0"/>
              <a:t>фармаконадзора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Несмотря на очевидные экономические преимущества, автоматически заменять оригинальные  препараты на их </a:t>
            </a:r>
            <a:r>
              <a:rPr lang="ru-RU" dirty="0" err="1" smtClean="0"/>
              <a:t>биоаналоги</a:t>
            </a:r>
            <a:r>
              <a:rPr lang="ru-RU" dirty="0" smtClean="0"/>
              <a:t> не рекомендуется.</a:t>
            </a:r>
          </a:p>
          <a:p>
            <a:pPr algn="just"/>
            <a:r>
              <a:rPr lang="ru-RU" dirty="0" smtClean="0"/>
              <a:t>Взаимозаменяемость препаратов устанавливается на основании доказательной базы в отношении эффективности, безопасности и иммуногенности.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45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0074" y="404664"/>
            <a:ext cx="50365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Вопросы взаимозаменяемости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3299" y="141277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0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Замена оригинального препарата на </a:t>
            </a:r>
            <a:r>
              <a:rPr kumimoji="0" lang="ru-RU" sz="10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биоаналог</a:t>
            </a:r>
            <a:r>
              <a:rPr kumimoji="0" lang="ru-RU" sz="10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допустима при выполнении следующих условий: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0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врач, назначающий лечение, должен иметь возможность установить, какой конкретный препарат будет выдан пациенту, и его решение должно исходить в первую очередь из медицинских соображений;</a:t>
            </a:r>
          </a:p>
          <a:p>
            <a:pPr marL="457200" marR="0" lvl="1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0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врач должен принимать решение о переводе с одного биологического препарата на другой только после обсуждения этого вопроса с пациентом, при этом в процессе лечения необходимо обеспечить адекватный мониторинг  состояния больного.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23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Дорогие Коллеги !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Российская Биофармацевтическая компания БИОКАД сообщила, что клинические исследования препарата «</a:t>
            </a:r>
            <a:r>
              <a:rPr lang="ru-RU" b="1" dirty="0" smtClean="0">
                <a:solidFill>
                  <a:srgbClr val="FF0000"/>
                </a:solidFill>
              </a:rPr>
              <a:t>ЛЕВИЛИМАБ</a:t>
            </a:r>
            <a:r>
              <a:rPr lang="ru-RU" dirty="0" smtClean="0"/>
              <a:t>» для лечения тяжёлых случаев </a:t>
            </a:r>
            <a:r>
              <a:rPr lang="en-US" dirty="0" smtClean="0"/>
              <a:t>COVID-19 </a:t>
            </a:r>
            <a:r>
              <a:rPr lang="ru-RU" dirty="0" smtClean="0"/>
              <a:t> подтвердили его эффективность.</a:t>
            </a:r>
          </a:p>
          <a:p>
            <a:r>
              <a:rPr lang="ru-RU" dirty="0" smtClean="0"/>
              <a:t>Результаты исследования опубликованы в журнале </a:t>
            </a:r>
            <a:r>
              <a:rPr lang="en-US" dirty="0" smtClean="0"/>
              <a:t> Inflammation Research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529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Левилимаб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рекомбинантное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моноклональное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антитело к рецептору интерлейкина-6 (ИЛ-6) подкласса IgG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Левилимаб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связывается и блокирует как растворимые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рИЛР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так и мембранные рецепторы ИЛ-6 (мИЛ6Р). Блокада обеих форм рецептора позволяет предотвратить реализацию ИЛ-6-ассоциированного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провоспалительного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каскада и препятствует развитию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цитокинового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шторма.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74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7817296" cy="3702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Показания к применению препарата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Илсира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инфекция (COVID-19)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патогенетическая терапия синдрома высвобождения цитокинов при тяжелом течении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инфекции (CОVID-19).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июне 2021 года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Левилимаб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получил разрешение к применению в терапии  Ревматоидного артрита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20688"/>
            <a:ext cx="69847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cap="small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левилимаб</a:t>
            </a:r>
            <a:r>
              <a:rPr lang="ru-RU" sz="3500" b="1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(ИЛСИРА)</a:t>
            </a:r>
            <a:r>
              <a:rPr lang="ru-RU" sz="35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35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5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5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80809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708920"/>
            <a:ext cx="44651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5227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«биологические препараты»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применяется по отношению к лекарственным средствам, производимым с использованием биотехнологий и осуществляющим целенаправленное («точечное», «</a:t>
            </a:r>
            <a:r>
              <a:rPr lang="ru-RU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таргетное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 блокирование ключевых моментов воспаления с помощью антител или растворимых рецепторов к цитокинам, а также другим биологически активным молекулам. </a:t>
            </a:r>
          </a:p>
        </p:txBody>
      </p:sp>
    </p:spTree>
    <p:extLst>
      <p:ext uri="{BB962C8B-B14F-4D97-AF65-F5344CB8AC3E}">
        <p14:creationId xmlns:p14="http://schemas.microsoft.com/office/powerpoint/2010/main" val="107778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1451"/>
            <a:ext cx="5638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Эра биологических препаратов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20891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Широкое применение биологические ЛС получили начиная с 1980-х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годов: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первый человеческий белок –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гормон роста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соматостатин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был произведен методом генной инженерии с использованием микроорганизмов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1977г. и предназначался для детей с его дефицитом;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1986 г. впервые в клинике для лечения анемии у больных с хронической почечной недостаточностью был применён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эритропоэтин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(ЭПО);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1985-1986 гг.  на рынок был выведен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рекомбинантный интерферон альфа.</a:t>
            </a:r>
          </a:p>
        </p:txBody>
      </p:sp>
    </p:spTree>
    <p:extLst>
      <p:ext uri="{BB962C8B-B14F-4D97-AF65-F5344CB8AC3E}">
        <p14:creationId xmlns:p14="http://schemas.microsoft.com/office/powerpoint/2010/main" val="34003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136904" cy="4757120"/>
          </a:xfrm>
        </p:spPr>
        <p:txBody>
          <a:bodyPr>
            <a:normAutofit/>
          </a:bodyPr>
          <a:lstStyle/>
          <a:p>
            <a:pPr algn="just" fontAlgn="base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Биологический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лекарственный препарат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лекарственный препарат, действующее вещество которого произведено или выделено из биологического источника и для описания свойств и контроля качества которого необходимо сочетание биологических и физико-химических методов анализа с оценкой производственного процесса и методов его контроля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Лекарственные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препараты биологического происхождения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препараты, содержащие биологические вещества (гормоны, цитокины, факторы свертывания крови, инсулины,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антитела, ферменты,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колониестимулирующие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факторы, препараты, созданные на базе клеток тканей, и прочие, полученные с помощью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биотехнологических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методов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cap="small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small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249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5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Кодекс Республики Казахстан </a:t>
            </a:r>
            <a:br>
              <a:rPr lang="ru-RU" sz="25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small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О здоровье народа и системе </a:t>
            </a:r>
            <a:r>
              <a:rPr lang="ru-RU" sz="2500" b="1" cap="small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здравоохранения» от </a:t>
            </a:r>
            <a:r>
              <a:rPr lang="ru-RU" sz="25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7 июля 2020 года</a:t>
            </a:r>
            <a:endParaRPr lang="ru-RU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107771" cy="5217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наглядным примером успеха биотехнологии может служить появление большой группы препаратов, созданных методами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генной инженерии.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Действующим веществом в генно-инженерных препаратах являются биологически активные вещества пептидной природы, выполняющие в организме человека важную физиологическую роль.</a:t>
            </a:r>
            <a:r>
              <a:rPr lang="ru-RU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FE8637"/>
              </a:buClr>
            </a:pPr>
            <a:r>
              <a:rPr lang="ru-RU" dirty="0" smtClean="0"/>
              <a:t>Генная </a:t>
            </a:r>
            <a:r>
              <a:rPr lang="ru-RU" dirty="0"/>
              <a:t>инженерия позволяет непосредственно вмешиваться в генетический аппарат, применяя технику молекулярного клонирования</a:t>
            </a:r>
            <a:r>
              <a:rPr lang="ru-RU" dirty="0" smtClean="0"/>
              <a:t>.</a:t>
            </a:r>
            <a:r>
              <a:rPr lang="ru-RU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small" dirty="0" smtClean="0">
              <a:solidFill>
                <a:srgbClr val="575F6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</a:pPr>
            <a:r>
              <a:rPr lang="ru-RU" sz="1800" b="1" cap="small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18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Республики Казахстан </a:t>
            </a:r>
            <a:br>
              <a:rPr lang="ru-RU" sz="18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«О здоровье народа и системе здравоохранения» </a:t>
            </a:r>
          </a:p>
          <a:p>
            <a:pPr lvl="0">
              <a:buClr>
                <a:srgbClr val="FE8637"/>
              </a:buClr>
            </a:pPr>
            <a:r>
              <a:rPr lang="ru-RU" sz="1800" b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от 7 июля 2020 года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9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8" y="404664"/>
            <a:ext cx="479095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42900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5000"/>
            </a:pPr>
            <a:r>
              <a:rPr lang="ru-RU" sz="20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ГЕННАЯ ТЕРАПИЯ НАЦЕЛЕНА НА УСТРАНЕНИЕ ГЕНЕТИЧЕСКИХ МУТАЦИЙ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5000"/>
            </a:pPr>
            <a:r>
              <a:rPr lang="ru-RU" sz="2000" dirty="0">
                <a:solidFill>
                  <a:srgbClr val="212529"/>
                </a:solidFill>
                <a:latin typeface="Arial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5000"/>
            </a:pPr>
            <a:r>
              <a:rPr lang="ru-RU" sz="2000" dirty="0">
                <a:solidFill>
                  <a:srgbClr val="212529"/>
                </a:solidFill>
                <a:latin typeface="Arial"/>
                <a:cs typeface="Arial" pitchFamily="34" charset="0"/>
              </a:rPr>
              <a:t>Новый метод, заключающийся в использовании 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 pitchFamily="34" charset="0"/>
              </a:rPr>
              <a:t>генов</a:t>
            </a:r>
            <a:r>
              <a:rPr lang="ru-RU" sz="2000" dirty="0">
                <a:solidFill>
                  <a:srgbClr val="212529"/>
                </a:solidFill>
                <a:latin typeface="Arial"/>
                <a:cs typeface="Arial" pitchFamily="34" charset="0"/>
              </a:rPr>
              <a:t> для лечения или профилактики болезней.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5000"/>
            </a:pPr>
            <a:endParaRPr lang="ru-RU" sz="2000" dirty="0">
              <a:solidFill>
                <a:srgbClr val="212529"/>
              </a:solidFill>
              <a:latin typeface="Arial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5000"/>
            </a:pPr>
            <a:r>
              <a:rPr lang="ru-RU" sz="2000" dirty="0">
                <a:solidFill>
                  <a:srgbClr val="212529"/>
                </a:solidFill>
                <a:latin typeface="Arial"/>
                <a:cs typeface="Arial" pitchFamily="34" charset="0"/>
              </a:rPr>
              <a:t>Генная терапия в настоящее время широко изучается в клинических исследованиях.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32086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8982" y="1412776"/>
            <a:ext cx="828092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Биотехнологический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лекарственный препарат - лекарственный препарат, произведенный при помощи биотехнологических процессов и применения методов с использованием технологии рекомбинантной дезоксирибонуклеиновой кислоты, контролируемой экспрессии генов, кодирующих выработку биологически активных белков,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гибридомных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антител или других биотехнологических процессов.</a:t>
            </a:r>
          </a:p>
          <a:p>
            <a:pPr algn="r"/>
            <a:r>
              <a:rPr lang="ru-RU" sz="14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Кодекс Республики Казахстан </a:t>
            </a:r>
            <a:br>
              <a:rPr lang="ru-RU" sz="14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«О здоровье народа и системе здравоохранения» </a:t>
            </a:r>
            <a:br>
              <a:rPr lang="ru-RU" sz="14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от 7 июля 2020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982" y="548680"/>
            <a:ext cx="8287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Биотехнологический лекарственный препарат</a:t>
            </a:r>
          </a:p>
          <a:p>
            <a:r>
              <a:rPr lang="ru-RU" sz="25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52351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</TotalTime>
  <Words>2007</Words>
  <Application>Microsoft Office PowerPoint</Application>
  <PresentationFormat>Экран (4:3)</PresentationFormat>
  <Paragraphs>137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Биотехнологические лекарственные средства и биоаналоги (биосимиляры)</vt:lpstr>
      <vt:lpstr>Презентация PowerPoint</vt:lpstr>
      <vt:lpstr>                 Состояние и развитие биотехнологии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Биоаналогичный лекарственный препарат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Дорогие Коллеги !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Биотехнологические лекарственные средства и биоаналоги (биосимиляры)</dc:title>
  <dc:creator>Кузденбаева Раиса Салмаганбетовна</dc:creator>
  <cp:lastModifiedBy>Пользователь</cp:lastModifiedBy>
  <cp:revision>77</cp:revision>
  <dcterms:created xsi:type="dcterms:W3CDTF">2021-10-05T09:42:40Z</dcterms:created>
  <dcterms:modified xsi:type="dcterms:W3CDTF">2021-10-15T01:12:55Z</dcterms:modified>
</cp:coreProperties>
</file>