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16"/>
  </p:notesMasterIdLst>
  <p:handoutMasterIdLst>
    <p:handoutMasterId r:id="rId17"/>
  </p:handoutMasterIdLst>
  <p:sldIdLst>
    <p:sldId id="331" r:id="rId2"/>
    <p:sldId id="318" r:id="rId3"/>
    <p:sldId id="317" r:id="rId4"/>
    <p:sldId id="325" r:id="rId5"/>
    <p:sldId id="327" r:id="rId6"/>
    <p:sldId id="328" r:id="rId7"/>
    <p:sldId id="322" r:id="rId8"/>
    <p:sldId id="320" r:id="rId9"/>
    <p:sldId id="335" r:id="rId10"/>
    <p:sldId id="323" r:id="rId11"/>
    <p:sldId id="330" r:id="rId12"/>
    <p:sldId id="324" r:id="rId13"/>
    <p:sldId id="319" r:id="rId14"/>
    <p:sldId id="332" r:id="rId15"/>
  </p:sldIdLst>
  <p:sldSz cx="9144000" cy="5143500" type="screen16x9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Roboto" charset="0"/>
      <p:regular r:id="rId22"/>
      <p:bold r:id="rId23"/>
      <p:italic r:id="rId24"/>
      <p:boldItalic r:id="rId25"/>
    </p:embeddedFont>
    <p:embeddedFont>
      <p:font typeface="Calibri Light" pitchFamily="34" charset="0"/>
      <p:regular r:id="rId26"/>
      <p: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421C5E"/>
    <a:srgbClr val="003366"/>
    <a:srgbClr val="663300"/>
    <a:srgbClr val="006600"/>
    <a:srgbClr val="333300"/>
    <a:srgbClr val="93A079"/>
    <a:srgbClr val="583200"/>
    <a:srgbClr val="008000"/>
    <a:srgbClr val="683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1C37700-C6D0-482C-A542-B21B48E35A41}">
  <a:tblStyle styleId="{F1C37700-C6D0-482C-A542-B21B48E35A4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629" autoAdjust="0"/>
  </p:normalViewPr>
  <p:slideViewPr>
    <p:cSldViewPr snapToGrid="0">
      <p:cViewPr varScale="1">
        <p:scale>
          <a:sx n="148" d="100"/>
          <a:sy n="148" d="100"/>
        </p:scale>
        <p:origin x="-564" y="-102"/>
      </p:cViewPr>
      <p:guideLst>
        <p:guide orient="horz" pos="138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69F31-2558-415C-8417-C4341E560427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BEEBF-07CF-4385-B27E-03EC14F2B7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731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85130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7" name="Google Shape;3577;g4414ecc16b_1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8" name="Google Shape;3578;g4414ecc16b_1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4967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980CC-70F4-4566-9FDA-7A06138FCB1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4B06-FDFF-49C5-B7B1-80A7A131C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10151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980CC-70F4-4566-9FDA-7A06138FCB1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4B06-FDFF-49C5-B7B1-80A7A131C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64247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980CC-70F4-4566-9FDA-7A06138FCB1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4B06-FDFF-49C5-B7B1-80A7A131C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91918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 &amp; percentag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923825" y="1914600"/>
            <a:ext cx="2724300" cy="1314300"/>
          </a:xfrm>
          <a:prstGeom prst="rect">
            <a:avLst/>
          </a:prstGeom>
          <a:solidFill>
            <a:srgbClr val="FFFFFF">
              <a:alpha val="86920"/>
            </a:srgbClr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"/>
              <a:buNone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303020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with infographic">
  <p:cSld name="Title &amp; body slide with infographic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/>
          </p:nvPr>
        </p:nvSpPr>
        <p:spPr>
          <a:xfrm>
            <a:off x="1048350" y="448150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"/>
              <a:buNone/>
              <a:defRPr b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5177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980CC-70F4-4566-9FDA-7A06138FCB1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4B06-FDFF-49C5-B7B1-80A7A131C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43171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980CC-70F4-4566-9FDA-7A06138FCB1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4B06-FDFF-49C5-B7B1-80A7A131C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92973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980CC-70F4-4566-9FDA-7A06138FCB1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4B06-FDFF-49C5-B7B1-80A7A131C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05110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980CC-70F4-4566-9FDA-7A06138FCB1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4B06-FDFF-49C5-B7B1-80A7A131C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68053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980CC-70F4-4566-9FDA-7A06138FCB1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4B06-FDFF-49C5-B7B1-80A7A131C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12809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980CC-70F4-4566-9FDA-7A06138FCB1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4B06-FDFF-49C5-B7B1-80A7A131C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46070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980CC-70F4-4566-9FDA-7A06138FCB1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4B06-FDFF-49C5-B7B1-80A7A131C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5138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980CC-70F4-4566-9FDA-7A06138FCB1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44B06-FDFF-49C5-B7B1-80A7A131C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69326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980CC-70F4-4566-9FDA-7A06138FCB1F}" type="datetimeFigureOut">
              <a:rPr lang="ru-RU" smtClean="0"/>
              <a:t>14.10.2021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44B06-FDFF-49C5-B7B1-80A7A131C9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57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8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" b="41272"/>
          <a:stretch/>
        </p:blipFill>
        <p:spPr>
          <a:xfrm>
            <a:off x="1223628" y="0"/>
            <a:ext cx="6743477" cy="2928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1270397" y="246460"/>
            <a:ext cx="6642497" cy="1350169"/>
          </a:xfrm>
        </p:spPr>
        <p:txBody>
          <a:bodyPr rtlCol="0">
            <a:normAutofit lnSpcReduction="10000"/>
          </a:bodyPr>
          <a:lstStyle/>
          <a:p>
            <a:pPr marL="0" indent="0" algn="ctr">
              <a:buNone/>
              <a:defRPr/>
            </a:pPr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научно-практическая конференция </a:t>
            </a:r>
          </a:p>
          <a:p>
            <a:pPr marL="0" indent="0" algn="ctr">
              <a:buNone/>
              <a:defRPr/>
            </a:pPr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«Современная фармация: </a:t>
            </a:r>
          </a:p>
          <a:p>
            <a:pPr marL="0" indent="0" algn="ctr">
              <a:buNone/>
              <a:defRPr/>
            </a:pPr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подходы и актуальные исследования», посвященная 70 – </a:t>
            </a:r>
            <a:r>
              <a:rPr lang="ru-RU" altLang="ru-RU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летию</a:t>
            </a:r>
            <a:r>
              <a:rPr lang="ru-RU" alt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Школы Фармации</a:t>
            </a: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2190751" y="2325291"/>
            <a:ext cx="1847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050">
              <a:latin typeface="Arial" panose="020B0604020202020204" pitchFamily="34" charset="0"/>
            </a:endParaRPr>
          </a:p>
        </p:txBody>
      </p:sp>
      <p:sp>
        <p:nvSpPr>
          <p:cNvPr id="4101" name="Rectangle 7"/>
          <p:cNvSpPr>
            <a:spLocks noChangeArrowheads="1"/>
          </p:cNvSpPr>
          <p:nvPr/>
        </p:nvSpPr>
        <p:spPr bwMode="auto">
          <a:xfrm>
            <a:off x="2190751" y="2325291"/>
            <a:ext cx="1847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1050">
              <a:latin typeface="Arial" panose="020B0604020202020204" pitchFamily="34" charset="0"/>
            </a:endParaRPr>
          </a:p>
        </p:txBody>
      </p:sp>
      <p:sp>
        <p:nvSpPr>
          <p:cNvPr id="4102" name="Rectangle 26"/>
          <p:cNvSpPr>
            <a:spLocks noChangeArrowheads="1"/>
          </p:cNvSpPr>
          <p:nvPr/>
        </p:nvSpPr>
        <p:spPr bwMode="auto">
          <a:xfrm>
            <a:off x="1323974" y="2657061"/>
            <a:ext cx="6535341" cy="236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ru-RU" altLang="ru-RU" sz="4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ru-RU" alt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Юсуфи </a:t>
            </a:r>
            <a:r>
              <a:rPr lang="ru-RU" alt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Саломудин</a:t>
            </a:r>
            <a:r>
              <a:rPr lang="ru-RU" alt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Джаббор</a:t>
            </a:r>
            <a:endParaRPr lang="ru-RU" alt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ru-RU" sz="1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</a:t>
            </a:r>
            <a:r>
              <a:rPr lang="ru-RU" alt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 медицинского и фармацевтического  образования, кадровой политики и науки </a:t>
            </a:r>
          </a:p>
          <a:p>
            <a:pPr algn="ctr" eaLnBrk="1" hangingPunct="1"/>
            <a:endParaRPr lang="en-US" altLang="ru-RU" sz="1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</a:t>
            </a:r>
            <a:r>
              <a:rPr lang="ru-RU" alt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 и социальной защиты населения Республики Таджикистан </a:t>
            </a:r>
            <a:endParaRPr lang="en-US" alt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– 16 октября 2021 года</a:t>
            </a:r>
          </a:p>
          <a:p>
            <a:pPr algn="ctr" eaLnBrk="1" hangingPunct="1"/>
            <a:r>
              <a:rPr lang="ru-RU" alt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Алматы</a:t>
            </a:r>
            <a:r>
              <a:rPr lang="en-US" alt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</a:t>
            </a:r>
          </a:p>
        </p:txBody>
      </p:sp>
    </p:spTree>
    <p:extLst>
      <p:ext uri="{BB962C8B-B14F-4D97-AF65-F5344CB8AC3E}">
        <p14:creationId xmlns:p14="http://schemas.microsoft.com/office/powerpoint/2010/main" val="127394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/>
          <a:stretch/>
        </p:blipFill>
        <p:spPr>
          <a:xfrm>
            <a:off x="4923184" y="558614"/>
            <a:ext cx="3331676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6" y="2823239"/>
            <a:ext cx="3338874" cy="21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"/>
          <a:stretch/>
        </p:blipFill>
        <p:spPr>
          <a:xfrm>
            <a:off x="431807" y="558614"/>
            <a:ext cx="3295031" cy="216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84" y="2823239"/>
            <a:ext cx="3331675" cy="2160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04379" y="11256"/>
            <a:ext cx="8886612" cy="44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Юбилей: пора оглянуться назад…..</a:t>
            </a:r>
          </a:p>
        </p:txBody>
      </p:sp>
    </p:spTree>
    <p:extLst>
      <p:ext uri="{BB962C8B-B14F-4D97-AF65-F5344CB8AC3E}">
        <p14:creationId xmlns:p14="http://schemas.microsoft.com/office/powerpoint/2010/main" val="348969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" r="1226"/>
          <a:stretch/>
        </p:blipFill>
        <p:spPr>
          <a:xfrm>
            <a:off x="2348415" y="2395381"/>
            <a:ext cx="176876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9" b="3728"/>
          <a:stretch/>
        </p:blipFill>
        <p:spPr>
          <a:xfrm>
            <a:off x="4940945" y="2395381"/>
            <a:ext cx="1768338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0" b="3112"/>
          <a:stretch/>
        </p:blipFill>
        <p:spPr>
          <a:xfrm>
            <a:off x="869415" y="304801"/>
            <a:ext cx="177773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5"/>
          <a:stretch/>
        </p:blipFill>
        <p:spPr>
          <a:xfrm>
            <a:off x="3426143" y="220981"/>
            <a:ext cx="1746538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r="4156" b="2963"/>
          <a:stretch/>
        </p:blipFill>
        <p:spPr>
          <a:xfrm>
            <a:off x="5996451" y="220981"/>
            <a:ext cx="1773618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223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67" y="2634422"/>
            <a:ext cx="4015410" cy="19519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67" y="569843"/>
            <a:ext cx="4015409" cy="19519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24" t="28341" r="14348"/>
          <a:stretch/>
        </p:blipFill>
        <p:spPr>
          <a:xfrm>
            <a:off x="2953998" y="569843"/>
            <a:ext cx="1941858" cy="1607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1" r="29420"/>
          <a:stretch/>
        </p:blipFill>
        <p:spPr>
          <a:xfrm>
            <a:off x="2945428" y="2583879"/>
            <a:ext cx="1913424" cy="20024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r="9644"/>
          <a:stretch/>
        </p:blipFill>
        <p:spPr>
          <a:xfrm rot="5400000">
            <a:off x="-475407" y="1267962"/>
            <a:ext cx="4016514" cy="262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6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52" y="217897"/>
            <a:ext cx="5373095" cy="365173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28693" y="3956806"/>
            <a:ext cx="8886612" cy="1024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«Когда-то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как Вы и когда-то Вы будете как МЫ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Ушбаев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Кеннис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Ушбаевич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08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ust-see.top/wp-content/uploads/2020/02/dushan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033"/>
            <a:ext cx="9144000" cy="86439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5724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38" y="88258"/>
            <a:ext cx="3962179" cy="26658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17" y="2171709"/>
            <a:ext cx="4449970" cy="2822667"/>
          </a:xfrm>
          <a:prstGeom prst="rect">
            <a:avLst/>
          </a:prstGeom>
        </p:spPr>
      </p:pic>
      <p:sp>
        <p:nvSpPr>
          <p:cNvPr id="5" name="Google Shape;199;p35">
            <a:extLst>
              <a:ext uri="{FF2B5EF4-FFF2-40B4-BE49-F238E27FC236}">
                <a16:creationId xmlns:a16="http://schemas.microsoft.com/office/drawing/2014/main" xmlns="" id="{15BA3B3F-6DA9-4AD7-A595-4AB07EE71626}"/>
              </a:ext>
            </a:extLst>
          </p:cNvPr>
          <p:cNvSpPr txBox="1">
            <a:spLocks/>
          </p:cNvSpPr>
          <p:nvPr/>
        </p:nvSpPr>
        <p:spPr>
          <a:xfrm>
            <a:off x="229748" y="3428609"/>
            <a:ext cx="4049340" cy="891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000" b="1" i="1" kern="1200" dirty="0" smtClean="0">
                <a:solidFill>
                  <a:srgbClr val="003366"/>
                </a:solidFill>
                <a:latin typeface="+mj-lt"/>
                <a:ea typeface="+mj-ea"/>
                <a:cs typeface="Arial" pitchFamily="34" charset="0"/>
              </a:rPr>
              <a:t>50-ти </a:t>
            </a:r>
            <a:r>
              <a:rPr lang="ru-RU" sz="2000" b="1" i="1" kern="1200" dirty="0" err="1" smtClean="0">
                <a:solidFill>
                  <a:srgbClr val="003366"/>
                </a:solidFill>
                <a:latin typeface="+mj-lt"/>
                <a:ea typeface="+mj-ea"/>
                <a:cs typeface="Arial" pitchFamily="34" charset="0"/>
              </a:rPr>
              <a:t>летие</a:t>
            </a:r>
            <a:r>
              <a:rPr lang="ru-RU" sz="2000" b="1" i="1" kern="1200" dirty="0" smtClean="0">
                <a:solidFill>
                  <a:srgbClr val="003366"/>
                </a:solidFill>
                <a:latin typeface="+mj-lt"/>
                <a:ea typeface="+mj-ea"/>
                <a:cs typeface="Arial" pitchFamily="34" charset="0"/>
              </a:rPr>
              <a:t> фармацевтического факультета КАЗНМУ, </a:t>
            </a:r>
            <a:r>
              <a:rPr lang="ru-RU" sz="2000" b="1" i="1" kern="1200" dirty="0" err="1" smtClean="0">
                <a:solidFill>
                  <a:srgbClr val="003366"/>
                </a:solidFill>
                <a:latin typeface="+mj-lt"/>
                <a:ea typeface="+mj-ea"/>
                <a:cs typeface="Arial" pitchFamily="34" charset="0"/>
              </a:rPr>
              <a:t>г.Алмаата</a:t>
            </a:r>
            <a:endParaRPr lang="ru-RU" sz="2000" b="1" i="1" kern="1200" dirty="0" smtClean="0">
              <a:solidFill>
                <a:srgbClr val="003366"/>
              </a:solidFill>
              <a:latin typeface="+mj-lt"/>
              <a:ea typeface="+mj-ea"/>
              <a:cs typeface="Arial" pitchFamily="34" charset="0"/>
            </a:endParaRPr>
          </a:p>
          <a:p>
            <a:pPr algn="ctr"/>
            <a:r>
              <a:rPr lang="ru-RU" sz="2000" b="1" i="1" kern="1200" dirty="0" smtClean="0">
                <a:solidFill>
                  <a:srgbClr val="003366"/>
                </a:solidFill>
                <a:latin typeface="+mj-lt"/>
                <a:ea typeface="+mj-ea"/>
                <a:cs typeface="Arial" pitchFamily="34" charset="0"/>
              </a:rPr>
              <a:t>12.12.2001 </a:t>
            </a:r>
            <a:endParaRPr lang="ru-RU" sz="2000" b="1" i="1" kern="1200" dirty="0">
              <a:solidFill>
                <a:srgbClr val="003366"/>
              </a:solidFill>
              <a:latin typeface="+mj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2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8757E1A-2DE5-4D3D-8440-9F126AA11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720" y="408988"/>
            <a:ext cx="2800178" cy="3960000"/>
          </a:xfrm>
          <a:prstGeom prst="rect">
            <a:avLst/>
          </a:prstGeom>
        </p:spPr>
      </p:pic>
      <p:sp>
        <p:nvSpPr>
          <p:cNvPr id="11" name="Google Shape;198;p35">
            <a:extLst>
              <a:ext uri="{FF2B5EF4-FFF2-40B4-BE49-F238E27FC236}">
                <a16:creationId xmlns:a16="http://schemas.microsoft.com/office/drawing/2014/main" xmlns="" id="{41FF76D9-ECE1-414C-8229-DD4A678D3550}"/>
              </a:ext>
            </a:extLst>
          </p:cNvPr>
          <p:cNvSpPr txBox="1">
            <a:spLocks/>
          </p:cNvSpPr>
          <p:nvPr/>
        </p:nvSpPr>
        <p:spPr>
          <a:xfrm>
            <a:off x="6049619" y="4368988"/>
            <a:ext cx="3094381" cy="774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"/>
              <a:buNone/>
              <a:defRPr sz="24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Roboto Condensed"/>
              <a:buNone/>
              <a:defRPr sz="6000" b="1" i="0" u="none" strike="noStrike" cap="none">
                <a:solidFill>
                  <a:srgbClr val="31425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Roboto Condensed"/>
              <a:buNone/>
              <a:defRPr sz="6000" b="1" i="0" u="none" strike="noStrike" cap="none">
                <a:solidFill>
                  <a:srgbClr val="31425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Roboto Condensed"/>
              <a:buNone/>
              <a:defRPr sz="6000" b="1" i="0" u="none" strike="noStrike" cap="none">
                <a:solidFill>
                  <a:srgbClr val="31425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Roboto Condensed"/>
              <a:buNone/>
              <a:defRPr sz="6000" b="1" i="0" u="none" strike="noStrike" cap="none">
                <a:solidFill>
                  <a:srgbClr val="31425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Roboto Condensed"/>
              <a:buNone/>
              <a:defRPr sz="6000" b="1" i="0" u="none" strike="noStrike" cap="none">
                <a:solidFill>
                  <a:srgbClr val="31425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Roboto Condensed"/>
              <a:buNone/>
              <a:defRPr sz="6000" b="1" i="0" u="none" strike="noStrike" cap="none">
                <a:solidFill>
                  <a:srgbClr val="31425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Roboto Condensed"/>
              <a:buNone/>
              <a:defRPr sz="6000" b="1" i="0" u="none" strike="noStrike" cap="none">
                <a:solidFill>
                  <a:srgbClr val="31425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Roboto Condensed"/>
              <a:buNone/>
              <a:defRPr sz="6000" b="1" i="0" u="none" strike="noStrike" cap="none">
                <a:solidFill>
                  <a:srgbClr val="31425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sz="1800" dirty="0">
                <a:solidFill>
                  <a:srgbClr val="421C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Абдуллин</a:t>
            </a:r>
          </a:p>
          <a:p>
            <a:r>
              <a:rPr lang="ru-RU" sz="1800" dirty="0" err="1" smtClean="0">
                <a:solidFill>
                  <a:srgbClr val="421C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Келесбек</a:t>
            </a:r>
            <a:r>
              <a:rPr lang="ru-RU" sz="1800" dirty="0" smtClean="0">
                <a:solidFill>
                  <a:srgbClr val="421C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 smtClean="0">
                <a:solidFill>
                  <a:srgbClr val="421C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Ашимбекович</a:t>
            </a:r>
            <a:r>
              <a:rPr lang="ru-RU" sz="1800" dirty="0" smtClean="0">
                <a:solidFill>
                  <a:srgbClr val="421C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Google Shape;199;p35">
            <a:extLst>
              <a:ext uri="{FF2B5EF4-FFF2-40B4-BE49-F238E27FC236}">
                <a16:creationId xmlns:a16="http://schemas.microsoft.com/office/drawing/2014/main" xmlns="" id="{15BA3B3F-6DA9-4AD7-A595-4AB07EE71626}"/>
              </a:ext>
            </a:extLst>
          </p:cNvPr>
          <p:cNvSpPr txBox="1">
            <a:spLocks/>
          </p:cNvSpPr>
          <p:nvPr/>
        </p:nvSpPr>
        <p:spPr>
          <a:xfrm>
            <a:off x="2290461" y="1744878"/>
            <a:ext cx="4049340" cy="12882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700" b="1" i="1" kern="1200" dirty="0">
                <a:solidFill>
                  <a:srgbClr val="003366"/>
                </a:solidFill>
                <a:latin typeface="+mj-lt"/>
                <a:ea typeface="+mj-ea"/>
                <a:cs typeface="Arial" pitchFamily="34" charset="0"/>
              </a:rPr>
              <a:t>«Да разве сердце позабудет</a:t>
            </a:r>
            <a:br>
              <a:rPr lang="ru-RU" sz="1700" b="1" i="1" kern="1200" dirty="0">
                <a:solidFill>
                  <a:srgbClr val="003366"/>
                </a:solidFill>
                <a:latin typeface="+mj-lt"/>
                <a:ea typeface="+mj-ea"/>
                <a:cs typeface="Arial" pitchFamily="34" charset="0"/>
              </a:rPr>
            </a:br>
            <a:r>
              <a:rPr lang="ru-RU" sz="1700" b="1" i="1" kern="1200" dirty="0">
                <a:solidFill>
                  <a:srgbClr val="003366"/>
                </a:solidFill>
                <a:latin typeface="+mj-lt"/>
                <a:ea typeface="+mj-ea"/>
                <a:cs typeface="Arial" pitchFamily="34" charset="0"/>
              </a:rPr>
              <a:t>Того, кто хочет нам добра,</a:t>
            </a:r>
            <a:br>
              <a:rPr lang="ru-RU" sz="1700" b="1" i="1" kern="1200" dirty="0">
                <a:solidFill>
                  <a:srgbClr val="003366"/>
                </a:solidFill>
                <a:latin typeface="+mj-lt"/>
                <a:ea typeface="+mj-ea"/>
                <a:cs typeface="Arial" pitchFamily="34" charset="0"/>
              </a:rPr>
            </a:br>
            <a:r>
              <a:rPr lang="ru-RU" sz="1700" b="1" i="1" kern="1200" dirty="0">
                <a:solidFill>
                  <a:srgbClr val="003366"/>
                </a:solidFill>
                <a:latin typeface="+mj-lt"/>
                <a:ea typeface="+mj-ea"/>
                <a:cs typeface="Arial" pitchFamily="34" charset="0"/>
              </a:rPr>
              <a:t>Того, кто нас выводит в люди,</a:t>
            </a:r>
            <a:br>
              <a:rPr lang="ru-RU" sz="1700" b="1" i="1" kern="1200" dirty="0">
                <a:solidFill>
                  <a:srgbClr val="003366"/>
                </a:solidFill>
                <a:latin typeface="+mj-lt"/>
                <a:ea typeface="+mj-ea"/>
                <a:cs typeface="Arial" pitchFamily="34" charset="0"/>
              </a:rPr>
            </a:br>
            <a:r>
              <a:rPr lang="ru-RU" sz="1700" b="1" i="1" kern="1200" dirty="0">
                <a:solidFill>
                  <a:srgbClr val="003366"/>
                </a:solidFill>
                <a:latin typeface="+mj-lt"/>
                <a:ea typeface="+mj-ea"/>
                <a:cs typeface="Arial" pitchFamily="34" charset="0"/>
              </a:rPr>
              <a:t>Кто нас выводит в мастера»</a:t>
            </a:r>
          </a:p>
        </p:txBody>
      </p:sp>
      <p:pic>
        <p:nvPicPr>
          <p:cNvPr id="5" name="Объект 3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71" y="408988"/>
            <a:ext cx="2461371" cy="3960000"/>
          </a:xfrm>
          <a:prstGeom prst="rect">
            <a:avLst/>
          </a:prstGeom>
        </p:spPr>
      </p:pic>
      <p:sp>
        <p:nvSpPr>
          <p:cNvPr id="6" name="Google Shape;198;p35">
            <a:extLst>
              <a:ext uri="{FF2B5EF4-FFF2-40B4-BE49-F238E27FC236}">
                <a16:creationId xmlns:a16="http://schemas.microsoft.com/office/drawing/2014/main" xmlns="" id="{41FF76D9-ECE1-414C-8229-DD4A678D3550}"/>
              </a:ext>
            </a:extLst>
          </p:cNvPr>
          <p:cNvSpPr txBox="1">
            <a:spLocks/>
          </p:cNvSpPr>
          <p:nvPr/>
        </p:nvSpPr>
        <p:spPr>
          <a:xfrm>
            <a:off x="-112643" y="4368988"/>
            <a:ext cx="3470522" cy="774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Roboto"/>
              <a:buNone/>
              <a:defRPr sz="2400" b="1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Roboto Condensed"/>
              <a:buNone/>
              <a:defRPr sz="6000" b="1" i="0" u="none" strike="noStrike" cap="none">
                <a:solidFill>
                  <a:srgbClr val="31425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Roboto Condensed"/>
              <a:buNone/>
              <a:defRPr sz="6000" b="1" i="0" u="none" strike="noStrike" cap="none">
                <a:solidFill>
                  <a:srgbClr val="31425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Roboto Condensed"/>
              <a:buNone/>
              <a:defRPr sz="6000" b="1" i="0" u="none" strike="noStrike" cap="none">
                <a:solidFill>
                  <a:srgbClr val="31425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Roboto Condensed"/>
              <a:buNone/>
              <a:defRPr sz="6000" b="1" i="0" u="none" strike="noStrike" cap="none">
                <a:solidFill>
                  <a:srgbClr val="31425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Roboto Condensed"/>
              <a:buNone/>
              <a:defRPr sz="6000" b="1" i="0" u="none" strike="noStrike" cap="none">
                <a:solidFill>
                  <a:srgbClr val="31425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Roboto Condensed"/>
              <a:buNone/>
              <a:defRPr sz="6000" b="1" i="0" u="none" strike="noStrike" cap="none">
                <a:solidFill>
                  <a:srgbClr val="31425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Roboto Condensed"/>
              <a:buNone/>
              <a:defRPr sz="6000" b="1" i="0" u="none" strike="noStrike" cap="none">
                <a:solidFill>
                  <a:srgbClr val="31425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Roboto Condensed"/>
              <a:buNone/>
              <a:defRPr sz="6000" b="1" i="0" u="none" strike="noStrike" cap="none">
                <a:solidFill>
                  <a:srgbClr val="314256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r>
              <a:rPr lang="ru-RU" sz="1800" dirty="0" err="1" smtClean="0">
                <a:solidFill>
                  <a:srgbClr val="421C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Дилбарханов</a:t>
            </a:r>
            <a:endParaRPr lang="ru-RU" sz="1800" dirty="0" smtClean="0">
              <a:solidFill>
                <a:srgbClr val="421C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 err="1" smtClean="0">
                <a:solidFill>
                  <a:srgbClr val="421C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Рахимджан</a:t>
            </a:r>
            <a:r>
              <a:rPr lang="ru-RU" sz="1800" dirty="0" smtClean="0">
                <a:solidFill>
                  <a:srgbClr val="421C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 smtClean="0">
                <a:solidFill>
                  <a:srgbClr val="421C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Дилбарханович</a:t>
            </a:r>
            <a:r>
              <a:rPr lang="ru-RU" sz="1800" dirty="0" smtClean="0">
                <a:solidFill>
                  <a:srgbClr val="421C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937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12" y="235639"/>
            <a:ext cx="8289235" cy="466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0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50" y="190500"/>
            <a:ext cx="6644038" cy="469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7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Заголовок 1"/>
          <p:cNvSpPr>
            <a:spLocks noGrp="1"/>
          </p:cNvSpPr>
          <p:nvPr>
            <p:ph type="title"/>
          </p:nvPr>
        </p:nvSpPr>
        <p:spPr>
          <a:xfrm>
            <a:off x="0" y="141685"/>
            <a:ext cx="9144000" cy="482203"/>
          </a:xfrm>
        </p:spPr>
        <p:txBody>
          <a:bodyPr rtlCol="0">
            <a:noAutofit/>
          </a:bodyPr>
          <a:lstStyle/>
          <a:p>
            <a:pPr algn="ctr"/>
            <a:r>
              <a:rPr lang="ru-RU" sz="2400" dirty="0" err="1" smtClean="0">
                <a:solidFill>
                  <a:srgbClr val="421C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Дилбарханов</a:t>
            </a:r>
            <a:r>
              <a:rPr lang="ru-RU" sz="2400" dirty="0" smtClean="0">
                <a:solidFill>
                  <a:srgbClr val="421C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solidFill>
                  <a:srgbClr val="421C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Рахимджан</a:t>
            </a:r>
            <a:r>
              <a:rPr lang="ru-RU" sz="2400" dirty="0" smtClean="0">
                <a:solidFill>
                  <a:srgbClr val="421C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rgbClr val="421C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Дилбарханович</a:t>
            </a:r>
            <a:r>
              <a:rPr lang="ru-RU" sz="2400" dirty="0">
                <a:solidFill>
                  <a:srgbClr val="421C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580" name="Рисунок 3" descr="C:\Users\user\Desktop\DSC_0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13" y="867212"/>
            <a:ext cx="2506781" cy="325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961713" y="623889"/>
            <a:ext cx="5996756" cy="3744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1972 году успешно защитил кандидатскую диссертацию на тему: «Изучение процесса экстрагирования действующих веществ и устойчивости экстрактов из коры крушины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ломкой при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Витебском государственном медицинском институте.</a:t>
            </a:r>
          </a:p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1983 году защитил диссертацию на тему: «Создание противораковых и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-контрастных лекарственных форм на основе изучения свойств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структурообразователей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неионогенных поверхностно-активных веществ в НФАУ, Харьков, Украина.</a:t>
            </a:r>
          </a:p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Под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руководством выполнены и успешно защищены 10 докторских, более 33 кандидатских, 4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магистерские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работы. Подготовленные им кандидаты , доктора фармацевтических наук и магистры сегодня являются ведущими преподавателями, специалистами и научными сотрудниками различных ВУЗов и организаций Республики Казахстан и ближнего зарубежья.</a:t>
            </a:r>
          </a:p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Рахымжан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Дилбархан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-углы является автором 15 инновационных изобретений и им опубликовано более 300 научных и учебно-методических трудов, в том числе 2 монографии, 4 учебных пособия, 2 лабораторных практикума, 3 методические рекомендации, сборник лекционных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материалов.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Становление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развитие научной школы профессора Р.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Дилбархан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углы и его вклад в практическую фармацию неоценим.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28694" y="4314615"/>
            <a:ext cx="8886612" cy="1024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гордость учителя в учениках в росте посеянных им семян.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</a:t>
            </a:r>
            <a:r>
              <a:rPr lang="ru-RU" sz="11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Иванович Менделеев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334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460" y="582444"/>
            <a:ext cx="6117072" cy="389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7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98" y="2763979"/>
            <a:ext cx="3014759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5" y="537614"/>
            <a:ext cx="3082148" cy="21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5" y="2817848"/>
            <a:ext cx="3082148" cy="21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98" y="537614"/>
            <a:ext cx="3014759" cy="21600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11005" y="94881"/>
            <a:ext cx="8886612" cy="44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Юбилей: пора оглянуться назад…..</a:t>
            </a:r>
          </a:p>
        </p:txBody>
      </p:sp>
    </p:spTree>
    <p:extLst>
      <p:ext uri="{BB962C8B-B14F-4D97-AF65-F5344CB8AC3E}">
        <p14:creationId xmlns:p14="http://schemas.microsoft.com/office/powerpoint/2010/main" val="25480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1" y="2855844"/>
            <a:ext cx="3014759" cy="21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71" y="530989"/>
            <a:ext cx="3082148" cy="21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13" y="530989"/>
            <a:ext cx="2880000" cy="2160000"/>
          </a:xfrm>
          <a:prstGeom prst="rect">
            <a:avLst/>
          </a:prstGeom>
        </p:spPr>
      </p:pic>
      <p:pic>
        <p:nvPicPr>
          <p:cNvPr id="8" name="Picture 2" descr="C:\Users\Hp!\Desktop\ФОТО\ФОТО ЮБИЛЕЙ АТУЛИ\SUZ_49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113" y="2855844"/>
            <a:ext cx="300506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57388" y="75906"/>
            <a:ext cx="8886612" cy="4427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Юбилей: пора оглянуться назад…..</a:t>
            </a:r>
          </a:p>
        </p:txBody>
      </p:sp>
    </p:spTree>
    <p:extLst>
      <p:ext uri="{BB962C8B-B14F-4D97-AF65-F5344CB8AC3E}">
        <p14:creationId xmlns:p14="http://schemas.microsoft.com/office/powerpoint/2010/main" val="142187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</TotalTime>
  <Words>302</Words>
  <Application>Microsoft Office PowerPoint</Application>
  <PresentationFormat>Экран (16:9)</PresentationFormat>
  <Paragraphs>37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Times New Roman</vt:lpstr>
      <vt:lpstr>Calibri</vt:lpstr>
      <vt:lpstr>Roboto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Дилбарханов Рахимджан Дилбарханович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Вспоминая учителя, коллегу  и друга…</dc:title>
  <dc:creator>Askhat</dc:creator>
  <cp:lastModifiedBy>User</cp:lastModifiedBy>
  <cp:revision>170</cp:revision>
  <cp:lastPrinted>2021-10-12T15:22:26Z</cp:lastPrinted>
  <dcterms:modified xsi:type="dcterms:W3CDTF">2021-10-14T08:14:04Z</dcterms:modified>
</cp:coreProperties>
</file>