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429" r:id="rId2"/>
    <p:sldId id="454" r:id="rId3"/>
    <p:sldId id="453" r:id="rId4"/>
    <p:sldId id="460" r:id="rId5"/>
    <p:sldId id="508" r:id="rId6"/>
    <p:sldId id="507" r:id="rId7"/>
    <p:sldId id="463" r:id="rId8"/>
    <p:sldId id="462" r:id="rId9"/>
    <p:sldId id="464" r:id="rId10"/>
    <p:sldId id="459" r:id="rId11"/>
    <p:sldId id="499" r:id="rId12"/>
    <p:sldId id="485" r:id="rId13"/>
    <p:sldId id="512" r:id="rId14"/>
    <p:sldId id="486" r:id="rId15"/>
    <p:sldId id="487" r:id="rId16"/>
    <p:sldId id="510" r:id="rId17"/>
    <p:sldId id="511" r:id="rId18"/>
    <p:sldId id="497" r:id="rId19"/>
    <p:sldId id="443" r:id="rId20"/>
    <p:sldId id="480" r:id="rId21"/>
    <p:sldId id="500" r:id="rId22"/>
    <p:sldId id="482" r:id="rId23"/>
    <p:sldId id="483" r:id="rId24"/>
    <p:sldId id="447" r:id="rId25"/>
    <p:sldId id="502" r:id="rId26"/>
    <p:sldId id="503" r:id="rId27"/>
    <p:sldId id="504" r:id="rId28"/>
    <p:sldId id="505" r:id="rId29"/>
    <p:sldId id="491" r:id="rId30"/>
    <p:sldId id="494" r:id="rId31"/>
    <p:sldId id="493" r:id="rId32"/>
    <p:sldId id="496" r:id="rId33"/>
    <p:sldId id="501" r:id="rId34"/>
    <p:sldId id="450" r:id="rId35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0F5"/>
    <a:srgbClr val="FFFFFF"/>
    <a:srgbClr val="FF3300"/>
    <a:srgbClr val="DBBE56"/>
    <a:srgbClr val="9C8761"/>
    <a:srgbClr val="B6C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645" autoAdjust="0"/>
  </p:normalViewPr>
  <p:slideViewPr>
    <p:cSldViewPr snapToGrid="0">
      <p:cViewPr>
        <p:scale>
          <a:sx n="80" d="100"/>
          <a:sy n="80" d="100"/>
        </p:scale>
        <p:origin x="-30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9485C-0AE7-4D62-9427-15328C91551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C28709-B01F-4EE4-B5CC-30282B83D065}">
      <dgm:prSet phldrT="[Текст]"/>
      <dgm:spPr/>
      <dgm:t>
        <a:bodyPr/>
        <a:lstStyle/>
        <a:p>
          <a:r>
            <a:rPr lang="ru-RU" dirty="0" smtClean="0"/>
            <a:t>РО модуля</a:t>
          </a:r>
          <a:endParaRPr lang="ru-RU" dirty="0"/>
        </a:p>
      </dgm:t>
    </dgm:pt>
    <dgm:pt modelId="{249E135A-D660-4154-A432-4B7481D31A63}" type="parTrans" cxnId="{4E809693-3B80-4663-BE01-22E8B45052B4}">
      <dgm:prSet/>
      <dgm:spPr/>
      <dgm:t>
        <a:bodyPr/>
        <a:lstStyle/>
        <a:p>
          <a:endParaRPr lang="ru-RU"/>
        </a:p>
      </dgm:t>
    </dgm:pt>
    <dgm:pt modelId="{EBEA0EE7-ADDB-4A01-8AD5-3D0A358EF360}" type="sibTrans" cxnId="{4E809693-3B80-4663-BE01-22E8B45052B4}">
      <dgm:prSet/>
      <dgm:spPr/>
      <dgm:t>
        <a:bodyPr/>
        <a:lstStyle/>
        <a:p>
          <a:endParaRPr lang="ru-RU"/>
        </a:p>
      </dgm:t>
    </dgm:pt>
    <dgm:pt modelId="{46EAF578-EA83-420C-9DD6-865382088AD5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Патофизиология, </a:t>
          </a:r>
          <a:r>
            <a:rPr lang="ru-RU" b="1" dirty="0" err="1" smtClean="0"/>
            <a:t>Патоанатомия</a:t>
          </a:r>
          <a:r>
            <a:rPr lang="ru-RU" b="1" dirty="0" smtClean="0"/>
            <a:t>, Фармакология</a:t>
          </a:r>
          <a:endParaRPr lang="ru-RU" b="1" dirty="0"/>
        </a:p>
      </dgm:t>
    </dgm:pt>
    <dgm:pt modelId="{E8A637B9-E043-4526-A0FC-18B1B25F3AE6}" type="parTrans" cxnId="{11AE9393-9F44-47EB-8BAC-69FBB30CDDAA}">
      <dgm:prSet/>
      <dgm:spPr/>
      <dgm:t>
        <a:bodyPr/>
        <a:lstStyle/>
        <a:p>
          <a:endParaRPr lang="ru-RU"/>
        </a:p>
      </dgm:t>
    </dgm:pt>
    <dgm:pt modelId="{14B546D1-2E3E-4F66-8501-A6CC6D45EBED}" type="sibTrans" cxnId="{11AE9393-9F44-47EB-8BAC-69FBB30CDDAA}">
      <dgm:prSet/>
      <dgm:spPr/>
      <dgm:t>
        <a:bodyPr/>
        <a:lstStyle/>
        <a:p>
          <a:endParaRPr lang="ru-RU"/>
        </a:p>
      </dgm:t>
    </dgm:pt>
    <dgm:pt modelId="{1E0C9786-F151-4F28-AD3D-16FB614EDB2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Общая хирургия, Радиология</a:t>
          </a:r>
          <a:endParaRPr lang="ru-RU" b="1" dirty="0"/>
        </a:p>
      </dgm:t>
    </dgm:pt>
    <dgm:pt modelId="{44A455E9-9140-48F6-B839-0F027EA1CD03}" type="parTrans" cxnId="{38560A5D-27E8-4B2A-81BD-D1733DF75980}">
      <dgm:prSet/>
      <dgm:spPr/>
      <dgm:t>
        <a:bodyPr/>
        <a:lstStyle/>
        <a:p>
          <a:endParaRPr lang="ru-RU"/>
        </a:p>
      </dgm:t>
    </dgm:pt>
    <dgm:pt modelId="{ECBD1F2C-0044-4111-AE20-E733F70E8461}" type="sibTrans" cxnId="{38560A5D-27E8-4B2A-81BD-D1733DF75980}">
      <dgm:prSet/>
      <dgm:spPr/>
      <dgm:t>
        <a:bodyPr/>
        <a:lstStyle/>
        <a:p>
          <a:endParaRPr lang="ru-RU"/>
        </a:p>
      </dgm:t>
    </dgm:pt>
    <dgm:pt modelId="{D42EBF31-414A-46A3-A8D5-64152E254CF7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ПВБ, ПДБ, </a:t>
          </a:r>
          <a:r>
            <a:rPr lang="ru-RU" b="1" dirty="0" err="1" smtClean="0"/>
            <a:t>Ком.навыки</a:t>
          </a:r>
          <a:endParaRPr lang="ru-RU" b="1" dirty="0"/>
        </a:p>
      </dgm:t>
    </dgm:pt>
    <dgm:pt modelId="{34EE5876-3F08-405B-BF36-E4CA30A662AB}" type="parTrans" cxnId="{AF07FDF5-77CE-4FBD-9ED9-136DEAB16BB3}">
      <dgm:prSet/>
      <dgm:spPr/>
      <dgm:t>
        <a:bodyPr/>
        <a:lstStyle/>
        <a:p>
          <a:endParaRPr lang="ru-RU"/>
        </a:p>
      </dgm:t>
    </dgm:pt>
    <dgm:pt modelId="{4DEC23E1-9591-4DC2-BB89-330F18C5850D}" type="sibTrans" cxnId="{AF07FDF5-77CE-4FBD-9ED9-136DEAB16BB3}">
      <dgm:prSet/>
      <dgm:spPr/>
      <dgm:t>
        <a:bodyPr/>
        <a:lstStyle/>
        <a:p>
          <a:endParaRPr lang="ru-RU"/>
        </a:p>
      </dgm:t>
    </dgm:pt>
    <dgm:pt modelId="{4ADCCD35-AD45-4AC2-8C5B-5A9F9ED0F05A}">
      <dgm:prSet phldrT="[Текст]" phldr="1"/>
      <dgm:spPr/>
      <dgm:t>
        <a:bodyPr/>
        <a:lstStyle/>
        <a:p>
          <a:endParaRPr lang="ru-RU" dirty="0"/>
        </a:p>
      </dgm:t>
    </dgm:pt>
    <dgm:pt modelId="{06F5D03B-3CA0-49EA-8EFB-EF5D5462D45F}" type="parTrans" cxnId="{7748E811-8A6C-45FF-9B9C-B625602DBB62}">
      <dgm:prSet/>
      <dgm:spPr/>
      <dgm:t>
        <a:bodyPr/>
        <a:lstStyle/>
        <a:p>
          <a:endParaRPr lang="ru-RU"/>
        </a:p>
      </dgm:t>
    </dgm:pt>
    <dgm:pt modelId="{60AD4DC6-BFFA-4853-A0A3-BD2EA4E91754}" type="sibTrans" cxnId="{7748E811-8A6C-45FF-9B9C-B625602DBB62}">
      <dgm:prSet/>
      <dgm:spPr/>
      <dgm:t>
        <a:bodyPr/>
        <a:lstStyle/>
        <a:p>
          <a:endParaRPr lang="ru-RU"/>
        </a:p>
      </dgm:t>
    </dgm:pt>
    <dgm:pt modelId="{88D08498-1D8B-49F2-A293-25B4B8D5FA33}">
      <dgm:prSet phldrT="[Текст]" phldr="1"/>
      <dgm:spPr/>
      <dgm:t>
        <a:bodyPr/>
        <a:lstStyle/>
        <a:p>
          <a:endParaRPr lang="ru-RU" dirty="0"/>
        </a:p>
      </dgm:t>
    </dgm:pt>
    <dgm:pt modelId="{D748791B-ACBB-417B-9EEE-7551303933CF}" type="parTrans" cxnId="{20F13101-8EBF-4F41-896D-89946650F464}">
      <dgm:prSet/>
      <dgm:spPr/>
      <dgm:t>
        <a:bodyPr/>
        <a:lstStyle/>
        <a:p>
          <a:endParaRPr lang="ru-RU"/>
        </a:p>
      </dgm:t>
    </dgm:pt>
    <dgm:pt modelId="{03FE8201-BDE6-4C7E-9A97-08A27CCF6CA9}" type="sibTrans" cxnId="{20F13101-8EBF-4F41-896D-89946650F464}">
      <dgm:prSet/>
      <dgm:spPr/>
      <dgm:t>
        <a:bodyPr/>
        <a:lstStyle/>
        <a:p>
          <a:endParaRPr lang="ru-RU"/>
        </a:p>
      </dgm:t>
    </dgm:pt>
    <dgm:pt modelId="{65EE6939-DBDF-4520-A3F7-93694691888B}">
      <dgm:prSet phldrT="[Текст]" custRadScaleRad="108936" custRadScaleInc="42290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6E7BCD8-CC83-418B-85D1-16A332A50A1C}" type="parTrans" cxnId="{286A50F6-389A-421E-A702-884B0E84B291}">
      <dgm:prSet/>
      <dgm:spPr/>
      <dgm:t>
        <a:bodyPr/>
        <a:lstStyle/>
        <a:p>
          <a:endParaRPr lang="ru-RU"/>
        </a:p>
      </dgm:t>
    </dgm:pt>
    <dgm:pt modelId="{A91B1312-B959-47FB-B826-5A3262DE785B}" type="sibTrans" cxnId="{286A50F6-389A-421E-A702-884B0E84B291}">
      <dgm:prSet/>
      <dgm:spPr/>
      <dgm:t>
        <a:bodyPr/>
        <a:lstStyle/>
        <a:p>
          <a:endParaRPr lang="ru-RU"/>
        </a:p>
      </dgm:t>
    </dgm:pt>
    <dgm:pt modelId="{7150838C-92A4-480E-9BFD-4BFD68702545}">
      <dgm:prSet/>
      <dgm:spPr/>
      <dgm:t>
        <a:bodyPr/>
        <a:lstStyle/>
        <a:p>
          <a:endParaRPr lang="ru-RU"/>
        </a:p>
      </dgm:t>
    </dgm:pt>
    <dgm:pt modelId="{1B9AB81A-5857-411E-8BC7-17B174D71691}" type="parTrans" cxnId="{D44EDD5B-6CD9-4C03-AEC4-3DA1A870CA5E}">
      <dgm:prSet/>
      <dgm:spPr/>
      <dgm:t>
        <a:bodyPr/>
        <a:lstStyle/>
        <a:p>
          <a:endParaRPr lang="ru-RU"/>
        </a:p>
      </dgm:t>
    </dgm:pt>
    <dgm:pt modelId="{147EAC07-4FC7-4F2E-820D-D47BF75DB4A4}" type="sibTrans" cxnId="{D44EDD5B-6CD9-4C03-AEC4-3DA1A870CA5E}">
      <dgm:prSet/>
      <dgm:spPr/>
      <dgm:t>
        <a:bodyPr/>
        <a:lstStyle/>
        <a:p>
          <a:endParaRPr lang="ru-RU"/>
        </a:p>
      </dgm:t>
    </dgm:pt>
    <dgm:pt modelId="{174E771F-6609-4015-BDB9-4CFC2752DD57}" type="pres">
      <dgm:prSet presAssocID="{D949485C-0AE7-4D62-9427-15328C9155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08B121-3B62-458F-8FB5-AD5FA35E4BB9}" type="pres">
      <dgm:prSet presAssocID="{D8C28709-B01F-4EE4-B5CC-30282B83D065}" presName="centerShape" presStyleLbl="node0" presStyleIdx="0" presStyleCnt="1"/>
      <dgm:spPr/>
      <dgm:t>
        <a:bodyPr/>
        <a:lstStyle/>
        <a:p>
          <a:endParaRPr lang="ru-RU"/>
        </a:p>
      </dgm:t>
    </dgm:pt>
    <dgm:pt modelId="{9CF7A720-DD6E-4738-A13D-F6655041DE43}" type="pres">
      <dgm:prSet presAssocID="{E8A637B9-E043-4526-A0FC-18B1B25F3AE6}" presName="parTrans" presStyleLbl="bgSibTrans2D1" presStyleIdx="0" presStyleCnt="3" custLinFactNeighborX="7840" custLinFactNeighborY="44016"/>
      <dgm:spPr/>
      <dgm:t>
        <a:bodyPr/>
        <a:lstStyle/>
        <a:p>
          <a:endParaRPr lang="ru-RU"/>
        </a:p>
      </dgm:t>
    </dgm:pt>
    <dgm:pt modelId="{611A1ED5-F3EF-47DC-A16D-C241D17AC5AA}" type="pres">
      <dgm:prSet presAssocID="{46EAF578-EA83-420C-9DD6-865382088AD5}" presName="node" presStyleLbl="node1" presStyleIdx="0" presStyleCnt="3" custRadScaleRad="114098" custRadScaleInc="-57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2A5DD-3343-4DE6-AF4C-E720845BC06C}" type="pres">
      <dgm:prSet presAssocID="{44A455E9-9140-48F6-B839-0F027EA1CD03}" presName="parTrans" presStyleLbl="bgSibTrans2D1" presStyleIdx="1" presStyleCnt="3" custLinFactNeighborX="-18379" custLinFactNeighborY="2096"/>
      <dgm:spPr/>
      <dgm:t>
        <a:bodyPr/>
        <a:lstStyle/>
        <a:p>
          <a:endParaRPr lang="ru-RU"/>
        </a:p>
      </dgm:t>
    </dgm:pt>
    <dgm:pt modelId="{32D08A10-AB2F-42C2-9CE2-5BF5504A1D3D}" type="pres">
      <dgm:prSet presAssocID="{1E0C9786-F151-4F28-AD3D-16FB614EDB2F}" presName="node" presStyleLbl="node1" presStyleIdx="1" presStyleCnt="3" custRadScaleRad="100000" custRadScaleInc="-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39DBF-D01F-4ACC-B619-570E08D7D9E1}" type="pres">
      <dgm:prSet presAssocID="{34EE5876-3F08-405B-BF36-E4CA30A662AB}" presName="parTrans" presStyleLbl="bgSibTrans2D1" presStyleIdx="2" presStyleCnt="3" custAng="21467928" custLinFactNeighborY="29239"/>
      <dgm:spPr/>
      <dgm:t>
        <a:bodyPr/>
        <a:lstStyle/>
        <a:p>
          <a:endParaRPr lang="ru-RU"/>
        </a:p>
      </dgm:t>
    </dgm:pt>
    <dgm:pt modelId="{34D1ADA3-5BEC-4B8C-A526-465C9D1114B5}" type="pres">
      <dgm:prSet presAssocID="{D42EBF31-414A-46A3-A8D5-64152E254CF7}" presName="node" presStyleLbl="node1" presStyleIdx="2" presStyleCnt="3" custRadScaleRad="112036" custRadScaleInc="62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07FDF5-77CE-4FBD-9ED9-136DEAB16BB3}" srcId="{D8C28709-B01F-4EE4-B5CC-30282B83D065}" destId="{D42EBF31-414A-46A3-A8D5-64152E254CF7}" srcOrd="2" destOrd="0" parTransId="{34EE5876-3F08-405B-BF36-E4CA30A662AB}" sibTransId="{4DEC23E1-9591-4DC2-BB89-330F18C5850D}"/>
    <dgm:cxn modelId="{7748E811-8A6C-45FF-9B9C-B625602DBB62}" srcId="{D949485C-0AE7-4D62-9427-15328C915519}" destId="{4ADCCD35-AD45-4AC2-8C5B-5A9F9ED0F05A}" srcOrd="1" destOrd="0" parTransId="{06F5D03B-3CA0-49EA-8EFB-EF5D5462D45F}" sibTransId="{60AD4DC6-BFFA-4853-A0A3-BD2EA4E91754}"/>
    <dgm:cxn modelId="{20F13101-8EBF-4F41-896D-89946650F464}" srcId="{D949485C-0AE7-4D62-9427-15328C915519}" destId="{88D08498-1D8B-49F2-A293-25B4B8D5FA33}" srcOrd="2" destOrd="0" parTransId="{D748791B-ACBB-417B-9EEE-7551303933CF}" sibTransId="{03FE8201-BDE6-4C7E-9A97-08A27CCF6CA9}"/>
    <dgm:cxn modelId="{BF5CC0B3-2F28-40E6-80C5-22041E7EF52A}" type="presOf" srcId="{E8A637B9-E043-4526-A0FC-18B1B25F3AE6}" destId="{9CF7A720-DD6E-4738-A13D-F6655041DE43}" srcOrd="0" destOrd="0" presId="urn:microsoft.com/office/officeart/2005/8/layout/radial4"/>
    <dgm:cxn modelId="{38560A5D-27E8-4B2A-81BD-D1733DF75980}" srcId="{D8C28709-B01F-4EE4-B5CC-30282B83D065}" destId="{1E0C9786-F151-4F28-AD3D-16FB614EDB2F}" srcOrd="1" destOrd="0" parTransId="{44A455E9-9140-48F6-B839-0F027EA1CD03}" sibTransId="{ECBD1F2C-0044-4111-AE20-E733F70E8461}"/>
    <dgm:cxn modelId="{00A5BA9A-1CEA-45FE-9FEF-9C4F89B07B04}" type="presOf" srcId="{46EAF578-EA83-420C-9DD6-865382088AD5}" destId="{611A1ED5-F3EF-47DC-A16D-C241D17AC5AA}" srcOrd="0" destOrd="0" presId="urn:microsoft.com/office/officeart/2005/8/layout/radial4"/>
    <dgm:cxn modelId="{286A50F6-389A-421E-A702-884B0E84B291}" srcId="{D949485C-0AE7-4D62-9427-15328C915519}" destId="{65EE6939-DBDF-4520-A3F7-93694691888B}" srcOrd="3" destOrd="0" parTransId="{96E7BCD8-CC83-418B-85D1-16A332A50A1C}" sibTransId="{A91B1312-B959-47FB-B826-5A3262DE785B}"/>
    <dgm:cxn modelId="{27067CDA-8725-4000-B23F-53F3C6F8F6E4}" type="presOf" srcId="{D8C28709-B01F-4EE4-B5CC-30282B83D065}" destId="{D508B121-3B62-458F-8FB5-AD5FA35E4BB9}" srcOrd="0" destOrd="0" presId="urn:microsoft.com/office/officeart/2005/8/layout/radial4"/>
    <dgm:cxn modelId="{11AE9393-9F44-47EB-8BAC-69FBB30CDDAA}" srcId="{D8C28709-B01F-4EE4-B5CC-30282B83D065}" destId="{46EAF578-EA83-420C-9DD6-865382088AD5}" srcOrd="0" destOrd="0" parTransId="{E8A637B9-E043-4526-A0FC-18B1B25F3AE6}" sibTransId="{14B546D1-2E3E-4F66-8501-A6CC6D45EBED}"/>
    <dgm:cxn modelId="{2A8B94E7-F7BF-467B-B6C1-B3DDE7D2D7ED}" type="presOf" srcId="{1E0C9786-F151-4F28-AD3D-16FB614EDB2F}" destId="{32D08A10-AB2F-42C2-9CE2-5BF5504A1D3D}" srcOrd="0" destOrd="0" presId="urn:microsoft.com/office/officeart/2005/8/layout/radial4"/>
    <dgm:cxn modelId="{D44EDD5B-6CD9-4C03-AEC4-3DA1A870CA5E}" srcId="{D949485C-0AE7-4D62-9427-15328C915519}" destId="{7150838C-92A4-480E-9BFD-4BFD68702545}" srcOrd="4" destOrd="0" parTransId="{1B9AB81A-5857-411E-8BC7-17B174D71691}" sibTransId="{147EAC07-4FC7-4F2E-820D-D47BF75DB4A4}"/>
    <dgm:cxn modelId="{F2674696-BCE0-46B6-8183-2EBE9830D716}" type="presOf" srcId="{D42EBF31-414A-46A3-A8D5-64152E254CF7}" destId="{34D1ADA3-5BEC-4B8C-A526-465C9D1114B5}" srcOrd="0" destOrd="0" presId="urn:microsoft.com/office/officeart/2005/8/layout/radial4"/>
    <dgm:cxn modelId="{4E809693-3B80-4663-BE01-22E8B45052B4}" srcId="{D949485C-0AE7-4D62-9427-15328C915519}" destId="{D8C28709-B01F-4EE4-B5CC-30282B83D065}" srcOrd="0" destOrd="0" parTransId="{249E135A-D660-4154-A432-4B7481D31A63}" sibTransId="{EBEA0EE7-ADDB-4A01-8AD5-3D0A358EF360}"/>
    <dgm:cxn modelId="{85C7BD50-4179-4E40-A9C2-142284651E4A}" type="presOf" srcId="{44A455E9-9140-48F6-B839-0F027EA1CD03}" destId="{1C92A5DD-3343-4DE6-AF4C-E720845BC06C}" srcOrd="0" destOrd="0" presId="urn:microsoft.com/office/officeart/2005/8/layout/radial4"/>
    <dgm:cxn modelId="{831AD6A1-8485-4DC2-81B2-0EEA497B0539}" type="presOf" srcId="{34EE5876-3F08-405B-BF36-E4CA30A662AB}" destId="{50B39DBF-D01F-4ACC-B619-570E08D7D9E1}" srcOrd="0" destOrd="0" presId="urn:microsoft.com/office/officeart/2005/8/layout/radial4"/>
    <dgm:cxn modelId="{B65EA49D-B7E9-427C-85EE-6C55F1327C45}" type="presOf" srcId="{D949485C-0AE7-4D62-9427-15328C915519}" destId="{174E771F-6609-4015-BDB9-4CFC2752DD57}" srcOrd="0" destOrd="0" presId="urn:microsoft.com/office/officeart/2005/8/layout/radial4"/>
    <dgm:cxn modelId="{8575677A-18AB-4233-A01A-C13832656480}" type="presParOf" srcId="{174E771F-6609-4015-BDB9-4CFC2752DD57}" destId="{D508B121-3B62-458F-8FB5-AD5FA35E4BB9}" srcOrd="0" destOrd="0" presId="urn:microsoft.com/office/officeart/2005/8/layout/radial4"/>
    <dgm:cxn modelId="{FA1F26AC-70CF-46DC-93A9-6C8BE3D09501}" type="presParOf" srcId="{174E771F-6609-4015-BDB9-4CFC2752DD57}" destId="{9CF7A720-DD6E-4738-A13D-F6655041DE43}" srcOrd="1" destOrd="0" presId="urn:microsoft.com/office/officeart/2005/8/layout/radial4"/>
    <dgm:cxn modelId="{D78FA884-31B8-44AA-B087-3826BB49AD46}" type="presParOf" srcId="{174E771F-6609-4015-BDB9-4CFC2752DD57}" destId="{611A1ED5-F3EF-47DC-A16D-C241D17AC5AA}" srcOrd="2" destOrd="0" presId="urn:microsoft.com/office/officeart/2005/8/layout/radial4"/>
    <dgm:cxn modelId="{068EDC38-83F5-4238-805A-EF6028B8BAAC}" type="presParOf" srcId="{174E771F-6609-4015-BDB9-4CFC2752DD57}" destId="{1C92A5DD-3343-4DE6-AF4C-E720845BC06C}" srcOrd="3" destOrd="0" presId="urn:microsoft.com/office/officeart/2005/8/layout/radial4"/>
    <dgm:cxn modelId="{5EF9D67A-C849-41D6-8C7A-BE39B996C4F7}" type="presParOf" srcId="{174E771F-6609-4015-BDB9-4CFC2752DD57}" destId="{32D08A10-AB2F-42C2-9CE2-5BF5504A1D3D}" srcOrd="4" destOrd="0" presId="urn:microsoft.com/office/officeart/2005/8/layout/radial4"/>
    <dgm:cxn modelId="{08BE6253-3DBA-419D-A7F7-DA8EEF061C9F}" type="presParOf" srcId="{174E771F-6609-4015-BDB9-4CFC2752DD57}" destId="{50B39DBF-D01F-4ACC-B619-570E08D7D9E1}" srcOrd="5" destOrd="0" presId="urn:microsoft.com/office/officeart/2005/8/layout/radial4"/>
    <dgm:cxn modelId="{CBBDE23F-F716-486C-95F9-CE4158611CCF}" type="presParOf" srcId="{174E771F-6609-4015-BDB9-4CFC2752DD57}" destId="{34D1ADA3-5BEC-4B8C-A526-465C9D1114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DF265C-B9CB-40A9-AC22-4F3E74BE920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A0C975-9B75-4C90-9461-3AE2C6FEE947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РО, список заболеваний/клинических проблем, перечень основных медицинских процедур</a:t>
          </a:r>
          <a:br>
            <a:rPr lang="ru-RU" b="1" dirty="0" smtClean="0">
              <a:solidFill>
                <a:schemeClr val="tx1"/>
              </a:solidFill>
            </a:rPr>
          </a:br>
          <a:endParaRPr lang="ru-RU" b="1" dirty="0">
            <a:solidFill>
              <a:schemeClr val="tx1"/>
            </a:solidFill>
          </a:endParaRPr>
        </a:p>
      </dgm:t>
    </dgm:pt>
    <dgm:pt modelId="{9C042AEF-48EC-469B-A32F-03CB4EFB16D1}" type="parTrans" cxnId="{1FA53920-2C0B-4F4C-8383-E268EF7CD3BD}">
      <dgm:prSet/>
      <dgm:spPr/>
      <dgm:t>
        <a:bodyPr/>
        <a:lstStyle/>
        <a:p>
          <a:endParaRPr lang="ru-RU"/>
        </a:p>
      </dgm:t>
    </dgm:pt>
    <dgm:pt modelId="{38D4107D-CB88-4585-89DF-549FF4B0310A}" type="sibTrans" cxnId="{1FA53920-2C0B-4F4C-8383-E268EF7CD3BD}">
      <dgm:prSet/>
      <dgm:spPr/>
      <dgm:t>
        <a:bodyPr/>
        <a:lstStyle/>
        <a:p>
          <a:endParaRPr lang="ru-RU"/>
        </a:p>
      </dgm:t>
    </dgm:pt>
    <dgm:pt modelId="{9B8242E9-2687-4ADA-96FC-B51EF3D3CCCB}" type="asst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ПВБ и ПДБ</a:t>
          </a:r>
          <a:endParaRPr lang="ru-RU" b="1" dirty="0">
            <a:solidFill>
              <a:schemeClr val="tx1"/>
            </a:solidFill>
          </a:endParaRPr>
        </a:p>
      </dgm:t>
    </dgm:pt>
    <dgm:pt modelId="{42630F05-19B3-40C4-9BFA-D60A9A0DF99B}" type="parTrans" cxnId="{6AF29535-C96B-4058-9D31-68668C0A776F}">
      <dgm:prSet/>
      <dgm:spPr/>
      <dgm:t>
        <a:bodyPr/>
        <a:lstStyle/>
        <a:p>
          <a:endParaRPr lang="ru-RU"/>
        </a:p>
      </dgm:t>
    </dgm:pt>
    <dgm:pt modelId="{BA629FB4-9340-460F-B0B7-E28AF2F0809D}" type="sibTrans" cxnId="{6AF29535-C96B-4058-9D31-68668C0A776F}">
      <dgm:prSet/>
      <dgm:spPr/>
      <dgm:t>
        <a:bodyPr/>
        <a:lstStyle/>
        <a:p>
          <a:endParaRPr lang="ru-RU"/>
        </a:p>
      </dgm:t>
    </dgm:pt>
    <dgm:pt modelId="{F7E1A3C8-375A-4C80-ABC4-2B7E8D2F16D9}">
      <dgm:prSet phldrT="[Текст]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Патофизиология </a:t>
          </a:r>
        </a:p>
        <a:p>
          <a:r>
            <a:rPr lang="ru-RU" b="1" dirty="0" err="1" smtClean="0">
              <a:solidFill>
                <a:schemeClr val="tx1"/>
              </a:solidFill>
            </a:rPr>
            <a:t>Патоанатомия</a:t>
          </a:r>
          <a:r>
            <a:rPr lang="ru-RU" b="1" dirty="0" smtClean="0">
              <a:solidFill>
                <a:schemeClr val="tx1"/>
              </a:solidFill>
            </a:rPr>
            <a:t> </a:t>
          </a:r>
        </a:p>
        <a:p>
          <a:r>
            <a:rPr lang="ru-RU" b="1" dirty="0" smtClean="0">
              <a:solidFill>
                <a:schemeClr val="tx1"/>
              </a:solidFill>
            </a:rPr>
            <a:t>Фармакология</a:t>
          </a:r>
          <a:endParaRPr lang="ru-RU" b="1" dirty="0">
            <a:solidFill>
              <a:schemeClr val="tx1"/>
            </a:solidFill>
          </a:endParaRPr>
        </a:p>
      </dgm:t>
    </dgm:pt>
    <dgm:pt modelId="{49669EE9-D9CF-45CB-8952-38079DC1FD03}" type="parTrans" cxnId="{9B2912BF-A566-4C0A-BFA7-3876FBB1FF2F}">
      <dgm:prSet/>
      <dgm:spPr/>
      <dgm:t>
        <a:bodyPr/>
        <a:lstStyle/>
        <a:p>
          <a:endParaRPr lang="ru-RU"/>
        </a:p>
      </dgm:t>
    </dgm:pt>
    <dgm:pt modelId="{3CA9DAD4-D253-4CA0-8D6A-4F9C62FE492D}" type="sibTrans" cxnId="{9B2912BF-A566-4C0A-BFA7-3876FBB1FF2F}">
      <dgm:prSet/>
      <dgm:spPr/>
      <dgm:t>
        <a:bodyPr/>
        <a:lstStyle/>
        <a:p>
          <a:endParaRPr lang="ru-RU"/>
        </a:p>
      </dgm:t>
    </dgm:pt>
    <dgm:pt modelId="{711C4D6E-B41D-48D1-98FF-8B719185BFEE}">
      <dgm:prSet phldrT="[Текст]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Общая хирургия</a:t>
          </a:r>
        </a:p>
        <a:p>
          <a:r>
            <a:rPr lang="ru-RU" b="1" dirty="0" smtClean="0">
              <a:solidFill>
                <a:schemeClr val="tx1"/>
              </a:solidFill>
            </a:rPr>
            <a:t> Радиология</a:t>
          </a:r>
          <a:endParaRPr lang="ru-RU" b="1" dirty="0">
            <a:solidFill>
              <a:schemeClr val="tx1"/>
            </a:solidFill>
          </a:endParaRPr>
        </a:p>
      </dgm:t>
    </dgm:pt>
    <dgm:pt modelId="{BD96C573-E34A-4977-BE39-64A7EE3327D7}" type="parTrans" cxnId="{593EB70E-68FF-48B3-BFC5-F06569CF67CA}">
      <dgm:prSet/>
      <dgm:spPr/>
      <dgm:t>
        <a:bodyPr/>
        <a:lstStyle/>
        <a:p>
          <a:endParaRPr lang="ru-RU"/>
        </a:p>
      </dgm:t>
    </dgm:pt>
    <dgm:pt modelId="{54DD6032-059B-49E6-8DE4-9F77B9BB83B0}" type="sibTrans" cxnId="{593EB70E-68FF-48B3-BFC5-F06569CF67CA}">
      <dgm:prSet/>
      <dgm:spPr/>
      <dgm:t>
        <a:bodyPr/>
        <a:lstStyle/>
        <a:p>
          <a:endParaRPr lang="ru-RU"/>
        </a:p>
      </dgm:t>
    </dgm:pt>
    <dgm:pt modelId="{0F219CA1-8455-4CE6-88C0-A17AFC9FECFB}">
      <dgm:prSet phldrT="[Текст]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Коммуникативные </a:t>
          </a:r>
        </a:p>
        <a:p>
          <a:r>
            <a:rPr lang="ru-RU" b="1" dirty="0" smtClean="0">
              <a:solidFill>
                <a:schemeClr val="tx1"/>
              </a:solidFill>
            </a:rPr>
            <a:t>навыки</a:t>
          </a:r>
          <a:endParaRPr lang="ru-RU" b="1" dirty="0">
            <a:solidFill>
              <a:schemeClr val="tx1"/>
            </a:solidFill>
          </a:endParaRPr>
        </a:p>
      </dgm:t>
    </dgm:pt>
    <dgm:pt modelId="{76DB400E-4AAE-4100-97DD-2BEF835757C7}" type="parTrans" cxnId="{3AFC3106-A05B-4A20-BE28-640BCCD75786}">
      <dgm:prSet/>
      <dgm:spPr/>
      <dgm:t>
        <a:bodyPr/>
        <a:lstStyle/>
        <a:p>
          <a:endParaRPr lang="ru-RU"/>
        </a:p>
      </dgm:t>
    </dgm:pt>
    <dgm:pt modelId="{62F202E2-6535-4093-9705-AA1A54918E41}" type="sibTrans" cxnId="{3AFC3106-A05B-4A20-BE28-640BCCD75786}">
      <dgm:prSet/>
      <dgm:spPr/>
      <dgm:t>
        <a:bodyPr/>
        <a:lstStyle/>
        <a:p>
          <a:endParaRPr lang="ru-RU"/>
        </a:p>
      </dgm:t>
    </dgm:pt>
    <dgm:pt modelId="{C64B00D3-F676-4502-A50E-2F5D9A40FE46}" type="pres">
      <dgm:prSet presAssocID="{B4DF265C-B9CB-40A9-AC22-4F3E74BE92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509BE9-5BC1-4EF0-BCA9-15D388FBBFA5}" type="pres">
      <dgm:prSet presAssocID="{BCA0C975-9B75-4C90-9461-3AE2C6FEE947}" presName="hierRoot1" presStyleCnt="0">
        <dgm:presLayoutVars>
          <dgm:hierBranch val="init"/>
        </dgm:presLayoutVars>
      </dgm:prSet>
      <dgm:spPr/>
    </dgm:pt>
    <dgm:pt modelId="{E192C8B0-B123-429E-AB7D-8D6E455DDE24}" type="pres">
      <dgm:prSet presAssocID="{BCA0C975-9B75-4C90-9461-3AE2C6FEE947}" presName="rootComposite1" presStyleCnt="0"/>
      <dgm:spPr/>
    </dgm:pt>
    <dgm:pt modelId="{1CD51398-C114-45DD-B356-9786C03B4610}" type="pres">
      <dgm:prSet presAssocID="{BCA0C975-9B75-4C90-9461-3AE2C6FEE947}" presName="rootText1" presStyleLbl="node0" presStyleIdx="0" presStyleCnt="1" custScaleX="98284" custScaleY="166742" custLinFactNeighborX="-2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BC5B86-86D7-4A38-AE0F-C919199BAC6D}" type="pres">
      <dgm:prSet presAssocID="{BCA0C975-9B75-4C90-9461-3AE2C6FEE94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29EADFE-557A-41A8-8D2C-9BF333FFFE8D}" type="pres">
      <dgm:prSet presAssocID="{BCA0C975-9B75-4C90-9461-3AE2C6FEE947}" presName="hierChild2" presStyleCnt="0"/>
      <dgm:spPr/>
    </dgm:pt>
    <dgm:pt modelId="{CD9935A3-5486-4BF1-A2D0-59EFF788B6C3}" type="pres">
      <dgm:prSet presAssocID="{49669EE9-D9CF-45CB-8952-38079DC1FD03}" presName="Name64" presStyleLbl="parChTrans1D2" presStyleIdx="0" presStyleCnt="4"/>
      <dgm:spPr/>
      <dgm:t>
        <a:bodyPr/>
        <a:lstStyle/>
        <a:p>
          <a:endParaRPr lang="ru-RU"/>
        </a:p>
      </dgm:t>
    </dgm:pt>
    <dgm:pt modelId="{79480BC1-D6DC-4B6A-A004-449879476D19}" type="pres">
      <dgm:prSet presAssocID="{F7E1A3C8-375A-4C80-ABC4-2B7E8D2F16D9}" presName="hierRoot2" presStyleCnt="0">
        <dgm:presLayoutVars>
          <dgm:hierBranch val="init"/>
        </dgm:presLayoutVars>
      </dgm:prSet>
      <dgm:spPr/>
    </dgm:pt>
    <dgm:pt modelId="{99B309E2-61A7-46AE-90F5-F7BF0398407C}" type="pres">
      <dgm:prSet presAssocID="{F7E1A3C8-375A-4C80-ABC4-2B7E8D2F16D9}" presName="rootComposite" presStyleCnt="0"/>
      <dgm:spPr/>
    </dgm:pt>
    <dgm:pt modelId="{E23EF21D-4C4A-4426-9941-AB3A525802C3}" type="pres">
      <dgm:prSet presAssocID="{F7E1A3C8-375A-4C80-ABC4-2B7E8D2F16D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EE681-79CE-42C4-B90F-A298B23FB2F5}" type="pres">
      <dgm:prSet presAssocID="{F7E1A3C8-375A-4C80-ABC4-2B7E8D2F16D9}" presName="rootConnector" presStyleLbl="node2" presStyleIdx="0" presStyleCnt="3"/>
      <dgm:spPr/>
      <dgm:t>
        <a:bodyPr/>
        <a:lstStyle/>
        <a:p>
          <a:endParaRPr lang="ru-RU"/>
        </a:p>
      </dgm:t>
    </dgm:pt>
    <dgm:pt modelId="{4E7B9C07-B574-4891-9F35-0F1CEDCB3C53}" type="pres">
      <dgm:prSet presAssocID="{F7E1A3C8-375A-4C80-ABC4-2B7E8D2F16D9}" presName="hierChild4" presStyleCnt="0"/>
      <dgm:spPr/>
    </dgm:pt>
    <dgm:pt modelId="{07AEA0F8-30D1-46B1-ADF0-7C0E4FD3B6A4}" type="pres">
      <dgm:prSet presAssocID="{F7E1A3C8-375A-4C80-ABC4-2B7E8D2F16D9}" presName="hierChild5" presStyleCnt="0"/>
      <dgm:spPr/>
    </dgm:pt>
    <dgm:pt modelId="{70C36B93-2461-4E5E-9F41-E4D4E4F1F5FB}" type="pres">
      <dgm:prSet presAssocID="{BD96C573-E34A-4977-BE39-64A7EE3327D7}" presName="Name64" presStyleLbl="parChTrans1D2" presStyleIdx="1" presStyleCnt="4"/>
      <dgm:spPr/>
      <dgm:t>
        <a:bodyPr/>
        <a:lstStyle/>
        <a:p>
          <a:endParaRPr lang="ru-RU"/>
        </a:p>
      </dgm:t>
    </dgm:pt>
    <dgm:pt modelId="{42ED65EF-6C1C-4823-9CA1-EEA3914F4C88}" type="pres">
      <dgm:prSet presAssocID="{711C4D6E-B41D-48D1-98FF-8B719185BFEE}" presName="hierRoot2" presStyleCnt="0">
        <dgm:presLayoutVars>
          <dgm:hierBranch val="init"/>
        </dgm:presLayoutVars>
      </dgm:prSet>
      <dgm:spPr/>
    </dgm:pt>
    <dgm:pt modelId="{313B49A5-E861-47DD-AA5E-440CC110981D}" type="pres">
      <dgm:prSet presAssocID="{711C4D6E-B41D-48D1-98FF-8B719185BFEE}" presName="rootComposite" presStyleCnt="0"/>
      <dgm:spPr/>
    </dgm:pt>
    <dgm:pt modelId="{C48B0832-BCA9-4191-AA44-68100CC1D743}" type="pres">
      <dgm:prSet presAssocID="{711C4D6E-B41D-48D1-98FF-8B719185BFEE}" presName="rootText" presStyleLbl="node2" presStyleIdx="1" presStyleCnt="3" custLinFactNeighborX="-840" custLinFactNeighborY="-1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888497-9AB4-4CAF-BD3A-276746C60E27}" type="pres">
      <dgm:prSet presAssocID="{711C4D6E-B41D-48D1-98FF-8B719185BFEE}" presName="rootConnector" presStyleLbl="node2" presStyleIdx="1" presStyleCnt="3"/>
      <dgm:spPr/>
      <dgm:t>
        <a:bodyPr/>
        <a:lstStyle/>
        <a:p>
          <a:endParaRPr lang="ru-RU"/>
        </a:p>
      </dgm:t>
    </dgm:pt>
    <dgm:pt modelId="{74AF3FFC-7B6E-4BEA-8D52-6AF7FCA5FF6F}" type="pres">
      <dgm:prSet presAssocID="{711C4D6E-B41D-48D1-98FF-8B719185BFEE}" presName="hierChild4" presStyleCnt="0"/>
      <dgm:spPr/>
    </dgm:pt>
    <dgm:pt modelId="{F54C52AE-8CE5-423A-A90C-BCC2DF8C41A7}" type="pres">
      <dgm:prSet presAssocID="{711C4D6E-B41D-48D1-98FF-8B719185BFEE}" presName="hierChild5" presStyleCnt="0"/>
      <dgm:spPr/>
    </dgm:pt>
    <dgm:pt modelId="{C54984DF-3E23-4117-89F4-D0BEAAA75B45}" type="pres">
      <dgm:prSet presAssocID="{76DB400E-4AAE-4100-97DD-2BEF835757C7}" presName="Name64" presStyleLbl="parChTrans1D2" presStyleIdx="2" presStyleCnt="4"/>
      <dgm:spPr/>
      <dgm:t>
        <a:bodyPr/>
        <a:lstStyle/>
        <a:p>
          <a:endParaRPr lang="ru-RU"/>
        </a:p>
      </dgm:t>
    </dgm:pt>
    <dgm:pt modelId="{3EC119B8-524A-4A33-870D-52F9A49551F4}" type="pres">
      <dgm:prSet presAssocID="{0F219CA1-8455-4CE6-88C0-A17AFC9FECFB}" presName="hierRoot2" presStyleCnt="0">
        <dgm:presLayoutVars>
          <dgm:hierBranch val="init"/>
        </dgm:presLayoutVars>
      </dgm:prSet>
      <dgm:spPr/>
    </dgm:pt>
    <dgm:pt modelId="{A1F3A300-69CE-479F-B3BD-DDEF8413823F}" type="pres">
      <dgm:prSet presAssocID="{0F219CA1-8455-4CE6-88C0-A17AFC9FECFB}" presName="rootComposite" presStyleCnt="0"/>
      <dgm:spPr/>
    </dgm:pt>
    <dgm:pt modelId="{3A699978-260C-485A-9CC9-3605AFB8D95E}" type="pres">
      <dgm:prSet presAssocID="{0F219CA1-8455-4CE6-88C0-A17AFC9FECFB}" presName="rootText" presStyleLbl="node2" presStyleIdx="2" presStyleCnt="3" custLinFactNeighborX="840" custLinFactNeighborY="4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275F7A-88FA-4E21-9A31-93E50A679E7B}" type="pres">
      <dgm:prSet presAssocID="{0F219CA1-8455-4CE6-88C0-A17AFC9FECFB}" presName="rootConnector" presStyleLbl="node2" presStyleIdx="2" presStyleCnt="3"/>
      <dgm:spPr/>
      <dgm:t>
        <a:bodyPr/>
        <a:lstStyle/>
        <a:p>
          <a:endParaRPr lang="ru-RU"/>
        </a:p>
      </dgm:t>
    </dgm:pt>
    <dgm:pt modelId="{88D5F2F9-B473-451B-96A6-55F0C680A8AA}" type="pres">
      <dgm:prSet presAssocID="{0F219CA1-8455-4CE6-88C0-A17AFC9FECFB}" presName="hierChild4" presStyleCnt="0"/>
      <dgm:spPr/>
    </dgm:pt>
    <dgm:pt modelId="{C2625798-4234-4F75-A30F-CBD15C2E972A}" type="pres">
      <dgm:prSet presAssocID="{0F219CA1-8455-4CE6-88C0-A17AFC9FECFB}" presName="hierChild5" presStyleCnt="0"/>
      <dgm:spPr/>
    </dgm:pt>
    <dgm:pt modelId="{0797F49C-E6A1-4F28-924F-8292C53FE616}" type="pres">
      <dgm:prSet presAssocID="{BCA0C975-9B75-4C90-9461-3AE2C6FEE947}" presName="hierChild3" presStyleCnt="0"/>
      <dgm:spPr/>
    </dgm:pt>
    <dgm:pt modelId="{16ADA605-6515-4D1E-8779-389CD8F53C26}" type="pres">
      <dgm:prSet presAssocID="{42630F05-19B3-40C4-9BFA-D60A9A0DF99B}" presName="Name115" presStyleLbl="parChTrans1D2" presStyleIdx="3" presStyleCnt="4"/>
      <dgm:spPr/>
      <dgm:t>
        <a:bodyPr/>
        <a:lstStyle/>
        <a:p>
          <a:endParaRPr lang="ru-RU"/>
        </a:p>
      </dgm:t>
    </dgm:pt>
    <dgm:pt modelId="{8C48B5D7-9DE5-4FC4-BE08-AC245A10FB83}" type="pres">
      <dgm:prSet presAssocID="{9B8242E9-2687-4ADA-96FC-B51EF3D3CCCB}" presName="hierRoot3" presStyleCnt="0">
        <dgm:presLayoutVars>
          <dgm:hierBranch val="init"/>
        </dgm:presLayoutVars>
      </dgm:prSet>
      <dgm:spPr/>
    </dgm:pt>
    <dgm:pt modelId="{F5116DA3-FACA-42E3-9510-D373BF74F657}" type="pres">
      <dgm:prSet presAssocID="{9B8242E9-2687-4ADA-96FC-B51EF3D3CCCB}" presName="rootComposite3" presStyleCnt="0"/>
      <dgm:spPr/>
    </dgm:pt>
    <dgm:pt modelId="{871C8BAD-0881-498D-A6E6-DCEEA16F0D15}" type="pres">
      <dgm:prSet presAssocID="{9B8242E9-2687-4ADA-96FC-B51EF3D3CCCB}" presName="rootText3" presStyleLbl="asst1" presStyleIdx="0" presStyleCnt="1" custScaleX="78449" custLinFactNeighborX="-4266" custLinFactNeighborY="-2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8AF5E6-6001-4B1C-94EE-713F111EED77}" type="pres">
      <dgm:prSet presAssocID="{9B8242E9-2687-4ADA-96FC-B51EF3D3CCCB}" presName="rootConnector3" presStyleLbl="asst1" presStyleIdx="0" presStyleCnt="1"/>
      <dgm:spPr/>
      <dgm:t>
        <a:bodyPr/>
        <a:lstStyle/>
        <a:p>
          <a:endParaRPr lang="ru-RU"/>
        </a:p>
      </dgm:t>
    </dgm:pt>
    <dgm:pt modelId="{815B435E-5A53-4FC5-89A5-827A1748DFE9}" type="pres">
      <dgm:prSet presAssocID="{9B8242E9-2687-4ADA-96FC-B51EF3D3CCCB}" presName="hierChild6" presStyleCnt="0"/>
      <dgm:spPr/>
    </dgm:pt>
    <dgm:pt modelId="{B371E7BD-1A64-42BC-834C-CF8366ABB411}" type="pres">
      <dgm:prSet presAssocID="{9B8242E9-2687-4ADA-96FC-B51EF3D3CCCB}" presName="hierChild7" presStyleCnt="0"/>
      <dgm:spPr/>
    </dgm:pt>
  </dgm:ptLst>
  <dgm:cxnLst>
    <dgm:cxn modelId="{82B6A557-D8CA-4DE6-9A5F-44690C174E9B}" type="presOf" srcId="{9B8242E9-2687-4ADA-96FC-B51EF3D3CCCB}" destId="{088AF5E6-6001-4B1C-94EE-713F111EED77}" srcOrd="1" destOrd="0" presId="urn:microsoft.com/office/officeart/2009/3/layout/HorizontalOrganizationChart"/>
    <dgm:cxn modelId="{B31FD148-B293-42B5-8D95-139F61C186DE}" type="presOf" srcId="{BCA0C975-9B75-4C90-9461-3AE2C6FEE947}" destId="{1CD51398-C114-45DD-B356-9786C03B4610}" srcOrd="0" destOrd="0" presId="urn:microsoft.com/office/officeart/2009/3/layout/HorizontalOrganizationChart"/>
    <dgm:cxn modelId="{594AD9D4-DDA0-430F-9723-69FC49E53F2C}" type="presOf" srcId="{0F219CA1-8455-4CE6-88C0-A17AFC9FECFB}" destId="{26275F7A-88FA-4E21-9A31-93E50A679E7B}" srcOrd="1" destOrd="0" presId="urn:microsoft.com/office/officeart/2009/3/layout/HorizontalOrganizationChart"/>
    <dgm:cxn modelId="{738E807F-E131-46ED-A375-3581698497E1}" type="presOf" srcId="{BCA0C975-9B75-4C90-9461-3AE2C6FEE947}" destId="{55BC5B86-86D7-4A38-AE0F-C919199BAC6D}" srcOrd="1" destOrd="0" presId="urn:microsoft.com/office/officeart/2009/3/layout/HorizontalOrganizationChart"/>
    <dgm:cxn modelId="{1FA53920-2C0B-4F4C-8383-E268EF7CD3BD}" srcId="{B4DF265C-B9CB-40A9-AC22-4F3E74BE9203}" destId="{BCA0C975-9B75-4C90-9461-3AE2C6FEE947}" srcOrd="0" destOrd="0" parTransId="{9C042AEF-48EC-469B-A32F-03CB4EFB16D1}" sibTransId="{38D4107D-CB88-4585-89DF-549FF4B0310A}"/>
    <dgm:cxn modelId="{DAA15D93-36CE-4F57-9A97-ECABB517CF34}" type="presOf" srcId="{BD96C573-E34A-4977-BE39-64A7EE3327D7}" destId="{70C36B93-2461-4E5E-9F41-E4D4E4F1F5FB}" srcOrd="0" destOrd="0" presId="urn:microsoft.com/office/officeart/2009/3/layout/HorizontalOrganizationChart"/>
    <dgm:cxn modelId="{268A83DA-9C62-407D-9A79-E3FBDB4044C7}" type="presOf" srcId="{9B8242E9-2687-4ADA-96FC-B51EF3D3CCCB}" destId="{871C8BAD-0881-498D-A6E6-DCEEA16F0D15}" srcOrd="0" destOrd="0" presId="urn:microsoft.com/office/officeart/2009/3/layout/HorizontalOrganizationChart"/>
    <dgm:cxn modelId="{593EB70E-68FF-48B3-BFC5-F06569CF67CA}" srcId="{BCA0C975-9B75-4C90-9461-3AE2C6FEE947}" destId="{711C4D6E-B41D-48D1-98FF-8B719185BFEE}" srcOrd="2" destOrd="0" parTransId="{BD96C573-E34A-4977-BE39-64A7EE3327D7}" sibTransId="{54DD6032-059B-49E6-8DE4-9F77B9BB83B0}"/>
    <dgm:cxn modelId="{A40EC7A2-CD6A-4FFE-AE42-D1E461885DE7}" type="presOf" srcId="{711C4D6E-B41D-48D1-98FF-8B719185BFEE}" destId="{C48B0832-BCA9-4191-AA44-68100CC1D743}" srcOrd="0" destOrd="0" presId="urn:microsoft.com/office/officeart/2009/3/layout/HorizontalOrganizationChart"/>
    <dgm:cxn modelId="{7204C15D-515C-4C8D-B52A-E4FD86EED727}" type="presOf" srcId="{F7E1A3C8-375A-4C80-ABC4-2B7E8D2F16D9}" destId="{196EE681-79CE-42C4-B90F-A298B23FB2F5}" srcOrd="1" destOrd="0" presId="urn:microsoft.com/office/officeart/2009/3/layout/HorizontalOrganizationChart"/>
    <dgm:cxn modelId="{CBCA583C-F485-42B7-900D-AE55EEF0950B}" type="presOf" srcId="{0F219CA1-8455-4CE6-88C0-A17AFC9FECFB}" destId="{3A699978-260C-485A-9CC9-3605AFB8D95E}" srcOrd="0" destOrd="0" presId="urn:microsoft.com/office/officeart/2009/3/layout/HorizontalOrganizationChart"/>
    <dgm:cxn modelId="{BD9C1B5B-09BD-450C-BC6D-2E7622A7184C}" type="presOf" srcId="{42630F05-19B3-40C4-9BFA-D60A9A0DF99B}" destId="{16ADA605-6515-4D1E-8779-389CD8F53C26}" srcOrd="0" destOrd="0" presId="urn:microsoft.com/office/officeart/2009/3/layout/HorizontalOrganizationChart"/>
    <dgm:cxn modelId="{92452973-2D6E-4438-8DB8-CE919EDAB467}" type="presOf" srcId="{F7E1A3C8-375A-4C80-ABC4-2B7E8D2F16D9}" destId="{E23EF21D-4C4A-4426-9941-AB3A525802C3}" srcOrd="0" destOrd="0" presId="urn:microsoft.com/office/officeart/2009/3/layout/HorizontalOrganizationChart"/>
    <dgm:cxn modelId="{13565283-4AF3-42D2-A092-C4B88AAC3EDD}" type="presOf" srcId="{B4DF265C-B9CB-40A9-AC22-4F3E74BE9203}" destId="{C64B00D3-F676-4502-A50E-2F5D9A40FE46}" srcOrd="0" destOrd="0" presId="urn:microsoft.com/office/officeart/2009/3/layout/HorizontalOrganizationChart"/>
    <dgm:cxn modelId="{3AFC3106-A05B-4A20-BE28-640BCCD75786}" srcId="{BCA0C975-9B75-4C90-9461-3AE2C6FEE947}" destId="{0F219CA1-8455-4CE6-88C0-A17AFC9FECFB}" srcOrd="3" destOrd="0" parTransId="{76DB400E-4AAE-4100-97DD-2BEF835757C7}" sibTransId="{62F202E2-6535-4093-9705-AA1A54918E41}"/>
    <dgm:cxn modelId="{6AF29535-C96B-4058-9D31-68668C0A776F}" srcId="{BCA0C975-9B75-4C90-9461-3AE2C6FEE947}" destId="{9B8242E9-2687-4ADA-96FC-B51EF3D3CCCB}" srcOrd="0" destOrd="0" parTransId="{42630F05-19B3-40C4-9BFA-D60A9A0DF99B}" sibTransId="{BA629FB4-9340-460F-B0B7-E28AF2F0809D}"/>
    <dgm:cxn modelId="{5E8285D6-B290-440E-A2E2-AFB5C7BFDA54}" type="presOf" srcId="{49669EE9-D9CF-45CB-8952-38079DC1FD03}" destId="{CD9935A3-5486-4BF1-A2D0-59EFF788B6C3}" srcOrd="0" destOrd="0" presId="urn:microsoft.com/office/officeart/2009/3/layout/HorizontalOrganizationChart"/>
    <dgm:cxn modelId="{7C81E4D7-4706-4B74-9AEA-DA2B8E3D72B4}" type="presOf" srcId="{711C4D6E-B41D-48D1-98FF-8B719185BFEE}" destId="{AF888497-9AB4-4CAF-BD3A-276746C60E27}" srcOrd="1" destOrd="0" presId="urn:microsoft.com/office/officeart/2009/3/layout/HorizontalOrganizationChart"/>
    <dgm:cxn modelId="{9B2912BF-A566-4C0A-BFA7-3876FBB1FF2F}" srcId="{BCA0C975-9B75-4C90-9461-3AE2C6FEE947}" destId="{F7E1A3C8-375A-4C80-ABC4-2B7E8D2F16D9}" srcOrd="1" destOrd="0" parTransId="{49669EE9-D9CF-45CB-8952-38079DC1FD03}" sibTransId="{3CA9DAD4-D253-4CA0-8D6A-4F9C62FE492D}"/>
    <dgm:cxn modelId="{C12215E0-A7AE-4A2E-8164-88B15B105894}" type="presOf" srcId="{76DB400E-4AAE-4100-97DD-2BEF835757C7}" destId="{C54984DF-3E23-4117-89F4-D0BEAAA75B45}" srcOrd="0" destOrd="0" presId="urn:microsoft.com/office/officeart/2009/3/layout/HorizontalOrganizationChart"/>
    <dgm:cxn modelId="{E280703B-7A5A-44D8-8D83-479A5DE3DFFF}" type="presParOf" srcId="{C64B00D3-F676-4502-A50E-2F5D9A40FE46}" destId="{24509BE9-5BC1-4EF0-BCA9-15D388FBBFA5}" srcOrd="0" destOrd="0" presId="urn:microsoft.com/office/officeart/2009/3/layout/HorizontalOrganizationChart"/>
    <dgm:cxn modelId="{B1041271-67EA-47BA-BA6A-E03E557FFE20}" type="presParOf" srcId="{24509BE9-5BC1-4EF0-BCA9-15D388FBBFA5}" destId="{E192C8B0-B123-429E-AB7D-8D6E455DDE24}" srcOrd="0" destOrd="0" presId="urn:microsoft.com/office/officeart/2009/3/layout/HorizontalOrganizationChart"/>
    <dgm:cxn modelId="{3197FB96-7874-41C8-8581-D7D5F9B9CD25}" type="presParOf" srcId="{E192C8B0-B123-429E-AB7D-8D6E455DDE24}" destId="{1CD51398-C114-45DD-B356-9786C03B4610}" srcOrd="0" destOrd="0" presId="urn:microsoft.com/office/officeart/2009/3/layout/HorizontalOrganizationChart"/>
    <dgm:cxn modelId="{4DAB1D44-50F1-4140-B11D-678CD52CC99A}" type="presParOf" srcId="{E192C8B0-B123-429E-AB7D-8D6E455DDE24}" destId="{55BC5B86-86D7-4A38-AE0F-C919199BAC6D}" srcOrd="1" destOrd="0" presId="urn:microsoft.com/office/officeart/2009/3/layout/HorizontalOrganizationChart"/>
    <dgm:cxn modelId="{A3811130-BFDC-4539-961B-90C8E81798C2}" type="presParOf" srcId="{24509BE9-5BC1-4EF0-BCA9-15D388FBBFA5}" destId="{129EADFE-557A-41A8-8D2C-9BF333FFFE8D}" srcOrd="1" destOrd="0" presId="urn:microsoft.com/office/officeart/2009/3/layout/HorizontalOrganizationChart"/>
    <dgm:cxn modelId="{214D3203-304F-40E6-BBE8-12EAA21AD596}" type="presParOf" srcId="{129EADFE-557A-41A8-8D2C-9BF333FFFE8D}" destId="{CD9935A3-5486-4BF1-A2D0-59EFF788B6C3}" srcOrd="0" destOrd="0" presId="urn:microsoft.com/office/officeart/2009/3/layout/HorizontalOrganizationChart"/>
    <dgm:cxn modelId="{2F58EE7E-0912-4D5C-B560-BCEC39B7F7D4}" type="presParOf" srcId="{129EADFE-557A-41A8-8D2C-9BF333FFFE8D}" destId="{79480BC1-D6DC-4B6A-A004-449879476D19}" srcOrd="1" destOrd="0" presId="urn:microsoft.com/office/officeart/2009/3/layout/HorizontalOrganizationChart"/>
    <dgm:cxn modelId="{165860C7-1192-4EF9-AEF5-C60D74A8E88E}" type="presParOf" srcId="{79480BC1-D6DC-4B6A-A004-449879476D19}" destId="{99B309E2-61A7-46AE-90F5-F7BF0398407C}" srcOrd="0" destOrd="0" presId="urn:microsoft.com/office/officeart/2009/3/layout/HorizontalOrganizationChart"/>
    <dgm:cxn modelId="{16AB45AE-F3F0-4A00-BD4B-75511FD6BBA5}" type="presParOf" srcId="{99B309E2-61A7-46AE-90F5-F7BF0398407C}" destId="{E23EF21D-4C4A-4426-9941-AB3A525802C3}" srcOrd="0" destOrd="0" presId="urn:microsoft.com/office/officeart/2009/3/layout/HorizontalOrganizationChart"/>
    <dgm:cxn modelId="{A8A6DFB8-F55D-4737-BDE3-5A25A36FA4A3}" type="presParOf" srcId="{99B309E2-61A7-46AE-90F5-F7BF0398407C}" destId="{196EE681-79CE-42C4-B90F-A298B23FB2F5}" srcOrd="1" destOrd="0" presId="urn:microsoft.com/office/officeart/2009/3/layout/HorizontalOrganizationChart"/>
    <dgm:cxn modelId="{5B690F30-48E1-43A7-90E6-49AEFD16DE2E}" type="presParOf" srcId="{79480BC1-D6DC-4B6A-A004-449879476D19}" destId="{4E7B9C07-B574-4891-9F35-0F1CEDCB3C53}" srcOrd="1" destOrd="0" presId="urn:microsoft.com/office/officeart/2009/3/layout/HorizontalOrganizationChart"/>
    <dgm:cxn modelId="{D95E02B0-F989-4DEB-96CB-58CE7D047EC1}" type="presParOf" srcId="{79480BC1-D6DC-4B6A-A004-449879476D19}" destId="{07AEA0F8-30D1-46B1-ADF0-7C0E4FD3B6A4}" srcOrd="2" destOrd="0" presId="urn:microsoft.com/office/officeart/2009/3/layout/HorizontalOrganizationChart"/>
    <dgm:cxn modelId="{F19BFB6D-C163-4113-ABE7-824931833B02}" type="presParOf" srcId="{129EADFE-557A-41A8-8D2C-9BF333FFFE8D}" destId="{70C36B93-2461-4E5E-9F41-E4D4E4F1F5FB}" srcOrd="2" destOrd="0" presId="urn:microsoft.com/office/officeart/2009/3/layout/HorizontalOrganizationChart"/>
    <dgm:cxn modelId="{31D99D4B-5313-422F-9B36-5AF2491857A0}" type="presParOf" srcId="{129EADFE-557A-41A8-8D2C-9BF333FFFE8D}" destId="{42ED65EF-6C1C-4823-9CA1-EEA3914F4C88}" srcOrd="3" destOrd="0" presId="urn:microsoft.com/office/officeart/2009/3/layout/HorizontalOrganizationChart"/>
    <dgm:cxn modelId="{1EC2D17E-6C90-4064-A6E2-97DF21A82D9A}" type="presParOf" srcId="{42ED65EF-6C1C-4823-9CA1-EEA3914F4C88}" destId="{313B49A5-E861-47DD-AA5E-440CC110981D}" srcOrd="0" destOrd="0" presId="urn:microsoft.com/office/officeart/2009/3/layout/HorizontalOrganizationChart"/>
    <dgm:cxn modelId="{A3E195CD-0684-4E0F-82C6-B4E04E62177F}" type="presParOf" srcId="{313B49A5-E861-47DD-AA5E-440CC110981D}" destId="{C48B0832-BCA9-4191-AA44-68100CC1D743}" srcOrd="0" destOrd="0" presId="urn:microsoft.com/office/officeart/2009/3/layout/HorizontalOrganizationChart"/>
    <dgm:cxn modelId="{07C80328-B426-4000-BF4C-297B34752FCD}" type="presParOf" srcId="{313B49A5-E861-47DD-AA5E-440CC110981D}" destId="{AF888497-9AB4-4CAF-BD3A-276746C60E27}" srcOrd="1" destOrd="0" presId="urn:microsoft.com/office/officeart/2009/3/layout/HorizontalOrganizationChart"/>
    <dgm:cxn modelId="{E901473E-09D0-4915-B6F3-EFD7BD9D3275}" type="presParOf" srcId="{42ED65EF-6C1C-4823-9CA1-EEA3914F4C88}" destId="{74AF3FFC-7B6E-4BEA-8D52-6AF7FCA5FF6F}" srcOrd="1" destOrd="0" presId="urn:microsoft.com/office/officeart/2009/3/layout/HorizontalOrganizationChart"/>
    <dgm:cxn modelId="{CE0485BF-B8CC-4CB6-B011-2CFBBAA5CD2F}" type="presParOf" srcId="{42ED65EF-6C1C-4823-9CA1-EEA3914F4C88}" destId="{F54C52AE-8CE5-423A-A90C-BCC2DF8C41A7}" srcOrd="2" destOrd="0" presId="urn:microsoft.com/office/officeart/2009/3/layout/HorizontalOrganizationChart"/>
    <dgm:cxn modelId="{2B28264E-F5A4-4F93-ACAA-D1E942709328}" type="presParOf" srcId="{129EADFE-557A-41A8-8D2C-9BF333FFFE8D}" destId="{C54984DF-3E23-4117-89F4-D0BEAAA75B45}" srcOrd="4" destOrd="0" presId="urn:microsoft.com/office/officeart/2009/3/layout/HorizontalOrganizationChart"/>
    <dgm:cxn modelId="{931803BC-2198-40B9-AB6E-E02914A35DEC}" type="presParOf" srcId="{129EADFE-557A-41A8-8D2C-9BF333FFFE8D}" destId="{3EC119B8-524A-4A33-870D-52F9A49551F4}" srcOrd="5" destOrd="0" presId="urn:microsoft.com/office/officeart/2009/3/layout/HorizontalOrganizationChart"/>
    <dgm:cxn modelId="{341D63E0-D95F-4B0C-A805-907637E9AA86}" type="presParOf" srcId="{3EC119B8-524A-4A33-870D-52F9A49551F4}" destId="{A1F3A300-69CE-479F-B3BD-DDEF8413823F}" srcOrd="0" destOrd="0" presId="urn:microsoft.com/office/officeart/2009/3/layout/HorizontalOrganizationChart"/>
    <dgm:cxn modelId="{D5552954-08DD-45D2-9DD4-323FF1B71200}" type="presParOf" srcId="{A1F3A300-69CE-479F-B3BD-DDEF8413823F}" destId="{3A699978-260C-485A-9CC9-3605AFB8D95E}" srcOrd="0" destOrd="0" presId="urn:microsoft.com/office/officeart/2009/3/layout/HorizontalOrganizationChart"/>
    <dgm:cxn modelId="{2526A8CA-3164-4BC3-B05F-E6F7342FCEAE}" type="presParOf" srcId="{A1F3A300-69CE-479F-B3BD-DDEF8413823F}" destId="{26275F7A-88FA-4E21-9A31-93E50A679E7B}" srcOrd="1" destOrd="0" presId="urn:microsoft.com/office/officeart/2009/3/layout/HorizontalOrganizationChart"/>
    <dgm:cxn modelId="{C23D9E54-33EF-4659-9454-1C8F6947E681}" type="presParOf" srcId="{3EC119B8-524A-4A33-870D-52F9A49551F4}" destId="{88D5F2F9-B473-451B-96A6-55F0C680A8AA}" srcOrd="1" destOrd="0" presId="urn:microsoft.com/office/officeart/2009/3/layout/HorizontalOrganizationChart"/>
    <dgm:cxn modelId="{E150AE37-F790-45B6-8A61-A048877945F6}" type="presParOf" srcId="{3EC119B8-524A-4A33-870D-52F9A49551F4}" destId="{C2625798-4234-4F75-A30F-CBD15C2E972A}" srcOrd="2" destOrd="0" presId="urn:microsoft.com/office/officeart/2009/3/layout/HorizontalOrganizationChart"/>
    <dgm:cxn modelId="{C0B364F8-C15E-432B-BC35-D42D57549889}" type="presParOf" srcId="{24509BE9-5BC1-4EF0-BCA9-15D388FBBFA5}" destId="{0797F49C-E6A1-4F28-924F-8292C53FE616}" srcOrd="2" destOrd="0" presId="urn:microsoft.com/office/officeart/2009/3/layout/HorizontalOrganizationChart"/>
    <dgm:cxn modelId="{73C35DC7-9209-4008-B7CF-8AE84882FFED}" type="presParOf" srcId="{0797F49C-E6A1-4F28-924F-8292C53FE616}" destId="{16ADA605-6515-4D1E-8779-389CD8F53C26}" srcOrd="0" destOrd="0" presId="urn:microsoft.com/office/officeart/2009/3/layout/HorizontalOrganizationChart"/>
    <dgm:cxn modelId="{615B79F0-58E4-4D24-8A50-4BC1B8D2F73F}" type="presParOf" srcId="{0797F49C-E6A1-4F28-924F-8292C53FE616}" destId="{8C48B5D7-9DE5-4FC4-BE08-AC245A10FB83}" srcOrd="1" destOrd="0" presId="urn:microsoft.com/office/officeart/2009/3/layout/HorizontalOrganizationChart"/>
    <dgm:cxn modelId="{678AD134-7D0E-4A68-BE47-D9E37C6D0687}" type="presParOf" srcId="{8C48B5D7-9DE5-4FC4-BE08-AC245A10FB83}" destId="{F5116DA3-FACA-42E3-9510-D373BF74F657}" srcOrd="0" destOrd="0" presId="urn:microsoft.com/office/officeart/2009/3/layout/HorizontalOrganizationChart"/>
    <dgm:cxn modelId="{8E773734-0542-4458-A495-9E2271C63DE2}" type="presParOf" srcId="{F5116DA3-FACA-42E3-9510-D373BF74F657}" destId="{871C8BAD-0881-498D-A6E6-DCEEA16F0D15}" srcOrd="0" destOrd="0" presId="urn:microsoft.com/office/officeart/2009/3/layout/HorizontalOrganizationChart"/>
    <dgm:cxn modelId="{97C6CA18-24DF-4472-AC9F-5826DBC224BF}" type="presParOf" srcId="{F5116DA3-FACA-42E3-9510-D373BF74F657}" destId="{088AF5E6-6001-4B1C-94EE-713F111EED77}" srcOrd="1" destOrd="0" presId="urn:microsoft.com/office/officeart/2009/3/layout/HorizontalOrganizationChart"/>
    <dgm:cxn modelId="{902A236E-841A-4EB2-BD2D-FA374AFFD4FE}" type="presParOf" srcId="{8C48B5D7-9DE5-4FC4-BE08-AC245A10FB83}" destId="{815B435E-5A53-4FC5-89A5-827A1748DFE9}" srcOrd="1" destOrd="0" presId="urn:microsoft.com/office/officeart/2009/3/layout/HorizontalOrganizationChart"/>
    <dgm:cxn modelId="{CF4FC48D-375A-456A-9A6D-E6549ACB1348}" type="presParOf" srcId="{8C48B5D7-9DE5-4FC4-BE08-AC245A10FB83}" destId="{B371E7BD-1A64-42BC-834C-CF8366ABB41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74E93-880E-4CB9-8919-3CAEB6AF642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BFC6CF-DF88-4420-B2FB-A8704123DF88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РО, список заболеваний / клинических проблем, перечень основных медицинских процедур</a:t>
          </a:r>
          <a:br>
            <a:rPr lang="ru-RU" sz="2400" b="1" dirty="0" smtClean="0">
              <a:solidFill>
                <a:schemeClr val="tx1"/>
              </a:solidFill>
            </a:rPr>
          </a:br>
          <a:endParaRPr lang="ru-RU" sz="2400" dirty="0">
            <a:solidFill>
              <a:schemeClr val="tx1"/>
            </a:solidFill>
          </a:endParaRPr>
        </a:p>
      </dgm:t>
    </dgm:pt>
    <dgm:pt modelId="{08FEFDA3-73E4-4724-A36A-F7F26A4DD1E4}" type="parTrans" cxnId="{1AEC0B51-7FFB-47FE-839C-E6C860BFE959}">
      <dgm:prSet/>
      <dgm:spPr/>
      <dgm:t>
        <a:bodyPr/>
        <a:lstStyle/>
        <a:p>
          <a:endParaRPr lang="ru-RU"/>
        </a:p>
      </dgm:t>
    </dgm:pt>
    <dgm:pt modelId="{959FDD93-7683-456A-AF54-3A7D973E35D9}" type="sibTrans" cxnId="{1AEC0B51-7FFB-47FE-839C-E6C860BFE959}">
      <dgm:prSet/>
      <dgm:spPr/>
      <dgm:t>
        <a:bodyPr/>
        <a:lstStyle/>
        <a:p>
          <a:endParaRPr lang="ru-RU"/>
        </a:p>
      </dgm:t>
    </dgm:pt>
    <dgm:pt modelId="{88FF130B-1AB4-4DB7-BBD8-110C662849CA}">
      <dgm:prSet phldrT="[Текст]" custT="1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Общая врачебная практика </a:t>
          </a:r>
          <a:r>
            <a:rPr lang="ru-RU" sz="2400" dirty="0" smtClean="0">
              <a:solidFill>
                <a:schemeClr val="tx1"/>
              </a:solidFill>
            </a:rPr>
            <a:t>(интернатура 6-7 курс))</a:t>
          </a:r>
          <a:endParaRPr lang="ru-RU" sz="2400" dirty="0">
            <a:solidFill>
              <a:schemeClr val="tx1"/>
            </a:solidFill>
          </a:endParaRPr>
        </a:p>
      </dgm:t>
    </dgm:pt>
    <dgm:pt modelId="{821D181E-5845-4612-8B67-DEFC176FCA79}" type="parTrans" cxnId="{CFE3FDA3-610C-42B9-9DDF-F58D1D64CF68}">
      <dgm:prSet/>
      <dgm:spPr/>
      <dgm:t>
        <a:bodyPr/>
        <a:lstStyle/>
        <a:p>
          <a:endParaRPr lang="ru-RU"/>
        </a:p>
      </dgm:t>
    </dgm:pt>
    <dgm:pt modelId="{9D76D8D9-2831-4FBC-A2FD-804772665327}" type="sibTrans" cxnId="{CFE3FDA3-610C-42B9-9DDF-F58D1D64CF68}">
      <dgm:prSet/>
      <dgm:spPr/>
      <dgm:t>
        <a:bodyPr/>
        <a:lstStyle/>
        <a:p>
          <a:endParaRPr lang="ru-RU"/>
        </a:p>
      </dgm:t>
    </dgm:pt>
    <dgm:pt modelId="{69FF4E03-FF35-4A93-9CC1-CF3B6EDB127B}">
      <dgm:prSet phldrT="[Текст]" custT="1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Модуль- Сердечно-сосудистые заболевания (4 курс):</a:t>
          </a:r>
        </a:p>
        <a:p>
          <a:r>
            <a:rPr lang="x-none" sz="1800" b="0" smtClean="0">
              <a:solidFill>
                <a:schemeClr val="tx1"/>
              </a:solidFill>
            </a:rPr>
            <a:t>Кардиология, в т.ч. в работе </a:t>
          </a:r>
          <a:r>
            <a:rPr lang="ru-RU" sz="1800" b="0" dirty="0" smtClean="0">
              <a:solidFill>
                <a:schemeClr val="tx1"/>
              </a:solidFill>
            </a:rPr>
            <a:t>ВОП</a:t>
          </a:r>
          <a:r>
            <a:rPr lang="x-none" sz="1800" b="0" smtClean="0">
              <a:solidFill>
                <a:schemeClr val="tx1"/>
              </a:solidFill>
            </a:rPr>
            <a:t>, Фармакология</a:t>
          </a:r>
          <a:r>
            <a:rPr lang="ru-RU" sz="1800" b="0" dirty="0" smtClean="0">
              <a:solidFill>
                <a:schemeClr val="tx1"/>
              </a:solidFill>
            </a:rPr>
            <a:t>, КЛД </a:t>
          </a:r>
          <a:r>
            <a:rPr lang="ru-RU" sz="2000" b="0" dirty="0" smtClean="0">
              <a:solidFill>
                <a:schemeClr val="tx1"/>
              </a:solidFill>
            </a:rPr>
            <a:t>, Радиология,</a:t>
          </a:r>
        </a:p>
        <a:p>
          <a:r>
            <a:rPr lang="ru-RU" sz="2000" b="0" dirty="0" smtClean="0">
              <a:solidFill>
                <a:schemeClr val="tx1"/>
              </a:solidFill>
            </a:rPr>
            <a:t>Клиническая анатомия и оперативная хирургия; Кардиохирургия и сосудистая хирургия </a:t>
          </a:r>
          <a:endParaRPr lang="ru-RU" sz="2000" b="0" dirty="0">
            <a:solidFill>
              <a:schemeClr val="tx1"/>
            </a:solidFill>
          </a:endParaRPr>
        </a:p>
      </dgm:t>
    </dgm:pt>
    <dgm:pt modelId="{B9504905-BF3C-4136-B1B3-FAD2E0C7F175}" type="parTrans" cxnId="{CD08875A-098A-456A-9C12-FB639F6115BA}">
      <dgm:prSet/>
      <dgm:spPr/>
      <dgm:t>
        <a:bodyPr/>
        <a:lstStyle/>
        <a:p>
          <a:endParaRPr lang="ru-RU"/>
        </a:p>
      </dgm:t>
    </dgm:pt>
    <dgm:pt modelId="{86EDACEA-F9D0-407D-AB9D-1B04D3D62E68}" type="sibTrans" cxnId="{CD08875A-098A-456A-9C12-FB639F6115BA}">
      <dgm:prSet/>
      <dgm:spPr/>
      <dgm:t>
        <a:bodyPr/>
        <a:lstStyle/>
        <a:p>
          <a:endParaRPr lang="ru-RU"/>
        </a:p>
      </dgm:t>
    </dgm:pt>
    <dgm:pt modelId="{2D0630AF-409D-4865-94F4-9B9E5EA7BEF8}">
      <dgm:prSet phldrT="[Текст]" custT="1"/>
      <dgm:spPr>
        <a:solidFill>
          <a:schemeClr val="accent4">
            <a:lumMod val="90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Кровообращение (патология) ( 3 курс):</a:t>
          </a:r>
          <a:r>
            <a:rPr lang="ru-RU" sz="2000" b="1" dirty="0" smtClean="0"/>
            <a:t> </a:t>
          </a:r>
        </a:p>
        <a:p>
          <a:pPr algn="ctr"/>
          <a:r>
            <a:rPr lang="ru-RU" sz="2000" dirty="0" smtClean="0">
              <a:solidFill>
                <a:schemeClr val="tx1"/>
              </a:solidFill>
            </a:rPr>
            <a:t>патофизиология, </a:t>
          </a:r>
          <a:r>
            <a:rPr lang="ru-RU" sz="2000" dirty="0" err="1" smtClean="0">
              <a:solidFill>
                <a:schemeClr val="tx1"/>
              </a:solidFill>
            </a:rPr>
            <a:t>патоанатомия</a:t>
          </a:r>
          <a:r>
            <a:rPr lang="ru-RU" sz="2000" dirty="0" smtClean="0">
              <a:solidFill>
                <a:schemeClr val="tx1"/>
              </a:solidFill>
            </a:rPr>
            <a:t>, фармакология, ПДБ,ПВБ, радиология, общая хирургия, </a:t>
          </a:r>
          <a:r>
            <a:rPr lang="ru-RU" sz="2000" dirty="0" err="1" smtClean="0">
              <a:solidFill>
                <a:schemeClr val="tx1"/>
              </a:solidFill>
            </a:rPr>
            <a:t>ком.навыки</a:t>
          </a:r>
          <a:endParaRPr lang="ru-RU" sz="2000" dirty="0">
            <a:solidFill>
              <a:schemeClr val="tx1"/>
            </a:solidFill>
          </a:endParaRPr>
        </a:p>
      </dgm:t>
    </dgm:pt>
    <dgm:pt modelId="{01AF6A05-4FD9-45F4-BCA2-C707582576EF}" type="parTrans" cxnId="{F66395F4-A741-4310-A52A-37706470CB34}">
      <dgm:prSet/>
      <dgm:spPr/>
      <dgm:t>
        <a:bodyPr/>
        <a:lstStyle/>
        <a:p>
          <a:endParaRPr lang="ru-RU"/>
        </a:p>
      </dgm:t>
    </dgm:pt>
    <dgm:pt modelId="{52C882D1-FF11-407B-9323-F687389633A8}" type="sibTrans" cxnId="{F66395F4-A741-4310-A52A-37706470CB34}">
      <dgm:prSet/>
      <dgm:spPr/>
      <dgm:t>
        <a:bodyPr/>
        <a:lstStyle/>
        <a:p>
          <a:endParaRPr lang="ru-RU"/>
        </a:p>
      </dgm:t>
    </dgm:pt>
    <dgm:pt modelId="{45FCC889-C368-40E9-BE8B-449E4AF6E375}">
      <dgm:prSet custT="1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Кровообращение (норма) (2 курс): </a:t>
          </a:r>
        </a:p>
        <a:p>
          <a:r>
            <a:rPr lang="ru-RU" sz="2000" b="0" dirty="0" smtClean="0">
              <a:solidFill>
                <a:schemeClr val="tx1"/>
              </a:solidFill>
            </a:rPr>
            <a:t>анатомия, гистология, физиология, биохимия, </a:t>
          </a:r>
          <a:r>
            <a:rPr lang="ru-RU" sz="2000" b="0" dirty="0" err="1" smtClean="0">
              <a:solidFill>
                <a:schemeClr val="tx1"/>
              </a:solidFill>
            </a:rPr>
            <a:t>мед.экология</a:t>
          </a:r>
          <a:endParaRPr lang="ru-RU" sz="2000" b="0" dirty="0">
            <a:solidFill>
              <a:schemeClr val="tx1"/>
            </a:solidFill>
          </a:endParaRPr>
        </a:p>
      </dgm:t>
    </dgm:pt>
    <dgm:pt modelId="{2422FB58-38AD-48A2-8386-0ADC547146F2}" type="parTrans" cxnId="{F9D61F44-F1E4-4694-A9AD-6C40537DAAC8}">
      <dgm:prSet/>
      <dgm:spPr/>
      <dgm:t>
        <a:bodyPr/>
        <a:lstStyle/>
        <a:p>
          <a:endParaRPr lang="ru-RU"/>
        </a:p>
      </dgm:t>
    </dgm:pt>
    <dgm:pt modelId="{4D95FC01-69FE-4A99-9636-98860EE9C7CA}" type="sibTrans" cxnId="{F9D61F44-F1E4-4694-A9AD-6C40537DAAC8}">
      <dgm:prSet/>
      <dgm:spPr/>
      <dgm:t>
        <a:bodyPr/>
        <a:lstStyle/>
        <a:p>
          <a:endParaRPr lang="ru-RU"/>
        </a:p>
      </dgm:t>
    </dgm:pt>
    <dgm:pt modelId="{CEDA81D5-A2B0-477B-8409-1049E0CD0BF3}" type="pres">
      <dgm:prSet presAssocID="{4E874E93-880E-4CB9-8919-3CAEB6AF642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52FA87-A79E-4286-B356-A71FA3B7AC8B}" type="pres">
      <dgm:prSet presAssocID="{F5BFC6CF-DF88-4420-B2FB-A8704123DF88}" presName="root1" presStyleCnt="0"/>
      <dgm:spPr/>
    </dgm:pt>
    <dgm:pt modelId="{6C201CB6-2E96-4428-B533-B6DDD0555F95}" type="pres">
      <dgm:prSet presAssocID="{F5BFC6CF-DF88-4420-B2FB-A8704123DF88}" presName="LevelOneTextNode" presStyleLbl="node0" presStyleIdx="0" presStyleCnt="1" custAng="0" custScaleX="172558" custScaleY="1158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3015F4-9C5B-4688-8B23-0776E1EC7C63}" type="pres">
      <dgm:prSet presAssocID="{F5BFC6CF-DF88-4420-B2FB-A8704123DF88}" presName="level2hierChild" presStyleCnt="0"/>
      <dgm:spPr/>
    </dgm:pt>
    <dgm:pt modelId="{B024B2DC-8576-4920-B87C-57FEAA6C0B6F}" type="pres">
      <dgm:prSet presAssocID="{821D181E-5845-4612-8B67-DEFC176FCA79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36D4388-41F0-4466-B111-C070DBE7CA2C}" type="pres">
      <dgm:prSet presAssocID="{821D181E-5845-4612-8B67-DEFC176FCA7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BE028B6-E17F-41BD-AB85-2DB269D0B7B5}" type="pres">
      <dgm:prSet presAssocID="{88FF130B-1AB4-4DB7-BBD8-110C662849CA}" presName="root2" presStyleCnt="0"/>
      <dgm:spPr/>
    </dgm:pt>
    <dgm:pt modelId="{51C3DD4F-133B-4DC8-B79A-6AED5469EBAD}" type="pres">
      <dgm:prSet presAssocID="{88FF130B-1AB4-4DB7-BBD8-110C662849CA}" presName="LevelTwoTextNode" presStyleLbl="node2" presStyleIdx="0" presStyleCnt="4" custScaleX="267807" custLinFactNeighborX="-427" custLinFactNeighborY="420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F19C24-1D85-403A-8004-BE32944E18BB}" type="pres">
      <dgm:prSet presAssocID="{88FF130B-1AB4-4DB7-BBD8-110C662849CA}" presName="level3hierChild" presStyleCnt="0"/>
      <dgm:spPr/>
    </dgm:pt>
    <dgm:pt modelId="{2AA12B48-FF8A-4FE7-A39C-F6431A868A96}" type="pres">
      <dgm:prSet presAssocID="{B9504905-BF3C-4136-B1B3-FAD2E0C7F17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40B795D4-6CE1-4073-B92C-393F679CF83C}" type="pres">
      <dgm:prSet presAssocID="{B9504905-BF3C-4136-B1B3-FAD2E0C7F17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48A2C3C-05C0-4A7A-8A1A-28544E413608}" type="pres">
      <dgm:prSet presAssocID="{69FF4E03-FF35-4A93-9CC1-CF3B6EDB127B}" presName="root2" presStyleCnt="0"/>
      <dgm:spPr/>
    </dgm:pt>
    <dgm:pt modelId="{DA11C292-2ABB-4988-A997-2423A7AE20C0}" type="pres">
      <dgm:prSet presAssocID="{69FF4E03-FF35-4A93-9CC1-CF3B6EDB127B}" presName="LevelTwoTextNode" presStyleLbl="node2" presStyleIdx="1" presStyleCnt="4" custScaleX="269985" custScaleY="181393" custLinFactNeighborX="-854" custLinFactNeighborY="30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6360C0-3A33-46BD-90B6-1508A710D6E6}" type="pres">
      <dgm:prSet presAssocID="{69FF4E03-FF35-4A93-9CC1-CF3B6EDB127B}" presName="level3hierChild" presStyleCnt="0"/>
      <dgm:spPr/>
    </dgm:pt>
    <dgm:pt modelId="{F5E6A48E-131C-4D19-B554-43A60D65B0CC}" type="pres">
      <dgm:prSet presAssocID="{01AF6A05-4FD9-45F4-BCA2-C707582576E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8C74A320-640B-442D-94D2-0F3EC2EF7A2C}" type="pres">
      <dgm:prSet presAssocID="{01AF6A05-4FD9-45F4-BCA2-C707582576E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C4D68B0-1B13-404A-9EDF-E5A7512842BB}" type="pres">
      <dgm:prSet presAssocID="{2D0630AF-409D-4865-94F4-9B9E5EA7BEF8}" presName="root2" presStyleCnt="0"/>
      <dgm:spPr/>
    </dgm:pt>
    <dgm:pt modelId="{47904E86-E0F2-4DE5-97E1-C03C3BA25C0D}" type="pres">
      <dgm:prSet presAssocID="{2D0630AF-409D-4865-94F4-9B9E5EA7BEF8}" presName="LevelTwoTextNode" presStyleLbl="node2" presStyleIdx="2" presStyleCnt="4" custScaleX="269547" custLinFactNeighborX="-1430" custLinFactNeighborY="23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B9E878-E1C6-4894-9005-52A9BABA8F47}" type="pres">
      <dgm:prSet presAssocID="{2D0630AF-409D-4865-94F4-9B9E5EA7BEF8}" presName="level3hierChild" presStyleCnt="0"/>
      <dgm:spPr/>
    </dgm:pt>
    <dgm:pt modelId="{A0249298-C1BF-4F54-BA57-864E55C07770}" type="pres">
      <dgm:prSet presAssocID="{2422FB58-38AD-48A2-8386-0ADC547146F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A2CFA2A5-4323-4A97-86D1-37B57667C96D}" type="pres">
      <dgm:prSet presAssocID="{2422FB58-38AD-48A2-8386-0ADC547146F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7CFD193-8A5E-44DD-AB9A-C8CA1C093B46}" type="pres">
      <dgm:prSet presAssocID="{45FCC889-C368-40E9-BE8B-449E4AF6E375}" presName="root2" presStyleCnt="0"/>
      <dgm:spPr/>
    </dgm:pt>
    <dgm:pt modelId="{EB63F777-646F-4D87-B50B-B1B6508EEE2B}" type="pres">
      <dgm:prSet presAssocID="{45FCC889-C368-40E9-BE8B-449E4AF6E375}" presName="LevelTwoTextNode" presStyleLbl="node2" presStyleIdx="3" presStyleCnt="4" custScaleX="269996" custLinFactNeighborX="-2989" custLinFactNeighborY="14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109CDE-F6DC-4026-9DCD-2ABEA84D51FA}" type="pres">
      <dgm:prSet presAssocID="{45FCC889-C368-40E9-BE8B-449E4AF6E375}" presName="level3hierChild" presStyleCnt="0"/>
      <dgm:spPr/>
    </dgm:pt>
  </dgm:ptLst>
  <dgm:cxnLst>
    <dgm:cxn modelId="{482F927F-64D6-45BA-A01A-F3B08808FE6A}" type="presOf" srcId="{01AF6A05-4FD9-45F4-BCA2-C707582576EF}" destId="{8C74A320-640B-442D-94D2-0F3EC2EF7A2C}" srcOrd="1" destOrd="0" presId="urn:microsoft.com/office/officeart/2008/layout/HorizontalMultiLevelHierarchy"/>
    <dgm:cxn modelId="{1AEC0B51-7FFB-47FE-839C-E6C860BFE959}" srcId="{4E874E93-880E-4CB9-8919-3CAEB6AF642A}" destId="{F5BFC6CF-DF88-4420-B2FB-A8704123DF88}" srcOrd="0" destOrd="0" parTransId="{08FEFDA3-73E4-4724-A36A-F7F26A4DD1E4}" sibTransId="{959FDD93-7683-456A-AF54-3A7D973E35D9}"/>
    <dgm:cxn modelId="{9E1013CB-070E-4B69-A041-7FB5B9FDD0A9}" type="presOf" srcId="{2D0630AF-409D-4865-94F4-9B9E5EA7BEF8}" destId="{47904E86-E0F2-4DE5-97E1-C03C3BA25C0D}" srcOrd="0" destOrd="0" presId="urn:microsoft.com/office/officeart/2008/layout/HorizontalMultiLevelHierarchy"/>
    <dgm:cxn modelId="{46E5557F-166C-4FD8-B68C-647D61259AAA}" type="presOf" srcId="{821D181E-5845-4612-8B67-DEFC176FCA79}" destId="{B024B2DC-8576-4920-B87C-57FEAA6C0B6F}" srcOrd="0" destOrd="0" presId="urn:microsoft.com/office/officeart/2008/layout/HorizontalMultiLevelHierarchy"/>
    <dgm:cxn modelId="{957049F9-4F46-4039-AD5A-7DEF19AE9C1F}" type="presOf" srcId="{01AF6A05-4FD9-45F4-BCA2-C707582576EF}" destId="{F5E6A48E-131C-4D19-B554-43A60D65B0CC}" srcOrd="0" destOrd="0" presId="urn:microsoft.com/office/officeart/2008/layout/HorizontalMultiLevelHierarchy"/>
    <dgm:cxn modelId="{F9D61F44-F1E4-4694-A9AD-6C40537DAAC8}" srcId="{F5BFC6CF-DF88-4420-B2FB-A8704123DF88}" destId="{45FCC889-C368-40E9-BE8B-449E4AF6E375}" srcOrd="3" destOrd="0" parTransId="{2422FB58-38AD-48A2-8386-0ADC547146F2}" sibTransId="{4D95FC01-69FE-4A99-9636-98860EE9C7CA}"/>
    <dgm:cxn modelId="{CFE3FDA3-610C-42B9-9DDF-F58D1D64CF68}" srcId="{F5BFC6CF-DF88-4420-B2FB-A8704123DF88}" destId="{88FF130B-1AB4-4DB7-BBD8-110C662849CA}" srcOrd="0" destOrd="0" parTransId="{821D181E-5845-4612-8B67-DEFC176FCA79}" sibTransId="{9D76D8D9-2831-4FBC-A2FD-804772665327}"/>
    <dgm:cxn modelId="{35E22357-DF07-4AC9-BF55-22C430B9D69F}" type="presOf" srcId="{2422FB58-38AD-48A2-8386-0ADC547146F2}" destId="{A0249298-C1BF-4F54-BA57-864E55C07770}" srcOrd="0" destOrd="0" presId="urn:microsoft.com/office/officeart/2008/layout/HorizontalMultiLevelHierarchy"/>
    <dgm:cxn modelId="{1AC4A08D-D300-46C5-BE65-08063D639C64}" type="presOf" srcId="{B9504905-BF3C-4136-B1B3-FAD2E0C7F175}" destId="{2AA12B48-FF8A-4FE7-A39C-F6431A868A96}" srcOrd="0" destOrd="0" presId="urn:microsoft.com/office/officeart/2008/layout/HorizontalMultiLevelHierarchy"/>
    <dgm:cxn modelId="{BBCEE559-999A-40C5-9F7F-9CBD9D2CEF2B}" type="presOf" srcId="{88FF130B-1AB4-4DB7-BBD8-110C662849CA}" destId="{51C3DD4F-133B-4DC8-B79A-6AED5469EBAD}" srcOrd="0" destOrd="0" presId="urn:microsoft.com/office/officeart/2008/layout/HorizontalMultiLevelHierarchy"/>
    <dgm:cxn modelId="{7CEF32C4-5A00-4165-8BDA-A3791E6A2448}" type="presOf" srcId="{69FF4E03-FF35-4A93-9CC1-CF3B6EDB127B}" destId="{DA11C292-2ABB-4988-A997-2423A7AE20C0}" srcOrd="0" destOrd="0" presId="urn:microsoft.com/office/officeart/2008/layout/HorizontalMultiLevelHierarchy"/>
    <dgm:cxn modelId="{8AB0F34E-1FF8-46BF-8DC2-16BAA6CD7157}" type="presOf" srcId="{2422FB58-38AD-48A2-8386-0ADC547146F2}" destId="{A2CFA2A5-4323-4A97-86D1-37B57667C96D}" srcOrd="1" destOrd="0" presId="urn:microsoft.com/office/officeart/2008/layout/HorizontalMultiLevelHierarchy"/>
    <dgm:cxn modelId="{BD275427-88BB-4EDD-9819-C03E6DAFA239}" type="presOf" srcId="{821D181E-5845-4612-8B67-DEFC176FCA79}" destId="{B36D4388-41F0-4466-B111-C070DBE7CA2C}" srcOrd="1" destOrd="0" presId="urn:microsoft.com/office/officeart/2008/layout/HorizontalMultiLevelHierarchy"/>
    <dgm:cxn modelId="{0FDDA92C-AAF5-4203-98B6-06D7F40D8679}" type="presOf" srcId="{4E874E93-880E-4CB9-8919-3CAEB6AF642A}" destId="{CEDA81D5-A2B0-477B-8409-1049E0CD0BF3}" srcOrd="0" destOrd="0" presId="urn:microsoft.com/office/officeart/2008/layout/HorizontalMultiLevelHierarchy"/>
    <dgm:cxn modelId="{F66395F4-A741-4310-A52A-37706470CB34}" srcId="{F5BFC6CF-DF88-4420-B2FB-A8704123DF88}" destId="{2D0630AF-409D-4865-94F4-9B9E5EA7BEF8}" srcOrd="2" destOrd="0" parTransId="{01AF6A05-4FD9-45F4-BCA2-C707582576EF}" sibTransId="{52C882D1-FF11-407B-9323-F687389633A8}"/>
    <dgm:cxn modelId="{CD08875A-098A-456A-9C12-FB639F6115BA}" srcId="{F5BFC6CF-DF88-4420-B2FB-A8704123DF88}" destId="{69FF4E03-FF35-4A93-9CC1-CF3B6EDB127B}" srcOrd="1" destOrd="0" parTransId="{B9504905-BF3C-4136-B1B3-FAD2E0C7F175}" sibTransId="{86EDACEA-F9D0-407D-AB9D-1B04D3D62E68}"/>
    <dgm:cxn modelId="{DDF56B9C-4EEB-4B6B-A4F1-419F2DB1209F}" type="presOf" srcId="{B9504905-BF3C-4136-B1B3-FAD2E0C7F175}" destId="{40B795D4-6CE1-4073-B92C-393F679CF83C}" srcOrd="1" destOrd="0" presId="urn:microsoft.com/office/officeart/2008/layout/HorizontalMultiLevelHierarchy"/>
    <dgm:cxn modelId="{5F3E484F-D6B7-41B5-99DD-29BCEE0367F5}" type="presOf" srcId="{45FCC889-C368-40E9-BE8B-449E4AF6E375}" destId="{EB63F777-646F-4D87-B50B-B1B6508EEE2B}" srcOrd="0" destOrd="0" presId="urn:microsoft.com/office/officeart/2008/layout/HorizontalMultiLevelHierarchy"/>
    <dgm:cxn modelId="{DE5AE8A4-C77B-4785-AAEE-625A7A23E9AC}" type="presOf" srcId="{F5BFC6CF-DF88-4420-B2FB-A8704123DF88}" destId="{6C201CB6-2E96-4428-B533-B6DDD0555F95}" srcOrd="0" destOrd="0" presId="urn:microsoft.com/office/officeart/2008/layout/HorizontalMultiLevelHierarchy"/>
    <dgm:cxn modelId="{71571966-F02F-42C5-BB2E-157EA9ACF071}" type="presParOf" srcId="{CEDA81D5-A2B0-477B-8409-1049E0CD0BF3}" destId="{CF52FA87-A79E-4286-B356-A71FA3B7AC8B}" srcOrd="0" destOrd="0" presId="urn:microsoft.com/office/officeart/2008/layout/HorizontalMultiLevelHierarchy"/>
    <dgm:cxn modelId="{DD219A92-A14B-4830-A725-A5323C448691}" type="presParOf" srcId="{CF52FA87-A79E-4286-B356-A71FA3B7AC8B}" destId="{6C201CB6-2E96-4428-B533-B6DDD0555F95}" srcOrd="0" destOrd="0" presId="urn:microsoft.com/office/officeart/2008/layout/HorizontalMultiLevelHierarchy"/>
    <dgm:cxn modelId="{2DB5875A-4D6E-4B60-A853-4C1BBD0D3DD3}" type="presParOf" srcId="{CF52FA87-A79E-4286-B356-A71FA3B7AC8B}" destId="{3F3015F4-9C5B-4688-8B23-0776E1EC7C63}" srcOrd="1" destOrd="0" presId="urn:microsoft.com/office/officeart/2008/layout/HorizontalMultiLevelHierarchy"/>
    <dgm:cxn modelId="{365649C2-53B5-40EE-BBC5-2E906C4E4334}" type="presParOf" srcId="{3F3015F4-9C5B-4688-8B23-0776E1EC7C63}" destId="{B024B2DC-8576-4920-B87C-57FEAA6C0B6F}" srcOrd="0" destOrd="0" presId="urn:microsoft.com/office/officeart/2008/layout/HorizontalMultiLevelHierarchy"/>
    <dgm:cxn modelId="{975CA048-78F1-4708-A39D-65456055B750}" type="presParOf" srcId="{B024B2DC-8576-4920-B87C-57FEAA6C0B6F}" destId="{B36D4388-41F0-4466-B111-C070DBE7CA2C}" srcOrd="0" destOrd="0" presId="urn:microsoft.com/office/officeart/2008/layout/HorizontalMultiLevelHierarchy"/>
    <dgm:cxn modelId="{66FB3692-0E95-48A5-A5DF-ECAC71AED2E7}" type="presParOf" srcId="{3F3015F4-9C5B-4688-8B23-0776E1EC7C63}" destId="{1BE028B6-E17F-41BD-AB85-2DB269D0B7B5}" srcOrd="1" destOrd="0" presId="urn:microsoft.com/office/officeart/2008/layout/HorizontalMultiLevelHierarchy"/>
    <dgm:cxn modelId="{34241281-6F8C-4D02-B8D0-25AD29BC647B}" type="presParOf" srcId="{1BE028B6-E17F-41BD-AB85-2DB269D0B7B5}" destId="{51C3DD4F-133B-4DC8-B79A-6AED5469EBAD}" srcOrd="0" destOrd="0" presId="urn:microsoft.com/office/officeart/2008/layout/HorizontalMultiLevelHierarchy"/>
    <dgm:cxn modelId="{168D2C30-D428-4CAC-A319-BA2D8137D73B}" type="presParOf" srcId="{1BE028B6-E17F-41BD-AB85-2DB269D0B7B5}" destId="{4EF19C24-1D85-403A-8004-BE32944E18BB}" srcOrd="1" destOrd="0" presId="urn:microsoft.com/office/officeart/2008/layout/HorizontalMultiLevelHierarchy"/>
    <dgm:cxn modelId="{363A4C6C-F0A5-4233-B3D5-7E4B604A31E7}" type="presParOf" srcId="{3F3015F4-9C5B-4688-8B23-0776E1EC7C63}" destId="{2AA12B48-FF8A-4FE7-A39C-F6431A868A96}" srcOrd="2" destOrd="0" presId="urn:microsoft.com/office/officeart/2008/layout/HorizontalMultiLevelHierarchy"/>
    <dgm:cxn modelId="{F37839A2-4A1F-4819-B20B-76C1143D9016}" type="presParOf" srcId="{2AA12B48-FF8A-4FE7-A39C-F6431A868A96}" destId="{40B795D4-6CE1-4073-B92C-393F679CF83C}" srcOrd="0" destOrd="0" presId="urn:microsoft.com/office/officeart/2008/layout/HorizontalMultiLevelHierarchy"/>
    <dgm:cxn modelId="{F4F5DDDE-5FF3-4B1E-9963-FB4F22920399}" type="presParOf" srcId="{3F3015F4-9C5B-4688-8B23-0776E1EC7C63}" destId="{648A2C3C-05C0-4A7A-8A1A-28544E413608}" srcOrd="3" destOrd="0" presId="urn:microsoft.com/office/officeart/2008/layout/HorizontalMultiLevelHierarchy"/>
    <dgm:cxn modelId="{BC1BCA43-0FDA-426B-BC33-AA8465FFEF0F}" type="presParOf" srcId="{648A2C3C-05C0-4A7A-8A1A-28544E413608}" destId="{DA11C292-2ABB-4988-A997-2423A7AE20C0}" srcOrd="0" destOrd="0" presId="urn:microsoft.com/office/officeart/2008/layout/HorizontalMultiLevelHierarchy"/>
    <dgm:cxn modelId="{D508F05E-FEBF-4D7F-BC1C-241DF106F677}" type="presParOf" srcId="{648A2C3C-05C0-4A7A-8A1A-28544E413608}" destId="{066360C0-3A33-46BD-90B6-1508A710D6E6}" srcOrd="1" destOrd="0" presId="urn:microsoft.com/office/officeart/2008/layout/HorizontalMultiLevelHierarchy"/>
    <dgm:cxn modelId="{3F4AE2E7-7C1D-4F95-A522-268DCA6DA5D9}" type="presParOf" srcId="{3F3015F4-9C5B-4688-8B23-0776E1EC7C63}" destId="{F5E6A48E-131C-4D19-B554-43A60D65B0CC}" srcOrd="4" destOrd="0" presId="urn:microsoft.com/office/officeart/2008/layout/HorizontalMultiLevelHierarchy"/>
    <dgm:cxn modelId="{D414AECE-29C5-456C-A819-71197225CC73}" type="presParOf" srcId="{F5E6A48E-131C-4D19-B554-43A60D65B0CC}" destId="{8C74A320-640B-442D-94D2-0F3EC2EF7A2C}" srcOrd="0" destOrd="0" presId="urn:microsoft.com/office/officeart/2008/layout/HorizontalMultiLevelHierarchy"/>
    <dgm:cxn modelId="{8F9F74BC-93A4-4F61-8D7D-32EB27F78A82}" type="presParOf" srcId="{3F3015F4-9C5B-4688-8B23-0776E1EC7C63}" destId="{AC4D68B0-1B13-404A-9EDF-E5A7512842BB}" srcOrd="5" destOrd="0" presId="urn:microsoft.com/office/officeart/2008/layout/HorizontalMultiLevelHierarchy"/>
    <dgm:cxn modelId="{1BC4BF7F-3617-4024-BDF9-DDE7EDBF31F0}" type="presParOf" srcId="{AC4D68B0-1B13-404A-9EDF-E5A7512842BB}" destId="{47904E86-E0F2-4DE5-97E1-C03C3BA25C0D}" srcOrd="0" destOrd="0" presId="urn:microsoft.com/office/officeart/2008/layout/HorizontalMultiLevelHierarchy"/>
    <dgm:cxn modelId="{787B56F1-531C-4A42-BE37-4E138EA19731}" type="presParOf" srcId="{AC4D68B0-1B13-404A-9EDF-E5A7512842BB}" destId="{E5B9E878-E1C6-4894-9005-52A9BABA8F47}" srcOrd="1" destOrd="0" presId="urn:microsoft.com/office/officeart/2008/layout/HorizontalMultiLevelHierarchy"/>
    <dgm:cxn modelId="{7F863D8F-204D-4173-85A9-3A3C2A859BF1}" type="presParOf" srcId="{3F3015F4-9C5B-4688-8B23-0776E1EC7C63}" destId="{A0249298-C1BF-4F54-BA57-864E55C07770}" srcOrd="6" destOrd="0" presId="urn:microsoft.com/office/officeart/2008/layout/HorizontalMultiLevelHierarchy"/>
    <dgm:cxn modelId="{9DA6B975-D86C-4EC5-96A3-7E007433A58A}" type="presParOf" srcId="{A0249298-C1BF-4F54-BA57-864E55C07770}" destId="{A2CFA2A5-4323-4A97-86D1-37B57667C96D}" srcOrd="0" destOrd="0" presId="urn:microsoft.com/office/officeart/2008/layout/HorizontalMultiLevelHierarchy"/>
    <dgm:cxn modelId="{A987D3C7-464C-4B8D-8FEA-A53C12E71F20}" type="presParOf" srcId="{3F3015F4-9C5B-4688-8B23-0776E1EC7C63}" destId="{77CFD193-8A5E-44DD-AB9A-C8CA1C093B46}" srcOrd="7" destOrd="0" presId="urn:microsoft.com/office/officeart/2008/layout/HorizontalMultiLevelHierarchy"/>
    <dgm:cxn modelId="{D938900D-50A4-4EBD-953A-7B31ED35EB5D}" type="presParOf" srcId="{77CFD193-8A5E-44DD-AB9A-C8CA1C093B46}" destId="{EB63F777-646F-4D87-B50B-B1B6508EEE2B}" srcOrd="0" destOrd="0" presId="urn:microsoft.com/office/officeart/2008/layout/HorizontalMultiLevelHierarchy"/>
    <dgm:cxn modelId="{743C40BE-EAB2-4C18-9102-7D9B6BFC5F7E}" type="presParOf" srcId="{77CFD193-8A5E-44DD-AB9A-C8CA1C093B46}" destId="{AE109CDE-F6DC-4026-9DCD-2ABEA84D51F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8B121-3B62-458F-8FB5-AD5FA35E4BB9}">
      <dsp:nvSpPr>
        <dsp:cNvPr id="0" name=""/>
        <dsp:cNvSpPr/>
      </dsp:nvSpPr>
      <dsp:spPr>
        <a:xfrm>
          <a:off x="4154049" y="2724980"/>
          <a:ext cx="2284691" cy="2284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РО модуля</a:t>
          </a:r>
          <a:endParaRPr lang="ru-RU" sz="3800" kern="1200" dirty="0"/>
        </a:p>
      </dsp:txBody>
      <dsp:txXfrm>
        <a:off x="4488634" y="3059565"/>
        <a:ext cx="1615521" cy="1615521"/>
      </dsp:txXfrm>
    </dsp:sp>
    <dsp:sp modelId="{9CF7A720-DD6E-4738-A13D-F6655041DE43}">
      <dsp:nvSpPr>
        <dsp:cNvPr id="0" name=""/>
        <dsp:cNvSpPr/>
      </dsp:nvSpPr>
      <dsp:spPr>
        <a:xfrm rot="10819956">
          <a:off x="2043897" y="3814752"/>
          <a:ext cx="2153693" cy="65113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A1ED5-F3EF-47DC-A16D-C241D17AC5AA}">
      <dsp:nvSpPr>
        <dsp:cNvPr id="0" name=""/>
        <dsp:cNvSpPr/>
      </dsp:nvSpPr>
      <dsp:spPr>
        <a:xfrm>
          <a:off x="789837" y="2979282"/>
          <a:ext cx="2170456" cy="173636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Патофизиология, </a:t>
          </a:r>
          <a:r>
            <a:rPr lang="ru-RU" sz="1900" b="1" kern="1200" dirty="0" err="1" smtClean="0"/>
            <a:t>Патоанатомия</a:t>
          </a:r>
          <a:r>
            <a:rPr lang="ru-RU" sz="1900" b="1" kern="1200" dirty="0" smtClean="0"/>
            <a:t>, Фармакология</a:t>
          </a:r>
          <a:endParaRPr lang="ru-RU" sz="1900" b="1" kern="1200" dirty="0"/>
        </a:p>
      </dsp:txBody>
      <dsp:txXfrm>
        <a:off x="840693" y="3030138"/>
        <a:ext cx="2068744" cy="1634653"/>
      </dsp:txXfrm>
    </dsp:sp>
    <dsp:sp modelId="{1C92A5DD-3343-4DE6-AF4C-E720845BC06C}">
      <dsp:nvSpPr>
        <dsp:cNvPr id="0" name=""/>
        <dsp:cNvSpPr/>
      </dsp:nvSpPr>
      <dsp:spPr>
        <a:xfrm rot="16191252">
          <a:off x="4091493" y="1433872"/>
          <a:ext cx="1754197" cy="65113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08A10-AB2F-42C2-9CE2-5BF5504A1D3D}">
      <dsp:nvSpPr>
        <dsp:cNvPr id="0" name=""/>
        <dsp:cNvSpPr/>
      </dsp:nvSpPr>
      <dsp:spPr>
        <a:xfrm>
          <a:off x="4203536" y="514"/>
          <a:ext cx="2170456" cy="173636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Общая хирургия, Радиология</a:t>
          </a:r>
          <a:endParaRPr lang="ru-RU" sz="1900" b="1" kern="1200" dirty="0"/>
        </a:p>
      </dsp:txBody>
      <dsp:txXfrm>
        <a:off x="4254392" y="51370"/>
        <a:ext cx="2068744" cy="1634653"/>
      </dsp:txXfrm>
    </dsp:sp>
    <dsp:sp modelId="{50B39DBF-D01F-4ACC-B619-570E08D7D9E1}">
      <dsp:nvSpPr>
        <dsp:cNvPr id="0" name=""/>
        <dsp:cNvSpPr/>
      </dsp:nvSpPr>
      <dsp:spPr>
        <a:xfrm>
          <a:off x="6558981" y="3820941"/>
          <a:ext cx="2095262" cy="65113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1ADA3-5BEC-4B8C-A526-465C9D1114B5}">
      <dsp:nvSpPr>
        <dsp:cNvPr id="0" name=""/>
        <dsp:cNvSpPr/>
      </dsp:nvSpPr>
      <dsp:spPr>
        <a:xfrm>
          <a:off x="7568242" y="3128180"/>
          <a:ext cx="2170456" cy="173636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ПВБ, ПДБ, </a:t>
          </a:r>
          <a:r>
            <a:rPr lang="ru-RU" sz="1900" b="1" kern="1200" dirty="0" err="1" smtClean="0"/>
            <a:t>Ком.навыки</a:t>
          </a:r>
          <a:endParaRPr lang="ru-RU" sz="1900" b="1" kern="1200" dirty="0"/>
        </a:p>
      </dsp:txBody>
      <dsp:txXfrm>
        <a:off x="7619098" y="3179036"/>
        <a:ext cx="2068744" cy="1634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DA605-6515-4D1E-8779-389CD8F53C26}">
      <dsp:nvSpPr>
        <dsp:cNvPr id="0" name=""/>
        <dsp:cNvSpPr/>
      </dsp:nvSpPr>
      <dsp:spPr>
        <a:xfrm>
          <a:off x="3356666" y="2185027"/>
          <a:ext cx="2247923" cy="242693"/>
        </a:xfrm>
        <a:custGeom>
          <a:avLst/>
          <a:gdLst/>
          <a:ahLst/>
          <a:cxnLst/>
          <a:rect l="0" t="0" r="0" b="0"/>
          <a:pathLst>
            <a:path>
              <a:moveTo>
                <a:pt x="0" y="242693"/>
              </a:moveTo>
              <a:lnTo>
                <a:pt x="2247923" y="242693"/>
              </a:lnTo>
              <a:lnTo>
                <a:pt x="2247923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84DF-3E23-4117-89F4-D0BEAAA75B45}">
      <dsp:nvSpPr>
        <dsp:cNvPr id="0" name=""/>
        <dsp:cNvSpPr/>
      </dsp:nvSpPr>
      <dsp:spPr>
        <a:xfrm>
          <a:off x="3356666" y="2427721"/>
          <a:ext cx="4419225" cy="1511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7698" y="0"/>
              </a:lnTo>
              <a:lnTo>
                <a:pt x="4077698" y="1511525"/>
              </a:lnTo>
              <a:lnTo>
                <a:pt x="4419225" y="151152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36B93-2461-4E5E-9F41-E4D4E4F1F5FB}">
      <dsp:nvSpPr>
        <dsp:cNvPr id="0" name=""/>
        <dsp:cNvSpPr/>
      </dsp:nvSpPr>
      <dsp:spPr>
        <a:xfrm>
          <a:off x="3356666" y="2367657"/>
          <a:ext cx="4387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0063"/>
              </a:moveTo>
              <a:lnTo>
                <a:pt x="4046081" y="60063"/>
              </a:lnTo>
              <a:lnTo>
                <a:pt x="4046081" y="45720"/>
              </a:lnTo>
              <a:lnTo>
                <a:pt x="4387608" y="4572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935A3-5486-4BF1-A2D0-59EFF788B6C3}">
      <dsp:nvSpPr>
        <dsp:cNvPr id="0" name=""/>
        <dsp:cNvSpPr/>
      </dsp:nvSpPr>
      <dsp:spPr>
        <a:xfrm>
          <a:off x="3356666" y="959154"/>
          <a:ext cx="4416297" cy="1468567"/>
        </a:xfrm>
        <a:custGeom>
          <a:avLst/>
          <a:gdLst/>
          <a:ahLst/>
          <a:cxnLst/>
          <a:rect l="0" t="0" r="0" b="0"/>
          <a:pathLst>
            <a:path>
              <a:moveTo>
                <a:pt x="0" y="1468567"/>
              </a:moveTo>
              <a:lnTo>
                <a:pt x="4074769" y="1468567"/>
              </a:lnTo>
              <a:lnTo>
                <a:pt x="4074769" y="0"/>
              </a:lnTo>
              <a:lnTo>
                <a:pt x="4416297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51398-C114-45DD-B356-9786C03B4610}">
      <dsp:nvSpPr>
        <dsp:cNvPr id="0" name=""/>
        <dsp:cNvSpPr/>
      </dsp:nvSpPr>
      <dsp:spPr>
        <a:xfrm>
          <a:off x="0" y="1559280"/>
          <a:ext cx="3356666" cy="1736881"/>
        </a:xfrm>
        <a:prstGeom prst="rect">
          <a:avLst/>
        </a:prstGeom>
        <a:solidFill>
          <a:schemeClr val="accent4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РО, список заболеваний/клинических проблем, перечень основных медицинских процедур</a:t>
          </a:r>
          <a:br>
            <a:rPr lang="ru-RU" sz="1900" b="1" kern="1200" dirty="0" smtClean="0">
              <a:solidFill>
                <a:schemeClr val="tx1"/>
              </a:solidFill>
            </a:rPr>
          </a:br>
          <a:endParaRPr lang="ru-RU" sz="1900" b="1" kern="1200" dirty="0">
            <a:solidFill>
              <a:schemeClr val="tx1"/>
            </a:solidFill>
          </a:endParaRPr>
        </a:p>
      </dsp:txBody>
      <dsp:txXfrm>
        <a:off x="0" y="1559280"/>
        <a:ext cx="3356666" cy="1736881"/>
      </dsp:txXfrm>
    </dsp:sp>
    <dsp:sp modelId="{E23EF21D-4C4A-4426-9941-AB3A525802C3}">
      <dsp:nvSpPr>
        <dsp:cNvPr id="0" name=""/>
        <dsp:cNvSpPr/>
      </dsp:nvSpPr>
      <dsp:spPr>
        <a:xfrm>
          <a:off x="7772963" y="438325"/>
          <a:ext cx="3415272" cy="1041658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Патофизиология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chemeClr val="tx1"/>
              </a:solidFill>
            </a:rPr>
            <a:t>Патоанатомия</a:t>
          </a:r>
          <a:r>
            <a:rPr lang="ru-RU" sz="19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Фармакология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772963" y="438325"/>
        <a:ext cx="3415272" cy="1041658"/>
      </dsp:txXfrm>
    </dsp:sp>
    <dsp:sp modelId="{C48B0832-BCA9-4191-AA44-68100CC1D743}">
      <dsp:nvSpPr>
        <dsp:cNvPr id="0" name=""/>
        <dsp:cNvSpPr/>
      </dsp:nvSpPr>
      <dsp:spPr>
        <a:xfrm>
          <a:off x="7744274" y="1892548"/>
          <a:ext cx="3415272" cy="1041658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Общая хирургия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 Радиология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744274" y="1892548"/>
        <a:ext cx="3415272" cy="1041658"/>
      </dsp:txXfrm>
    </dsp:sp>
    <dsp:sp modelId="{3A699978-260C-485A-9CC9-3605AFB8D95E}">
      <dsp:nvSpPr>
        <dsp:cNvPr id="0" name=""/>
        <dsp:cNvSpPr/>
      </dsp:nvSpPr>
      <dsp:spPr>
        <a:xfrm>
          <a:off x="7775891" y="3418417"/>
          <a:ext cx="3415272" cy="1041658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Коммуникативные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навыки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775891" y="3418417"/>
        <a:ext cx="3415272" cy="1041658"/>
      </dsp:txXfrm>
    </dsp:sp>
    <dsp:sp modelId="{871C8BAD-0881-498D-A6E6-DCEEA16F0D15}">
      <dsp:nvSpPr>
        <dsp:cNvPr id="0" name=""/>
        <dsp:cNvSpPr/>
      </dsp:nvSpPr>
      <dsp:spPr>
        <a:xfrm>
          <a:off x="4264966" y="1143369"/>
          <a:ext cx="2679246" cy="1041658"/>
        </a:xfrm>
        <a:prstGeom prst="rect">
          <a:avLst/>
        </a:prstGeom>
        <a:solidFill>
          <a:schemeClr val="accent4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ПВБ и ПДБ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4264966" y="1143369"/>
        <a:ext cx="2679246" cy="1041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49298-C1BF-4F54-BA57-864E55C07770}">
      <dsp:nvSpPr>
        <dsp:cNvPr id="0" name=""/>
        <dsp:cNvSpPr/>
      </dsp:nvSpPr>
      <dsp:spPr>
        <a:xfrm>
          <a:off x="2047166" y="2977044"/>
          <a:ext cx="543762" cy="236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881" y="0"/>
              </a:lnTo>
              <a:lnTo>
                <a:pt x="271881" y="2366940"/>
              </a:lnTo>
              <a:lnTo>
                <a:pt x="543762" y="236694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58333" y="4099799"/>
        <a:ext cx="121429" cy="121429"/>
      </dsp:txXfrm>
    </dsp:sp>
    <dsp:sp modelId="{F5E6A48E-131C-4D19-B554-43A60D65B0CC}">
      <dsp:nvSpPr>
        <dsp:cNvPr id="0" name=""/>
        <dsp:cNvSpPr/>
      </dsp:nvSpPr>
      <dsp:spPr>
        <a:xfrm>
          <a:off x="2047166" y="2977044"/>
          <a:ext cx="593596" cy="1237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798" y="0"/>
              </a:lnTo>
              <a:lnTo>
                <a:pt x="296798" y="1237716"/>
              </a:lnTo>
              <a:lnTo>
                <a:pt x="593596" y="123771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09647" y="3561585"/>
        <a:ext cx="68634" cy="68634"/>
      </dsp:txXfrm>
    </dsp:sp>
    <dsp:sp modelId="{2AA12B48-FF8A-4FE7-A39C-F6431A868A96}">
      <dsp:nvSpPr>
        <dsp:cNvPr id="0" name=""/>
        <dsp:cNvSpPr/>
      </dsp:nvSpPr>
      <dsp:spPr>
        <a:xfrm>
          <a:off x="2047166" y="2668208"/>
          <a:ext cx="612008" cy="308835"/>
        </a:xfrm>
        <a:custGeom>
          <a:avLst/>
          <a:gdLst/>
          <a:ahLst/>
          <a:cxnLst/>
          <a:rect l="0" t="0" r="0" b="0"/>
          <a:pathLst>
            <a:path>
              <a:moveTo>
                <a:pt x="0" y="308835"/>
              </a:moveTo>
              <a:lnTo>
                <a:pt x="306004" y="308835"/>
              </a:lnTo>
              <a:lnTo>
                <a:pt x="306004" y="0"/>
              </a:lnTo>
              <a:lnTo>
                <a:pt x="612008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36033" y="2805488"/>
        <a:ext cx="34275" cy="34275"/>
      </dsp:txXfrm>
    </dsp:sp>
    <dsp:sp modelId="{B024B2DC-8576-4920-B87C-57FEAA6C0B6F}">
      <dsp:nvSpPr>
        <dsp:cNvPr id="0" name=""/>
        <dsp:cNvSpPr/>
      </dsp:nvSpPr>
      <dsp:spPr>
        <a:xfrm>
          <a:off x="2047166" y="1162578"/>
          <a:ext cx="625657" cy="1814466"/>
        </a:xfrm>
        <a:custGeom>
          <a:avLst/>
          <a:gdLst/>
          <a:ahLst/>
          <a:cxnLst/>
          <a:rect l="0" t="0" r="0" b="0"/>
          <a:pathLst>
            <a:path>
              <a:moveTo>
                <a:pt x="0" y="1814466"/>
              </a:moveTo>
              <a:lnTo>
                <a:pt x="312828" y="1814466"/>
              </a:lnTo>
              <a:lnTo>
                <a:pt x="312828" y="0"/>
              </a:lnTo>
              <a:lnTo>
                <a:pt x="625657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312013" y="2021828"/>
        <a:ext cx="95965" cy="95965"/>
      </dsp:txXfrm>
    </dsp:sp>
    <dsp:sp modelId="{6C201CB6-2E96-4428-B533-B6DDD0555F95}">
      <dsp:nvSpPr>
        <dsp:cNvPr id="0" name=""/>
        <dsp:cNvSpPr/>
      </dsp:nvSpPr>
      <dsp:spPr>
        <a:xfrm rot="16200000">
          <a:off x="-1765437" y="2136210"/>
          <a:ext cx="5943540" cy="1681668"/>
        </a:xfrm>
        <a:prstGeom prst="rect">
          <a:avLst/>
        </a:prstGeom>
        <a:solidFill>
          <a:schemeClr val="accent4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РО, список заболеваний / клинических проблем, перечень основных медицинских процедур</a:t>
          </a:r>
          <a:br>
            <a:rPr lang="ru-RU" sz="2400" b="1" kern="1200" dirty="0" smtClean="0">
              <a:solidFill>
                <a:schemeClr val="tx1"/>
              </a:solidFill>
            </a:rPr>
          </a:br>
          <a:endParaRPr lang="ru-RU" sz="2400" kern="1200" dirty="0">
            <a:solidFill>
              <a:schemeClr val="tx1"/>
            </a:solidFill>
          </a:endParaRPr>
        </a:p>
      </dsp:txBody>
      <dsp:txXfrm>
        <a:off x="-1765437" y="2136210"/>
        <a:ext cx="5943540" cy="1681668"/>
      </dsp:txXfrm>
    </dsp:sp>
    <dsp:sp modelId="{51C3DD4F-133B-4DC8-B79A-6AED5469EBAD}">
      <dsp:nvSpPr>
        <dsp:cNvPr id="0" name=""/>
        <dsp:cNvSpPr/>
      </dsp:nvSpPr>
      <dsp:spPr>
        <a:xfrm>
          <a:off x="2672824" y="675301"/>
          <a:ext cx="8560539" cy="974552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Общая врачебная практика </a:t>
          </a:r>
          <a:r>
            <a:rPr lang="ru-RU" sz="2400" kern="1200" dirty="0" smtClean="0">
              <a:solidFill>
                <a:schemeClr val="tx1"/>
              </a:solidFill>
            </a:rPr>
            <a:t>(интернатура 6-7 курс))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672824" y="675301"/>
        <a:ext cx="8560539" cy="974552"/>
      </dsp:txXfrm>
    </dsp:sp>
    <dsp:sp modelId="{DA11C292-2ABB-4988-A997-2423A7AE20C0}">
      <dsp:nvSpPr>
        <dsp:cNvPr id="0" name=""/>
        <dsp:cNvSpPr/>
      </dsp:nvSpPr>
      <dsp:spPr>
        <a:xfrm>
          <a:off x="2659175" y="1784323"/>
          <a:ext cx="8630159" cy="1767770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Модуль- Сердечно-сосудистые заболевания (4 курс):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800" b="0" kern="1200" smtClean="0">
              <a:solidFill>
                <a:schemeClr val="tx1"/>
              </a:solidFill>
            </a:rPr>
            <a:t>Кардиология, в т.ч. в работе </a:t>
          </a:r>
          <a:r>
            <a:rPr lang="ru-RU" sz="1800" b="0" kern="1200" dirty="0" smtClean="0">
              <a:solidFill>
                <a:schemeClr val="tx1"/>
              </a:solidFill>
            </a:rPr>
            <a:t>ВОП</a:t>
          </a:r>
          <a:r>
            <a:rPr lang="x-none" sz="1800" b="0" kern="1200" smtClean="0">
              <a:solidFill>
                <a:schemeClr val="tx1"/>
              </a:solidFill>
            </a:rPr>
            <a:t>, Фармакология</a:t>
          </a:r>
          <a:r>
            <a:rPr lang="ru-RU" sz="1800" b="0" kern="1200" dirty="0" smtClean="0">
              <a:solidFill>
                <a:schemeClr val="tx1"/>
              </a:solidFill>
            </a:rPr>
            <a:t>, КЛД </a:t>
          </a:r>
          <a:r>
            <a:rPr lang="ru-RU" sz="2000" b="0" kern="1200" dirty="0" smtClean="0">
              <a:solidFill>
                <a:schemeClr val="tx1"/>
              </a:solidFill>
            </a:rPr>
            <a:t>, Радиология,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Клиническая анатомия и оперативная хирургия; Кардиохирургия и сосудистая хирургия 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2659175" y="1784323"/>
        <a:ext cx="8630159" cy="1767770"/>
      </dsp:txXfrm>
    </dsp:sp>
    <dsp:sp modelId="{47904E86-E0F2-4DE5-97E1-C03C3BA25C0D}">
      <dsp:nvSpPr>
        <dsp:cNvPr id="0" name=""/>
        <dsp:cNvSpPr/>
      </dsp:nvSpPr>
      <dsp:spPr>
        <a:xfrm>
          <a:off x="2640763" y="3727484"/>
          <a:ext cx="8616158" cy="974552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Кровообращение (патология) ( 3 курс):</a:t>
          </a:r>
          <a:r>
            <a:rPr lang="ru-RU" sz="2000" b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патофизиология, </a:t>
          </a:r>
          <a:r>
            <a:rPr lang="ru-RU" sz="2000" kern="1200" dirty="0" err="1" smtClean="0">
              <a:solidFill>
                <a:schemeClr val="tx1"/>
              </a:solidFill>
            </a:rPr>
            <a:t>патоанатомия</a:t>
          </a:r>
          <a:r>
            <a:rPr lang="ru-RU" sz="2000" kern="1200" dirty="0" smtClean="0">
              <a:solidFill>
                <a:schemeClr val="tx1"/>
              </a:solidFill>
            </a:rPr>
            <a:t>, фармакология, ПДБ,ПВБ, радиология, общая хирургия, </a:t>
          </a:r>
          <a:r>
            <a:rPr lang="ru-RU" sz="2000" kern="1200" dirty="0" err="1" smtClean="0">
              <a:solidFill>
                <a:schemeClr val="tx1"/>
              </a:solidFill>
            </a:rPr>
            <a:t>ком.навыки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40763" y="3727484"/>
        <a:ext cx="8616158" cy="974552"/>
      </dsp:txXfrm>
    </dsp:sp>
    <dsp:sp modelId="{EB63F777-646F-4D87-B50B-B1B6508EEE2B}">
      <dsp:nvSpPr>
        <dsp:cNvPr id="0" name=""/>
        <dsp:cNvSpPr/>
      </dsp:nvSpPr>
      <dsp:spPr>
        <a:xfrm>
          <a:off x="2590929" y="4856708"/>
          <a:ext cx="8630511" cy="974552"/>
        </a:xfrm>
        <a:prstGeom prst="rect">
          <a:avLst/>
        </a:prstGeom>
        <a:solidFill>
          <a:schemeClr val="accent4">
            <a:lumMod val="9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Кровообращение (норма) (2 курс):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анатомия, гистология, физиология, биохимия, </a:t>
          </a:r>
          <a:r>
            <a:rPr lang="ru-RU" sz="2000" b="0" kern="1200" dirty="0" err="1" smtClean="0">
              <a:solidFill>
                <a:schemeClr val="tx1"/>
              </a:solidFill>
            </a:rPr>
            <a:t>мед.экология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2590929" y="4856708"/>
        <a:ext cx="8630511" cy="974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1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31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5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0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36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3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0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81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93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93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15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714" y="6927"/>
            <a:ext cx="8825658" cy="2677648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Constantia" pitchFamily="18" charset="0"/>
                <a:cs typeface="Arial" panose="020B0604020202020204" pitchFamily="34" charset="0"/>
              </a:rPr>
              <a:t>Казахский НАЦИОНАЛЬНЫЙ МЕДИЦИНСКИЙ УНИВЕРСИТЕТ </a:t>
            </a:r>
            <a:br>
              <a:rPr lang="ru-RU" sz="3200" b="1" dirty="0">
                <a:latin typeface="Constantia" pitchFamily="18" charset="0"/>
                <a:cs typeface="Arial" panose="020B0604020202020204" pitchFamily="34" charset="0"/>
              </a:rPr>
            </a:br>
            <a:r>
              <a:rPr lang="ru-RU" sz="3200" b="1" dirty="0">
                <a:latin typeface="Constantia" pitchFamily="18" charset="0"/>
                <a:cs typeface="Arial" panose="020B0604020202020204" pitchFamily="34" charset="0"/>
              </a:rPr>
              <a:t>им. </a:t>
            </a:r>
            <a:r>
              <a:rPr lang="ru-RU" sz="3200" b="1" dirty="0" err="1">
                <a:latin typeface="Constantia" pitchFamily="18" charset="0"/>
                <a:cs typeface="Arial" panose="020B0604020202020204" pitchFamily="34" charset="0"/>
              </a:rPr>
              <a:t>С.Д.Асфендиярова</a:t>
            </a:r>
            <a:endParaRPr lang="ru-RU" sz="3200" dirty="0">
              <a:effectLst/>
              <a:latin typeface="Constantia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96588" y="3209925"/>
            <a:ext cx="10944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829925" y="446722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/>
        </p:nvSpPr>
        <p:spPr>
          <a:xfrm>
            <a:off x="479585" y="3538848"/>
            <a:ext cx="10993549" cy="277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«Опыт </a:t>
            </a:r>
            <a:r>
              <a:rPr lang="kk-KZ" sz="4000" b="1" dirty="0">
                <a:solidFill>
                  <a:schemeClr val="bg1"/>
                </a:solidFill>
              </a:rPr>
              <a:t>разработки</a:t>
            </a:r>
            <a:r>
              <a:rPr lang="ru-RU" sz="4000" b="1" dirty="0">
                <a:solidFill>
                  <a:schemeClr val="bg1"/>
                </a:solidFill>
              </a:rPr>
              <a:t> и перспективы образовательной программы по специальности </a:t>
            </a:r>
            <a:r>
              <a:rPr lang="kk-KZ" sz="4000" b="1" dirty="0">
                <a:solidFill>
                  <a:schemeClr val="bg1"/>
                </a:solidFill>
              </a:rPr>
              <a:t>В086 - </a:t>
            </a:r>
            <a:r>
              <a:rPr lang="ru-RU" sz="4000" b="1" dirty="0">
                <a:solidFill>
                  <a:schemeClr val="bg1"/>
                </a:solidFill>
              </a:rPr>
              <a:t>«Общая медицина»</a:t>
            </a:r>
            <a:endParaRPr lang="ru-RU" sz="2200" dirty="0" smtClean="0">
              <a:solidFill>
                <a:schemeClr val="bg1"/>
              </a:solidFill>
            </a:endParaRPr>
          </a:p>
          <a:p>
            <a:pPr algn="r"/>
            <a:endParaRPr lang="ru-RU" sz="2200" dirty="0">
              <a:solidFill>
                <a:schemeClr val="bg1"/>
              </a:solidFill>
            </a:endParaRPr>
          </a:p>
          <a:p>
            <a:pPr algn="r"/>
            <a:endParaRPr lang="ru-RU" sz="2200" dirty="0" smtClean="0">
              <a:solidFill>
                <a:schemeClr val="bg1"/>
              </a:solidFill>
            </a:endParaRPr>
          </a:p>
          <a:p>
            <a:pPr algn="r"/>
            <a:endParaRPr lang="ru-RU" sz="2200" dirty="0">
              <a:solidFill>
                <a:schemeClr val="bg1"/>
              </a:solidFill>
            </a:endParaRPr>
          </a:p>
          <a:p>
            <a:pPr algn="r"/>
            <a:endParaRPr lang="ru-RU" sz="2200" dirty="0" smtClean="0">
              <a:solidFill>
                <a:schemeClr val="bg1"/>
              </a:solidFill>
            </a:endParaRP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Рослякова </a:t>
            </a:r>
            <a:r>
              <a:rPr lang="ru-RU" sz="2200" dirty="0">
                <a:solidFill>
                  <a:schemeClr val="bg1"/>
                </a:solidFill>
              </a:rPr>
              <a:t>Е.М., </a:t>
            </a:r>
            <a:r>
              <a:rPr lang="ru-RU" sz="2200" dirty="0" smtClean="0">
                <a:solidFill>
                  <a:schemeClr val="bg1"/>
                </a:solidFill>
              </a:rPr>
              <a:t>руководитель ОП,</a:t>
            </a: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доцент </a:t>
            </a:r>
            <a:r>
              <a:rPr lang="ru-RU" sz="2200" dirty="0">
                <a:solidFill>
                  <a:schemeClr val="bg1"/>
                </a:solidFill>
              </a:rPr>
              <a:t>кафедры нормальной </a:t>
            </a:r>
            <a:r>
              <a:rPr lang="ru-RU" sz="2200" dirty="0" smtClean="0">
                <a:solidFill>
                  <a:schemeClr val="bg1"/>
                </a:solidFill>
              </a:rPr>
              <a:t>физиологии</a:t>
            </a: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>
                <a:solidFill>
                  <a:schemeClr val="bg1"/>
                </a:solidFill>
              </a:rPr>
              <a:t>КазНМУ им. </a:t>
            </a:r>
            <a:r>
              <a:rPr lang="ru-RU" sz="2200" dirty="0" err="1">
                <a:solidFill>
                  <a:schemeClr val="bg1"/>
                </a:solidFill>
              </a:rPr>
              <a:t>С.Д.Асфендиярова</a:t>
            </a:r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Constantia" pitchFamily="18" charset="0"/>
                <a:cs typeface="Arial" panose="020B0604020202020204" pitchFamily="34" charset="0"/>
              </a:rPr>
              <a:t>                                                               </a:t>
            </a:r>
            <a:endParaRPr lang="ru-RU" sz="2900" b="1" dirty="0">
              <a:solidFill>
                <a:schemeClr val="bg1"/>
              </a:solidFill>
              <a:latin typeface="Constantia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155" y="651432"/>
            <a:ext cx="1782769" cy="21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0" y="327546"/>
            <a:ext cx="11029616" cy="133748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Требования к компетенциям выпускника и конечным результатам обучения программы  «ОБЩАЯ Медицина«  по </a:t>
            </a:r>
            <a:r>
              <a:rPr lang="ru-RU" sz="2000" b="1" dirty="0" smtClean="0"/>
              <a:t>ГОСО (бакалавриат)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40075"/>
              </p:ext>
            </p:extLst>
          </p:nvPr>
        </p:nvGraphicFramePr>
        <p:xfrm>
          <a:off x="573206" y="2129050"/>
          <a:ext cx="11041039" cy="4076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2842"/>
                <a:gridCol w="8148197"/>
              </a:tblGrid>
              <a:tr h="342508">
                <a:tc>
                  <a:txBody>
                    <a:bodyPr/>
                    <a:lstStyle/>
                    <a:p>
                      <a:pPr marL="127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Компетенции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Результаты обучения </a:t>
                      </a:r>
                      <a:r>
                        <a:rPr lang="ru-RU" sz="1800" dirty="0" smtClean="0">
                          <a:effectLst/>
                        </a:rPr>
                        <a:t>программы. Выпускник </a:t>
                      </a:r>
                      <a:r>
                        <a:rPr lang="ru-RU" sz="1800" dirty="0">
                          <a:effectLst/>
                        </a:rPr>
                        <a:t>будет способен: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4924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Адвокат здоровья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Реагировать на потребности здоровья пациента/общества, отстаивая интересы пациента в клинической среде и за ее пределами с учетом принятых законов, нормативно-правовых актов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376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Обучающийся       </a:t>
                      </a:r>
                    </a:p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протяжении жизни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Непрерывно совершенствовать свои профессиональные компетенции через постоянное самообучение,  распространению знаний и обучение других специалистов здравоохранения.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6483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Демонстрировать приверженность пациентам, обществу, профессии, здоровью, применяя лучшие практики и придерживаясь высоких этических стандартов.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8228">
                <a:tc>
                  <a:txBody>
                    <a:bodyPr/>
                    <a:lstStyle/>
                    <a:p>
                      <a:pPr marL="12700" algn="just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Ученый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Применять  в своей деятельности научные принципы, методы и знание доказательной практики . Владеть навыками академического письма, презентации, применяя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-технологии.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 е з у л ь т а т ы о б у ч е н и я п р о г р а м </a:t>
            </a:r>
            <a:r>
              <a:rPr lang="ru-RU" b="1" dirty="0" err="1"/>
              <a:t>м</a:t>
            </a:r>
            <a:r>
              <a:rPr lang="ru-RU" b="1" dirty="0"/>
              <a:t> ы для бакалавриата 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Выпускник будет способен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9432" y="2004626"/>
            <a:ext cx="113685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en-US" b="1" dirty="0" smtClean="0"/>
              <a:t>ON</a:t>
            </a:r>
            <a:r>
              <a:rPr lang="ru-RU" b="1" dirty="0"/>
              <a:t>1 </a:t>
            </a:r>
            <a:r>
              <a:rPr lang="kk-KZ" dirty="0"/>
              <a:t>Заниматься медицинской деятельностью</a:t>
            </a:r>
            <a:r>
              <a:rPr lang="ru-RU" dirty="0"/>
              <a:t>, применяя знания клинических и биомедицинских наук в обеспечении качественного пациент-центрированного лечения.</a:t>
            </a:r>
          </a:p>
          <a:p>
            <a:r>
              <a:rPr lang="en-US" b="1" dirty="0"/>
              <a:t>ON</a:t>
            </a:r>
            <a:r>
              <a:rPr lang="ru-RU" b="1" dirty="0"/>
              <a:t>2 </a:t>
            </a:r>
            <a:r>
              <a:rPr lang="ru-RU" dirty="0"/>
              <a:t>Интерпретировать результаты клинических, лабораторных и функциональных методов исследования на этапах диагностики и лечения  распространенных заболеваний.</a:t>
            </a:r>
          </a:p>
          <a:p>
            <a:r>
              <a:rPr lang="en-US" b="1" dirty="0"/>
              <a:t>ON</a:t>
            </a:r>
            <a:r>
              <a:rPr lang="ru-RU" b="1" dirty="0"/>
              <a:t>3 </a:t>
            </a:r>
            <a:r>
              <a:rPr lang="kk-KZ" dirty="0"/>
              <a:t>Понимать </a:t>
            </a:r>
            <a:r>
              <a:rPr lang="ru-RU" dirty="0"/>
              <a:t>проблемы в области охраны здоровья населения, включая профилактику и информирование населения о наиболее распространенных заболеваниях </a:t>
            </a:r>
          </a:p>
          <a:p>
            <a:r>
              <a:rPr lang="en-US" b="1" dirty="0"/>
              <a:t>ON</a:t>
            </a:r>
            <a:r>
              <a:rPr lang="ru-RU" b="1" dirty="0"/>
              <a:t>4 </a:t>
            </a:r>
            <a:r>
              <a:rPr lang="ru-RU" dirty="0"/>
              <a:t>Назначить адекватное лечение в соответствии с клинической ситуацией; оказать экстренную медицинскую помощь, включая оказание первой помощи и реанимацию.</a:t>
            </a:r>
          </a:p>
          <a:p>
            <a:r>
              <a:rPr lang="en-US" b="1" dirty="0"/>
              <a:t>ON</a:t>
            </a:r>
            <a:r>
              <a:rPr lang="ru-RU" b="1" dirty="0"/>
              <a:t>5  </a:t>
            </a:r>
            <a:r>
              <a:rPr lang="ru-RU" dirty="0"/>
              <a:t>Осуществлять профессиональную деятельность врача общей практики с учетом принятых в обществе законов, нормативно-правовых актов и  этических норм.</a:t>
            </a:r>
          </a:p>
          <a:p>
            <a:r>
              <a:rPr lang="en-US" b="1" dirty="0"/>
              <a:t>ON</a:t>
            </a:r>
            <a:r>
              <a:rPr lang="kk-KZ" b="1" dirty="0"/>
              <a:t>6</a:t>
            </a:r>
            <a:r>
              <a:rPr lang="kk-KZ" dirty="0"/>
              <a:t>  </a:t>
            </a:r>
            <a:r>
              <a:rPr lang="ru-RU" dirty="0"/>
              <a:t>Устанавливать профессиональные взаимоотношения с коллегами и пациентом, работать в команде для эффективного выполнения профессиональных задач.</a:t>
            </a:r>
          </a:p>
          <a:p>
            <a:r>
              <a:rPr lang="en-US" b="1" dirty="0"/>
              <a:t>ON</a:t>
            </a:r>
            <a:r>
              <a:rPr lang="ru-RU" b="1" dirty="0"/>
              <a:t>7  </a:t>
            </a:r>
            <a:r>
              <a:rPr lang="ru-RU" dirty="0"/>
              <a:t>Применять </a:t>
            </a:r>
            <a:r>
              <a:rPr lang="en-US" dirty="0"/>
              <a:t>IT</a:t>
            </a:r>
            <a:r>
              <a:rPr lang="ru-RU" dirty="0"/>
              <a:t>-технологии в области медицины для поиска и критического анализа информации и навыки работы в медицинских информационных системах. </a:t>
            </a:r>
          </a:p>
          <a:p>
            <a:r>
              <a:rPr lang="en-US" b="1" dirty="0"/>
              <a:t>ON</a:t>
            </a:r>
            <a:r>
              <a:rPr lang="ru-RU" b="1" dirty="0"/>
              <a:t>8 </a:t>
            </a:r>
            <a:r>
              <a:rPr lang="ru-RU" dirty="0"/>
              <a:t>Применять  научные принципы, методы и знание доказательной практики для решения проблем клинической медицины и непрерывного профессионального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3031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/>
              <a:t>Основные  результаты </a:t>
            </a:r>
            <a:r>
              <a:rPr lang="ru-RU" b="1" i="1" u="sng" dirty="0" smtClean="0"/>
              <a:t>обучения  ОП  </a:t>
            </a:r>
            <a:r>
              <a:rPr lang="ru-RU" b="1" i="1" u="sng" dirty="0"/>
              <a:t>включают</a:t>
            </a:r>
            <a:br>
              <a:rPr lang="ru-RU" b="1" i="1" u="sng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19" y="1995130"/>
            <a:ext cx="112048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Список заболеваний/клинических </a:t>
            </a:r>
            <a:r>
              <a:rPr lang="ru-RU" sz="2400" b="1" dirty="0"/>
              <a:t>проблем  - 367</a:t>
            </a:r>
          </a:p>
          <a:p>
            <a:r>
              <a:rPr lang="ru-RU" dirty="0"/>
              <a:t>                патология системы органов: 	- респираторная</a:t>
            </a:r>
          </a:p>
          <a:p>
            <a:r>
              <a:rPr lang="ru-RU" dirty="0"/>
              <a:t>				- кардиоваскулярная</a:t>
            </a:r>
          </a:p>
          <a:p>
            <a:r>
              <a:rPr lang="ru-RU" dirty="0"/>
              <a:t>				- желудочно-кишечная</a:t>
            </a:r>
          </a:p>
          <a:p>
            <a:r>
              <a:rPr lang="ru-RU" dirty="0"/>
              <a:t>				- эндокринная</a:t>
            </a:r>
          </a:p>
          <a:p>
            <a:r>
              <a:rPr lang="ru-RU" dirty="0"/>
              <a:t>				- </a:t>
            </a:r>
            <a:r>
              <a:rPr lang="ru-RU" dirty="0" err="1"/>
              <a:t>гематопоэтическая</a:t>
            </a:r>
            <a:endParaRPr lang="ru-RU" dirty="0"/>
          </a:p>
          <a:p>
            <a:r>
              <a:rPr lang="ru-RU" dirty="0"/>
              <a:t>				- мочеполовая</a:t>
            </a:r>
          </a:p>
          <a:p>
            <a:r>
              <a:rPr lang="ru-RU" dirty="0"/>
              <a:t>				- нервно-двигательная</a:t>
            </a:r>
          </a:p>
          <a:p>
            <a:r>
              <a:rPr lang="ru-RU" dirty="0"/>
              <a:t>				- скелетно-мышечная</a:t>
            </a:r>
          </a:p>
          <a:p>
            <a:r>
              <a:rPr lang="ru-RU" dirty="0"/>
              <a:t>				- кожи и мягких тканей</a:t>
            </a:r>
          </a:p>
          <a:p>
            <a:r>
              <a:rPr lang="ru-RU" dirty="0"/>
              <a:t>				- </a:t>
            </a:r>
            <a:r>
              <a:rPr lang="ru-RU" dirty="0" err="1"/>
              <a:t>мультисистемная</a:t>
            </a:r>
            <a:r>
              <a:rPr lang="ru-RU" dirty="0"/>
              <a:t> </a:t>
            </a:r>
            <a:r>
              <a:rPr lang="ru-RU" i="1" dirty="0"/>
              <a:t>(авитаминоз, анафилаксия,  </a:t>
            </a:r>
            <a:r>
              <a:rPr lang="ru-RU" i="1" dirty="0" smtClean="0"/>
              <a:t>нарушения </a:t>
            </a:r>
            <a:r>
              <a:rPr lang="ru-RU" i="1" dirty="0"/>
              <a:t>обмена, </a:t>
            </a:r>
            <a:r>
              <a:rPr lang="ru-RU" i="1" dirty="0" smtClean="0"/>
              <a:t> 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                                                            инфекции</a:t>
            </a:r>
            <a:r>
              <a:rPr lang="ru-RU" i="1" dirty="0"/>
              <a:t>, аутоиммунные </a:t>
            </a:r>
            <a:r>
              <a:rPr lang="ru-RU" i="1" dirty="0" smtClean="0"/>
              <a:t> заболевания</a:t>
            </a:r>
            <a:r>
              <a:rPr lang="ru-RU" i="1" dirty="0"/>
              <a:t>, системные заболевания, </a:t>
            </a:r>
            <a:endParaRPr lang="ru-RU" i="1" dirty="0" smtClean="0"/>
          </a:p>
          <a:p>
            <a:r>
              <a:rPr lang="ru-RU" i="1" dirty="0"/>
              <a:t> </a:t>
            </a:r>
            <a:r>
              <a:rPr lang="ru-RU" i="1" dirty="0" smtClean="0"/>
              <a:t>                                                                                  травмы </a:t>
            </a:r>
            <a:r>
              <a:rPr lang="ru-RU" i="1" dirty="0"/>
              <a:t>и др.)</a:t>
            </a:r>
            <a:endParaRPr lang="ru-RU" dirty="0"/>
          </a:p>
          <a:p>
            <a:r>
              <a:rPr lang="ru-RU" b="1" dirty="0"/>
              <a:t>	</a:t>
            </a:r>
          </a:p>
          <a:p>
            <a:r>
              <a:rPr lang="ru-RU" sz="2400" b="1" dirty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</a:rPr>
              <a:t>Перечень основных медицинских процедур - 240</a:t>
            </a:r>
          </a:p>
        </p:txBody>
      </p:sp>
    </p:spTree>
    <p:extLst>
      <p:ext uri="{BB962C8B-B14F-4D97-AF65-F5344CB8AC3E}">
        <p14:creationId xmlns:p14="http://schemas.microsoft.com/office/powerpoint/2010/main" val="13082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66633"/>
          </a:xfrm>
        </p:spPr>
        <p:txBody>
          <a:bodyPr/>
          <a:lstStyle/>
          <a:p>
            <a:r>
              <a:rPr lang="ru-RU" b="1" dirty="0"/>
              <a:t>Уровни освоения заболеваний/клинических проблем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43974"/>
              </p:ext>
            </p:extLst>
          </p:nvPr>
        </p:nvGraphicFramePr>
        <p:xfrm>
          <a:off x="368135" y="1935678"/>
          <a:ext cx="11566566" cy="4659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860"/>
                <a:gridCol w="10258706"/>
              </a:tblGrid>
              <a:tr h="23225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Кодировка у</a:t>
                      </a:r>
                      <a:r>
                        <a:rPr lang="tr-TR" sz="2000" dirty="0">
                          <a:effectLst/>
                        </a:rPr>
                        <a:t>ровня </a:t>
                      </a:r>
                      <a:r>
                        <a:rPr lang="ru-RU" sz="2000" dirty="0">
                          <a:effectLst/>
                        </a:rPr>
                        <a:t>освоения</a:t>
                      </a:r>
                      <a:r>
                        <a:rPr lang="tr-TR" sz="2000" dirty="0">
                          <a:effectLst/>
                        </a:rPr>
                        <a:t> (производительности):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Способен определить неотложную ситуацию и оказать неотложную помощь</a:t>
                      </a:r>
                      <a:r>
                        <a:rPr lang="ru-RU" sz="2000" dirty="0">
                          <a:effectLst/>
                        </a:rPr>
                        <a:t>, направить к нужному специалисту.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46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PD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Способен выполнить необходимые действия для постановки предварительного диагноза, направить пациента к профильному специалисту.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69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Способен поставить диагноз и знает принципы лечения, выполнив необходимые предварительные действия, направляет пациента профильному специалисту.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232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DT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Выставляет диагноз, проводит лечение самостоятельно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46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Способен осуществлять долгосрочное наблюдение (мониторинг) в условиях первичной медико-санитарной помощи.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69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TF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Способен осуществлять долгосрочное наблюдение (мониторинг) в условиях первичной медико-санитарной помощи в коллаборации с необходимыми специалистами.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46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Способен применять профилактические меры (первичной / вторичной / третичной профилактики).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761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853482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Основные  результаты обучения </a:t>
            </a:r>
            <a:r>
              <a:rPr lang="ru-RU" b="1" i="1" u="sng" dirty="0" smtClean="0"/>
              <a:t>ОП  включают</a:t>
            </a:r>
            <a:r>
              <a:rPr lang="ru-RU" b="1" i="1" u="sng" dirty="0"/>
              <a:t/>
            </a:r>
            <a:br>
              <a:rPr lang="ru-RU" b="1" i="1" u="sng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967" y="1729658"/>
            <a:ext cx="111911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Список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</a:rPr>
              <a:t>заболеваний/клинических проблем  - 367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solidFill>
                  <a:prstClr val="black"/>
                </a:solidFill>
              </a:rPr>
              <a:t>Перечень основных медицинских процедур - 240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История/Сбор анамнеза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Общий осмотр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Хирургический осмотр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Ведение записей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Лабораторная и функциональная диагностика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Профилактика и общественное здоровье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Обучение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Судебная медицина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Ортопедия и ревматология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Оториноларингология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prstClr val="black"/>
                </a:solidFill>
              </a:rPr>
              <a:t>Психосфера</a:t>
            </a: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Неврология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Офтальмология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Акушерство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Педиатрия</a:t>
            </a:r>
          </a:p>
        </p:txBody>
      </p:sp>
    </p:spTree>
    <p:extLst>
      <p:ext uri="{BB962C8B-B14F-4D97-AF65-F5344CB8AC3E}">
        <p14:creationId xmlns:p14="http://schemas.microsoft.com/office/powerpoint/2010/main" val="37764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cap="none" dirty="0">
                <a:ea typeface="Times New Roman" pitchFamily="18" charset="0"/>
                <a:cs typeface="Arial" pitchFamily="34" charset="0"/>
              </a:rPr>
              <a:t>Уровни освоения основных медицинских процедур и навыков</a:t>
            </a:r>
            <a:r>
              <a:rPr lang="ru-RU" sz="4000" cap="none" dirty="0">
                <a:cs typeface="Arial" pitchFamily="34" charset="0"/>
              </a:rPr>
              <a:t/>
            </a:r>
            <a:br>
              <a:rPr lang="ru-RU" sz="4000" cap="none" dirty="0"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38274"/>
              </p:ext>
            </p:extLst>
          </p:nvPr>
        </p:nvGraphicFramePr>
        <p:xfrm>
          <a:off x="627796" y="2153524"/>
          <a:ext cx="10986449" cy="399751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71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15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effectLst/>
                        </a:rPr>
                        <a:t>Уровень освоения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Описание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Знает и понимает  как выполняется  навык/процедура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Выполняет навык/процедуру под руководством преподавателя, в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т.ч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. в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симуляционном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центре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Выполняет  навык/процедур под руководством преподавателя  в ЛПУ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1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 smtClean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Самостоятельно выполняет  навык/процедур под руководством преподавателя наставника в ЛПУ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47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Возможности дальнейшего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965" y="2025908"/>
            <a:ext cx="113412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По </a:t>
            </a:r>
            <a:r>
              <a:rPr lang="ru-RU" sz="2800" dirty="0"/>
              <a:t>завершении образовательной программы по специальности 6В10107 Общая медицина выпускникам предоставляется право на конкурсной основе поступить в интернатуру по направлению клинической подготовки: «Общая врачебная практика»;</a:t>
            </a:r>
          </a:p>
          <a:p>
            <a:r>
              <a:rPr lang="ru-RU" sz="2800" dirty="0" smtClean="0"/>
              <a:t>        После </a:t>
            </a:r>
            <a:r>
              <a:rPr lang="ru-RU" sz="2800" dirty="0"/>
              <a:t>окончания интернатуры выпускник имеет возможность на конкурсной основе поступить в профильную резидентуру или докторантуру Р</a:t>
            </a:r>
            <a:r>
              <a:rPr lang="en-US" sz="2800" dirty="0" err="1"/>
              <a:t>hd</a:t>
            </a:r>
            <a:r>
              <a:rPr lang="ru-RU" sz="2800" dirty="0"/>
              <a:t>; осуществлять врачебную (в качестве врача приемного покоя или скорой неотложной помощи) или   преподавательскую  деятельность на кафедрах, преподающих базовые дисциплины (после прохождения специального курса по педагогике).</a:t>
            </a:r>
          </a:p>
        </p:txBody>
      </p:sp>
    </p:spTree>
    <p:extLst>
      <p:ext uri="{BB962C8B-B14F-4D97-AF65-F5344CB8AC3E}">
        <p14:creationId xmlns:p14="http://schemas.microsoft.com/office/powerpoint/2010/main" val="13003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19132"/>
          </a:xfrm>
        </p:spPr>
        <p:txBody>
          <a:bodyPr/>
          <a:lstStyle/>
          <a:p>
            <a:r>
              <a:rPr lang="ru-RU" dirty="0" smtClean="0"/>
              <a:t>В структуру образовательной  программы  так же входит: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9387" y="2175555"/>
            <a:ext cx="113646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x-none" sz="320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УПл </a:t>
            </a:r>
            <a:r>
              <a:rPr lang="x-none" sz="320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(Распределение дисциплин по</a:t>
            </a:r>
            <a:r>
              <a:rPr lang="ru-RU" sz="3200" dirty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 годам</a:t>
            </a:r>
            <a:r>
              <a:rPr lang="x-none" sz="320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ea typeface="Adobe Kaiti Std R" pitchFamily="18" charset="-128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Матрица достижимости результатов обучения компетенций образовательной </a:t>
            </a:r>
            <a:r>
              <a:rPr lang="ru-RU" sz="32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программы  </a:t>
            </a:r>
            <a:r>
              <a:rPr lang="ru-RU" sz="3200" dirty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по специальности 6В10107 «</a:t>
            </a:r>
            <a:r>
              <a:rPr lang="kk-KZ" sz="3200" dirty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Общая медицина</a:t>
            </a:r>
            <a:r>
              <a:rPr lang="ru-RU" sz="3200" dirty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Материальные ресурсы (фонды библиотеки, лаборатории, компьютеры, специальное компьютерное программное обеспечение, аудитории и т.п., методические материалы</a:t>
            </a:r>
            <a:r>
              <a:rPr lang="ru-RU" sz="32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x-none" sz="320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Клинические базы, базы </a:t>
            </a:r>
            <a:r>
              <a:rPr lang="x-none" sz="320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практик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1227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b="1" dirty="0" smtClean="0"/>
              <a:t>Образовательные  </a:t>
            </a:r>
            <a:r>
              <a:rPr lang="ru-RU" b="1" dirty="0"/>
              <a:t>программы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60306"/>
              </p:ext>
            </p:extLst>
          </p:nvPr>
        </p:nvGraphicFramePr>
        <p:xfrm>
          <a:off x="439386" y="2009350"/>
          <a:ext cx="11188507" cy="422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1994"/>
                <a:gridCol w="2551008"/>
                <a:gridCol w="2551008"/>
                <a:gridCol w="2274497"/>
              </a:tblGrid>
              <a:tr h="888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6В10107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«</a:t>
                      </a:r>
                      <a:r>
                        <a:rPr lang="kk-KZ" sz="1800" dirty="0" smtClean="0"/>
                        <a:t>Общая медицина</a:t>
                      </a:r>
                      <a:r>
                        <a:rPr lang="ru-RU" sz="1800" dirty="0" smtClean="0"/>
                        <a:t>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1 курс (5+1)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6В10107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«</a:t>
                      </a:r>
                      <a:r>
                        <a:rPr lang="kk-KZ" sz="1800" dirty="0" smtClean="0"/>
                        <a:t>Общая медицина</a:t>
                      </a:r>
                      <a:r>
                        <a:rPr lang="ru-RU" sz="1800" dirty="0" smtClean="0"/>
                        <a:t>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2-3 курсы (5+2)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5В130100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«</a:t>
                      </a:r>
                      <a:r>
                        <a:rPr lang="kk-KZ" sz="1800" dirty="0" smtClean="0">
                          <a:solidFill>
                            <a:schemeClr val="bg1"/>
                          </a:solidFill>
                        </a:rPr>
                        <a:t>Общая медицина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4-5 курсы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82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лет)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307 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306 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 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14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общеобразовательных дисциплины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- 19%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- 19%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 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10%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6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базовых дисциплин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29,3%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29,4%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-30%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5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профилирующих дисциплин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 49,6%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 46,2%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- 60%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ИГА бакалавриат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 </a:t>
                      </a: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Интернатура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ИГА 3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ИГА 3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34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4697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9195"/>
              </p:ext>
            </p:extLst>
          </p:nvPr>
        </p:nvGraphicFramePr>
        <p:xfrm>
          <a:off x="172813" y="194139"/>
          <a:ext cx="11851574" cy="630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883"/>
                <a:gridCol w="6510691"/>
              </a:tblGrid>
              <a:tr h="302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Базовые </a:t>
                      </a:r>
                      <a:r>
                        <a:rPr lang="x-none" sz="1800" b="1" smtClean="0">
                          <a:effectLst/>
                          <a:latin typeface="+mn-lt"/>
                          <a:ea typeface="Times New Roman"/>
                        </a:rPr>
                        <a:t> дисциплины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  1-3  курсы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Профильные </a:t>
                      </a:r>
                      <a:r>
                        <a:rPr lang="x-none" sz="1800" b="1" smtClean="0">
                          <a:effectLst/>
                          <a:latin typeface="+mn-lt"/>
                          <a:ea typeface="Times New Roman"/>
                        </a:rPr>
                        <a:t>дисциплины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 3-5 курсы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26547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Основы анатомии     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Сердечно-сосудистые заболевания и эндокринология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0863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Гистология 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 эмбриология человека  </a:t>
                      </a: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Заболевания грудной клетки, аллергология и клиническая иммунология, гематология и онкология 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3946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Медицинская  физика</a:t>
                      </a: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-Инфекционные, кожные и венерические заболевания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6229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Медицинская  химия 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–Клиническая  психология, психиатрия 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8126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Основы медицинской паразитологии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Детские болезни 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4165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b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Модуль-Цитология и молекулярная </a:t>
                      </a:r>
                      <a:r>
                        <a:rPr lang="x-none" sz="1800" b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Акушерство и гинекология 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0863">
                <a:tc>
                  <a:txBody>
                    <a:bodyPr/>
                    <a:lstStyle/>
                    <a:p>
                      <a:pPr marL="0" lv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– Заболевания мочевыводящих путей и клиническая токсикология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08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 - Основы доклинических,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клинических  исследований</a:t>
                      </a:r>
                      <a:endParaRPr lang="ru-RU" dirty="0"/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нейронаук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 (Основы офтальмологии, отоларингологии  и ЧЛХ)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9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Модуль-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неотложной и интенсивной терапии 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0025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–Движения (норма)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–Движения (патология)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</a:tr>
              <a:tr h="53411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Репродуктивное здоровье человека 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(норма и патология)</a:t>
                      </a:r>
                      <a:endParaRPr lang="ru-RU" dirty="0"/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Репродуктивное здоровье человека 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(патология)</a:t>
                      </a:r>
                      <a:endParaRPr lang="ru-RU" dirty="0"/>
                    </a:p>
                  </a:txBody>
                  <a:tcPr marL="180000" marR="180000" marT="0" marB="0"/>
                </a:tc>
              </a:tr>
              <a:tr h="242930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Основы неврологии  (норма)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Основы неврологии  (патология)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4114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– Усвоение питательных веществ и гомеостаз (норма 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– Усвоение питательных веществ и гомеостаз (патология)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0863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 - Дыхание и кровообращение 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(норма)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180000" marR="18000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 - Дыхание и кровообращение 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(патология)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820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– Иммунный ответ и   </a:t>
                      </a:r>
                      <a:r>
                        <a:rPr lang="ru-RU" sz="1800" b="1" dirty="0" err="1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инфектология</a:t>
                      </a:r>
                      <a:endParaRPr lang="ru-RU" dirty="0"/>
                    </a:p>
                  </a:txBody>
                  <a:tcPr marL="180000" marR="180000" marT="0" marB="0"/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5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03357"/>
          </a:xfrm>
        </p:spPr>
        <p:txBody>
          <a:bodyPr/>
          <a:lstStyle/>
          <a:p>
            <a:pPr algn="ctr"/>
            <a:r>
              <a:rPr lang="ru-RU" dirty="0"/>
              <a:t>6В10107 – «Общая медицина»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2263" y="2185060"/>
            <a:ext cx="112594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/>
              <a:t>В 2019 г. начата работа по разработке и внедрению в учебный процесс  Образовательной программы </a:t>
            </a:r>
            <a:r>
              <a:rPr lang="ru-RU" sz="2400" dirty="0"/>
              <a:t>бакалавриата </a:t>
            </a:r>
            <a:r>
              <a:rPr lang="ru-RU" sz="2400" dirty="0" smtClean="0"/>
              <a:t>6В10107 – «Общая медицина» совместно </a:t>
            </a:r>
            <a:r>
              <a:rPr lang="ru-RU" sz="2400" dirty="0"/>
              <a:t>со стратегическим </a:t>
            </a:r>
            <a:r>
              <a:rPr lang="ru-RU" sz="2400" dirty="0" smtClean="0"/>
              <a:t>партнером Литовским</a:t>
            </a:r>
            <a:r>
              <a:rPr lang="ru-RU" sz="2400" dirty="0"/>
              <a:t> Университетом Наук Здоровья (ЛУНЗ), Литва, г. Каунас, </a:t>
            </a:r>
            <a:r>
              <a:rPr lang="kk-KZ" sz="2400" dirty="0"/>
              <a:t>в рамках выполнения Контракта (№SHIP-2.3/CS-01) между Международным банком Реконструкции и Развития, МЗ РК и </a:t>
            </a:r>
            <a:r>
              <a:rPr lang="ru-RU" sz="2400" dirty="0"/>
              <a:t>Литовским Университетом Наук Здоровья (</a:t>
            </a:r>
            <a:r>
              <a:rPr lang="ru-RU" sz="2400" dirty="0" smtClean="0"/>
              <a:t>ЛУНЗ, </a:t>
            </a:r>
            <a:r>
              <a:rPr lang="ru-RU" sz="2400" dirty="0"/>
              <a:t>Литва, г. </a:t>
            </a:r>
            <a:r>
              <a:rPr lang="ru-RU" sz="2400" dirty="0" smtClean="0"/>
              <a:t>Каунас) </a:t>
            </a:r>
            <a:r>
              <a:rPr lang="kk-KZ" sz="2400" dirty="0" smtClean="0"/>
              <a:t>о </a:t>
            </a:r>
            <a:r>
              <a:rPr lang="kk-KZ" sz="2400" dirty="0"/>
              <a:t>Стратегическом партнерстве по развитию АСЗН в 2020 </a:t>
            </a:r>
            <a:r>
              <a:rPr lang="kk-KZ" sz="2400" dirty="0" smtClean="0"/>
              <a:t>году.</a:t>
            </a:r>
          </a:p>
          <a:p>
            <a:pPr indent="457200"/>
            <a:r>
              <a:rPr lang="kk-KZ" sz="2400" dirty="0" smtClean="0"/>
              <a:t>Данная программа явилась переходной моделью для </a:t>
            </a:r>
            <a:r>
              <a:rPr lang="ru-RU" sz="2400" dirty="0" smtClean="0"/>
              <a:t>разработки образовательной </a:t>
            </a:r>
            <a:r>
              <a:rPr lang="ru-RU" sz="2400" dirty="0"/>
              <a:t>программы интегрированной непрерывной подготовки </a:t>
            </a:r>
            <a:r>
              <a:rPr lang="ru-RU" sz="2400" dirty="0" smtClean="0"/>
              <a:t>врачей.</a:t>
            </a:r>
            <a:r>
              <a:rPr lang="en-US" dirty="0"/>
              <a:t>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1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360" y="479825"/>
            <a:ext cx="11617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A007A"/>
                </a:solidFill>
                <a:cs typeface="Times New Roman" pitchFamily="18" charset="0"/>
              </a:rPr>
              <a:t>Модульный принцип </a:t>
            </a:r>
          </a:p>
          <a:p>
            <a:pPr algn="ctr"/>
            <a:r>
              <a:rPr lang="ru-RU" sz="2000" dirty="0" smtClean="0">
                <a:cs typeface="Times New Roman" pitchFamily="18" charset="0"/>
              </a:rPr>
              <a:t>способ </a:t>
            </a:r>
            <a:r>
              <a:rPr lang="ru-RU" sz="2000" dirty="0">
                <a:cs typeface="Times New Roman" pitchFamily="18" charset="0"/>
              </a:rPr>
              <a:t>организации учебного процесса на основе </a:t>
            </a:r>
            <a:r>
              <a:rPr lang="ru-RU" sz="2000" dirty="0" err="1">
                <a:cs typeface="Times New Roman" pitchFamily="18" charset="0"/>
              </a:rPr>
              <a:t>блочно</a:t>
            </a:r>
            <a:r>
              <a:rPr lang="ru-RU" sz="2000" dirty="0">
                <a:cs typeface="Times New Roman" pitchFamily="18" charset="0"/>
              </a:rPr>
              <a:t>-модульного представления учебной </a:t>
            </a:r>
            <a:r>
              <a:rPr lang="ru-RU" sz="2000" dirty="0" smtClean="0">
                <a:cs typeface="Times New Roman" pitchFamily="18" charset="0"/>
              </a:rPr>
              <a:t>информации </a:t>
            </a:r>
            <a:endParaRPr lang="ru-RU" sz="2000" dirty="0"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04088"/>
              </p:ext>
            </p:extLst>
          </p:nvPr>
        </p:nvGraphicFramePr>
        <p:xfrm>
          <a:off x="150824" y="1640691"/>
          <a:ext cx="11986362" cy="4937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98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5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82163"/>
              </a:tblGrid>
              <a:tr h="360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3"/>
                          </a:solidFill>
                          <a:effectLst/>
                        </a:rPr>
                        <a:t>Модули 2 и 3 курсов</a:t>
                      </a:r>
                      <a:endParaRPr lang="ru-RU" sz="2400" b="1" dirty="0"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</a:rPr>
                        <a:t>Предметы (норма)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</a:rPr>
                        <a:t>Предметы (патология)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228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accent3"/>
                          </a:solidFill>
                          <a:effectLst/>
                        </a:rPr>
                        <a:t>1.Основы </a:t>
                      </a:r>
                      <a:r>
                        <a:rPr lang="ru-RU" sz="2000" b="1" dirty="0">
                          <a:solidFill>
                            <a:schemeClr val="accent3"/>
                          </a:solidFill>
                          <a:effectLst/>
                        </a:rPr>
                        <a:t>доклинических </a:t>
                      </a:r>
                      <a:r>
                        <a:rPr lang="ru-RU" sz="2000" b="1" dirty="0" smtClean="0">
                          <a:solidFill>
                            <a:schemeClr val="accent3"/>
                          </a:solidFill>
                          <a:effectLst/>
                        </a:rPr>
                        <a:t> и клинических исследований, движения</a:t>
                      </a:r>
                      <a:r>
                        <a:rPr lang="ru-RU" sz="2000" b="1" baseline="0" dirty="0">
                          <a:solidFill>
                            <a:schemeClr val="accent3"/>
                          </a:solidFill>
                          <a:effectLst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accent3"/>
                          </a:solidFill>
                          <a:effectLst/>
                        </a:rPr>
                        <a:t>и </a:t>
                      </a:r>
                      <a:r>
                        <a:rPr lang="ru-RU" sz="2000" b="1" dirty="0" smtClean="0">
                          <a:solidFill>
                            <a:schemeClr val="accent3"/>
                          </a:solidFill>
                          <a:effectLst/>
                        </a:rPr>
                        <a:t>репродуктивное здоровье человека (норма, патология)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b"/>
                </a:tc>
                <a:tc rowSpan="4"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accent6"/>
                          </a:solidFill>
                          <a:effectLst/>
                        </a:rPr>
                        <a:t>Анатомия,  Гистология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accent6"/>
                          </a:solidFill>
                          <a:effectLst/>
                        </a:rPr>
                        <a:t>Физиология </a:t>
                      </a:r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</a:t>
                      </a:r>
                      <a:r>
                        <a:rPr lang="ru-RU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Биохимия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Микробиология</a:t>
                      </a:r>
                      <a:r>
                        <a:rPr lang="ru-RU" sz="2000" dirty="0" smtClean="0">
                          <a:solidFill>
                            <a:srgbClr val="000099"/>
                          </a:solidFill>
                          <a:effectLst/>
                        </a:rPr>
                        <a:t>, Генетика,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Медицинская экология</a:t>
                      </a:r>
                      <a:endParaRPr lang="ru-RU" sz="2000" dirty="0" smtClean="0">
                        <a:solidFill>
                          <a:srgbClr val="000099"/>
                        </a:solidFill>
                        <a:effectLst/>
                      </a:endParaRPr>
                    </a:p>
                  </a:txBody>
                  <a:tcPr marL="69891" marR="69891" marT="0" marB="0"/>
                </a:tc>
                <a:tc rowSpan="4"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Патологическая физиология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Патологическая анатомия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Фармакология, ПВБ , ПДБ,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Радиология,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Общая хирургия,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5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3"/>
                          </a:solidFill>
                          <a:effectLst/>
                        </a:rPr>
                        <a:t>2. Основы неврологии  (норма, патология)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418" marR="5241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11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3"/>
                          </a:solidFill>
                          <a:effectLst/>
                        </a:rPr>
                        <a:t>3. Усвоение питательных веществ и гомеостаз (норма, патология)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418" marR="5241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1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3"/>
                          </a:solidFill>
                          <a:effectLst/>
                        </a:rPr>
                        <a:t>4. Дыхание и кровообращение  (норма, патология)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b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418" marR="52418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6. Иммунный ответ и инфекция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Основы иммунологии,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Микробиология, </a:t>
                      </a:r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ВИЧ, 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Патологическая анатомия</a:t>
                      </a:r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Фармакология , Общая хирургия, </a:t>
                      </a:r>
                      <a:r>
                        <a:rPr lang="ru-RU" sz="2000" b="0" kern="1200" dirty="0" smtClean="0">
                          <a:solidFill>
                            <a:schemeClr val="accent6"/>
                          </a:solidFill>
                          <a:effectLst/>
                        </a:rPr>
                        <a:t>Инфекционные болезни</a:t>
                      </a:r>
                      <a:r>
                        <a:rPr lang="ru-RU" sz="2000" kern="1200" dirty="0" smtClean="0">
                          <a:solidFill>
                            <a:srgbClr val="00B050"/>
                          </a:solidFill>
                          <a:effectLst/>
                        </a:rPr>
                        <a:t>,</a:t>
                      </a:r>
                      <a:r>
                        <a:rPr lang="ru-RU" sz="2000" kern="1200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0099"/>
                          </a:solidFill>
                          <a:effectLst/>
                        </a:rPr>
                        <a:t>Фтизиатрия</a:t>
                      </a:r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5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32538"/>
              </p:ext>
            </p:extLst>
          </p:nvPr>
        </p:nvGraphicFramePr>
        <p:xfrm>
          <a:off x="286677" y="758077"/>
          <a:ext cx="11905323" cy="5665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045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5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3"/>
                          </a:solidFill>
                          <a:effectLst/>
                        </a:rPr>
                        <a:t>Модули 4 курса</a:t>
                      </a:r>
                      <a:endParaRPr lang="ru-RU" sz="24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</a:rPr>
                        <a:t>Дисциплины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886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1.  Сердечно-сосудистые заболевания и эндокринология 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x-none" sz="1800" kern="1200" smtClean="0">
                          <a:solidFill>
                            <a:srgbClr val="000099"/>
                          </a:solidFill>
                          <a:effectLst/>
                        </a:rPr>
                        <a:t>Кардиология, в т.ч. в работе 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ВОП;</a:t>
                      </a:r>
                      <a:r>
                        <a:rPr lang="x-none" sz="1800" kern="120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Ф</a:t>
                      </a:r>
                      <a:r>
                        <a:rPr lang="x-none" sz="1800" b="1" kern="1200" smtClean="0">
                          <a:solidFill>
                            <a:srgbClr val="C00000"/>
                          </a:solidFill>
                          <a:effectLst/>
                        </a:rPr>
                        <a:t>армакология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КЛД,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Радиология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Клиническая анатомия; 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Кардиохирургия и сосудистая хирургия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 в работе ВОП; Эндокринология</a:t>
                      </a:r>
                      <a:endParaRPr lang="ru-RU" sz="1800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9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2.  Заболевания опорно-двигательного аппарата, неотложная и интенсивная медицина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Ревматология,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Фармакология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Инфекционные болезни, Фтизиатрия, Клиническая анатомия,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Радиология</a:t>
                      </a:r>
                      <a:r>
                        <a:rPr lang="ru-RU" sz="1800" b="0" kern="1200" dirty="0" smtClean="0">
                          <a:solidFill>
                            <a:srgbClr val="000099"/>
                          </a:solidFill>
                          <a:effectLst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 Ортопедия, Травматология</a:t>
                      </a:r>
                      <a:endParaRPr lang="ru-RU" sz="1800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298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3.  Заболевания грудной клетки, аллергология и клиническая иммунология, гематология и онкология </a:t>
                      </a:r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Пульмонология,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., в работе ВОП; Клиническая анатомия; 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Торакальная хирургия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;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Фтизиопульмонология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., в работе ВОП; Аллергология и клиническая иммунология; КЛД, Гематология, Онкология,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Радиология, Фармакология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2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4. Акушерство и гинекология 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Клиническая анатомия, Акушерство, Гинекология,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Онкогинекология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Акушерство и гинекология в работе ВОП</a:t>
                      </a:r>
                      <a:endParaRPr lang="ru-RU" sz="2000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407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5. Детские болезни </a:t>
                      </a:r>
                      <a:endParaRPr lang="ru-RU" sz="2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Детские болезни, Детская хирургия, Детские инфекционные болезни, Детская фтизиатрия, Детская психиатрия, Детские болезни в работе ВОП,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Фармакология детского возраста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Неонатология,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Нутрициология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 детского, возраста, Клинико-лабораторная диагностика</a:t>
                      </a:r>
                      <a:endParaRPr lang="ru-RU" sz="2000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4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45663"/>
              </p:ext>
            </p:extLst>
          </p:nvPr>
        </p:nvGraphicFramePr>
        <p:xfrm>
          <a:off x="300251" y="559559"/>
          <a:ext cx="11732858" cy="58348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305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023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2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3"/>
                          </a:solidFill>
                          <a:effectLst/>
                        </a:rPr>
                        <a:t>Модули 5 курса</a:t>
                      </a:r>
                      <a:endParaRPr lang="ru-RU" sz="24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</a:rPr>
                        <a:t>Дисциплины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78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1. Клиническая  психология психиатрия и неврология </a:t>
                      </a:r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Клиническая психология,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., в работе ВОП;  Основы неврологии,  Основы  психиатрии и наркологии,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., в работе ВОП; 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Фармакология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  <a:tr h="894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2. Заболевания пищеварительной системы</a:t>
                      </a: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Гастроэнтерология,  Клиническая анатомия,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Абдоминальная хирургия,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 в работе ВОП;  </a:t>
                      </a:r>
                      <a:r>
                        <a:rPr lang="ru-RU" sz="1800" b="0" kern="1200" dirty="0" smtClean="0">
                          <a:solidFill>
                            <a:schemeClr val="accent6"/>
                          </a:solidFill>
                          <a:effectLst/>
                        </a:rPr>
                        <a:t>Инфекционные болезни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, Клинико-лабораторная диагностика,  Нутрициология,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Радиология,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Фармакология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  <a:tr h="894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3. Заболевания мочевыводящих путей и клиническая токсикология</a:t>
                      </a:r>
                      <a:endParaRPr lang="ru-RU" b="1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Нефрология  и токсикология, в </a:t>
                      </a:r>
                      <a:r>
                        <a:rPr lang="ru-RU" sz="1800" kern="1200" dirty="0" err="1" smtClean="0">
                          <a:solidFill>
                            <a:srgbClr val="000099"/>
                          </a:solidFill>
                          <a:effectLst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rgbClr val="000099"/>
                          </a:solidFill>
                          <a:effectLst/>
                        </a:rPr>
                        <a:t>.  в работе ВОП; Клиническая анатомия, Урология, Клинико-лабораторная диагностика,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Радиология 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4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Основы неотложной и интенсивной терапии </a:t>
                      </a:r>
                      <a:endParaRPr lang="ru-RU" b="1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Скорая и неотложная медицинская помощь, в том числе детская, Медицина катастроф, Анестезиология, реаниматология, интенсивная терапия 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  <a:tr h="73502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5. Общественное здравоохранение:</a:t>
                      </a:r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медицинского права Общественное здравоохранение Основы профилактической медицины, в </a:t>
                      </a:r>
                      <a:r>
                        <a:rPr lang="ru-RU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вопросы </a:t>
                      </a:r>
                      <a:r>
                        <a:rPr lang="ru-RU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глоб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здор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медицина</a:t>
                      </a:r>
                      <a:endParaRPr lang="ru-RU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  <a:tr h="2866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800" b="1" kern="1200" dirty="0" err="1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Нейронаук</a:t>
                      </a:r>
                      <a:endParaRPr lang="ru-RU" sz="1800" b="1" kern="1200" dirty="0" smtClean="0">
                        <a:solidFill>
                          <a:schemeClr val="accent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офтальмологии, отоларингология  и челюстно-лицевой хирургии</a:t>
                      </a:r>
                      <a:endParaRPr lang="ru-RU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  <a:tr h="30038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Инфекционные, кожные и венерические заболевания</a:t>
                      </a: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Дерматовенерология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в </a:t>
                      </a:r>
                      <a:r>
                        <a:rPr lang="ru-RU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детская; </a:t>
                      </a:r>
                      <a:r>
                        <a:rPr lang="ru-RU" sz="1800" b="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Инфекционные болезни</a:t>
                      </a:r>
                      <a:endParaRPr lang="ru-RU" sz="1800" b="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  <a:tr h="3003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</a:rPr>
                        <a:t>Итоговая аттестация</a:t>
                      </a:r>
                      <a:endParaRPr lang="ru-RU" sz="2000" b="1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 hMerge="1">
                  <a:txBody>
                    <a:bodyPr/>
                    <a:lstStyle/>
                    <a:p>
                      <a:endParaRPr lang="ru-RU" sz="1800" b="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00157"/>
              </p:ext>
            </p:extLst>
          </p:nvPr>
        </p:nvGraphicFramePr>
        <p:xfrm>
          <a:off x="437277" y="491319"/>
          <a:ext cx="11381682" cy="62720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99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4980"/>
                <a:gridCol w="53908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6036"/>
              </a:tblGrid>
              <a:tr h="62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3"/>
                          </a:solidFill>
                          <a:effectLst/>
                        </a:rPr>
                        <a:t>Интернатура 2 года</a:t>
                      </a:r>
                      <a:endParaRPr lang="ru-RU" sz="24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3"/>
                          </a:solidFill>
                          <a:effectLst/>
                        </a:rPr>
                        <a:t>Интернатура 1 год</a:t>
                      </a:r>
                      <a:endParaRPr lang="ru-RU" sz="24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91" marR="6989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84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Модуль- Общая врачебная практика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1- Общая врачебная практика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09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2 – Психиатрия, неврология взрослая, детская.</a:t>
                      </a:r>
                      <a:endParaRPr lang="ru-RU" sz="1800" b="1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2 – Психоневрологическое здоровье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0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4 – Инфекционные болезни, детские инфекционные болезни, ВИЧ-инфекции в ВОП.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3 – Инфекционные заболевания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9891" marR="69891" marT="0" marB="0"/>
                </a:tc>
              </a:tr>
              <a:tr h="5809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1 – Профилирующих дисциплин</a:t>
                      </a:r>
                      <a:endParaRPr lang="ru-RU" sz="1800" b="1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9891" marR="69891" marT="0" marB="0"/>
                </a:tc>
                <a:tc rowSpan="3">
                  <a:txBody>
                    <a:bodyPr/>
                    <a:lstStyle/>
                    <a:p>
                      <a:endParaRPr lang="ru-RU" sz="18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4 – Частные вопросы ПМСП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 rowSpan="3">
                  <a:txBody>
                    <a:bodyPr/>
                    <a:lstStyle/>
                    <a:p>
                      <a:endParaRPr lang="ru-RU" sz="2000" b="1" kern="1200" dirty="0" smtClean="0">
                        <a:solidFill>
                          <a:schemeClr val="accent3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b="1" kern="1200" dirty="0" smtClean="0">
                        <a:solidFill>
                          <a:schemeClr val="accent3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9891" marR="69891" marT="0" marB="0"/>
                </a:tc>
              </a:tr>
              <a:tr h="5809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3- Фтизиатрия, </a:t>
                      </a:r>
                      <a:r>
                        <a:rPr lang="ru-RU" sz="1800" b="1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дерматовенерология</a:t>
                      </a: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взрослая, детская.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9891" marR="69891" marT="0" marB="0"/>
                </a:tc>
                <a:tc vMerge="1">
                  <a:txBody>
                    <a:bodyPr/>
                    <a:lstStyle/>
                    <a:p>
                      <a:endParaRPr lang="ru-RU" sz="18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1" marR="69891" marT="0" marB="0"/>
                </a:tc>
                <a:tc vMerge="1">
                  <a:txBody>
                    <a:bodyPr/>
                    <a:lstStyle/>
                    <a:p>
                      <a:endParaRPr lang="ru-RU" sz="1800" b="1" kern="1200" dirty="0" smtClean="0">
                        <a:solidFill>
                          <a:schemeClr val="accent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302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– Онкология, взрослая, детская, клиническая фармакология и лучевые методы диагностики.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9891" marR="69891" marT="0" marB="0"/>
                </a:tc>
                <a:tc vMerge="1">
                  <a:txBody>
                    <a:bodyPr/>
                    <a:lstStyle/>
                    <a:p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 vMerge="1">
                  <a:txBody>
                    <a:bodyPr/>
                    <a:lstStyle/>
                    <a:p>
                      <a:endParaRPr lang="ru-RU" sz="2000" b="1" kern="1200" dirty="0" smtClean="0">
                        <a:solidFill>
                          <a:schemeClr val="accent3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119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 по выбору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 по выбору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891" marR="69891" marT="0" marB="0"/>
                </a:tc>
              </a:tr>
              <a:tr h="645467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Симуляционный</a:t>
                      </a: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курс "</a:t>
                      </a:r>
                      <a:r>
                        <a:rPr lang="ru-RU" sz="1800" b="1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Симуляционные</a:t>
                      </a: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в работе ВОП"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Симуляционный</a:t>
                      </a:r>
                      <a:r>
                        <a:rPr lang="ru-RU" sz="20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курс "</a:t>
                      </a:r>
                      <a:r>
                        <a:rPr lang="ru-RU" sz="2000" b="1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Симуляционные</a:t>
                      </a:r>
                      <a:r>
                        <a:rPr lang="ru-RU" sz="20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в работе ВОП"</a:t>
                      </a:r>
                      <a:endParaRPr lang="ru-RU" sz="20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891" marR="69891" marT="0" marB="0"/>
                </a:tc>
              </a:tr>
              <a:tr h="3748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</a:rPr>
                        <a:t>Итоговая аттестация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/>
                          </a:solidFill>
                          <a:effectLst/>
                        </a:rPr>
                        <a:t>Итоговая аттестация</a:t>
                      </a:r>
                      <a:endParaRPr lang="ru-RU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891" marR="69891" marT="0" marB="0"/>
                </a:tc>
              </a:tr>
              <a:tr h="3748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rgbClr val="7A007A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69891" marR="6989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rgbClr val="7A007A"/>
                        </a:solidFill>
                        <a:latin typeface="+mn-lt"/>
                      </a:endParaRPr>
                    </a:p>
                  </a:txBody>
                  <a:tcPr marL="69891" marR="698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9891" marR="698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0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/>
              <a:t>Реализация  практик в  Образовательной  Программе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268486"/>
              </p:ext>
            </p:extLst>
          </p:nvPr>
        </p:nvGraphicFramePr>
        <p:xfrm>
          <a:off x="475013" y="1991277"/>
          <a:ext cx="11245932" cy="400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5247"/>
                <a:gridCol w="1291791"/>
                <a:gridCol w="928894"/>
              </a:tblGrid>
              <a:tr h="38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Практика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 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itchFamily="18" charset="0"/>
                        </a:rPr>
                        <a:t>Курс 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УПП- Помощник медицинской сестры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2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 - Помощник врача хирурга, терапевта, </a:t>
                      </a:r>
                      <a:r>
                        <a:rPr lang="ru-RU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АиГ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и педиатра 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8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4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 -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Неотложная помощь,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Симуляционный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курс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4/3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5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64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Общая врачебная практика  (Интернатура)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Врач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общей практики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6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Внутренние болезни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Детские болезни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Хирургические болезни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Акушерство и гинекология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885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Скорая неотложная медицинская помощь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6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30129"/>
              </p:ext>
            </p:extLst>
          </p:nvPr>
        </p:nvGraphicFramePr>
        <p:xfrm>
          <a:off x="259306" y="784862"/>
          <a:ext cx="11653594" cy="5939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9028"/>
                <a:gridCol w="643683"/>
                <a:gridCol w="719409"/>
                <a:gridCol w="639475"/>
                <a:gridCol w="555333"/>
                <a:gridCol w="492228"/>
                <a:gridCol w="542713"/>
                <a:gridCol w="530091"/>
                <a:gridCol w="593197"/>
                <a:gridCol w="567955"/>
                <a:gridCol w="605818"/>
                <a:gridCol w="643683"/>
                <a:gridCol w="546920"/>
                <a:gridCol w="593197"/>
                <a:gridCol w="870864"/>
              </a:tblGrid>
              <a:tr h="112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Модули 3 курса</a:t>
                      </a:r>
                    </a:p>
                  </a:txBody>
                  <a:tcPr marL="7814" marR="7814" marT="78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Патфиз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Патан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ПВБ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ПДБ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Радиология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хирургия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Ком. Навыки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иммунология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Микробиология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Инф. болезни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ВИЧ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Фтизиатрия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ECTS </a:t>
                      </a: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модулю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клинических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Движения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Репрод.здор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человека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неврологии ч.1 (НС+ЭС)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Кровообращение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Дыхание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УПП- Помощник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мед.сестры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Осенний семестр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Метаболизм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Гомеостаз и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экскреция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9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неврологии ч.2 (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Анализаторы+ВНД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(патология)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Иммунный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и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инфектология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0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Имунный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ответ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инфектология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 Весенний семестр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ECTS по </a:t>
                      </a:r>
                      <a:r>
                        <a:rPr lang="ru-RU" sz="1400" b="1" u="none" strike="noStrike" dirty="0" smtClean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кафедрам </a:t>
                      </a:r>
                      <a:r>
                        <a:rPr lang="ru-RU" sz="1400" b="1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3 курсе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8.5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8.5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5,5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8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6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3.5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4,5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2,5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4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1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1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 модулях 1.2.4, 5, 6 курсах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4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2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8.5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8.5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9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8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6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7,5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4,5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2,5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9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6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2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</a:rPr>
                        <a:t>3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4" marR="7814" marT="78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8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21479673"/>
              </p:ext>
            </p:extLst>
          </p:nvPr>
        </p:nvGraphicFramePr>
        <p:xfrm>
          <a:off x="659977" y="1481403"/>
          <a:ext cx="10592790" cy="501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60543" y="501135"/>
            <a:ext cx="5591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построения модуля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16200000">
            <a:off x="3933498" y="4585383"/>
            <a:ext cx="455003" cy="9789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141493" y="3234519"/>
            <a:ext cx="484632" cy="857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0800000">
            <a:off x="7192370" y="478702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76500910"/>
              </p:ext>
            </p:extLst>
          </p:nvPr>
        </p:nvGraphicFramePr>
        <p:xfrm>
          <a:off x="580029" y="1280132"/>
          <a:ext cx="11191164" cy="4855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низ стрелка 4"/>
          <p:cNvSpPr/>
          <p:nvPr/>
        </p:nvSpPr>
        <p:spPr>
          <a:xfrm>
            <a:off x="3159455" y="4866790"/>
            <a:ext cx="2333767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flipH="1">
            <a:off x="2927444" y="1569491"/>
            <a:ext cx="256577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899546" y="3548414"/>
            <a:ext cx="2906974" cy="289947"/>
          </a:xfrm>
          <a:prstGeom prst="rightArrow">
            <a:avLst>
              <a:gd name="adj1" fmla="val 7286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звернутая стрелка 11"/>
          <p:cNvSpPr/>
          <p:nvPr/>
        </p:nvSpPr>
        <p:spPr>
          <a:xfrm flipH="1">
            <a:off x="6175611" y="1156236"/>
            <a:ext cx="3684896" cy="522439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звернутая стрелка 13"/>
          <p:cNvSpPr/>
          <p:nvPr/>
        </p:nvSpPr>
        <p:spPr>
          <a:xfrm rot="10800000">
            <a:off x="6441740" y="5800299"/>
            <a:ext cx="3589361" cy="587489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8398092" y="2838729"/>
            <a:ext cx="3098041" cy="3411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8432212" y="4255825"/>
            <a:ext cx="3098041" cy="3411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41092" y="499390"/>
            <a:ext cx="54911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Горизонтальная интеграция</a:t>
            </a:r>
          </a:p>
        </p:txBody>
      </p:sp>
    </p:spTree>
    <p:extLst>
      <p:ext uri="{BB962C8B-B14F-4D97-AF65-F5344CB8AC3E}">
        <p14:creationId xmlns:p14="http://schemas.microsoft.com/office/powerpoint/2010/main" val="29509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4926746"/>
              </p:ext>
            </p:extLst>
          </p:nvPr>
        </p:nvGraphicFramePr>
        <p:xfrm>
          <a:off x="354842" y="664907"/>
          <a:ext cx="11682483" cy="5954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07725" y="664907"/>
            <a:ext cx="6086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Вертикальная  интеграция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2552132" y="1249682"/>
            <a:ext cx="484632" cy="52193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1641540" y="1249683"/>
            <a:ext cx="423081" cy="5219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9"/>
            <a:ext cx="11029616" cy="909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Особенности образовательной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программы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b="1" dirty="0">
                <a:cs typeface="Times New Roman" pitchFamily="18" charset="0"/>
              </a:rPr>
              <a:t>Сильные </a:t>
            </a:r>
            <a:r>
              <a:rPr lang="ru-RU" b="1" dirty="0" smtClean="0">
                <a:cs typeface="Times New Roman" pitchFamily="18" charset="0"/>
              </a:rPr>
              <a:t>стороны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3756" y="1964352"/>
            <a:ext cx="119782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cs typeface="Times New Roman" pitchFamily="18" charset="0"/>
              </a:rPr>
              <a:t>Академическая </a:t>
            </a:r>
            <a:r>
              <a:rPr lang="ru-RU" sz="2400" dirty="0">
                <a:cs typeface="Times New Roman" pitchFamily="18" charset="0"/>
              </a:rPr>
              <a:t>свобода (возможность создания новых модулей с учетом региональных особенностей практического здравоохранения и потребностей общества).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cs typeface="Times New Roman" pitchFamily="18" charset="0"/>
              </a:rPr>
              <a:t>Интеграция по вертикали и по горизонтали.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cs typeface="Times New Roman" pitchFamily="18" charset="0"/>
              </a:rPr>
              <a:t>Интеграция разных уровней обучения (бакалавриат, интернатура).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cs typeface="Times New Roman" pitchFamily="18" charset="0"/>
              </a:rPr>
              <a:t>Модульный интегрированный подход в обучении.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cs typeface="Times New Roman" pitchFamily="18" charset="0"/>
              </a:rPr>
              <a:t>Приближение к академической системе европейских стран. </a:t>
            </a:r>
            <a:endParaRPr lang="ru-RU" sz="2400" dirty="0" smtClean="0"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Программы </a:t>
            </a:r>
            <a:r>
              <a:rPr lang="ru-RU" sz="2400" dirty="0"/>
              <a:t>дисциплин и модулей циклов БД и ПД имеют междисциплинарный и </a:t>
            </a:r>
            <a:r>
              <a:rPr lang="ru-RU" sz="2400" dirty="0" err="1"/>
              <a:t>мультидисциплинарный</a:t>
            </a:r>
            <a:r>
              <a:rPr lang="ru-RU" sz="2400" dirty="0"/>
              <a:t> характер, с использованием </a:t>
            </a:r>
            <a:r>
              <a:rPr lang="ru-RU" sz="2400" dirty="0" err="1"/>
              <a:t>симуляционных</a:t>
            </a:r>
            <a:r>
              <a:rPr lang="ru-RU" sz="2400" dirty="0"/>
              <a:t> технологий, обеспечивающие подготовку кадров на стыке ряда областей знаний на основе сочетания теоретического обучения с практической подготовкой и направлены на освоение и закрепление знаний полученных в процессе обучения, приобретение практических навыков и овладение профессиональными 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1073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5" y="593180"/>
            <a:ext cx="11029616" cy="988332"/>
          </a:xfrm>
        </p:spPr>
        <p:txBody>
          <a:bodyPr/>
          <a:lstStyle/>
          <a:p>
            <a:pPr algn="ctr"/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2514" y="2042556"/>
            <a:ext cx="114359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/>
              <a:t>Приказ № 530 от 17.07.2017г. </a:t>
            </a:r>
            <a:r>
              <a:rPr lang="ru-RU" sz="2400" dirty="0" smtClean="0"/>
              <a:t>«О внесение изменений и дополнений в приказ МЗ и </a:t>
            </a:r>
            <a:r>
              <a:rPr lang="ru-RU" sz="2400" dirty="0" err="1" smtClean="0"/>
              <a:t>соц.развития</a:t>
            </a:r>
            <a:r>
              <a:rPr lang="ru-RU" sz="2400" dirty="0" smtClean="0"/>
              <a:t> РК от 13 .07.2015г. № 647»Об утверждении ГОСО и типовых профессиональных учебных программ по медицинским и фармацевтическим специальностям»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B0F0"/>
                </a:solidFill>
              </a:rPr>
              <a:t>Государственный </a:t>
            </a:r>
            <a:r>
              <a:rPr lang="ru-RU" sz="2400" b="1" dirty="0">
                <a:solidFill>
                  <a:srgbClr val="00B0F0"/>
                </a:solidFill>
              </a:rPr>
              <a:t>общеобязательный стандарт высшего и непрерывного </a:t>
            </a:r>
            <a:r>
              <a:rPr lang="ru-RU" sz="2400" b="1" dirty="0" smtClean="0">
                <a:solidFill>
                  <a:srgbClr val="00B0F0"/>
                </a:solidFill>
              </a:rPr>
              <a:t>интегрированного </a:t>
            </a:r>
            <a:r>
              <a:rPr lang="ru-RU" sz="2400" b="1" dirty="0">
                <a:solidFill>
                  <a:srgbClr val="00B0F0"/>
                </a:solidFill>
              </a:rPr>
              <a:t>образования в области </a:t>
            </a:r>
            <a:r>
              <a:rPr lang="ru-RU" sz="2400" b="1" dirty="0" smtClean="0">
                <a:solidFill>
                  <a:srgbClr val="00B0F0"/>
                </a:solidFill>
              </a:rPr>
              <a:t>здравоохранения   (</a:t>
            </a:r>
            <a:r>
              <a:rPr lang="ru-RU" sz="2400" dirty="0" smtClean="0">
                <a:solidFill>
                  <a:srgbClr val="00B0F0"/>
                </a:solidFill>
              </a:rPr>
              <a:t>в </a:t>
            </a:r>
            <a:r>
              <a:rPr lang="ru-RU" sz="2400" dirty="0">
                <a:solidFill>
                  <a:srgbClr val="00B0F0"/>
                </a:solidFill>
              </a:rPr>
              <a:t>редакции приказа Министра здравоохранения РК от 21.02.2020 № ҚР ДСМ-12/2020 </a:t>
            </a:r>
            <a:r>
              <a:rPr lang="ru-RU" sz="24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Кодекс </a:t>
            </a:r>
            <a:r>
              <a:rPr lang="ru-RU" sz="2400" b="1" dirty="0"/>
              <a:t>Республики Казахстан от 7 июля 2020 года "О здоровье народа и системе </a:t>
            </a:r>
            <a:r>
              <a:rPr lang="ru-RU" sz="2400" b="1" dirty="0" smtClean="0"/>
              <a:t>здравоохранения</a:t>
            </a:r>
            <a:r>
              <a:rPr lang="ru-RU" sz="2400" b="1" dirty="0"/>
              <a:t>" </a:t>
            </a:r>
            <a:r>
              <a:rPr lang="ru-RU" sz="2400" b="1" dirty="0" smtClean="0"/>
              <a:t>(</a:t>
            </a:r>
            <a:r>
              <a:rPr lang="ru-RU" sz="2400" dirty="0" smtClean="0"/>
              <a:t>подпункт </a:t>
            </a:r>
            <a:r>
              <a:rPr lang="ru-RU" sz="2400" dirty="0"/>
              <a:t>2 статьи </a:t>
            </a:r>
            <a:r>
              <a:rPr lang="ru-RU" sz="2400" dirty="0" smtClean="0"/>
              <a:t>221</a:t>
            </a:r>
            <a:r>
              <a:rPr lang="ru-RU" sz="2400" dirty="0"/>
              <a:t>) 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Закон </a:t>
            </a:r>
            <a:r>
              <a:rPr lang="ru-RU" sz="2400" b="1" dirty="0"/>
              <a:t>Республики Казахстан от 27 июля 2007 года "Об образовании"</a:t>
            </a:r>
            <a:r>
              <a:rPr lang="ru-RU" sz="2400" b="1" dirty="0" smtClean="0"/>
              <a:t>  </a:t>
            </a:r>
            <a:r>
              <a:rPr lang="ru-RU" sz="2400" dirty="0" smtClean="0"/>
              <a:t>(статья 36, 56) </a:t>
            </a:r>
            <a:r>
              <a:rPr lang="en-US" sz="2400" dirty="0"/>
              <a:t>    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35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71596"/>
          </a:xfrm>
        </p:spPr>
        <p:txBody>
          <a:bodyPr/>
          <a:lstStyle/>
          <a:p>
            <a:pPr algn="ctr"/>
            <a:r>
              <a:rPr lang="ru-RU" b="1" dirty="0"/>
              <a:t>Слабые стороны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18" y="2134874"/>
            <a:ext cx="111502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Нет профессионального стандарта.</a:t>
            </a:r>
            <a:endParaRPr lang="ru-RU" sz="2800" dirty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/>
              <a:t>Значительный объем ООД дисциплин (56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-19%)</a:t>
            </a:r>
            <a:endParaRPr lang="ru-RU" sz="2800" dirty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/>
              <a:t>Не большой процент элективных дисциплин (8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/>
              <a:t>2,6%)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Профессорско-преподавательский </a:t>
            </a:r>
            <a:r>
              <a:rPr lang="ru-RU" sz="2800" dirty="0"/>
              <a:t>состав: </a:t>
            </a:r>
            <a:endParaRPr lang="ru-RU" sz="2800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800" dirty="0" smtClean="0"/>
              <a:t>отсутствие </a:t>
            </a:r>
            <a:r>
              <a:rPr lang="ru-RU" sz="2800" dirty="0"/>
              <a:t>опыта работы по интегрированной программе; </a:t>
            </a:r>
            <a:endParaRPr lang="ru-RU" sz="2800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800" dirty="0" smtClean="0"/>
              <a:t>стереотипность </a:t>
            </a:r>
            <a:r>
              <a:rPr lang="ru-RU" sz="2800" dirty="0"/>
              <a:t>в подходах к преподаванию; </a:t>
            </a:r>
            <a:endParaRPr lang="ru-RU" sz="2800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800" dirty="0" smtClean="0"/>
              <a:t>большая </a:t>
            </a:r>
            <a:r>
              <a:rPr lang="ru-RU" sz="2800" dirty="0"/>
              <a:t>педагогическая нагрузка.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800" dirty="0"/>
              <a:t>Отсутствие опыта менеджмента в условиях интегрированной модульной образовательной программы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776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85243"/>
          </a:xfrm>
        </p:spPr>
        <p:txBody>
          <a:bodyPr/>
          <a:lstStyle/>
          <a:p>
            <a:pPr algn="ctr"/>
            <a:r>
              <a:rPr lang="ru-RU" b="1" dirty="0"/>
              <a:t>Возможности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3081" y="1844120"/>
            <a:ext cx="1130034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rgbClr val="7A007A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Создание новых образовательных модулей, возможность обновления контента модулей, методов обучения и методов оценки.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Преимущественное использование инновационных методов обучения.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Необходимость постоянного совершенствования педагогического мастерства преподавателей.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Развитие творческого потенциала преподавателей, создание конкурентной среды.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Формирование на ранних этапах обучения целостного подхода в образовательном процессе и клинического мышления у студентов.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Раннее введение в клинику и обучение студентов навыкам научного исследования.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Качественная подготовка студентов к обучению в резидентуре и сокращение «адаптационного периода» на уровне резидентуры.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Академическая мобильность студентов и преподавателей с вузом-партнером (ЛУНЗ).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Подготовка </a:t>
            </a:r>
            <a:r>
              <a:rPr lang="ru-RU" sz="2200" dirty="0"/>
              <a:t>конкурентоспособных специалистов на внутреннем и внешнем</a:t>
            </a:r>
            <a:r>
              <a:rPr lang="ru-RU" sz="2400" dirty="0"/>
              <a:t> </a:t>
            </a:r>
            <a:r>
              <a:rPr lang="ru-RU" sz="2200" dirty="0"/>
              <a:t>рынке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0074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62414"/>
          </a:xfrm>
        </p:spPr>
        <p:txBody>
          <a:bodyPr/>
          <a:lstStyle/>
          <a:p>
            <a:pPr algn="ctr"/>
            <a:r>
              <a:rPr lang="ru-RU" b="1" dirty="0"/>
              <a:t>Риски (угрозы)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967" y="1964353"/>
            <a:ext cx="112321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Большой контингент обучающихся </a:t>
            </a:r>
            <a:endParaRPr lang="ru-RU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Большое количество студентов в одной группе (20-24 человека).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Недостаток </a:t>
            </a:r>
            <a:r>
              <a:rPr lang="ru-RU" sz="2400" dirty="0"/>
              <a:t>аудиторного фонда, клинических баз </a:t>
            </a:r>
            <a:r>
              <a:rPr lang="ru-RU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Дефицит </a:t>
            </a:r>
            <a:r>
              <a:rPr lang="ru-RU" sz="2400" dirty="0"/>
              <a:t>материально-технического обеспечения образовательного процесса.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Сложность составления учебного </a:t>
            </a:r>
            <a:r>
              <a:rPr lang="ru-RU" sz="2400" dirty="0" smtClean="0"/>
              <a:t>расписания </a:t>
            </a:r>
            <a:r>
              <a:rPr lang="ru-RU" sz="2400" dirty="0"/>
              <a:t>в связи с нехваткой аудиторного фонда и большого количества </a:t>
            </a:r>
            <a:r>
              <a:rPr lang="ru-RU" sz="2400" dirty="0" smtClean="0"/>
              <a:t>студентов:  </a:t>
            </a:r>
            <a:r>
              <a:rPr lang="ru-RU" sz="2400" dirty="0"/>
              <a:t>может не соблюдаться принцип </a:t>
            </a:r>
            <a:r>
              <a:rPr lang="ru-RU" sz="2400" dirty="0" err="1"/>
              <a:t>пререквизитности</a:t>
            </a:r>
            <a:r>
              <a:rPr lang="ru-RU" sz="2400" dirty="0"/>
              <a:t> (последовательность изучения дисциплин в рамках одного модуля</a:t>
            </a:r>
            <a:r>
              <a:rPr lang="ru-RU" sz="2400" dirty="0" smtClean="0"/>
              <a:t>); при составлении расписания по модулям нагрузка на кафедры распределяется не равномерно в течение семестра.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/>
              <a:t>Реализация интегрированных рубежных контролей, в том числе проверка работ, сбор и выставление единой оценки в Сириус.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9759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62414"/>
          </a:xfrm>
        </p:spPr>
        <p:txBody>
          <a:bodyPr/>
          <a:lstStyle/>
          <a:p>
            <a:pPr algn="ctr"/>
            <a:r>
              <a:rPr lang="ru-RU" b="1" dirty="0"/>
              <a:t>Риски (угрозы)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5012" y="1972566"/>
            <a:ext cx="113290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400" dirty="0"/>
              <a:t>Уменьшение продолжительности обучения по интернатуре.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dirty="0" smtClean="0"/>
              <a:t>Использование </a:t>
            </a:r>
            <a:r>
              <a:rPr lang="ru-RU" sz="2400" dirty="0"/>
              <a:t>«старых» методов, технологий преподавания при реализации образовательного процесса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Сокращение </a:t>
            </a:r>
            <a:r>
              <a:rPr lang="ru-RU" sz="2400" dirty="0"/>
              <a:t>штатного состава преподавателей в связи с переходом системы перерасчета учебных кредитов на стандарт </a:t>
            </a:r>
            <a:r>
              <a:rPr lang="en-US" sz="2400" dirty="0"/>
              <a:t>ECTS</a:t>
            </a:r>
            <a:r>
              <a:rPr lang="ru-RU" sz="2400" dirty="0"/>
              <a:t> (1 кредит ECTS = 30 академических часов </a:t>
            </a:r>
            <a:r>
              <a:rPr lang="ru-RU" sz="2400" i="1" u="sng" dirty="0"/>
              <a:t>вместо</a:t>
            </a:r>
            <a:r>
              <a:rPr lang="ru-RU" sz="2400" dirty="0"/>
              <a:t> 45 часов), а также уменьшение объема дисциплин.  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dirty="0" smtClean="0"/>
              <a:t>«</a:t>
            </a:r>
            <a:r>
              <a:rPr lang="ru-RU" sz="2400" dirty="0"/>
              <a:t>Отток» преподавателей в другие медицинские вузы по причине толерантности (нежелание) к внедрению инноваций (новая образовательная программа, новая методология, методы и </a:t>
            </a:r>
            <a:r>
              <a:rPr lang="ru-RU" sz="2400" dirty="0" smtClean="0"/>
              <a:t>технологии и др. причин). </a:t>
            </a:r>
            <a:endParaRPr lang="ru-RU" sz="2400" dirty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dirty="0" smtClean="0"/>
              <a:t>Эмоциональное </a:t>
            </a:r>
            <a:r>
              <a:rPr lang="ru-RU" sz="2400" dirty="0"/>
              <a:t>выгорание ППС. 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dirty="0"/>
              <a:t>Трудности организации академической мобильности с другими вузами </a:t>
            </a:r>
            <a:r>
              <a:rPr lang="ru-RU" sz="2400" dirty="0" smtClean="0"/>
              <a:t> </a:t>
            </a:r>
            <a:r>
              <a:rPr lang="ru-RU" sz="2400" dirty="0"/>
              <a:t>как внутри РК, так и за пределами </a:t>
            </a:r>
            <a:r>
              <a:rPr lang="ru-RU" sz="2400" dirty="0" smtClean="0"/>
              <a:t>страны (система </a:t>
            </a:r>
            <a:r>
              <a:rPr lang="ru-RU" sz="2400" dirty="0" err="1" smtClean="0"/>
              <a:t>перезачета</a:t>
            </a:r>
            <a:r>
              <a:rPr lang="ru-RU" sz="2400" dirty="0" smtClean="0"/>
              <a:t> дисциплин).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2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6" y="3170712"/>
            <a:ext cx="9559637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6000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564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839835"/>
          </a:xfrm>
        </p:spPr>
        <p:txBody>
          <a:bodyPr/>
          <a:lstStyle/>
          <a:p>
            <a:r>
              <a:rPr lang="ru-RU" b="1" dirty="0" smtClean="0"/>
              <a:t>Образовательные программы на 2021-2022 учебный год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0377" y="2019868"/>
            <a:ext cx="11068334" cy="4408227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6В10107   «</a:t>
            </a:r>
            <a:r>
              <a:rPr lang="kk-K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Общая медицина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»: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1-3 курсы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3 курс –бакалавриат 5 лет +интернатура 2года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1-2 курс </a:t>
            </a:r>
            <a:r>
              <a:rPr lang="ru-RU" sz="3200" dirty="0">
                <a:solidFill>
                  <a:schemeClr val="tx1"/>
                </a:solidFill>
                <a:cs typeface="Times New Roman" pitchFamily="18" charset="0"/>
              </a:rPr>
              <a:t>– бакалавриат 5 лет +интернатура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1год</a:t>
            </a:r>
            <a:endParaRPr lang="ru-RU" sz="3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endParaRPr lang="ru-RU" sz="3200" dirty="0" smtClean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sz="3200" dirty="0" smtClean="0">
                <a:cs typeface="Times New Roman" pitchFamily="18" charset="0"/>
              </a:rPr>
              <a:t>Академическая степень: Бакалавр здравоохранения по образовательной программе "Общая медицина"</a:t>
            </a:r>
            <a:endParaRPr lang="ru-RU" sz="32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endParaRPr lang="ru-RU" sz="32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После прохождения интернатуры: «Врач общей практики»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cap="none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образовательной программы</a:t>
            </a:r>
            <a:r>
              <a:rPr lang="ru-RU" sz="2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1089"/>
              </p:ext>
            </p:extLst>
          </p:nvPr>
        </p:nvGraphicFramePr>
        <p:xfrm>
          <a:off x="429016" y="1981200"/>
          <a:ext cx="11269065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078"/>
                <a:gridCol w="8277987"/>
              </a:tblGrid>
              <a:tr h="723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квалификации по национальной рамке квалификаций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 уровень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 anchor="ctr">
                    <a:solidFill>
                      <a:srgbClr val="FAF0F5"/>
                    </a:solidFill>
                  </a:tcPr>
                </a:tc>
              </a:tr>
              <a:tr h="87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Сроки реализации программы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сентябрь 2019- август 2026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 anchor="ctr"/>
                </a:tc>
              </a:tr>
              <a:tr h="3512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Разработчик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Комитет образовательной программы по специальности 5В130100 - Общая медицина совместно со </a:t>
                      </a:r>
                      <a:r>
                        <a:rPr lang="ru-RU" sz="1600" dirty="0" err="1">
                          <a:effectLst/>
                        </a:rPr>
                        <a:t>Стратегтческим</a:t>
                      </a:r>
                      <a:r>
                        <a:rPr lang="ru-RU" sz="1600" dirty="0">
                          <a:effectLst/>
                        </a:rPr>
                        <a:t> партнером Литовским Университетом Наук Здоровья (ЛУНЗ), Литва, г. Каунас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 anchor="ctr"/>
                </a:tc>
              </a:tr>
              <a:tr h="1756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Структура курирующая процесс реализации ОП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Деканат школы Общей медицины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 anchor="ctr"/>
                </a:tc>
              </a:tr>
              <a:tr h="87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Контактное лицо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Декан школы  Общей медицины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 anchor="ctr"/>
                </a:tc>
              </a:tr>
              <a:tr h="936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Основание для разработки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ОП разработана в соответствии с Государственным общеобязательным стандартом образования , утвержденным п</a:t>
                      </a:r>
                      <a:r>
                        <a:rPr lang="ru-RU" sz="1600" u="none" strike="noStrike" dirty="0" err="1">
                          <a:effectLst/>
                        </a:rPr>
                        <a:t>риказом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и.о</a:t>
                      </a:r>
                      <a:r>
                        <a:rPr lang="ru-RU" sz="1600" u="none" strike="noStrike" dirty="0">
                          <a:effectLst/>
                        </a:rPr>
                        <a:t>. Министра здравоохранения и социального развития Республики Казахстан от 31 июля 2015 года № 647 «Об утверждении государственных общеобязательных стандартов и типовых профессиональных учебных программ по медицинским и фармацевтическим специальностям», 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а так же </a:t>
                      </a:r>
                      <a:r>
                        <a:rPr lang="kk-KZ" sz="1600" dirty="0">
                          <a:effectLst/>
                        </a:rPr>
                        <a:t>в рамках выполнения Контракта (№SHIP-2.3/CS-01) между Международным банком Реконструкции и Развития, МЗ РК и ЛУНЗ о Стратегическом партнерстве по развитию АСЗН в 2020 году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0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cap="none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образовательной программы</a:t>
            </a:r>
            <a:r>
              <a:rPr lang="ru-RU" sz="2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96513"/>
              </p:ext>
            </p:extLst>
          </p:nvPr>
        </p:nvGraphicFramePr>
        <p:xfrm>
          <a:off x="440714" y="2088106"/>
          <a:ext cx="11350952" cy="4079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5190"/>
                <a:gridCol w="9075762"/>
              </a:tblGrid>
              <a:tr h="70254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Потребности практического здравоохранения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Потребность во врачах общей практики  на 2019 год по регионам и в целом  составляет: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по Алматинской области 17, в Жамбылской области 13, в Кызылординской области 26, в Атырауской области 20, в Павлодарской области 25, в Западно-Казахстанкой области 85, ВКО  31, ЮКО 30,Мангистауская область 14, Акмолинской области 57,СКО 24, Актюбинская область  69, Карагандинская область 104, Костанайская область 9, всего  524 кадров.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>
                    <a:solidFill>
                      <a:srgbClr val="FAF0F5"/>
                    </a:solidFill>
                  </a:tcPr>
                </a:tc>
              </a:tr>
              <a:tr h="702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Существующие образовательные программы в Казахстане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Приложение к лицензии на образовательную деятельность по специальности 5В130100 - Общая медицина в РК имеется в 11 ВУЗах:  МУА, КГМУ, ЗКГМУ, ГМУ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г.Семей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МКТУ, КРМУ, ЮКГМА,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КазМУНО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КазНУ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им 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ль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фараби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Северо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-К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азахстан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кий 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Государственный Университет имени М.Козыбаева,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Кокшетауский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 государственный  университет  им. Ш.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Уалиханова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</a:tr>
              <a:tr h="263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Требования к предшествующему уровню образования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Общее среднее образование, техническое и профессиональное образование, </a:t>
                      </a:r>
                      <a:r>
                        <a:rPr lang="ru-RU" sz="1400" spc="10" dirty="0" err="1">
                          <a:effectLst/>
                        </a:rPr>
                        <a:t>послесреднее</a:t>
                      </a:r>
                      <a:r>
                        <a:rPr lang="ru-RU" sz="1400" spc="10" dirty="0">
                          <a:effectLst/>
                        </a:rPr>
                        <a:t> образование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</a:tr>
              <a:tr h="263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Выпускнику присваивается академическая степень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Бакалавр здравоохранения по образовательной программе «Общая медицина»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</a:tr>
              <a:tr h="372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Миссия образовательной программы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компетенций и личностных качеств конкурентоспособных, творчески и </a:t>
                      </a:r>
                      <a:r>
                        <a:rPr lang="ru-RU" sz="1400" dirty="0" err="1">
                          <a:effectLst/>
                        </a:rPr>
                        <a:t>инновационно</a:t>
                      </a:r>
                      <a:r>
                        <a:rPr lang="ru-RU" sz="1400" dirty="0">
                          <a:effectLst/>
                        </a:rPr>
                        <a:t> мыслящих, умеющих реализовать свои знания и навыки специалистов нового поколения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</a:tr>
              <a:tr h="3512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Цель образовательной программы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специалистов, способных удовлетворять потребности общества в оказании медицинской помощи при наиболее широко распространенных </a:t>
                      </a:r>
                      <a:r>
                        <a:rPr lang="kk-KZ" sz="1400" dirty="0">
                          <a:effectLst/>
                        </a:rPr>
                        <a:t>заболеваниях в их типичных проявлениях и неотложных ситуациях.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61" marR="254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10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5794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Миссия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1445" y="2119152"/>
            <a:ext cx="110683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Формирование компетенций и личностных качеств конкурентоспособных, творчески и </a:t>
            </a:r>
            <a:r>
              <a:rPr lang="ru-RU" sz="4000" dirty="0" err="1"/>
              <a:t>инновационно</a:t>
            </a:r>
            <a:r>
              <a:rPr lang="ru-RU" sz="4000" dirty="0"/>
              <a:t> мыслящих, умеющих реализовать свои знания и навыки специалистов нового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3940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85243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Цель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5093" y="2037266"/>
            <a:ext cx="108772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Подготовка специалистов, способных удовлетворять потребности общества в оказании медицинской помощи при наиболее широко распространенных </a:t>
            </a:r>
            <a:r>
              <a:rPr lang="kk-KZ" sz="4000" dirty="0"/>
              <a:t>заболеваниях в их типичных проявлениях и неотложных ситуациях.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01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0" y="327546"/>
            <a:ext cx="11029616" cy="136477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Требования к компетенциям выпускника и конечным результатам обучения </a:t>
            </a:r>
            <a:r>
              <a:rPr lang="ru-RU" sz="2000" b="1" dirty="0" smtClean="0"/>
              <a:t>программы  «ОБЩАЯ Медицина«  по ГОСО (бакалавриат)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19714"/>
              </p:ext>
            </p:extLst>
          </p:nvPr>
        </p:nvGraphicFramePr>
        <p:xfrm>
          <a:off x="450376" y="2033517"/>
          <a:ext cx="11341290" cy="4271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524"/>
                <a:gridCol w="8814766"/>
              </a:tblGrid>
              <a:tr h="342508">
                <a:tc>
                  <a:txBody>
                    <a:bodyPr/>
                    <a:lstStyle/>
                    <a:p>
                      <a:pPr marL="127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Компетенции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Результаты </a:t>
                      </a:r>
                      <a:r>
                        <a:rPr lang="ru-RU" sz="1800" dirty="0">
                          <a:effectLst/>
                        </a:rPr>
                        <a:t>обучения </a:t>
                      </a:r>
                      <a:r>
                        <a:rPr lang="ru-RU" sz="1800" dirty="0" smtClean="0">
                          <a:effectLst/>
                        </a:rPr>
                        <a:t>программы. Выпускник </a:t>
                      </a:r>
                      <a:r>
                        <a:rPr lang="ru-RU" sz="1800" dirty="0">
                          <a:effectLst/>
                        </a:rPr>
                        <a:t>будет способен</a:t>
                      </a:r>
                      <a:r>
                        <a:rPr lang="ru-RU" sz="1800" dirty="0" smtClean="0">
                          <a:effectLst/>
                        </a:rPr>
                        <a:t>:</a:t>
                      </a:r>
                    </a:p>
                    <a:p>
                      <a:pPr marL="12700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4924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Медицинский эксперт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Заниматься медицинской деятельностью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применяя знания клинических и биомедицинских наук в обеспечении качественного пациент-центрированного лечения.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376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Коммуникатор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 взаимодействовать с пациентом и его семьей, предоставлять информацию для эффективного клинического процесса, сохраняя безопасность и приватность.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6483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Коллаборатор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 работать с врачами и другими специалистами системы здравоохранения для оказания непрерывной безопасной высококачественной пациент ориентированной помощи.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8228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Способствовать улучшению здравоохранения, демонстрируя лидерские качества,  навыки управления и  планирования  в профессиональной практике.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1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ругая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903163"/>
      </a:accent1>
      <a:accent2>
        <a:srgbClr val="CE71A2"/>
      </a:accent2>
      <a:accent3>
        <a:srgbClr val="B2324B"/>
      </a:accent3>
      <a:accent4>
        <a:srgbClr val="F6DEEB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5308</TotalTime>
  <Words>3000</Words>
  <Application>Microsoft Office PowerPoint</Application>
  <PresentationFormat>Произвольный</PresentationFormat>
  <Paragraphs>671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Дивиденд</vt:lpstr>
      <vt:lpstr>  Казахский НАЦИОНАЛЬНЫЙ МЕДИЦИНСКИЙ УНИВЕРСИТЕТ  им. С.Д.Асфендиярова</vt:lpstr>
      <vt:lpstr>6В10107 – «Общая медицина»</vt:lpstr>
      <vt:lpstr>Нормативные документы</vt:lpstr>
      <vt:lpstr>Образовательные программы на 2021-2022 учебный год</vt:lpstr>
      <vt:lpstr>Паспорт образовательной программы </vt:lpstr>
      <vt:lpstr>Паспорт образовательной программы </vt:lpstr>
      <vt:lpstr>Миссия образовательной программы</vt:lpstr>
      <vt:lpstr>Цель образовательной программы</vt:lpstr>
      <vt:lpstr>Требования к компетенциям выпускника и конечным результатам обучения программы  «ОБЩАЯ Медицина«  по ГОСО (бакалавриат)</vt:lpstr>
      <vt:lpstr>Требования к компетенциям выпускника и конечным результатам обучения программы  «ОБЩАЯ Медицина«  по ГОСО (бакалавриат)</vt:lpstr>
      <vt:lpstr>Р е з у л ь т а т ы о б у ч е н и я п р о г р а м м ы для бакалавриата . Выпускник будет способен:</vt:lpstr>
      <vt:lpstr>Основные  результаты обучения  ОП  включают </vt:lpstr>
      <vt:lpstr>Уровни освоения заболеваний/клинических проблем</vt:lpstr>
      <vt:lpstr>Основные  результаты обучения ОП  включают </vt:lpstr>
      <vt:lpstr>Уровни освоения основных медицинских процедур и навыков </vt:lpstr>
      <vt:lpstr>Возможности дальнейшего обучения </vt:lpstr>
      <vt:lpstr>В структуру образовательной  программы  так же входит:</vt:lpstr>
      <vt:lpstr>Образовательные 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Реализация  практик в  Образовательной  Программе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образовательной программы Сильные стороны</vt:lpstr>
      <vt:lpstr>Слабые стороны</vt:lpstr>
      <vt:lpstr>Возможности</vt:lpstr>
      <vt:lpstr>Риски (угрозы)</vt:lpstr>
      <vt:lpstr>Риски (угрозы)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446</cp:revision>
  <cp:lastPrinted>2018-09-14T14:06:41Z</cp:lastPrinted>
  <dcterms:created xsi:type="dcterms:W3CDTF">2018-09-14T04:48:31Z</dcterms:created>
  <dcterms:modified xsi:type="dcterms:W3CDTF">2021-10-13T16:14:20Z</dcterms:modified>
</cp:coreProperties>
</file>