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57" r:id="rId2"/>
    <p:sldId id="365" r:id="rId3"/>
    <p:sldId id="314" r:id="rId4"/>
    <p:sldId id="341" r:id="rId5"/>
    <p:sldId id="342" r:id="rId6"/>
    <p:sldId id="343" r:id="rId7"/>
    <p:sldId id="344" r:id="rId8"/>
    <p:sldId id="345" r:id="rId9"/>
    <p:sldId id="346" r:id="rId10"/>
    <p:sldId id="347" r:id="rId11"/>
    <p:sldId id="349" r:id="rId12"/>
    <p:sldId id="350" r:id="rId13"/>
    <p:sldId id="384" r:id="rId14"/>
    <p:sldId id="385" r:id="rId15"/>
    <p:sldId id="386" r:id="rId16"/>
    <p:sldId id="387" r:id="rId17"/>
    <p:sldId id="388" r:id="rId18"/>
    <p:sldId id="351" r:id="rId19"/>
    <p:sldId id="352" r:id="rId20"/>
    <p:sldId id="360" r:id="rId21"/>
    <p:sldId id="363" r:id="rId22"/>
    <p:sldId id="364" r:id="rId23"/>
    <p:sldId id="370" r:id="rId24"/>
    <p:sldId id="394" r:id="rId25"/>
    <p:sldId id="326" r:id="rId26"/>
    <p:sldId id="325" r:id="rId27"/>
    <p:sldId id="377" r:id="rId28"/>
    <p:sldId id="413" r:id="rId29"/>
    <p:sldId id="415" r:id="rId30"/>
    <p:sldId id="378" r:id="rId31"/>
    <p:sldId id="379" r:id="rId32"/>
    <p:sldId id="315" r:id="rId33"/>
    <p:sldId id="316" r:id="rId34"/>
    <p:sldId id="317" r:id="rId35"/>
    <p:sldId id="382" r:id="rId36"/>
    <p:sldId id="383" r:id="rId37"/>
    <p:sldId id="318" r:id="rId38"/>
    <p:sldId id="319" r:id="rId39"/>
    <p:sldId id="320" r:id="rId40"/>
    <p:sldId id="321" r:id="rId41"/>
    <p:sldId id="322" r:id="rId42"/>
    <p:sldId id="332" r:id="rId43"/>
    <p:sldId id="334" r:id="rId44"/>
    <p:sldId id="396" r:id="rId45"/>
    <p:sldId id="397" r:id="rId46"/>
    <p:sldId id="398" r:id="rId47"/>
    <p:sldId id="410" r:id="rId48"/>
    <p:sldId id="411" r:id="rId49"/>
    <p:sldId id="376" r:id="rId50"/>
    <p:sldId id="399" r:id="rId51"/>
    <p:sldId id="301" r:id="rId52"/>
    <p:sldId id="400" r:id="rId53"/>
    <p:sldId id="402" r:id="rId54"/>
    <p:sldId id="302" r:id="rId55"/>
    <p:sldId id="307" r:id="rId56"/>
    <p:sldId id="258" r:id="rId57"/>
    <p:sldId id="263" r:id="rId58"/>
    <p:sldId id="264" r:id="rId59"/>
    <p:sldId id="403" r:id="rId60"/>
    <p:sldId id="404" r:id="rId61"/>
    <p:sldId id="406" r:id="rId62"/>
    <p:sldId id="278" r:id="rId63"/>
    <p:sldId id="279" r:id="rId64"/>
    <p:sldId id="297" r:id="rId65"/>
    <p:sldId id="299" r:id="rId66"/>
    <p:sldId id="412" r:id="rId67"/>
    <p:sldId id="389" r:id="rId68"/>
    <p:sldId id="390" r:id="rId69"/>
    <p:sldId id="298" r:id="rId70"/>
    <p:sldId id="282" r:id="rId71"/>
    <p:sldId id="335" r:id="rId72"/>
    <p:sldId id="296" r:id="rId7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884" userDrawn="1">
          <p15:clr>
            <a:srgbClr val="A4A3A4"/>
          </p15:clr>
        </p15:guide>
        <p15:guide id="4" orient="horz" pos="436" userDrawn="1">
          <p15:clr>
            <a:srgbClr val="A4A3A4"/>
          </p15:clr>
        </p15:guide>
        <p15:guide id="5" orient="horz" pos="686" userDrawn="1">
          <p15:clr>
            <a:srgbClr val="A4A3A4"/>
          </p15:clr>
        </p15:guide>
        <p15:guide id="6" pos="483" userDrawn="1">
          <p15:clr>
            <a:srgbClr val="A4A3A4"/>
          </p15:clr>
        </p15:guide>
        <p15:guide id="7" pos="7242" userDrawn="1">
          <p15:clr>
            <a:srgbClr val="A4A3A4"/>
          </p15:clr>
        </p15:guide>
        <p15:guide id="8" orient="horz" pos="2024" userDrawn="1">
          <p15:clr>
            <a:srgbClr val="A4A3A4"/>
          </p15:clr>
        </p15:guide>
        <p15:guide id="9" pos="4158" userDrawn="1">
          <p15:clr>
            <a:srgbClr val="A4A3A4"/>
          </p15:clr>
        </p15:guide>
        <p15:guide id="10" orient="horz" pos="1820" userDrawn="1">
          <p15:clr>
            <a:srgbClr val="A4A3A4"/>
          </p15:clr>
        </p15:guide>
        <p15:guide id="11" orient="horz" pos="1366" userDrawn="1">
          <p15:clr>
            <a:srgbClr val="A4A3A4"/>
          </p15:clr>
        </p15:guide>
        <p15:guide id="12" pos="3545" userDrawn="1">
          <p15:clr>
            <a:srgbClr val="A4A3A4"/>
          </p15:clr>
        </p15:guide>
        <p15:guide id="13" pos="393" userDrawn="1">
          <p15:clr>
            <a:srgbClr val="A4A3A4"/>
          </p15:clr>
        </p15:guide>
        <p15:guide id="14" pos="597" userDrawn="1">
          <p15:clr>
            <a:srgbClr val="A4A3A4"/>
          </p15:clr>
        </p15:guide>
        <p15:guide id="15" pos="2275" userDrawn="1">
          <p15:clr>
            <a:srgbClr val="A4A3A4"/>
          </p15:clr>
        </p15:guide>
        <p15:guide id="16" pos="3953" userDrawn="1">
          <p15:clr>
            <a:srgbClr val="A4A3A4"/>
          </p15:clr>
        </p15:guide>
        <p15:guide id="17" pos="5632" userDrawn="1">
          <p15:clr>
            <a:srgbClr val="A4A3A4"/>
          </p15:clr>
        </p15:guide>
        <p15:guide id="18" pos="2955" userDrawn="1">
          <p15:clr>
            <a:srgbClr val="A4A3A4"/>
          </p15:clr>
        </p15:guide>
        <p15:guide id="19" orient="horz" pos="23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5723"/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83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512" y="184"/>
      </p:cViewPr>
      <p:guideLst>
        <p:guide orient="horz" pos="2160"/>
        <p:guide pos="3840"/>
        <p:guide orient="horz" pos="3884"/>
        <p:guide orient="horz" pos="436"/>
        <p:guide orient="horz" pos="686"/>
        <p:guide pos="483"/>
        <p:guide pos="7242"/>
        <p:guide orient="horz" pos="2024"/>
        <p:guide pos="4158"/>
        <p:guide orient="horz" pos="1820"/>
        <p:guide orient="horz" pos="1366"/>
        <p:guide pos="3545"/>
        <p:guide pos="393"/>
        <p:guide pos="597"/>
        <p:guide pos="2275"/>
        <p:guide pos="3953"/>
        <p:guide pos="5632"/>
        <p:guide pos="2955"/>
        <p:guide orient="horz" pos="238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8" d="100"/>
        <a:sy n="178" d="100"/>
      </p:scale>
      <p:origin x="0" y="-313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Психиатры</c:v>
                </c:pt>
                <c:pt idx="1">
                  <c:v>Наркологи</c:v>
                </c:pt>
                <c:pt idx="2">
                  <c:v>Психотерапевты</c:v>
                </c:pt>
                <c:pt idx="3">
                  <c:v>Психологи</c:v>
                </c:pt>
                <c:pt idx="4">
                  <c:v>Несколько специальностей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0.55300000000000005</c:v>
                </c:pt>
                <c:pt idx="1">
                  <c:v>0.31900000000000001</c:v>
                </c:pt>
                <c:pt idx="2">
                  <c:v>1.2E-2</c:v>
                </c:pt>
                <c:pt idx="3">
                  <c:v>8.0000000000000002E-3</c:v>
                </c:pt>
                <c:pt idx="4">
                  <c:v>0.106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46-4A37-823A-FCACB4D8B2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0740782216747391"/>
          <c:y val="0.27505570633079507"/>
          <c:w val="0.37283922966612854"/>
          <c:h val="0.5024076043271985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F00-F09 Органические, включая симптоматические, психические расстройства</c:v>
                </c:pt>
                <c:pt idx="1">
                  <c:v>F10-F19 Психические расстройства и расстройства поведения, связанные с употреблением психоактивных веществ</c:v>
                </c:pt>
                <c:pt idx="2">
                  <c:v>F20-F29 Шизофрения, шизотипические и бредовые расстройства</c:v>
                </c:pt>
                <c:pt idx="3">
                  <c:v>F30-F39 Расстройства настроения [аффективные расстройства]</c:v>
                </c:pt>
                <c:pt idx="4">
                  <c:v>F40-F48 Невротические, связанные со стессом, и соматоформные расстройства</c:v>
                </c:pt>
                <c:pt idx="5">
                  <c:v>F50-F59 Поведенческие синдромы, связанные с физиологическими нарушениями и физическими факторами</c:v>
                </c:pt>
                <c:pt idx="6">
                  <c:v>F60-F69 Расстройства личности и поведения в зрелом возрасте</c:v>
                </c:pt>
                <c:pt idx="7">
                  <c:v>F70-F79 Умственная отсталость</c:v>
                </c:pt>
                <c:pt idx="8">
                  <c:v>F80-F89 Расстройства психологического развития</c:v>
                </c:pt>
                <c:pt idx="9">
                  <c:v>F90-F98 Эмоциональные расстройства, расстройства поведения, обычно начинающиеся в детском и подростковом возрасте</c:v>
                </c:pt>
                <c:pt idx="10">
                  <c:v>F99-F99 Неуточненные психические расстройства</c:v>
                </c:pt>
                <c:pt idx="11">
                  <c:v>Проведение таких консультацйий в психиатрии и наркологии не корректно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81</c:v>
                </c:pt>
                <c:pt idx="1">
                  <c:v>85</c:v>
                </c:pt>
                <c:pt idx="2">
                  <c:v>105</c:v>
                </c:pt>
                <c:pt idx="3">
                  <c:v>104</c:v>
                </c:pt>
                <c:pt idx="4">
                  <c:v>120</c:v>
                </c:pt>
                <c:pt idx="5">
                  <c:v>68</c:v>
                </c:pt>
                <c:pt idx="6">
                  <c:v>68</c:v>
                </c:pt>
                <c:pt idx="7">
                  <c:v>47</c:v>
                </c:pt>
                <c:pt idx="8">
                  <c:v>64</c:v>
                </c:pt>
                <c:pt idx="9">
                  <c:v>64</c:v>
                </c:pt>
                <c:pt idx="10">
                  <c:v>57</c:v>
                </c:pt>
                <c:pt idx="1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0A-4B24-B219-B31A5E3FEF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73248512"/>
        <c:axId val="273248904"/>
      </c:barChart>
      <c:catAx>
        <c:axId val="273248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3248904"/>
        <c:crosses val="autoZero"/>
        <c:auto val="1"/>
        <c:lblAlgn val="ctr"/>
        <c:lblOffset val="100"/>
        <c:noMultiLvlLbl val="0"/>
      </c:catAx>
      <c:valAx>
        <c:axId val="2732489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3248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42BACA-42D8-49DF-853F-F76D40B23D03}" type="doc">
      <dgm:prSet loTypeId="urn:microsoft.com/office/officeart/2005/8/layout/vList2" loCatId="list" qsTypeId="urn:microsoft.com/office/officeart/2005/8/quickstyle/simple1" qsCatId="simple" csTypeId="urn:microsoft.com/office/officeart/2005/8/colors/accent4_5" csCatId="accent4" phldr="1"/>
      <dgm:spPr/>
    </dgm:pt>
    <dgm:pt modelId="{9CEA5520-17CB-4EA0-9682-24E1F7D55EF1}">
      <dgm:prSet phldrT="[Текст]" custT="1"/>
      <dgm:spPr>
        <a:ln>
          <a:solidFill>
            <a:schemeClr val="bg1"/>
          </a:solidFill>
        </a:ln>
      </dgm:spPr>
      <dgm:t>
        <a:bodyPr/>
        <a:lstStyle/>
        <a:p>
          <a:pPr algn="ctr"/>
          <a:r>
            <a:rPr lang="ru-RU" sz="1600" b="1" dirty="0">
              <a:solidFill>
                <a:srgbClr val="385723"/>
              </a:solidFill>
            </a:rPr>
            <a:t>Деинституционализация психиатрической помощи</a:t>
          </a:r>
        </a:p>
      </dgm:t>
    </dgm:pt>
    <dgm:pt modelId="{EA4D740A-F1DC-4019-BEEC-EE5366AB235D}" type="parTrans" cxnId="{902DE9D4-16A7-4421-854E-89386EF03EF0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8E564E43-785D-47D7-A78F-AE4366CC777B}" type="sibTrans" cxnId="{902DE9D4-16A7-4421-854E-89386EF03EF0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18D036B1-5B74-4B1C-8FB4-D5F441D672C7}">
      <dgm:prSet custT="1"/>
      <dgm:spPr/>
      <dgm:t>
        <a:bodyPr/>
        <a:lstStyle/>
        <a:p>
          <a:pPr algn="ctr"/>
          <a:r>
            <a:rPr lang="ru-RU" sz="1600" b="1" dirty="0" err="1">
              <a:solidFill>
                <a:schemeClr val="tx2">
                  <a:lumMod val="50000"/>
                </a:schemeClr>
              </a:solidFill>
            </a:rPr>
            <a:t>Гуманизация</a:t>
          </a:r>
          <a:r>
            <a:rPr lang="ru-RU" sz="1600" b="1" dirty="0">
              <a:solidFill>
                <a:schemeClr val="tx2">
                  <a:lumMod val="50000"/>
                </a:schemeClr>
              </a:solidFill>
            </a:rPr>
            <a:t> подходов и условий оказания помощи</a:t>
          </a:r>
        </a:p>
      </dgm:t>
    </dgm:pt>
    <dgm:pt modelId="{DEC2724E-FADC-44A9-A312-2D07B0790BA2}" type="parTrans" cxnId="{325BFEBD-77C1-4B4F-90A5-923C5616C9FF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8E158705-0076-4D8C-9B21-6BC4A1BE37B9}" type="sibTrans" cxnId="{325BFEBD-77C1-4B4F-90A5-923C5616C9FF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3AC91C52-8D47-4290-879B-93E2C4B40268}">
      <dgm:prSet custT="1"/>
      <dgm:spPr/>
      <dgm:t>
        <a:bodyPr/>
        <a:lstStyle/>
        <a:p>
          <a:pPr algn="ctr"/>
          <a:r>
            <a:rPr lang="ru-RU" sz="1600" b="1" dirty="0">
              <a:solidFill>
                <a:srgbClr val="385723"/>
              </a:solidFill>
            </a:rPr>
            <a:t>Участие общественных профессиональных медицинских организаций</a:t>
          </a:r>
        </a:p>
      </dgm:t>
    </dgm:pt>
    <dgm:pt modelId="{84F44F48-BEA6-41A2-8008-54B368A7DF26}" type="parTrans" cxnId="{8B4774B9-898C-4690-8A18-DC318CCF7B99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F12A3A20-4E07-4C09-B28D-233F0EF2CCEB}" type="sibTrans" cxnId="{8B4774B9-898C-4690-8A18-DC318CCF7B99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B12F6D19-934D-46EC-8F21-D06A7D3C54E4}">
      <dgm:prSet custT="1"/>
      <dgm:spPr/>
      <dgm:t>
        <a:bodyPr/>
        <a:lstStyle/>
        <a:p>
          <a:pPr algn="ctr"/>
          <a:r>
            <a:rPr lang="ru-RU" sz="1600" b="1" dirty="0" err="1">
              <a:solidFill>
                <a:srgbClr val="385723"/>
              </a:solidFill>
            </a:rPr>
            <a:t>Биопсихосоциальная</a:t>
          </a:r>
          <a:r>
            <a:rPr lang="ru-RU" sz="1600" b="1" dirty="0">
              <a:solidFill>
                <a:srgbClr val="385723"/>
              </a:solidFill>
            </a:rPr>
            <a:t> модель диагностики и терапии </a:t>
          </a:r>
          <a:br>
            <a:rPr lang="ru-RU" sz="1600" b="1" dirty="0">
              <a:solidFill>
                <a:srgbClr val="385723"/>
              </a:solidFill>
            </a:rPr>
          </a:br>
          <a:r>
            <a:rPr lang="ru-RU" sz="1600" b="1" dirty="0">
              <a:solidFill>
                <a:srgbClr val="385723"/>
              </a:solidFill>
            </a:rPr>
            <a:t>психических расстройств</a:t>
          </a:r>
        </a:p>
      </dgm:t>
    </dgm:pt>
    <dgm:pt modelId="{CD600E80-007C-4AA7-9C82-170464217DFA}" type="parTrans" cxnId="{E36EE35B-5AA1-46CA-A349-A9D1310AE290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C491414C-D5D7-4759-9B0B-570F950F7701}" type="sibTrans" cxnId="{E36EE35B-5AA1-46CA-A349-A9D1310AE290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4945F0EF-C70D-49ED-B7C5-D0FAD6B62AAF}">
      <dgm:prSet custT="1"/>
      <dgm:spPr/>
      <dgm:t>
        <a:bodyPr/>
        <a:lstStyle/>
        <a:p>
          <a:pPr algn="ctr"/>
          <a:r>
            <a:rPr lang="ru-RU" sz="1600" b="1" dirty="0">
              <a:solidFill>
                <a:srgbClr val="385723"/>
              </a:solidFill>
            </a:rPr>
            <a:t>Развитие психосоциальной терапии и психосоциальной реабилитации</a:t>
          </a:r>
        </a:p>
      </dgm:t>
    </dgm:pt>
    <dgm:pt modelId="{086B0D08-0DED-42E2-BAC4-9304A8E2250B}" type="parTrans" cxnId="{58487D2A-B6A9-4DBE-BCBE-60A50B5E1306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F4A251A0-B1E8-4AF1-91A5-74AD41537D28}" type="sibTrans" cxnId="{58487D2A-B6A9-4DBE-BCBE-60A50B5E1306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5B1DAE5B-E1F8-4939-9FF6-09540CCD21F8}">
      <dgm:prSet custT="1"/>
      <dgm:spPr/>
      <dgm:t>
        <a:bodyPr/>
        <a:lstStyle/>
        <a:p>
          <a:pPr algn="ctr"/>
          <a:r>
            <a:rPr lang="ru-RU" sz="1600" b="1" dirty="0">
              <a:solidFill>
                <a:srgbClr val="385723"/>
              </a:solidFill>
            </a:rPr>
            <a:t>Преодоление стигматизации и дискриминации</a:t>
          </a:r>
        </a:p>
      </dgm:t>
    </dgm:pt>
    <dgm:pt modelId="{79FB0242-8CEA-45D4-90AA-1F7AC041F643}" type="parTrans" cxnId="{550F43F6-5B2F-485E-ACC4-4D5ADF4CACA5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BEB0B2E9-6D80-4EE8-BBE6-6D776202A864}" type="sibTrans" cxnId="{550F43F6-5B2F-485E-ACC4-4D5ADF4CACA5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E24A3B67-DB42-4947-9218-643DECB9A6C6}">
      <dgm:prSet custT="1"/>
      <dgm:spPr/>
      <dgm:t>
        <a:bodyPr/>
        <a:lstStyle/>
        <a:p>
          <a:pPr algn="ctr"/>
          <a:r>
            <a:rPr lang="ru-RU" sz="1600" b="1" dirty="0">
              <a:solidFill>
                <a:srgbClr val="385723"/>
              </a:solidFill>
            </a:rPr>
            <a:t>Интеграция в первичную медицинскую сеть </a:t>
          </a:r>
          <a:br>
            <a:rPr lang="ru-RU" sz="1600" b="1" dirty="0">
              <a:solidFill>
                <a:srgbClr val="385723"/>
              </a:solidFill>
            </a:rPr>
          </a:br>
          <a:r>
            <a:rPr lang="ru-RU" sz="1600" b="1" dirty="0">
              <a:solidFill>
                <a:srgbClr val="385723"/>
              </a:solidFill>
            </a:rPr>
            <a:t>отдельных видов психиатрической помощи</a:t>
          </a:r>
        </a:p>
      </dgm:t>
    </dgm:pt>
    <dgm:pt modelId="{A8E22BD0-82BB-4530-BA96-F19BCAB59104}" type="parTrans" cxnId="{B893C74C-6667-41F8-975A-D1D9D48F73F3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83F89A6D-C117-4B71-A95E-9191590E2348}" type="sibTrans" cxnId="{B893C74C-6667-41F8-975A-D1D9D48F73F3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4E1984A3-2141-4B15-B457-568ED7E36CBE}">
      <dgm:prSet custT="1"/>
      <dgm:spPr/>
      <dgm:t>
        <a:bodyPr/>
        <a:lstStyle/>
        <a:p>
          <a:pPr algn="ctr"/>
          <a:r>
            <a:rPr lang="ru-RU" sz="1600" b="1" dirty="0">
              <a:solidFill>
                <a:srgbClr val="385723"/>
              </a:solidFill>
            </a:rPr>
            <a:t>Обеспечение доступности и улучшение качества </a:t>
          </a:r>
          <a:br>
            <a:rPr lang="ru-RU" sz="1600" b="1" dirty="0">
              <a:solidFill>
                <a:srgbClr val="385723"/>
              </a:solidFill>
            </a:rPr>
          </a:br>
          <a:r>
            <a:rPr lang="ru-RU" sz="1600" b="1" dirty="0">
              <a:solidFill>
                <a:srgbClr val="385723"/>
              </a:solidFill>
            </a:rPr>
            <a:t>психиатрической помощи</a:t>
          </a:r>
        </a:p>
      </dgm:t>
    </dgm:pt>
    <dgm:pt modelId="{1221A8DD-8E10-454F-8CBD-C603FA36A4AA}" type="parTrans" cxnId="{72CA16CF-7DF0-44DC-AD60-E64D5088E956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69FB10B9-B232-4C3D-AD92-059C55242835}" type="sibTrans" cxnId="{72CA16CF-7DF0-44DC-AD60-E64D5088E956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3A156D23-8075-4EB2-B63C-73D2532E3839}" type="pres">
      <dgm:prSet presAssocID="{C242BACA-42D8-49DF-853F-F76D40B23D03}" presName="linear" presStyleCnt="0">
        <dgm:presLayoutVars>
          <dgm:animLvl val="lvl"/>
          <dgm:resizeHandles val="exact"/>
        </dgm:presLayoutVars>
      </dgm:prSet>
      <dgm:spPr/>
    </dgm:pt>
    <dgm:pt modelId="{F7534A26-BB49-4E94-A198-F79316E33E55}" type="pres">
      <dgm:prSet presAssocID="{9CEA5520-17CB-4EA0-9682-24E1F7D55EF1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4BD20D6C-CF7D-44CD-B036-1E88AA212CFA}" type="pres">
      <dgm:prSet presAssocID="{8E564E43-785D-47D7-A78F-AE4366CC777B}" presName="spacer" presStyleCnt="0"/>
      <dgm:spPr/>
    </dgm:pt>
    <dgm:pt modelId="{5419D1CE-D696-4244-93DC-495CDEDD8F65}" type="pres">
      <dgm:prSet presAssocID="{18D036B1-5B74-4B1C-8FB4-D5F441D672C7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00B3D494-F322-4D99-87EB-449B0B4FED6A}" type="pres">
      <dgm:prSet presAssocID="{8E158705-0076-4D8C-9B21-6BC4A1BE37B9}" presName="spacer" presStyleCnt="0"/>
      <dgm:spPr/>
    </dgm:pt>
    <dgm:pt modelId="{20EEB544-008C-4E85-84EC-E6EDEB15C866}" type="pres">
      <dgm:prSet presAssocID="{3AC91C52-8D47-4290-879B-93E2C4B40268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26AF0AE7-7877-4465-8A87-4977764E423C}" type="pres">
      <dgm:prSet presAssocID="{F12A3A20-4E07-4C09-B28D-233F0EF2CCEB}" presName="spacer" presStyleCnt="0"/>
      <dgm:spPr/>
    </dgm:pt>
    <dgm:pt modelId="{25D8EB1B-7CBD-4D11-A257-D3B62C884880}" type="pres">
      <dgm:prSet presAssocID="{B12F6D19-934D-46EC-8F21-D06A7D3C54E4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09A4846F-E606-4A91-862F-6AAA7D08CC45}" type="pres">
      <dgm:prSet presAssocID="{C491414C-D5D7-4759-9B0B-570F950F7701}" presName="spacer" presStyleCnt="0"/>
      <dgm:spPr/>
    </dgm:pt>
    <dgm:pt modelId="{2FDCC933-9DDE-455A-A7BA-4412BEFCB981}" type="pres">
      <dgm:prSet presAssocID="{4945F0EF-C70D-49ED-B7C5-D0FAD6B62AAF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E979C46F-43A5-4677-8FA7-2A413FCA52F3}" type="pres">
      <dgm:prSet presAssocID="{F4A251A0-B1E8-4AF1-91A5-74AD41537D28}" presName="spacer" presStyleCnt="0"/>
      <dgm:spPr/>
    </dgm:pt>
    <dgm:pt modelId="{C920A93F-80D3-4147-B125-17CD3B3AD9E7}" type="pres">
      <dgm:prSet presAssocID="{5B1DAE5B-E1F8-4939-9FF6-09540CCD21F8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BE194278-8A14-40DF-BCC8-F2E419003070}" type="pres">
      <dgm:prSet presAssocID="{BEB0B2E9-6D80-4EE8-BBE6-6D776202A864}" presName="spacer" presStyleCnt="0"/>
      <dgm:spPr/>
    </dgm:pt>
    <dgm:pt modelId="{00B3F26A-7EF9-4FB9-8A49-8A7C3CDA0FB1}" type="pres">
      <dgm:prSet presAssocID="{E24A3B67-DB42-4947-9218-643DECB9A6C6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44E8CFA2-0A0B-4E28-ACC6-65756E12FF42}" type="pres">
      <dgm:prSet presAssocID="{83F89A6D-C117-4B71-A95E-9191590E2348}" presName="spacer" presStyleCnt="0"/>
      <dgm:spPr/>
    </dgm:pt>
    <dgm:pt modelId="{1BC8D9B1-A519-4358-9E4E-185BEE808C1C}" type="pres">
      <dgm:prSet presAssocID="{4E1984A3-2141-4B15-B457-568ED7E36CBE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7E057427-51CE-4CAD-9563-8BA94EF1AE01}" type="presOf" srcId="{B12F6D19-934D-46EC-8F21-D06A7D3C54E4}" destId="{25D8EB1B-7CBD-4D11-A257-D3B62C884880}" srcOrd="0" destOrd="0" presId="urn:microsoft.com/office/officeart/2005/8/layout/vList2"/>
    <dgm:cxn modelId="{58487D2A-B6A9-4DBE-BCBE-60A50B5E1306}" srcId="{C242BACA-42D8-49DF-853F-F76D40B23D03}" destId="{4945F0EF-C70D-49ED-B7C5-D0FAD6B62AAF}" srcOrd="4" destOrd="0" parTransId="{086B0D08-0DED-42E2-BAC4-9304A8E2250B}" sibTransId="{F4A251A0-B1E8-4AF1-91A5-74AD41537D28}"/>
    <dgm:cxn modelId="{74EBDB32-6984-4121-A982-CC90CE41B428}" type="presOf" srcId="{9CEA5520-17CB-4EA0-9682-24E1F7D55EF1}" destId="{F7534A26-BB49-4E94-A198-F79316E33E55}" srcOrd="0" destOrd="0" presId="urn:microsoft.com/office/officeart/2005/8/layout/vList2"/>
    <dgm:cxn modelId="{107F4145-CF17-4F67-BCDC-C3ADB3590390}" type="presOf" srcId="{3AC91C52-8D47-4290-879B-93E2C4B40268}" destId="{20EEB544-008C-4E85-84EC-E6EDEB15C866}" srcOrd="0" destOrd="0" presId="urn:microsoft.com/office/officeart/2005/8/layout/vList2"/>
    <dgm:cxn modelId="{B893C74C-6667-41F8-975A-D1D9D48F73F3}" srcId="{C242BACA-42D8-49DF-853F-F76D40B23D03}" destId="{E24A3B67-DB42-4947-9218-643DECB9A6C6}" srcOrd="6" destOrd="0" parTransId="{A8E22BD0-82BB-4530-BA96-F19BCAB59104}" sibTransId="{83F89A6D-C117-4B71-A95E-9191590E2348}"/>
    <dgm:cxn modelId="{87DFC050-410B-4F14-B2B6-9EE5AE98A666}" type="presOf" srcId="{4945F0EF-C70D-49ED-B7C5-D0FAD6B62AAF}" destId="{2FDCC933-9DDE-455A-A7BA-4412BEFCB981}" srcOrd="0" destOrd="0" presId="urn:microsoft.com/office/officeart/2005/8/layout/vList2"/>
    <dgm:cxn modelId="{25F1F158-32F7-4D17-A6C4-405A68989F48}" type="presOf" srcId="{C242BACA-42D8-49DF-853F-F76D40B23D03}" destId="{3A156D23-8075-4EB2-B63C-73D2532E3839}" srcOrd="0" destOrd="0" presId="urn:microsoft.com/office/officeart/2005/8/layout/vList2"/>
    <dgm:cxn modelId="{E36EE35B-5AA1-46CA-A349-A9D1310AE290}" srcId="{C242BACA-42D8-49DF-853F-F76D40B23D03}" destId="{B12F6D19-934D-46EC-8F21-D06A7D3C54E4}" srcOrd="3" destOrd="0" parTransId="{CD600E80-007C-4AA7-9C82-170464217DFA}" sibTransId="{C491414C-D5D7-4759-9B0B-570F950F7701}"/>
    <dgm:cxn modelId="{F716B968-BE3D-4CCD-97A3-A8E0FE99BDA6}" type="presOf" srcId="{5B1DAE5B-E1F8-4939-9FF6-09540CCD21F8}" destId="{C920A93F-80D3-4147-B125-17CD3B3AD9E7}" srcOrd="0" destOrd="0" presId="urn:microsoft.com/office/officeart/2005/8/layout/vList2"/>
    <dgm:cxn modelId="{857C1977-AFC9-4830-B325-DEC0D552F2C3}" type="presOf" srcId="{E24A3B67-DB42-4947-9218-643DECB9A6C6}" destId="{00B3F26A-7EF9-4FB9-8A49-8A7C3CDA0FB1}" srcOrd="0" destOrd="0" presId="urn:microsoft.com/office/officeart/2005/8/layout/vList2"/>
    <dgm:cxn modelId="{5BE3797C-99A8-41D6-AAC8-6FB65C2A314B}" type="presOf" srcId="{4E1984A3-2141-4B15-B457-568ED7E36CBE}" destId="{1BC8D9B1-A519-4358-9E4E-185BEE808C1C}" srcOrd="0" destOrd="0" presId="urn:microsoft.com/office/officeart/2005/8/layout/vList2"/>
    <dgm:cxn modelId="{5BED3CA8-285E-43B8-9C7F-2A7D4A09C96A}" type="presOf" srcId="{18D036B1-5B74-4B1C-8FB4-D5F441D672C7}" destId="{5419D1CE-D696-4244-93DC-495CDEDD8F65}" srcOrd="0" destOrd="0" presId="urn:microsoft.com/office/officeart/2005/8/layout/vList2"/>
    <dgm:cxn modelId="{8B4774B9-898C-4690-8A18-DC318CCF7B99}" srcId="{C242BACA-42D8-49DF-853F-F76D40B23D03}" destId="{3AC91C52-8D47-4290-879B-93E2C4B40268}" srcOrd="2" destOrd="0" parTransId="{84F44F48-BEA6-41A2-8008-54B368A7DF26}" sibTransId="{F12A3A20-4E07-4C09-B28D-233F0EF2CCEB}"/>
    <dgm:cxn modelId="{325BFEBD-77C1-4B4F-90A5-923C5616C9FF}" srcId="{C242BACA-42D8-49DF-853F-F76D40B23D03}" destId="{18D036B1-5B74-4B1C-8FB4-D5F441D672C7}" srcOrd="1" destOrd="0" parTransId="{DEC2724E-FADC-44A9-A312-2D07B0790BA2}" sibTransId="{8E158705-0076-4D8C-9B21-6BC4A1BE37B9}"/>
    <dgm:cxn modelId="{72CA16CF-7DF0-44DC-AD60-E64D5088E956}" srcId="{C242BACA-42D8-49DF-853F-F76D40B23D03}" destId="{4E1984A3-2141-4B15-B457-568ED7E36CBE}" srcOrd="7" destOrd="0" parTransId="{1221A8DD-8E10-454F-8CBD-C603FA36A4AA}" sibTransId="{69FB10B9-B232-4C3D-AD92-059C55242835}"/>
    <dgm:cxn modelId="{902DE9D4-16A7-4421-854E-89386EF03EF0}" srcId="{C242BACA-42D8-49DF-853F-F76D40B23D03}" destId="{9CEA5520-17CB-4EA0-9682-24E1F7D55EF1}" srcOrd="0" destOrd="0" parTransId="{EA4D740A-F1DC-4019-BEEC-EE5366AB235D}" sibTransId="{8E564E43-785D-47D7-A78F-AE4366CC777B}"/>
    <dgm:cxn modelId="{550F43F6-5B2F-485E-ACC4-4D5ADF4CACA5}" srcId="{C242BACA-42D8-49DF-853F-F76D40B23D03}" destId="{5B1DAE5B-E1F8-4939-9FF6-09540CCD21F8}" srcOrd="5" destOrd="0" parTransId="{79FB0242-8CEA-45D4-90AA-1F7AC041F643}" sibTransId="{BEB0B2E9-6D80-4EE8-BBE6-6D776202A864}"/>
    <dgm:cxn modelId="{89E9A674-DD06-4F14-832E-A03D5201465F}" type="presParOf" srcId="{3A156D23-8075-4EB2-B63C-73D2532E3839}" destId="{F7534A26-BB49-4E94-A198-F79316E33E55}" srcOrd="0" destOrd="0" presId="urn:microsoft.com/office/officeart/2005/8/layout/vList2"/>
    <dgm:cxn modelId="{1543D58B-80D9-44E6-96CA-AF6C4D563F70}" type="presParOf" srcId="{3A156D23-8075-4EB2-B63C-73D2532E3839}" destId="{4BD20D6C-CF7D-44CD-B036-1E88AA212CFA}" srcOrd="1" destOrd="0" presId="urn:microsoft.com/office/officeart/2005/8/layout/vList2"/>
    <dgm:cxn modelId="{5FEB18F9-B8D0-4EA8-B839-DC01965E25E2}" type="presParOf" srcId="{3A156D23-8075-4EB2-B63C-73D2532E3839}" destId="{5419D1CE-D696-4244-93DC-495CDEDD8F65}" srcOrd="2" destOrd="0" presId="urn:microsoft.com/office/officeart/2005/8/layout/vList2"/>
    <dgm:cxn modelId="{CC385ADE-31B8-4BA3-A1FA-84A3D870A80A}" type="presParOf" srcId="{3A156D23-8075-4EB2-B63C-73D2532E3839}" destId="{00B3D494-F322-4D99-87EB-449B0B4FED6A}" srcOrd="3" destOrd="0" presId="urn:microsoft.com/office/officeart/2005/8/layout/vList2"/>
    <dgm:cxn modelId="{7CE27B3F-4BB3-4647-97E8-53C2784410FC}" type="presParOf" srcId="{3A156D23-8075-4EB2-B63C-73D2532E3839}" destId="{20EEB544-008C-4E85-84EC-E6EDEB15C866}" srcOrd="4" destOrd="0" presId="urn:microsoft.com/office/officeart/2005/8/layout/vList2"/>
    <dgm:cxn modelId="{C6C032E6-A30B-4829-BF74-5FDA949002BD}" type="presParOf" srcId="{3A156D23-8075-4EB2-B63C-73D2532E3839}" destId="{26AF0AE7-7877-4465-8A87-4977764E423C}" srcOrd="5" destOrd="0" presId="urn:microsoft.com/office/officeart/2005/8/layout/vList2"/>
    <dgm:cxn modelId="{77747425-4CAF-4A83-82FF-78A5D14656B7}" type="presParOf" srcId="{3A156D23-8075-4EB2-B63C-73D2532E3839}" destId="{25D8EB1B-7CBD-4D11-A257-D3B62C884880}" srcOrd="6" destOrd="0" presId="urn:microsoft.com/office/officeart/2005/8/layout/vList2"/>
    <dgm:cxn modelId="{D0BC8831-2E21-4187-9EC5-28054976A565}" type="presParOf" srcId="{3A156D23-8075-4EB2-B63C-73D2532E3839}" destId="{09A4846F-E606-4A91-862F-6AAA7D08CC45}" srcOrd="7" destOrd="0" presId="urn:microsoft.com/office/officeart/2005/8/layout/vList2"/>
    <dgm:cxn modelId="{1BB79408-7DC5-403E-8C7E-AB2D9936561C}" type="presParOf" srcId="{3A156D23-8075-4EB2-B63C-73D2532E3839}" destId="{2FDCC933-9DDE-455A-A7BA-4412BEFCB981}" srcOrd="8" destOrd="0" presId="urn:microsoft.com/office/officeart/2005/8/layout/vList2"/>
    <dgm:cxn modelId="{3AA26183-17B8-4937-99AE-F54C05CE24F6}" type="presParOf" srcId="{3A156D23-8075-4EB2-B63C-73D2532E3839}" destId="{E979C46F-43A5-4677-8FA7-2A413FCA52F3}" srcOrd="9" destOrd="0" presId="urn:microsoft.com/office/officeart/2005/8/layout/vList2"/>
    <dgm:cxn modelId="{FDFE35D1-D602-4431-B5FE-9A66DD3FF317}" type="presParOf" srcId="{3A156D23-8075-4EB2-B63C-73D2532E3839}" destId="{C920A93F-80D3-4147-B125-17CD3B3AD9E7}" srcOrd="10" destOrd="0" presId="urn:microsoft.com/office/officeart/2005/8/layout/vList2"/>
    <dgm:cxn modelId="{77046E3F-F471-4691-B630-E36A5FA8F74D}" type="presParOf" srcId="{3A156D23-8075-4EB2-B63C-73D2532E3839}" destId="{BE194278-8A14-40DF-BCC8-F2E419003070}" srcOrd="11" destOrd="0" presId="urn:microsoft.com/office/officeart/2005/8/layout/vList2"/>
    <dgm:cxn modelId="{38051914-AE7B-44D5-92DA-4BB714B64E7B}" type="presParOf" srcId="{3A156D23-8075-4EB2-B63C-73D2532E3839}" destId="{00B3F26A-7EF9-4FB9-8A49-8A7C3CDA0FB1}" srcOrd="12" destOrd="0" presId="urn:microsoft.com/office/officeart/2005/8/layout/vList2"/>
    <dgm:cxn modelId="{D50EC433-9E2D-46BF-A776-8A172325E87E}" type="presParOf" srcId="{3A156D23-8075-4EB2-B63C-73D2532E3839}" destId="{44E8CFA2-0A0B-4E28-ACC6-65756E12FF42}" srcOrd="13" destOrd="0" presId="urn:microsoft.com/office/officeart/2005/8/layout/vList2"/>
    <dgm:cxn modelId="{D6730018-12E1-4E01-937D-AB6229BB8DC1}" type="presParOf" srcId="{3A156D23-8075-4EB2-B63C-73D2532E3839}" destId="{1BC8D9B1-A519-4358-9E4E-185BEE808C1C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171947-3D31-4A6E-854B-A9C1946B8BBA}" type="doc">
      <dgm:prSet loTypeId="urn:microsoft.com/office/officeart/2005/8/layout/pList1" loCatId="picture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34546459-3912-4192-8344-ADFDD49C8EA0}">
      <dgm:prSet phldrT="[Текст]" custT="1"/>
      <dgm:spPr/>
      <dgm:t>
        <a:bodyPr/>
        <a:lstStyle/>
        <a:p>
          <a:r>
            <a:rPr lang="ru-RU" sz="1200" dirty="0"/>
            <a:t>Мобильный интернет</a:t>
          </a:r>
        </a:p>
      </dgm:t>
    </dgm:pt>
    <dgm:pt modelId="{F5CD2ACE-C9C9-412A-97BE-86D7912EB050}" type="parTrans" cxnId="{ABB0B082-6884-4033-8987-EC57C357F367}">
      <dgm:prSet/>
      <dgm:spPr/>
      <dgm:t>
        <a:bodyPr/>
        <a:lstStyle/>
        <a:p>
          <a:endParaRPr lang="ru-RU"/>
        </a:p>
      </dgm:t>
    </dgm:pt>
    <dgm:pt modelId="{821BA0FB-A7F4-40C4-AA8F-2B7FC322D828}" type="sibTrans" cxnId="{ABB0B082-6884-4033-8987-EC57C357F367}">
      <dgm:prSet/>
      <dgm:spPr/>
      <dgm:t>
        <a:bodyPr/>
        <a:lstStyle/>
        <a:p>
          <a:endParaRPr lang="ru-RU"/>
        </a:p>
      </dgm:t>
    </dgm:pt>
    <dgm:pt modelId="{D29D08DF-C5F8-45A5-8DE5-7CE7C42A014D}">
      <dgm:prSet phldrT="[Текст]" custT="1"/>
      <dgm:spPr/>
      <dgm:t>
        <a:bodyPr/>
        <a:lstStyle/>
        <a:p>
          <a:r>
            <a:rPr lang="ru-RU" sz="1200" dirty="0"/>
            <a:t>Автоматизация интеллектуального труда</a:t>
          </a:r>
        </a:p>
      </dgm:t>
    </dgm:pt>
    <dgm:pt modelId="{9951BB71-6D21-4F4C-8F8A-F76F37EF8AEE}" type="parTrans" cxnId="{03450926-BA9E-45F5-98EC-5ECB059954B1}">
      <dgm:prSet/>
      <dgm:spPr/>
      <dgm:t>
        <a:bodyPr/>
        <a:lstStyle/>
        <a:p>
          <a:endParaRPr lang="ru-RU"/>
        </a:p>
      </dgm:t>
    </dgm:pt>
    <dgm:pt modelId="{B0B357BC-2FE4-4A7C-9782-305A56D0E61A}" type="sibTrans" cxnId="{03450926-BA9E-45F5-98EC-5ECB059954B1}">
      <dgm:prSet/>
      <dgm:spPr/>
      <dgm:t>
        <a:bodyPr/>
        <a:lstStyle/>
        <a:p>
          <a:endParaRPr lang="ru-RU"/>
        </a:p>
      </dgm:t>
    </dgm:pt>
    <dgm:pt modelId="{3E108434-0A67-4E72-9D43-255E2DF0A463}">
      <dgm:prSet phldrT="[Текст]" custT="1"/>
      <dgm:spPr/>
      <dgm:t>
        <a:bodyPr/>
        <a:lstStyle/>
        <a:p>
          <a:r>
            <a:rPr lang="ru-RU" sz="1200" dirty="0"/>
            <a:t>Облачные технологии</a:t>
          </a:r>
        </a:p>
      </dgm:t>
    </dgm:pt>
    <dgm:pt modelId="{1B4B31CB-E6CF-4754-988B-54156038E38A}" type="parTrans" cxnId="{7352BAD2-BD25-4BC8-BC95-D82D39C2F435}">
      <dgm:prSet/>
      <dgm:spPr/>
      <dgm:t>
        <a:bodyPr/>
        <a:lstStyle/>
        <a:p>
          <a:endParaRPr lang="ru-RU"/>
        </a:p>
      </dgm:t>
    </dgm:pt>
    <dgm:pt modelId="{95269219-268A-4946-9659-E1C6041D047E}" type="sibTrans" cxnId="{7352BAD2-BD25-4BC8-BC95-D82D39C2F435}">
      <dgm:prSet/>
      <dgm:spPr/>
      <dgm:t>
        <a:bodyPr/>
        <a:lstStyle/>
        <a:p>
          <a:endParaRPr lang="ru-RU"/>
        </a:p>
      </dgm:t>
    </dgm:pt>
    <dgm:pt modelId="{B99C017C-6032-4FE7-A835-EA284D30A484}">
      <dgm:prSet custT="1"/>
      <dgm:spPr/>
      <dgm:t>
        <a:bodyPr/>
        <a:lstStyle/>
        <a:p>
          <a:r>
            <a:rPr lang="ru-RU" sz="1200" dirty="0"/>
            <a:t>Продвинутая робототехника</a:t>
          </a:r>
        </a:p>
      </dgm:t>
    </dgm:pt>
    <dgm:pt modelId="{47C8240A-865C-4448-AD14-082A6A67D823}" type="parTrans" cxnId="{B962E65B-3D8D-45EE-9454-83DE242A8677}">
      <dgm:prSet/>
      <dgm:spPr/>
      <dgm:t>
        <a:bodyPr/>
        <a:lstStyle/>
        <a:p>
          <a:endParaRPr lang="ru-RU"/>
        </a:p>
      </dgm:t>
    </dgm:pt>
    <dgm:pt modelId="{2BB03AF3-E571-4ED2-9AAC-BD9B651AE244}" type="sibTrans" cxnId="{B962E65B-3D8D-45EE-9454-83DE242A8677}">
      <dgm:prSet/>
      <dgm:spPr/>
      <dgm:t>
        <a:bodyPr/>
        <a:lstStyle/>
        <a:p>
          <a:endParaRPr lang="ru-RU"/>
        </a:p>
      </dgm:t>
    </dgm:pt>
    <dgm:pt modelId="{CF187044-4839-451F-98F6-F6CD02DE80A4}">
      <dgm:prSet custT="1"/>
      <dgm:spPr/>
      <dgm:t>
        <a:bodyPr/>
        <a:lstStyle/>
        <a:p>
          <a:r>
            <a:rPr lang="ru-RU" sz="1200" dirty="0" err="1"/>
            <a:t>Геномика</a:t>
          </a:r>
          <a:r>
            <a:rPr lang="ru-RU" sz="1200" dirty="0"/>
            <a:t> нового поколения</a:t>
          </a:r>
        </a:p>
      </dgm:t>
    </dgm:pt>
    <dgm:pt modelId="{9794391A-7E22-4BE7-AB87-95BA8F79C7F2}" type="parTrans" cxnId="{EAC05099-9D21-40D6-A192-1983C1C61F38}">
      <dgm:prSet/>
      <dgm:spPr/>
      <dgm:t>
        <a:bodyPr/>
        <a:lstStyle/>
        <a:p>
          <a:endParaRPr lang="ru-RU"/>
        </a:p>
      </dgm:t>
    </dgm:pt>
    <dgm:pt modelId="{9C906EF7-0498-44C3-8EAA-E5745354AD23}" type="sibTrans" cxnId="{EAC05099-9D21-40D6-A192-1983C1C61F38}">
      <dgm:prSet/>
      <dgm:spPr/>
      <dgm:t>
        <a:bodyPr/>
        <a:lstStyle/>
        <a:p>
          <a:endParaRPr lang="ru-RU"/>
        </a:p>
      </dgm:t>
    </dgm:pt>
    <dgm:pt modelId="{4CC521D4-A0DD-41F7-90C8-4933026E2B09}">
      <dgm:prSet custT="1"/>
      <dgm:spPr/>
      <dgm:t>
        <a:bodyPr/>
        <a:lstStyle/>
        <a:p>
          <a:r>
            <a:rPr lang="ru-RU" sz="1200" dirty="0"/>
            <a:t>Современные материалы</a:t>
          </a:r>
        </a:p>
      </dgm:t>
    </dgm:pt>
    <dgm:pt modelId="{6EA26641-3E3B-4D8D-BA87-E81DE52DB2E9}" type="parTrans" cxnId="{3FDEE104-8C51-4CC8-BD96-A220980562F4}">
      <dgm:prSet/>
      <dgm:spPr/>
      <dgm:t>
        <a:bodyPr/>
        <a:lstStyle/>
        <a:p>
          <a:endParaRPr lang="ru-RU"/>
        </a:p>
      </dgm:t>
    </dgm:pt>
    <dgm:pt modelId="{8CB13DF1-98AF-44B8-B2ED-B47E0CFCC16C}" type="sibTrans" cxnId="{3FDEE104-8C51-4CC8-BD96-A220980562F4}">
      <dgm:prSet/>
      <dgm:spPr/>
      <dgm:t>
        <a:bodyPr/>
        <a:lstStyle/>
        <a:p>
          <a:endParaRPr lang="ru-RU"/>
        </a:p>
      </dgm:t>
    </dgm:pt>
    <dgm:pt modelId="{D972A958-2FE1-4090-96D0-911CBC33A590}" type="pres">
      <dgm:prSet presAssocID="{7B171947-3D31-4A6E-854B-A9C1946B8BBA}" presName="Name0" presStyleCnt="0">
        <dgm:presLayoutVars>
          <dgm:dir/>
          <dgm:resizeHandles val="exact"/>
        </dgm:presLayoutVars>
      </dgm:prSet>
      <dgm:spPr/>
    </dgm:pt>
    <dgm:pt modelId="{AD57DC77-D509-48B2-8613-BF1F5B7C172C}" type="pres">
      <dgm:prSet presAssocID="{34546459-3912-4192-8344-ADFDD49C8EA0}" presName="compNode" presStyleCnt="0"/>
      <dgm:spPr/>
    </dgm:pt>
    <dgm:pt modelId="{C255D5B1-F51F-447D-B82E-3BB90E3B3C10}" type="pres">
      <dgm:prSet presAssocID="{34546459-3912-4192-8344-ADFDD49C8EA0}" presName="pictRect" presStyleLbl="nod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998B23A-02A5-4031-8230-31E68C97F49C}" type="pres">
      <dgm:prSet presAssocID="{34546459-3912-4192-8344-ADFDD49C8EA0}" presName="textRect" presStyleLbl="revTx" presStyleIdx="0" presStyleCnt="6">
        <dgm:presLayoutVars>
          <dgm:bulletEnabled val="1"/>
        </dgm:presLayoutVars>
      </dgm:prSet>
      <dgm:spPr/>
    </dgm:pt>
    <dgm:pt modelId="{BC5BCE96-DB18-47E4-B79F-E3FA31934A74}" type="pres">
      <dgm:prSet presAssocID="{821BA0FB-A7F4-40C4-AA8F-2B7FC322D828}" presName="sibTrans" presStyleLbl="sibTrans2D1" presStyleIdx="0" presStyleCnt="0"/>
      <dgm:spPr/>
    </dgm:pt>
    <dgm:pt modelId="{15D587C6-8648-4705-8FE5-1CFE0DA835CF}" type="pres">
      <dgm:prSet presAssocID="{D29D08DF-C5F8-45A5-8DE5-7CE7C42A014D}" presName="compNode" presStyleCnt="0"/>
      <dgm:spPr/>
    </dgm:pt>
    <dgm:pt modelId="{DEE28320-F19E-4B2F-AAFB-3516DFAB9EE3}" type="pres">
      <dgm:prSet presAssocID="{D29D08DF-C5F8-45A5-8DE5-7CE7C42A014D}" presName="pictRect" presStyleLbl="nod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3750151-5CA4-4389-A892-402C7A0CD727}" type="pres">
      <dgm:prSet presAssocID="{D29D08DF-C5F8-45A5-8DE5-7CE7C42A014D}" presName="textRect" presStyleLbl="revTx" presStyleIdx="1" presStyleCnt="6">
        <dgm:presLayoutVars>
          <dgm:bulletEnabled val="1"/>
        </dgm:presLayoutVars>
      </dgm:prSet>
      <dgm:spPr/>
    </dgm:pt>
    <dgm:pt modelId="{9B7D1E9D-05F5-4290-9E21-A138280F2796}" type="pres">
      <dgm:prSet presAssocID="{B0B357BC-2FE4-4A7C-9782-305A56D0E61A}" presName="sibTrans" presStyleLbl="sibTrans2D1" presStyleIdx="0" presStyleCnt="0"/>
      <dgm:spPr/>
    </dgm:pt>
    <dgm:pt modelId="{6623ACE3-087E-46E7-A549-BBF0581109B1}" type="pres">
      <dgm:prSet presAssocID="{3E108434-0A67-4E72-9D43-255E2DF0A463}" presName="compNode" presStyleCnt="0"/>
      <dgm:spPr/>
    </dgm:pt>
    <dgm:pt modelId="{AB2AAF4C-D7DA-486E-92BD-7B677913CFAC}" type="pres">
      <dgm:prSet presAssocID="{3E108434-0A67-4E72-9D43-255E2DF0A463}" presName="pictRect" presStyleLbl="nod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935EDDC-A2DF-4671-93DC-1DBD1DDFE4CA}" type="pres">
      <dgm:prSet presAssocID="{3E108434-0A67-4E72-9D43-255E2DF0A463}" presName="textRect" presStyleLbl="revTx" presStyleIdx="2" presStyleCnt="6">
        <dgm:presLayoutVars>
          <dgm:bulletEnabled val="1"/>
        </dgm:presLayoutVars>
      </dgm:prSet>
      <dgm:spPr/>
    </dgm:pt>
    <dgm:pt modelId="{BF022248-8AE3-4B0F-96DC-6807203AB04B}" type="pres">
      <dgm:prSet presAssocID="{95269219-268A-4946-9659-E1C6041D047E}" presName="sibTrans" presStyleLbl="sibTrans2D1" presStyleIdx="0" presStyleCnt="0"/>
      <dgm:spPr/>
    </dgm:pt>
    <dgm:pt modelId="{BF32F35F-11B2-424D-97F1-F620204953F8}" type="pres">
      <dgm:prSet presAssocID="{B99C017C-6032-4FE7-A835-EA284D30A484}" presName="compNode" presStyleCnt="0"/>
      <dgm:spPr/>
    </dgm:pt>
    <dgm:pt modelId="{98321C57-2AAC-4CAA-A186-0D639520677A}" type="pres">
      <dgm:prSet presAssocID="{B99C017C-6032-4FE7-A835-EA284D30A484}" presName="pictRect" presStyleLbl="nod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28076A6-C058-4204-9650-A9521E39E353}" type="pres">
      <dgm:prSet presAssocID="{B99C017C-6032-4FE7-A835-EA284D30A484}" presName="textRect" presStyleLbl="revTx" presStyleIdx="3" presStyleCnt="6">
        <dgm:presLayoutVars>
          <dgm:bulletEnabled val="1"/>
        </dgm:presLayoutVars>
      </dgm:prSet>
      <dgm:spPr/>
    </dgm:pt>
    <dgm:pt modelId="{581D2662-D746-42B2-8DEB-D52896617FC6}" type="pres">
      <dgm:prSet presAssocID="{2BB03AF3-E571-4ED2-9AAC-BD9B651AE244}" presName="sibTrans" presStyleLbl="sibTrans2D1" presStyleIdx="0" presStyleCnt="0"/>
      <dgm:spPr/>
    </dgm:pt>
    <dgm:pt modelId="{C03A2862-8D8B-49AC-BD97-359E81656590}" type="pres">
      <dgm:prSet presAssocID="{CF187044-4839-451F-98F6-F6CD02DE80A4}" presName="compNode" presStyleCnt="0"/>
      <dgm:spPr/>
    </dgm:pt>
    <dgm:pt modelId="{47338AD2-A571-427F-A3B8-96D4D9232643}" type="pres">
      <dgm:prSet presAssocID="{CF187044-4839-451F-98F6-F6CD02DE80A4}" presName="pictRect" presStyleLbl="nod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789DFB6-14BC-41AB-BDE5-1EA5C07606FB}" type="pres">
      <dgm:prSet presAssocID="{CF187044-4839-451F-98F6-F6CD02DE80A4}" presName="textRect" presStyleLbl="revTx" presStyleIdx="4" presStyleCnt="6">
        <dgm:presLayoutVars>
          <dgm:bulletEnabled val="1"/>
        </dgm:presLayoutVars>
      </dgm:prSet>
      <dgm:spPr/>
    </dgm:pt>
    <dgm:pt modelId="{BD80E157-6618-4BB9-ACF0-E4D764142D92}" type="pres">
      <dgm:prSet presAssocID="{9C906EF7-0498-44C3-8EAA-E5745354AD23}" presName="sibTrans" presStyleLbl="sibTrans2D1" presStyleIdx="0" presStyleCnt="0"/>
      <dgm:spPr/>
    </dgm:pt>
    <dgm:pt modelId="{BA3889AB-94C7-4C8B-8808-748AED7BB4D6}" type="pres">
      <dgm:prSet presAssocID="{4CC521D4-A0DD-41F7-90C8-4933026E2B09}" presName="compNode" presStyleCnt="0"/>
      <dgm:spPr/>
    </dgm:pt>
    <dgm:pt modelId="{D004A264-B944-4118-BCA1-997DD6D16C06}" type="pres">
      <dgm:prSet presAssocID="{4CC521D4-A0DD-41F7-90C8-4933026E2B09}" presName="pictRect" presStyleLbl="nod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0A84F04B-7F67-4B8A-B3FA-2338AB566C42}" type="pres">
      <dgm:prSet presAssocID="{4CC521D4-A0DD-41F7-90C8-4933026E2B09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3FDEE104-8C51-4CC8-BD96-A220980562F4}" srcId="{7B171947-3D31-4A6E-854B-A9C1946B8BBA}" destId="{4CC521D4-A0DD-41F7-90C8-4933026E2B09}" srcOrd="5" destOrd="0" parTransId="{6EA26641-3E3B-4D8D-BA87-E81DE52DB2E9}" sibTransId="{8CB13DF1-98AF-44B8-B2ED-B47E0CFCC16C}"/>
    <dgm:cxn modelId="{B69D2013-8907-462A-B42E-43D9B4A39419}" type="presOf" srcId="{4CC521D4-A0DD-41F7-90C8-4933026E2B09}" destId="{0A84F04B-7F67-4B8A-B3FA-2338AB566C42}" srcOrd="0" destOrd="0" presId="urn:microsoft.com/office/officeart/2005/8/layout/pList1"/>
    <dgm:cxn modelId="{01EF7E13-09FE-4F9F-805D-B3AD154996CE}" type="presOf" srcId="{2BB03AF3-E571-4ED2-9AAC-BD9B651AE244}" destId="{581D2662-D746-42B2-8DEB-D52896617FC6}" srcOrd="0" destOrd="0" presId="urn:microsoft.com/office/officeart/2005/8/layout/pList1"/>
    <dgm:cxn modelId="{03450926-BA9E-45F5-98EC-5ECB059954B1}" srcId="{7B171947-3D31-4A6E-854B-A9C1946B8BBA}" destId="{D29D08DF-C5F8-45A5-8DE5-7CE7C42A014D}" srcOrd="1" destOrd="0" parTransId="{9951BB71-6D21-4F4C-8F8A-F76F37EF8AEE}" sibTransId="{B0B357BC-2FE4-4A7C-9782-305A56D0E61A}"/>
    <dgm:cxn modelId="{B8426326-C7FB-4704-B561-E30148048411}" type="presOf" srcId="{D29D08DF-C5F8-45A5-8DE5-7CE7C42A014D}" destId="{83750151-5CA4-4389-A892-402C7A0CD727}" srcOrd="0" destOrd="0" presId="urn:microsoft.com/office/officeart/2005/8/layout/pList1"/>
    <dgm:cxn modelId="{4DF9A948-33D4-4C95-8AEF-37FB0889636E}" type="presOf" srcId="{95269219-268A-4946-9659-E1C6041D047E}" destId="{BF022248-8AE3-4B0F-96DC-6807203AB04B}" srcOrd="0" destOrd="0" presId="urn:microsoft.com/office/officeart/2005/8/layout/pList1"/>
    <dgm:cxn modelId="{B962E65B-3D8D-45EE-9454-83DE242A8677}" srcId="{7B171947-3D31-4A6E-854B-A9C1946B8BBA}" destId="{B99C017C-6032-4FE7-A835-EA284D30A484}" srcOrd="3" destOrd="0" parTransId="{47C8240A-865C-4448-AD14-082A6A67D823}" sibTransId="{2BB03AF3-E571-4ED2-9AAC-BD9B651AE244}"/>
    <dgm:cxn modelId="{F9219F5E-85AC-4303-92B1-C45408042A2E}" type="presOf" srcId="{3E108434-0A67-4E72-9D43-255E2DF0A463}" destId="{B935EDDC-A2DF-4671-93DC-1DBD1DDFE4CA}" srcOrd="0" destOrd="0" presId="urn:microsoft.com/office/officeart/2005/8/layout/pList1"/>
    <dgm:cxn modelId="{DF9A5C63-6253-4F3C-A89E-D107CBD8EBE8}" type="presOf" srcId="{CF187044-4839-451F-98F6-F6CD02DE80A4}" destId="{B789DFB6-14BC-41AB-BDE5-1EA5C07606FB}" srcOrd="0" destOrd="0" presId="urn:microsoft.com/office/officeart/2005/8/layout/pList1"/>
    <dgm:cxn modelId="{054E7C6D-24CD-4802-9086-A17DCE164BC4}" type="presOf" srcId="{821BA0FB-A7F4-40C4-AA8F-2B7FC322D828}" destId="{BC5BCE96-DB18-47E4-B79F-E3FA31934A74}" srcOrd="0" destOrd="0" presId="urn:microsoft.com/office/officeart/2005/8/layout/pList1"/>
    <dgm:cxn modelId="{AA605877-251F-4BB7-9796-173E4D2F05E1}" type="presOf" srcId="{34546459-3912-4192-8344-ADFDD49C8EA0}" destId="{8998B23A-02A5-4031-8230-31E68C97F49C}" srcOrd="0" destOrd="0" presId="urn:microsoft.com/office/officeart/2005/8/layout/pList1"/>
    <dgm:cxn modelId="{E67E5B82-18FC-4C74-87DE-9CD56C655773}" type="presOf" srcId="{B0B357BC-2FE4-4A7C-9782-305A56D0E61A}" destId="{9B7D1E9D-05F5-4290-9E21-A138280F2796}" srcOrd="0" destOrd="0" presId="urn:microsoft.com/office/officeart/2005/8/layout/pList1"/>
    <dgm:cxn modelId="{ABB0B082-6884-4033-8987-EC57C357F367}" srcId="{7B171947-3D31-4A6E-854B-A9C1946B8BBA}" destId="{34546459-3912-4192-8344-ADFDD49C8EA0}" srcOrd="0" destOrd="0" parTransId="{F5CD2ACE-C9C9-412A-97BE-86D7912EB050}" sibTransId="{821BA0FB-A7F4-40C4-AA8F-2B7FC322D828}"/>
    <dgm:cxn modelId="{EAC05099-9D21-40D6-A192-1983C1C61F38}" srcId="{7B171947-3D31-4A6E-854B-A9C1946B8BBA}" destId="{CF187044-4839-451F-98F6-F6CD02DE80A4}" srcOrd="4" destOrd="0" parTransId="{9794391A-7E22-4BE7-AB87-95BA8F79C7F2}" sibTransId="{9C906EF7-0498-44C3-8EAA-E5745354AD23}"/>
    <dgm:cxn modelId="{DB8870C3-CCCC-46C1-B37A-2EC56826473D}" type="presOf" srcId="{B99C017C-6032-4FE7-A835-EA284D30A484}" destId="{928076A6-C058-4204-9650-A9521E39E353}" srcOrd="0" destOrd="0" presId="urn:microsoft.com/office/officeart/2005/8/layout/pList1"/>
    <dgm:cxn modelId="{7352BAD2-BD25-4BC8-BC95-D82D39C2F435}" srcId="{7B171947-3D31-4A6E-854B-A9C1946B8BBA}" destId="{3E108434-0A67-4E72-9D43-255E2DF0A463}" srcOrd="2" destOrd="0" parTransId="{1B4B31CB-E6CF-4754-988B-54156038E38A}" sibTransId="{95269219-268A-4946-9659-E1C6041D047E}"/>
    <dgm:cxn modelId="{A7AA5DD7-FE00-4C86-8493-678879205400}" type="presOf" srcId="{7B171947-3D31-4A6E-854B-A9C1946B8BBA}" destId="{D972A958-2FE1-4090-96D0-911CBC33A590}" srcOrd="0" destOrd="0" presId="urn:microsoft.com/office/officeart/2005/8/layout/pList1"/>
    <dgm:cxn modelId="{51568FDB-3FD6-4C00-AB11-53CACA20F201}" type="presOf" srcId="{9C906EF7-0498-44C3-8EAA-E5745354AD23}" destId="{BD80E157-6618-4BB9-ACF0-E4D764142D92}" srcOrd="0" destOrd="0" presId="urn:microsoft.com/office/officeart/2005/8/layout/pList1"/>
    <dgm:cxn modelId="{DAE6A230-4EA4-4EE1-959B-FB78280243DF}" type="presParOf" srcId="{D972A958-2FE1-4090-96D0-911CBC33A590}" destId="{AD57DC77-D509-48B2-8613-BF1F5B7C172C}" srcOrd="0" destOrd="0" presId="urn:microsoft.com/office/officeart/2005/8/layout/pList1"/>
    <dgm:cxn modelId="{FE7791B7-32B5-4525-B442-B3E08F0206F4}" type="presParOf" srcId="{AD57DC77-D509-48B2-8613-BF1F5B7C172C}" destId="{C255D5B1-F51F-447D-B82E-3BB90E3B3C10}" srcOrd="0" destOrd="0" presId="urn:microsoft.com/office/officeart/2005/8/layout/pList1"/>
    <dgm:cxn modelId="{BBA6FFBA-7E04-4B24-A9B6-8EDFF7D6EF33}" type="presParOf" srcId="{AD57DC77-D509-48B2-8613-BF1F5B7C172C}" destId="{8998B23A-02A5-4031-8230-31E68C97F49C}" srcOrd="1" destOrd="0" presId="urn:microsoft.com/office/officeart/2005/8/layout/pList1"/>
    <dgm:cxn modelId="{B7FA60E6-C2EB-407D-A1E3-6ABA95CDC07E}" type="presParOf" srcId="{D972A958-2FE1-4090-96D0-911CBC33A590}" destId="{BC5BCE96-DB18-47E4-B79F-E3FA31934A74}" srcOrd="1" destOrd="0" presId="urn:microsoft.com/office/officeart/2005/8/layout/pList1"/>
    <dgm:cxn modelId="{C1ECAFD6-2AAC-4BF4-BE8D-57F1BD88BAA8}" type="presParOf" srcId="{D972A958-2FE1-4090-96D0-911CBC33A590}" destId="{15D587C6-8648-4705-8FE5-1CFE0DA835CF}" srcOrd="2" destOrd="0" presId="urn:microsoft.com/office/officeart/2005/8/layout/pList1"/>
    <dgm:cxn modelId="{1F8E2491-0812-4102-8BFC-40CE0FD3C2E0}" type="presParOf" srcId="{15D587C6-8648-4705-8FE5-1CFE0DA835CF}" destId="{DEE28320-F19E-4B2F-AAFB-3516DFAB9EE3}" srcOrd="0" destOrd="0" presId="urn:microsoft.com/office/officeart/2005/8/layout/pList1"/>
    <dgm:cxn modelId="{8DB845F6-9E80-483F-90D6-5883073BB1C1}" type="presParOf" srcId="{15D587C6-8648-4705-8FE5-1CFE0DA835CF}" destId="{83750151-5CA4-4389-A892-402C7A0CD727}" srcOrd="1" destOrd="0" presId="urn:microsoft.com/office/officeart/2005/8/layout/pList1"/>
    <dgm:cxn modelId="{3D037259-6516-47EE-9E7E-FDFF10B20136}" type="presParOf" srcId="{D972A958-2FE1-4090-96D0-911CBC33A590}" destId="{9B7D1E9D-05F5-4290-9E21-A138280F2796}" srcOrd="3" destOrd="0" presId="urn:microsoft.com/office/officeart/2005/8/layout/pList1"/>
    <dgm:cxn modelId="{CD54F3D4-FCDE-4008-AD21-D0A7D7BDFA80}" type="presParOf" srcId="{D972A958-2FE1-4090-96D0-911CBC33A590}" destId="{6623ACE3-087E-46E7-A549-BBF0581109B1}" srcOrd="4" destOrd="0" presId="urn:microsoft.com/office/officeart/2005/8/layout/pList1"/>
    <dgm:cxn modelId="{4D7621D0-8052-41F8-BF0D-8ECDAD5087C5}" type="presParOf" srcId="{6623ACE3-087E-46E7-A549-BBF0581109B1}" destId="{AB2AAF4C-D7DA-486E-92BD-7B677913CFAC}" srcOrd="0" destOrd="0" presId="urn:microsoft.com/office/officeart/2005/8/layout/pList1"/>
    <dgm:cxn modelId="{5A205A69-3B00-459D-BCCD-F02CBD039715}" type="presParOf" srcId="{6623ACE3-087E-46E7-A549-BBF0581109B1}" destId="{B935EDDC-A2DF-4671-93DC-1DBD1DDFE4CA}" srcOrd="1" destOrd="0" presId="urn:microsoft.com/office/officeart/2005/8/layout/pList1"/>
    <dgm:cxn modelId="{E74E4059-CFF1-4374-9FE8-179A38C5A2AD}" type="presParOf" srcId="{D972A958-2FE1-4090-96D0-911CBC33A590}" destId="{BF022248-8AE3-4B0F-96DC-6807203AB04B}" srcOrd="5" destOrd="0" presId="urn:microsoft.com/office/officeart/2005/8/layout/pList1"/>
    <dgm:cxn modelId="{27D0058B-45C7-419D-80C7-C48DCC8F4DF1}" type="presParOf" srcId="{D972A958-2FE1-4090-96D0-911CBC33A590}" destId="{BF32F35F-11B2-424D-97F1-F620204953F8}" srcOrd="6" destOrd="0" presId="urn:microsoft.com/office/officeart/2005/8/layout/pList1"/>
    <dgm:cxn modelId="{F87913BF-3511-4FD2-8BE8-A883AE2581AF}" type="presParOf" srcId="{BF32F35F-11B2-424D-97F1-F620204953F8}" destId="{98321C57-2AAC-4CAA-A186-0D639520677A}" srcOrd="0" destOrd="0" presId="urn:microsoft.com/office/officeart/2005/8/layout/pList1"/>
    <dgm:cxn modelId="{B5F64372-D28D-4698-A00D-D7D7152A018F}" type="presParOf" srcId="{BF32F35F-11B2-424D-97F1-F620204953F8}" destId="{928076A6-C058-4204-9650-A9521E39E353}" srcOrd="1" destOrd="0" presId="urn:microsoft.com/office/officeart/2005/8/layout/pList1"/>
    <dgm:cxn modelId="{7C68CF6A-B9C3-409A-8B28-374C4D053E9C}" type="presParOf" srcId="{D972A958-2FE1-4090-96D0-911CBC33A590}" destId="{581D2662-D746-42B2-8DEB-D52896617FC6}" srcOrd="7" destOrd="0" presId="urn:microsoft.com/office/officeart/2005/8/layout/pList1"/>
    <dgm:cxn modelId="{C8F61E52-DBB3-40FA-BD55-2F46E3F4B81B}" type="presParOf" srcId="{D972A958-2FE1-4090-96D0-911CBC33A590}" destId="{C03A2862-8D8B-49AC-BD97-359E81656590}" srcOrd="8" destOrd="0" presId="urn:microsoft.com/office/officeart/2005/8/layout/pList1"/>
    <dgm:cxn modelId="{CB601772-E45A-473B-971E-50ABB12811BC}" type="presParOf" srcId="{C03A2862-8D8B-49AC-BD97-359E81656590}" destId="{47338AD2-A571-427F-A3B8-96D4D9232643}" srcOrd="0" destOrd="0" presId="urn:microsoft.com/office/officeart/2005/8/layout/pList1"/>
    <dgm:cxn modelId="{31FDFC02-62E1-4169-B720-B80017953B71}" type="presParOf" srcId="{C03A2862-8D8B-49AC-BD97-359E81656590}" destId="{B789DFB6-14BC-41AB-BDE5-1EA5C07606FB}" srcOrd="1" destOrd="0" presId="urn:microsoft.com/office/officeart/2005/8/layout/pList1"/>
    <dgm:cxn modelId="{DA7E920F-3E6F-4BA6-A292-3C3BE4454959}" type="presParOf" srcId="{D972A958-2FE1-4090-96D0-911CBC33A590}" destId="{BD80E157-6618-4BB9-ACF0-E4D764142D92}" srcOrd="9" destOrd="0" presId="urn:microsoft.com/office/officeart/2005/8/layout/pList1"/>
    <dgm:cxn modelId="{24680CBC-9092-429B-8B19-A899C4E6017F}" type="presParOf" srcId="{D972A958-2FE1-4090-96D0-911CBC33A590}" destId="{BA3889AB-94C7-4C8B-8808-748AED7BB4D6}" srcOrd="10" destOrd="0" presId="urn:microsoft.com/office/officeart/2005/8/layout/pList1"/>
    <dgm:cxn modelId="{9C739BD6-66DE-4B3C-A00A-89AFF5F58782}" type="presParOf" srcId="{BA3889AB-94C7-4C8B-8808-748AED7BB4D6}" destId="{D004A264-B944-4118-BCA1-997DD6D16C06}" srcOrd="0" destOrd="0" presId="urn:microsoft.com/office/officeart/2005/8/layout/pList1"/>
    <dgm:cxn modelId="{E6FEBA2F-554D-4D6D-B531-5EFED428A828}" type="presParOf" srcId="{BA3889AB-94C7-4C8B-8808-748AED7BB4D6}" destId="{0A84F04B-7F67-4B8A-B3FA-2338AB566C42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0E3AD2-38A5-49B8-86DB-8809B1D8D17A}" type="doc">
      <dgm:prSet loTypeId="urn:microsoft.com/office/officeart/2005/8/layout/hList1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50471FB0-54C4-4D52-AFCF-68D6EDD35E1F}">
      <dgm:prSet phldrT="[Текст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rgbClr val="385723"/>
              </a:solidFill>
            </a:rPr>
            <a:t>Преимущества</a:t>
          </a:r>
        </a:p>
      </dgm:t>
    </dgm:pt>
    <dgm:pt modelId="{67A816C1-6C2B-4B18-A498-EB7204608158}" type="parTrans" cxnId="{9DBA08AC-A9D9-4A80-B78A-9BAFA938866E}">
      <dgm:prSet/>
      <dgm:spPr/>
      <dgm:t>
        <a:bodyPr/>
        <a:lstStyle/>
        <a:p>
          <a:endParaRPr lang="ru-RU"/>
        </a:p>
      </dgm:t>
    </dgm:pt>
    <dgm:pt modelId="{0CE84A5A-5190-498E-A1A2-AC116C87BDAF}" type="sibTrans" cxnId="{9DBA08AC-A9D9-4A80-B78A-9BAFA938866E}">
      <dgm:prSet/>
      <dgm:spPr/>
      <dgm:t>
        <a:bodyPr/>
        <a:lstStyle/>
        <a:p>
          <a:endParaRPr lang="ru-RU"/>
        </a:p>
      </dgm:t>
    </dgm:pt>
    <dgm:pt modelId="{E2108BB6-1446-473D-B785-59F4720295A3}">
      <dgm:prSet phldrT="[Текст]"/>
      <dgm:spPr/>
      <dgm:t>
        <a:bodyPr/>
        <a:lstStyle/>
        <a:p>
          <a:r>
            <a:rPr lang="ru-RU" dirty="0">
              <a:solidFill>
                <a:srgbClr val="385723"/>
              </a:solidFill>
            </a:rPr>
            <a:t>Улучшение доступа к информации;</a:t>
          </a:r>
        </a:p>
      </dgm:t>
    </dgm:pt>
    <dgm:pt modelId="{A50D797E-A006-42DB-942E-44154F6E53F9}" type="parTrans" cxnId="{6612E0D9-F0FE-435A-8A06-42D86E593815}">
      <dgm:prSet/>
      <dgm:spPr/>
      <dgm:t>
        <a:bodyPr/>
        <a:lstStyle/>
        <a:p>
          <a:endParaRPr lang="ru-RU"/>
        </a:p>
      </dgm:t>
    </dgm:pt>
    <dgm:pt modelId="{894C3088-50BA-4C1D-9248-3E3624C70CA4}" type="sibTrans" cxnId="{6612E0D9-F0FE-435A-8A06-42D86E593815}">
      <dgm:prSet/>
      <dgm:spPr/>
      <dgm:t>
        <a:bodyPr/>
        <a:lstStyle/>
        <a:p>
          <a:endParaRPr lang="ru-RU"/>
        </a:p>
      </dgm:t>
    </dgm:pt>
    <dgm:pt modelId="{7912D6A8-5E9D-4081-90C9-901667978C92}">
      <dgm:prSet phldrT="[Текст]"/>
      <dgm:spPr/>
      <dgm:t>
        <a:bodyPr/>
        <a:lstStyle/>
        <a:p>
          <a:r>
            <a:rPr lang="ru-RU" dirty="0">
              <a:solidFill>
                <a:srgbClr val="385723"/>
              </a:solidFill>
            </a:rPr>
            <a:t>Снижение качества взаимодействия между медицинскими работниками </a:t>
          </a:r>
          <a:br>
            <a:rPr lang="ru-RU" dirty="0">
              <a:solidFill>
                <a:srgbClr val="385723"/>
              </a:solidFill>
            </a:rPr>
          </a:br>
          <a:r>
            <a:rPr lang="ru-RU" dirty="0">
              <a:solidFill>
                <a:srgbClr val="385723"/>
              </a:solidFill>
            </a:rPr>
            <a:t>и пациентами;</a:t>
          </a:r>
        </a:p>
      </dgm:t>
    </dgm:pt>
    <dgm:pt modelId="{0D6022AF-47A7-44AF-85FE-5D8EB509AF5C}" type="parTrans" cxnId="{B3226B52-97B8-4B4B-B187-7D7FF5F7D01C}">
      <dgm:prSet/>
      <dgm:spPr/>
      <dgm:t>
        <a:bodyPr/>
        <a:lstStyle/>
        <a:p>
          <a:endParaRPr lang="ru-RU"/>
        </a:p>
      </dgm:t>
    </dgm:pt>
    <dgm:pt modelId="{E25F448C-60AB-42BA-B849-398CFF11B070}" type="sibTrans" cxnId="{B3226B52-97B8-4B4B-B187-7D7FF5F7D01C}">
      <dgm:prSet/>
      <dgm:spPr/>
      <dgm:t>
        <a:bodyPr/>
        <a:lstStyle/>
        <a:p>
          <a:endParaRPr lang="ru-RU"/>
        </a:p>
      </dgm:t>
    </dgm:pt>
    <dgm:pt modelId="{E70A16BF-266C-47F3-98C7-233C5D8FC1B3}">
      <dgm:prSet/>
      <dgm:spPr/>
      <dgm:t>
        <a:bodyPr/>
        <a:lstStyle/>
        <a:p>
          <a:r>
            <a:rPr lang="ru-RU" dirty="0">
              <a:solidFill>
                <a:srgbClr val="385723"/>
              </a:solidFill>
            </a:rPr>
            <a:t>Новые виды помощи, ранее не применявшиеся;</a:t>
          </a:r>
        </a:p>
      </dgm:t>
    </dgm:pt>
    <dgm:pt modelId="{29BD283E-4589-4F17-AF78-1D6FBE4640B1}" type="parTrans" cxnId="{4496AE42-6C48-4638-8AED-59D714E07499}">
      <dgm:prSet/>
      <dgm:spPr/>
      <dgm:t>
        <a:bodyPr/>
        <a:lstStyle/>
        <a:p>
          <a:endParaRPr lang="ru-RU"/>
        </a:p>
      </dgm:t>
    </dgm:pt>
    <dgm:pt modelId="{629BE2C0-9FED-46B4-BEC4-8EB9E3A85C70}" type="sibTrans" cxnId="{4496AE42-6C48-4638-8AED-59D714E07499}">
      <dgm:prSet/>
      <dgm:spPr/>
      <dgm:t>
        <a:bodyPr/>
        <a:lstStyle/>
        <a:p>
          <a:endParaRPr lang="ru-RU"/>
        </a:p>
      </dgm:t>
    </dgm:pt>
    <dgm:pt modelId="{45AD8EB9-EA5B-4E98-852D-C7C79BA6848A}">
      <dgm:prSet/>
      <dgm:spPr/>
      <dgm:t>
        <a:bodyPr/>
        <a:lstStyle/>
        <a:p>
          <a:r>
            <a:rPr lang="ru-RU" dirty="0">
              <a:solidFill>
                <a:srgbClr val="385723"/>
              </a:solidFill>
            </a:rPr>
            <a:t>Повышение доступности и расширение объемов помощи;</a:t>
          </a:r>
        </a:p>
      </dgm:t>
    </dgm:pt>
    <dgm:pt modelId="{1FBC2E24-376B-4097-9493-604C3A923BF7}" type="parTrans" cxnId="{2A23B131-5FD5-4144-805A-B7DF0DA91EB7}">
      <dgm:prSet/>
      <dgm:spPr/>
      <dgm:t>
        <a:bodyPr/>
        <a:lstStyle/>
        <a:p>
          <a:endParaRPr lang="ru-RU"/>
        </a:p>
      </dgm:t>
    </dgm:pt>
    <dgm:pt modelId="{7CB9F39A-0287-47D6-A439-4A98B72C84F7}" type="sibTrans" cxnId="{2A23B131-5FD5-4144-805A-B7DF0DA91EB7}">
      <dgm:prSet/>
      <dgm:spPr/>
      <dgm:t>
        <a:bodyPr/>
        <a:lstStyle/>
        <a:p>
          <a:endParaRPr lang="ru-RU"/>
        </a:p>
      </dgm:t>
    </dgm:pt>
    <dgm:pt modelId="{45FA54DA-F896-4668-987C-87E4D14D94DA}">
      <dgm:prSet/>
      <dgm:spPr/>
      <dgm:t>
        <a:bodyPr/>
        <a:lstStyle/>
        <a:p>
          <a:r>
            <a:rPr lang="ru-RU" dirty="0">
              <a:solidFill>
                <a:srgbClr val="385723"/>
              </a:solidFill>
            </a:rPr>
            <a:t>Снижение стоимости;</a:t>
          </a:r>
        </a:p>
      </dgm:t>
    </dgm:pt>
    <dgm:pt modelId="{B4904AA7-4311-4884-AC92-59BA68B7FF13}" type="parTrans" cxnId="{60E046EA-8AB8-4CB2-8C5C-154E351E6A47}">
      <dgm:prSet/>
      <dgm:spPr/>
      <dgm:t>
        <a:bodyPr/>
        <a:lstStyle/>
        <a:p>
          <a:endParaRPr lang="ru-RU"/>
        </a:p>
      </dgm:t>
    </dgm:pt>
    <dgm:pt modelId="{228EAC02-9D98-4697-ACBB-62F71E981D5B}" type="sibTrans" cxnId="{60E046EA-8AB8-4CB2-8C5C-154E351E6A47}">
      <dgm:prSet/>
      <dgm:spPr/>
      <dgm:t>
        <a:bodyPr/>
        <a:lstStyle/>
        <a:p>
          <a:endParaRPr lang="ru-RU"/>
        </a:p>
      </dgm:t>
    </dgm:pt>
    <dgm:pt modelId="{F8919C63-785E-4D2E-A710-0F830D412E4B}">
      <dgm:prSet/>
      <dgm:spPr/>
      <dgm:t>
        <a:bodyPr/>
        <a:lstStyle/>
        <a:p>
          <a:r>
            <a:rPr lang="ru-RU" dirty="0">
              <a:solidFill>
                <a:srgbClr val="385723"/>
              </a:solidFill>
            </a:rPr>
            <a:t>Развитие знаний о применении связи в медицинских целях;</a:t>
          </a:r>
        </a:p>
      </dgm:t>
    </dgm:pt>
    <dgm:pt modelId="{5CD9316B-F1BF-4EC5-BAED-2B85C4EF03A7}" type="parTrans" cxnId="{B3284649-2DF1-43C5-99CF-6F2CC5A28577}">
      <dgm:prSet/>
      <dgm:spPr/>
      <dgm:t>
        <a:bodyPr/>
        <a:lstStyle/>
        <a:p>
          <a:endParaRPr lang="ru-RU"/>
        </a:p>
      </dgm:t>
    </dgm:pt>
    <dgm:pt modelId="{7CF7912E-D207-4A55-9DBD-0BC0D2431733}" type="sibTrans" cxnId="{B3284649-2DF1-43C5-99CF-6F2CC5A28577}">
      <dgm:prSet/>
      <dgm:spPr/>
      <dgm:t>
        <a:bodyPr/>
        <a:lstStyle/>
        <a:p>
          <a:endParaRPr lang="ru-RU"/>
        </a:p>
      </dgm:t>
    </dgm:pt>
    <dgm:pt modelId="{34CDAE2D-BD96-4E36-BA42-AFE9783767E7}">
      <dgm:prSet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rgbClr val="385723"/>
              </a:solidFill>
            </a:rPr>
            <a:t>Недостатки</a:t>
          </a:r>
        </a:p>
      </dgm:t>
    </dgm:pt>
    <dgm:pt modelId="{D02B5D54-3BBA-4807-BD15-195A3BDF26D9}" type="parTrans" cxnId="{0EEB6413-0095-4B63-BE02-D142A49A775A}">
      <dgm:prSet/>
      <dgm:spPr/>
      <dgm:t>
        <a:bodyPr/>
        <a:lstStyle/>
        <a:p>
          <a:endParaRPr lang="ru-RU"/>
        </a:p>
      </dgm:t>
    </dgm:pt>
    <dgm:pt modelId="{32CCAD38-75B9-47DA-9F2A-C87C9CE61688}" type="sibTrans" cxnId="{0EEB6413-0095-4B63-BE02-D142A49A775A}">
      <dgm:prSet/>
      <dgm:spPr/>
      <dgm:t>
        <a:bodyPr/>
        <a:lstStyle/>
        <a:p>
          <a:endParaRPr lang="ru-RU"/>
        </a:p>
      </dgm:t>
    </dgm:pt>
    <dgm:pt modelId="{08A5721B-67E2-4A0E-B85B-7F5B91B18AD3}">
      <dgm:prSet/>
      <dgm:spPr/>
      <dgm:t>
        <a:bodyPr/>
        <a:lstStyle/>
        <a:p>
          <a:r>
            <a:rPr lang="ru-RU" dirty="0">
              <a:solidFill>
                <a:srgbClr val="385723"/>
              </a:solidFill>
            </a:rPr>
            <a:t>Снижение качества контактов между медицинскими работниками;</a:t>
          </a:r>
        </a:p>
      </dgm:t>
    </dgm:pt>
    <dgm:pt modelId="{E3CA7F8D-FC57-403E-81AA-7732701BCB40}" type="parTrans" cxnId="{F89E9E8F-E024-4C95-9A78-48E551D2DEDB}">
      <dgm:prSet/>
      <dgm:spPr/>
      <dgm:t>
        <a:bodyPr/>
        <a:lstStyle/>
        <a:p>
          <a:endParaRPr lang="ru-RU"/>
        </a:p>
      </dgm:t>
    </dgm:pt>
    <dgm:pt modelId="{EF72BC49-C47D-4607-8B6F-AFDD74DB060F}" type="sibTrans" cxnId="{F89E9E8F-E024-4C95-9A78-48E551D2DEDB}">
      <dgm:prSet/>
      <dgm:spPr/>
      <dgm:t>
        <a:bodyPr/>
        <a:lstStyle/>
        <a:p>
          <a:endParaRPr lang="ru-RU"/>
        </a:p>
      </dgm:t>
    </dgm:pt>
    <dgm:pt modelId="{D65B43F7-A61C-472A-AF28-99E278C5529C}">
      <dgm:prSet/>
      <dgm:spPr/>
      <dgm:t>
        <a:bodyPr/>
        <a:lstStyle/>
        <a:p>
          <a:r>
            <a:rPr lang="ru-RU" dirty="0">
              <a:solidFill>
                <a:srgbClr val="385723"/>
              </a:solidFill>
            </a:rPr>
            <a:t>Проблемы качества медицинской информации;</a:t>
          </a:r>
        </a:p>
      </dgm:t>
    </dgm:pt>
    <dgm:pt modelId="{48B8498B-5163-4DE5-B468-158A7BB55F19}" type="parTrans" cxnId="{1FB12CFE-074D-48F0-93C5-C3D9F56619A6}">
      <dgm:prSet/>
      <dgm:spPr/>
      <dgm:t>
        <a:bodyPr/>
        <a:lstStyle/>
        <a:p>
          <a:endParaRPr lang="ru-RU"/>
        </a:p>
      </dgm:t>
    </dgm:pt>
    <dgm:pt modelId="{6915A23D-E71E-4B13-9846-0FECC3395BE8}" type="sibTrans" cxnId="{1FB12CFE-074D-48F0-93C5-C3D9F56619A6}">
      <dgm:prSet/>
      <dgm:spPr/>
      <dgm:t>
        <a:bodyPr/>
        <a:lstStyle/>
        <a:p>
          <a:endParaRPr lang="ru-RU"/>
        </a:p>
      </dgm:t>
    </dgm:pt>
    <dgm:pt modelId="{66979DF1-2667-4A4A-A63C-2A19E8020EEC}">
      <dgm:prSet/>
      <dgm:spPr/>
      <dgm:t>
        <a:bodyPr/>
        <a:lstStyle/>
        <a:p>
          <a:r>
            <a:rPr lang="ru-RU" dirty="0">
              <a:solidFill>
                <a:srgbClr val="385723"/>
              </a:solidFill>
            </a:rPr>
            <a:t>Необходимость серьезных организационных изменений;</a:t>
          </a:r>
        </a:p>
      </dgm:t>
    </dgm:pt>
    <dgm:pt modelId="{1BA34D44-C002-4213-8B9F-BBC0B9CC5FC3}" type="parTrans" cxnId="{487ABA65-F504-4A37-AFAE-3298358C0674}">
      <dgm:prSet/>
      <dgm:spPr/>
      <dgm:t>
        <a:bodyPr/>
        <a:lstStyle/>
        <a:p>
          <a:endParaRPr lang="ru-RU"/>
        </a:p>
      </dgm:t>
    </dgm:pt>
    <dgm:pt modelId="{5E0FA51D-A9FC-4A0E-B54C-AC2A1C443C98}" type="sibTrans" cxnId="{487ABA65-F504-4A37-AFAE-3298358C0674}">
      <dgm:prSet/>
      <dgm:spPr/>
      <dgm:t>
        <a:bodyPr/>
        <a:lstStyle/>
        <a:p>
          <a:endParaRPr lang="ru-RU"/>
        </a:p>
      </dgm:t>
    </dgm:pt>
    <dgm:pt modelId="{E2FB05A9-F5F0-4749-977F-DE7613024922}" type="pres">
      <dgm:prSet presAssocID="{530E3AD2-38A5-49B8-86DB-8809B1D8D17A}" presName="Name0" presStyleCnt="0">
        <dgm:presLayoutVars>
          <dgm:dir/>
          <dgm:animLvl val="lvl"/>
          <dgm:resizeHandles val="exact"/>
        </dgm:presLayoutVars>
      </dgm:prSet>
      <dgm:spPr/>
    </dgm:pt>
    <dgm:pt modelId="{8D0A359E-BC0A-4CCF-ABDC-E317AEB8EB9A}" type="pres">
      <dgm:prSet presAssocID="{50471FB0-54C4-4D52-AFCF-68D6EDD35E1F}" presName="composite" presStyleCnt="0"/>
      <dgm:spPr/>
    </dgm:pt>
    <dgm:pt modelId="{94376ACA-BC4A-4307-A218-900723B0CE05}" type="pres">
      <dgm:prSet presAssocID="{50471FB0-54C4-4D52-AFCF-68D6EDD35E1F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E8BBE1F3-71B5-4F8A-AB96-ABF4E7D6F1F7}" type="pres">
      <dgm:prSet presAssocID="{50471FB0-54C4-4D52-AFCF-68D6EDD35E1F}" presName="desTx" presStyleLbl="alignAccFollowNode1" presStyleIdx="0" presStyleCnt="2">
        <dgm:presLayoutVars>
          <dgm:bulletEnabled val="1"/>
        </dgm:presLayoutVars>
      </dgm:prSet>
      <dgm:spPr/>
    </dgm:pt>
    <dgm:pt modelId="{A2732A65-3E29-401A-B02B-1A3F1BA12EB4}" type="pres">
      <dgm:prSet presAssocID="{0CE84A5A-5190-498E-A1A2-AC116C87BDAF}" presName="space" presStyleCnt="0"/>
      <dgm:spPr/>
    </dgm:pt>
    <dgm:pt modelId="{D608A3B5-B027-4480-A061-C9798943E78B}" type="pres">
      <dgm:prSet presAssocID="{34CDAE2D-BD96-4E36-BA42-AFE9783767E7}" presName="composite" presStyleCnt="0"/>
      <dgm:spPr/>
    </dgm:pt>
    <dgm:pt modelId="{E61F9E10-4CDA-484E-8C7A-5B3DB15BFD7E}" type="pres">
      <dgm:prSet presAssocID="{34CDAE2D-BD96-4E36-BA42-AFE9783767E7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DF8570ED-CC80-48C1-AFD7-4A662761F4CF}" type="pres">
      <dgm:prSet presAssocID="{34CDAE2D-BD96-4E36-BA42-AFE9783767E7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0EEB6413-0095-4B63-BE02-D142A49A775A}" srcId="{530E3AD2-38A5-49B8-86DB-8809B1D8D17A}" destId="{34CDAE2D-BD96-4E36-BA42-AFE9783767E7}" srcOrd="1" destOrd="0" parTransId="{D02B5D54-3BBA-4807-BD15-195A3BDF26D9}" sibTransId="{32CCAD38-75B9-47DA-9F2A-C87C9CE61688}"/>
    <dgm:cxn modelId="{C5843C1A-AF84-4F61-A345-CDDB5A9E95AB}" type="presOf" srcId="{08A5721B-67E2-4A0E-B85B-7F5B91B18AD3}" destId="{DF8570ED-CC80-48C1-AFD7-4A662761F4CF}" srcOrd="0" destOrd="1" presId="urn:microsoft.com/office/officeart/2005/8/layout/hList1"/>
    <dgm:cxn modelId="{2E885D2B-307C-4299-B1A7-3CCDCB8B6233}" type="presOf" srcId="{50471FB0-54C4-4D52-AFCF-68D6EDD35E1F}" destId="{94376ACA-BC4A-4307-A218-900723B0CE05}" srcOrd="0" destOrd="0" presId="urn:microsoft.com/office/officeart/2005/8/layout/hList1"/>
    <dgm:cxn modelId="{2A23B131-5FD5-4144-805A-B7DF0DA91EB7}" srcId="{50471FB0-54C4-4D52-AFCF-68D6EDD35E1F}" destId="{45AD8EB9-EA5B-4E98-852D-C7C79BA6848A}" srcOrd="2" destOrd="0" parTransId="{1FBC2E24-376B-4097-9493-604C3A923BF7}" sibTransId="{7CB9F39A-0287-47D6-A439-4A98B72C84F7}"/>
    <dgm:cxn modelId="{4496AE42-6C48-4638-8AED-59D714E07499}" srcId="{50471FB0-54C4-4D52-AFCF-68D6EDD35E1F}" destId="{E70A16BF-266C-47F3-98C7-233C5D8FC1B3}" srcOrd="1" destOrd="0" parTransId="{29BD283E-4589-4F17-AF78-1D6FBE4640B1}" sibTransId="{629BE2C0-9FED-46B4-BEC4-8EB9E3A85C70}"/>
    <dgm:cxn modelId="{B3284649-2DF1-43C5-99CF-6F2CC5A28577}" srcId="{50471FB0-54C4-4D52-AFCF-68D6EDD35E1F}" destId="{F8919C63-785E-4D2E-A710-0F830D412E4B}" srcOrd="4" destOrd="0" parTransId="{5CD9316B-F1BF-4EC5-BAED-2B85C4EF03A7}" sibTransId="{7CF7912E-D207-4A55-9DBD-0BC0D2431733}"/>
    <dgm:cxn modelId="{B3226B52-97B8-4B4B-B187-7D7FF5F7D01C}" srcId="{34CDAE2D-BD96-4E36-BA42-AFE9783767E7}" destId="{7912D6A8-5E9D-4081-90C9-901667978C92}" srcOrd="0" destOrd="0" parTransId="{0D6022AF-47A7-44AF-85FE-5D8EB509AF5C}" sibTransId="{E25F448C-60AB-42BA-B849-398CFF11B070}"/>
    <dgm:cxn modelId="{6DD5CD55-DD66-435C-86D8-345E7F91D71B}" type="presOf" srcId="{45FA54DA-F896-4668-987C-87E4D14D94DA}" destId="{E8BBE1F3-71B5-4F8A-AB96-ABF4E7D6F1F7}" srcOrd="0" destOrd="3" presId="urn:microsoft.com/office/officeart/2005/8/layout/hList1"/>
    <dgm:cxn modelId="{487ABA65-F504-4A37-AFAE-3298358C0674}" srcId="{34CDAE2D-BD96-4E36-BA42-AFE9783767E7}" destId="{66979DF1-2667-4A4A-A63C-2A19E8020EEC}" srcOrd="3" destOrd="0" parTransId="{1BA34D44-C002-4213-8B9F-BBC0B9CC5FC3}" sibTransId="{5E0FA51D-A9FC-4A0E-B54C-AC2A1C443C98}"/>
    <dgm:cxn modelId="{D7E3AE79-8976-4C47-9BD4-E9FB6BA86F3E}" type="presOf" srcId="{D65B43F7-A61C-472A-AF28-99E278C5529C}" destId="{DF8570ED-CC80-48C1-AFD7-4A662761F4CF}" srcOrd="0" destOrd="2" presId="urn:microsoft.com/office/officeart/2005/8/layout/hList1"/>
    <dgm:cxn modelId="{F9D8CB7B-26BD-4ADF-845B-187BDB09EB5C}" type="presOf" srcId="{34CDAE2D-BD96-4E36-BA42-AFE9783767E7}" destId="{E61F9E10-4CDA-484E-8C7A-5B3DB15BFD7E}" srcOrd="0" destOrd="0" presId="urn:microsoft.com/office/officeart/2005/8/layout/hList1"/>
    <dgm:cxn modelId="{43DE4184-A878-4D98-991E-9BD8CD6193D7}" type="presOf" srcId="{E2108BB6-1446-473D-B785-59F4720295A3}" destId="{E8BBE1F3-71B5-4F8A-AB96-ABF4E7D6F1F7}" srcOrd="0" destOrd="0" presId="urn:microsoft.com/office/officeart/2005/8/layout/hList1"/>
    <dgm:cxn modelId="{8E699886-42C9-44C9-AD59-FEC74312CF03}" type="presOf" srcId="{530E3AD2-38A5-49B8-86DB-8809B1D8D17A}" destId="{E2FB05A9-F5F0-4749-977F-DE7613024922}" srcOrd="0" destOrd="0" presId="urn:microsoft.com/office/officeart/2005/8/layout/hList1"/>
    <dgm:cxn modelId="{F89E9E8F-E024-4C95-9A78-48E551D2DEDB}" srcId="{34CDAE2D-BD96-4E36-BA42-AFE9783767E7}" destId="{08A5721B-67E2-4A0E-B85B-7F5B91B18AD3}" srcOrd="1" destOrd="0" parTransId="{E3CA7F8D-FC57-403E-81AA-7732701BCB40}" sibTransId="{EF72BC49-C47D-4607-8B6F-AFDD74DB060F}"/>
    <dgm:cxn modelId="{0703149B-7A47-457C-9398-4B3A3BE13224}" type="presOf" srcId="{7912D6A8-5E9D-4081-90C9-901667978C92}" destId="{DF8570ED-CC80-48C1-AFD7-4A662761F4CF}" srcOrd="0" destOrd="0" presId="urn:microsoft.com/office/officeart/2005/8/layout/hList1"/>
    <dgm:cxn modelId="{E235FFA4-ADF9-45BC-B73A-D7FB24580205}" type="presOf" srcId="{E70A16BF-266C-47F3-98C7-233C5D8FC1B3}" destId="{E8BBE1F3-71B5-4F8A-AB96-ABF4E7D6F1F7}" srcOrd="0" destOrd="1" presId="urn:microsoft.com/office/officeart/2005/8/layout/hList1"/>
    <dgm:cxn modelId="{9DBA08AC-A9D9-4A80-B78A-9BAFA938866E}" srcId="{530E3AD2-38A5-49B8-86DB-8809B1D8D17A}" destId="{50471FB0-54C4-4D52-AFCF-68D6EDD35E1F}" srcOrd="0" destOrd="0" parTransId="{67A816C1-6C2B-4B18-A498-EB7204608158}" sibTransId="{0CE84A5A-5190-498E-A1A2-AC116C87BDAF}"/>
    <dgm:cxn modelId="{00748DB7-25AC-4E64-8DF6-6CE547860C2B}" type="presOf" srcId="{66979DF1-2667-4A4A-A63C-2A19E8020EEC}" destId="{DF8570ED-CC80-48C1-AFD7-4A662761F4CF}" srcOrd="0" destOrd="3" presId="urn:microsoft.com/office/officeart/2005/8/layout/hList1"/>
    <dgm:cxn modelId="{F04929C5-4973-4E2E-B976-B93A80CD3CD7}" type="presOf" srcId="{45AD8EB9-EA5B-4E98-852D-C7C79BA6848A}" destId="{E8BBE1F3-71B5-4F8A-AB96-ABF4E7D6F1F7}" srcOrd="0" destOrd="2" presId="urn:microsoft.com/office/officeart/2005/8/layout/hList1"/>
    <dgm:cxn modelId="{6612E0D9-F0FE-435A-8A06-42D86E593815}" srcId="{50471FB0-54C4-4D52-AFCF-68D6EDD35E1F}" destId="{E2108BB6-1446-473D-B785-59F4720295A3}" srcOrd="0" destOrd="0" parTransId="{A50D797E-A006-42DB-942E-44154F6E53F9}" sibTransId="{894C3088-50BA-4C1D-9248-3E3624C70CA4}"/>
    <dgm:cxn modelId="{0B9ECBDA-F06F-41B4-83E3-89C69061D67C}" type="presOf" srcId="{F8919C63-785E-4D2E-A710-0F830D412E4B}" destId="{E8BBE1F3-71B5-4F8A-AB96-ABF4E7D6F1F7}" srcOrd="0" destOrd="4" presId="urn:microsoft.com/office/officeart/2005/8/layout/hList1"/>
    <dgm:cxn modelId="{60E046EA-8AB8-4CB2-8C5C-154E351E6A47}" srcId="{50471FB0-54C4-4D52-AFCF-68D6EDD35E1F}" destId="{45FA54DA-F896-4668-987C-87E4D14D94DA}" srcOrd="3" destOrd="0" parTransId="{B4904AA7-4311-4884-AC92-59BA68B7FF13}" sibTransId="{228EAC02-9D98-4697-ACBB-62F71E981D5B}"/>
    <dgm:cxn modelId="{1FB12CFE-074D-48F0-93C5-C3D9F56619A6}" srcId="{34CDAE2D-BD96-4E36-BA42-AFE9783767E7}" destId="{D65B43F7-A61C-472A-AF28-99E278C5529C}" srcOrd="2" destOrd="0" parTransId="{48B8498B-5163-4DE5-B468-158A7BB55F19}" sibTransId="{6915A23D-E71E-4B13-9846-0FECC3395BE8}"/>
    <dgm:cxn modelId="{A7CA69D7-5270-4237-B18C-17116EFCFDC4}" type="presParOf" srcId="{E2FB05A9-F5F0-4749-977F-DE7613024922}" destId="{8D0A359E-BC0A-4CCF-ABDC-E317AEB8EB9A}" srcOrd="0" destOrd="0" presId="urn:microsoft.com/office/officeart/2005/8/layout/hList1"/>
    <dgm:cxn modelId="{549D8F7C-A9D4-42FB-8986-CE38BB796990}" type="presParOf" srcId="{8D0A359E-BC0A-4CCF-ABDC-E317AEB8EB9A}" destId="{94376ACA-BC4A-4307-A218-900723B0CE05}" srcOrd="0" destOrd="0" presId="urn:microsoft.com/office/officeart/2005/8/layout/hList1"/>
    <dgm:cxn modelId="{079A51C3-6008-41DD-91C7-8EDB8A167F2E}" type="presParOf" srcId="{8D0A359E-BC0A-4CCF-ABDC-E317AEB8EB9A}" destId="{E8BBE1F3-71B5-4F8A-AB96-ABF4E7D6F1F7}" srcOrd="1" destOrd="0" presId="urn:microsoft.com/office/officeart/2005/8/layout/hList1"/>
    <dgm:cxn modelId="{517F10A5-57D3-4098-9990-25C07331808B}" type="presParOf" srcId="{E2FB05A9-F5F0-4749-977F-DE7613024922}" destId="{A2732A65-3E29-401A-B02B-1A3F1BA12EB4}" srcOrd="1" destOrd="0" presId="urn:microsoft.com/office/officeart/2005/8/layout/hList1"/>
    <dgm:cxn modelId="{205ECE9A-6073-46B0-97DA-FA1D6C1C39C3}" type="presParOf" srcId="{E2FB05A9-F5F0-4749-977F-DE7613024922}" destId="{D608A3B5-B027-4480-A061-C9798943E78B}" srcOrd="2" destOrd="0" presId="urn:microsoft.com/office/officeart/2005/8/layout/hList1"/>
    <dgm:cxn modelId="{EA2A72C0-8240-4F45-867B-94F55B4AF743}" type="presParOf" srcId="{D608A3B5-B027-4480-A061-C9798943E78B}" destId="{E61F9E10-4CDA-484E-8C7A-5B3DB15BFD7E}" srcOrd="0" destOrd="0" presId="urn:microsoft.com/office/officeart/2005/8/layout/hList1"/>
    <dgm:cxn modelId="{507C9C3B-2516-4051-B742-1F838BE4237E}" type="presParOf" srcId="{D608A3B5-B027-4480-A061-C9798943E78B}" destId="{DF8570ED-CC80-48C1-AFD7-4A662761F4C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534A26-BB49-4E94-A198-F79316E33E55}">
      <dsp:nvSpPr>
        <dsp:cNvPr id="0" name=""/>
        <dsp:cNvSpPr/>
      </dsp:nvSpPr>
      <dsp:spPr>
        <a:xfrm>
          <a:off x="0" y="318"/>
          <a:ext cx="6667501" cy="524571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385723"/>
              </a:solidFill>
            </a:rPr>
            <a:t>Деинституционализация психиатрической помощи</a:t>
          </a:r>
        </a:p>
      </dsp:txBody>
      <dsp:txXfrm>
        <a:off x="25607" y="25925"/>
        <a:ext cx="6616287" cy="473357"/>
      </dsp:txXfrm>
    </dsp:sp>
    <dsp:sp modelId="{5419D1CE-D696-4244-93DC-495CDEDD8F65}">
      <dsp:nvSpPr>
        <dsp:cNvPr id="0" name=""/>
        <dsp:cNvSpPr/>
      </dsp:nvSpPr>
      <dsp:spPr>
        <a:xfrm>
          <a:off x="0" y="536703"/>
          <a:ext cx="6667501" cy="524571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-5714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 err="1">
              <a:solidFill>
                <a:schemeClr val="tx2">
                  <a:lumMod val="50000"/>
                </a:schemeClr>
              </a:solidFill>
            </a:rPr>
            <a:t>Гуманизация</a:t>
          </a:r>
          <a:r>
            <a:rPr lang="ru-RU" sz="1600" b="1" kern="1200" dirty="0">
              <a:solidFill>
                <a:schemeClr val="tx2">
                  <a:lumMod val="50000"/>
                </a:schemeClr>
              </a:solidFill>
            </a:rPr>
            <a:t> подходов и условий оказания помощи</a:t>
          </a:r>
        </a:p>
      </dsp:txBody>
      <dsp:txXfrm>
        <a:off x="25607" y="562310"/>
        <a:ext cx="6616287" cy="473357"/>
      </dsp:txXfrm>
    </dsp:sp>
    <dsp:sp modelId="{20EEB544-008C-4E85-84EC-E6EDEB15C866}">
      <dsp:nvSpPr>
        <dsp:cNvPr id="0" name=""/>
        <dsp:cNvSpPr/>
      </dsp:nvSpPr>
      <dsp:spPr>
        <a:xfrm>
          <a:off x="0" y="1073087"/>
          <a:ext cx="6667501" cy="524571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-11429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385723"/>
              </a:solidFill>
            </a:rPr>
            <a:t>Участие общественных профессиональных медицинских организаций</a:t>
          </a:r>
        </a:p>
      </dsp:txBody>
      <dsp:txXfrm>
        <a:off x="25607" y="1098694"/>
        <a:ext cx="6616287" cy="473357"/>
      </dsp:txXfrm>
    </dsp:sp>
    <dsp:sp modelId="{25D8EB1B-7CBD-4D11-A257-D3B62C884880}">
      <dsp:nvSpPr>
        <dsp:cNvPr id="0" name=""/>
        <dsp:cNvSpPr/>
      </dsp:nvSpPr>
      <dsp:spPr>
        <a:xfrm>
          <a:off x="0" y="1609471"/>
          <a:ext cx="6667501" cy="524571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-1714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 err="1">
              <a:solidFill>
                <a:srgbClr val="385723"/>
              </a:solidFill>
            </a:rPr>
            <a:t>Биопсихосоциальная</a:t>
          </a:r>
          <a:r>
            <a:rPr lang="ru-RU" sz="1600" b="1" kern="1200" dirty="0">
              <a:solidFill>
                <a:srgbClr val="385723"/>
              </a:solidFill>
            </a:rPr>
            <a:t> модель диагностики и терапии </a:t>
          </a:r>
          <a:br>
            <a:rPr lang="ru-RU" sz="1600" b="1" kern="1200" dirty="0">
              <a:solidFill>
                <a:srgbClr val="385723"/>
              </a:solidFill>
            </a:rPr>
          </a:br>
          <a:r>
            <a:rPr lang="ru-RU" sz="1600" b="1" kern="1200" dirty="0">
              <a:solidFill>
                <a:srgbClr val="385723"/>
              </a:solidFill>
            </a:rPr>
            <a:t>психических расстройств</a:t>
          </a:r>
        </a:p>
      </dsp:txBody>
      <dsp:txXfrm>
        <a:off x="25607" y="1635078"/>
        <a:ext cx="6616287" cy="473357"/>
      </dsp:txXfrm>
    </dsp:sp>
    <dsp:sp modelId="{2FDCC933-9DDE-455A-A7BA-4412BEFCB981}">
      <dsp:nvSpPr>
        <dsp:cNvPr id="0" name=""/>
        <dsp:cNvSpPr/>
      </dsp:nvSpPr>
      <dsp:spPr>
        <a:xfrm>
          <a:off x="0" y="2145856"/>
          <a:ext cx="6667501" cy="524571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-2285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385723"/>
              </a:solidFill>
            </a:rPr>
            <a:t>Развитие психосоциальной терапии и психосоциальной реабилитации</a:t>
          </a:r>
        </a:p>
      </dsp:txBody>
      <dsp:txXfrm>
        <a:off x="25607" y="2171463"/>
        <a:ext cx="6616287" cy="473357"/>
      </dsp:txXfrm>
    </dsp:sp>
    <dsp:sp modelId="{C920A93F-80D3-4147-B125-17CD3B3AD9E7}">
      <dsp:nvSpPr>
        <dsp:cNvPr id="0" name=""/>
        <dsp:cNvSpPr/>
      </dsp:nvSpPr>
      <dsp:spPr>
        <a:xfrm>
          <a:off x="0" y="2682240"/>
          <a:ext cx="6667501" cy="524571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-28571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385723"/>
              </a:solidFill>
            </a:rPr>
            <a:t>Преодоление стигматизации и дискриминации</a:t>
          </a:r>
        </a:p>
      </dsp:txBody>
      <dsp:txXfrm>
        <a:off x="25607" y="2707847"/>
        <a:ext cx="6616287" cy="473357"/>
      </dsp:txXfrm>
    </dsp:sp>
    <dsp:sp modelId="{00B3F26A-7EF9-4FB9-8A49-8A7C3CDA0FB1}">
      <dsp:nvSpPr>
        <dsp:cNvPr id="0" name=""/>
        <dsp:cNvSpPr/>
      </dsp:nvSpPr>
      <dsp:spPr>
        <a:xfrm>
          <a:off x="0" y="3218625"/>
          <a:ext cx="6667501" cy="524571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-34286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385723"/>
              </a:solidFill>
            </a:rPr>
            <a:t>Интеграция в первичную медицинскую сеть </a:t>
          </a:r>
          <a:br>
            <a:rPr lang="ru-RU" sz="1600" b="1" kern="1200" dirty="0">
              <a:solidFill>
                <a:srgbClr val="385723"/>
              </a:solidFill>
            </a:rPr>
          </a:br>
          <a:r>
            <a:rPr lang="ru-RU" sz="1600" b="1" kern="1200" dirty="0">
              <a:solidFill>
                <a:srgbClr val="385723"/>
              </a:solidFill>
            </a:rPr>
            <a:t>отдельных видов психиатрической помощи</a:t>
          </a:r>
        </a:p>
      </dsp:txBody>
      <dsp:txXfrm>
        <a:off x="25607" y="3244232"/>
        <a:ext cx="6616287" cy="473357"/>
      </dsp:txXfrm>
    </dsp:sp>
    <dsp:sp modelId="{1BC8D9B1-A519-4358-9E4E-185BEE808C1C}">
      <dsp:nvSpPr>
        <dsp:cNvPr id="0" name=""/>
        <dsp:cNvSpPr/>
      </dsp:nvSpPr>
      <dsp:spPr>
        <a:xfrm>
          <a:off x="0" y="3755009"/>
          <a:ext cx="6667501" cy="524571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385723"/>
              </a:solidFill>
            </a:rPr>
            <a:t>Обеспечение доступности и улучшение качества </a:t>
          </a:r>
          <a:br>
            <a:rPr lang="ru-RU" sz="1600" b="1" kern="1200" dirty="0">
              <a:solidFill>
                <a:srgbClr val="385723"/>
              </a:solidFill>
            </a:rPr>
          </a:br>
          <a:r>
            <a:rPr lang="ru-RU" sz="1600" b="1" kern="1200" dirty="0">
              <a:solidFill>
                <a:srgbClr val="385723"/>
              </a:solidFill>
            </a:rPr>
            <a:t>психиатрической помощи</a:t>
          </a:r>
        </a:p>
      </dsp:txBody>
      <dsp:txXfrm>
        <a:off x="25607" y="3780616"/>
        <a:ext cx="6616287" cy="4733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55D5B1-F51F-447D-B82E-3BB90E3B3C10}">
      <dsp:nvSpPr>
        <dsp:cNvPr id="0" name=""/>
        <dsp:cNvSpPr/>
      </dsp:nvSpPr>
      <dsp:spPr>
        <a:xfrm>
          <a:off x="40008" y="83"/>
          <a:ext cx="1467691" cy="1011239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998B23A-02A5-4031-8230-31E68C97F49C}">
      <dsp:nvSpPr>
        <dsp:cNvPr id="0" name=""/>
        <dsp:cNvSpPr/>
      </dsp:nvSpPr>
      <dsp:spPr>
        <a:xfrm>
          <a:off x="40008" y="1011322"/>
          <a:ext cx="1467691" cy="544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Мобильный интернет</a:t>
          </a:r>
        </a:p>
      </dsp:txBody>
      <dsp:txXfrm>
        <a:off x="40008" y="1011322"/>
        <a:ext cx="1467691" cy="544513"/>
      </dsp:txXfrm>
    </dsp:sp>
    <dsp:sp modelId="{DEE28320-F19E-4B2F-AAFB-3516DFAB9EE3}">
      <dsp:nvSpPr>
        <dsp:cNvPr id="0" name=""/>
        <dsp:cNvSpPr/>
      </dsp:nvSpPr>
      <dsp:spPr>
        <a:xfrm>
          <a:off x="1654530" y="83"/>
          <a:ext cx="1467691" cy="1011239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3750151-5CA4-4389-A892-402C7A0CD727}">
      <dsp:nvSpPr>
        <dsp:cNvPr id="0" name=""/>
        <dsp:cNvSpPr/>
      </dsp:nvSpPr>
      <dsp:spPr>
        <a:xfrm>
          <a:off x="1654530" y="1011322"/>
          <a:ext cx="1467691" cy="544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Автоматизация интеллектуального труда</a:t>
          </a:r>
        </a:p>
      </dsp:txBody>
      <dsp:txXfrm>
        <a:off x="1654530" y="1011322"/>
        <a:ext cx="1467691" cy="544513"/>
      </dsp:txXfrm>
    </dsp:sp>
    <dsp:sp modelId="{AB2AAF4C-D7DA-486E-92BD-7B677913CFAC}">
      <dsp:nvSpPr>
        <dsp:cNvPr id="0" name=""/>
        <dsp:cNvSpPr/>
      </dsp:nvSpPr>
      <dsp:spPr>
        <a:xfrm>
          <a:off x="3269052" y="83"/>
          <a:ext cx="1467691" cy="1011239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935EDDC-A2DF-4671-93DC-1DBD1DDFE4CA}">
      <dsp:nvSpPr>
        <dsp:cNvPr id="0" name=""/>
        <dsp:cNvSpPr/>
      </dsp:nvSpPr>
      <dsp:spPr>
        <a:xfrm>
          <a:off x="3269052" y="1011322"/>
          <a:ext cx="1467691" cy="544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Облачные технологии</a:t>
          </a:r>
        </a:p>
      </dsp:txBody>
      <dsp:txXfrm>
        <a:off x="3269052" y="1011322"/>
        <a:ext cx="1467691" cy="544513"/>
      </dsp:txXfrm>
    </dsp:sp>
    <dsp:sp modelId="{98321C57-2AAC-4CAA-A186-0D639520677A}">
      <dsp:nvSpPr>
        <dsp:cNvPr id="0" name=""/>
        <dsp:cNvSpPr/>
      </dsp:nvSpPr>
      <dsp:spPr>
        <a:xfrm>
          <a:off x="4883575" y="83"/>
          <a:ext cx="1467691" cy="1011239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28076A6-C058-4204-9650-A9521E39E353}">
      <dsp:nvSpPr>
        <dsp:cNvPr id="0" name=""/>
        <dsp:cNvSpPr/>
      </dsp:nvSpPr>
      <dsp:spPr>
        <a:xfrm>
          <a:off x="4883575" y="1011322"/>
          <a:ext cx="1467691" cy="544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Продвинутая робототехника</a:t>
          </a:r>
        </a:p>
      </dsp:txBody>
      <dsp:txXfrm>
        <a:off x="4883575" y="1011322"/>
        <a:ext cx="1467691" cy="544513"/>
      </dsp:txXfrm>
    </dsp:sp>
    <dsp:sp modelId="{47338AD2-A571-427F-A3B8-96D4D9232643}">
      <dsp:nvSpPr>
        <dsp:cNvPr id="0" name=""/>
        <dsp:cNvSpPr/>
      </dsp:nvSpPr>
      <dsp:spPr>
        <a:xfrm>
          <a:off x="1654530" y="1702605"/>
          <a:ext cx="1467691" cy="1011239"/>
        </a:xfrm>
        <a:prstGeom prst="round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789DFB6-14BC-41AB-BDE5-1EA5C07606FB}">
      <dsp:nvSpPr>
        <dsp:cNvPr id="0" name=""/>
        <dsp:cNvSpPr/>
      </dsp:nvSpPr>
      <dsp:spPr>
        <a:xfrm>
          <a:off x="1654530" y="2713844"/>
          <a:ext cx="1467691" cy="544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 err="1"/>
            <a:t>Геномика</a:t>
          </a:r>
          <a:r>
            <a:rPr lang="ru-RU" sz="1200" kern="1200" dirty="0"/>
            <a:t> нового поколения</a:t>
          </a:r>
        </a:p>
      </dsp:txBody>
      <dsp:txXfrm>
        <a:off x="1654530" y="2713844"/>
        <a:ext cx="1467691" cy="544513"/>
      </dsp:txXfrm>
    </dsp:sp>
    <dsp:sp modelId="{D004A264-B944-4118-BCA1-997DD6D16C06}">
      <dsp:nvSpPr>
        <dsp:cNvPr id="0" name=""/>
        <dsp:cNvSpPr/>
      </dsp:nvSpPr>
      <dsp:spPr>
        <a:xfrm>
          <a:off x="3269052" y="1702605"/>
          <a:ext cx="1467691" cy="1011239"/>
        </a:xfrm>
        <a:prstGeom prst="round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A84F04B-7F67-4B8A-B3FA-2338AB566C42}">
      <dsp:nvSpPr>
        <dsp:cNvPr id="0" name=""/>
        <dsp:cNvSpPr/>
      </dsp:nvSpPr>
      <dsp:spPr>
        <a:xfrm>
          <a:off x="3269052" y="2713844"/>
          <a:ext cx="1467691" cy="544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Современные материалы</a:t>
          </a:r>
        </a:p>
      </dsp:txBody>
      <dsp:txXfrm>
        <a:off x="3269052" y="2713844"/>
        <a:ext cx="1467691" cy="5445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376ACA-BC4A-4307-A218-900723B0CE05}">
      <dsp:nvSpPr>
        <dsp:cNvPr id="0" name=""/>
        <dsp:cNvSpPr/>
      </dsp:nvSpPr>
      <dsp:spPr>
        <a:xfrm>
          <a:off x="37" y="54458"/>
          <a:ext cx="3622669" cy="54720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rgbClr val="385723"/>
              </a:solidFill>
            </a:rPr>
            <a:t>Преимущества</a:t>
          </a:r>
        </a:p>
      </dsp:txBody>
      <dsp:txXfrm>
        <a:off x="37" y="54458"/>
        <a:ext cx="3622669" cy="547200"/>
      </dsp:txXfrm>
    </dsp:sp>
    <dsp:sp modelId="{E8BBE1F3-71B5-4F8A-AB96-ABF4E7D6F1F7}">
      <dsp:nvSpPr>
        <dsp:cNvPr id="0" name=""/>
        <dsp:cNvSpPr/>
      </dsp:nvSpPr>
      <dsp:spPr>
        <a:xfrm>
          <a:off x="37" y="601658"/>
          <a:ext cx="3622669" cy="344222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>
              <a:solidFill>
                <a:srgbClr val="385723"/>
              </a:solidFill>
            </a:rPr>
            <a:t>Улучшение доступа к информации;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>
              <a:solidFill>
                <a:srgbClr val="385723"/>
              </a:solidFill>
            </a:rPr>
            <a:t>Новые виды помощи, ранее не применявшиеся;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>
              <a:solidFill>
                <a:srgbClr val="385723"/>
              </a:solidFill>
            </a:rPr>
            <a:t>Повышение доступности и расширение объемов помощи;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>
              <a:solidFill>
                <a:srgbClr val="385723"/>
              </a:solidFill>
            </a:rPr>
            <a:t>Снижение стоимости;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>
              <a:solidFill>
                <a:srgbClr val="385723"/>
              </a:solidFill>
            </a:rPr>
            <a:t>Развитие знаний о применении связи в медицинских целях;</a:t>
          </a:r>
        </a:p>
      </dsp:txBody>
      <dsp:txXfrm>
        <a:off x="37" y="601658"/>
        <a:ext cx="3622669" cy="3442229"/>
      </dsp:txXfrm>
    </dsp:sp>
    <dsp:sp modelId="{E61F9E10-4CDA-484E-8C7A-5B3DB15BFD7E}">
      <dsp:nvSpPr>
        <dsp:cNvPr id="0" name=""/>
        <dsp:cNvSpPr/>
      </dsp:nvSpPr>
      <dsp:spPr>
        <a:xfrm>
          <a:off x="4129881" y="54458"/>
          <a:ext cx="3622669" cy="54720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rgbClr val="385723"/>
              </a:solidFill>
            </a:rPr>
            <a:t>Недостатки</a:t>
          </a:r>
        </a:p>
      </dsp:txBody>
      <dsp:txXfrm>
        <a:off x="4129881" y="54458"/>
        <a:ext cx="3622669" cy="547200"/>
      </dsp:txXfrm>
    </dsp:sp>
    <dsp:sp modelId="{DF8570ED-CC80-48C1-AFD7-4A662761F4CF}">
      <dsp:nvSpPr>
        <dsp:cNvPr id="0" name=""/>
        <dsp:cNvSpPr/>
      </dsp:nvSpPr>
      <dsp:spPr>
        <a:xfrm>
          <a:off x="4129881" y="601658"/>
          <a:ext cx="3622669" cy="344222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>
              <a:solidFill>
                <a:srgbClr val="385723"/>
              </a:solidFill>
            </a:rPr>
            <a:t>Снижение качества взаимодействия между медицинскими работниками </a:t>
          </a:r>
          <a:br>
            <a:rPr lang="ru-RU" sz="1900" kern="1200" dirty="0">
              <a:solidFill>
                <a:srgbClr val="385723"/>
              </a:solidFill>
            </a:rPr>
          </a:br>
          <a:r>
            <a:rPr lang="ru-RU" sz="1900" kern="1200" dirty="0">
              <a:solidFill>
                <a:srgbClr val="385723"/>
              </a:solidFill>
            </a:rPr>
            <a:t>и пациентами;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>
              <a:solidFill>
                <a:srgbClr val="385723"/>
              </a:solidFill>
            </a:rPr>
            <a:t>Снижение качества контактов между медицинскими работниками;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>
              <a:solidFill>
                <a:srgbClr val="385723"/>
              </a:solidFill>
            </a:rPr>
            <a:t>Проблемы качества медицинской информации;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>
              <a:solidFill>
                <a:srgbClr val="385723"/>
              </a:solidFill>
            </a:rPr>
            <a:t>Необходимость серьезных организационных изменений;</a:t>
          </a:r>
        </a:p>
      </dsp:txBody>
      <dsp:txXfrm>
        <a:off x="4129881" y="601658"/>
        <a:ext cx="3622669" cy="34422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F0B87-29EC-4FEE-92E0-D662763FF378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F7010C-74A9-49D5-9570-785218AD05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497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8D675-DEE4-4E10-8FFD-32D3E4FB839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735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749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just" fontAlgn="auto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sz="1200" dirty="0">
                <a:cs typeface="Times New Roman" panose="02020603050405020304" pitchFamily="18" charset="0"/>
              </a:rPr>
              <a:t>Из 8 протестированных сценариев </a:t>
            </a:r>
            <a:r>
              <a:rPr lang="ru-RU" sz="1200" dirty="0" err="1">
                <a:cs typeface="Times New Roman" panose="02020603050405020304" pitchFamily="18" charset="0"/>
              </a:rPr>
              <a:t>нейродисфункций</a:t>
            </a:r>
            <a:r>
              <a:rPr lang="ru-RU" sz="1200" dirty="0">
                <a:cs typeface="Times New Roman" panose="02020603050405020304" pitchFamily="18" charset="0"/>
              </a:rPr>
              <a:t> - </a:t>
            </a:r>
            <a:r>
              <a:rPr lang="ru-RU" sz="1200" b="1" u="sng" dirty="0">
                <a:cs typeface="Times New Roman" panose="02020603050405020304" pitchFamily="18" charset="0"/>
              </a:rPr>
              <a:t>нарушения, связанные с памятью</a:t>
            </a:r>
            <a:r>
              <a:rPr lang="ru-RU" sz="1200" dirty="0">
                <a:cs typeface="Times New Roman" panose="02020603050405020304" pitchFamily="18" charset="0"/>
              </a:rPr>
              <a:t> (разрывы </a:t>
            </a:r>
            <a:r>
              <a:rPr lang="ru-RU" sz="1200" dirty="0" err="1">
                <a:cs typeface="Times New Roman" panose="02020603050405020304" pitchFamily="18" charset="0"/>
              </a:rPr>
              <a:t>нейросвязей</a:t>
            </a:r>
            <a:r>
              <a:rPr lang="ru-RU" sz="1200" dirty="0">
                <a:cs typeface="Times New Roman" panose="02020603050405020304" pitchFamily="18" charset="0"/>
              </a:rPr>
              <a:t>, кортикальный </a:t>
            </a:r>
            <a:r>
              <a:rPr lang="ru-RU" sz="1200" dirty="0" err="1">
                <a:cs typeface="Times New Roman" panose="02020603050405020304" pitchFamily="18" charset="0"/>
              </a:rPr>
              <a:t>нейрошум</a:t>
            </a:r>
            <a:r>
              <a:rPr lang="ru-RU" sz="1200" dirty="0">
                <a:cs typeface="Times New Roman" panose="02020603050405020304" pitchFamily="18" charset="0"/>
              </a:rPr>
              <a:t>, угнетение </a:t>
            </a:r>
            <a:r>
              <a:rPr lang="ru-RU" sz="1200" dirty="0" err="1">
                <a:cs typeface="Times New Roman" panose="02020603050405020304" pitchFamily="18" charset="0"/>
              </a:rPr>
              <a:t>нейроотклика</a:t>
            </a:r>
            <a:r>
              <a:rPr lang="ru-RU" sz="1200" dirty="0"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cs typeface="Times New Roman" panose="02020603050405020304" pitchFamily="18" charset="0"/>
              </a:rPr>
              <a:t>гипервозбуждение</a:t>
            </a:r>
            <a:r>
              <a:rPr lang="ru-RU" sz="1200" dirty="0">
                <a:cs typeface="Times New Roman" panose="02020603050405020304" pitchFamily="18" charset="0"/>
              </a:rPr>
              <a:t> нейронов), </a:t>
            </a:r>
            <a:r>
              <a:rPr lang="ru-RU" sz="1200" b="1" u="sng" dirty="0">
                <a:cs typeface="Times New Roman" panose="02020603050405020304" pitchFamily="18" charset="0"/>
              </a:rPr>
              <a:t>ассоциативные дисфункции </a:t>
            </a:r>
            <a:r>
              <a:rPr lang="ru-RU" sz="1200" dirty="0">
                <a:cs typeface="Times New Roman" panose="02020603050405020304" pitchFamily="18" charset="0"/>
              </a:rPr>
              <a:t>(аберрации семантических связей, </a:t>
            </a:r>
            <a:r>
              <a:rPr lang="ru-RU" sz="1200" dirty="0" err="1">
                <a:cs typeface="Times New Roman" panose="02020603050405020304" pitchFamily="18" charset="0"/>
              </a:rPr>
              <a:t>гиперассоциации</a:t>
            </a:r>
            <a:r>
              <a:rPr lang="ru-RU" sz="1200" dirty="0">
                <a:cs typeface="Times New Roman" panose="02020603050405020304" pitchFamily="18" charset="0"/>
              </a:rPr>
              <a:t>, размывание и смешение семантических сигналов) и </a:t>
            </a:r>
            <a:r>
              <a:rPr lang="ru-RU" sz="1200" b="1" u="sng" dirty="0">
                <a:cs typeface="Times New Roman" panose="02020603050405020304" pitchFamily="18" charset="0"/>
              </a:rPr>
              <a:t>сигнальные дисфункции</a:t>
            </a:r>
            <a:r>
              <a:rPr lang="ru-RU" sz="1200" dirty="0">
                <a:cs typeface="Times New Roman" panose="02020603050405020304" pitchFamily="18" charset="0"/>
              </a:rPr>
              <a:t> (</a:t>
            </a:r>
            <a:r>
              <a:rPr lang="ru-RU" sz="1200" dirty="0" err="1">
                <a:cs typeface="Times New Roman" panose="02020603050405020304" pitchFamily="18" charset="0"/>
              </a:rPr>
              <a:t>гиперувеличенный</a:t>
            </a:r>
            <a:r>
              <a:rPr lang="ru-RU" sz="1200" dirty="0">
                <a:cs typeface="Times New Roman" panose="02020603050405020304" pitchFamily="18" charset="0"/>
              </a:rPr>
              <a:t> отклик мозга на ошибку предсказания или так называемый синдром </a:t>
            </a:r>
            <a:r>
              <a:rPr lang="ru-RU" sz="1200" dirty="0" err="1">
                <a:cs typeface="Times New Roman" panose="02020603050405020304" pitchFamily="18" charset="0"/>
              </a:rPr>
              <a:t>гиперобучаемости</a:t>
            </a:r>
            <a:r>
              <a:rPr lang="ru-RU" sz="1200" dirty="0">
                <a:cs typeface="Times New Roman" panose="02020603050405020304" pitchFamily="18" charset="0"/>
              </a:rPr>
              <a:t>, предположительно провоцируемый увеличенными экспозициями дофамина), - только сценарии </a:t>
            </a:r>
            <a:r>
              <a:rPr lang="ru-RU" sz="1200" b="1" u="sng" dirty="0">
                <a:cs typeface="Times New Roman" panose="02020603050405020304" pitchFamily="18" charset="0"/>
              </a:rPr>
              <a:t>дисфункции памяти и «синдром </a:t>
            </a:r>
            <a:r>
              <a:rPr lang="ru-RU" sz="1200" b="1" u="sng" dirty="0" err="1">
                <a:cs typeface="Times New Roman" panose="02020603050405020304" pitchFamily="18" charset="0"/>
              </a:rPr>
              <a:t>гиперобучаемости</a:t>
            </a:r>
            <a:r>
              <a:rPr lang="ru-RU" sz="1200" b="1" u="sng" dirty="0">
                <a:cs typeface="Times New Roman" panose="02020603050405020304" pitchFamily="18" charset="0"/>
              </a:rPr>
              <a:t>»</a:t>
            </a:r>
            <a:r>
              <a:rPr lang="ru-RU" sz="1200" dirty="0">
                <a:cs typeface="Times New Roman" panose="02020603050405020304" pitchFamily="18" charset="0"/>
              </a:rPr>
              <a:t> провоцировали у рассказчиков DISCERN нарушения, сходные с нарушениями, которые наблюдаются у шизофреников в реальной жизни.</a:t>
            </a:r>
          </a:p>
          <a:p>
            <a:pPr marL="342900" indent="-342900" algn="just" fontAlgn="auto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sz="1200" dirty="0">
                <a:cs typeface="Times New Roman" panose="02020603050405020304" pitchFamily="18" charset="0"/>
              </a:rPr>
              <a:t>Результаты виртуальных экспериментов с искусственной нейронной сетью не являются окончательным доказательством правильности той или иной гипотезы, объясняющей развитие шизофрении, однако сам факт, что искусственная </a:t>
            </a:r>
            <a:r>
              <a:rPr lang="ru-RU" sz="1200" dirty="0" err="1">
                <a:cs typeface="Times New Roman" panose="02020603050405020304" pitchFamily="18" charset="0"/>
              </a:rPr>
              <a:t>нейросеть</a:t>
            </a:r>
            <a:r>
              <a:rPr lang="ru-RU" sz="1200" dirty="0">
                <a:cs typeface="Times New Roman" panose="02020603050405020304" pitchFamily="18" charset="0"/>
              </a:rPr>
              <a:t>, функционирующая на сходных с мозгом принципах, в части случаев демонстрирует поведение, сходное с поведением реальных пациентов, открывает перед медициной, получившей в руки такой мощный новый инструмент, как </a:t>
            </a:r>
            <a:r>
              <a:rPr lang="ru-RU" sz="1200" b="1" u="sng" dirty="0">
                <a:cs typeface="Times New Roman" panose="02020603050405020304" pitchFamily="18" charset="0"/>
              </a:rPr>
              <a:t>виртуальная экспериментальная психиатрия</a:t>
            </a:r>
            <a:r>
              <a:rPr lang="ru-RU" sz="1200" dirty="0">
                <a:cs typeface="Times New Roman" panose="02020603050405020304" pitchFamily="18" charset="0"/>
              </a:rPr>
              <a:t>, весьма захватывающие перспективы.</a:t>
            </a:r>
          </a:p>
          <a:p>
            <a:pPr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ru-RU" sz="1200" dirty="0"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8D675-DEE4-4E10-8FFD-32D3E4FB839F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007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Google Shape;320;g476c87b209_2_258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ln w="12700" cap="flat"/>
        </p:spPr>
      </p:sp>
      <p:sp>
        <p:nvSpPr>
          <p:cNvPr id="105474" name="Google Shape;321;g476c87b209_2_258:notes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</p:spPr>
        <p:txBody>
          <a:bodyPr lIns="91425" tIns="45700" rIns="91425" bIns="45700"/>
          <a:lstStyle/>
          <a:p>
            <a:pPr eaLnBrk="1" hangingPunct="1">
              <a:buSzPts val="1100"/>
            </a:pPr>
            <a:endParaRPr lang="ru-RU" sz="1000"/>
          </a:p>
        </p:txBody>
      </p:sp>
      <p:sp>
        <p:nvSpPr>
          <p:cNvPr id="105475" name="Google Shape;322;g476c87b209_2_258:notes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146C1FCC-B9D6-48F8-90F1-10BE70C775E9}" type="slidenum">
              <a:rPr lang="ru-RU" sz="1400">
                <a:solidFill>
                  <a:srgbClr val="000000"/>
                </a:solidFill>
                <a:cs typeface="Arial" charset="0"/>
                <a:sym typeface="Arial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42</a:t>
            </a:fld>
            <a:endParaRPr lang="ru-RU" sz="14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394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Google Shape;387;g476c87b209_2_324:notes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</p:spPr>
        <p:txBody>
          <a:bodyPr lIns="91425" tIns="91425" rIns="91425" bIns="91425"/>
          <a:lstStyle/>
          <a:p>
            <a:pPr eaLnBrk="1" hangingPunct="1">
              <a:buSzPts val="1100"/>
            </a:pPr>
            <a:endParaRPr lang="ru-RU" sz="1000"/>
          </a:p>
        </p:txBody>
      </p:sp>
      <p:sp>
        <p:nvSpPr>
          <p:cNvPr id="108546" name="Google Shape;388;g476c87b209_2_32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ln/>
        </p:spPr>
      </p:sp>
    </p:spTree>
    <p:extLst>
      <p:ext uri="{BB962C8B-B14F-4D97-AF65-F5344CB8AC3E}">
        <p14:creationId xmlns:p14="http://schemas.microsoft.com/office/powerpoint/2010/main" val="1192966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669AA9-DB00-4F5B-B728-F0ED92AD52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BA4E1DF-B6DE-4FAD-876A-95CC5E125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D8A210-39C4-4A98-9982-A3F833BA6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EDDB-85E6-462C-9E12-B8B3709CEECE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241018-A0B5-4A7D-AE07-DC3801F80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C8FDB7-BA6A-4F80-A603-B63A400EB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57A4-2648-4955-A805-13E77FDD3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348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AEE04-4792-4B3B-B4A7-6998EC36D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17AC95-E5C3-4DF1-A398-67BD46E0AE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5488C2-8900-4A06-8C5B-0DDCDF921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EDDB-85E6-462C-9E12-B8B3709CEECE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B1DE57-EBC3-4CA9-A62B-3D1D79F68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0C61A4-F798-4D64-82B6-A9BAA5EE7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57A4-2648-4955-A805-13E77FDD3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731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EB4D727-C5B9-45B3-B712-E33ED54EE1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A408FF-D3E1-41FF-B67E-690D188AA1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043FBC-7E74-4436-9492-6A1A1C980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EDDB-85E6-462C-9E12-B8B3709CEECE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5247F1-B530-4923-9AAB-7D90F539E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BD2217-DE8A-46D6-9E7F-D2FB6B0E0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57A4-2648-4955-A805-13E77FDD3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405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отография 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629799" y="66963"/>
            <a:ext cx="2562201" cy="612503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293" y="1807950"/>
            <a:ext cx="5240030" cy="432000"/>
          </a:xfr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91093" y="2383950"/>
            <a:ext cx="5240030" cy="360000"/>
          </a:xfrm>
        </p:spPr>
        <p:txBody>
          <a:bodyPr rtlCol="0"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91205" y="2908300"/>
            <a:ext cx="5265673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69B5F15-353A-4344-8D61-F4E25AA9FB6C}"/>
              </a:ext>
            </a:extLst>
          </p:cNvPr>
          <p:cNvSpPr/>
          <p:nvPr userDrawn="1"/>
        </p:nvSpPr>
        <p:spPr>
          <a:xfrm>
            <a:off x="9630117" y="0"/>
            <a:ext cx="2561883" cy="66962"/>
          </a:xfrm>
          <a:prstGeom prst="rect">
            <a:avLst/>
          </a:prstGeom>
          <a:solidFill>
            <a:srgbClr val="008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56768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12192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23392" y="2276872"/>
            <a:ext cx="109728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5379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9317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42FC01-9D75-4AEF-8820-75F8CF4C6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2F0601-44F8-408A-98E5-E0A6BAB43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75AFF4-6BBF-46CE-AD9F-BF8E355A8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EDDB-85E6-462C-9E12-B8B3709CEECE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C3660B-B1AF-4605-A143-2CE4B7EC5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4F7A7E-3947-4089-8A69-88CF7D983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57A4-2648-4955-A805-13E77FDD3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396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D4DD6-8A02-4589-A163-9BC188B2F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D70EFA-8F85-4806-B34C-8215E1872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9F1E15-D3C0-4D69-A1B8-CC01DDEA7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EDDB-85E6-462C-9E12-B8B3709CEECE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E45958-8AB4-4678-A779-90D6D9E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CDC7CF-A6D9-45F7-9C03-95F7CAF7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57A4-2648-4955-A805-13E77FDD3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277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48B376-C417-40E5-B777-A711B4C9A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814129-F21C-4DD8-B92E-19890A460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217AA7-9E3F-472B-B95B-13B57C9B1E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EE01B1-0D96-4FCC-959A-802C48256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EDDB-85E6-462C-9E12-B8B3709CEECE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D11E62-4BDE-4D3C-853E-F5909626A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5A52B6-DE79-4356-AF7B-6A53DD930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57A4-2648-4955-A805-13E77FDD3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231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5FF0B7-1AF7-4BB7-9BE0-CC6FC9B5C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083C4D-8A01-43A2-A76B-F152FEFF6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88C4DC-33FD-45FD-A5A5-05A473E561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F28D65-85DB-4708-8094-9DEA889C1C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646BA48-DB3A-49F7-9CBB-C34AD8BF09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A0649E2-23E2-4C26-A211-F6655BFB7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EDDB-85E6-462C-9E12-B8B3709CEECE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34012B-5833-4C3A-B9F3-3753E87EB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78C15C7-188C-41AE-BC47-BEFE291C6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57A4-2648-4955-A805-13E77FDD3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030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EF82E3-22B8-4A13-B0E2-E2787B223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731B05A-C9AA-495D-A8CE-505D145F6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EDDB-85E6-462C-9E12-B8B3709CEECE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9106D8C-57FB-497E-A727-FAEFAD899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EDE0E34-46A0-4B33-B2A2-2DBA51ADD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57A4-2648-4955-A805-13E77FDD3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433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2C284C8-06A5-43DC-91C9-8647DC65F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EDDB-85E6-462C-9E12-B8B3709CEECE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397B43-D353-4BCC-B100-9385769FD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76F5E56-9472-4E14-8C34-5B6C7F8FE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57A4-2648-4955-A805-13E77FDD3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87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FAD65A-285F-4FE0-B570-25E1A5233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015044-84E8-4EE4-B895-8E0C8974F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F41658-76DE-4C26-BB8E-C89FB6EC6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CA81DD-734F-4C9F-8BD9-8A07B74ED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EDDB-85E6-462C-9E12-B8B3709CEECE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F125EAF-171B-4477-A4B4-F66AE184C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AF7A1C-9A96-4F4C-B057-A534EC0EC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57A4-2648-4955-A805-13E77FDD3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953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CF4A93-1F64-4DDA-9D41-E300430C1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4184F2-18EA-4EC6-B2BA-92E7E9D442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8D7191-0753-43F1-8B87-4F702773F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150E1A-794F-4960-86EE-90F0D327B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EDDB-85E6-462C-9E12-B8B3709CEECE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B6F375-CD96-4140-B5E8-B40E16805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4157BD-19F6-40B0-B4CD-90805BEE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57A4-2648-4955-A805-13E77FDD3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963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95CC9D-7853-4838-9370-653656E17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E031F1-C14F-4986-AF8B-F62F640D5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5DA4A7-F748-4284-8D9C-70DC2222FD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CEDDB-85E6-462C-9E12-B8B3709CEECE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65EC64-EDA4-4DF4-B6F1-6C9688CB83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ACCC64-EBA6-4425-9394-9C78500BAF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A57A4-2648-4955-A805-13E77FDD3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89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674" r:id="rId13"/>
    <p:sldLayoutId id="214748367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econet.ru/articles/tagged?tag=%D0%BF%D1%80%D0%BE%D0%B1%D0%B8%D0%BE%D1%82%D0%B8%D0%BA%D0%B8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codexmicrobiotainstitute.com/ru/mikrobiota-kishechnika" TargetMode="External"/><Relationship Id="rId2" Type="http://schemas.openxmlformats.org/officeDocument/2006/relationships/hyperlink" Target="https://www.biocodexmicrobiotainstitute.com/ru/psikhiatriya-i-nervnaya-sistema/shizofreniya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tags" Target="../tags/tag2.xml"/><Relationship Id="rId7" Type="http://schemas.openxmlformats.org/officeDocument/2006/relationships/image" Target="../media/image74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3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6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tags" Target="../tags/tag4.xml"/><Relationship Id="rId7" Type="http://schemas.openxmlformats.org/officeDocument/2006/relationships/image" Target="../media/image74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3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904DB1-51EF-465C-B29D-D1DF3076CB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5145" y="230660"/>
            <a:ext cx="9811265" cy="2150075"/>
          </a:xfrm>
        </p:spPr>
        <p:txBody>
          <a:bodyPr>
            <a:noAutofit/>
          </a:bodyPr>
          <a:lstStyle/>
          <a:p>
            <a:r>
              <a:rPr lang="ru-RU" sz="6600" i="1" dirty="0">
                <a:latin typeface="+mn-lt"/>
              </a:rPr>
              <a:t>Современные технологии в психиатрии: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9174BAC-7A3B-4322-8AFA-2574293CD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80735"/>
            <a:ext cx="9144000" cy="659027"/>
          </a:xfrm>
        </p:spPr>
        <p:txBody>
          <a:bodyPr>
            <a:normAutofit/>
          </a:bodyPr>
          <a:lstStyle/>
          <a:p>
            <a:r>
              <a:rPr lang="ru-RU" sz="3200" i="1" dirty="0">
                <a:latin typeface="+mj-lt"/>
              </a:rPr>
              <a:t>Первые результаты, проблемы и перспективы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9D17AC2-98B7-4E58-81BB-371D36CB1A4A}"/>
              </a:ext>
            </a:extLst>
          </p:cNvPr>
          <p:cNvSpPr/>
          <p:nvPr/>
        </p:nvSpPr>
        <p:spPr>
          <a:xfrm>
            <a:off x="11122820" y="6165850"/>
            <a:ext cx="373855" cy="6921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F4402B3-26D9-436A-BD74-9CA905463274}"/>
              </a:ext>
            </a:extLst>
          </p:cNvPr>
          <p:cNvSpPr/>
          <p:nvPr/>
        </p:nvSpPr>
        <p:spPr>
          <a:xfrm>
            <a:off x="766763" y="669290"/>
            <a:ext cx="373856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2DC3412C-48AE-48E7-83ED-ED3C4093A865}"/>
              </a:ext>
            </a:extLst>
          </p:cNvPr>
          <p:cNvSpPr txBox="1">
            <a:spLocks/>
          </p:cNvSpPr>
          <p:nvPr/>
        </p:nvSpPr>
        <p:spPr>
          <a:xfrm>
            <a:off x="3303373" y="4943886"/>
            <a:ext cx="5280454" cy="14264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                                 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    </a:t>
            </a:r>
            <a:r>
              <a:rPr lang="ru-RU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Незнанов Н.Г</a:t>
            </a:r>
            <a:r>
              <a:rPr lang="ru-RU" sz="1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</a:t>
            </a:r>
          </a:p>
          <a:p>
            <a:pPr algn="just"/>
            <a:r>
              <a:rPr lang="ru-RU" sz="1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Национальный медицинский исследовательский центр психиатрии и неврологии им. В.М. Бехтерева</a:t>
            </a:r>
          </a:p>
          <a:p>
            <a:pPr algn="just"/>
            <a:r>
              <a:rPr lang="ru-RU" sz="1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                                                         14.10.2021</a:t>
            </a:r>
          </a:p>
          <a:p>
            <a:pPr algn="just"/>
            <a:r>
              <a:rPr lang="ru-RU" sz="1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                                                             Алматы</a:t>
            </a:r>
          </a:p>
          <a:p>
            <a:pPr algn="just"/>
            <a:endParaRPr lang="ru-RU" sz="18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67DA48-3E47-41A9-BBF4-21ABC6CB9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496" y="3251096"/>
            <a:ext cx="1052281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31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208279" y="612204"/>
            <a:ext cx="7914206" cy="1752600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dirty="0"/>
              <a:t>Приказ Минздрава России </a:t>
            </a:r>
            <a:br>
              <a:rPr lang="ru-RU" altLang="ru-RU" sz="2800" dirty="0"/>
            </a:br>
            <a:r>
              <a:rPr lang="ru-RU" altLang="ru-RU" sz="2800" dirty="0"/>
              <a:t>от 30 ноября 2017 года N 965н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2373086" y="2281989"/>
            <a:ext cx="7800392" cy="3124200"/>
          </a:xfrm>
        </p:spPr>
        <p:txBody>
          <a:bodyPr rtlCol="0">
            <a:normAutofit fontScale="92500"/>
          </a:bodyPr>
          <a:lstStyle/>
          <a:p>
            <a:pPr algn="ctr">
              <a:buClr>
                <a:schemeClr val="accent1">
                  <a:lumMod val="75000"/>
                </a:schemeClr>
              </a:buClr>
              <a:defRPr/>
            </a:pPr>
            <a:r>
              <a:rPr lang="ru-RU" b="1" dirty="0"/>
              <a:t>Об утверждении порядка организации и оказания медицинской помощи с применением телемедицинских технологий</a:t>
            </a:r>
          </a:p>
          <a:p>
            <a:pPr>
              <a:buClr>
                <a:schemeClr val="accent1">
                  <a:lumMod val="75000"/>
                </a:schemeClr>
              </a:buClr>
              <a:defRPr/>
            </a:pPr>
            <a:r>
              <a:rPr lang="ru-RU" dirty="0"/>
              <a:t>Зарегистрирован в Минюсте 9 января 2018 года, </a:t>
            </a:r>
            <a:br>
              <a:rPr lang="ru-RU" dirty="0"/>
            </a:br>
            <a:r>
              <a:rPr lang="ru-RU" dirty="0"/>
              <a:t>регистрационный </a:t>
            </a:r>
            <a:r>
              <a:rPr lang="en-US" dirty="0"/>
              <a:t>N</a:t>
            </a:r>
            <a:r>
              <a:rPr lang="ru-RU" dirty="0"/>
              <a:t> 49577</a:t>
            </a:r>
          </a:p>
          <a:p>
            <a:pPr>
              <a:buClr>
                <a:schemeClr val="accent1">
                  <a:lumMod val="75000"/>
                </a:schemeClr>
              </a:buClr>
              <a:defRPr/>
            </a:pPr>
            <a:r>
              <a:rPr lang="ru-RU" dirty="0"/>
              <a:t>В соответствии с ч. 1 ст. 36.2 Федерального закона от 21 ноября 2011 года N323-ФЗ "Об основах охраны здоровья граждан в Российской Федерации" (Собрание законодательства Российской Федерации, 2011, </a:t>
            </a:r>
            <a:br>
              <a:rPr lang="ru-RU" dirty="0"/>
            </a:br>
            <a:r>
              <a:rPr lang="ru-RU" dirty="0"/>
              <a:t>N 48, ст.6724; 2017, N 31, ст.4791) </a:t>
            </a:r>
            <a:br>
              <a:rPr lang="ru-RU" dirty="0"/>
            </a:br>
            <a:endParaRPr lang="ru-RU" dirty="0"/>
          </a:p>
          <a:p>
            <a:pPr>
              <a:buClr>
                <a:schemeClr val="accent1">
                  <a:lumMod val="75000"/>
                </a:schemeClr>
              </a:buClr>
              <a:defRPr/>
            </a:pPr>
            <a:r>
              <a:rPr lang="ru-RU" dirty="0"/>
              <a:t>Вступил в силу с 1 января 2018 г.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25" y="130620"/>
            <a:ext cx="2706624" cy="96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82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1822581" y="2043405"/>
            <a:ext cx="8607796" cy="4058711"/>
          </a:xfrm>
        </p:spPr>
        <p:txBody>
          <a:bodyPr rtlCol="0">
            <a:normAutofit fontScale="85000" lnSpcReduction="20000"/>
          </a:bodyPr>
          <a:lstStyle/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dirty="0"/>
              <a:t>электронная карта больного;</a:t>
            </a: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dirty="0"/>
              <a:t>электронный документооборот;</a:t>
            </a: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dirty="0"/>
              <a:t>дистанционное обучение;</a:t>
            </a: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dirty="0"/>
              <a:t>обмен опытом;</a:t>
            </a: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dirty="0"/>
              <a:t>проведение онлайн видеоконференций (консилиумы, клинические разборы); </a:t>
            </a: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dirty="0"/>
              <a:t>создание информационных ресурсов;</a:t>
            </a: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dirty="0"/>
              <a:t>телефонное и онлайн консультирование для экстренной психологической помощи;</a:t>
            </a: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dirty="0"/>
              <a:t>онлайн (скайп) консультирование клиентов из труднодоступных регионов, где возможность получения психологической помощи отсутствует или затруднительна;</a:t>
            </a: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dirty="0"/>
              <a:t>психологическая помощь лицам с особыми потребностями: приобретённой инвалидностью, химическими и нехимическими </a:t>
            </a:r>
            <a:r>
              <a:rPr lang="ru-RU" dirty="0" err="1"/>
              <a:t>аддикциями</a:t>
            </a:r>
            <a:r>
              <a:rPr lang="ru-RU" dirty="0"/>
              <a:t>;</a:t>
            </a: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dirty="0"/>
              <a:t>дистанционная диагностика и оценка валидности результатов проведенного обследования;</a:t>
            </a: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dirty="0"/>
              <a:t>организация клиентских групп взаимопомощи;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25" y="130620"/>
            <a:ext cx="2706624" cy="963168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750766" y="800717"/>
            <a:ext cx="7513637" cy="1277938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ru-RU" sz="2800" dirty="0"/>
              <a:t>Телемедицинские технологии (ТМТ) </a:t>
            </a:r>
            <a:br>
              <a:rPr lang="ru-RU" sz="2800" dirty="0"/>
            </a:br>
            <a:r>
              <a:rPr lang="ru-RU" sz="2800" dirty="0"/>
              <a:t>в психиатрии: имеющийся опыт</a:t>
            </a:r>
          </a:p>
        </p:txBody>
      </p:sp>
    </p:spTree>
    <p:extLst>
      <p:ext uri="{BB962C8B-B14F-4D97-AF65-F5344CB8AC3E}">
        <p14:creationId xmlns:p14="http://schemas.microsoft.com/office/powerpoint/2010/main" val="1621934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25" y="130620"/>
            <a:ext cx="2706624" cy="963168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346893" y="675256"/>
            <a:ext cx="7513638" cy="1752600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ru-RU" sz="2800" dirty="0">
                <a:solidFill>
                  <a:srgbClr val="385723"/>
                </a:solidFill>
              </a:rPr>
              <a:t>Современные цифровые решения </a:t>
            </a:r>
            <a:br>
              <a:rPr lang="ru-RU" sz="2800" dirty="0">
                <a:solidFill>
                  <a:srgbClr val="385723"/>
                </a:solidFill>
              </a:rPr>
            </a:br>
            <a:r>
              <a:rPr lang="ru-RU" sz="2800" dirty="0">
                <a:solidFill>
                  <a:srgbClr val="385723"/>
                </a:solidFill>
              </a:rPr>
              <a:t>для психиатрии уже сегодня</a:t>
            </a: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2014889" y="2166971"/>
            <a:ext cx="5395562" cy="3757612"/>
          </a:xfrm>
        </p:spPr>
        <p:txBody>
          <a:bodyPr rtlCol="0">
            <a:normAutofit/>
          </a:bodyPr>
          <a:lstStyle/>
          <a:p>
            <a:pPr marL="342900" indent="-342900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dirty="0"/>
              <a:t>текстовые сообщения;</a:t>
            </a:r>
          </a:p>
          <a:p>
            <a:pPr marL="342900" indent="-342900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dirty="0"/>
              <a:t>видеоконференции;</a:t>
            </a:r>
          </a:p>
          <a:p>
            <a:pPr marL="342900" indent="-342900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dirty="0"/>
              <a:t>приложения для мобильных телефонов;</a:t>
            </a:r>
          </a:p>
          <a:p>
            <a:pPr marL="342900" indent="-342900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dirty="0"/>
              <a:t>новые области развития виртуальной реальности;</a:t>
            </a:r>
          </a:p>
          <a:p>
            <a:pPr marL="342900" indent="-342900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dirty="0"/>
              <a:t>дополненная реальность;</a:t>
            </a:r>
          </a:p>
          <a:p>
            <a:pPr marL="342900" indent="-342900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dirty="0"/>
              <a:t>носимые сенсоры – регистрация параметров функционирования, отслеживание поведения;</a:t>
            </a:r>
          </a:p>
          <a:p>
            <a:pPr marL="342900" indent="-342900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dirty="0"/>
              <a:t>чат-боты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896" y="1915887"/>
            <a:ext cx="2671578" cy="20036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0489" y="3919572"/>
            <a:ext cx="2797692" cy="180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1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385723"/>
                </a:solidFill>
              </a:rPr>
              <a:t>Телемедицинские консультации и научно-практические мероприятия </a:t>
            </a:r>
            <a:br>
              <a:rPr lang="ru-RU" sz="2400" b="1" dirty="0">
                <a:solidFill>
                  <a:srgbClr val="385723"/>
                </a:solidFill>
              </a:rPr>
            </a:br>
            <a:r>
              <a:rPr lang="ru-RU" sz="2400" b="1" dirty="0">
                <a:solidFill>
                  <a:srgbClr val="385723"/>
                </a:solidFill>
              </a:rPr>
              <a:t>с применением телемедицинских технологий, проведенные </a:t>
            </a:r>
            <a:br>
              <a:rPr lang="ru-RU" sz="2400" b="1" dirty="0">
                <a:solidFill>
                  <a:srgbClr val="385723"/>
                </a:solidFill>
              </a:rPr>
            </a:br>
            <a:r>
              <a:rPr lang="ru-RU" sz="2400" b="1" dirty="0">
                <a:solidFill>
                  <a:srgbClr val="385723"/>
                </a:solidFill>
              </a:rPr>
              <a:t>НМИЦ ПН им. Бехтерева и НМИЦ ПН им. В.П. Сербского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5044929"/>
              </p:ext>
            </p:extLst>
          </p:nvPr>
        </p:nvGraphicFramePr>
        <p:xfrm>
          <a:off x="873058" y="2027503"/>
          <a:ext cx="10515600" cy="4242667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65957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16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40067"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130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Телемедицинские консультации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1002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944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130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Дистанционные</a:t>
                      </a:r>
                      <a:r>
                        <a:rPr lang="ru-RU" sz="2800" b="1" baseline="0" dirty="0">
                          <a:solidFill>
                            <a:schemeClr val="tx1"/>
                          </a:solidFill>
                        </a:rPr>
                        <a:t> н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аучно-практические мероприятия (лекции, </a:t>
                      </a:r>
                      <a:r>
                        <a:rPr lang="ru-RU" sz="2800" b="1" dirty="0" err="1">
                          <a:solidFill>
                            <a:schemeClr val="tx1"/>
                          </a:solidFill>
                        </a:rPr>
                        <a:t>вебинары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, клинические разборы)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114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36" y="285728"/>
            <a:ext cx="866444" cy="1139858"/>
          </a:xfrm>
          <a:prstGeom prst="rect">
            <a:avLst/>
          </a:prstGeom>
        </p:spPr>
      </p:pic>
      <p:pic>
        <p:nvPicPr>
          <p:cNvPr id="1028" name="Picture 4" descr="https://m.doctor-sam.ru/us-east-1:19f5a186-968b-4e77-ae10-7d09830e4750/1576317474311/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919" y="285728"/>
            <a:ext cx="1090757" cy="109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15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Medeco_20131106__Courtesy-Medeco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11418" y="2351314"/>
            <a:ext cx="4897651" cy="314514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76301" y="274638"/>
            <a:ext cx="9706099" cy="108266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385723"/>
                </a:solidFill>
              </a:rPr>
              <a:t>Телемедицинские технологии в психиатрии глазами специалистов (опрос НМИЦ ПН им. В.М. Бехтерева в 2020 г.)</a:t>
            </a:r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61" y="285728"/>
            <a:ext cx="866444" cy="1139858"/>
          </a:xfrm>
          <a:prstGeom prst="rect">
            <a:avLst/>
          </a:prstGeom>
        </p:spPr>
      </p:pic>
      <p:graphicFrame>
        <p:nvGraphicFramePr>
          <p:cNvPr id="7" name="Содержимое 3"/>
          <p:cNvGraphicFramePr>
            <a:graphicFrameLocks/>
          </p:cNvGraphicFramePr>
          <p:nvPr>
            <p:extLst/>
          </p:nvPr>
        </p:nvGraphicFramePr>
        <p:xfrm>
          <a:off x="714672" y="1425586"/>
          <a:ext cx="5270492" cy="5023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94101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377049" y="1825625"/>
            <a:ext cx="5403272" cy="449671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just"/>
            <a:r>
              <a:rPr lang="ru-RU" i="1" dirty="0">
                <a:solidFill>
                  <a:srgbClr val="385723"/>
                </a:solidFill>
              </a:rPr>
              <a:t>Возможность получать рекомендации о дальнейшей тактике лечения пациентов (72,3%) </a:t>
            </a:r>
          </a:p>
          <a:p>
            <a:pPr algn="just"/>
            <a:r>
              <a:rPr lang="ru-RU" i="1" dirty="0">
                <a:solidFill>
                  <a:srgbClr val="385723"/>
                </a:solidFill>
              </a:rPr>
              <a:t>Возможность получать рекомендации о тактике проведения диагностических исследований (65,1%)</a:t>
            </a:r>
          </a:p>
          <a:p>
            <a:pPr algn="just"/>
            <a:r>
              <a:rPr lang="ru-RU" i="1" dirty="0">
                <a:solidFill>
                  <a:srgbClr val="385723"/>
                </a:solidFill>
              </a:rPr>
              <a:t>Получение второго мнения от другого специалиста из своей области (68,9%)</a:t>
            </a:r>
          </a:p>
          <a:p>
            <a:pPr algn="just"/>
            <a:r>
              <a:rPr lang="ru-RU" i="1" dirty="0">
                <a:solidFill>
                  <a:srgbClr val="385723"/>
                </a:solidFill>
              </a:rPr>
              <a:t>Получение новых профессиональных знаний (63,8%)</a:t>
            </a: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385723"/>
                </a:solidFill>
              </a:rPr>
              <a:t>Итоги анкетирования специалистов</a:t>
            </a:r>
          </a:p>
        </p:txBody>
      </p:sp>
      <p:pic>
        <p:nvPicPr>
          <p:cNvPr id="4" name="Рисунок 3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61" y="214290"/>
            <a:ext cx="830818" cy="11398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509" y="1828800"/>
            <a:ext cx="5617029" cy="48936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600" i="1" dirty="0">
                <a:solidFill>
                  <a:srgbClr val="385723"/>
                </a:solidFill>
              </a:rPr>
              <a:t>Целесообразность применения телемедицинских технологий специалисты оценили в среднем на </a:t>
            </a:r>
            <a:r>
              <a:rPr lang="ru-RU" sz="2600" b="1" i="1" dirty="0">
                <a:solidFill>
                  <a:srgbClr val="385723"/>
                </a:solidFill>
              </a:rPr>
              <a:t>3,4 балла </a:t>
            </a:r>
            <a:r>
              <a:rPr lang="ru-RU" sz="2600" i="1" dirty="0">
                <a:solidFill>
                  <a:srgbClr val="385723"/>
                </a:solidFill>
              </a:rPr>
              <a:t>(по шкале от 0 до 5)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600" i="1" dirty="0">
                <a:solidFill>
                  <a:srgbClr val="385723"/>
                </a:solidFill>
              </a:rPr>
              <a:t>Врачи, принимавшие участие в </a:t>
            </a:r>
            <a:r>
              <a:rPr lang="ru-RU" sz="2600" i="1" dirty="0" err="1">
                <a:solidFill>
                  <a:srgbClr val="385723"/>
                </a:solidFill>
              </a:rPr>
              <a:t>телеконсультациях</a:t>
            </a:r>
            <a:r>
              <a:rPr lang="ru-RU" sz="2600" i="1" dirty="0">
                <a:solidFill>
                  <a:srgbClr val="385723"/>
                </a:solidFill>
              </a:rPr>
              <a:t>, оценили их целесообразность на </a:t>
            </a:r>
            <a:r>
              <a:rPr lang="ru-RU" sz="2600" b="1" i="1" dirty="0">
                <a:solidFill>
                  <a:srgbClr val="385723"/>
                </a:solidFill>
              </a:rPr>
              <a:t>3,95</a:t>
            </a:r>
            <a:r>
              <a:rPr lang="ru-RU" sz="2600" i="1" dirty="0">
                <a:solidFill>
                  <a:srgbClr val="385723"/>
                </a:solidFill>
              </a:rPr>
              <a:t> балла, что статистически значимо выше по сравнению с оценкой специалистов, которые не участвовали в таких консультациях – </a:t>
            </a:r>
            <a:r>
              <a:rPr lang="ru-RU" sz="2600" b="1" i="1" dirty="0">
                <a:solidFill>
                  <a:srgbClr val="385723"/>
                </a:solidFill>
              </a:rPr>
              <a:t>3,0</a:t>
            </a:r>
            <a:r>
              <a:rPr lang="ru-RU" sz="2600" i="1" dirty="0">
                <a:solidFill>
                  <a:srgbClr val="385723"/>
                </a:solidFill>
              </a:rPr>
              <a:t> балла</a:t>
            </a:r>
          </a:p>
        </p:txBody>
      </p:sp>
    </p:spTree>
    <p:extLst>
      <p:ext uri="{BB962C8B-B14F-4D97-AF65-F5344CB8AC3E}">
        <p14:creationId xmlns:p14="http://schemas.microsoft.com/office/powerpoint/2010/main" val="330919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8784" y="214290"/>
            <a:ext cx="10130642" cy="1325563"/>
          </a:xfrm>
        </p:spPr>
        <p:txBody>
          <a:bodyPr>
            <a:normAutofit/>
          </a:bodyPr>
          <a:lstStyle/>
          <a:p>
            <a:pPr algn="ctr"/>
            <a:br>
              <a:rPr lang="ru-RU" sz="2000" dirty="0"/>
            </a:br>
            <a:r>
              <a:rPr lang="ru-RU" sz="2800" b="1" i="1" dirty="0">
                <a:solidFill>
                  <a:srgbClr val="385723"/>
                </a:solidFill>
              </a:rPr>
              <a:t>Востребованность ТМК для различных нозологических групп по мнению опрошенных специалистов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/>
          </p:nvPr>
        </p:nvGraphicFramePr>
        <p:xfrm>
          <a:off x="761963" y="1481137"/>
          <a:ext cx="10820437" cy="5085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81" y="214290"/>
            <a:ext cx="846545" cy="113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30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just"/>
            <a:r>
              <a:rPr lang="ru-RU" dirty="0">
                <a:solidFill>
                  <a:srgbClr val="385723"/>
                </a:solidFill>
              </a:rPr>
              <a:t>Возможность получать рекомендации о дальнейшей тактике лечения пациентов (72,3%) </a:t>
            </a:r>
          </a:p>
          <a:p>
            <a:pPr algn="just"/>
            <a:r>
              <a:rPr lang="ru-RU" dirty="0">
                <a:solidFill>
                  <a:srgbClr val="385723"/>
                </a:solidFill>
              </a:rPr>
              <a:t>Возможность получать рекомендации о тактике проведения диагностических исследований (65,1%)</a:t>
            </a:r>
          </a:p>
          <a:p>
            <a:pPr algn="just"/>
            <a:r>
              <a:rPr lang="ru-RU" dirty="0">
                <a:solidFill>
                  <a:srgbClr val="385723"/>
                </a:solidFill>
              </a:rPr>
              <a:t>Получение второго мнения от другого специалиста из своей области (68,9%)</a:t>
            </a:r>
          </a:p>
          <a:p>
            <a:pPr algn="just"/>
            <a:r>
              <a:rPr lang="ru-RU" dirty="0">
                <a:solidFill>
                  <a:srgbClr val="385723"/>
                </a:solidFill>
              </a:rPr>
              <a:t>Получение новых профессиональных знаний (63,8%)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38216" y="274638"/>
            <a:ext cx="10344184" cy="1154098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385723"/>
                </a:solidFill>
              </a:rPr>
              <a:t>Возможности, которые дают телемедицинские технологии, по мнению опрошенных</a:t>
            </a:r>
          </a:p>
        </p:txBody>
      </p:sp>
      <p:pic>
        <p:nvPicPr>
          <p:cNvPr id="4" name="Рисунок 3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60" y="214290"/>
            <a:ext cx="807067" cy="113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28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25" y="130620"/>
            <a:ext cx="2706624" cy="963168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887654" y="1093789"/>
            <a:ext cx="8658293" cy="1091725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ru-RU" sz="3100" dirty="0"/>
              <a:t>Скрининг, идентификация и диагностика</a:t>
            </a:r>
            <a:b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ru-RU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1887654" y="1622854"/>
            <a:ext cx="8472339" cy="4777946"/>
          </a:xfrm>
          <a:ln>
            <a:solidFill>
              <a:schemeClr val="tx1"/>
            </a:solidFill>
          </a:ln>
        </p:spPr>
        <p:txBody>
          <a:bodyPr rtlCol="0">
            <a:normAutofit fontScale="92500" lnSpcReduction="10000"/>
          </a:bodyPr>
          <a:lstStyle/>
          <a:p>
            <a:pPr marL="342900" indent="-34290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dirty="0"/>
              <a:t>В этих областях психиатрия всегда полагалась на клиническую оценку и самоотчет, что может приводить к несвоевременности в диагностике, терапии и профилактике. Применяемая в настоящее время клиническая методика скрининга и диагностики приводит к средней задержке между появлением симптомов и вмешательством от 8 до 10 лет.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dirty="0"/>
              <a:t>Цифровые решения направлены на помощь клиницистам в получении и использовании качественной объективной информации. 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dirty="0"/>
              <a:t>Цифровое </a:t>
            </a:r>
            <a:r>
              <a:rPr lang="ru-RU" dirty="0" err="1"/>
              <a:t>фенотипирование</a:t>
            </a:r>
            <a:r>
              <a:rPr lang="ru-RU" dirty="0"/>
              <a:t> - процесс сбора данных, собранных от различных технологий (сенсоры и смартфоны), и превращение этих данных в клинически значимую информацию. Смартфон может собирать информацию о том, сколько пациентов перемещается или взаимодействует с другими; эта информация может быть собрана либо активно путем прямого ввода от пользователей, либо пассивно, используя такие функции, как GPS или журналы исходящих вызовов и сообщений. 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dirty="0"/>
              <a:t>Данные могут использоваться для скрининга, диагностики, профилактики и лечения заболеваний, 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dirty="0"/>
              <a:t>Начато изучение точности и потенциала этих инструментов.</a:t>
            </a:r>
          </a:p>
          <a:p>
            <a:pPr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2390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25" y="130620"/>
            <a:ext cx="2706624" cy="963168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348012" y="1017441"/>
            <a:ext cx="7515225" cy="1131887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ru-RU" sz="2800" dirty="0"/>
              <a:t>Терапевтические вмешательства</a:t>
            </a:r>
            <a:br>
              <a:rPr lang="ru-RU" b="1" dirty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27883" y="1790109"/>
            <a:ext cx="8431731" cy="47469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1000"/>
              </a:spcBef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sz="1900" dirty="0">
                <a:solidFill>
                  <a:schemeClr val="accent6">
                    <a:lumMod val="50000"/>
                  </a:schemeClr>
                </a:solidFill>
              </a:rPr>
              <a:t>Используя форматы аудио, видео и текст, клиницисты могут консультироваться с коллегами или оказывать помощь пациентам. </a:t>
            </a: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sz="1900" dirty="0" err="1">
                <a:solidFill>
                  <a:schemeClr val="accent6">
                    <a:lumMod val="50000"/>
                  </a:schemeClr>
                </a:solidFill>
              </a:rPr>
              <a:t>Телепсихиатрия</a:t>
            </a:r>
            <a:r>
              <a:rPr lang="ru-RU" sz="1900" dirty="0">
                <a:solidFill>
                  <a:schemeClr val="accent6">
                    <a:lumMod val="50000"/>
                  </a:schemeClr>
                </a:solidFill>
              </a:rPr>
              <a:t> может быть столь же эффективным, как и индивидуальное лечение с точки зрения точности диагностики, эффективности лечения и качества медицинской помощи.</a:t>
            </a: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sz="1900" dirty="0">
                <a:solidFill>
                  <a:schemeClr val="accent6">
                    <a:lumMod val="50000"/>
                  </a:schemeClr>
                </a:solidFill>
              </a:rPr>
              <a:t>Одной из наиболее быстрорастущих областей технологии является когнитивная поведенческая терапия, которая хорошо поддается цифровой обработке.</a:t>
            </a: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sz="1900" dirty="0">
                <a:solidFill>
                  <a:schemeClr val="accent6">
                    <a:lumMod val="50000"/>
                  </a:schemeClr>
                </a:solidFill>
              </a:rPr>
              <a:t>Мета-анализ (2014) показал, что ориентированная на Интернет КПТ была столь же эффективной, как и непосредственный контакт с пациентом.</a:t>
            </a: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sz="1900" dirty="0">
                <a:solidFill>
                  <a:schemeClr val="accent6">
                    <a:lumMod val="50000"/>
                  </a:schemeClr>
                </a:solidFill>
              </a:rPr>
              <a:t>Интернет КПТ или специальные приложения могут решать многие проблемы, включая депрессию, беспокойство, расстройства питания, социальную тревогу, бессонницу и наркоманию.</a:t>
            </a: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sz="1900" dirty="0">
                <a:solidFill>
                  <a:schemeClr val="accent6">
                    <a:lumMod val="50000"/>
                  </a:schemeClr>
                </a:solidFill>
              </a:rPr>
              <a:t>Российское мобильное приложение «</a:t>
            </a:r>
            <a:r>
              <a:rPr lang="ru-RU" sz="1900" dirty="0" err="1">
                <a:solidFill>
                  <a:schemeClr val="accent6">
                    <a:lumMod val="50000"/>
                  </a:schemeClr>
                </a:solidFill>
              </a:rPr>
              <a:t>Антипаника</a:t>
            </a:r>
            <a:r>
              <a:rPr lang="ru-RU" sz="1900" dirty="0">
                <a:solidFill>
                  <a:schemeClr val="accent6">
                    <a:lumMod val="50000"/>
                  </a:schemeClr>
                </a:solidFill>
              </a:rPr>
              <a:t>». </a:t>
            </a:r>
            <a:br>
              <a:rPr lang="ru-RU" sz="19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Пациенты отмечают повышение эффективности </a:t>
            </a:r>
            <a:br>
              <a:rPr lang="ru-RU" sz="20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медикаментозной терапии в сочетании </a:t>
            </a:r>
            <a:br>
              <a:rPr lang="ru-RU" sz="20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с использованием мобильного приложения.</a:t>
            </a:r>
            <a:endParaRPr lang="ru-RU" sz="19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276" y="5198577"/>
            <a:ext cx="23717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3982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708454"/>
            <a:ext cx="10515600" cy="1721709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                </a:t>
            </a:r>
            <a:r>
              <a:rPr lang="ru-RU" b="1" dirty="0">
                <a:solidFill>
                  <a:srgbClr val="385723"/>
                </a:solidFill>
              </a:rPr>
              <a:t>План изложения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99502" y="2800865"/>
            <a:ext cx="9147947" cy="328878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rgbClr val="385723"/>
                </a:solidFill>
              </a:rPr>
              <a:t>Технологии в диагностике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rgbClr val="385723"/>
                </a:solidFill>
              </a:rPr>
              <a:t>Технологии в изучение этиологии и патогенеза психических расстройств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rgbClr val="385723"/>
                </a:solidFill>
              </a:rPr>
              <a:t>Новые подходы в терапии и реабилитации психически больных</a:t>
            </a:r>
          </a:p>
        </p:txBody>
      </p:sp>
    </p:spTree>
    <p:extLst>
      <p:ext uri="{BB962C8B-B14F-4D97-AF65-F5344CB8AC3E}">
        <p14:creationId xmlns:p14="http://schemas.microsoft.com/office/powerpoint/2010/main" val="2275083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274" y="120995"/>
            <a:ext cx="2706624" cy="963168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636839" y="988913"/>
            <a:ext cx="7515225" cy="1073150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ru-RU" sz="3100" dirty="0"/>
              <a:t>Какие задачи можно решать </a:t>
            </a:r>
            <a:br>
              <a:rPr lang="ru-RU" sz="3100" dirty="0"/>
            </a:br>
            <a:r>
              <a:rPr lang="ru-RU" sz="3100" dirty="0"/>
              <a:t>с помощью </a:t>
            </a:r>
            <a:r>
              <a:rPr lang="ru-RU" sz="3100" dirty="0" err="1"/>
              <a:t>телеконсультаций</a:t>
            </a:r>
            <a:r>
              <a:rPr lang="ru-RU" sz="3100" dirty="0"/>
              <a:t>:</a:t>
            </a:r>
            <a:br>
              <a:rPr lang="ru-RU" b="1" dirty="0"/>
            </a:br>
            <a:endParaRPr lang="ru-RU" dirty="0"/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1990726" y="1620739"/>
            <a:ext cx="8467725" cy="518477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342900" indent="-342900" algn="just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sz="1800" dirty="0"/>
              <a:t>Планирование выписки из стационара с участием специалиста первичного звена (с помощью видеосвязи);</a:t>
            </a:r>
          </a:p>
          <a:p>
            <a:pPr marL="342900" indent="-342900" algn="just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sz="1800" dirty="0"/>
              <a:t>Консультация психиатром амбулаторных пациентов (с помощью видеосвязи);</a:t>
            </a:r>
          </a:p>
          <a:p>
            <a:pPr marL="342900" indent="-342900" algn="just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sz="1800" dirty="0"/>
              <a:t>Совместный осмотр со специалистом первичного звена (с помощью видеосвязи);</a:t>
            </a:r>
          </a:p>
          <a:p>
            <a:pPr marL="342900" indent="-342900" algn="just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sz="1800" dirty="0"/>
              <a:t>Дистанционное психиатрическое освидетельствование лиц, находящихся в местах лишения свободы;</a:t>
            </a:r>
          </a:p>
          <a:p>
            <a:pPr marL="342900" indent="-342900" algn="just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sz="1800" dirty="0"/>
              <a:t>Дистанционное консультирование психиатром пациентов, находящихся в общесоматических стационарах;</a:t>
            </a:r>
          </a:p>
          <a:p>
            <a:pPr marL="342900" indent="-342900" algn="just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sz="1800" dirty="0"/>
              <a:t>Связь между стационарными отделениями для острых больных и амбулаторными службами интенсивного лечения: облегчение процесса перевода пациента и поддержание терапевтических взаимоотношений с направившими специалистами;</a:t>
            </a:r>
          </a:p>
          <a:p>
            <a:pPr marL="342900" indent="-342900" algn="just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sz="1800" dirty="0"/>
              <a:t>Психотерапия: наблюдение при динамической и когнитивно-поведенческой терапии, проведение сеансов психоанализа и КПТ.</a:t>
            </a:r>
          </a:p>
          <a:p>
            <a:pPr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1511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274" y="120995"/>
            <a:ext cx="2706624" cy="963168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427289" y="917576"/>
            <a:ext cx="7513637" cy="1133475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2800" dirty="0"/>
              <a:t>ТМТ в психиатрии: основные проблемы</a:t>
            </a: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2427289" y="1985319"/>
            <a:ext cx="4780627" cy="3402227"/>
          </a:xfrm>
          <a:ln>
            <a:solidFill>
              <a:schemeClr val="tx1"/>
            </a:solidFill>
          </a:ln>
        </p:spPr>
        <p:txBody>
          <a:bodyPr/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altLang="ru-RU" dirty="0"/>
              <a:t>создание правовой базы для оказания услуг;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altLang="ru-RU" dirty="0"/>
              <a:t>обеспечение конфиденциальности и защита персональных данных;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altLang="ru-RU" dirty="0"/>
              <a:t>выработка стандартов дистанционной помощи;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altLang="ru-RU" dirty="0"/>
              <a:t>определение границ терапевтического взаимодействия и ответственности.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353" y="2051050"/>
            <a:ext cx="3071774" cy="18351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r="25539" b="9443"/>
          <a:stretch/>
        </p:blipFill>
        <p:spPr>
          <a:xfrm>
            <a:off x="7550779" y="3886201"/>
            <a:ext cx="2390147" cy="163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09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274" y="120995"/>
            <a:ext cx="2706624" cy="963168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4607717" y="2552526"/>
            <a:ext cx="2937195" cy="15875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986494" y="486872"/>
            <a:ext cx="2179638" cy="1092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n w="0"/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роли врача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96793" y="5100938"/>
            <a:ext cx="2179638" cy="1092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n w="0"/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Гарантия анонимности пациенту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021638" y="1311175"/>
            <a:ext cx="2179638" cy="1092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n w="0"/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порог вхождения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021638" y="4166988"/>
            <a:ext cx="2179638" cy="1092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n w="0"/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Спекуляция </a:t>
            </a:r>
            <a:br>
              <a:rPr lang="ru-RU" b="1" dirty="0">
                <a:ln w="0"/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n w="0"/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новых технологиях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27036" y="1311175"/>
            <a:ext cx="2179638" cy="1092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n w="0"/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отношений </a:t>
            </a:r>
          </a:p>
          <a:p>
            <a:pPr algn="ctr">
              <a:defRPr/>
            </a:pPr>
            <a:r>
              <a:rPr lang="ru-RU" b="1" dirty="0">
                <a:ln w="0"/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«врач-пациент»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971948" y="4166988"/>
            <a:ext cx="2179638" cy="1092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b="1" dirty="0">
                <a:ln w="0"/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обмениваемой информацией</a:t>
            </a:r>
          </a:p>
          <a:p>
            <a:pPr algn="ctr">
              <a:defRPr/>
            </a:pP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Прямоугольник 11"/>
          <p:cNvSpPr>
            <a:spLocks noChangeArrowheads="1"/>
          </p:cNvSpPr>
          <p:nvPr/>
        </p:nvSpPr>
        <p:spPr bwMode="auto">
          <a:xfrm>
            <a:off x="4714634" y="2942635"/>
            <a:ext cx="272335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Этические вопросы</a:t>
            </a:r>
          </a:p>
        </p:txBody>
      </p:sp>
      <p:cxnSp>
        <p:nvCxnSpPr>
          <p:cNvPr id="14" name="Прямая со стрелкой 13"/>
          <p:cNvCxnSpPr>
            <a:stCxn id="6" idx="0"/>
            <a:endCxn id="7" idx="2"/>
          </p:cNvCxnSpPr>
          <p:nvPr/>
        </p:nvCxnSpPr>
        <p:spPr>
          <a:xfrm flipH="1" flipV="1">
            <a:off x="6076314" y="1579072"/>
            <a:ext cx="1" cy="9734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15" name="Прямая со стрелкой 14"/>
          <p:cNvCxnSpPr>
            <a:stCxn id="6" idx="2"/>
            <a:endCxn id="8" idx="0"/>
          </p:cNvCxnSpPr>
          <p:nvPr/>
        </p:nvCxnSpPr>
        <p:spPr>
          <a:xfrm>
            <a:off x="6076314" y="4140026"/>
            <a:ext cx="10298" cy="9609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16" name="Прямая со стрелкой 15"/>
          <p:cNvCxnSpPr>
            <a:endCxn id="11" idx="3"/>
          </p:cNvCxnSpPr>
          <p:nvPr/>
        </p:nvCxnSpPr>
        <p:spPr>
          <a:xfrm flipH="1" flipV="1">
            <a:off x="4206674" y="1857275"/>
            <a:ext cx="1317826" cy="7048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17" name="Прямая со стрелкой 16"/>
          <p:cNvCxnSpPr>
            <a:endCxn id="9" idx="1"/>
          </p:cNvCxnSpPr>
          <p:nvPr/>
        </p:nvCxnSpPr>
        <p:spPr>
          <a:xfrm flipV="1">
            <a:off x="6640514" y="1857275"/>
            <a:ext cx="1381125" cy="7048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18" name="Прямая со стрелкой 17"/>
          <p:cNvCxnSpPr>
            <a:endCxn id="12" idx="3"/>
          </p:cNvCxnSpPr>
          <p:nvPr/>
        </p:nvCxnSpPr>
        <p:spPr>
          <a:xfrm flipH="1">
            <a:off x="4151586" y="4166988"/>
            <a:ext cx="1368584" cy="5461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0" idx="1"/>
          </p:cNvCxnSpPr>
          <p:nvPr/>
        </p:nvCxnSpPr>
        <p:spPr>
          <a:xfrm>
            <a:off x="6609990" y="4173338"/>
            <a:ext cx="1411649" cy="5397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stCxn id="7" idx="1"/>
            <a:endCxn id="11" idx="3"/>
          </p:cNvCxnSpPr>
          <p:nvPr/>
        </p:nvCxnSpPr>
        <p:spPr>
          <a:xfrm flipH="1">
            <a:off x="4206674" y="1032973"/>
            <a:ext cx="779820" cy="8243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3"/>
            <a:endCxn id="9" idx="1"/>
          </p:cNvCxnSpPr>
          <p:nvPr/>
        </p:nvCxnSpPr>
        <p:spPr>
          <a:xfrm>
            <a:off x="7166132" y="1032973"/>
            <a:ext cx="855506" cy="8243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8" idx="1"/>
            <a:endCxn id="12" idx="3"/>
          </p:cNvCxnSpPr>
          <p:nvPr/>
        </p:nvCxnSpPr>
        <p:spPr>
          <a:xfrm flipH="1" flipV="1">
            <a:off x="4151587" y="4713088"/>
            <a:ext cx="845207" cy="9339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8" idx="3"/>
            <a:endCxn id="10" idx="1"/>
          </p:cNvCxnSpPr>
          <p:nvPr/>
        </p:nvCxnSpPr>
        <p:spPr>
          <a:xfrm flipV="1">
            <a:off x="7176432" y="4713088"/>
            <a:ext cx="845207" cy="9339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1793781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385723"/>
                </a:solidFill>
              </a:rPr>
              <a:t>Технологии в изучении этиологии и патогенеза психических расстройств</a:t>
            </a:r>
          </a:p>
        </p:txBody>
      </p:sp>
    </p:spTree>
    <p:extLst>
      <p:ext uri="{BB962C8B-B14F-4D97-AF65-F5344CB8AC3E}">
        <p14:creationId xmlns:p14="http://schemas.microsoft.com/office/powerpoint/2010/main" val="1526673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ru-RU" altLang="ru-RU" sz="4000" b="1" dirty="0" err="1">
                <a:solidFill>
                  <a:srgbClr val="385723"/>
                </a:solidFill>
              </a:rPr>
              <a:t>Персонализированнная</a:t>
            </a:r>
            <a:r>
              <a:rPr lang="ru-RU" altLang="ru-RU" sz="4000" b="1" dirty="0">
                <a:solidFill>
                  <a:srgbClr val="385723"/>
                </a:solidFill>
              </a:rPr>
              <a:t> медицина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dirty="0"/>
              <a:t>        </a:t>
            </a:r>
            <a:r>
              <a:rPr lang="ru-RU" altLang="ru-RU" b="1" i="1" dirty="0">
                <a:solidFill>
                  <a:srgbClr val="385723"/>
                </a:solidFill>
              </a:rPr>
              <a:t>Индивидуализированное назначение фармакотерапии конкретному больному в соответствии с его генотипом на основе </a:t>
            </a:r>
            <a:r>
              <a:rPr lang="ru-RU" altLang="ru-RU" b="1" i="1" dirty="0" err="1">
                <a:solidFill>
                  <a:srgbClr val="385723"/>
                </a:solidFill>
              </a:rPr>
              <a:t>фармакогенетических</a:t>
            </a:r>
            <a:r>
              <a:rPr lang="ru-RU" altLang="ru-RU" b="1" i="1" dirty="0">
                <a:solidFill>
                  <a:srgbClr val="385723"/>
                </a:solidFill>
              </a:rPr>
              <a:t> и </a:t>
            </a:r>
            <a:r>
              <a:rPr lang="ru-RU" altLang="ru-RU" b="1" i="1" dirty="0" err="1">
                <a:solidFill>
                  <a:srgbClr val="385723"/>
                </a:solidFill>
              </a:rPr>
              <a:t>фармакогеномных</a:t>
            </a:r>
            <a:r>
              <a:rPr lang="ru-RU" altLang="ru-RU" b="1" i="1" dirty="0">
                <a:solidFill>
                  <a:srgbClr val="385723"/>
                </a:solidFill>
              </a:rPr>
              <a:t> данных</a:t>
            </a:r>
          </a:p>
          <a:p>
            <a:pPr eaLnBrk="1" hangingPunct="1">
              <a:buFontTx/>
              <a:buNone/>
            </a:pPr>
            <a:r>
              <a:rPr lang="ru-RU" altLang="ru-RU" b="1" i="1" dirty="0">
                <a:solidFill>
                  <a:srgbClr val="385723"/>
                </a:solidFill>
              </a:rPr>
              <a:t>   Персонализированная медицина –акцент на </a:t>
            </a:r>
            <a:r>
              <a:rPr lang="ru-RU" altLang="ru-RU" b="1" i="1" dirty="0" err="1">
                <a:solidFill>
                  <a:srgbClr val="385723"/>
                </a:solidFill>
              </a:rPr>
              <a:t>геномику</a:t>
            </a:r>
            <a:r>
              <a:rPr lang="ru-RU" altLang="ru-RU" b="1" i="1" dirty="0">
                <a:solidFill>
                  <a:srgbClr val="385723"/>
                </a:solidFill>
              </a:rPr>
              <a:t> и вклад генетической предрасположенности в </a:t>
            </a:r>
            <a:r>
              <a:rPr lang="ru-RU" altLang="ru-RU" b="1" i="1" u="sng" dirty="0">
                <a:solidFill>
                  <a:srgbClr val="385723"/>
                </a:solidFill>
              </a:rPr>
              <a:t>вероятность развития и прогноз течения заболевания</a:t>
            </a:r>
          </a:p>
        </p:txBody>
      </p:sp>
      <p:pic>
        <p:nvPicPr>
          <p:cNvPr id="6148" name="Picture 4" descr="logot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1" y="6237289"/>
            <a:ext cx="403225" cy="504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198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81000" y="685800"/>
            <a:ext cx="7382055" cy="630365"/>
          </a:xfrm>
        </p:spPr>
        <p:txBody>
          <a:bodyPr>
            <a:normAutofit fontScale="85000" lnSpcReduction="20000"/>
          </a:bodyPr>
          <a:lstStyle/>
          <a:p>
            <a:r>
              <a:rPr lang="ru-RU" i="0" dirty="0">
                <a:solidFill>
                  <a:schemeClr val="bg1"/>
                </a:solidFill>
              </a:rPr>
              <a:t>связать феноменологическую и биологическую психиатрию,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1026" name="Picture 2" descr="Логотип Национального института психического здоровья (NIMH).">
            <a:extLst>
              <a:ext uri="{FF2B5EF4-FFF2-40B4-BE49-F238E27FC236}">
                <a16:creationId xmlns:a16="http://schemas.microsoft.com/office/drawing/2014/main" id="{B3B07524-F34A-4AC2-BBFE-45041F6C6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7" y="2109521"/>
            <a:ext cx="21336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75FD560-1D62-A447-99FA-4CF50D3BA669}"/>
              </a:ext>
            </a:extLst>
          </p:cNvPr>
          <p:cNvSpPr/>
          <p:nvPr/>
        </p:nvSpPr>
        <p:spPr>
          <a:xfrm>
            <a:off x="5961187" y="3198168"/>
            <a:ext cx="269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23E098-E664-A246-BA92-D0CA5DCC5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07" y="2628797"/>
            <a:ext cx="2381851" cy="19872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F9C36C-CC50-E740-AA6F-8182C11FFB12}"/>
              </a:ext>
            </a:extLst>
          </p:cNvPr>
          <p:cNvSpPr txBox="1"/>
          <p:nvPr/>
        </p:nvSpPr>
        <p:spPr>
          <a:xfrm>
            <a:off x="2667000" y="2082039"/>
            <a:ext cx="4572000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800" dirty="0">
                <a:solidFill>
                  <a:srgbClr val="385723"/>
                </a:solidFill>
              </a:rPr>
              <a:t>Тактика </a:t>
            </a:r>
            <a:r>
              <a:rPr lang="en" sz="1800" dirty="0" err="1">
                <a:solidFill>
                  <a:srgbClr val="385723"/>
                </a:solidFill>
              </a:rPr>
              <a:t>RDoC</a:t>
            </a:r>
            <a:r>
              <a:rPr lang="en" sz="1800" dirty="0">
                <a:solidFill>
                  <a:srgbClr val="385723"/>
                </a:solidFill>
              </a:rPr>
              <a:t> </a:t>
            </a:r>
            <a:r>
              <a:rPr lang="ru-RU" sz="1800" dirty="0">
                <a:solidFill>
                  <a:srgbClr val="385723"/>
                </a:solidFill>
              </a:rPr>
              <a:t>направлена преимущественно на сбор количественных данных  о функционировании различных </a:t>
            </a:r>
            <a:r>
              <a:rPr lang="ru-RU" sz="1800" dirty="0" err="1">
                <a:solidFill>
                  <a:srgbClr val="385723"/>
                </a:solidFill>
              </a:rPr>
              <a:t>дименсий</a:t>
            </a:r>
            <a:r>
              <a:rPr lang="ru-RU" sz="1800" dirty="0">
                <a:solidFill>
                  <a:srgbClr val="385723"/>
                </a:solidFill>
              </a:rPr>
              <a:t> без их «качественной» оценки на различных уровнях (генетическом, молекулярном, клеточном и системном)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A656C0-4908-FC4E-ABA1-2B5E303C8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857" y="5562600"/>
            <a:ext cx="5307448" cy="8613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35232B-201D-FB4B-AC98-177CC78BCA50}"/>
              </a:ext>
            </a:extLst>
          </p:cNvPr>
          <p:cNvSpPr txBox="1"/>
          <p:nvPr/>
        </p:nvSpPr>
        <p:spPr>
          <a:xfrm>
            <a:off x="3505200" y="4343400"/>
            <a:ext cx="4064758" cy="16004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" sz="1600" dirty="0" err="1">
                <a:solidFill>
                  <a:srgbClr val="385723"/>
                </a:solidFill>
              </a:rPr>
              <a:t>HiTOP</a:t>
            </a:r>
            <a:r>
              <a:rPr lang="en" sz="1600" dirty="0">
                <a:solidFill>
                  <a:srgbClr val="385723"/>
                </a:solidFill>
              </a:rPr>
              <a:t> </a:t>
            </a:r>
            <a:r>
              <a:rPr lang="ru-RU" sz="1600" dirty="0">
                <a:solidFill>
                  <a:srgbClr val="385723"/>
                </a:solidFill>
              </a:rPr>
              <a:t>опираются на выделение общих феноменологических конструктов психических расстройств и оценку из взаимосвязи и взаимовлияния, т.е. в первую очередь на феноменологические характеристики</a:t>
            </a:r>
            <a:r>
              <a:rPr lang="ru-RU" dirty="0">
                <a:solidFill>
                  <a:srgbClr val="385723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0C63B2-02A5-4143-B42D-18FB9AE919FE}"/>
              </a:ext>
            </a:extLst>
          </p:cNvPr>
          <p:cNvSpPr txBox="1"/>
          <p:nvPr/>
        </p:nvSpPr>
        <p:spPr>
          <a:xfrm>
            <a:off x="7848600" y="1905000"/>
            <a:ext cx="3960223" cy="2031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385723"/>
                </a:solidFill>
              </a:rPr>
              <a:t>Предлагаемые подходы - это первый шаг к созданию новой систематики, хотя есть сомнения, что они будут единственными и решающими, поэтому большие надежды возлагаются на объединение этих подходов</a:t>
            </a:r>
            <a:endParaRPr lang="ru-RU" sz="1600" dirty="0">
              <a:solidFill>
                <a:srgbClr val="385723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02845C8-9874-354C-A26F-D81F55A7B7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7681" y="620544"/>
            <a:ext cx="2320919" cy="130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82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/>
          </p:cNvSpPr>
          <p:nvPr/>
        </p:nvSpPr>
        <p:spPr bwMode="auto">
          <a:xfrm>
            <a:off x="623888" y="0"/>
            <a:ext cx="10972800" cy="9810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3857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Единицы анализа в матрице </a:t>
            </a:r>
            <a:r>
              <a:rPr lang="en-US" sz="2400" b="1" dirty="0" err="1">
                <a:solidFill>
                  <a:srgbClr val="3857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RDoC</a:t>
            </a:r>
            <a:endParaRPr lang="ru-RU" sz="2400" b="1" dirty="0">
              <a:solidFill>
                <a:srgbClr val="38572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330" name="Содержимое 2"/>
          <p:cNvSpPr>
            <a:spLocks/>
          </p:cNvSpPr>
          <p:nvPr/>
        </p:nvSpPr>
        <p:spPr bwMode="auto">
          <a:xfrm>
            <a:off x="1103313" y="1052513"/>
            <a:ext cx="4224337" cy="452596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ru-RU" altLang="ru-RU" sz="2300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Гены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ru-RU" altLang="ru-RU" sz="2300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Молекулы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ru-RU" altLang="ru-RU" sz="2300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Клетки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ru-RU" altLang="ru-RU" sz="2300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Мозговые сети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ru-RU" altLang="ru-RU" sz="2300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Физиология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ru-RU" altLang="ru-RU" sz="2300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Поведение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ru-RU" altLang="ru-RU" sz="2300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Самоотчет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ru-RU" altLang="ru-RU" sz="2300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Парадигмы </a:t>
            </a:r>
            <a:r>
              <a:rPr lang="ru-RU" altLang="ru-RU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(инструменты, с помощью которых клиницисты оценивают)</a:t>
            </a:r>
            <a:endParaRPr lang="ru-RU" altLang="ru-RU" sz="2300" i="1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altLang="ru-RU" sz="23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431800" y="1125538"/>
            <a:ext cx="576263" cy="38877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9332" name="TextBox 4"/>
          <p:cNvSpPr txBox="1">
            <a:spLocks noChangeArrowheads="1"/>
          </p:cNvSpPr>
          <p:nvPr/>
        </p:nvSpPr>
        <p:spPr bwMode="auto">
          <a:xfrm>
            <a:off x="814388" y="5661025"/>
            <a:ext cx="44180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altLang="ru-RU" sz="2000" dirty="0">
                <a:latin typeface="Calibri" pitchFamily="34" charset="0"/>
              </a:rPr>
              <a:t>+ </a:t>
            </a:r>
            <a:r>
              <a:rPr lang="ru-RU" altLang="ru-RU" sz="2000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Траектория развития</a:t>
            </a:r>
            <a:br>
              <a:rPr lang="ru-RU" altLang="ru-RU" sz="2000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+ Внешние факторы</a:t>
            </a:r>
          </a:p>
        </p:txBody>
      </p:sp>
      <p:sp>
        <p:nvSpPr>
          <p:cNvPr id="99333" name="TextBox 5"/>
          <p:cNvSpPr txBox="1">
            <a:spLocks noChangeArrowheads="1"/>
          </p:cNvSpPr>
          <p:nvPr/>
        </p:nvSpPr>
        <p:spPr bwMode="auto">
          <a:xfrm>
            <a:off x="5327650" y="1125538"/>
            <a:ext cx="6719888" cy="410881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altLang="ru-RU" sz="2000" b="1" dirty="0">
                <a:solidFill>
                  <a:srgbClr val="385723"/>
                </a:solidFill>
                <a:latin typeface="Calibri" pitchFamily="34" charset="0"/>
              </a:rPr>
              <a:t>     </a:t>
            </a:r>
            <a:r>
              <a:rPr lang="ru-RU" altLang="ru-RU" b="1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Домены: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ru-RU" altLang="ru-RU" b="1" i="1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altLang="ru-RU" b="1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Системы негативной валентности </a:t>
            </a:r>
            <a:br>
              <a:rPr lang="ru-RU" altLang="ru-RU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  (страх, тревога, утрата и пр.)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altLang="ru-RU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Системы позитивной валентности</a:t>
            </a:r>
            <a:br>
              <a:rPr lang="ru-RU" altLang="ru-RU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  (чувствительность к вознаграждению, </a:t>
            </a:r>
            <a:br>
              <a:rPr lang="ru-RU" altLang="ru-RU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  мотивация и пр.)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altLang="ru-RU" b="1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Когнитивные системы</a:t>
            </a:r>
            <a:br>
              <a:rPr lang="ru-RU" altLang="ru-RU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 (внимание, восприятия, язык, память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altLang="ru-RU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  и пр.)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altLang="ru-RU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Социальные процессы</a:t>
            </a:r>
            <a:br>
              <a:rPr lang="ru-RU" altLang="ru-RU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  (привязанность, </a:t>
            </a:r>
            <a:r>
              <a:rPr lang="ru-RU" altLang="ru-RU" i="1" dirty="0" err="1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соц.коммуникация</a:t>
            </a:r>
            <a:r>
              <a:rPr lang="ru-RU" altLang="ru-RU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altLang="ru-RU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  восприятия себя и пр.)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altLang="ru-RU" b="1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Активирующие/модулирующие системы</a:t>
            </a:r>
            <a:br>
              <a:rPr lang="ru-RU" altLang="ru-RU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 (активация, биологические ритмы, </a:t>
            </a:r>
            <a:br>
              <a:rPr lang="ru-RU" altLang="ru-RU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  сон-бодрствование)</a:t>
            </a:r>
          </a:p>
        </p:txBody>
      </p:sp>
      <p:pic>
        <p:nvPicPr>
          <p:cNvPr id="99334" name="Рисунок 3" descr="NIPNI Becht Log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08663" y="6381750"/>
            <a:ext cx="2809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5" name="Рисунок 3" descr="NIPNI Becht Log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08663" y="6353175"/>
            <a:ext cx="2809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3980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323EA-F674-4C59-AFD3-7E8A6F09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952501"/>
            <a:ext cx="5145881" cy="1347026"/>
          </a:xfrm>
        </p:spPr>
        <p:txBody>
          <a:bodyPr anchor="t">
            <a:noAutofit/>
          </a:bodyPr>
          <a:lstStyle/>
          <a:p>
            <a:r>
              <a:rPr lang="ru-RU" sz="4800" dirty="0"/>
              <a:t>Коннектом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F5A7A01-EFA1-41E8-8FB4-CE7B30799A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6" b="69"/>
          <a:stretch/>
        </p:blipFill>
        <p:spPr>
          <a:xfrm>
            <a:off x="0" y="-1"/>
            <a:ext cx="12192000" cy="4933951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11A5E835-93F7-4D5B-93EB-7CBFDFE0D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5153891"/>
            <a:ext cx="10801350" cy="146066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b="1" dirty="0">
                <a:solidFill>
                  <a:srgbClr val="385723"/>
                </a:solidFill>
                <a:latin typeface="+mj-lt"/>
              </a:rPr>
              <a:t>Коннектом</a:t>
            </a:r>
            <a:r>
              <a:rPr lang="ru-RU" dirty="0">
                <a:solidFill>
                  <a:srgbClr val="385723"/>
                </a:solidFill>
                <a:latin typeface="+mj-lt"/>
              </a:rPr>
              <a:t> -  новое  представление о совокупности связей в нервной системе организма, которое определяет психические и когнитивные процессы, включая память, обучение и черты личности.</a:t>
            </a:r>
          </a:p>
        </p:txBody>
      </p:sp>
    </p:spTree>
    <p:extLst>
      <p:ext uri="{BB962C8B-B14F-4D97-AF65-F5344CB8AC3E}">
        <p14:creationId xmlns:p14="http://schemas.microsoft.com/office/powerpoint/2010/main" val="2291373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323EA-F674-4C59-AFD3-7E8A6F09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625" y="311233"/>
            <a:ext cx="5484668" cy="1347026"/>
          </a:xfrm>
        </p:spPr>
        <p:txBody>
          <a:bodyPr anchor="t">
            <a:noAutofit/>
          </a:bodyPr>
          <a:lstStyle/>
          <a:p>
            <a:r>
              <a:rPr lang="ru-RU" sz="4000" b="1" dirty="0" err="1">
                <a:solidFill>
                  <a:srgbClr val="385723"/>
                </a:solidFill>
              </a:rPr>
              <a:t>Нейросетевое</a:t>
            </a:r>
            <a:r>
              <a:rPr lang="ru-RU" sz="4000" b="1" dirty="0">
                <a:solidFill>
                  <a:srgbClr val="385723"/>
                </a:solidFill>
              </a:rPr>
              <a:t> моделирование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A5E835-93F7-4D5B-93EB-7CBFDFE0D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1686297"/>
            <a:ext cx="4801362" cy="4490668"/>
          </a:xfrm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800" b="1" dirty="0">
                <a:solidFill>
                  <a:srgbClr val="385723"/>
                </a:solidFill>
              </a:rPr>
              <a:t>Идея </a:t>
            </a:r>
            <a:r>
              <a:rPr lang="ru-RU" sz="1800" b="1" dirty="0" err="1">
                <a:solidFill>
                  <a:srgbClr val="385723"/>
                </a:solidFill>
              </a:rPr>
              <a:t>нейросетей</a:t>
            </a:r>
            <a:r>
              <a:rPr lang="ru-RU" sz="1800" b="1" dirty="0">
                <a:solidFill>
                  <a:srgbClr val="385723"/>
                </a:solidFill>
              </a:rPr>
              <a:t> заключается в моделировании (повторении) поведения различных процессов на основе исторической информации.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b="1" dirty="0">
                <a:solidFill>
                  <a:srgbClr val="385723"/>
                </a:solidFill>
              </a:rPr>
              <a:t>Сама </a:t>
            </a:r>
            <a:r>
              <a:rPr lang="ru-RU" sz="1800" b="1" dirty="0" err="1">
                <a:solidFill>
                  <a:srgbClr val="385723"/>
                </a:solidFill>
              </a:rPr>
              <a:t>нейросеть</a:t>
            </a:r>
            <a:r>
              <a:rPr lang="ru-RU" sz="1800" b="1" dirty="0">
                <a:solidFill>
                  <a:srgbClr val="385723"/>
                </a:solidFill>
              </a:rPr>
              <a:t> представляет собой набор специальных математических функций с множеством параметров, которые настраиваются в процессе обучения на прошлых данных.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b="1" dirty="0">
                <a:solidFill>
                  <a:srgbClr val="385723"/>
                </a:solidFill>
              </a:rPr>
              <a:t>Обученная </a:t>
            </a:r>
            <a:r>
              <a:rPr lang="ru-RU" sz="1800" b="1" dirty="0" err="1">
                <a:solidFill>
                  <a:srgbClr val="385723"/>
                </a:solidFill>
              </a:rPr>
              <a:t>нейросеть</a:t>
            </a:r>
            <a:r>
              <a:rPr lang="ru-RU" sz="1800" b="1" dirty="0">
                <a:solidFill>
                  <a:srgbClr val="385723"/>
                </a:solidFill>
              </a:rPr>
              <a:t> обрабатывает исходные реальные данные и выдает свой прогноз будущего поведения изучаемой системы.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b="1" dirty="0">
                <a:solidFill>
                  <a:srgbClr val="385723"/>
                </a:solidFill>
              </a:rPr>
              <a:t>Суть </a:t>
            </a:r>
            <a:r>
              <a:rPr lang="ru-RU" sz="1800" b="1" dirty="0" err="1">
                <a:solidFill>
                  <a:srgbClr val="385723"/>
                </a:solidFill>
              </a:rPr>
              <a:t>нейросети</a:t>
            </a:r>
            <a:r>
              <a:rPr lang="ru-RU" sz="1800" b="1" dirty="0">
                <a:solidFill>
                  <a:srgbClr val="385723"/>
                </a:solidFill>
              </a:rPr>
              <a:t> заключается в стремлении подражать происходящим процессам. По своей структуре нейронная сеть аналогична мозгу человека и также способна к обучению</a:t>
            </a:r>
            <a:endParaRPr lang="ru-RU" sz="1800" b="1" dirty="0">
              <a:solidFill>
                <a:srgbClr val="385723"/>
              </a:solidFill>
              <a:latin typeface="+mj-lt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57D3FF3-367F-4822-8378-7480A6514E65}"/>
              </a:ext>
            </a:extLst>
          </p:cNvPr>
          <p:cNvSpPr/>
          <p:nvPr/>
        </p:nvSpPr>
        <p:spPr>
          <a:xfrm>
            <a:off x="766764" y="6164658"/>
            <a:ext cx="373855" cy="6933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Изображение выглядит как LEGO, игрушка, украшен&#10;&#10;Автоматически созданное описание">
            <a:extLst>
              <a:ext uri="{FF2B5EF4-FFF2-40B4-BE49-F238E27FC236}">
                <a16:creationId xmlns:a16="http://schemas.microsoft.com/office/drawing/2014/main" id="{A53260E0-7B52-45D0-9065-2F65C2C1CD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9" r="6979"/>
          <a:stretch/>
        </p:blipFill>
        <p:spPr>
          <a:xfrm>
            <a:off x="6291263" y="0"/>
            <a:ext cx="5900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97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274" y="120995"/>
            <a:ext cx="2706624" cy="963168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921968" y="120995"/>
            <a:ext cx="6531429" cy="1079500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ru-RU" sz="2800" dirty="0">
                <a:cs typeface="Times New Roman" panose="02020603050405020304" pitchFamily="18" charset="0"/>
              </a:rPr>
              <a:t>Виртуальная </a:t>
            </a:r>
            <a:br>
              <a:rPr lang="ru-RU" sz="2800" dirty="0">
                <a:cs typeface="Times New Roman" panose="02020603050405020304" pitchFamily="18" charset="0"/>
              </a:rPr>
            </a:br>
            <a:r>
              <a:rPr lang="ru-RU" sz="2800" dirty="0">
                <a:cs typeface="Times New Roman" panose="02020603050405020304" pitchFamily="18" charset="0"/>
              </a:rPr>
              <a:t>экспериментальная психиатрия</a:t>
            </a: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1974815" y="1660266"/>
            <a:ext cx="8207993" cy="1894114"/>
          </a:xfrm>
        </p:spPr>
        <p:txBody>
          <a:bodyPr rtlCol="0">
            <a:noAutofit/>
          </a:bodyPr>
          <a:lstStyle/>
          <a:p>
            <a:pPr algn="just"/>
            <a:r>
              <a:rPr lang="ru-RU" sz="1600" dirty="0">
                <a:cs typeface="Times New Roman" panose="02020603050405020304" pitchFamily="18" charset="0"/>
              </a:rPr>
              <a:t>Из 8-ми протестированных сценариев </a:t>
            </a:r>
            <a:r>
              <a:rPr lang="ru-RU" sz="1600" dirty="0" err="1">
                <a:cs typeface="Times New Roman" panose="02020603050405020304" pitchFamily="18" charset="0"/>
              </a:rPr>
              <a:t>нейродисфункций</a:t>
            </a:r>
            <a:r>
              <a:rPr lang="ru-RU" sz="1600" dirty="0">
                <a:cs typeface="Times New Roman" panose="02020603050405020304" pitchFamily="18" charset="0"/>
              </a:rPr>
              <a:t> - </a:t>
            </a:r>
            <a:r>
              <a:rPr lang="ru-RU" sz="1600" b="1" dirty="0">
                <a:cs typeface="Times New Roman" panose="02020603050405020304" pitchFamily="18" charset="0"/>
              </a:rPr>
              <a:t>нарушения, связанные с памятью</a:t>
            </a:r>
            <a:r>
              <a:rPr lang="ru-RU" sz="1600" dirty="0">
                <a:cs typeface="Times New Roman" panose="02020603050405020304" pitchFamily="18" charset="0"/>
              </a:rPr>
              <a:t> (разрывы </a:t>
            </a:r>
            <a:r>
              <a:rPr lang="ru-RU" sz="1600" dirty="0" err="1">
                <a:cs typeface="Times New Roman" panose="02020603050405020304" pitchFamily="18" charset="0"/>
              </a:rPr>
              <a:t>нейросвязей</a:t>
            </a:r>
            <a:r>
              <a:rPr lang="ru-RU" sz="1600" dirty="0">
                <a:cs typeface="Times New Roman" panose="02020603050405020304" pitchFamily="18" charset="0"/>
              </a:rPr>
              <a:t>, кортикальный </a:t>
            </a:r>
            <a:r>
              <a:rPr lang="ru-RU" sz="1600" dirty="0" err="1">
                <a:cs typeface="Times New Roman" panose="02020603050405020304" pitchFamily="18" charset="0"/>
              </a:rPr>
              <a:t>нейрошум</a:t>
            </a:r>
            <a:r>
              <a:rPr lang="ru-RU" sz="1600" dirty="0">
                <a:cs typeface="Times New Roman" panose="02020603050405020304" pitchFamily="18" charset="0"/>
              </a:rPr>
              <a:t>, угнетение </a:t>
            </a:r>
            <a:r>
              <a:rPr lang="ru-RU" sz="1600" dirty="0" err="1">
                <a:cs typeface="Times New Roman" panose="02020603050405020304" pitchFamily="18" charset="0"/>
              </a:rPr>
              <a:t>нейроотклика</a:t>
            </a:r>
            <a:r>
              <a:rPr lang="ru-RU" sz="1600" dirty="0"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cs typeface="Times New Roman" panose="02020603050405020304" pitchFamily="18" charset="0"/>
              </a:rPr>
              <a:t>гипервозбуждение</a:t>
            </a:r>
            <a:r>
              <a:rPr lang="ru-RU" sz="1600" dirty="0">
                <a:cs typeface="Times New Roman" panose="02020603050405020304" pitchFamily="18" charset="0"/>
              </a:rPr>
              <a:t> нейронов), </a:t>
            </a:r>
            <a:r>
              <a:rPr lang="ru-RU" sz="1600" b="1" dirty="0">
                <a:cs typeface="Times New Roman" panose="02020603050405020304" pitchFamily="18" charset="0"/>
              </a:rPr>
              <a:t>ассоциативные дисфункции </a:t>
            </a:r>
            <a:r>
              <a:rPr lang="ru-RU" sz="1600" dirty="0">
                <a:cs typeface="Times New Roman" panose="02020603050405020304" pitchFamily="18" charset="0"/>
              </a:rPr>
              <a:t>(аберрации семантических связей, </a:t>
            </a:r>
            <a:r>
              <a:rPr lang="ru-RU" sz="1600" dirty="0" err="1">
                <a:cs typeface="Times New Roman" panose="02020603050405020304" pitchFamily="18" charset="0"/>
              </a:rPr>
              <a:t>гиперассоциации</a:t>
            </a:r>
            <a:r>
              <a:rPr lang="ru-RU" sz="1600" dirty="0">
                <a:cs typeface="Times New Roman" panose="02020603050405020304" pitchFamily="18" charset="0"/>
              </a:rPr>
              <a:t>, размывание и смешение семантических сигналов) и </a:t>
            </a:r>
            <a:r>
              <a:rPr lang="ru-RU" sz="1600" b="1" dirty="0">
                <a:cs typeface="Times New Roman" panose="02020603050405020304" pitchFamily="18" charset="0"/>
              </a:rPr>
              <a:t>сигнальные дисфункции</a:t>
            </a:r>
            <a:r>
              <a:rPr lang="ru-RU" sz="1600" dirty="0">
                <a:cs typeface="Times New Roman" panose="02020603050405020304" pitchFamily="18" charset="0"/>
              </a:rPr>
              <a:t> (</a:t>
            </a:r>
            <a:r>
              <a:rPr lang="ru-RU" sz="1600" dirty="0" err="1">
                <a:cs typeface="Times New Roman" panose="02020603050405020304" pitchFamily="18" charset="0"/>
              </a:rPr>
              <a:t>гиперувеличенный</a:t>
            </a:r>
            <a:r>
              <a:rPr lang="ru-RU" sz="1600" dirty="0">
                <a:cs typeface="Times New Roman" panose="02020603050405020304" pitchFamily="18" charset="0"/>
              </a:rPr>
              <a:t> отклик мозга на ошибку предсказания или так называемый синдром </a:t>
            </a:r>
            <a:r>
              <a:rPr lang="ru-RU" sz="1600" dirty="0" err="1">
                <a:cs typeface="Times New Roman" panose="02020603050405020304" pitchFamily="18" charset="0"/>
              </a:rPr>
              <a:t>гиперобучаемости</a:t>
            </a:r>
            <a:r>
              <a:rPr lang="ru-RU" sz="1600" dirty="0">
                <a:cs typeface="Times New Roman" panose="02020603050405020304" pitchFamily="18" charset="0"/>
              </a:rPr>
              <a:t>, предположительно провоцируемый увеличенными экспозициями дофамина), - только сценарии </a:t>
            </a:r>
            <a:r>
              <a:rPr lang="ru-RU" sz="1600" b="1" dirty="0">
                <a:cs typeface="Times New Roman" panose="02020603050405020304" pitchFamily="18" charset="0"/>
              </a:rPr>
              <a:t>дисфункции памяти и «синдром </a:t>
            </a:r>
            <a:r>
              <a:rPr lang="ru-RU" sz="1600" b="1" dirty="0" err="1">
                <a:cs typeface="Times New Roman" panose="02020603050405020304" pitchFamily="18" charset="0"/>
              </a:rPr>
              <a:t>гиперобучаемости</a:t>
            </a:r>
            <a:r>
              <a:rPr lang="ru-RU" sz="1600" b="1" dirty="0">
                <a:cs typeface="Times New Roman" panose="02020603050405020304" pitchFamily="18" charset="0"/>
              </a:rPr>
              <a:t>»</a:t>
            </a:r>
            <a:r>
              <a:rPr lang="ru-RU" sz="1600" dirty="0">
                <a:cs typeface="Times New Roman" panose="02020603050405020304" pitchFamily="18" charset="0"/>
              </a:rPr>
              <a:t> провоцировали у рассказчиков DISCERN нарушения, сходные с нарушениями, которые наблюдаются у шизофреников в реальной жизни.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703" y="4113634"/>
            <a:ext cx="2567862" cy="154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89715" y="3704253"/>
            <a:ext cx="543974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Результаты виртуальных экспериментов с искусственной нейронной сетью не являются окончательным доказательством правильности той или иной гипотезы, объясняющей развитие шизофрении, однако сам факт, что искусственная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нейросеть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, функционирующая на сходных с мозгом принципах, в части случаев демонстрирует поведение, сходное с поведением реальных пациентов, открывает перед медициной, получившей в руки такой мощный новый инструмент, как 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виртуальная экспериментальная психиатрия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, весьма захватывающие перспективы.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5304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274639"/>
            <a:ext cx="8291512" cy="490537"/>
          </a:xfrm>
          <a:solidFill>
            <a:srgbClr val="FFC000"/>
          </a:solidFill>
        </p:spPr>
        <p:txBody>
          <a:bodyPr/>
          <a:lstStyle/>
          <a:p>
            <a:pPr eaLnBrk="1" hangingPunct="1"/>
            <a:r>
              <a:rPr lang="ru-RU" altLang="ru-RU" sz="2800" b="1" dirty="0">
                <a:solidFill>
                  <a:srgbClr val="385723"/>
                </a:solidFill>
              </a:rPr>
              <a:t>Инновационное развитие здравоохранения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703389" y="1052514"/>
            <a:ext cx="2016125" cy="936625"/>
          </a:xfrm>
          <a:prstGeom prst="rect">
            <a:avLst/>
          </a:prstGeom>
          <a:gradFill rotWithShape="1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lin ang="18900000" scaled="1"/>
          </a:gra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0000"/>
                </a:solidFill>
              </a:rPr>
              <a:t>Стратегические</a:t>
            </a:r>
          </a:p>
          <a:p>
            <a:pPr algn="ctr" eaLnBrk="1" hangingPunct="1"/>
            <a:r>
              <a:rPr lang="ru-RU" altLang="ru-RU">
                <a:solidFill>
                  <a:srgbClr val="000000"/>
                </a:solidFill>
              </a:rPr>
              <a:t>приоритеты</a:t>
            </a:r>
          </a:p>
        </p:txBody>
      </p:sp>
      <p:sp>
        <p:nvSpPr>
          <p:cNvPr id="5124" name="Oval 4"/>
          <p:cNvSpPr>
            <a:spLocks noChangeArrowheads="1"/>
          </p:cNvSpPr>
          <p:nvPr/>
        </p:nvSpPr>
        <p:spPr bwMode="auto">
          <a:xfrm>
            <a:off x="4008438" y="981075"/>
            <a:ext cx="5903912" cy="1512888"/>
          </a:xfrm>
          <a:prstGeom prst="ellipse">
            <a:avLst/>
          </a:prstGeom>
          <a:solidFill>
            <a:srgbClr val="003366"/>
          </a:solidFill>
          <a:ln w="9525">
            <a:solidFill>
              <a:srgbClr val="003366"/>
            </a:solidFill>
            <a:prstDash val="sysDot"/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>
                <a:solidFill>
                  <a:srgbClr val="E9FDA9"/>
                </a:solidFill>
              </a:rPr>
              <a:t>Технологии ранней диагностики, профилактики, лечения и реабилитации</a:t>
            </a:r>
          </a:p>
          <a:p>
            <a:pPr algn="ctr" eaLnBrk="1" hangingPunct="1"/>
            <a:r>
              <a:rPr lang="ru-RU" altLang="ru-RU" sz="1200" b="1">
                <a:solidFill>
                  <a:srgbClr val="E9FDA9"/>
                </a:solidFill>
              </a:rPr>
              <a:t>Технологии поддержания здоровья и здорового образа жизни                 </a:t>
            </a:r>
          </a:p>
          <a:p>
            <a:pPr algn="ctr" eaLnBrk="1" hangingPunct="1"/>
            <a:r>
              <a:rPr lang="ru-RU" altLang="ru-RU" sz="1200" b="1">
                <a:solidFill>
                  <a:srgbClr val="E9FDA9"/>
                </a:solidFill>
              </a:rPr>
              <a:t>Технологии фармацевтической и медицинской промышленности</a:t>
            </a: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9840914" y="1412875"/>
            <a:ext cx="50482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ffectLst>
            <a:prstShdw prst="shdw13" dist="53882" dir="13500000">
              <a:srgbClr val="FF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 flipV="1">
            <a:off x="1524000" y="2492376"/>
            <a:ext cx="9144000" cy="73025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703389" y="2986089"/>
            <a:ext cx="2592387" cy="549275"/>
          </a:xfrm>
          <a:prstGeom prst="rect">
            <a:avLst/>
          </a:prstGeom>
          <a:gradFill rotWithShape="1">
            <a:gsLst>
              <a:gs pos="0">
                <a:srgbClr val="F8B049"/>
              </a:gs>
              <a:gs pos="17999">
                <a:srgbClr val="B43E85"/>
              </a:gs>
              <a:gs pos="31000">
                <a:srgbClr val="C50849"/>
              </a:gs>
              <a:gs pos="33000">
                <a:srgbClr val="F952A0"/>
              </a:gs>
              <a:gs pos="37000">
                <a:srgbClr val="FEE7F2"/>
              </a:gs>
              <a:gs pos="78999">
                <a:srgbClr val="F8B049"/>
              </a:gs>
              <a:gs pos="87000">
                <a:srgbClr val="F8B049"/>
              </a:gs>
              <a:gs pos="100000">
                <a:srgbClr val="FC9FCB"/>
              </a:gs>
            </a:gsLst>
            <a:lin ang="18900000" scaled="1"/>
          </a:gradFill>
          <a:ln>
            <a:noFill/>
          </a:ln>
          <a:effectLst>
            <a:outerShdw dist="107763" dir="13500000" algn="ctr" rotWithShape="0">
              <a:srgbClr val="FFFF66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200" b="1">
                <a:solidFill>
                  <a:srgbClr val="000000"/>
                </a:solidFill>
              </a:rPr>
              <a:t>Межведомственные целевые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200" b="1">
                <a:solidFill>
                  <a:srgbClr val="000000"/>
                </a:solidFill>
              </a:rPr>
              <a:t>научные программы</a:t>
            </a:r>
          </a:p>
        </p:txBody>
      </p:sp>
      <p:sp>
        <p:nvSpPr>
          <p:cNvPr id="5128" name="Oval 8"/>
          <p:cNvSpPr>
            <a:spLocks noChangeArrowheads="1"/>
          </p:cNvSpPr>
          <p:nvPr/>
        </p:nvSpPr>
        <p:spPr bwMode="auto">
          <a:xfrm>
            <a:off x="4440238" y="3213100"/>
            <a:ext cx="5759450" cy="17287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>
                <a:solidFill>
                  <a:schemeClr val="bg1"/>
                </a:solidFill>
              </a:rPr>
              <a:t>Центры высоких                                                                                      </a:t>
            </a:r>
          </a:p>
          <a:p>
            <a:pPr algn="ctr" eaLnBrk="1" hangingPunct="1"/>
            <a:r>
              <a:rPr lang="ru-RU" altLang="ru-RU" sz="1200" b="1">
                <a:solidFill>
                  <a:schemeClr val="bg1"/>
                </a:solidFill>
              </a:rPr>
              <a:t> технологий                                                                                        </a:t>
            </a:r>
          </a:p>
        </p:txBody>
      </p:sp>
      <p:sp>
        <p:nvSpPr>
          <p:cNvPr id="5129" name="AutoShape 9"/>
          <p:cNvSpPr>
            <a:spLocks noChangeArrowheads="1"/>
          </p:cNvSpPr>
          <p:nvPr/>
        </p:nvSpPr>
        <p:spPr bwMode="auto">
          <a:xfrm rot="10416734">
            <a:off x="4783139" y="2708276"/>
            <a:ext cx="503237" cy="720725"/>
          </a:xfrm>
          <a:custGeom>
            <a:avLst/>
            <a:gdLst>
              <a:gd name="T0" fmla="*/ 359465 w 21600"/>
              <a:gd name="T1" fmla="*/ 0 h 21600"/>
              <a:gd name="T2" fmla="*/ 215670 w 21600"/>
              <a:gd name="T3" fmla="*/ 240242 h 21600"/>
              <a:gd name="T4" fmla="*/ 0 w 21600"/>
              <a:gd name="T5" fmla="*/ 600638 h 21600"/>
              <a:gd name="T6" fmla="*/ 215670 w 21600"/>
              <a:gd name="T7" fmla="*/ 720725 h 21600"/>
              <a:gd name="T8" fmla="*/ 431339 w 21600"/>
              <a:gd name="T9" fmla="*/ 500503 h 21600"/>
              <a:gd name="T10" fmla="*/ 503237 w 21600"/>
              <a:gd name="T11" fmla="*/ 240242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30" name="AutoShape 10"/>
          <p:cNvSpPr>
            <a:spLocks noChangeArrowheads="1"/>
          </p:cNvSpPr>
          <p:nvPr/>
        </p:nvSpPr>
        <p:spPr bwMode="auto">
          <a:xfrm rot="10416734">
            <a:off x="6527800" y="2420939"/>
            <a:ext cx="503238" cy="720725"/>
          </a:xfrm>
          <a:custGeom>
            <a:avLst/>
            <a:gdLst>
              <a:gd name="T0" fmla="*/ 359466 w 21600"/>
              <a:gd name="T1" fmla="*/ 0 h 21600"/>
              <a:gd name="T2" fmla="*/ 215670 w 21600"/>
              <a:gd name="T3" fmla="*/ 240242 h 21600"/>
              <a:gd name="T4" fmla="*/ 0 w 21600"/>
              <a:gd name="T5" fmla="*/ 600638 h 21600"/>
              <a:gd name="T6" fmla="*/ 215670 w 21600"/>
              <a:gd name="T7" fmla="*/ 720725 h 21600"/>
              <a:gd name="T8" fmla="*/ 431340 w 21600"/>
              <a:gd name="T9" fmla="*/ 500503 h 21600"/>
              <a:gd name="T10" fmla="*/ 503238 w 21600"/>
              <a:gd name="T11" fmla="*/ 240242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5700714" y="3305175"/>
            <a:ext cx="1806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>
                <a:solidFill>
                  <a:schemeClr val="bg1"/>
                </a:solidFill>
              </a:rPr>
              <a:t>Государствен.-</a:t>
            </a:r>
          </a:p>
          <a:p>
            <a:pPr algn="ctr" eaLnBrk="1" hangingPunct="1"/>
            <a:r>
              <a:rPr lang="ru-RU" altLang="ru-RU" sz="1200" b="1">
                <a:solidFill>
                  <a:schemeClr val="bg1"/>
                </a:solidFill>
              </a:rPr>
              <a:t>Частное партнерство</a:t>
            </a:r>
          </a:p>
        </p:txBody>
      </p:sp>
      <p:sp>
        <p:nvSpPr>
          <p:cNvPr id="5132" name="AutoShape 12"/>
          <p:cNvSpPr>
            <a:spLocks noChangeArrowheads="1"/>
          </p:cNvSpPr>
          <p:nvPr/>
        </p:nvSpPr>
        <p:spPr bwMode="auto">
          <a:xfrm rot="10416734">
            <a:off x="8401050" y="2492376"/>
            <a:ext cx="503238" cy="720725"/>
          </a:xfrm>
          <a:custGeom>
            <a:avLst/>
            <a:gdLst>
              <a:gd name="T0" fmla="*/ 359466 w 21600"/>
              <a:gd name="T1" fmla="*/ 0 h 21600"/>
              <a:gd name="T2" fmla="*/ 215670 w 21600"/>
              <a:gd name="T3" fmla="*/ 240242 h 21600"/>
              <a:gd name="T4" fmla="*/ 0 w 21600"/>
              <a:gd name="T5" fmla="*/ 600638 h 21600"/>
              <a:gd name="T6" fmla="*/ 215670 w 21600"/>
              <a:gd name="T7" fmla="*/ 720725 h 21600"/>
              <a:gd name="T8" fmla="*/ 431340 w 21600"/>
              <a:gd name="T9" fmla="*/ 500503 h 21600"/>
              <a:gd name="T10" fmla="*/ 503238 w 21600"/>
              <a:gd name="T11" fmla="*/ 240242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7635876" y="3500439"/>
            <a:ext cx="15335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>
                <a:solidFill>
                  <a:schemeClr val="bg1"/>
                </a:solidFill>
              </a:rPr>
              <a:t>Малый и средний</a:t>
            </a:r>
          </a:p>
          <a:p>
            <a:pPr algn="ctr" eaLnBrk="1" hangingPunct="1"/>
            <a:r>
              <a:rPr lang="ru-RU" altLang="ru-RU" sz="1200" b="1">
                <a:solidFill>
                  <a:schemeClr val="bg1"/>
                </a:solidFill>
              </a:rPr>
              <a:t>бизнес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5303838" y="4384676"/>
            <a:ext cx="35290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E9FDA9"/>
                </a:solidFill>
              </a:rPr>
              <a:t>Практика здравоохранения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1524000" y="3881438"/>
            <a:ext cx="27003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/>
              <a:t>Институты внедрения</a:t>
            </a:r>
          </a:p>
        </p:txBody>
      </p:sp>
      <p:sp>
        <p:nvSpPr>
          <p:cNvPr id="5136" name="Line 16"/>
          <p:cNvSpPr>
            <a:spLocks noChangeShapeType="1"/>
          </p:cNvSpPr>
          <p:nvPr/>
        </p:nvSpPr>
        <p:spPr bwMode="auto">
          <a:xfrm>
            <a:off x="1524000" y="50133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37" name="Text Box 17" descr="Крупное конфетти"/>
          <p:cNvSpPr txBox="1">
            <a:spLocks noChangeArrowheads="1"/>
          </p:cNvSpPr>
          <p:nvPr/>
        </p:nvSpPr>
        <p:spPr bwMode="auto">
          <a:xfrm>
            <a:off x="1631951" y="5392738"/>
            <a:ext cx="2519363" cy="64135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bg1"/>
            </a:bgClr>
          </a:pattFill>
          <a:ln>
            <a:noFill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/>
              <a:t>Интеллектуальный</a:t>
            </a:r>
          </a:p>
          <a:p>
            <a:pPr algn="ctr" eaLnBrk="1" hangingPunct="1"/>
            <a:r>
              <a:rPr lang="ru-RU" altLang="ru-RU" b="1"/>
              <a:t>ресурс</a:t>
            </a:r>
          </a:p>
        </p:txBody>
      </p:sp>
      <p:sp>
        <p:nvSpPr>
          <p:cNvPr id="5138" name="Oval 18"/>
          <p:cNvSpPr>
            <a:spLocks noChangeArrowheads="1"/>
          </p:cNvSpPr>
          <p:nvPr/>
        </p:nvSpPr>
        <p:spPr bwMode="auto">
          <a:xfrm rot="-1710598">
            <a:off x="4727575" y="5445126"/>
            <a:ext cx="1778000" cy="1203325"/>
          </a:xfrm>
          <a:prstGeom prst="ellipse">
            <a:avLst/>
          </a:prstGeom>
          <a:gradFill rotWithShape="1">
            <a:gsLst>
              <a:gs pos="0">
                <a:srgbClr val="FEE7F2"/>
              </a:gs>
              <a:gs pos="17999">
                <a:srgbClr val="FBD49C"/>
              </a:gs>
              <a:gs pos="39000">
                <a:srgbClr val="FBA97D"/>
              </a:gs>
              <a:gs pos="64000">
                <a:srgbClr val="FAC77D"/>
              </a:gs>
              <a:gs pos="82001">
                <a:srgbClr val="FEE7F2"/>
              </a:gs>
              <a:gs pos="100000">
                <a:srgbClr val="FBEAC7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Научные академич.</a:t>
            </a:r>
          </a:p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школы</a:t>
            </a:r>
          </a:p>
        </p:txBody>
      </p:sp>
      <p:sp>
        <p:nvSpPr>
          <p:cNvPr id="5139" name="Oval 19"/>
          <p:cNvSpPr>
            <a:spLocks noChangeArrowheads="1"/>
          </p:cNvSpPr>
          <p:nvPr/>
        </p:nvSpPr>
        <p:spPr bwMode="auto">
          <a:xfrm rot="-2249754">
            <a:off x="6527800" y="5445126"/>
            <a:ext cx="1727200" cy="1217613"/>
          </a:xfrm>
          <a:prstGeom prst="ellipse">
            <a:avLst/>
          </a:prstGeom>
          <a:gradFill rotWithShape="1">
            <a:gsLst>
              <a:gs pos="0">
                <a:srgbClr val="D1C39F"/>
              </a:gs>
              <a:gs pos="35001">
                <a:srgbClr val="F0EBD5"/>
              </a:gs>
              <a:gs pos="100000">
                <a:srgbClr val="FFEFD1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Докторантура</a:t>
            </a:r>
          </a:p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аспирантура</a:t>
            </a:r>
          </a:p>
        </p:txBody>
      </p:sp>
      <p:sp>
        <p:nvSpPr>
          <p:cNvPr id="5140" name="Oval 20"/>
          <p:cNvSpPr>
            <a:spLocks noChangeArrowheads="1"/>
          </p:cNvSpPr>
          <p:nvPr/>
        </p:nvSpPr>
        <p:spPr bwMode="auto">
          <a:xfrm rot="-2253369">
            <a:off x="8543926" y="5300663"/>
            <a:ext cx="1763713" cy="1270000"/>
          </a:xfrm>
          <a:prstGeom prst="ellipse">
            <a:avLst/>
          </a:prstGeom>
          <a:gradFill rotWithShape="1">
            <a:gsLst>
              <a:gs pos="0">
                <a:srgbClr val="E6DCAC"/>
              </a:gs>
              <a:gs pos="23000">
                <a:srgbClr val="C7AC4C"/>
              </a:gs>
              <a:gs pos="55000">
                <a:srgbClr val="E6D78A"/>
              </a:gs>
              <a:gs pos="70000">
                <a:srgbClr val="C7AC4C"/>
              </a:gs>
              <a:gs pos="88000">
                <a:srgbClr val="E6D78A"/>
              </a:gs>
              <a:gs pos="100000">
                <a:srgbClr val="E6DCAC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Медицинское</a:t>
            </a:r>
          </a:p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 образование</a:t>
            </a:r>
          </a:p>
        </p:txBody>
      </p:sp>
    </p:spTree>
    <p:extLst>
      <p:ext uri="{BB962C8B-B14F-4D97-AF65-F5344CB8AC3E}">
        <p14:creationId xmlns:p14="http://schemas.microsoft.com/office/powerpoint/2010/main" val="21484830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5CE49D9-3524-4EDE-9523-C99DF0D72B64}"/>
              </a:ext>
            </a:extLst>
          </p:cNvPr>
          <p:cNvSpPr/>
          <p:nvPr/>
        </p:nvSpPr>
        <p:spPr>
          <a:xfrm>
            <a:off x="-1" y="0"/>
            <a:ext cx="5812632" cy="68580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323EA-F674-4C59-AFD3-7E8A6F09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952501"/>
            <a:ext cx="5145881" cy="1347026"/>
          </a:xfrm>
        </p:spPr>
        <p:txBody>
          <a:bodyPr anchor="t">
            <a:noAutofit/>
          </a:bodyPr>
          <a:lstStyle/>
          <a:p>
            <a:r>
              <a:rPr lang="ru-RU" sz="4800" b="1" dirty="0" err="1">
                <a:solidFill>
                  <a:srgbClr val="385723"/>
                </a:solidFill>
              </a:rPr>
              <a:t>Коннектомика</a:t>
            </a:r>
            <a:endParaRPr lang="ru-RU" sz="4800" b="1" dirty="0">
              <a:solidFill>
                <a:srgbClr val="385723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A5E835-93F7-4D5B-93EB-7CBFDFE0D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2061029"/>
            <a:ext cx="4801362" cy="411593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800" b="1" i="1" dirty="0">
                <a:solidFill>
                  <a:srgbClr val="385723"/>
                </a:solidFill>
                <a:latin typeface="+mj-lt"/>
              </a:rPr>
              <a:t>Внимание к </a:t>
            </a:r>
            <a:r>
              <a:rPr lang="ru-RU" sz="1800" b="1" i="1" dirty="0" err="1">
                <a:solidFill>
                  <a:srgbClr val="385723"/>
                </a:solidFill>
                <a:latin typeface="+mj-lt"/>
              </a:rPr>
              <a:t>коннектомике</a:t>
            </a:r>
            <a:r>
              <a:rPr lang="ru-RU" sz="1800" b="1" i="1" dirty="0">
                <a:solidFill>
                  <a:srgbClr val="385723"/>
                </a:solidFill>
                <a:latin typeface="+mj-lt"/>
              </a:rPr>
              <a:t> объясняется тем, что постулирование наличия </a:t>
            </a:r>
            <a:r>
              <a:rPr lang="ru-RU" sz="1800" b="1" i="1" dirty="0" err="1">
                <a:solidFill>
                  <a:srgbClr val="385723"/>
                </a:solidFill>
                <a:latin typeface="+mj-lt"/>
              </a:rPr>
              <a:t>коннектома</a:t>
            </a:r>
            <a:r>
              <a:rPr lang="ru-RU" sz="1800" b="1" i="1" dirty="0">
                <a:solidFill>
                  <a:srgbClr val="385723"/>
                </a:solidFill>
                <a:latin typeface="+mj-lt"/>
              </a:rPr>
              <a:t> дает теоретическую базу и потенциально новые подходы для исследования интегративного функционирования мозга в норме и патологии.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ru-RU" sz="1800" b="1" i="1" dirty="0">
                <a:solidFill>
                  <a:srgbClr val="385723"/>
                </a:solidFill>
                <a:latin typeface="+mj-lt"/>
              </a:rPr>
              <a:t>Организация нервных сетей — одна из фундаментальных основ церебральных патологий, которые обусловлены нарушением связей, составляющих коннектом, поэтому неврологические и психические заболевания являются </a:t>
            </a:r>
            <a:r>
              <a:rPr lang="ru-RU" sz="1800" b="1" i="1" dirty="0" err="1">
                <a:solidFill>
                  <a:srgbClr val="385723"/>
                </a:solidFill>
                <a:latin typeface="+mj-lt"/>
              </a:rPr>
              <a:t>коннектопатиями</a:t>
            </a:r>
            <a:r>
              <a:rPr lang="ru-RU" sz="1800" b="1" i="1" dirty="0">
                <a:solidFill>
                  <a:srgbClr val="385723"/>
                </a:solidFill>
                <a:latin typeface="+mj-lt"/>
              </a:rPr>
              <a:t>.</a:t>
            </a:r>
          </a:p>
        </p:txBody>
      </p:sp>
      <p:pic>
        <p:nvPicPr>
          <p:cNvPr id="8" name="Рисунок 7" descr="Изображение выглядит как украшен, цветной&#10;&#10;Автоматически созданное описание">
            <a:extLst>
              <a:ext uri="{FF2B5EF4-FFF2-40B4-BE49-F238E27FC236}">
                <a16:creationId xmlns:a16="http://schemas.microsoft.com/office/drawing/2014/main" id="{8A11FF6B-0D9C-4D96-9A72-2FC9BF9977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71"/>
          <a:stretch/>
        </p:blipFill>
        <p:spPr>
          <a:xfrm>
            <a:off x="7124700" y="952501"/>
            <a:ext cx="4113599" cy="495439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57D3FF3-367F-4822-8378-7480A6514E65}"/>
              </a:ext>
            </a:extLst>
          </p:cNvPr>
          <p:cNvSpPr/>
          <p:nvPr/>
        </p:nvSpPr>
        <p:spPr>
          <a:xfrm>
            <a:off x="766764" y="6164658"/>
            <a:ext cx="373855" cy="6933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F9B64604-A881-4BC3-BE51-5928384CC192}"/>
              </a:ext>
            </a:extLst>
          </p:cNvPr>
          <p:cNvSpPr txBox="1">
            <a:spLocks/>
          </p:cNvSpPr>
          <p:nvPr/>
        </p:nvSpPr>
        <p:spPr>
          <a:xfrm>
            <a:off x="1240632" y="6095237"/>
            <a:ext cx="4571999" cy="4389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Гуляева Н.В., 2017</a:t>
            </a:r>
          </a:p>
        </p:txBody>
      </p:sp>
      <p:pic>
        <p:nvPicPr>
          <p:cNvPr id="12" name="Рисунок 11" descr="Изображение выглядит как синий, пятно&#10;&#10;Автоматически созданное описание">
            <a:extLst>
              <a:ext uri="{FF2B5EF4-FFF2-40B4-BE49-F238E27FC236}">
                <a16:creationId xmlns:a16="http://schemas.microsoft.com/office/drawing/2014/main" id="{4AB3F8FB-B813-4467-84EA-ED118E11D5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1" t="63" r="11943"/>
          <a:stretch/>
        </p:blipFill>
        <p:spPr>
          <a:xfrm>
            <a:off x="7124700" y="951108"/>
            <a:ext cx="4113599" cy="495439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54378" y="131805"/>
            <a:ext cx="44896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85723"/>
                </a:solidFill>
                <a:latin typeface="Arial" panose="020B0604020202020204" pitchFamily="34" charset="0"/>
              </a:rPr>
              <a:t>Коннектом</a:t>
            </a:r>
            <a:r>
              <a:rPr lang="ru-RU" dirty="0">
                <a:solidFill>
                  <a:srgbClr val="385723"/>
                </a:solidFill>
                <a:latin typeface="Arial" panose="020B0604020202020204" pitchFamily="34" charset="0"/>
              </a:rPr>
              <a:t> — вся совокупность связей между нейронами нервной системы</a:t>
            </a:r>
            <a:endParaRPr lang="ru-RU" dirty="0">
              <a:solidFill>
                <a:srgbClr val="3857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77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1A5E835-93F7-4D5B-93EB-7CBFDFE0D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3" y="1371032"/>
            <a:ext cx="3803903" cy="4709134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800" b="1" i="1" dirty="0">
                <a:solidFill>
                  <a:srgbClr val="385723"/>
                </a:solidFill>
                <a:latin typeface="+mj-lt"/>
              </a:rPr>
              <a:t>Структурный </a:t>
            </a:r>
            <a:r>
              <a:rPr lang="ru-RU" sz="1800" b="1" i="1" dirty="0" err="1">
                <a:solidFill>
                  <a:srgbClr val="385723"/>
                </a:solidFill>
                <a:latin typeface="+mj-lt"/>
              </a:rPr>
              <a:t>коннектомный</a:t>
            </a:r>
            <a:r>
              <a:rPr lang="ru-RU" sz="1800" b="1" i="1" dirty="0">
                <a:solidFill>
                  <a:srgbClr val="385723"/>
                </a:solidFill>
                <a:latin typeface="+mj-lt"/>
              </a:rPr>
              <a:t> </a:t>
            </a:r>
            <a:r>
              <a:rPr lang="ru-RU" sz="1800" b="1" i="1" dirty="0" err="1">
                <a:solidFill>
                  <a:srgbClr val="385723"/>
                </a:solidFill>
                <a:latin typeface="+mj-lt"/>
              </a:rPr>
              <a:t>нейроимиджинг</a:t>
            </a:r>
            <a:r>
              <a:rPr lang="ru-RU" sz="1800" b="1" i="1" dirty="0">
                <a:solidFill>
                  <a:srgbClr val="385723"/>
                </a:solidFill>
                <a:latin typeface="+mj-lt"/>
              </a:rPr>
              <a:t> продемонстрировал высокий клинический потенциал при повреждении мозга (</a:t>
            </a:r>
            <a:r>
              <a:rPr lang="ru-RU" sz="1800" b="1" i="1" dirty="0" err="1">
                <a:solidFill>
                  <a:srgbClr val="385723"/>
                </a:solidFill>
                <a:latin typeface="+mj-lt"/>
              </a:rPr>
              <a:t>Irimia</a:t>
            </a:r>
            <a:r>
              <a:rPr lang="ru-RU" sz="1800" b="1" i="1" dirty="0">
                <a:solidFill>
                  <a:srgbClr val="385723"/>
                </a:solidFill>
                <a:latin typeface="+mj-lt"/>
              </a:rPr>
              <a:t> A., 2014).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ru-RU" sz="1800" b="1" i="1" dirty="0">
                <a:solidFill>
                  <a:srgbClr val="385723"/>
                </a:solidFill>
                <a:latin typeface="+mj-lt"/>
              </a:rPr>
              <a:t>В последние годы подтверждается предположение, что многие психические заболевания связаны </a:t>
            </a:r>
            <a:br>
              <a:rPr lang="ru-RU" sz="1800" b="1" i="1" dirty="0">
                <a:solidFill>
                  <a:srgbClr val="385723"/>
                </a:solidFill>
                <a:latin typeface="+mj-lt"/>
              </a:rPr>
            </a:br>
            <a:r>
              <a:rPr lang="ru-RU" sz="1800" b="1" i="1" dirty="0">
                <a:solidFill>
                  <a:srgbClr val="385723"/>
                </a:solidFill>
                <a:latin typeface="+mj-lt"/>
              </a:rPr>
              <a:t>с аберрантными связями (</a:t>
            </a:r>
            <a:r>
              <a:rPr lang="en-US" sz="1800" b="1" i="1" dirty="0">
                <a:solidFill>
                  <a:srgbClr val="385723"/>
                </a:solidFill>
                <a:latin typeface="+mj-lt"/>
              </a:rPr>
              <a:t>“</a:t>
            </a:r>
            <a:r>
              <a:rPr lang="ru-RU" sz="1800" b="1" i="1" dirty="0" err="1">
                <a:solidFill>
                  <a:srgbClr val="385723"/>
                </a:solidFill>
                <a:latin typeface="+mj-lt"/>
              </a:rPr>
              <a:t>faulty</a:t>
            </a:r>
            <a:r>
              <a:rPr lang="ru-RU" sz="1800" b="1" i="1" dirty="0">
                <a:solidFill>
                  <a:srgbClr val="385723"/>
                </a:solidFill>
                <a:latin typeface="+mj-lt"/>
              </a:rPr>
              <a:t> </a:t>
            </a:r>
            <a:r>
              <a:rPr lang="ru-RU" sz="1800" b="1" i="1" dirty="0" err="1">
                <a:solidFill>
                  <a:srgbClr val="385723"/>
                </a:solidFill>
                <a:latin typeface="+mj-lt"/>
              </a:rPr>
              <a:t>wiring</a:t>
            </a:r>
            <a:r>
              <a:rPr lang="en-US" sz="1800" b="1" i="1" dirty="0">
                <a:solidFill>
                  <a:srgbClr val="385723"/>
                </a:solidFill>
                <a:latin typeface="+mj-lt"/>
              </a:rPr>
              <a:t>”</a:t>
            </a:r>
            <a:r>
              <a:rPr lang="ru-RU" sz="1800" b="1" i="1" dirty="0">
                <a:solidFill>
                  <a:srgbClr val="385723"/>
                </a:solidFill>
                <a:latin typeface="+mj-lt"/>
              </a:rPr>
              <a:t>) в мозге, а </a:t>
            </a:r>
            <a:r>
              <a:rPr lang="ru-RU" sz="1800" b="1" i="1" dirty="0" err="1">
                <a:solidFill>
                  <a:srgbClr val="385723"/>
                </a:solidFill>
                <a:latin typeface="+mj-lt"/>
              </a:rPr>
              <a:t>имиджинговая</a:t>
            </a:r>
            <a:r>
              <a:rPr lang="ru-RU" sz="1800" b="1" i="1" dirty="0">
                <a:solidFill>
                  <a:srgbClr val="385723"/>
                </a:solidFill>
                <a:latin typeface="+mj-lt"/>
              </a:rPr>
              <a:t> </a:t>
            </a:r>
            <a:r>
              <a:rPr lang="ru-RU" sz="1800" b="1" i="1" dirty="0" err="1">
                <a:solidFill>
                  <a:srgbClr val="385723"/>
                </a:solidFill>
                <a:latin typeface="+mj-lt"/>
              </a:rPr>
              <a:t>коннектомика</a:t>
            </a:r>
            <a:r>
              <a:rPr lang="ru-RU" sz="1800" b="1" i="1" dirty="0">
                <a:solidFill>
                  <a:srgbClr val="385723"/>
                </a:solidFill>
                <a:latin typeface="+mj-lt"/>
              </a:rPr>
              <a:t> становится перспективной методологией для описания паттерна структурных и </a:t>
            </a:r>
            <a:r>
              <a:rPr lang="ru-RU" sz="1800" b="1" i="1" dirty="0" err="1">
                <a:solidFill>
                  <a:srgbClr val="385723"/>
                </a:solidFill>
                <a:latin typeface="+mj-lt"/>
              </a:rPr>
              <a:t>функцио-нальных</a:t>
            </a:r>
            <a:r>
              <a:rPr lang="ru-RU" sz="1800" b="1" i="1" dirty="0">
                <a:solidFill>
                  <a:srgbClr val="385723"/>
                </a:solidFill>
                <a:latin typeface="+mj-lt"/>
              </a:rPr>
              <a:t> связей в мозге человека  </a:t>
            </a:r>
            <a:r>
              <a:rPr lang="ru-RU" sz="1200" b="1" i="1" dirty="0">
                <a:solidFill>
                  <a:srgbClr val="385723"/>
                </a:solidFill>
                <a:latin typeface="+mj-lt"/>
              </a:rPr>
              <a:t>(</a:t>
            </a:r>
            <a:r>
              <a:rPr lang="ru-RU" sz="1200" b="1" i="1" dirty="0" err="1">
                <a:solidFill>
                  <a:srgbClr val="385723"/>
                </a:solidFill>
                <a:latin typeface="+mj-lt"/>
              </a:rPr>
              <a:t>Cao</a:t>
            </a:r>
            <a:r>
              <a:rPr lang="ru-RU" sz="1200" b="1" i="1" dirty="0">
                <a:solidFill>
                  <a:srgbClr val="385723"/>
                </a:solidFill>
                <a:latin typeface="+mj-lt"/>
              </a:rPr>
              <a:t> М. </a:t>
            </a:r>
            <a:r>
              <a:rPr lang="ru-RU" sz="1200" b="1" i="1" dirty="0" err="1">
                <a:solidFill>
                  <a:srgbClr val="385723"/>
                </a:solidFill>
                <a:latin typeface="+mj-lt"/>
              </a:rPr>
              <a:t>et</a:t>
            </a:r>
            <a:r>
              <a:rPr lang="ru-RU" sz="1200" b="1" i="1" dirty="0">
                <a:solidFill>
                  <a:srgbClr val="385723"/>
                </a:solidFill>
                <a:latin typeface="+mj-lt"/>
              </a:rPr>
              <a:t> </a:t>
            </a:r>
            <a:r>
              <a:rPr lang="ru-RU" sz="1200" b="1" i="1" dirty="0" err="1">
                <a:solidFill>
                  <a:srgbClr val="385723"/>
                </a:solidFill>
                <a:latin typeface="+mj-lt"/>
              </a:rPr>
              <a:t>al</a:t>
            </a:r>
            <a:r>
              <a:rPr lang="ru-RU" sz="1200" b="1" i="1" dirty="0">
                <a:solidFill>
                  <a:srgbClr val="385723"/>
                </a:solidFill>
                <a:latin typeface="+mj-lt"/>
              </a:rPr>
              <a:t>., 2015).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87828AB-0B24-4BEC-BEED-30473BF2F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" r="25435"/>
          <a:stretch/>
        </p:blipFill>
        <p:spPr>
          <a:xfrm>
            <a:off x="4702969" y="0"/>
            <a:ext cx="7489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34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13" y="47625"/>
            <a:ext cx="12060237" cy="678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14388" y="2043113"/>
            <a:ext cx="10125075" cy="7699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385723"/>
                </a:solidFill>
              </a:rPr>
              <a:t>Ось</a:t>
            </a:r>
            <a:r>
              <a:rPr lang="ru-RU" dirty="0">
                <a:solidFill>
                  <a:srgbClr val="385723"/>
                </a:solidFill>
              </a:rPr>
              <a:t> </a:t>
            </a:r>
            <a:r>
              <a:rPr lang="ru-RU" sz="4400" b="1" i="1" dirty="0">
                <a:solidFill>
                  <a:srgbClr val="385723"/>
                </a:solidFill>
              </a:rPr>
              <a:t>« </a:t>
            </a:r>
            <a:r>
              <a:rPr lang="ru-RU" sz="4400" b="1" i="1" dirty="0" err="1">
                <a:solidFill>
                  <a:srgbClr val="385723"/>
                </a:solidFill>
              </a:rPr>
              <a:t>Микробиом</a:t>
            </a:r>
            <a:r>
              <a:rPr lang="ru-RU" sz="4400" b="1" i="1" dirty="0">
                <a:solidFill>
                  <a:srgbClr val="385723"/>
                </a:solidFill>
              </a:rPr>
              <a:t> –Мозг – Кишечник»</a:t>
            </a:r>
          </a:p>
        </p:txBody>
      </p:sp>
    </p:spTree>
    <p:extLst>
      <p:ext uri="{BB962C8B-B14F-4D97-AF65-F5344CB8AC3E}">
        <p14:creationId xmlns:p14="http://schemas.microsoft.com/office/powerpoint/2010/main" val="12543609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Прямоугольник 1"/>
          <p:cNvSpPr>
            <a:spLocks noChangeArrowheads="1"/>
          </p:cNvSpPr>
          <p:nvPr/>
        </p:nvSpPr>
        <p:spPr bwMode="auto">
          <a:xfrm>
            <a:off x="6227763" y="1203325"/>
            <a:ext cx="5321300" cy="3416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i="1" dirty="0" err="1">
                <a:solidFill>
                  <a:srgbClr val="385723"/>
                </a:solidFill>
                <a:latin typeface="Calibri" pitchFamily="34" charset="0"/>
              </a:rPr>
              <a:t>Микробиотой</a:t>
            </a:r>
            <a:r>
              <a:rPr lang="ru-RU" sz="2400" b="1" i="1" dirty="0">
                <a:solidFill>
                  <a:srgbClr val="385723"/>
                </a:solidFill>
                <a:latin typeface="Calibri" pitchFamily="34" charset="0"/>
              </a:rPr>
              <a:t> кишечника называют состав бактерий, которые живут в толстом кишечнике человека. Не так давно выяснилось, что эти бактерии выполняют ряд важных для организма человека функций. Сегодня ученые называют </a:t>
            </a:r>
            <a:r>
              <a:rPr lang="ru-RU" sz="2400" b="1" i="1" dirty="0" err="1">
                <a:solidFill>
                  <a:srgbClr val="385723"/>
                </a:solidFill>
                <a:latin typeface="Calibri" pitchFamily="34" charset="0"/>
              </a:rPr>
              <a:t>микробиоту</a:t>
            </a:r>
            <a:r>
              <a:rPr lang="ru-RU" sz="2400" b="1" i="1" dirty="0">
                <a:solidFill>
                  <a:srgbClr val="385723"/>
                </a:solidFill>
                <a:latin typeface="Calibri" pitchFamily="34" charset="0"/>
              </a:rPr>
              <a:t> — новым органом, достойным отдельного изучения.</a:t>
            </a:r>
          </a:p>
        </p:txBody>
      </p:sp>
      <p:pic>
        <p:nvPicPr>
          <p:cNvPr id="89090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075" y="1071563"/>
            <a:ext cx="5216525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17050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900" y="1604963"/>
            <a:ext cx="3956050" cy="488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6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0138" y="1362075"/>
            <a:ext cx="6243637" cy="467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99404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3D4C7E-AE1F-6D48-86A0-AC87FF7B1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552" y="262769"/>
            <a:ext cx="9359977" cy="10138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385723"/>
                </a:solidFill>
              </a:rPr>
              <a:t>Ось «</a:t>
            </a:r>
            <a:r>
              <a:rPr lang="ru-RU" b="1" dirty="0" err="1">
                <a:solidFill>
                  <a:srgbClr val="385723"/>
                </a:solidFill>
              </a:rPr>
              <a:t>микробиом</a:t>
            </a:r>
            <a:r>
              <a:rPr lang="ru-RU" b="1" dirty="0">
                <a:solidFill>
                  <a:srgbClr val="385723"/>
                </a:solidFill>
              </a:rPr>
              <a:t>-кишечник-мозг»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74FD41-5577-6E46-82D5-808518366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386339"/>
            <a:ext cx="4579744" cy="3472460"/>
          </a:xfrm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ru-RU" b="1" i="1" dirty="0" err="1">
                <a:solidFill>
                  <a:srgbClr val="385723"/>
                </a:solidFill>
              </a:rPr>
              <a:t>Микробиота</a:t>
            </a:r>
            <a:r>
              <a:rPr lang="ru-RU" b="1" i="1" dirty="0">
                <a:solidFill>
                  <a:srgbClr val="385723"/>
                </a:solidFill>
              </a:rPr>
              <a:t> кишечника влияет на </a:t>
            </a:r>
            <a:r>
              <a:rPr lang="ru-RU" b="1" i="1" dirty="0" err="1">
                <a:solidFill>
                  <a:srgbClr val="385723"/>
                </a:solidFill>
              </a:rPr>
              <a:t>фармакокинетику</a:t>
            </a:r>
            <a:r>
              <a:rPr lang="ru-RU" b="1" i="1" dirty="0">
                <a:solidFill>
                  <a:srgbClr val="385723"/>
                </a:solidFill>
              </a:rPr>
              <a:t> лекарств</a:t>
            </a:r>
          </a:p>
          <a:p>
            <a:r>
              <a:rPr lang="ru-RU" b="1" i="1" dirty="0" err="1">
                <a:solidFill>
                  <a:srgbClr val="385723"/>
                </a:solidFill>
              </a:rPr>
              <a:t>Микробиота</a:t>
            </a:r>
            <a:r>
              <a:rPr lang="ru-RU" b="1" i="1" dirty="0">
                <a:solidFill>
                  <a:srgbClr val="385723"/>
                </a:solidFill>
              </a:rPr>
              <a:t> кишечника влияет на всасывание лекарств</a:t>
            </a:r>
          </a:p>
          <a:p>
            <a:r>
              <a:rPr lang="ru-RU" b="1" i="1" dirty="0" err="1">
                <a:solidFill>
                  <a:srgbClr val="385723"/>
                </a:solidFill>
              </a:rPr>
              <a:t>Микробиота</a:t>
            </a:r>
            <a:r>
              <a:rPr lang="ru-RU" b="1" i="1" dirty="0">
                <a:solidFill>
                  <a:srgbClr val="385723"/>
                </a:solidFill>
              </a:rPr>
              <a:t> кишечника влияет на метаболизм лекарств</a:t>
            </a:r>
          </a:p>
          <a:p>
            <a:r>
              <a:rPr lang="ru-RU" b="1" i="1" dirty="0">
                <a:solidFill>
                  <a:srgbClr val="385723"/>
                </a:solidFill>
              </a:rPr>
              <a:t>Препараты влияют на </a:t>
            </a:r>
            <a:r>
              <a:rPr lang="ru-RU" b="1" i="1" dirty="0" err="1">
                <a:solidFill>
                  <a:srgbClr val="385723"/>
                </a:solidFill>
              </a:rPr>
              <a:t>микробиоту</a:t>
            </a:r>
            <a:r>
              <a:rPr lang="ru-RU" b="1" i="1" dirty="0">
                <a:solidFill>
                  <a:srgbClr val="385723"/>
                </a:solidFill>
              </a:rPr>
              <a:t> кишечника</a:t>
            </a:r>
            <a:endParaRPr lang="ru-RU" dirty="0">
              <a:solidFill>
                <a:srgbClr val="385723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0E5737-929A-FC4B-AF75-ADAC8FE7C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557" y="3394099"/>
            <a:ext cx="4983089" cy="28820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896461-79DE-F241-A9A2-6D03C641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604" y="1194232"/>
            <a:ext cx="5263191" cy="20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00759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73CF97-6906-1B47-BB48-87CBF0B3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855" y="343314"/>
            <a:ext cx="10898289" cy="988332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385723"/>
                </a:solidFill>
              </a:rPr>
              <a:t>Влияние </a:t>
            </a:r>
            <a:r>
              <a:rPr lang="ru-RU" b="1" dirty="0" err="1">
                <a:solidFill>
                  <a:srgbClr val="385723"/>
                </a:solidFill>
              </a:rPr>
              <a:t>микробиоты</a:t>
            </a:r>
            <a:r>
              <a:rPr lang="ru-RU" b="1" dirty="0">
                <a:solidFill>
                  <a:srgbClr val="385723"/>
                </a:solidFill>
              </a:rPr>
              <a:t> на синтез  серотонина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865F1289-08C5-A541-8291-3493F1004BA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6188268"/>
              </p:ext>
            </p:extLst>
          </p:nvPr>
        </p:nvGraphicFramePr>
        <p:xfrm>
          <a:off x="581193" y="1508167"/>
          <a:ext cx="5102155" cy="4893204"/>
        </p:xfrm>
        <a:graphic>
          <a:graphicData uri="http://schemas.openxmlformats.org/drawingml/2006/table">
            <a:tbl>
              <a:tblPr/>
              <a:tblGrid>
                <a:gridCol w="2432511">
                  <a:extLst>
                    <a:ext uri="{9D8B030D-6E8A-4147-A177-3AD203B41FA5}">
                      <a16:colId xmlns:a16="http://schemas.microsoft.com/office/drawing/2014/main" val="3470089432"/>
                    </a:ext>
                  </a:extLst>
                </a:gridCol>
                <a:gridCol w="2669644">
                  <a:extLst>
                    <a:ext uri="{9D8B030D-6E8A-4147-A177-3AD203B41FA5}">
                      <a16:colId xmlns:a16="http://schemas.microsoft.com/office/drawing/2014/main" val="2123235604"/>
                    </a:ext>
                  </a:extLst>
                </a:gridCol>
              </a:tblGrid>
              <a:tr h="355684">
                <a:tc gridSpan="2"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385723"/>
                          </a:solidFill>
                          <a:effectLst/>
                          <a:latin typeface="Times New Roman" panose="02020603050405020304" pitchFamily="18" charset="0"/>
                        </a:rPr>
                        <a:t>Микроорганизмы, синтезирующие серотонин </a:t>
                      </a:r>
                      <a:r>
                        <a:rPr lang="en" sz="1400" b="0" i="0" u="none" strike="noStrike" dirty="0">
                          <a:solidFill>
                            <a:srgbClr val="385723"/>
                          </a:solidFill>
                          <a:effectLst/>
                          <a:latin typeface="Times New Roman" panose="02020603050405020304" pitchFamily="18" charset="0"/>
                        </a:rPr>
                        <a:t>in vitro</a:t>
                      </a:r>
                      <a:endParaRPr lang="en" sz="1400" dirty="0">
                        <a:solidFill>
                          <a:srgbClr val="385723"/>
                        </a:solidFill>
                        <a:effectLst/>
                      </a:endParaRPr>
                    </a:p>
                  </a:txBody>
                  <a:tcPr marL="49283" marR="49283" marT="49283" marB="49283">
                    <a:lnL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093554"/>
                  </a:ext>
                </a:extLst>
              </a:tr>
              <a:tr h="35568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385723"/>
                          </a:solidFill>
                          <a:effectLst/>
                          <a:latin typeface="Times New Roman" panose="02020603050405020304" pitchFamily="18" charset="0"/>
                        </a:rPr>
                        <a:t>Микроорганизм</a:t>
                      </a:r>
                      <a:endParaRPr lang="ru-RU" sz="1400" dirty="0">
                        <a:solidFill>
                          <a:srgbClr val="385723"/>
                        </a:solidFill>
                        <a:effectLst/>
                      </a:endParaRPr>
                    </a:p>
                  </a:txBody>
                  <a:tcPr marL="49283" marR="49283" marT="49283" marB="49283">
                    <a:lnL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385723"/>
                          </a:solidFill>
                          <a:effectLst/>
                          <a:latin typeface="Times New Roman" panose="02020603050405020304" pitchFamily="18" charset="0"/>
                        </a:rPr>
                        <a:t>Ссылка</a:t>
                      </a:r>
                      <a:endParaRPr lang="ru-RU" sz="1400" dirty="0">
                        <a:solidFill>
                          <a:srgbClr val="385723"/>
                        </a:solidFill>
                        <a:effectLst/>
                      </a:endParaRPr>
                    </a:p>
                  </a:txBody>
                  <a:tcPr marL="49283" marR="49283" marT="49283" marB="49283">
                    <a:lnL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1724553"/>
                  </a:ext>
                </a:extLst>
              </a:tr>
              <a:tr h="1315129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Enterococcus faecalis</a:t>
                      </a:r>
                      <a:endParaRPr lang="en" sz="1600" dirty="0">
                        <a:effectLst/>
                      </a:endParaRPr>
                    </a:p>
                  </a:txBody>
                  <a:tcPr marL="49283" marR="49283" marT="49283" marB="49283">
                    <a:lnL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Tsavkelova</a:t>
                      </a:r>
                      <a:r>
                        <a:rPr lang="e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E. A. et al. Hormones and hormone-like substances of microorganisms: a review //Applied Biochemistry and Microbiology. – 2006. – №. 3(42). – P. 229-235.</a:t>
                      </a:r>
                      <a:endParaRPr lang="en" sz="1000" dirty="0">
                        <a:effectLst/>
                      </a:endParaRPr>
                    </a:p>
                  </a:txBody>
                  <a:tcPr marL="49283" marR="49283" marT="49283" marB="49283">
                    <a:lnL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29775"/>
                  </a:ext>
                </a:extLst>
              </a:tr>
              <a:tr h="390440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Corynebacterium </a:t>
                      </a:r>
                      <a:r>
                        <a:rPr lang="en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spp</a:t>
                      </a:r>
                      <a:endParaRPr lang="en" sz="1600" dirty="0">
                        <a:effectLst/>
                      </a:endParaRPr>
                    </a:p>
                  </a:txBody>
                  <a:tcPr marL="49283" marR="49283" marT="49283" marB="49283">
                    <a:lnL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Roshchina</a:t>
                      </a:r>
                      <a:r>
                        <a:rPr lang="e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VV. Evolutionary Considerations of Neurotransmitters in Microbial, Plant, and Animal Cells. Microbial Endocrinology. 2010:17–52.</a:t>
                      </a:r>
                      <a:endParaRPr lang="en" sz="1000" dirty="0">
                        <a:effectLst/>
                      </a:endParaRPr>
                    </a:p>
                  </a:txBody>
                  <a:tcPr marL="49283" marR="49283" marT="49283" marB="49283">
                    <a:lnL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2103941"/>
                  </a:ext>
                </a:extLst>
              </a:tr>
              <a:tr h="390440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Streptococcus spp.</a:t>
                      </a:r>
                      <a:endParaRPr lang="en" sz="1600" dirty="0">
                        <a:effectLst/>
                      </a:endParaRPr>
                    </a:p>
                  </a:txBody>
                  <a:tcPr marL="49283" marR="49283" marT="49283" marB="49283">
                    <a:lnL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103783"/>
                  </a:ext>
                </a:extLst>
              </a:tr>
              <a:tr h="525307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Escherichia coli</a:t>
                      </a:r>
                      <a:endParaRPr lang="en" sz="1600" dirty="0">
                        <a:effectLst/>
                      </a:endParaRPr>
                    </a:p>
                  </a:txBody>
                  <a:tcPr marL="49283" marR="49283" marT="49283" marB="49283">
                    <a:lnL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006224"/>
                  </a:ext>
                </a:extLst>
              </a:tr>
              <a:tr h="156052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Lactobacillus plantarum</a:t>
                      </a:r>
                      <a:r>
                        <a:rPr lang="e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" sz="1600" dirty="0">
                        <a:effectLst/>
                      </a:endParaRPr>
                    </a:p>
                  </a:txBody>
                  <a:tcPr marL="49283" marR="49283" marT="49283" marB="49283">
                    <a:lnL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Ozogul</a:t>
                      </a:r>
                      <a:r>
                        <a:rPr lang="e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F, </a:t>
                      </a:r>
                      <a:r>
                        <a:rPr lang="en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Kuley</a:t>
                      </a:r>
                      <a:r>
                        <a:rPr lang="e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E, </a:t>
                      </a:r>
                      <a:r>
                        <a:rPr lang="en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Ozogul</a:t>
                      </a:r>
                      <a:r>
                        <a:rPr lang="e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Y, </a:t>
                      </a:r>
                      <a:r>
                        <a:rPr lang="en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Ozogul</a:t>
                      </a:r>
                      <a:r>
                        <a:rPr lang="e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I. The function of lactic acid bacteria on bio-genic amines production by food-borne pathogens in arginine </a:t>
                      </a:r>
                      <a:r>
                        <a:rPr lang="en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decarboxylasebroth</a:t>
                      </a:r>
                      <a:r>
                        <a:rPr lang="e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Food Sci Technol Res 2012;18:795–804.</a:t>
                      </a:r>
                      <a:endParaRPr lang="en" sz="1000" dirty="0">
                        <a:effectLst/>
                      </a:endParaRPr>
                    </a:p>
                  </a:txBody>
                  <a:tcPr marL="49283" marR="49283" marT="49283" marB="49283">
                    <a:lnL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3144522"/>
                  </a:ext>
                </a:extLst>
              </a:tr>
            </a:tbl>
          </a:graphicData>
        </a:graphic>
      </p:graphicFrame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ECC4B2FB-C264-7048-8926-8354BA8D77B0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591995209"/>
              </p:ext>
            </p:extLst>
          </p:nvPr>
        </p:nvGraphicFramePr>
        <p:xfrm>
          <a:off x="5950635" y="1513374"/>
          <a:ext cx="5908430" cy="4899300"/>
        </p:xfrm>
        <a:graphic>
          <a:graphicData uri="http://schemas.openxmlformats.org/drawingml/2006/table">
            <a:tbl>
              <a:tblPr/>
              <a:tblGrid>
                <a:gridCol w="2392670">
                  <a:extLst>
                    <a:ext uri="{9D8B030D-6E8A-4147-A177-3AD203B41FA5}">
                      <a16:colId xmlns:a16="http://schemas.microsoft.com/office/drawing/2014/main" val="1133163490"/>
                    </a:ext>
                  </a:extLst>
                </a:gridCol>
                <a:gridCol w="3515760">
                  <a:extLst>
                    <a:ext uri="{9D8B030D-6E8A-4147-A177-3AD203B41FA5}">
                      <a16:colId xmlns:a16="http://schemas.microsoft.com/office/drawing/2014/main" val="4015077262"/>
                    </a:ext>
                  </a:extLst>
                </a:gridCol>
              </a:tblGrid>
              <a:tr h="349309">
                <a:tc gridSpan="2"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385723"/>
                          </a:solidFill>
                          <a:effectLst/>
                          <a:latin typeface="Times New Roman" panose="02020603050405020304" pitchFamily="18" charset="0"/>
                        </a:rPr>
                        <a:t>Микроорганизмы, используемые триптофан для синтеза индола</a:t>
                      </a:r>
                      <a:endParaRPr lang="ru-RU" sz="1600" dirty="0">
                        <a:solidFill>
                          <a:srgbClr val="385723"/>
                        </a:solidFill>
                        <a:effectLst/>
                      </a:endParaRPr>
                    </a:p>
                  </a:txBody>
                  <a:tcPr marL="34275" marR="34275" marT="34275" marB="34275">
                    <a:lnL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2956756"/>
                  </a:ext>
                </a:extLst>
              </a:tr>
              <a:tr h="315227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385723"/>
                          </a:solidFill>
                          <a:effectLst/>
                          <a:latin typeface="Times New Roman" panose="02020603050405020304" pitchFamily="18" charset="0"/>
                        </a:rPr>
                        <a:t>Микроорганизм</a:t>
                      </a:r>
                      <a:endParaRPr lang="ru-RU" sz="1400" dirty="0">
                        <a:solidFill>
                          <a:srgbClr val="385723"/>
                        </a:solidFill>
                        <a:effectLst/>
                      </a:endParaRPr>
                    </a:p>
                  </a:txBody>
                  <a:tcPr marL="34275" marR="34275" marT="34275" marB="34275">
                    <a:lnL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385723"/>
                          </a:solidFill>
                          <a:effectLst/>
                          <a:latin typeface="Times New Roman" panose="02020603050405020304" pitchFamily="18" charset="0"/>
                        </a:rPr>
                        <a:t>Ссылка</a:t>
                      </a:r>
                      <a:endParaRPr lang="ru-RU" sz="1400" dirty="0">
                        <a:solidFill>
                          <a:srgbClr val="385723"/>
                        </a:solidFill>
                        <a:effectLst/>
                      </a:endParaRPr>
                    </a:p>
                  </a:txBody>
                  <a:tcPr marL="34275" marR="34275" marT="34275" marB="34275">
                    <a:lnL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6127389"/>
                  </a:ext>
                </a:extLst>
              </a:tr>
              <a:tr h="1085205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Bacteroides fragilis</a:t>
                      </a:r>
                      <a:endParaRPr lang="en" sz="1600" dirty="0">
                        <a:effectLst/>
                      </a:endParaRPr>
                    </a:p>
                  </a:txBody>
                  <a:tcPr marL="34275" marR="34275" marT="34275" marB="34275">
                    <a:lnL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Jenkins SG, </a:t>
                      </a:r>
                      <a:r>
                        <a:rPr lang="en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Birk</a:t>
                      </a: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RJ, </a:t>
                      </a:r>
                      <a:r>
                        <a:rPr lang="en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Zabransky</a:t>
                      </a: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RJ. 1982. Differences in susceptibilities of species of the </a:t>
                      </a:r>
                      <a:r>
                        <a:rPr lang="en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Bacteroides fragilis</a:t>
                      </a: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group to several beta-lactam antibiotics: indole production as an indicator of resistance. </a:t>
                      </a:r>
                      <a:r>
                        <a:rPr lang="en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Antimicrob</a:t>
                      </a: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Agents </a:t>
                      </a:r>
                      <a:r>
                        <a:rPr lang="en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Chemother</a:t>
                      </a: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22:628–634. doi:10.1128/AAC.22.4.628. </a:t>
                      </a:r>
                    </a:p>
                  </a:txBody>
                  <a:tcPr marL="34275" marR="34275" marT="34275" marB="34275">
                    <a:lnL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2279811"/>
                  </a:ext>
                </a:extLst>
              </a:tr>
              <a:tr h="923097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E. coli</a:t>
                      </a:r>
                      <a:endParaRPr lang="en" sz="1600" dirty="0">
                        <a:effectLst/>
                      </a:endParaRPr>
                    </a:p>
                  </a:txBody>
                  <a:tcPr marL="34275" marR="34275" marT="34275" marB="34275">
                    <a:lnL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 G, Young KD. Indole production by the tryptophanase </a:t>
                      </a:r>
                      <a:r>
                        <a:rPr lang="en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TnaA</a:t>
                      </a: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in </a:t>
                      </a:r>
                      <a:r>
                        <a:rPr lang="en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escherichia</a:t>
                      </a: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coli is determined by the amount of exogenous tryptophan. </a:t>
                      </a:r>
                      <a:r>
                        <a:rPr lang="en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Microbiol</a:t>
                      </a: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2013;159(Pt 2):402–10. </a:t>
                      </a:r>
                      <a:r>
                        <a:rPr lang="en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doi</a:t>
                      </a: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: 10.1099/mic.0.064139-0.</a:t>
                      </a:r>
                      <a:endParaRPr lang="en" sz="1100" dirty="0">
                        <a:effectLst/>
                      </a:endParaRPr>
                    </a:p>
                  </a:txBody>
                  <a:tcPr marL="34275" marR="34275" marT="34275" marB="34275">
                    <a:lnL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3505010"/>
                  </a:ext>
                </a:extLst>
              </a:tr>
              <a:tr h="760994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Enterococcus faecalis</a:t>
                      </a:r>
                      <a:endParaRPr lang="en" sz="1600" dirty="0">
                        <a:effectLst/>
                      </a:endParaRPr>
                    </a:p>
                  </a:txBody>
                  <a:tcPr marL="34275" marR="34275" marT="34275" marB="34275">
                    <a:lnL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Schleifer</a:t>
                      </a: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KH </a:t>
                      </a:r>
                      <a:r>
                        <a:rPr lang="en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Kilpper-Balz</a:t>
                      </a: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R Kraus J Gehring F (1984) Relatedness and classification of Streptococcus </a:t>
                      </a:r>
                      <a:r>
                        <a:rPr lang="en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mutans</a:t>
                      </a: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and ‘</a:t>
                      </a:r>
                      <a:r>
                        <a:rPr lang="en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mutans-like’streptococci</a:t>
                      </a: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J Dent Res 63: 1047–1050.</a:t>
                      </a:r>
                      <a:endParaRPr lang="en" sz="1100" dirty="0">
                        <a:effectLst/>
                      </a:endParaRPr>
                    </a:p>
                  </a:txBody>
                  <a:tcPr marL="34275" marR="34275" marT="34275" marB="34275">
                    <a:lnL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4100525"/>
                  </a:ext>
                </a:extLst>
              </a:tr>
              <a:tr h="639008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Bacteroides </a:t>
                      </a:r>
                      <a:r>
                        <a:rPr lang="en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thetaiotaomicron</a:t>
                      </a:r>
                      <a:endParaRPr lang="en" sz="1600" dirty="0">
                        <a:effectLst/>
                      </a:endParaRPr>
                    </a:p>
                  </a:txBody>
                  <a:tcPr marL="34275" marR="34275" marT="34275" marB="34275">
                    <a:lnL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Tannock</a:t>
                      </a: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GW (1977) Characteristics of Bacteroides isolates from the cecum of conventional mice. </a:t>
                      </a:r>
                      <a:r>
                        <a:rPr lang="en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Appl</a:t>
                      </a: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Environ </a:t>
                      </a:r>
                      <a:r>
                        <a:rPr lang="en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Microb</a:t>
                      </a: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33: 745–750.</a:t>
                      </a:r>
                      <a:endParaRPr lang="en" sz="1100" dirty="0">
                        <a:effectLst/>
                      </a:endParaRPr>
                    </a:p>
                  </a:txBody>
                  <a:tcPr marL="34275" marR="34275" marT="34275" marB="34275">
                    <a:lnL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3272886"/>
                  </a:ext>
                </a:extLst>
              </a:tr>
              <a:tr h="826460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Morganella</a:t>
                      </a:r>
                      <a:r>
                        <a:rPr lang="en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morganii</a:t>
                      </a:r>
                      <a:endParaRPr lang="en" sz="1600" dirty="0">
                        <a:effectLst/>
                      </a:endParaRPr>
                    </a:p>
                  </a:txBody>
                  <a:tcPr marL="34275" marR="34275" marT="34275" marB="34275">
                    <a:lnL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O'Hara CM Brenner FW Miller JM (2000) Classification, identification, and clinical significance of Proteus, Providencia, and </a:t>
                      </a:r>
                      <a:r>
                        <a:rPr lang="en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Morganella</a:t>
                      </a: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</a:t>
                      </a:r>
                      <a:r>
                        <a:rPr lang="en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Clin</a:t>
                      </a: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Microbiol</a:t>
                      </a: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Rev 13: 534–546.</a:t>
                      </a:r>
                      <a:endParaRPr lang="en" sz="1100" dirty="0">
                        <a:effectLst/>
                      </a:endParaRPr>
                    </a:p>
                  </a:txBody>
                  <a:tcPr marL="34275" marR="34275" marT="34275" marB="34275">
                    <a:lnL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5764730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68D1E239-A92C-AE4A-AE4C-6FFE7D6E8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ru-RU" altLang="ru-RU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2405F38D-A0F8-5044-A213-0268B7037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1717" y="-362849"/>
            <a:ext cx="1224371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ru-RU" altLang="ru-RU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ru-RU" alt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269591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0750" y="820738"/>
            <a:ext cx="10515600" cy="4351337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i="1" dirty="0">
                <a:solidFill>
                  <a:srgbClr val="385723"/>
                </a:solidFill>
              </a:rPr>
              <a:t>Установлено, что изменения в составе сложной микробной экосистемы связаны с развитием различных желудочно-кишечных и метаболических заболеваний, включая воспалительные заболевания кишечника, ожирение, резистентность к инсулину и диабет [8]. В последнее время большое внимание уделяется влиянию кишечной </a:t>
            </a:r>
            <a:r>
              <a:rPr lang="ru-RU" b="1" i="1" dirty="0" err="1">
                <a:solidFill>
                  <a:srgbClr val="385723"/>
                </a:solidFill>
              </a:rPr>
              <a:t>микробиоты</a:t>
            </a:r>
            <a:r>
              <a:rPr lang="ru-RU" b="1" i="1" dirty="0">
                <a:solidFill>
                  <a:srgbClr val="385723"/>
                </a:solidFill>
              </a:rPr>
              <a:t> на функцию центральной нервной системы, которую часто называют осью кишечник — головной мозг. Изменения в </a:t>
            </a:r>
            <a:r>
              <a:rPr lang="ru-RU" b="1" i="1" dirty="0" err="1">
                <a:solidFill>
                  <a:srgbClr val="385723"/>
                </a:solidFill>
              </a:rPr>
              <a:t>микробиоме</a:t>
            </a:r>
            <a:r>
              <a:rPr lang="ru-RU" b="1" i="1" dirty="0">
                <a:solidFill>
                  <a:srgbClr val="385723"/>
                </a:solidFill>
              </a:rPr>
              <a:t> кишечника связаны с неврологическими состояниями, включая расстройства аутистического спектра, рассеянный склероз и Болезнь Паркинсона .</a:t>
            </a:r>
            <a:br>
              <a:rPr lang="ru-RU" b="1" i="1" dirty="0">
                <a:solidFill>
                  <a:srgbClr val="385723"/>
                </a:solidFill>
              </a:rPr>
            </a:br>
            <a:br>
              <a:rPr lang="ru-RU" b="1" i="1" dirty="0">
                <a:solidFill>
                  <a:srgbClr val="385723"/>
                </a:solidFill>
              </a:rPr>
            </a:br>
            <a:r>
              <a:rPr lang="ru-RU" b="1" i="1" dirty="0">
                <a:solidFill>
                  <a:srgbClr val="385723"/>
                </a:solidFill>
              </a:rPr>
              <a:t>Исследования на животных моделях AD показали, что изменение </a:t>
            </a:r>
            <a:r>
              <a:rPr lang="ru-RU" b="1" i="1" dirty="0" err="1">
                <a:solidFill>
                  <a:srgbClr val="385723"/>
                </a:solidFill>
              </a:rPr>
              <a:t>микробиоты</a:t>
            </a:r>
            <a:r>
              <a:rPr lang="ru-RU" b="1" i="1" dirty="0">
                <a:solidFill>
                  <a:srgbClr val="385723"/>
                </a:solidFill>
              </a:rPr>
              <a:t> кишечника может влиять на скорость отложения амилоида . У людей с AD учёные наблюдали уменьшение микробного разнообразия кишечного </a:t>
            </a:r>
            <a:r>
              <a:rPr lang="ru-RU" b="1" i="1" dirty="0" err="1">
                <a:solidFill>
                  <a:srgbClr val="385723"/>
                </a:solidFill>
              </a:rPr>
              <a:t>микробиома</a:t>
            </a:r>
            <a:r>
              <a:rPr lang="ru-RU" b="1" i="1" dirty="0">
                <a:solidFill>
                  <a:srgbClr val="385723"/>
                </a:solidFill>
              </a:rPr>
              <a:t> в отличие от группы контроля, состоящей из людей, соответствующих по возрасту и полу. Были выявлены различия между типами бактерий, включая уменьшение </a:t>
            </a:r>
            <a:r>
              <a:rPr lang="ru-RU" b="1" i="1" dirty="0" err="1">
                <a:solidFill>
                  <a:srgbClr val="385723"/>
                </a:solidFill>
              </a:rPr>
              <a:t>Firmicutes</a:t>
            </a:r>
            <a:r>
              <a:rPr lang="ru-RU" b="1" i="1" dirty="0">
                <a:solidFill>
                  <a:srgbClr val="385723"/>
                </a:solidFill>
              </a:rPr>
              <a:t> и </a:t>
            </a:r>
            <a:r>
              <a:rPr lang="ru-RU" b="1" i="1" dirty="0" err="1">
                <a:solidFill>
                  <a:srgbClr val="385723"/>
                </a:solidFill>
              </a:rPr>
              <a:t>Actinobacteria</a:t>
            </a:r>
            <a:r>
              <a:rPr lang="ru-RU" b="1" i="1" dirty="0">
                <a:solidFill>
                  <a:srgbClr val="385723"/>
                </a:solidFill>
              </a:rPr>
              <a:t> (в том числе и </a:t>
            </a:r>
            <a:r>
              <a:rPr lang="ru-RU" b="1" i="1" dirty="0" err="1">
                <a:solidFill>
                  <a:srgbClr val="385723"/>
                </a:solidFill>
              </a:rPr>
              <a:t>Bifidobacteriaceae</a:t>
            </a:r>
            <a:r>
              <a:rPr lang="ru-RU" b="1" i="1" dirty="0">
                <a:solidFill>
                  <a:srgbClr val="385723"/>
                </a:solidFill>
              </a:rPr>
              <a:t>) и увеличение </a:t>
            </a:r>
            <a:r>
              <a:rPr lang="ru-RU" b="1" i="1" dirty="0" err="1">
                <a:solidFill>
                  <a:srgbClr val="385723"/>
                </a:solidFill>
              </a:rPr>
              <a:t>Bacteroidetes</a:t>
            </a:r>
            <a:r>
              <a:rPr lang="ru-RU" b="1" i="1" dirty="0">
                <a:solidFill>
                  <a:srgbClr val="385723"/>
                </a:solidFill>
              </a:rPr>
              <a:t> в </a:t>
            </a:r>
            <a:r>
              <a:rPr lang="ru-RU" b="1" i="1" dirty="0" err="1">
                <a:solidFill>
                  <a:srgbClr val="385723"/>
                </a:solidFill>
              </a:rPr>
              <a:t>микробиоме</a:t>
            </a:r>
            <a:r>
              <a:rPr lang="ru-RU" b="1" i="1" dirty="0">
                <a:solidFill>
                  <a:srgbClr val="385723"/>
                </a:solidFill>
              </a:rPr>
              <a:t> людей с AD </a:t>
            </a:r>
            <a:r>
              <a:rPr lang="ru-RU" dirty="0">
                <a:solidFill>
                  <a:srgbClr val="385723"/>
                </a:solidFill>
              </a:rPr>
              <a:t>. </a:t>
            </a:r>
            <a:r>
              <a:rPr lang="ru-RU" sz="1800" i="1" dirty="0">
                <a:solidFill>
                  <a:srgbClr val="385723"/>
                </a:solidFill>
              </a:rPr>
              <a:t>М. </a:t>
            </a:r>
            <a:r>
              <a:rPr lang="ru-RU" sz="1800" i="1" dirty="0" err="1">
                <a:solidFill>
                  <a:srgbClr val="385723"/>
                </a:solidFill>
              </a:rPr>
              <a:t>Батин</a:t>
            </a:r>
            <a:r>
              <a:rPr lang="ru-RU" sz="1800" i="1" dirty="0">
                <a:solidFill>
                  <a:srgbClr val="385723"/>
                </a:solidFill>
              </a:rPr>
              <a:t>, А. </a:t>
            </a:r>
            <a:r>
              <a:rPr lang="ru-RU" sz="1800" i="1" dirty="0" err="1">
                <a:solidFill>
                  <a:srgbClr val="385723"/>
                </a:solidFill>
              </a:rPr>
              <a:t>Ржешевский</a:t>
            </a:r>
            <a:r>
              <a:rPr lang="ru-RU" sz="1800" i="1" dirty="0">
                <a:solidFill>
                  <a:srgbClr val="385723"/>
                </a:solidFill>
              </a:rPr>
              <a:t>, 2019</a:t>
            </a:r>
            <a:endParaRPr lang="ru-RU" sz="1800" dirty="0">
              <a:solidFill>
                <a:srgbClr val="3857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3346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Прямоугольник 1"/>
          <p:cNvSpPr>
            <a:spLocks noChangeArrowheads="1"/>
          </p:cNvSpPr>
          <p:nvPr/>
        </p:nvSpPr>
        <p:spPr bwMode="auto">
          <a:xfrm>
            <a:off x="1738313" y="2058988"/>
            <a:ext cx="7405687" cy="30469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385723"/>
                </a:solidFill>
                <a:latin typeface="Calibri" pitchFamily="34" charset="0"/>
              </a:rPr>
              <a:t>Как показывают многие современные исследования, кишечная микрофлора и </a:t>
            </a:r>
            <a:r>
              <a:rPr lang="ru-RU" sz="2400" b="1" i="1" dirty="0" err="1">
                <a:solidFill>
                  <a:srgbClr val="385723"/>
                </a:solidFill>
                <a:latin typeface="Calibri" pitchFamily="34" charset="0"/>
                <a:hlinkClick r:id="rId2"/>
              </a:rPr>
              <a:t>пробиотики</a:t>
            </a:r>
            <a:r>
              <a:rPr lang="ru-RU" sz="2400" b="1" i="1" dirty="0">
                <a:solidFill>
                  <a:srgbClr val="385723"/>
                </a:solidFill>
                <a:latin typeface="Calibri" pitchFamily="34" charset="0"/>
              </a:rPr>
              <a:t> оказывают влияние на психическое здоровье. Подтверждается связь между состоянием кишечника и такими заболеваниями как аутизм, биполярное расстройство, шизофрения, социально-тревожное расстройство (</a:t>
            </a:r>
            <a:r>
              <a:rPr lang="ru-RU" sz="2400" b="1" i="1" dirty="0" err="1">
                <a:solidFill>
                  <a:srgbClr val="385723"/>
                </a:solidFill>
                <a:latin typeface="Calibri" pitchFamily="34" charset="0"/>
              </a:rPr>
              <a:t>социофобия</a:t>
            </a:r>
            <a:r>
              <a:rPr lang="ru-RU" sz="2400" b="1" i="1" dirty="0">
                <a:solidFill>
                  <a:srgbClr val="385723"/>
                </a:solidFill>
                <a:latin typeface="Calibri" pitchFamily="34" charset="0"/>
              </a:rPr>
              <a:t>), беспокойство и другими</a:t>
            </a:r>
            <a:r>
              <a:rPr lang="ru-RU" sz="2400" dirty="0">
                <a:solidFill>
                  <a:srgbClr val="385723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93186" name="Прямоугольник 2"/>
          <p:cNvSpPr>
            <a:spLocks noChangeArrowheads="1"/>
          </p:cNvSpPr>
          <p:nvPr/>
        </p:nvSpPr>
        <p:spPr bwMode="auto">
          <a:xfrm>
            <a:off x="5599611" y="5277394"/>
            <a:ext cx="583515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85723"/>
                </a:solidFill>
                <a:latin typeface="Calibri" pitchFamily="34" charset="0"/>
              </a:rPr>
              <a:t>Braden T Tierney et al. // The predictive power of the microbiome exceeds that of genome-wide association studies in the discrimination of complex human disease </a:t>
            </a:r>
            <a:endParaRPr lang="ru-RU" dirty="0">
              <a:solidFill>
                <a:srgbClr val="385723"/>
              </a:solidFill>
              <a:latin typeface="Calibri" pitchFamily="34" charset="0"/>
            </a:endParaRPr>
          </a:p>
        </p:txBody>
      </p:sp>
      <p:pic>
        <p:nvPicPr>
          <p:cNvPr id="93187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700" y="68263"/>
            <a:ext cx="1474788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26255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Прямоугольник 1"/>
          <p:cNvSpPr>
            <a:spLocks noChangeArrowheads="1"/>
          </p:cNvSpPr>
          <p:nvPr/>
        </p:nvSpPr>
        <p:spPr bwMode="auto">
          <a:xfrm>
            <a:off x="5132388" y="4830763"/>
            <a:ext cx="70596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385723"/>
                </a:solidFill>
                <a:latin typeface="YS Text"/>
              </a:rPr>
              <a:t>Zheng P, Zeng B, Liu M et al. </a:t>
            </a:r>
            <a:r>
              <a:rPr lang="en-US" i="1" dirty="0">
                <a:solidFill>
                  <a:srgbClr val="385723"/>
                </a:solidFill>
                <a:latin typeface="YS Text"/>
              </a:rPr>
              <a:t>The gut microbiome from patients with schizophrenia modulates the glutamate-glutamine-GABA cycle and schizophrenia-relevant behaviors in mice.</a:t>
            </a:r>
            <a:r>
              <a:rPr lang="en-US" dirty="0">
                <a:solidFill>
                  <a:srgbClr val="385723"/>
                </a:solidFill>
                <a:latin typeface="YS Text"/>
              </a:rPr>
              <a:t> Sci. Adv. 2019; 5 : eaau8317</a:t>
            </a:r>
          </a:p>
        </p:txBody>
      </p:sp>
      <p:sp>
        <p:nvSpPr>
          <p:cNvPr id="24578" name="Прямоугольник 2"/>
          <p:cNvSpPr>
            <a:spLocks noChangeArrowheads="1"/>
          </p:cNvSpPr>
          <p:nvPr/>
        </p:nvSpPr>
        <p:spPr bwMode="auto">
          <a:xfrm>
            <a:off x="428625" y="165100"/>
            <a:ext cx="8715375" cy="20304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i="1" dirty="0">
                <a:solidFill>
                  <a:srgbClr val="385723"/>
                </a:solidFill>
                <a:latin typeface="YS Text"/>
              </a:rPr>
              <a:t>В настоящее время многие исследования подтверждают наличие связи между </a:t>
            </a:r>
            <a:r>
              <a:rPr lang="ru-RU" i="1" dirty="0" err="1">
                <a:solidFill>
                  <a:srgbClr val="385723"/>
                </a:solidFill>
                <a:latin typeface="YS Text"/>
              </a:rPr>
              <a:t>дисбиозом</a:t>
            </a:r>
            <a:r>
              <a:rPr lang="ru-RU" i="1" dirty="0">
                <a:solidFill>
                  <a:srgbClr val="385723"/>
                </a:solidFill>
                <a:latin typeface="YS Text"/>
              </a:rPr>
              <a:t> кишечника и </a:t>
            </a:r>
            <a:r>
              <a:rPr lang="ru-RU" b="1" i="1" dirty="0">
                <a:solidFill>
                  <a:srgbClr val="385723"/>
                </a:solidFill>
                <a:latin typeface="YS Text"/>
                <a:hlinkClick r:id="rId2"/>
              </a:rPr>
              <a:t>шизофренией </a:t>
            </a:r>
            <a:r>
              <a:rPr lang="ru-RU" i="1" dirty="0">
                <a:solidFill>
                  <a:srgbClr val="385723"/>
                </a:solidFill>
                <a:latin typeface="YS Text"/>
              </a:rPr>
              <a:t>на основании известных факторов: риск развития заболевания в 10–20 раз выше в тех случаях, когда была внутриутробная инфекция; у пациентов с шизофренией частые расстройства желудочно-кишечного тракта связаны с </a:t>
            </a:r>
            <a:r>
              <a:rPr lang="ru-RU" i="1" dirty="0" err="1">
                <a:solidFill>
                  <a:srgbClr val="385723"/>
                </a:solidFill>
                <a:latin typeface="YS Text"/>
              </a:rPr>
              <a:t>дисбиозом</a:t>
            </a:r>
            <a:r>
              <a:rPr lang="ru-RU" i="1" dirty="0">
                <a:solidFill>
                  <a:srgbClr val="385723"/>
                </a:solidFill>
                <a:latin typeface="YS Text"/>
              </a:rPr>
              <a:t>; также имеются нарушения в нервной, иммунной и гормональной системе, созревание которых тесно связано с </a:t>
            </a:r>
            <a:r>
              <a:rPr lang="ru-RU" b="1" i="1" dirty="0">
                <a:solidFill>
                  <a:srgbClr val="385723"/>
                </a:solidFill>
                <a:latin typeface="YS Text"/>
                <a:hlinkClick r:id="rId3"/>
              </a:rPr>
              <a:t>микрофлорой кишечника</a:t>
            </a:r>
            <a:endParaRPr lang="ru-RU" i="1" dirty="0">
              <a:solidFill>
                <a:srgbClr val="385723"/>
              </a:solidFill>
              <a:latin typeface="Calibri" pitchFamily="34" charset="0"/>
            </a:endParaRPr>
          </a:p>
        </p:txBody>
      </p:sp>
      <p:sp>
        <p:nvSpPr>
          <p:cNvPr id="24579" name="Прямоугольник 3"/>
          <p:cNvSpPr>
            <a:spLocks noChangeArrowheads="1"/>
          </p:cNvSpPr>
          <p:nvPr/>
        </p:nvSpPr>
        <p:spPr bwMode="auto">
          <a:xfrm>
            <a:off x="593725" y="2136775"/>
            <a:ext cx="8550275" cy="20313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 i="1" dirty="0">
                <a:solidFill>
                  <a:srgbClr val="385723"/>
                </a:solidFill>
                <a:latin typeface="YS Text"/>
              </a:rPr>
              <a:t>Согласно авторам, </a:t>
            </a:r>
            <a:r>
              <a:rPr lang="ru-RU" b="1" i="1" dirty="0" err="1">
                <a:solidFill>
                  <a:srgbClr val="385723"/>
                </a:solidFill>
                <a:latin typeface="YS Text"/>
              </a:rPr>
              <a:t>дисбиоз</a:t>
            </a:r>
            <a:r>
              <a:rPr lang="ru-RU" b="1" i="1" dirty="0">
                <a:solidFill>
                  <a:srgbClr val="385723"/>
                </a:solidFill>
                <a:latin typeface="YS Text"/>
              </a:rPr>
              <a:t> специфичен для шизофрении, они также выделили бактериальную «подпись», состоящую из 5 семейств. Эта «подпись» позволяет отличать здоровых людей от больных шизофренией, она также отличается от «подписи» при других психических расстройствах (например, при депрессии). Более того, две большие группы бактерий могут специфически коррелировать с тяжестью симптомов шизофрении</a:t>
            </a:r>
            <a:endParaRPr lang="ru-RU" b="1" i="1" dirty="0">
              <a:solidFill>
                <a:srgbClr val="385723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06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91593" y="746697"/>
            <a:ext cx="7351712" cy="1295400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dirty="0"/>
              <a:t>Современные тенденции развития психиатрической помощи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031719657"/>
              </p:ext>
            </p:extLst>
          </p:nvPr>
        </p:nvGraphicFramePr>
        <p:xfrm>
          <a:off x="2857500" y="1873250"/>
          <a:ext cx="6667501" cy="4279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213" y="66675"/>
            <a:ext cx="2706624" cy="96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644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9750"/>
            <a:ext cx="4373563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8" name="Прямоугольник 2"/>
          <p:cNvSpPr>
            <a:spLocks noChangeArrowheads="1"/>
          </p:cNvSpPr>
          <p:nvPr/>
        </p:nvSpPr>
        <p:spPr bwMode="auto">
          <a:xfrm>
            <a:off x="279400" y="3983038"/>
            <a:ext cx="22494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Токсоплазма</a:t>
            </a:r>
            <a:r>
              <a:rPr lang="ru-RU">
                <a:latin typeface="Calibri" pitchFamily="34" charset="0"/>
              </a:rPr>
              <a:t> </a:t>
            </a:r>
            <a:r>
              <a:rPr lang="ru-RU" b="1">
                <a:latin typeface="Calibri" pitchFamily="34" charset="0"/>
              </a:rPr>
              <a:t>гондии</a:t>
            </a:r>
            <a:endParaRPr lang="ru-RU">
              <a:latin typeface="Calibri" pitchFamily="34" charset="0"/>
            </a:endParaRPr>
          </a:p>
        </p:txBody>
      </p:sp>
      <p:sp>
        <p:nvSpPr>
          <p:cNvPr id="21507" name="Прямоугольник 3"/>
          <p:cNvSpPr>
            <a:spLocks noChangeArrowheads="1"/>
          </p:cNvSpPr>
          <p:nvPr/>
        </p:nvSpPr>
        <p:spPr bwMode="auto">
          <a:xfrm>
            <a:off x="4373562" y="539750"/>
            <a:ext cx="7409135" cy="43396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i="1" dirty="0">
                <a:solidFill>
                  <a:srgbClr val="385723"/>
                </a:solidFill>
                <a:latin typeface="Calibri" pitchFamily="34" charset="0"/>
              </a:rPr>
              <a:t>За период с 1953 г. было предпринято 19 исследований по определению антител к </a:t>
            </a:r>
            <a:r>
              <a:rPr lang="ru-RU" b="1" i="1" dirty="0" err="1">
                <a:solidFill>
                  <a:srgbClr val="385723"/>
                </a:solidFill>
                <a:latin typeface="Calibri" pitchFamily="34" charset="0"/>
              </a:rPr>
              <a:t>T.gondii</a:t>
            </a:r>
            <a:r>
              <a:rPr lang="ru-RU" b="1" i="1" dirty="0">
                <a:solidFill>
                  <a:srgbClr val="385723"/>
                </a:solidFill>
                <a:latin typeface="Calibri" pitchFamily="34" charset="0"/>
              </a:rPr>
              <a:t> у больных шизофренией, в 18 из которых была показана более высокая частота </a:t>
            </a:r>
            <a:r>
              <a:rPr lang="ru-RU" b="1" i="1" dirty="0" err="1">
                <a:solidFill>
                  <a:srgbClr val="385723"/>
                </a:solidFill>
                <a:latin typeface="Calibri" pitchFamily="34" charset="0"/>
              </a:rPr>
              <a:t>серопозитивности</a:t>
            </a:r>
            <a:r>
              <a:rPr lang="ru-RU" b="1" i="1" dirty="0">
                <a:solidFill>
                  <a:srgbClr val="385723"/>
                </a:solidFill>
                <a:latin typeface="Calibri" pitchFamily="34" charset="0"/>
              </a:rPr>
              <a:t> у лиц с нарушениями психики, причем в 11 исследованиях результаты были статистически достоверными (р&lt;0,05). Так, в одном из исследований антитела были выявлены у 495 (52%) из 961 пациентов с шизофренией по сравнению с 170 (25%) из 681 в контрольной группе; в другом - у 836 (86%) из 973 пациентов с шизофренией по сравнению с 30% в обычной популяции. Было также показано снижение уровня антител у пациентов, получавших лечение по поводу шизофрении, по сравнению с </a:t>
            </a:r>
            <a:r>
              <a:rPr lang="ru-RU" b="1" i="1" dirty="0" err="1">
                <a:solidFill>
                  <a:srgbClr val="385723"/>
                </a:solidFill>
                <a:latin typeface="Calibri" pitchFamily="34" charset="0"/>
              </a:rPr>
              <a:t>неполучавшими</a:t>
            </a:r>
            <a:r>
              <a:rPr lang="ru-RU" b="1" i="1" dirty="0">
                <a:solidFill>
                  <a:srgbClr val="385723"/>
                </a:solidFill>
                <a:latin typeface="Calibri" pitchFamily="34" charset="0"/>
              </a:rPr>
              <a:t>, что согласуется с данными о </a:t>
            </a:r>
            <a:r>
              <a:rPr lang="ru-RU" b="1" i="1" dirty="0" err="1">
                <a:solidFill>
                  <a:srgbClr val="385723"/>
                </a:solidFill>
                <a:latin typeface="Calibri" pitchFamily="34" charset="0"/>
              </a:rPr>
              <a:t>антитоксоплазмозной</a:t>
            </a:r>
            <a:r>
              <a:rPr lang="ru-RU" b="1" i="1" dirty="0">
                <a:solidFill>
                  <a:srgbClr val="385723"/>
                </a:solidFill>
                <a:latin typeface="Calibri" pitchFamily="34" charset="0"/>
              </a:rPr>
              <a:t> активности некоторых антипсихотических препаратов     </a:t>
            </a:r>
            <a:r>
              <a:rPr lang="ru-RU" dirty="0">
                <a:solidFill>
                  <a:srgbClr val="385723"/>
                </a:solidFill>
                <a:latin typeface="Calibri" pitchFamily="34" charset="0"/>
              </a:rPr>
              <a:t>                                       </a:t>
            </a:r>
            <a:r>
              <a:rPr lang="ru-RU" sz="1200" dirty="0">
                <a:solidFill>
                  <a:srgbClr val="385723"/>
                </a:solidFill>
                <a:latin typeface="Calibri" pitchFamily="34" charset="0"/>
              </a:rPr>
              <a:t> </a:t>
            </a:r>
            <a:r>
              <a:rPr lang="en-US" sz="1200" dirty="0" err="1">
                <a:solidFill>
                  <a:srgbClr val="385723"/>
                </a:solidFill>
                <a:latin typeface="Calibri" pitchFamily="34" charset="0"/>
              </a:rPr>
              <a:t>E.F.Torrey</a:t>
            </a:r>
            <a:r>
              <a:rPr lang="en-US" sz="1200" dirty="0">
                <a:solidFill>
                  <a:srgbClr val="385723"/>
                </a:solidFill>
                <a:latin typeface="Calibri" pitchFamily="34" charset="0"/>
              </a:rPr>
              <a:t>, </a:t>
            </a:r>
            <a:r>
              <a:rPr lang="en-US" sz="1200" dirty="0" err="1">
                <a:solidFill>
                  <a:srgbClr val="385723"/>
                </a:solidFill>
                <a:latin typeface="Calibri" pitchFamily="34" charset="0"/>
              </a:rPr>
              <a:t>R.H.Yolken</a:t>
            </a:r>
            <a:endParaRPr lang="en-US" sz="1200" dirty="0">
              <a:solidFill>
                <a:srgbClr val="385723"/>
              </a:solidFill>
              <a:latin typeface="Calibri" pitchFamily="34" charset="0"/>
            </a:endParaRPr>
          </a:p>
          <a:p>
            <a:pPr>
              <a:defRPr/>
            </a:pPr>
            <a:r>
              <a:rPr lang="ru-RU" sz="1200" i="1" dirty="0">
                <a:solidFill>
                  <a:srgbClr val="385723"/>
                </a:solidFill>
                <a:latin typeface="Calibri" pitchFamily="34" charset="0"/>
              </a:rPr>
              <a:t>                                                        </a:t>
            </a:r>
            <a:r>
              <a:rPr lang="en-US" sz="1200" i="1" dirty="0">
                <a:solidFill>
                  <a:srgbClr val="385723"/>
                </a:solidFill>
                <a:latin typeface="Calibri" pitchFamily="34" charset="0"/>
              </a:rPr>
              <a:t>Toxoplasma </a:t>
            </a:r>
            <a:r>
              <a:rPr lang="en-US" sz="1200" i="1" dirty="0" err="1">
                <a:solidFill>
                  <a:srgbClr val="385723"/>
                </a:solidFill>
                <a:latin typeface="Calibri" pitchFamily="34" charset="0"/>
              </a:rPr>
              <a:t>gondii</a:t>
            </a:r>
            <a:r>
              <a:rPr lang="en-US" sz="1200" dirty="0">
                <a:solidFill>
                  <a:srgbClr val="385723"/>
                </a:solidFill>
                <a:latin typeface="Calibri" pitchFamily="34" charset="0"/>
              </a:rPr>
              <a:t> and Schizophrenia</a:t>
            </a:r>
          </a:p>
          <a:p>
            <a:pPr>
              <a:defRPr/>
            </a:pPr>
            <a:r>
              <a:rPr lang="ru-RU" sz="1200" i="1" dirty="0">
                <a:solidFill>
                  <a:srgbClr val="385723"/>
                </a:solidFill>
                <a:latin typeface="Calibri" pitchFamily="34" charset="0"/>
              </a:rPr>
              <a:t>                                                         </a:t>
            </a:r>
            <a:r>
              <a:rPr lang="en-US" sz="1200" i="1" dirty="0" err="1">
                <a:solidFill>
                  <a:srgbClr val="385723"/>
                </a:solidFill>
                <a:latin typeface="Calibri" pitchFamily="34" charset="0"/>
              </a:rPr>
              <a:t>Emerg</a:t>
            </a:r>
            <a:r>
              <a:rPr lang="en-US" sz="1200" i="1" dirty="0">
                <a:solidFill>
                  <a:srgbClr val="385723"/>
                </a:solidFill>
                <a:latin typeface="Calibri" pitchFamily="34" charset="0"/>
              </a:rPr>
              <a:t> Infect Dis 2003; 9(11): 1375-80</a:t>
            </a:r>
            <a:endParaRPr lang="en-US" sz="1200" dirty="0">
              <a:solidFill>
                <a:srgbClr val="385723"/>
              </a:solidFill>
              <a:latin typeface="Calibri" pitchFamily="34" charset="0"/>
            </a:endParaRPr>
          </a:p>
          <a:p>
            <a:pPr>
              <a:defRPr/>
            </a:pPr>
            <a:endParaRPr lang="ru-RU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4504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385723"/>
                </a:solidFill>
              </a:rPr>
              <a:t>Ген , отвечающий за возникновение депрессии</a:t>
            </a:r>
          </a:p>
        </p:txBody>
      </p:sp>
      <p:sp>
        <p:nvSpPr>
          <p:cNvPr id="80898" name="Rectangle 3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2903129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>
                <a:solidFill>
                  <a:srgbClr val="385723"/>
                </a:solidFill>
              </a:rPr>
              <a:t>MCR-1 – </a:t>
            </a:r>
            <a:r>
              <a:rPr lang="ru-RU" dirty="0">
                <a:solidFill>
                  <a:srgbClr val="385723"/>
                </a:solidFill>
              </a:rPr>
              <a:t>впервые был обнаружен в </a:t>
            </a:r>
            <a:r>
              <a:rPr lang="en-US" dirty="0">
                <a:solidFill>
                  <a:srgbClr val="385723"/>
                </a:solidFill>
              </a:rPr>
              <a:t>E.coli </a:t>
            </a:r>
            <a:r>
              <a:rPr lang="ru-RU" dirty="0">
                <a:solidFill>
                  <a:srgbClr val="385723"/>
                </a:solidFill>
              </a:rPr>
              <a:t>(штамм </a:t>
            </a:r>
            <a:r>
              <a:rPr lang="en-US" dirty="0">
                <a:solidFill>
                  <a:srgbClr val="385723"/>
                </a:solidFill>
              </a:rPr>
              <a:t>SHP45) </a:t>
            </a:r>
            <a:r>
              <a:rPr lang="ru-RU" dirty="0">
                <a:solidFill>
                  <a:srgbClr val="385723"/>
                </a:solidFill>
              </a:rPr>
              <a:t>в 2015 г.</a:t>
            </a:r>
          </a:p>
          <a:p>
            <a:pPr>
              <a:defRPr/>
            </a:pPr>
            <a:r>
              <a:rPr lang="ru-RU" i="1" dirty="0">
                <a:solidFill>
                  <a:srgbClr val="385723"/>
                </a:solidFill>
              </a:rPr>
              <a:t>Тот факт, что негативный регулятор ключевых нейронных сигнальных путей МКР-1 более активен при депрессии, делает его потенциальной мишенью для нового класса лекарственных средств, которые могут применяться для лечения резистентной депрессии и других нервно-психических расстройств </a:t>
            </a:r>
            <a:r>
              <a:rPr lang="ru-RU" sz="1600" b="1" i="1" dirty="0">
                <a:solidFill>
                  <a:srgbClr val="385723"/>
                </a:solidFill>
              </a:rPr>
              <a:t>( </a:t>
            </a:r>
            <a:r>
              <a:rPr lang="en-US" sz="1600" b="1" i="1" dirty="0" err="1">
                <a:solidFill>
                  <a:srgbClr val="385723"/>
                </a:solidFill>
              </a:rPr>
              <a:t>R.Duman</a:t>
            </a:r>
            <a:r>
              <a:rPr lang="en-US" sz="1600" b="1" i="1" dirty="0">
                <a:solidFill>
                  <a:srgbClr val="385723"/>
                </a:solidFill>
              </a:rPr>
              <a:t>, 2019)</a:t>
            </a:r>
            <a:endParaRPr lang="ru-RU" sz="1600" b="1" i="1" dirty="0">
              <a:solidFill>
                <a:srgbClr val="385723"/>
              </a:solidFill>
            </a:endParaRPr>
          </a:p>
        </p:txBody>
      </p:sp>
      <p:pic>
        <p:nvPicPr>
          <p:cNvPr id="9421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84838" y="4619625"/>
            <a:ext cx="3729037" cy="202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31740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Google Shape;324;p41"/>
          <p:cNvSpPr>
            <a:spLocks noChangeArrowheads="1"/>
          </p:cNvSpPr>
          <p:nvPr/>
        </p:nvSpPr>
        <p:spPr bwMode="auto">
          <a:xfrm>
            <a:off x="7885113" y="1581150"/>
            <a:ext cx="2414587" cy="984250"/>
          </a:xfrm>
          <a:prstGeom prst="ellipse">
            <a:avLst/>
          </a:prstGeom>
          <a:solidFill>
            <a:srgbClr val="C49500">
              <a:alpha val="70979"/>
            </a:srgbClr>
          </a:solidFill>
          <a:ln w="25400">
            <a:solidFill>
              <a:srgbClr val="0C0C0C"/>
            </a:solidFill>
            <a:round/>
            <a:headEnd type="none" w="sm" len="sm"/>
            <a:tailEnd type="none" w="sm" len="sm"/>
          </a:ln>
        </p:spPr>
        <p:txBody>
          <a:bodyPr lIns="91431" tIns="45699" rIns="91431" bIns="45699" anchor="ctr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endParaRPr lang="ru-RU" sz="2400">
              <a:solidFill>
                <a:srgbClr val="FFFFFF"/>
              </a:solidFill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4450" name="Google Shape;325;p41"/>
          <p:cNvSpPr>
            <a:spLocks noChangeArrowheads="1"/>
          </p:cNvSpPr>
          <p:nvPr/>
        </p:nvSpPr>
        <p:spPr bwMode="auto">
          <a:xfrm>
            <a:off x="6373813" y="2381250"/>
            <a:ext cx="1870075" cy="984250"/>
          </a:xfrm>
          <a:prstGeom prst="ellipse">
            <a:avLst/>
          </a:prstGeom>
          <a:solidFill>
            <a:srgbClr val="C49500">
              <a:alpha val="70979"/>
            </a:srgbClr>
          </a:solidFill>
          <a:ln w="25400">
            <a:solidFill>
              <a:srgbClr val="0C0C0C"/>
            </a:solidFill>
            <a:round/>
            <a:headEnd type="none" w="sm" len="sm"/>
            <a:tailEnd type="none" w="sm" len="sm"/>
          </a:ln>
        </p:spPr>
        <p:txBody>
          <a:bodyPr lIns="91431" tIns="45699" rIns="91431" bIns="45699" anchor="ctr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endParaRPr lang="ru-RU" sz="2400">
              <a:solidFill>
                <a:srgbClr val="FFFFFF"/>
              </a:solidFill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4451" name="Google Shape;326;p41"/>
          <p:cNvSpPr>
            <a:spLocks noChangeArrowheads="1"/>
          </p:cNvSpPr>
          <p:nvPr/>
        </p:nvSpPr>
        <p:spPr bwMode="auto">
          <a:xfrm>
            <a:off x="3360738" y="2324100"/>
            <a:ext cx="1871662" cy="984250"/>
          </a:xfrm>
          <a:prstGeom prst="ellipse">
            <a:avLst/>
          </a:prstGeom>
          <a:solidFill>
            <a:srgbClr val="C49500">
              <a:alpha val="70979"/>
            </a:srgbClr>
          </a:solidFill>
          <a:ln w="25400">
            <a:solidFill>
              <a:srgbClr val="0C0C0C"/>
            </a:solidFill>
            <a:round/>
            <a:headEnd type="none" w="sm" len="sm"/>
            <a:tailEnd type="none" w="sm" len="sm"/>
          </a:ln>
        </p:spPr>
        <p:txBody>
          <a:bodyPr lIns="91431" tIns="45699" rIns="91431" bIns="45699" anchor="ctr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endParaRPr lang="ru-RU" sz="2400">
              <a:solidFill>
                <a:srgbClr val="FFFFFF"/>
              </a:solidFill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4452" name="Google Shape;327;p41"/>
          <p:cNvSpPr>
            <a:spLocks noChangeArrowheads="1"/>
          </p:cNvSpPr>
          <p:nvPr/>
        </p:nvSpPr>
        <p:spPr bwMode="auto">
          <a:xfrm>
            <a:off x="1731963" y="1568450"/>
            <a:ext cx="1870075" cy="984250"/>
          </a:xfrm>
          <a:prstGeom prst="ellipse">
            <a:avLst/>
          </a:prstGeom>
          <a:solidFill>
            <a:srgbClr val="C49500">
              <a:alpha val="71764"/>
            </a:srgbClr>
          </a:solidFill>
          <a:ln w="25400">
            <a:solidFill>
              <a:srgbClr val="0C0C0C"/>
            </a:solidFill>
            <a:round/>
            <a:headEnd type="none" w="sm" len="sm"/>
            <a:tailEnd type="none" w="sm" len="sm"/>
          </a:ln>
        </p:spPr>
        <p:txBody>
          <a:bodyPr lIns="91431" tIns="45699" rIns="91431" bIns="45699" anchor="ctr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endParaRPr lang="ru-RU" sz="2400">
              <a:solidFill>
                <a:srgbClr val="FFFFFF"/>
              </a:solidFill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4453" name="Google Shape;328;p41"/>
          <p:cNvSpPr>
            <a:spLocks noChangeArrowheads="1"/>
          </p:cNvSpPr>
          <p:nvPr/>
        </p:nvSpPr>
        <p:spPr bwMode="auto">
          <a:xfrm>
            <a:off x="3143250" y="4437063"/>
            <a:ext cx="1509713" cy="574675"/>
          </a:xfrm>
          <a:prstGeom prst="rect">
            <a:avLst/>
          </a:prstGeom>
          <a:noFill/>
          <a:ln w="25400">
            <a:solidFill>
              <a:srgbClr val="494429"/>
            </a:solidFill>
            <a:round/>
            <a:headEnd type="none" w="sm" len="sm"/>
            <a:tailEnd type="none" w="sm" len="sm"/>
          </a:ln>
        </p:spPr>
        <p:txBody>
          <a:bodyPr lIns="91431" tIns="45699" rIns="91431" bIns="45699" anchor="ctr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endParaRPr lang="ru-RU" sz="2400">
              <a:solidFill>
                <a:srgbClr val="FFFFFF"/>
              </a:solidFill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4454" name="Google Shape;329;p41"/>
          <p:cNvSpPr>
            <a:spLocks noChangeArrowheads="1"/>
          </p:cNvSpPr>
          <p:nvPr/>
        </p:nvSpPr>
        <p:spPr bwMode="auto">
          <a:xfrm rot="380717">
            <a:off x="1847850" y="5302250"/>
            <a:ext cx="3567113" cy="738188"/>
          </a:xfrm>
          <a:prstGeom prst="ellipse">
            <a:avLst/>
          </a:prstGeom>
          <a:solidFill>
            <a:srgbClr val="C49500">
              <a:alpha val="72940"/>
            </a:srgbClr>
          </a:solidFill>
          <a:ln w="9525">
            <a:noFill/>
            <a:round/>
            <a:headEnd/>
            <a:tailEnd/>
          </a:ln>
        </p:spPr>
        <p:txBody>
          <a:bodyPr lIns="91431" tIns="45699" rIns="91431" bIns="45699" anchor="ctr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endParaRPr lang="ru-RU" sz="2400">
              <a:solidFill>
                <a:srgbClr val="FFFFFF"/>
              </a:solidFill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4455" name="Google Shape;330;p41"/>
          <p:cNvSpPr>
            <a:spLocks noChangeArrowheads="1"/>
          </p:cNvSpPr>
          <p:nvPr/>
        </p:nvSpPr>
        <p:spPr bwMode="auto">
          <a:xfrm>
            <a:off x="0" y="6237288"/>
            <a:ext cx="12192000" cy="620712"/>
          </a:xfrm>
          <a:prstGeom prst="rect">
            <a:avLst/>
          </a:prstGeom>
          <a:solidFill>
            <a:srgbClr val="C49500">
              <a:alpha val="71764"/>
            </a:srgbClr>
          </a:solidFill>
          <a:ln w="9525">
            <a:noFill/>
            <a:miter lim="800000"/>
            <a:headEnd/>
            <a:tailEnd/>
          </a:ln>
        </p:spPr>
        <p:txBody>
          <a:bodyPr lIns="91431" tIns="45699" rIns="91431" bIns="45699" anchor="ctr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endParaRPr lang="ru-RU" sz="2400">
              <a:solidFill>
                <a:srgbClr val="FFFFFF"/>
              </a:solidFill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pic>
        <p:nvPicPr>
          <p:cNvPr id="104456" name="Google Shape;331;p41" descr="C:\Users\Пользователь\Desktop\Консульации\Pravy_kvadrat.pn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544863">
            <a:off x="3162300" y="-550863"/>
            <a:ext cx="5276850" cy="3159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7" name="Google Shape;332;p41"/>
          <p:cNvSpPr txBox="1">
            <a:spLocks noChangeArrowheads="1"/>
          </p:cNvSpPr>
          <p:nvPr/>
        </p:nvSpPr>
        <p:spPr bwMode="auto">
          <a:xfrm>
            <a:off x="3816350" y="6313488"/>
            <a:ext cx="5011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699" rIns="91431" bIns="45699"/>
          <a:lstStyle/>
          <a:p>
            <a:pPr defTabSz="1219200">
              <a:buClr>
                <a:srgbClr val="000000"/>
              </a:buClr>
              <a:buFont typeface="Arial" charset="0"/>
              <a:buNone/>
            </a:pPr>
            <a:r>
              <a:rPr lang="ru-RU" sz="2000" b="1">
                <a:solidFill>
                  <a:srgbClr val="000000"/>
                </a:solidFill>
                <a:latin typeface="Noto Sans Symbols"/>
                <a:cs typeface="Arial" charset="0"/>
                <a:sym typeface="Noto Sans Symbols"/>
              </a:rPr>
              <a:t>Мультифакториальные заболевания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104458" name="Google Shape;333;p41"/>
          <p:cNvSpPr txBox="1">
            <a:spLocks noChangeArrowheads="1"/>
          </p:cNvSpPr>
          <p:nvPr/>
        </p:nvSpPr>
        <p:spPr bwMode="auto">
          <a:xfrm>
            <a:off x="4652963" y="566738"/>
            <a:ext cx="18510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699" rIns="91431" bIns="45699"/>
          <a:lstStyle/>
          <a:p>
            <a:pPr defTabSz="1219200">
              <a:buClr>
                <a:srgbClr val="000000"/>
              </a:buClr>
              <a:buFont typeface="Arial" charset="0"/>
              <a:buNone/>
            </a:pPr>
            <a:r>
              <a:rPr lang="ru-RU" sz="2400" b="1">
                <a:solidFill>
                  <a:srgbClr val="000000"/>
                </a:solidFill>
                <a:latin typeface="Noto Sans Symbols"/>
                <a:cs typeface="Arial" charset="0"/>
                <a:sym typeface="Noto Sans Symbols"/>
              </a:rPr>
              <a:t>ГЕНЕТИКА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104459" name="Google Shape;334;p41"/>
          <p:cNvSpPr txBox="1">
            <a:spLocks noChangeArrowheads="1"/>
          </p:cNvSpPr>
          <p:nvPr/>
        </p:nvSpPr>
        <p:spPr bwMode="auto">
          <a:xfrm rot="-5400000">
            <a:off x="-1242218" y="2810668"/>
            <a:ext cx="4146550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699" rIns="91431" bIns="45699"/>
          <a:lstStyle/>
          <a:p>
            <a:pPr defTabSz="1219200">
              <a:buClr>
                <a:srgbClr val="000000"/>
              </a:buClr>
              <a:buFont typeface="Arial" charset="0"/>
              <a:buNone/>
            </a:pPr>
            <a:r>
              <a:rPr lang="ru-RU" sz="2900">
                <a:solidFill>
                  <a:srgbClr val="000000"/>
                </a:solidFill>
                <a:latin typeface="Noto Sans Symbols"/>
                <a:cs typeface="Arial" charset="0"/>
                <a:sym typeface="Noto Sans Symbols"/>
              </a:rPr>
              <a:t>Окружающая среда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104460" name="Google Shape;335;p41"/>
          <p:cNvSpPr txBox="1">
            <a:spLocks noChangeArrowheads="1"/>
          </p:cNvSpPr>
          <p:nvPr/>
        </p:nvSpPr>
        <p:spPr bwMode="auto">
          <a:xfrm rot="5400000">
            <a:off x="9967120" y="1596231"/>
            <a:ext cx="2513012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699" rIns="91431" bIns="45699"/>
          <a:lstStyle/>
          <a:p>
            <a:pPr defTabSz="1219200">
              <a:buClr>
                <a:srgbClr val="000000"/>
              </a:buClr>
              <a:buFont typeface="Arial" charset="0"/>
              <a:buNone/>
            </a:pPr>
            <a:r>
              <a:rPr lang="ru-RU" sz="2900">
                <a:solidFill>
                  <a:srgbClr val="000000"/>
                </a:solidFill>
                <a:latin typeface="Noto Sans Symbols"/>
                <a:cs typeface="Arial" charset="0"/>
                <a:sym typeface="Noto Sans Symbols"/>
              </a:rPr>
              <a:t>Микробиом</a:t>
            </a:r>
          </a:p>
        </p:txBody>
      </p:sp>
      <p:sp>
        <p:nvSpPr>
          <p:cNvPr id="104461" name="Google Shape;336;p41"/>
          <p:cNvSpPr txBox="1">
            <a:spLocks noChangeArrowheads="1"/>
          </p:cNvSpPr>
          <p:nvPr/>
        </p:nvSpPr>
        <p:spPr bwMode="auto">
          <a:xfrm rot="5400000">
            <a:off x="9825832" y="4098131"/>
            <a:ext cx="2673350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699" rIns="91431" bIns="45699"/>
          <a:lstStyle/>
          <a:p>
            <a:pPr defTabSz="1219200">
              <a:buClr>
                <a:srgbClr val="000000"/>
              </a:buClr>
              <a:buFont typeface="Arial" charset="0"/>
              <a:buNone/>
            </a:pPr>
            <a:r>
              <a:rPr lang="ru-RU" sz="2900">
                <a:solidFill>
                  <a:srgbClr val="000000"/>
                </a:solidFill>
                <a:latin typeface="Noto Sans Symbols"/>
                <a:cs typeface="Arial" charset="0"/>
                <a:sym typeface="Noto Sans Symbols"/>
              </a:rPr>
              <a:t>Образ жизни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104462" name="Google Shape;337;p41"/>
          <p:cNvSpPr txBox="1">
            <a:spLocks noChangeArrowheads="1"/>
          </p:cNvSpPr>
          <p:nvPr/>
        </p:nvSpPr>
        <p:spPr bwMode="auto">
          <a:xfrm rot="380717">
            <a:off x="2033588" y="5487988"/>
            <a:ext cx="33305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699" rIns="91431" bIns="45699"/>
          <a:lstStyle/>
          <a:p>
            <a:pPr defTabSz="1219200"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000000"/>
                </a:solidFill>
                <a:latin typeface="Noto Sans Symbols"/>
                <a:cs typeface="Arial" charset="0"/>
                <a:sym typeface="Noto Sans Symbols"/>
              </a:rPr>
              <a:t>Депрессивное расстройство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104463" name="Google Shape;338;p41"/>
          <p:cNvSpPr txBox="1">
            <a:spLocks noChangeArrowheads="1"/>
          </p:cNvSpPr>
          <p:nvPr/>
        </p:nvSpPr>
        <p:spPr bwMode="auto">
          <a:xfrm>
            <a:off x="1782763" y="1758950"/>
            <a:ext cx="18192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699" rIns="91431" bIns="45699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r>
              <a:rPr lang="ru-RU" sz="1600">
                <a:solidFill>
                  <a:srgbClr val="000000"/>
                </a:solidFill>
                <a:latin typeface="Noto Sans Symbols"/>
                <a:cs typeface="Arial" charset="0"/>
                <a:sym typeface="Noto Sans Symbols"/>
              </a:rPr>
              <a:t>Резистентность 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algn="ctr" defTabSz="1219200">
              <a:buClr>
                <a:srgbClr val="000000"/>
              </a:buClr>
              <a:buFont typeface="Arial" charset="0"/>
              <a:buNone/>
            </a:pPr>
            <a:r>
              <a:rPr lang="ru-RU" sz="1600">
                <a:solidFill>
                  <a:srgbClr val="000000"/>
                </a:solidFill>
                <a:latin typeface="Noto Sans Symbols"/>
                <a:cs typeface="Arial" charset="0"/>
                <a:sym typeface="Noto Sans Symbols"/>
              </a:rPr>
              <a:t>к лептину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104464" name="Google Shape;339;p41"/>
          <p:cNvSpPr txBox="1">
            <a:spLocks noChangeArrowheads="1"/>
          </p:cNvSpPr>
          <p:nvPr/>
        </p:nvSpPr>
        <p:spPr bwMode="auto">
          <a:xfrm>
            <a:off x="7962900" y="1797050"/>
            <a:ext cx="2336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699" rIns="91431" bIns="45699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r>
              <a:rPr lang="ru-RU" sz="1600">
                <a:solidFill>
                  <a:srgbClr val="000000"/>
                </a:solidFill>
                <a:latin typeface="Noto Sans Symbols"/>
                <a:cs typeface="Arial" charset="0"/>
                <a:sym typeface="Noto Sans Symbols"/>
              </a:rPr>
              <a:t>Провоспалительные 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algn="ctr" defTabSz="1219200">
              <a:buClr>
                <a:srgbClr val="000000"/>
              </a:buClr>
              <a:buFont typeface="Arial" charset="0"/>
              <a:buNone/>
            </a:pPr>
            <a:r>
              <a:rPr lang="ru-RU" sz="1600">
                <a:solidFill>
                  <a:srgbClr val="000000"/>
                </a:solidFill>
                <a:latin typeface="Noto Sans Symbols"/>
                <a:cs typeface="Arial" charset="0"/>
                <a:sym typeface="Noto Sans Symbols"/>
              </a:rPr>
              <a:t>агенты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104465" name="Google Shape;340;p41"/>
          <p:cNvSpPr txBox="1">
            <a:spLocks noChangeArrowheads="1"/>
          </p:cNvSpPr>
          <p:nvPr/>
        </p:nvSpPr>
        <p:spPr bwMode="auto">
          <a:xfrm>
            <a:off x="3429000" y="2552700"/>
            <a:ext cx="1822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699" rIns="91431" bIns="45699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r>
              <a:rPr lang="ru-RU" sz="1600">
                <a:solidFill>
                  <a:srgbClr val="000000"/>
                </a:solidFill>
                <a:latin typeface="Noto Sans Symbols"/>
                <a:cs typeface="Arial" charset="0"/>
                <a:sym typeface="Noto Sans Symbols"/>
              </a:rPr>
              <a:t>Резистентность 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algn="ctr" defTabSz="1219200">
              <a:buClr>
                <a:srgbClr val="000000"/>
              </a:buClr>
              <a:buFont typeface="Arial" charset="0"/>
              <a:buNone/>
            </a:pPr>
            <a:r>
              <a:rPr lang="ru-RU" sz="1600">
                <a:solidFill>
                  <a:srgbClr val="000000"/>
                </a:solidFill>
                <a:latin typeface="Noto Sans Symbols"/>
                <a:cs typeface="Arial" charset="0"/>
                <a:sym typeface="Noto Sans Symbols"/>
              </a:rPr>
              <a:t>к инсулину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104466" name="Google Shape;341;p41"/>
          <p:cNvSpPr txBox="1">
            <a:spLocks noChangeArrowheads="1"/>
          </p:cNvSpPr>
          <p:nvPr/>
        </p:nvSpPr>
        <p:spPr bwMode="auto">
          <a:xfrm>
            <a:off x="6407150" y="2678113"/>
            <a:ext cx="17446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699" rIns="91431" bIns="45699"/>
          <a:lstStyle/>
          <a:p>
            <a:pPr defTabSz="1219200">
              <a:buClr>
                <a:srgbClr val="000000"/>
              </a:buClr>
              <a:buFont typeface="Arial" charset="0"/>
              <a:buNone/>
            </a:pPr>
            <a:r>
              <a:rPr lang="ru-RU" sz="1600">
                <a:solidFill>
                  <a:srgbClr val="000000"/>
                </a:solidFill>
                <a:latin typeface="Noto Sans Symbols"/>
                <a:cs typeface="Arial" charset="0"/>
                <a:sym typeface="Noto Sans Symbols"/>
              </a:rPr>
              <a:t>Дислипидемия</a:t>
            </a:r>
          </a:p>
        </p:txBody>
      </p:sp>
      <p:sp>
        <p:nvSpPr>
          <p:cNvPr id="104467" name="Google Shape;342;p41"/>
          <p:cNvSpPr txBox="1">
            <a:spLocks noChangeArrowheads="1"/>
          </p:cNvSpPr>
          <p:nvPr/>
        </p:nvSpPr>
        <p:spPr bwMode="auto">
          <a:xfrm>
            <a:off x="1354138" y="2709863"/>
            <a:ext cx="2138362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699" rIns="91431" bIns="45699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r>
              <a:rPr lang="ru-RU" sz="1500">
                <a:solidFill>
                  <a:srgbClr val="1D1B10"/>
                </a:solidFill>
                <a:latin typeface="Noto Sans Symbols"/>
                <a:cs typeface="Arial" charset="0"/>
                <a:sym typeface="Noto Sans Symbols"/>
              </a:rPr>
              <a:t>ЦНС</a:t>
            </a:r>
            <a:br>
              <a:rPr lang="ru-RU" sz="1500">
                <a:solidFill>
                  <a:srgbClr val="1D1B10"/>
                </a:solidFill>
                <a:latin typeface="Noto Sans Symbols"/>
                <a:cs typeface="Arial" charset="0"/>
                <a:sym typeface="Noto Sans Symbols"/>
              </a:rPr>
            </a:br>
            <a:r>
              <a:rPr lang="ru-RU" sz="1500">
                <a:solidFill>
                  <a:srgbClr val="1D1B10"/>
                </a:solidFill>
                <a:latin typeface="Noto Sans Symbols"/>
                <a:cs typeface="Arial" charset="0"/>
                <a:sym typeface="Noto Sans Symbols"/>
              </a:rPr>
              <a:t>Гипоталамус</a:t>
            </a:r>
            <a:br>
              <a:rPr lang="ru-RU" sz="1500">
                <a:solidFill>
                  <a:srgbClr val="1D1B10"/>
                </a:solidFill>
                <a:latin typeface="Noto Sans Symbols"/>
                <a:cs typeface="Arial" charset="0"/>
                <a:sym typeface="Noto Sans Symbols"/>
              </a:rPr>
            </a:br>
            <a:r>
              <a:rPr lang="ru-RU" sz="1500">
                <a:solidFill>
                  <a:srgbClr val="1D1B10"/>
                </a:solidFill>
                <a:latin typeface="Noto Sans Symbols"/>
                <a:cs typeface="Arial" charset="0"/>
                <a:sym typeface="Noto Sans Symbols"/>
              </a:rPr>
              <a:t>Инсула</a:t>
            </a:r>
          </a:p>
        </p:txBody>
      </p:sp>
      <p:sp>
        <p:nvSpPr>
          <p:cNvPr id="104468" name="Google Shape;343;p41"/>
          <p:cNvSpPr txBox="1">
            <a:spLocks noChangeArrowheads="1"/>
          </p:cNvSpPr>
          <p:nvPr/>
        </p:nvSpPr>
        <p:spPr bwMode="auto">
          <a:xfrm>
            <a:off x="8794750" y="2925763"/>
            <a:ext cx="1951038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699" rIns="91431" bIns="45699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r>
              <a:rPr lang="ru-RU" sz="1500">
                <a:solidFill>
                  <a:srgbClr val="1D1B10"/>
                </a:solidFill>
                <a:latin typeface="Noto Sans Symbols"/>
                <a:cs typeface="Arial" charset="0"/>
                <a:sym typeface="Noto Sans Symbols"/>
              </a:rPr>
              <a:t>Жировая ткань, 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algn="ctr" defTabSz="1219200">
              <a:buClr>
                <a:srgbClr val="000000"/>
              </a:buClr>
              <a:buFont typeface="Arial" charset="0"/>
              <a:buNone/>
            </a:pPr>
            <a:r>
              <a:rPr lang="ru-RU" sz="1500">
                <a:solidFill>
                  <a:srgbClr val="1D1B10"/>
                </a:solidFill>
                <a:latin typeface="Noto Sans Symbols"/>
                <a:cs typeface="Arial" charset="0"/>
                <a:sym typeface="Noto Sans Symbols"/>
              </a:rPr>
              <a:t>поджелудочная 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algn="ctr" defTabSz="1219200">
              <a:buClr>
                <a:srgbClr val="000000"/>
              </a:buClr>
              <a:buFont typeface="Arial" charset="0"/>
              <a:buNone/>
            </a:pPr>
            <a:r>
              <a:rPr lang="ru-RU" sz="1500">
                <a:solidFill>
                  <a:srgbClr val="1D1B10"/>
                </a:solidFill>
                <a:latin typeface="Noto Sans Symbols"/>
                <a:cs typeface="Arial" charset="0"/>
                <a:sym typeface="Noto Sans Symbols"/>
              </a:rPr>
              <a:t>железа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104469" name="Google Shape;344;p41"/>
          <p:cNvSpPr txBox="1">
            <a:spLocks noChangeArrowheads="1"/>
          </p:cNvSpPr>
          <p:nvPr/>
        </p:nvSpPr>
        <p:spPr bwMode="auto">
          <a:xfrm>
            <a:off x="1487488" y="3954463"/>
            <a:ext cx="20748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699" rIns="91431" bIns="45699"/>
          <a:lstStyle/>
          <a:p>
            <a:pPr defTabSz="1219200">
              <a:buClr>
                <a:srgbClr val="000000"/>
              </a:buClr>
              <a:buFont typeface="Arial" charset="0"/>
              <a:buNone/>
            </a:pPr>
            <a:r>
              <a:rPr lang="ru-RU" sz="1600">
                <a:solidFill>
                  <a:srgbClr val="000000"/>
                </a:solidFill>
                <a:latin typeface="Noto Sans Symbols"/>
                <a:cs typeface="Arial" charset="0"/>
                <a:sym typeface="Noto Sans Symbols"/>
              </a:rPr>
              <a:t>Другие симптомы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104470" name="Google Shape;345;p41"/>
          <p:cNvSpPr txBox="1">
            <a:spLocks noChangeArrowheads="1"/>
          </p:cNvSpPr>
          <p:nvPr/>
        </p:nvSpPr>
        <p:spPr bwMode="auto">
          <a:xfrm>
            <a:off x="3143250" y="4510088"/>
            <a:ext cx="16192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699" rIns="91431" bIns="45699"/>
          <a:lstStyle/>
          <a:p>
            <a:pPr defTabSz="1219200"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000000"/>
                </a:solidFill>
                <a:latin typeface="Noto Sans Symbols"/>
                <a:cs typeface="Arial" charset="0"/>
                <a:sym typeface="Noto Sans Symbols"/>
              </a:rPr>
              <a:t>ГИПЕРФАГИЯ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104471" name="Google Shape;346;p41"/>
          <p:cNvSpPr txBox="1">
            <a:spLocks noChangeArrowheads="1"/>
          </p:cNvSpPr>
          <p:nvPr/>
        </p:nvSpPr>
        <p:spPr bwMode="auto">
          <a:xfrm>
            <a:off x="4652963" y="4508500"/>
            <a:ext cx="16510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699" rIns="91431" bIns="45699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000000"/>
                </a:solidFill>
                <a:latin typeface="Noto Sans Symbols"/>
                <a:cs typeface="Arial" charset="0"/>
                <a:sym typeface="Noto Sans Symbols"/>
              </a:rPr>
              <a:t>ПОВЫШЕНИЕ ВЕСА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104472" name="Google Shape;347;p41"/>
          <p:cNvSpPr txBox="1">
            <a:spLocks noChangeArrowheads="1"/>
          </p:cNvSpPr>
          <p:nvPr/>
        </p:nvSpPr>
        <p:spPr bwMode="auto">
          <a:xfrm>
            <a:off x="6311900" y="4529138"/>
            <a:ext cx="13144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699" rIns="91431" bIns="45699"/>
          <a:lstStyle/>
          <a:p>
            <a:pPr defTabSz="1219200">
              <a:buClr>
                <a:srgbClr val="000000"/>
              </a:buClr>
              <a:buFont typeface="Arial" charset="0"/>
              <a:buNone/>
            </a:pPr>
            <a:r>
              <a:rPr lang="ru-RU" sz="1500" b="1">
                <a:solidFill>
                  <a:srgbClr val="000000"/>
                </a:solidFill>
                <a:latin typeface="Noto Sans Symbols"/>
                <a:cs typeface="Arial" charset="0"/>
                <a:sym typeface="Noto Sans Symbols"/>
              </a:rPr>
              <a:t>СЛАБОСТЬ</a:t>
            </a:r>
            <a:endParaRPr lang="ru-RU" sz="15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104473" name="Google Shape;348;p41"/>
          <p:cNvSpPr txBox="1">
            <a:spLocks noChangeArrowheads="1"/>
          </p:cNvSpPr>
          <p:nvPr/>
        </p:nvSpPr>
        <p:spPr bwMode="auto">
          <a:xfrm>
            <a:off x="7632700" y="4554538"/>
            <a:ext cx="18113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699" rIns="91431" bIns="45699"/>
          <a:lstStyle/>
          <a:p>
            <a:pPr defTabSz="1219200">
              <a:buClr>
                <a:srgbClr val="000000"/>
              </a:buClr>
              <a:buFont typeface="Arial" charset="0"/>
              <a:buNone/>
            </a:pPr>
            <a:r>
              <a:rPr lang="ru-RU" sz="1500" b="1">
                <a:solidFill>
                  <a:srgbClr val="000000"/>
                </a:solidFill>
                <a:latin typeface="Noto Sans Symbols"/>
                <a:cs typeface="Arial" charset="0"/>
                <a:sym typeface="Noto Sans Symbols"/>
              </a:rPr>
              <a:t>ГИПЕРСОМНИЯ</a:t>
            </a:r>
            <a:endParaRPr lang="ru-RU" sz="15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104474" name="Google Shape;349;p41"/>
          <p:cNvSpPr>
            <a:spLocks noChangeArrowheads="1"/>
          </p:cNvSpPr>
          <p:nvPr/>
        </p:nvSpPr>
        <p:spPr bwMode="auto">
          <a:xfrm rot="-404004">
            <a:off x="6815138" y="5257800"/>
            <a:ext cx="3567112" cy="738188"/>
          </a:xfrm>
          <a:prstGeom prst="ellipse">
            <a:avLst/>
          </a:prstGeom>
          <a:solidFill>
            <a:srgbClr val="C49500">
              <a:alpha val="73724"/>
            </a:srgbClr>
          </a:solidFill>
          <a:ln w="9525">
            <a:noFill/>
            <a:round/>
            <a:headEnd/>
            <a:tailEnd/>
          </a:ln>
        </p:spPr>
        <p:txBody>
          <a:bodyPr lIns="91431" tIns="45699" rIns="91431" bIns="45699" anchor="ctr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endParaRPr lang="ru-RU" sz="2400">
              <a:solidFill>
                <a:srgbClr val="FFFFFF"/>
              </a:solidFill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4475" name="Google Shape;350;p41"/>
          <p:cNvSpPr txBox="1">
            <a:spLocks noChangeArrowheads="1"/>
          </p:cNvSpPr>
          <p:nvPr/>
        </p:nvSpPr>
        <p:spPr bwMode="auto">
          <a:xfrm rot="-404004">
            <a:off x="6845300" y="5446713"/>
            <a:ext cx="3573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699" rIns="91431" bIns="45699"/>
          <a:lstStyle/>
          <a:p>
            <a:pPr defTabSz="1219200"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000000"/>
                </a:solidFill>
                <a:latin typeface="Noto Sans Symbols"/>
                <a:cs typeface="Arial" charset="0"/>
                <a:sym typeface="Noto Sans Symbols"/>
              </a:rPr>
              <a:t>Метаболические расстройства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104476" name="Google Shape;351;p41"/>
          <p:cNvSpPr>
            <a:spLocks noChangeArrowheads="1"/>
          </p:cNvSpPr>
          <p:nvPr/>
        </p:nvSpPr>
        <p:spPr bwMode="auto">
          <a:xfrm>
            <a:off x="4729163" y="4437063"/>
            <a:ext cx="1506537" cy="657225"/>
          </a:xfrm>
          <a:prstGeom prst="rect">
            <a:avLst/>
          </a:prstGeom>
          <a:noFill/>
          <a:ln w="25400">
            <a:solidFill>
              <a:srgbClr val="494429"/>
            </a:solidFill>
            <a:round/>
            <a:headEnd type="none" w="sm" len="sm"/>
            <a:tailEnd type="none" w="sm" len="sm"/>
          </a:ln>
        </p:spPr>
        <p:txBody>
          <a:bodyPr lIns="91431" tIns="45699" rIns="91431" bIns="45699" anchor="ctr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endParaRPr lang="ru-RU" sz="2400">
              <a:solidFill>
                <a:srgbClr val="FFFFFF"/>
              </a:solidFill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4477" name="Google Shape;352;p41"/>
          <p:cNvSpPr>
            <a:spLocks noChangeArrowheads="1"/>
          </p:cNvSpPr>
          <p:nvPr/>
        </p:nvSpPr>
        <p:spPr bwMode="auto">
          <a:xfrm>
            <a:off x="6381750" y="4437063"/>
            <a:ext cx="1319213" cy="574675"/>
          </a:xfrm>
          <a:prstGeom prst="rect">
            <a:avLst/>
          </a:prstGeom>
          <a:noFill/>
          <a:ln w="25400">
            <a:solidFill>
              <a:srgbClr val="494429"/>
            </a:solidFill>
            <a:round/>
            <a:headEnd type="none" w="sm" len="sm"/>
            <a:tailEnd type="none" w="sm" len="sm"/>
          </a:ln>
        </p:spPr>
        <p:txBody>
          <a:bodyPr lIns="91431" tIns="45699" rIns="91431" bIns="45699" anchor="ctr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endParaRPr lang="ru-RU" sz="2400">
              <a:solidFill>
                <a:srgbClr val="FFFFFF"/>
              </a:solidFill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4478" name="Google Shape;353;p41"/>
          <p:cNvSpPr>
            <a:spLocks noChangeArrowheads="1"/>
          </p:cNvSpPr>
          <p:nvPr/>
        </p:nvSpPr>
        <p:spPr bwMode="auto">
          <a:xfrm>
            <a:off x="7677150" y="4437063"/>
            <a:ext cx="1606550" cy="592137"/>
          </a:xfrm>
          <a:prstGeom prst="rect">
            <a:avLst/>
          </a:prstGeom>
          <a:noFill/>
          <a:ln w="25400">
            <a:solidFill>
              <a:srgbClr val="494429"/>
            </a:solidFill>
            <a:round/>
            <a:headEnd type="none" w="sm" len="sm"/>
            <a:tailEnd type="none" w="sm" len="sm"/>
          </a:ln>
        </p:spPr>
        <p:txBody>
          <a:bodyPr lIns="91431" tIns="45699" rIns="91431" bIns="45699" anchor="ctr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endParaRPr lang="ru-RU" sz="2400">
              <a:solidFill>
                <a:srgbClr val="FFFFFF"/>
              </a:solidFill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cxnSp>
        <p:nvCxnSpPr>
          <p:cNvPr id="104479" name="Google Shape;354;p41"/>
          <p:cNvCxnSpPr>
            <a:cxnSpLocks noChangeShapeType="1"/>
          </p:cNvCxnSpPr>
          <p:nvPr/>
        </p:nvCxnSpPr>
        <p:spPr bwMode="auto">
          <a:xfrm>
            <a:off x="4643438" y="3976688"/>
            <a:ext cx="468312" cy="323850"/>
          </a:xfrm>
          <a:prstGeom prst="curvedConnector3">
            <a:avLst>
              <a:gd name="adj1" fmla="val -824"/>
            </a:avLst>
          </a:prstGeom>
          <a:noFill/>
          <a:ln w="25400">
            <a:solidFill>
              <a:srgbClr val="494429"/>
            </a:solidFill>
            <a:round/>
            <a:headEnd type="none" w="sm" len="sm"/>
            <a:tailEnd type="stealth" w="med" len="med"/>
          </a:ln>
        </p:spPr>
      </p:cxnSp>
      <p:cxnSp>
        <p:nvCxnSpPr>
          <p:cNvPr id="104480" name="Google Shape;355;p41"/>
          <p:cNvCxnSpPr>
            <a:cxnSpLocks noChangeShapeType="1"/>
          </p:cNvCxnSpPr>
          <p:nvPr/>
        </p:nvCxnSpPr>
        <p:spPr bwMode="auto">
          <a:xfrm flipH="1">
            <a:off x="4111625" y="3978275"/>
            <a:ext cx="492125" cy="323850"/>
          </a:xfrm>
          <a:prstGeom prst="curvedConnector3">
            <a:avLst>
              <a:gd name="adj1" fmla="val -1296"/>
            </a:avLst>
          </a:prstGeom>
          <a:noFill/>
          <a:ln w="25400">
            <a:solidFill>
              <a:srgbClr val="494429"/>
            </a:solidFill>
            <a:round/>
            <a:headEnd type="none" w="sm" len="sm"/>
            <a:tailEnd type="stealth" w="med" len="med"/>
          </a:ln>
        </p:spPr>
      </p:cxnSp>
      <p:cxnSp>
        <p:nvCxnSpPr>
          <p:cNvPr id="104481" name="Google Shape;356;p41"/>
          <p:cNvCxnSpPr>
            <a:cxnSpLocks noChangeShapeType="1"/>
          </p:cNvCxnSpPr>
          <p:nvPr/>
        </p:nvCxnSpPr>
        <p:spPr bwMode="auto">
          <a:xfrm rot="10800000" flipH="1">
            <a:off x="4625975" y="3843338"/>
            <a:ext cx="1458913" cy="133350"/>
          </a:xfrm>
          <a:prstGeom prst="straightConnector1">
            <a:avLst/>
          </a:prstGeom>
          <a:noFill/>
          <a:ln w="25400">
            <a:solidFill>
              <a:srgbClr val="494429"/>
            </a:solidFill>
            <a:round/>
            <a:headEnd type="none" w="sm" len="sm"/>
            <a:tailEnd type="none" w="sm" len="sm"/>
          </a:ln>
        </p:spPr>
      </p:cxnSp>
      <p:cxnSp>
        <p:nvCxnSpPr>
          <p:cNvPr id="104482" name="Google Shape;357;p41"/>
          <p:cNvCxnSpPr>
            <a:cxnSpLocks noChangeShapeType="1"/>
          </p:cNvCxnSpPr>
          <p:nvPr/>
        </p:nvCxnSpPr>
        <p:spPr bwMode="auto">
          <a:xfrm>
            <a:off x="3222625" y="3843338"/>
            <a:ext cx="1403350" cy="133350"/>
          </a:xfrm>
          <a:prstGeom prst="straightConnector1">
            <a:avLst/>
          </a:prstGeom>
          <a:noFill/>
          <a:ln w="25400">
            <a:solidFill>
              <a:srgbClr val="494429"/>
            </a:solidFill>
            <a:round/>
            <a:headEnd type="none" w="sm" len="sm"/>
            <a:tailEnd type="none" w="sm" len="sm"/>
          </a:ln>
        </p:spPr>
      </p:cxnSp>
      <p:sp>
        <p:nvSpPr>
          <p:cNvPr id="104483" name="Google Shape;358;p41"/>
          <p:cNvSpPr txBox="1">
            <a:spLocks noChangeArrowheads="1"/>
          </p:cNvSpPr>
          <p:nvPr/>
        </p:nvSpPr>
        <p:spPr bwMode="auto">
          <a:xfrm>
            <a:off x="8629650" y="3976688"/>
            <a:ext cx="20748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699" rIns="91431" bIns="45699"/>
          <a:lstStyle/>
          <a:p>
            <a:pPr defTabSz="1219200">
              <a:buClr>
                <a:srgbClr val="000000"/>
              </a:buClr>
              <a:buFont typeface="Arial" charset="0"/>
              <a:buNone/>
            </a:pPr>
            <a:r>
              <a:rPr lang="ru-RU" sz="1600">
                <a:solidFill>
                  <a:srgbClr val="000000"/>
                </a:solidFill>
                <a:latin typeface="Noto Sans Symbols"/>
                <a:cs typeface="Arial" charset="0"/>
                <a:sym typeface="Noto Sans Symbols"/>
              </a:rPr>
              <a:t>Другие симптомы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104484" name="Google Shape;359;p41"/>
          <p:cNvSpPr>
            <a:spLocks noChangeArrowheads="1"/>
          </p:cNvSpPr>
          <p:nvPr/>
        </p:nvSpPr>
        <p:spPr bwMode="auto">
          <a:xfrm>
            <a:off x="1739900" y="4364038"/>
            <a:ext cx="468313" cy="415925"/>
          </a:xfrm>
          <a:prstGeom prst="rect">
            <a:avLst/>
          </a:prstGeom>
          <a:noFill/>
          <a:ln w="25400">
            <a:solidFill>
              <a:srgbClr val="494429"/>
            </a:solidFill>
            <a:round/>
            <a:headEnd type="none" w="sm" len="sm"/>
            <a:tailEnd type="none" w="sm" len="sm"/>
          </a:ln>
        </p:spPr>
        <p:txBody>
          <a:bodyPr lIns="91431" tIns="45699" rIns="91431" bIns="45699" anchor="ctr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endParaRPr lang="ru-RU" sz="2400">
              <a:solidFill>
                <a:srgbClr val="FFFFFF"/>
              </a:solidFill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4485" name="Google Shape;360;p41"/>
          <p:cNvSpPr>
            <a:spLocks noChangeArrowheads="1"/>
          </p:cNvSpPr>
          <p:nvPr/>
        </p:nvSpPr>
        <p:spPr bwMode="auto">
          <a:xfrm>
            <a:off x="2424113" y="4516438"/>
            <a:ext cx="466725" cy="415925"/>
          </a:xfrm>
          <a:prstGeom prst="rect">
            <a:avLst/>
          </a:prstGeom>
          <a:noFill/>
          <a:ln w="25400">
            <a:solidFill>
              <a:srgbClr val="494429"/>
            </a:solidFill>
            <a:round/>
            <a:headEnd type="none" w="sm" len="sm"/>
            <a:tailEnd type="none" w="sm" len="sm"/>
          </a:ln>
        </p:spPr>
        <p:txBody>
          <a:bodyPr lIns="91431" tIns="45699" rIns="91431" bIns="45699" anchor="ctr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endParaRPr lang="ru-RU" sz="2400">
              <a:solidFill>
                <a:srgbClr val="FFFFFF"/>
              </a:solidFill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4486" name="Google Shape;361;p41"/>
          <p:cNvSpPr>
            <a:spLocks noChangeArrowheads="1"/>
          </p:cNvSpPr>
          <p:nvPr/>
        </p:nvSpPr>
        <p:spPr bwMode="auto">
          <a:xfrm>
            <a:off x="9444038" y="4508500"/>
            <a:ext cx="468312" cy="414338"/>
          </a:xfrm>
          <a:prstGeom prst="rect">
            <a:avLst/>
          </a:prstGeom>
          <a:noFill/>
          <a:ln w="25400">
            <a:solidFill>
              <a:srgbClr val="494429"/>
            </a:solidFill>
            <a:round/>
            <a:headEnd type="none" w="sm" len="sm"/>
            <a:tailEnd type="none" w="sm" len="sm"/>
          </a:ln>
        </p:spPr>
        <p:txBody>
          <a:bodyPr lIns="91431" tIns="45699" rIns="91431" bIns="45699" anchor="ctr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endParaRPr lang="ru-RU" sz="2400">
              <a:solidFill>
                <a:srgbClr val="FFFFFF"/>
              </a:solidFill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4487" name="Google Shape;362;p41"/>
          <p:cNvSpPr>
            <a:spLocks noChangeArrowheads="1"/>
          </p:cNvSpPr>
          <p:nvPr/>
        </p:nvSpPr>
        <p:spPr bwMode="auto">
          <a:xfrm>
            <a:off x="10064750" y="4437063"/>
            <a:ext cx="423863" cy="412750"/>
          </a:xfrm>
          <a:prstGeom prst="rect">
            <a:avLst/>
          </a:prstGeom>
          <a:noFill/>
          <a:ln w="25400">
            <a:solidFill>
              <a:srgbClr val="494429"/>
            </a:solidFill>
            <a:round/>
            <a:headEnd type="none" w="sm" len="sm"/>
            <a:tailEnd type="none" w="sm" len="sm"/>
          </a:ln>
        </p:spPr>
        <p:txBody>
          <a:bodyPr lIns="91431" tIns="45699" rIns="91431" bIns="45699" anchor="ctr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endParaRPr lang="ru-RU" sz="2400">
              <a:solidFill>
                <a:srgbClr val="FFFFFF"/>
              </a:solidFill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cxnSp>
        <p:nvCxnSpPr>
          <p:cNvPr id="104488" name="Google Shape;363;p41"/>
          <p:cNvCxnSpPr>
            <a:cxnSpLocks noChangeShapeType="1"/>
          </p:cNvCxnSpPr>
          <p:nvPr/>
        </p:nvCxnSpPr>
        <p:spPr bwMode="auto">
          <a:xfrm>
            <a:off x="1430338" y="3643313"/>
            <a:ext cx="444500" cy="2667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494429"/>
            </a:solidFill>
            <a:round/>
            <a:headEnd type="none" w="sm" len="sm"/>
            <a:tailEnd type="stealth" w="med" len="med"/>
          </a:ln>
        </p:spPr>
      </p:cxnSp>
      <p:cxnSp>
        <p:nvCxnSpPr>
          <p:cNvPr id="104489" name="Google Shape;364;p41"/>
          <p:cNvCxnSpPr>
            <a:cxnSpLocks noChangeShapeType="1"/>
            <a:endCxn id="104475" idx="3"/>
          </p:cNvCxnSpPr>
          <p:nvPr/>
        </p:nvCxnSpPr>
        <p:spPr bwMode="auto">
          <a:xfrm rot="16200000" flipH="1">
            <a:off x="7583488" y="3832225"/>
            <a:ext cx="344487" cy="100013"/>
          </a:xfrm>
          <a:prstGeom prst="curvedConnector4">
            <a:avLst>
              <a:gd name="adj1" fmla="val 54398"/>
              <a:gd name="adj2" fmla="val 282519"/>
            </a:avLst>
          </a:prstGeom>
          <a:noFill/>
          <a:ln w="25400">
            <a:solidFill>
              <a:srgbClr val="494429"/>
            </a:solidFill>
            <a:round/>
            <a:headEnd type="none" w="sm" len="sm"/>
            <a:tailEnd type="stealth" w="med" len="med"/>
          </a:ln>
        </p:spPr>
      </p:cxnSp>
      <p:sp>
        <p:nvSpPr>
          <p:cNvPr id="104490" name="Google Shape;365;p41"/>
          <p:cNvSpPr>
            <a:spLocks noChangeArrowheads="1"/>
          </p:cNvSpPr>
          <p:nvPr/>
        </p:nvSpPr>
        <p:spPr bwMode="auto">
          <a:xfrm>
            <a:off x="1804988" y="2565400"/>
            <a:ext cx="360362" cy="265113"/>
          </a:xfrm>
          <a:prstGeom prst="lightningBol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lIns="91431" tIns="45699" rIns="91431" bIns="45699" anchor="ctr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endParaRPr lang="ru-RU" sz="2400">
              <a:solidFill>
                <a:srgbClr val="FFFFFF"/>
              </a:solidFill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4491" name="Google Shape;366;p41"/>
          <p:cNvSpPr>
            <a:spLocks noChangeArrowheads="1"/>
          </p:cNvSpPr>
          <p:nvPr/>
        </p:nvSpPr>
        <p:spPr bwMode="auto">
          <a:xfrm>
            <a:off x="8707438" y="2947988"/>
            <a:ext cx="360362" cy="265112"/>
          </a:xfrm>
          <a:prstGeom prst="lightningBol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lIns="91431" tIns="45699" rIns="91431" bIns="45699" anchor="ctr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endParaRPr lang="ru-RU" sz="2400">
              <a:solidFill>
                <a:srgbClr val="FFFFFF"/>
              </a:solidFill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4492" name="Google Shape;367;p41"/>
          <p:cNvSpPr>
            <a:spLocks noChangeArrowheads="1"/>
          </p:cNvSpPr>
          <p:nvPr/>
        </p:nvSpPr>
        <p:spPr bwMode="auto">
          <a:xfrm rot="-10163150">
            <a:off x="2768600" y="3246438"/>
            <a:ext cx="360363" cy="265112"/>
          </a:xfrm>
          <a:prstGeom prst="lightningBol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lIns="91431" tIns="45699" rIns="91431" bIns="45699" anchor="ctr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endParaRPr lang="ru-RU" sz="2400">
              <a:solidFill>
                <a:srgbClr val="FFFFFF"/>
              </a:solidFill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4493" name="Google Shape;368;p41"/>
          <p:cNvSpPr>
            <a:spLocks noChangeArrowheads="1"/>
          </p:cNvSpPr>
          <p:nvPr/>
        </p:nvSpPr>
        <p:spPr bwMode="auto">
          <a:xfrm rot="-10163150">
            <a:off x="10136188" y="3479800"/>
            <a:ext cx="360362" cy="265113"/>
          </a:xfrm>
          <a:prstGeom prst="lightningBol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lIns="91431" tIns="45699" rIns="91431" bIns="45699" anchor="ctr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endParaRPr lang="ru-RU" sz="2400">
              <a:solidFill>
                <a:srgbClr val="FFFFFF"/>
              </a:solidFill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4494" name="Google Shape;369;p41"/>
          <p:cNvSpPr>
            <a:spLocks/>
          </p:cNvSpPr>
          <p:nvPr/>
        </p:nvSpPr>
        <p:spPr bwMode="auto">
          <a:xfrm>
            <a:off x="811213" y="1046163"/>
            <a:ext cx="515937" cy="4181475"/>
          </a:xfrm>
          <a:prstGeom prst="rightBrace">
            <a:avLst>
              <a:gd name="adj1" fmla="val 8330"/>
              <a:gd name="adj2" fmla="val 50000"/>
            </a:avLst>
          </a:prstGeom>
          <a:noFill/>
          <a:ln w="22225">
            <a:solidFill>
              <a:srgbClr val="1D1B10"/>
            </a:solidFill>
            <a:round/>
            <a:headEnd type="none" w="sm" len="sm"/>
            <a:tailEnd type="none" w="sm" len="sm"/>
          </a:ln>
        </p:spPr>
        <p:txBody>
          <a:bodyPr lIns="91431" tIns="45699" rIns="91431" bIns="45699" anchor="ctr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endParaRPr lang="ru-RU" sz="2400">
              <a:solidFill>
                <a:srgbClr val="000000"/>
              </a:solidFill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4495" name="Google Shape;370;p41"/>
          <p:cNvSpPr>
            <a:spLocks/>
          </p:cNvSpPr>
          <p:nvPr/>
        </p:nvSpPr>
        <p:spPr bwMode="auto">
          <a:xfrm rot="10800000">
            <a:off x="10706100" y="630238"/>
            <a:ext cx="515938" cy="5199062"/>
          </a:xfrm>
          <a:prstGeom prst="rightBrace">
            <a:avLst>
              <a:gd name="adj1" fmla="val 8351"/>
              <a:gd name="adj2" fmla="val 50000"/>
            </a:avLst>
          </a:prstGeom>
          <a:noFill/>
          <a:ln w="22225">
            <a:solidFill>
              <a:srgbClr val="1D1B10"/>
            </a:solidFill>
            <a:round/>
            <a:headEnd type="none" w="sm" len="sm"/>
            <a:tailEnd type="none" w="sm" len="sm"/>
          </a:ln>
        </p:spPr>
        <p:txBody>
          <a:bodyPr lIns="91431" tIns="45699" rIns="91431" bIns="45699" anchor="ctr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endParaRPr lang="ru-RU" sz="2400">
              <a:solidFill>
                <a:srgbClr val="000000"/>
              </a:solidFill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cxnSp>
        <p:nvCxnSpPr>
          <p:cNvPr id="104496" name="Google Shape;371;p41"/>
          <p:cNvCxnSpPr>
            <a:cxnSpLocks noChangeShapeType="1"/>
          </p:cNvCxnSpPr>
          <p:nvPr/>
        </p:nvCxnSpPr>
        <p:spPr bwMode="auto">
          <a:xfrm rot="10800000" flipH="1">
            <a:off x="3005138" y="3263900"/>
            <a:ext cx="3197225" cy="9525"/>
          </a:xfrm>
          <a:prstGeom prst="straightConnector1">
            <a:avLst/>
          </a:prstGeom>
          <a:noFill/>
          <a:ln w="25400">
            <a:solidFill>
              <a:srgbClr val="494429"/>
            </a:solidFill>
            <a:round/>
            <a:headEnd type="none" w="sm" len="sm"/>
            <a:tailEnd type="none" w="sm" len="sm"/>
          </a:ln>
        </p:spPr>
      </p:cxnSp>
      <p:cxnSp>
        <p:nvCxnSpPr>
          <p:cNvPr id="104497" name="Google Shape;372;p41"/>
          <p:cNvCxnSpPr>
            <a:cxnSpLocks noChangeShapeType="1"/>
          </p:cNvCxnSpPr>
          <p:nvPr/>
        </p:nvCxnSpPr>
        <p:spPr bwMode="auto">
          <a:xfrm flipH="1">
            <a:off x="2211388" y="827088"/>
            <a:ext cx="276225" cy="231775"/>
          </a:xfrm>
          <a:prstGeom prst="straightConnector1">
            <a:avLst/>
          </a:prstGeom>
          <a:noFill/>
          <a:ln w="25400">
            <a:solidFill>
              <a:srgbClr val="0C0C0C"/>
            </a:solidFill>
            <a:round/>
            <a:headEnd type="none" w="sm" len="sm"/>
            <a:tailEnd type="stealth" w="med" len="med"/>
          </a:ln>
        </p:spPr>
      </p:cxnSp>
      <p:cxnSp>
        <p:nvCxnSpPr>
          <p:cNvPr id="104498" name="Google Shape;373;p41"/>
          <p:cNvCxnSpPr>
            <a:cxnSpLocks noChangeShapeType="1"/>
          </p:cNvCxnSpPr>
          <p:nvPr/>
        </p:nvCxnSpPr>
        <p:spPr bwMode="auto">
          <a:xfrm>
            <a:off x="6183313" y="738188"/>
            <a:ext cx="220662" cy="3206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</p:spPr>
      </p:cxnSp>
      <p:cxnSp>
        <p:nvCxnSpPr>
          <p:cNvPr id="104499" name="Google Shape;374;p41"/>
          <p:cNvCxnSpPr>
            <a:cxnSpLocks noChangeShapeType="1"/>
          </p:cNvCxnSpPr>
          <p:nvPr/>
        </p:nvCxnSpPr>
        <p:spPr bwMode="auto">
          <a:xfrm flipH="1">
            <a:off x="3600450" y="1381125"/>
            <a:ext cx="215900" cy="347663"/>
          </a:xfrm>
          <a:prstGeom prst="straightConnector1">
            <a:avLst/>
          </a:prstGeom>
          <a:noFill/>
          <a:ln w="25400">
            <a:solidFill>
              <a:srgbClr val="0C0C0C"/>
            </a:solidFill>
            <a:round/>
            <a:headEnd type="none" w="sm" len="sm"/>
            <a:tailEnd type="stealth" w="med" len="med"/>
          </a:ln>
        </p:spPr>
      </p:cxnSp>
      <p:cxnSp>
        <p:nvCxnSpPr>
          <p:cNvPr id="104500" name="Google Shape;375;p41"/>
          <p:cNvCxnSpPr>
            <a:cxnSpLocks noChangeShapeType="1"/>
          </p:cNvCxnSpPr>
          <p:nvPr/>
        </p:nvCxnSpPr>
        <p:spPr bwMode="auto">
          <a:xfrm>
            <a:off x="4857750" y="1322388"/>
            <a:ext cx="284163" cy="357187"/>
          </a:xfrm>
          <a:prstGeom prst="straightConnector1">
            <a:avLst/>
          </a:prstGeom>
          <a:noFill/>
          <a:ln w="25400">
            <a:solidFill>
              <a:srgbClr val="0C0C0C"/>
            </a:solidFill>
            <a:round/>
            <a:headEnd type="none" w="sm" len="sm"/>
            <a:tailEnd type="stealth" w="med" len="med"/>
          </a:ln>
        </p:spPr>
      </p:cxnSp>
      <p:cxnSp>
        <p:nvCxnSpPr>
          <p:cNvPr id="104501" name="Google Shape;376;p41"/>
          <p:cNvCxnSpPr>
            <a:cxnSpLocks noChangeShapeType="1"/>
          </p:cNvCxnSpPr>
          <p:nvPr/>
        </p:nvCxnSpPr>
        <p:spPr bwMode="auto">
          <a:xfrm>
            <a:off x="3222625" y="2544763"/>
            <a:ext cx="323850" cy="571500"/>
          </a:xfrm>
          <a:prstGeom prst="straightConnector1">
            <a:avLst/>
          </a:prstGeom>
          <a:noFill/>
          <a:ln w="25400">
            <a:solidFill>
              <a:srgbClr val="0C0C0C"/>
            </a:solidFill>
            <a:round/>
            <a:headEnd type="none" w="sm" len="sm"/>
            <a:tailEnd type="stealth" w="med" len="med"/>
          </a:ln>
        </p:spPr>
      </p:cxnSp>
      <p:cxnSp>
        <p:nvCxnSpPr>
          <p:cNvPr id="104502" name="Google Shape;377;p41"/>
          <p:cNvCxnSpPr>
            <a:cxnSpLocks noChangeShapeType="1"/>
          </p:cNvCxnSpPr>
          <p:nvPr/>
        </p:nvCxnSpPr>
        <p:spPr bwMode="auto">
          <a:xfrm flipH="1">
            <a:off x="5202238" y="2590800"/>
            <a:ext cx="306387" cy="635000"/>
          </a:xfrm>
          <a:prstGeom prst="straightConnector1">
            <a:avLst/>
          </a:prstGeom>
          <a:noFill/>
          <a:ln w="25400">
            <a:solidFill>
              <a:srgbClr val="0C0C0C"/>
            </a:solidFill>
            <a:round/>
            <a:headEnd type="none" w="sm" len="sm"/>
            <a:tailEnd type="stealth" w="med" len="med"/>
          </a:ln>
        </p:spPr>
      </p:cxnSp>
      <p:cxnSp>
        <p:nvCxnSpPr>
          <p:cNvPr id="104503" name="Google Shape;378;p41"/>
          <p:cNvCxnSpPr>
            <a:cxnSpLocks noChangeShapeType="1"/>
          </p:cNvCxnSpPr>
          <p:nvPr/>
        </p:nvCxnSpPr>
        <p:spPr bwMode="auto">
          <a:xfrm>
            <a:off x="2362200" y="1997075"/>
            <a:ext cx="490538" cy="1116013"/>
          </a:xfrm>
          <a:prstGeom prst="straightConnector1">
            <a:avLst/>
          </a:prstGeom>
          <a:noFill/>
          <a:ln w="25400">
            <a:solidFill>
              <a:srgbClr val="0C0C0C"/>
            </a:solidFill>
            <a:round/>
            <a:headEnd type="none" w="sm" len="sm"/>
            <a:tailEnd type="stealth" w="med" len="med"/>
          </a:ln>
        </p:spPr>
      </p:cxnSp>
      <p:cxnSp>
        <p:nvCxnSpPr>
          <p:cNvPr id="104504" name="Google Shape;379;p41"/>
          <p:cNvCxnSpPr>
            <a:cxnSpLocks noChangeShapeType="1"/>
          </p:cNvCxnSpPr>
          <p:nvPr/>
        </p:nvCxnSpPr>
        <p:spPr bwMode="auto">
          <a:xfrm flipH="1">
            <a:off x="5976938" y="2032000"/>
            <a:ext cx="427037" cy="1165225"/>
          </a:xfrm>
          <a:prstGeom prst="straightConnector1">
            <a:avLst/>
          </a:prstGeom>
          <a:noFill/>
          <a:ln w="25400">
            <a:solidFill>
              <a:srgbClr val="0C0C0C"/>
            </a:solidFill>
            <a:round/>
            <a:headEnd type="none" w="sm" len="sm"/>
            <a:tailEnd type="stealth" w="med" len="med"/>
          </a:ln>
        </p:spPr>
      </p:cxnSp>
      <p:pic>
        <p:nvPicPr>
          <p:cNvPr id="104505" name="Google Shape;380;p41" descr="Картинки по запросу узор для заставки"/>
          <p:cNvPicPr preferRelativeResize="0">
            <a:picLocks noChangeAspect="1" noChangeArrowheads="1"/>
          </p:cNvPicPr>
          <p:nvPr/>
        </p:nvPicPr>
        <p:blipFill>
          <a:blip r:embed="rId4"/>
          <a:srcRect r="6682" b="88297"/>
          <a:stretch>
            <a:fillRect/>
          </a:stretch>
        </p:blipFill>
        <p:spPr bwMode="auto">
          <a:xfrm>
            <a:off x="0" y="0"/>
            <a:ext cx="12192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506" name="Google Shape;381;p41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9713" y="165100"/>
            <a:ext cx="460375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07" name="Google Shape;382;p41"/>
          <p:cNvSpPr>
            <a:spLocks noChangeArrowheads="1"/>
          </p:cNvSpPr>
          <p:nvPr/>
        </p:nvSpPr>
        <p:spPr bwMode="auto">
          <a:xfrm>
            <a:off x="4846638" y="3046413"/>
            <a:ext cx="1873250" cy="984250"/>
          </a:xfrm>
          <a:prstGeom prst="ellipse">
            <a:avLst/>
          </a:prstGeom>
          <a:solidFill>
            <a:srgbClr val="C49500">
              <a:alpha val="71764"/>
            </a:srgbClr>
          </a:solidFill>
          <a:ln w="25400">
            <a:solidFill>
              <a:srgbClr val="0C0C0C"/>
            </a:solidFill>
            <a:round/>
            <a:headEnd type="none" w="sm" len="sm"/>
            <a:tailEnd type="none" w="sm" len="sm"/>
          </a:ln>
        </p:spPr>
        <p:txBody>
          <a:bodyPr lIns="91431" tIns="45699" rIns="91431" bIns="45699" anchor="ctr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endParaRPr lang="ru-RU" sz="2400">
              <a:solidFill>
                <a:srgbClr val="FFFFFF"/>
              </a:solidFill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4508" name="Google Shape;383;p41"/>
          <p:cNvSpPr txBox="1">
            <a:spLocks noChangeArrowheads="1"/>
          </p:cNvSpPr>
          <p:nvPr/>
        </p:nvSpPr>
        <p:spPr bwMode="auto">
          <a:xfrm>
            <a:off x="5056188" y="3236913"/>
            <a:ext cx="15049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699" rIns="91431" bIns="45699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r>
              <a:rPr lang="ru-RU" sz="1600">
                <a:solidFill>
                  <a:srgbClr val="000000"/>
                </a:solidFill>
                <a:latin typeface="Noto Sans Symbols"/>
                <a:cs typeface="Arial" charset="0"/>
                <a:sym typeface="Noto Sans Symbols"/>
              </a:rPr>
              <a:t>Дисфункция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algn="ctr" defTabSz="1219200">
              <a:buClr>
                <a:srgbClr val="000000"/>
              </a:buClr>
              <a:buFont typeface="Arial" charset="0"/>
              <a:buNone/>
            </a:pPr>
            <a:r>
              <a:rPr lang="ru-RU" sz="1600">
                <a:solidFill>
                  <a:srgbClr val="000000"/>
                </a:solidFill>
                <a:latin typeface="Noto Sans Symbols"/>
                <a:cs typeface="Arial" charset="0"/>
                <a:sym typeface="Noto Sans Symbols"/>
              </a:rPr>
              <a:t>ГГН-оси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cxnSp>
        <p:nvCxnSpPr>
          <p:cNvPr id="104509" name="Google Shape;384;p41"/>
          <p:cNvCxnSpPr>
            <a:cxnSpLocks noChangeShapeType="1"/>
          </p:cNvCxnSpPr>
          <p:nvPr/>
        </p:nvCxnSpPr>
        <p:spPr bwMode="auto">
          <a:xfrm>
            <a:off x="4340225" y="1482725"/>
            <a:ext cx="0" cy="711200"/>
          </a:xfrm>
          <a:prstGeom prst="straightConnector1">
            <a:avLst/>
          </a:prstGeom>
          <a:noFill/>
          <a:ln w="25400">
            <a:solidFill>
              <a:srgbClr val="0C0C0C"/>
            </a:solidFill>
            <a:round/>
            <a:headEnd type="none" w="sm" len="sm"/>
            <a:tailEnd type="stealth" w="med" len="med"/>
          </a:ln>
        </p:spPr>
      </p:cxnSp>
      <p:cxnSp>
        <p:nvCxnSpPr>
          <p:cNvPr id="104510" name="Google Shape;385;p41"/>
          <p:cNvCxnSpPr>
            <a:cxnSpLocks noChangeShapeType="1"/>
            <a:stCxn id="104507" idx="4"/>
          </p:cNvCxnSpPr>
          <p:nvPr/>
        </p:nvCxnSpPr>
        <p:spPr bwMode="auto">
          <a:xfrm>
            <a:off x="4338638" y="3022600"/>
            <a:ext cx="22225" cy="214313"/>
          </a:xfrm>
          <a:prstGeom prst="straightConnector1">
            <a:avLst/>
          </a:prstGeom>
          <a:noFill/>
          <a:ln w="25400">
            <a:solidFill>
              <a:srgbClr val="0C0C0C"/>
            </a:solidFill>
            <a:round/>
            <a:headEnd type="none" w="sm" len="sm"/>
            <a:tailEnd type="stealth" w="med" len="med"/>
          </a:ln>
        </p:spPr>
      </p:cxnSp>
      <p:sp>
        <p:nvSpPr>
          <p:cNvPr id="104511" name="Google Shape;436;p44"/>
          <p:cNvSpPr txBox="1">
            <a:spLocks/>
          </p:cNvSpPr>
          <p:nvPr/>
        </p:nvSpPr>
        <p:spPr bwMode="auto">
          <a:xfrm>
            <a:off x="558800" y="-184150"/>
            <a:ext cx="11066463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7" tIns="60932" rIns="121897" bIns="60932" anchor="ctr"/>
          <a:lstStyle/>
          <a:p>
            <a:pPr algn="ctr" defTabSz="1219200">
              <a:buClr>
                <a:srgbClr val="FFFFFF"/>
              </a:buClr>
              <a:buSzPts val="3200"/>
              <a:buFont typeface="Noto Sans Symbols"/>
              <a:buNone/>
            </a:pPr>
            <a:r>
              <a:rPr lang="ru-RU" sz="3200">
                <a:solidFill>
                  <a:srgbClr val="FFFFFF"/>
                </a:solidFill>
                <a:latin typeface="Noto Sans Symbols"/>
                <a:cs typeface="Arial" charset="0"/>
                <a:sym typeface="Noto Sans Symbols"/>
              </a:rPr>
              <a:t>Гипотеза кластерной генетической коморбидности</a:t>
            </a:r>
            <a:endParaRPr lang="ru-RU" sz="5900">
              <a:solidFill>
                <a:srgbClr val="000000"/>
              </a:solidFill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pic>
        <p:nvPicPr>
          <p:cNvPr id="104512" name="Рисунок 4" descr="logoSPbGMU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296650" y="100013"/>
            <a:ext cx="60325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5387961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Google Shape;390;p42" descr="Картинки по запросу узор для заставки"/>
          <p:cNvPicPr preferRelativeResize="0">
            <a:picLocks noChangeAspect="1" noChangeArrowheads="1"/>
          </p:cNvPicPr>
          <p:nvPr/>
        </p:nvPicPr>
        <p:blipFill>
          <a:blip r:embed="rId3"/>
          <a:srcRect r="6682" b="88297"/>
          <a:stretch>
            <a:fillRect/>
          </a:stretch>
        </p:blipFill>
        <p:spPr bwMode="auto">
          <a:xfrm>
            <a:off x="0" y="0"/>
            <a:ext cx="12192000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2" name="Google Shape;391;p42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9713" y="165100"/>
            <a:ext cx="4603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3" name="Google Shape;392;p42" descr="C:\Users\Acer\Desktop\Слайды\Слайд.bmp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119188"/>
            <a:ext cx="12166600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4" name="Google Shape;393;p42"/>
          <p:cNvSpPr txBox="1">
            <a:spLocks noChangeArrowheads="1"/>
          </p:cNvSpPr>
          <p:nvPr/>
        </p:nvSpPr>
        <p:spPr bwMode="auto">
          <a:xfrm rot="2126872">
            <a:off x="1028700" y="5297488"/>
            <a:ext cx="13033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7" tIns="60932" rIns="121897" bIns="60932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Инфекционные </a:t>
            </a:r>
            <a:b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</a:b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заболевания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107525" name="Google Shape;394;p42"/>
          <p:cNvSpPr txBox="1">
            <a:spLocks noChangeArrowheads="1"/>
          </p:cNvSpPr>
          <p:nvPr/>
        </p:nvSpPr>
        <p:spPr bwMode="auto">
          <a:xfrm rot="2126872">
            <a:off x="1700213" y="5240338"/>
            <a:ext cx="990600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7" tIns="60932" rIns="121897" bIns="60932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Неоплазмы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107526" name="Google Shape;395;p42"/>
          <p:cNvSpPr txBox="1">
            <a:spLocks noChangeArrowheads="1"/>
          </p:cNvSpPr>
          <p:nvPr/>
        </p:nvSpPr>
        <p:spPr bwMode="auto">
          <a:xfrm rot="2126872">
            <a:off x="2271713" y="5319713"/>
            <a:ext cx="13795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7" tIns="60932" rIns="121897" bIns="60932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Метаболические 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algn="ctr" defTabSz="1219200">
              <a:buClr>
                <a:srgbClr val="000000"/>
              </a:buClr>
              <a:buFont typeface="Arial" charset="0"/>
              <a:buNone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нарушения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107527" name="Google Shape;396;p42"/>
          <p:cNvSpPr txBox="1">
            <a:spLocks noChangeArrowheads="1"/>
          </p:cNvSpPr>
          <p:nvPr/>
        </p:nvSpPr>
        <p:spPr bwMode="auto">
          <a:xfrm rot="2126872">
            <a:off x="2792413" y="5187950"/>
            <a:ext cx="865187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7" tIns="60932" rIns="121897" bIns="60932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Гемопоэз</a:t>
            </a:r>
          </a:p>
        </p:txBody>
      </p:sp>
      <p:sp>
        <p:nvSpPr>
          <p:cNvPr id="107528" name="Google Shape;397;p42"/>
          <p:cNvSpPr txBox="1">
            <a:spLocks noChangeArrowheads="1"/>
          </p:cNvSpPr>
          <p:nvPr/>
        </p:nvSpPr>
        <p:spPr bwMode="auto">
          <a:xfrm rot="2126872">
            <a:off x="3046413" y="5346700"/>
            <a:ext cx="141605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7" tIns="60932" rIns="121897" bIns="60932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Психические р-ва</a:t>
            </a:r>
          </a:p>
        </p:txBody>
      </p:sp>
      <p:sp>
        <p:nvSpPr>
          <p:cNvPr id="107529" name="Google Shape;398;p42"/>
          <p:cNvSpPr txBox="1">
            <a:spLocks noChangeArrowheads="1"/>
          </p:cNvSpPr>
          <p:nvPr/>
        </p:nvSpPr>
        <p:spPr bwMode="auto">
          <a:xfrm rot="2126872">
            <a:off x="3340100" y="5440363"/>
            <a:ext cx="1701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7" tIns="60932" rIns="121897" bIns="60932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Неврологические р-ва</a:t>
            </a:r>
          </a:p>
        </p:txBody>
      </p:sp>
      <p:sp>
        <p:nvSpPr>
          <p:cNvPr id="107530" name="Google Shape;399;p42"/>
          <p:cNvSpPr txBox="1">
            <a:spLocks noChangeArrowheads="1"/>
          </p:cNvSpPr>
          <p:nvPr/>
        </p:nvSpPr>
        <p:spPr bwMode="auto">
          <a:xfrm rot="2126872">
            <a:off x="3867150" y="5302250"/>
            <a:ext cx="12255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7" tIns="60932" rIns="121897" bIns="60932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Органы чувств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107531" name="Google Shape;400;p42"/>
          <p:cNvSpPr txBox="1">
            <a:spLocks noChangeArrowheads="1"/>
          </p:cNvSpPr>
          <p:nvPr/>
        </p:nvSpPr>
        <p:spPr bwMode="auto">
          <a:xfrm rot="2126872">
            <a:off x="4548188" y="5389563"/>
            <a:ext cx="1657350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7" tIns="60932" rIns="121897" bIns="60932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Сердечно-сосудистая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algn="ctr" defTabSz="1219200">
              <a:buClr>
                <a:srgbClr val="000000"/>
              </a:buClr>
              <a:buFont typeface="Arial" charset="0"/>
              <a:buNone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система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107532" name="Google Shape;401;p42"/>
          <p:cNvSpPr txBox="1">
            <a:spLocks noChangeArrowheads="1"/>
          </p:cNvSpPr>
          <p:nvPr/>
        </p:nvSpPr>
        <p:spPr bwMode="auto">
          <a:xfrm rot="2126872">
            <a:off x="5346700" y="5429250"/>
            <a:ext cx="166370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7" tIns="60932" rIns="121897" bIns="60932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Дыхательная система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107533" name="Google Shape;402;p42"/>
          <p:cNvSpPr txBox="1">
            <a:spLocks noChangeArrowheads="1"/>
          </p:cNvSpPr>
          <p:nvPr/>
        </p:nvSpPr>
        <p:spPr bwMode="auto">
          <a:xfrm rot="2126872">
            <a:off x="6081713" y="5399088"/>
            <a:ext cx="169545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7" tIns="60932" rIns="121897" bIns="60932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Желудочно-кишечная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algn="ctr" defTabSz="1219200">
              <a:buClr>
                <a:srgbClr val="000000"/>
              </a:buClr>
              <a:buFont typeface="Arial" charset="0"/>
              <a:buNone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система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107534" name="Google Shape;403;p42"/>
          <p:cNvSpPr txBox="1">
            <a:spLocks noChangeArrowheads="1"/>
          </p:cNvSpPr>
          <p:nvPr/>
        </p:nvSpPr>
        <p:spPr bwMode="auto">
          <a:xfrm rot="2126872">
            <a:off x="7285038" y="5246688"/>
            <a:ext cx="113347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7" tIns="60932" rIns="121897" bIns="60932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Мочеполовая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algn="ctr" defTabSz="1219200">
              <a:buClr>
                <a:srgbClr val="000000"/>
              </a:buClr>
              <a:buFont typeface="Arial" charset="0"/>
              <a:buNone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система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107535" name="Google Shape;404;p42"/>
          <p:cNvSpPr txBox="1">
            <a:spLocks noChangeArrowheads="1"/>
          </p:cNvSpPr>
          <p:nvPr/>
        </p:nvSpPr>
        <p:spPr bwMode="auto">
          <a:xfrm rot="2126872">
            <a:off x="7859713" y="5237163"/>
            <a:ext cx="1165225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7" tIns="60932" rIns="121897" bIns="60932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Осложнения 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algn="ctr" defTabSz="1219200">
              <a:buClr>
                <a:srgbClr val="000000"/>
              </a:buClr>
              <a:buFont typeface="Arial" charset="0"/>
              <a:buNone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беременности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107536" name="Google Shape;405;p42"/>
          <p:cNvSpPr txBox="1">
            <a:spLocks noChangeArrowheads="1"/>
          </p:cNvSpPr>
          <p:nvPr/>
        </p:nvSpPr>
        <p:spPr bwMode="auto">
          <a:xfrm rot="2126872">
            <a:off x="8221663" y="5453063"/>
            <a:ext cx="1855787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7" tIns="60932" rIns="121897" bIns="60932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Дерматологические р-ва</a:t>
            </a:r>
          </a:p>
        </p:txBody>
      </p:sp>
      <p:sp>
        <p:nvSpPr>
          <p:cNvPr id="107537" name="Google Shape;406;p42"/>
          <p:cNvSpPr txBox="1">
            <a:spLocks noChangeArrowheads="1"/>
          </p:cNvSpPr>
          <p:nvPr/>
        </p:nvSpPr>
        <p:spPr bwMode="auto">
          <a:xfrm rot="2126872">
            <a:off x="8659813" y="5335588"/>
            <a:ext cx="160655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7" tIns="60932" rIns="121897" bIns="60932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Мышечно-скелетная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algn="ctr" defTabSz="1219200">
              <a:buClr>
                <a:srgbClr val="000000"/>
              </a:buClr>
              <a:buFont typeface="Arial" charset="0"/>
              <a:buNone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система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107538" name="Google Shape;407;p42"/>
          <p:cNvSpPr txBox="1">
            <a:spLocks noChangeArrowheads="1"/>
          </p:cNvSpPr>
          <p:nvPr/>
        </p:nvSpPr>
        <p:spPr bwMode="auto">
          <a:xfrm rot="2126872">
            <a:off x="9150350" y="5335588"/>
            <a:ext cx="1403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7" tIns="60932" rIns="121897" bIns="60932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Врождённые р-ва</a:t>
            </a:r>
          </a:p>
        </p:txBody>
      </p:sp>
      <p:sp>
        <p:nvSpPr>
          <p:cNvPr id="107539" name="Google Shape;408;p42"/>
          <p:cNvSpPr txBox="1">
            <a:spLocks noChangeArrowheads="1"/>
          </p:cNvSpPr>
          <p:nvPr/>
        </p:nvSpPr>
        <p:spPr bwMode="auto">
          <a:xfrm rot="2126872">
            <a:off x="9639300" y="5156200"/>
            <a:ext cx="757238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7" tIns="60932" rIns="121897" bIns="60932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Травмы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107540" name="Google Shape;409;p42"/>
          <p:cNvSpPr txBox="1">
            <a:spLocks noChangeArrowheads="1"/>
          </p:cNvSpPr>
          <p:nvPr/>
        </p:nvSpPr>
        <p:spPr bwMode="auto">
          <a:xfrm>
            <a:off x="5675313" y="6405563"/>
            <a:ext cx="6483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7" tIns="60932" rIns="121897" bIns="60932"/>
          <a:lstStyle/>
          <a:p>
            <a:pPr defTabSz="1219200">
              <a:buClr>
                <a:srgbClr val="000000"/>
              </a:buClr>
              <a:buFont typeface="Arial" charset="0"/>
              <a:buNone/>
            </a:pPr>
            <a:r>
              <a:rPr lang="ru-RU" sz="1600">
                <a:solidFill>
                  <a:srgbClr val="000000"/>
                </a:solidFill>
                <a:latin typeface="Noto Sans Symbols"/>
                <a:cs typeface="Arial" charset="0"/>
                <a:sym typeface="Noto Sans Symbols"/>
              </a:rPr>
              <a:t>(Aдаптировано из Mulugeta et al., </a:t>
            </a:r>
            <a:r>
              <a:rPr lang="ru-RU" sz="1600" i="1">
                <a:solidFill>
                  <a:srgbClr val="000000"/>
                </a:solidFill>
                <a:latin typeface="Noto Sans Symbols"/>
                <a:cs typeface="Arial" charset="0"/>
                <a:sym typeface="Noto Sans Symbols"/>
              </a:rPr>
              <a:t>Molecular Psychiatry</a:t>
            </a:r>
            <a:r>
              <a:rPr lang="ru-RU" sz="1600">
                <a:solidFill>
                  <a:srgbClr val="000000"/>
                </a:solidFill>
                <a:latin typeface="Noto Sans Symbols"/>
                <a:cs typeface="Arial" charset="0"/>
                <a:sym typeface="Noto Sans Symbols"/>
              </a:rPr>
              <a:t>, 2019) </a:t>
            </a:r>
          </a:p>
        </p:txBody>
      </p:sp>
      <p:sp>
        <p:nvSpPr>
          <p:cNvPr id="107541" name="Google Shape;410;p42"/>
          <p:cNvSpPr txBox="1">
            <a:spLocks noChangeArrowheads="1"/>
          </p:cNvSpPr>
          <p:nvPr/>
        </p:nvSpPr>
        <p:spPr bwMode="auto">
          <a:xfrm>
            <a:off x="6370638" y="933450"/>
            <a:ext cx="5381625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7" tIns="60932" rIns="121897" bIns="60932"/>
          <a:lstStyle/>
          <a:p>
            <a:pPr algn="ctr" defTabSz="1219200">
              <a:buClr>
                <a:srgbClr val="000000"/>
              </a:buClr>
              <a:buFont typeface="Arial" charset="0"/>
              <a:buNone/>
            </a:pPr>
            <a:r>
              <a:rPr lang="ru-RU" sz="1900">
                <a:solidFill>
                  <a:srgbClr val="000000"/>
                </a:solidFill>
                <a:latin typeface="Noto Sans Symbols"/>
                <a:cs typeface="Arial" charset="0"/>
                <a:sym typeface="Noto Sans Symbols"/>
              </a:rPr>
              <a:t>Манхэттенский график полнофеномного ассоциативного анализа 44-х независимых генетических вариантов, ассоциированных с депрессией и 42-мя соматическими заболеваниями.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107542" name="Google Shape;436;p44"/>
          <p:cNvSpPr txBox="1">
            <a:spLocks/>
          </p:cNvSpPr>
          <p:nvPr/>
        </p:nvSpPr>
        <p:spPr bwMode="auto">
          <a:xfrm>
            <a:off x="609600" y="-119063"/>
            <a:ext cx="109728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7" tIns="60932" rIns="121897" bIns="60932" anchor="ctr"/>
          <a:lstStyle/>
          <a:p>
            <a:pPr algn="ctr" defTabSz="1219200">
              <a:buClr>
                <a:srgbClr val="FFFFFF"/>
              </a:buClr>
              <a:buSzPts val="3200"/>
              <a:buFont typeface="Noto Sans Symbols"/>
              <a:buNone/>
            </a:pPr>
            <a:r>
              <a:rPr lang="ru-RU" sz="3200">
                <a:solidFill>
                  <a:srgbClr val="FFFFFF"/>
                </a:solidFill>
                <a:latin typeface="Noto Sans Symbols"/>
                <a:cs typeface="Arial" charset="0"/>
                <a:sym typeface="Noto Sans Symbols"/>
              </a:rPr>
              <a:t>Гипотеза кластерной генетической коморбидности</a:t>
            </a:r>
            <a:endParaRPr lang="ru-RU" sz="19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pic>
        <p:nvPicPr>
          <p:cNvPr id="107543" name="Рисунок 3" descr="NIPNI Becht Logo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65738" y="6413500"/>
            <a:ext cx="2921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44" name="Рисунок 4" descr="logoSPbGMU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296650" y="100013"/>
            <a:ext cx="60325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6685393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CEBF097-030D-4CD3-9476-FB7FD7EB1877}"/>
              </a:ext>
            </a:extLst>
          </p:cNvPr>
          <p:cNvSpPr/>
          <p:nvPr/>
        </p:nvSpPr>
        <p:spPr>
          <a:xfrm>
            <a:off x="0" y="0"/>
            <a:ext cx="4806950" cy="68580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323EA-F674-4C59-AFD3-7E8A6F09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952501"/>
            <a:ext cx="5145881" cy="1347026"/>
          </a:xfrm>
        </p:spPr>
        <p:txBody>
          <a:bodyPr anchor="t">
            <a:noAutofit/>
          </a:bodyPr>
          <a:lstStyle/>
          <a:p>
            <a:r>
              <a:rPr lang="ru-RU" sz="4800" dirty="0">
                <a:solidFill>
                  <a:srgbClr val="385723"/>
                </a:solidFill>
              </a:rPr>
              <a:t>Находки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A5E835-93F7-4D5B-93EB-7CBFDFE0D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1" y="2063751"/>
            <a:ext cx="3721100" cy="235173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800" b="1" i="1" dirty="0">
                <a:solidFill>
                  <a:srgbClr val="385723"/>
                </a:solidFill>
                <a:latin typeface="+mj-lt"/>
              </a:rPr>
              <a:t>Генетическое перекрытие между клинически-описанными психиатрическими синдромами было впервые продемонстрировано в семейных и близнецовых исследованиях ещё задолго до эпохи геномных исследований</a:t>
            </a:r>
            <a:r>
              <a:rPr lang="ru-RU" sz="1800" dirty="0">
                <a:latin typeface="+mj-lt"/>
              </a:rPr>
              <a:t>.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8F5623ED-7DC8-435E-A911-4F0ADFA11416}"/>
              </a:ext>
            </a:extLst>
          </p:cNvPr>
          <p:cNvSpPr txBox="1">
            <a:spLocks/>
          </p:cNvSpPr>
          <p:nvPr/>
        </p:nvSpPr>
        <p:spPr>
          <a:xfrm>
            <a:off x="5530849" y="2063751"/>
            <a:ext cx="5965825" cy="1407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385723"/>
                </a:solidFill>
              </a:rPr>
              <a:t>Современные исследования обнаруживают высокий уровень генетической корреляции и </a:t>
            </a:r>
            <a:r>
              <a:rPr lang="ru-RU" sz="1800" b="1" dirty="0">
                <a:solidFill>
                  <a:srgbClr val="385723"/>
                </a:solidFill>
              </a:rPr>
              <a:t>перекрытие генетических факторов и конкретных генетических систем</a:t>
            </a:r>
            <a:r>
              <a:rPr lang="ru-RU" sz="1800" dirty="0">
                <a:solidFill>
                  <a:srgbClr val="385723"/>
                </a:solidFill>
              </a:rPr>
              <a:t> между основными психическими заболеваниями</a:t>
            </a:r>
            <a:r>
              <a:rPr lang="ru-RU" sz="1800" dirty="0"/>
              <a:t>.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E5E61855-4A97-4628-849A-953B5D9A5A8A}"/>
              </a:ext>
            </a:extLst>
          </p:cNvPr>
          <p:cNvSpPr txBox="1">
            <a:spLocks/>
          </p:cNvSpPr>
          <p:nvPr/>
        </p:nvSpPr>
        <p:spPr>
          <a:xfrm>
            <a:off x="5516563" y="3681412"/>
            <a:ext cx="5965824" cy="2205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385723"/>
                </a:solidFill>
              </a:rPr>
              <a:t>Группа CROSS DISORDER </a:t>
            </a:r>
            <a:r>
              <a:rPr lang="ru-RU" sz="1800" dirty="0" err="1">
                <a:solidFill>
                  <a:srgbClr val="385723"/>
                </a:solidFill>
              </a:rPr>
              <a:t>трансдиагностических</a:t>
            </a:r>
            <a:r>
              <a:rPr lang="ru-RU" sz="1800" dirty="0">
                <a:solidFill>
                  <a:srgbClr val="385723"/>
                </a:solidFill>
              </a:rPr>
              <a:t> исследований PGC сообщила о значительных генетических корреляциях шизофрении с биполярным расстройством (0,68), депрессивным расстройством (0,43) и аутизмом (0,16), а также между депрессивным расстройством и биполярным расстройством (0,47) и СДВГ ( 0,32) (2013).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9A7E3E0-E90D-4048-9908-1BED83CF3F81}"/>
              </a:ext>
            </a:extLst>
          </p:cNvPr>
          <p:cNvSpPr/>
          <p:nvPr/>
        </p:nvSpPr>
        <p:spPr>
          <a:xfrm>
            <a:off x="11134725" y="0"/>
            <a:ext cx="373855" cy="6921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1072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CEBF097-030D-4CD3-9476-FB7FD7EB1877}"/>
              </a:ext>
            </a:extLst>
          </p:cNvPr>
          <p:cNvSpPr/>
          <p:nvPr/>
        </p:nvSpPr>
        <p:spPr>
          <a:xfrm flipH="1">
            <a:off x="8137526" y="0"/>
            <a:ext cx="4054474" cy="68580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323EA-F674-4C59-AFD3-7E8A6F09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52501"/>
            <a:ext cx="4310063" cy="1347026"/>
          </a:xfrm>
        </p:spPr>
        <p:txBody>
          <a:bodyPr anchor="t">
            <a:noAutofit/>
          </a:bodyPr>
          <a:lstStyle/>
          <a:p>
            <a:pPr marL="266700" indent="-266700"/>
            <a:r>
              <a:rPr lang="en-US" sz="4800" b="1" i="1" dirty="0">
                <a:solidFill>
                  <a:srgbClr val="385723"/>
                </a:solidFill>
              </a:rPr>
              <a:t>“</a:t>
            </a:r>
            <a:r>
              <a:rPr lang="ru-RU" sz="4800" b="1" i="1" dirty="0">
                <a:solidFill>
                  <a:srgbClr val="385723"/>
                </a:solidFill>
              </a:rPr>
              <a:t>Генетическое ядро</a:t>
            </a:r>
            <a:r>
              <a:rPr lang="en-US" sz="4800" b="1" i="1" dirty="0">
                <a:solidFill>
                  <a:srgbClr val="385723"/>
                </a:solidFill>
              </a:rPr>
              <a:t>”</a:t>
            </a:r>
            <a:endParaRPr lang="ru-RU" sz="4800" b="1" i="1" dirty="0">
              <a:solidFill>
                <a:srgbClr val="385723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A5E835-93F7-4D5B-93EB-7CBFDFE0D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2851" y="2774951"/>
            <a:ext cx="2663824" cy="309039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800" b="1" i="1" dirty="0">
                <a:solidFill>
                  <a:srgbClr val="385723"/>
                </a:solidFill>
              </a:rPr>
              <a:t>Имеется значительное количество общих генетических вариантов для большинства психических заболеваний, которые можно обозначить как “генетическое ядро” большой психиатрии.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E49312-7BE5-449E-A88E-06F418C10B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7" r="28333"/>
          <a:stretch/>
        </p:blipFill>
        <p:spPr>
          <a:xfrm>
            <a:off x="4797426" y="0"/>
            <a:ext cx="3340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886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CEBF097-030D-4CD3-9476-FB7FD7EB1877}"/>
              </a:ext>
            </a:extLst>
          </p:cNvPr>
          <p:cNvSpPr/>
          <p:nvPr/>
        </p:nvSpPr>
        <p:spPr>
          <a:xfrm>
            <a:off x="4800600" y="0"/>
            <a:ext cx="7391400" cy="68580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323EA-F674-4C59-AFD3-7E8A6F09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212" y="2736437"/>
            <a:ext cx="3879851" cy="1347026"/>
          </a:xfrm>
        </p:spPr>
        <p:txBody>
          <a:bodyPr anchor="t">
            <a:noAutofit/>
          </a:bodyPr>
          <a:lstStyle/>
          <a:p>
            <a:r>
              <a:rPr lang="ru-RU" sz="4800" b="1" i="1" dirty="0">
                <a:solidFill>
                  <a:srgbClr val="385723"/>
                </a:solidFill>
              </a:rPr>
              <a:t>Находки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A5E835-93F7-4D5B-93EB-7CBFDFE0D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3789363"/>
            <a:ext cx="3708400" cy="239715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ru-RU" sz="1800" dirty="0">
              <a:latin typeface="+mj-lt"/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D5EFFFBD-C8B9-4B33-B33B-0BD82DAEDEA3}"/>
              </a:ext>
            </a:extLst>
          </p:cNvPr>
          <p:cNvSpPr txBox="1">
            <a:spLocks/>
          </p:cNvSpPr>
          <p:nvPr/>
        </p:nvSpPr>
        <p:spPr>
          <a:xfrm>
            <a:off x="5524500" y="983042"/>
            <a:ext cx="5978525" cy="397613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385723"/>
                </a:solidFill>
              </a:rPr>
              <a:t>По мере изучения генетической архитектуры психических заболеваний, становится все более очевидным, что </a:t>
            </a:r>
            <a:r>
              <a:rPr lang="ru-RU" sz="1800" b="1" dirty="0">
                <a:solidFill>
                  <a:srgbClr val="385723"/>
                </a:solidFill>
              </a:rPr>
              <a:t>генетическое ядро формирует базовый уровень риска</a:t>
            </a:r>
            <a:r>
              <a:rPr lang="ru-RU" sz="1800" dirty="0">
                <a:solidFill>
                  <a:srgbClr val="385723"/>
                </a:solidFill>
              </a:rPr>
              <a:t> </a:t>
            </a:r>
            <a:r>
              <a:rPr lang="ru-RU" sz="1800" b="1" dirty="0">
                <a:solidFill>
                  <a:srgbClr val="385723"/>
                </a:solidFill>
              </a:rPr>
              <a:t>развития психического заболевания</a:t>
            </a:r>
            <a:r>
              <a:rPr lang="ru-RU" sz="1800" dirty="0">
                <a:solidFill>
                  <a:srgbClr val="385723"/>
                </a:solidFill>
              </a:rPr>
              <a:t>, однако конкретная форма или нозология как клинический фенотип болезни </a:t>
            </a:r>
            <a:br>
              <a:rPr lang="ru-RU" sz="1800" dirty="0">
                <a:solidFill>
                  <a:srgbClr val="385723"/>
                </a:solidFill>
              </a:rPr>
            </a:br>
            <a:r>
              <a:rPr lang="ru-RU" sz="1800" dirty="0">
                <a:solidFill>
                  <a:srgbClr val="385723"/>
                </a:solidFill>
              </a:rPr>
              <a:t>в большей степени индивидуальна и ее формирование гораздо более сложный процесс, в котором играют роль многочисленные дополнительные факторы.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5EFC9B2C-7A08-46EF-AB08-0FB352AB1807}"/>
              </a:ext>
            </a:extLst>
          </p:cNvPr>
          <p:cNvSpPr txBox="1">
            <a:spLocks/>
          </p:cNvSpPr>
          <p:nvPr/>
        </p:nvSpPr>
        <p:spPr>
          <a:xfrm>
            <a:off x="5524500" y="3687766"/>
            <a:ext cx="5978525" cy="1797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385723"/>
                </a:solidFill>
              </a:rPr>
              <a:t>Семейные, близнецовые и </a:t>
            </a:r>
            <a:r>
              <a:rPr lang="ru-RU" sz="1800" dirty="0" err="1">
                <a:solidFill>
                  <a:srgbClr val="385723"/>
                </a:solidFill>
              </a:rPr>
              <a:t>полногеномные</a:t>
            </a:r>
            <a:r>
              <a:rPr lang="ru-RU" sz="1800" dirty="0">
                <a:solidFill>
                  <a:srgbClr val="385723"/>
                </a:solidFill>
              </a:rPr>
              <a:t> исследования уже достаточно твёрдо продемонстрировали, что </a:t>
            </a:r>
            <a:r>
              <a:rPr lang="ru-RU" sz="1800" b="1" dirty="0">
                <a:solidFill>
                  <a:srgbClr val="385723"/>
                </a:solidFill>
              </a:rPr>
              <a:t>наследственное влияние на психопатологию пересекает диагностические границы</a:t>
            </a:r>
            <a:r>
              <a:rPr lang="ru-RU" sz="1800" dirty="0"/>
              <a:t>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00D002F-8D3A-41C7-A37B-53DEB481D03E}"/>
              </a:ext>
            </a:extLst>
          </p:cNvPr>
          <p:cNvSpPr/>
          <p:nvPr/>
        </p:nvSpPr>
        <p:spPr>
          <a:xfrm>
            <a:off x="11122820" y="6165850"/>
            <a:ext cx="373855" cy="6921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5481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Прямоугольник 1"/>
          <p:cNvSpPr>
            <a:spLocks noChangeArrowheads="1"/>
          </p:cNvSpPr>
          <p:nvPr/>
        </p:nvSpPr>
        <p:spPr bwMode="auto">
          <a:xfrm>
            <a:off x="1441450" y="296863"/>
            <a:ext cx="770255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 u="sng" dirty="0" err="1">
                <a:solidFill>
                  <a:srgbClr val="385723"/>
                </a:solidFill>
                <a:latin typeface="Calibri" pitchFamily="34" charset="0"/>
              </a:rPr>
              <a:t>Прионные</a:t>
            </a:r>
            <a:r>
              <a:rPr lang="ru-RU" sz="2000" b="1" i="1" u="sng" dirty="0">
                <a:solidFill>
                  <a:srgbClr val="385723"/>
                </a:solidFill>
                <a:latin typeface="Calibri" pitchFamily="34" charset="0"/>
              </a:rPr>
              <a:t> болезни (ПБ) </a:t>
            </a:r>
            <a:r>
              <a:rPr lang="ru-RU" dirty="0">
                <a:solidFill>
                  <a:srgbClr val="385723"/>
                </a:solidFill>
                <a:latin typeface="Calibri" pitchFamily="34" charset="0"/>
              </a:rPr>
              <a:t>- группа </a:t>
            </a:r>
            <a:r>
              <a:rPr lang="ru-RU" dirty="0" err="1">
                <a:solidFill>
                  <a:srgbClr val="385723"/>
                </a:solidFill>
                <a:latin typeface="Calibri" pitchFamily="34" charset="0"/>
              </a:rPr>
              <a:t>нейродегенеративных</a:t>
            </a:r>
            <a:r>
              <a:rPr lang="ru-RU" dirty="0">
                <a:solidFill>
                  <a:srgbClr val="385723"/>
                </a:solidFill>
                <a:latin typeface="Calibri" pitchFamily="34" charset="0"/>
              </a:rPr>
              <a:t> заболеваний человека и животных, вызываемых инфекционными белками - </a:t>
            </a:r>
            <a:r>
              <a:rPr lang="ru-RU" dirty="0" err="1">
                <a:solidFill>
                  <a:srgbClr val="385723"/>
                </a:solidFill>
                <a:latin typeface="Calibri" pitchFamily="34" charset="0"/>
              </a:rPr>
              <a:t>прионами</a:t>
            </a:r>
            <a:r>
              <a:rPr lang="ru-RU" dirty="0">
                <a:solidFill>
                  <a:srgbClr val="385723"/>
                </a:solidFill>
                <a:latin typeface="Calibri" pitchFamily="34" charset="0"/>
              </a:rPr>
              <a:t>.</a:t>
            </a:r>
          </a:p>
          <a:p>
            <a:r>
              <a:rPr lang="ru-RU" dirty="0">
                <a:solidFill>
                  <a:srgbClr val="385723"/>
                </a:solidFill>
                <a:latin typeface="Calibri" pitchFamily="34" charset="0"/>
              </a:rPr>
              <a:t>Известно 4 болезни человека, вызываемые </a:t>
            </a:r>
            <a:r>
              <a:rPr lang="ru-RU" dirty="0" err="1">
                <a:solidFill>
                  <a:srgbClr val="385723"/>
                </a:solidFill>
                <a:latin typeface="Calibri" pitchFamily="34" charset="0"/>
              </a:rPr>
              <a:t>прионами</a:t>
            </a:r>
            <a:r>
              <a:rPr lang="ru-RU" dirty="0">
                <a:solidFill>
                  <a:srgbClr val="385723"/>
                </a:solidFill>
                <a:latin typeface="Calibri" pitchFamily="34" charset="0"/>
              </a:rPr>
              <a:t> - болезнь </a:t>
            </a:r>
            <a:r>
              <a:rPr lang="ru-RU" dirty="0" err="1">
                <a:solidFill>
                  <a:srgbClr val="385723"/>
                </a:solidFill>
                <a:latin typeface="Calibri" pitchFamily="34" charset="0"/>
              </a:rPr>
              <a:t>Крейтцфельдта</a:t>
            </a:r>
            <a:r>
              <a:rPr lang="ru-RU" dirty="0">
                <a:solidFill>
                  <a:srgbClr val="385723"/>
                </a:solidFill>
                <a:latin typeface="Calibri" pitchFamily="34" charset="0"/>
              </a:rPr>
              <a:t>-Якоба (БКЯ), куру, синдром </a:t>
            </a:r>
            <a:r>
              <a:rPr lang="ru-RU" dirty="0" err="1">
                <a:solidFill>
                  <a:srgbClr val="385723"/>
                </a:solidFill>
                <a:latin typeface="Calibri" pitchFamily="34" charset="0"/>
              </a:rPr>
              <a:t>Гертсманна</a:t>
            </a:r>
            <a:r>
              <a:rPr lang="ru-RU" dirty="0">
                <a:solidFill>
                  <a:srgbClr val="385723"/>
                </a:solidFill>
                <a:latin typeface="Calibri" pitchFamily="34" charset="0"/>
              </a:rPr>
              <a:t>-</a:t>
            </a:r>
            <a:r>
              <a:rPr lang="ru-RU" dirty="0" err="1">
                <a:solidFill>
                  <a:srgbClr val="385723"/>
                </a:solidFill>
                <a:latin typeface="Calibri" pitchFamily="34" charset="0"/>
              </a:rPr>
              <a:t>Штреусслера</a:t>
            </a:r>
            <a:r>
              <a:rPr lang="ru-RU" dirty="0">
                <a:solidFill>
                  <a:srgbClr val="385723"/>
                </a:solidFill>
                <a:latin typeface="Calibri" pitchFamily="34" charset="0"/>
              </a:rPr>
              <a:t>-Шейнкера (СГШШ) и фатальная </a:t>
            </a:r>
            <a:r>
              <a:rPr lang="ru-RU" dirty="0" err="1">
                <a:solidFill>
                  <a:srgbClr val="385723"/>
                </a:solidFill>
                <a:latin typeface="Calibri" pitchFamily="34" charset="0"/>
              </a:rPr>
              <a:t>инсомния</a:t>
            </a:r>
            <a:r>
              <a:rPr lang="ru-RU" dirty="0">
                <a:solidFill>
                  <a:srgbClr val="385723"/>
                </a:solidFill>
                <a:latin typeface="Calibri" pitchFamily="34" charset="0"/>
              </a:rPr>
              <a:t> (ФИ</a:t>
            </a:r>
          </a:p>
        </p:txBody>
      </p:sp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387350" y="1885950"/>
            <a:ext cx="10420350" cy="43100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385723"/>
                </a:solidFill>
                <a:latin typeface="Calibri" pitchFamily="34" charset="0"/>
              </a:rPr>
              <a:t>По результатам исследования </a:t>
            </a:r>
            <a:r>
              <a:rPr lang="ru-RU" sz="1600" dirty="0" err="1">
                <a:solidFill>
                  <a:srgbClr val="385723"/>
                </a:solidFill>
                <a:latin typeface="Calibri" pitchFamily="34" charset="0"/>
              </a:rPr>
              <a:t>Morales</a:t>
            </a:r>
            <a:r>
              <a:rPr lang="ru-RU" sz="1600" dirty="0">
                <a:solidFill>
                  <a:srgbClr val="385723"/>
                </a:solidFill>
                <a:latin typeface="Calibri" pitchFamily="34" charset="0"/>
              </a:rPr>
              <a:t> </a:t>
            </a:r>
            <a:r>
              <a:rPr lang="ru-RU" sz="1600" dirty="0" err="1">
                <a:solidFill>
                  <a:srgbClr val="385723"/>
                </a:solidFill>
                <a:latin typeface="Calibri" pitchFamily="34" charset="0"/>
              </a:rPr>
              <a:t>et</a:t>
            </a:r>
            <a:r>
              <a:rPr lang="ru-RU" sz="1600" dirty="0">
                <a:solidFill>
                  <a:srgbClr val="385723"/>
                </a:solidFill>
                <a:latin typeface="Calibri" pitchFamily="34" charset="0"/>
              </a:rPr>
              <a:t> </a:t>
            </a:r>
            <a:r>
              <a:rPr lang="ru-RU" sz="1600" dirty="0" err="1">
                <a:solidFill>
                  <a:srgbClr val="385723"/>
                </a:solidFill>
                <a:latin typeface="Calibri" pitchFamily="34" charset="0"/>
              </a:rPr>
              <a:t>al</a:t>
            </a:r>
            <a:r>
              <a:rPr lang="ru-RU" sz="1600" dirty="0">
                <a:solidFill>
                  <a:srgbClr val="385723"/>
                </a:solidFill>
                <a:latin typeface="Calibri" pitchFamily="34" charset="0"/>
              </a:rPr>
              <a:t>., опубликованного в журнале </a:t>
            </a:r>
            <a:r>
              <a:rPr lang="ru-RU" sz="1600" i="1" dirty="0" err="1">
                <a:solidFill>
                  <a:srgbClr val="385723"/>
                </a:solidFill>
                <a:latin typeface="Calibri" pitchFamily="34" charset="0"/>
              </a:rPr>
              <a:t>Molecular</a:t>
            </a:r>
            <a:r>
              <a:rPr lang="ru-RU" sz="1600" i="1" dirty="0">
                <a:solidFill>
                  <a:srgbClr val="385723"/>
                </a:solidFill>
                <a:latin typeface="Calibri" pitchFamily="34" charset="0"/>
              </a:rPr>
              <a:t> </a:t>
            </a:r>
            <a:r>
              <a:rPr lang="ru-RU" sz="1600" i="1" dirty="0" err="1">
                <a:solidFill>
                  <a:srgbClr val="385723"/>
                </a:solidFill>
                <a:latin typeface="Calibri" pitchFamily="34" charset="0"/>
              </a:rPr>
              <a:t>Psychiatry</a:t>
            </a:r>
            <a:r>
              <a:rPr lang="ru-RU" sz="1600" dirty="0">
                <a:solidFill>
                  <a:srgbClr val="385723"/>
                </a:solidFill>
                <a:latin typeface="Calibri" pitchFamily="34" charset="0"/>
              </a:rPr>
              <a:t> (2011), </a:t>
            </a:r>
            <a:r>
              <a:rPr lang="ru-RU" sz="1600" dirty="0" err="1">
                <a:solidFill>
                  <a:srgbClr val="385723"/>
                </a:solidFill>
                <a:latin typeface="Calibri" pitchFamily="34" charset="0"/>
              </a:rPr>
              <a:t>прионы</a:t>
            </a:r>
            <a:r>
              <a:rPr lang="ru-RU" sz="1600" dirty="0">
                <a:solidFill>
                  <a:srgbClr val="385723"/>
                </a:solidFill>
                <a:latin typeface="Calibri" pitchFamily="34" charset="0"/>
              </a:rPr>
              <a:t> могут быть вероятной причиной развития болезни Альцгеймера. Если выводы исследователей будут подтверждены дальнейшими опытами, подобный патогенез болезни Альцгеймера поставит ее в один ряд с такими инфекционными заболеваниями, как коровье бешенство и болезнь </a:t>
            </a:r>
            <a:r>
              <a:rPr lang="ru-RU" sz="1600" dirty="0" err="1">
                <a:solidFill>
                  <a:srgbClr val="385723"/>
                </a:solidFill>
                <a:latin typeface="Calibri" pitchFamily="34" charset="0"/>
              </a:rPr>
              <a:t>Крейтцфельдта</a:t>
            </a:r>
            <a:r>
              <a:rPr lang="ru-RU" sz="1600" dirty="0">
                <a:solidFill>
                  <a:srgbClr val="385723"/>
                </a:solidFill>
                <a:latin typeface="Calibri" pitchFamily="34" charset="0"/>
              </a:rPr>
              <a:t> – Якоба, которые являются </a:t>
            </a:r>
            <a:r>
              <a:rPr lang="ru-RU" sz="1600" dirty="0" err="1">
                <a:solidFill>
                  <a:srgbClr val="385723"/>
                </a:solidFill>
                <a:latin typeface="Calibri" pitchFamily="34" charset="0"/>
              </a:rPr>
              <a:t>прионными</a:t>
            </a:r>
            <a:r>
              <a:rPr lang="ru-RU" sz="1600" dirty="0">
                <a:solidFill>
                  <a:srgbClr val="385723"/>
                </a:solidFill>
                <a:latin typeface="Calibri" pitchFamily="34" charset="0"/>
              </a:rPr>
              <a:t> инфекциями. </a:t>
            </a:r>
            <a:r>
              <a:rPr lang="ru-RU" sz="1600" dirty="0" err="1">
                <a:solidFill>
                  <a:srgbClr val="385723"/>
                </a:solidFill>
                <a:latin typeface="Calibri" pitchFamily="34" charset="0"/>
              </a:rPr>
              <a:t>Прионы</a:t>
            </a:r>
            <a:r>
              <a:rPr lang="ru-RU" sz="1600" dirty="0">
                <a:solidFill>
                  <a:srgbClr val="385723"/>
                </a:solidFill>
                <a:latin typeface="Calibri" pitchFamily="34" charset="0"/>
              </a:rPr>
              <a:t> (от англ. </a:t>
            </a:r>
            <a:r>
              <a:rPr lang="ru-RU" sz="1600" dirty="0" err="1">
                <a:solidFill>
                  <a:srgbClr val="385723"/>
                </a:solidFill>
                <a:latin typeface="Calibri" pitchFamily="34" charset="0"/>
              </a:rPr>
              <a:t>proteinaceous</a:t>
            </a:r>
            <a:r>
              <a:rPr lang="ru-RU" sz="1600" dirty="0">
                <a:solidFill>
                  <a:srgbClr val="385723"/>
                </a:solidFill>
                <a:latin typeface="Calibri" pitchFamily="34" charset="0"/>
              </a:rPr>
              <a:t> </a:t>
            </a:r>
            <a:r>
              <a:rPr lang="ru-RU" sz="1600" dirty="0" err="1">
                <a:solidFill>
                  <a:srgbClr val="385723"/>
                </a:solidFill>
                <a:latin typeface="Calibri" pitchFamily="34" charset="0"/>
              </a:rPr>
              <a:t>infectious</a:t>
            </a:r>
            <a:r>
              <a:rPr lang="ru-RU" sz="1600" dirty="0">
                <a:solidFill>
                  <a:srgbClr val="385723"/>
                </a:solidFill>
                <a:latin typeface="Calibri" pitchFamily="34" charset="0"/>
              </a:rPr>
              <a:t> </a:t>
            </a:r>
            <a:r>
              <a:rPr lang="ru-RU" sz="1600" dirty="0" err="1">
                <a:solidFill>
                  <a:srgbClr val="385723"/>
                </a:solidFill>
                <a:latin typeface="Calibri" pitchFamily="34" charset="0"/>
              </a:rPr>
              <a:t>particles</a:t>
            </a:r>
            <a:r>
              <a:rPr lang="ru-RU" sz="1600" dirty="0">
                <a:solidFill>
                  <a:srgbClr val="385723"/>
                </a:solidFill>
                <a:latin typeface="Calibri" pitchFamily="34" charset="0"/>
              </a:rPr>
              <a:t> – белковые заразные частицы) — особый класс инфекционных агентов, чисто белковых, не содержащих нуклеиновых кислот, вызывающих тяжелые заболевания центральной нервной системы у человека и ряда высших животных («медленные инфекции»). </a:t>
            </a:r>
            <a:r>
              <a:rPr lang="ru-RU" sz="1600" dirty="0" err="1">
                <a:solidFill>
                  <a:srgbClr val="385723"/>
                </a:solidFill>
                <a:latin typeface="Calibri" pitchFamily="34" charset="0"/>
              </a:rPr>
              <a:t>Прионный</a:t>
            </a:r>
            <a:r>
              <a:rPr lang="ru-RU" sz="1600" dirty="0">
                <a:solidFill>
                  <a:srgbClr val="385723"/>
                </a:solidFill>
                <a:latin typeface="Calibri" pitchFamily="34" charset="0"/>
              </a:rPr>
              <a:t> белок, обладающий аномальной трехмерной структурой, способен прямо катализировать структурное превращение гомологичного ему нормального клеточного белка в себе подобный (</a:t>
            </a:r>
            <a:r>
              <a:rPr lang="ru-RU" sz="1600" dirty="0" err="1">
                <a:solidFill>
                  <a:srgbClr val="385723"/>
                </a:solidFill>
                <a:latin typeface="Calibri" pitchFamily="34" charset="0"/>
              </a:rPr>
              <a:t>прионный</a:t>
            </a:r>
            <a:r>
              <a:rPr lang="ru-RU" sz="1600" dirty="0">
                <a:solidFill>
                  <a:srgbClr val="385723"/>
                </a:solidFill>
                <a:latin typeface="Calibri" pitchFamily="34" charset="0"/>
              </a:rPr>
              <a:t>), присоединяясь к белку-мишени и изменяя его </a:t>
            </a:r>
            <a:r>
              <a:rPr lang="ru-RU" sz="1600" dirty="0" err="1">
                <a:solidFill>
                  <a:srgbClr val="385723"/>
                </a:solidFill>
                <a:latin typeface="Calibri" pitchFamily="34" charset="0"/>
              </a:rPr>
              <a:t>конформацию</a:t>
            </a:r>
            <a:r>
              <a:rPr lang="ru-RU" sz="1600" dirty="0">
                <a:solidFill>
                  <a:srgbClr val="385723"/>
                </a:solidFill>
                <a:latin typeface="Calibri" pitchFamily="34" charset="0"/>
              </a:rPr>
              <a:t>. Как правило, </a:t>
            </a:r>
            <a:r>
              <a:rPr lang="ru-RU" sz="1600" dirty="0" err="1">
                <a:solidFill>
                  <a:srgbClr val="385723"/>
                </a:solidFill>
                <a:latin typeface="Calibri" pitchFamily="34" charset="0"/>
              </a:rPr>
              <a:t>прионное</a:t>
            </a:r>
            <a:r>
              <a:rPr lang="ru-RU" sz="1600" dirty="0">
                <a:solidFill>
                  <a:srgbClr val="385723"/>
                </a:solidFill>
                <a:latin typeface="Calibri" pitchFamily="34" charset="0"/>
              </a:rPr>
              <a:t> состояние белка характеризуется переходом a-спиралей белка в b-слои. </a:t>
            </a:r>
            <a:r>
              <a:rPr lang="ru-RU" sz="1600" dirty="0" err="1">
                <a:solidFill>
                  <a:srgbClr val="385723"/>
                </a:solidFill>
                <a:latin typeface="Calibri" pitchFamily="34" charset="0"/>
              </a:rPr>
              <a:t>Прионы</a:t>
            </a:r>
            <a:r>
              <a:rPr lang="ru-RU" sz="1600" dirty="0">
                <a:solidFill>
                  <a:srgbClr val="385723"/>
                </a:solidFill>
                <a:latin typeface="Calibri" pitchFamily="34" charset="0"/>
              </a:rPr>
              <a:t> – единственные инфекционные агенты, размножение которых происходит без участия нуклеиновых кислот. Впервые с </a:t>
            </a:r>
            <a:r>
              <a:rPr lang="ru-RU" sz="1600" dirty="0" err="1">
                <a:solidFill>
                  <a:srgbClr val="385723"/>
                </a:solidFill>
                <a:latin typeface="Calibri" pitchFamily="34" charset="0"/>
              </a:rPr>
              <a:t>прионными</a:t>
            </a:r>
            <a:r>
              <a:rPr lang="ru-RU" sz="1600" dirty="0">
                <a:solidFill>
                  <a:srgbClr val="385723"/>
                </a:solidFill>
                <a:latin typeface="Calibri" pitchFamily="34" charset="0"/>
              </a:rPr>
              <a:t> инфекциями врачи столкнулись во второй половине ХХ в. Это постепенно прогрессирующее разрушение ткани головного мозга получило название губчатой энцефалопатии. Похожие симптомы были известны давно, но их наблюдали не у людей, а у животных (овец), и долгое время между ними не находили достаточной обоснованной связи. Новый интерес к их изучению возник в 1996 г., когда в Великобритании появилась новая форма заболевания, обозначаемая как «новый вариант болезни </a:t>
            </a:r>
            <a:r>
              <a:rPr lang="ru-RU" sz="1600" dirty="0" err="1">
                <a:solidFill>
                  <a:srgbClr val="385723"/>
                </a:solidFill>
                <a:latin typeface="Calibri" pitchFamily="34" charset="0"/>
              </a:rPr>
              <a:t>Крейтцфельдта</a:t>
            </a:r>
            <a:r>
              <a:rPr lang="ru-RU" sz="1600" dirty="0">
                <a:solidFill>
                  <a:srgbClr val="385723"/>
                </a:solidFill>
                <a:latin typeface="Calibri" pitchFamily="34" charset="0"/>
              </a:rPr>
              <a:t> – Якоба». В 1997 г. американскому врачу S. </a:t>
            </a:r>
            <a:r>
              <a:rPr lang="ru-RU" sz="1600" dirty="0" err="1">
                <a:solidFill>
                  <a:srgbClr val="385723"/>
                </a:solidFill>
                <a:latin typeface="Calibri" pitchFamily="34" charset="0"/>
              </a:rPr>
              <a:t>Prusiner</a:t>
            </a:r>
            <a:r>
              <a:rPr lang="ru-RU" sz="1600" dirty="0">
                <a:solidFill>
                  <a:srgbClr val="385723"/>
                </a:solidFill>
                <a:latin typeface="Calibri" pitchFamily="34" charset="0"/>
              </a:rPr>
              <a:t> была присуждена Нобелевская премия за изучение </a:t>
            </a:r>
            <a:r>
              <a:rPr lang="ru-RU" sz="1600" dirty="0" err="1">
                <a:solidFill>
                  <a:srgbClr val="385723"/>
                </a:solidFill>
                <a:latin typeface="Calibri" pitchFamily="34" charset="0"/>
              </a:rPr>
              <a:t>прионов</a:t>
            </a:r>
            <a:r>
              <a:rPr lang="ru-RU" dirty="0">
                <a:latin typeface="Calibri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281253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/>
          </p:cNvSpPr>
          <p:nvPr>
            <p:ph type="title"/>
          </p:nvPr>
        </p:nvSpPr>
        <p:spPr>
          <a:xfrm>
            <a:off x="2355850" y="365125"/>
            <a:ext cx="8997950" cy="1325563"/>
          </a:xfrm>
        </p:spPr>
        <p:txBody>
          <a:bodyPr/>
          <a:lstStyle/>
          <a:p>
            <a:pPr eaLnBrk="1" hangingPunct="1"/>
            <a:r>
              <a:rPr lang="ru-RU" b="1" i="1" dirty="0"/>
              <a:t>             </a:t>
            </a:r>
            <a:r>
              <a:rPr lang="ru-RU" b="1" i="1" dirty="0">
                <a:solidFill>
                  <a:srgbClr val="385723"/>
                </a:solidFill>
              </a:rPr>
              <a:t>Сетевая медицина  </a:t>
            </a:r>
            <a:r>
              <a:rPr lang="ru-RU" sz="3200" b="1" i="1" dirty="0">
                <a:solidFill>
                  <a:srgbClr val="385723"/>
                </a:solidFill>
              </a:rPr>
              <a:t>(</a:t>
            </a:r>
            <a:r>
              <a:rPr lang="en-US" sz="2400" b="1" i="1" dirty="0">
                <a:solidFill>
                  <a:srgbClr val="385723"/>
                </a:solidFill>
              </a:rPr>
              <a:t>Network Medicine)</a:t>
            </a:r>
            <a:endParaRPr lang="ru-RU" sz="2400" b="1" i="1" dirty="0">
              <a:solidFill>
                <a:srgbClr val="385723"/>
              </a:solidFill>
            </a:endParaRPr>
          </a:p>
        </p:txBody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>
          <a:xfrm>
            <a:off x="625475" y="1825625"/>
            <a:ext cx="10728325" cy="4854575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 </a:t>
            </a:r>
            <a:r>
              <a:rPr lang="ru-RU" sz="2400" dirty="0">
                <a:solidFill>
                  <a:srgbClr val="385723"/>
                </a:solidFill>
              </a:rPr>
              <a:t>Поиск связей между молекулярно-генетическим происхождением заболевания и его фенотипическим проявлением в виде симптомов.</a:t>
            </a:r>
          </a:p>
          <a:p>
            <a:pPr eaLnBrk="1" hangingPunct="1">
              <a:defRPr/>
            </a:pPr>
            <a:r>
              <a:rPr lang="ru-RU" sz="2400" dirty="0">
                <a:solidFill>
                  <a:srgbClr val="385723"/>
                </a:solidFill>
              </a:rPr>
              <a:t>Полагает, что многие болезни связаны между собой</a:t>
            </a:r>
            <a:endParaRPr lang="en-US" sz="2400" dirty="0">
              <a:solidFill>
                <a:srgbClr val="385723"/>
              </a:solidFill>
            </a:endParaRPr>
          </a:p>
          <a:p>
            <a:pPr eaLnBrk="1" hangingPunct="1">
              <a:defRPr/>
            </a:pPr>
            <a:r>
              <a:rPr lang="en-US" sz="2400" dirty="0">
                <a:solidFill>
                  <a:srgbClr val="385723"/>
                </a:solidFill>
              </a:rPr>
              <a:t> </a:t>
            </a:r>
            <a:r>
              <a:rPr lang="ru-RU" sz="2400" dirty="0">
                <a:solidFill>
                  <a:srgbClr val="385723"/>
                </a:solidFill>
              </a:rPr>
              <a:t>Инструменты сетевой медицины на основе методов теории сложных сетей и современных баз данных взаимодействий биологических компонентов живой клетки на молекулярно-генетическом уровне формируют основу для систематического изучения не только сложных молекулярных механизмов конкретных заболеваний, но и выявления новых генетических причин болезней и ассоциированных с заболеваниями мутаций негенетического происхождения, создает предпосылки для более эффективного поиска лекарств и </a:t>
            </a:r>
            <a:r>
              <a:rPr lang="ru-RU" sz="2400" dirty="0" err="1">
                <a:solidFill>
                  <a:srgbClr val="385723"/>
                </a:solidFill>
              </a:rPr>
              <a:t>биомаркеров</a:t>
            </a:r>
            <a:r>
              <a:rPr lang="ru-RU" sz="2400" dirty="0">
                <a:solidFill>
                  <a:srgbClr val="385723"/>
                </a:solidFill>
              </a:rPr>
              <a:t> для сложных заболеваний. 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sz="1800" i="1" dirty="0">
                <a:solidFill>
                  <a:srgbClr val="385723"/>
                </a:solidFill>
              </a:rPr>
              <a:t>В 2007г. Была построена первая сетевая структура заболеваний человека, в которой каждому узлу соответствует определенное заболевание и между узлами существует связь, если соответствующие им заболевания вызваны каким-то одним генетическим изменением </a:t>
            </a:r>
            <a:r>
              <a:rPr lang="ru-RU" sz="1200" i="1" dirty="0">
                <a:solidFill>
                  <a:srgbClr val="385723"/>
                </a:solidFill>
              </a:rPr>
              <a:t>( </a:t>
            </a:r>
            <a:r>
              <a:rPr lang="en-US" sz="1200" i="1" dirty="0">
                <a:solidFill>
                  <a:srgbClr val="385723"/>
                </a:solidFill>
              </a:rPr>
              <a:t>Goh et. Al., 2007)</a:t>
            </a:r>
            <a:endParaRPr lang="ru-RU" sz="1200" i="1" dirty="0">
              <a:solidFill>
                <a:srgbClr val="385723"/>
              </a:solidFill>
            </a:endParaRPr>
          </a:p>
        </p:txBody>
      </p:sp>
      <p:pic>
        <p:nvPicPr>
          <p:cNvPr id="10137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6163" y="146050"/>
            <a:ext cx="1163637" cy="154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79476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385723"/>
                </a:solidFill>
              </a:rPr>
              <a:t>Новые подходы к терапии и реабилитации психически больных</a:t>
            </a:r>
          </a:p>
        </p:txBody>
      </p:sp>
    </p:spTree>
    <p:extLst>
      <p:ext uri="{BB962C8B-B14F-4D97-AF65-F5344CB8AC3E}">
        <p14:creationId xmlns:p14="http://schemas.microsoft.com/office/powerpoint/2010/main" val="184036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звание 3"/>
          <p:cNvSpPr>
            <a:spLocks noGrp="1"/>
          </p:cNvSpPr>
          <p:nvPr>
            <p:ph type="title" idx="4294967295"/>
          </p:nvPr>
        </p:nvSpPr>
        <p:spPr>
          <a:xfrm>
            <a:off x="2754316" y="2532064"/>
            <a:ext cx="6699250" cy="2111375"/>
          </a:xfrm>
        </p:spPr>
        <p:txBody>
          <a:bodyPr>
            <a:noAutofit/>
          </a:bodyPr>
          <a:lstStyle/>
          <a:p>
            <a:pPr algn="ctr"/>
            <a:r>
              <a:rPr lang="ru-RU" altLang="ru-RU" sz="5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Телемедицинские технологии </a:t>
            </a:r>
            <a:br>
              <a:rPr lang="ru-RU" altLang="ru-RU" sz="5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5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психиатрии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54267" y="435770"/>
            <a:ext cx="251221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Национальный медицинский исследовательский центр</a:t>
            </a:r>
            <a:br>
              <a:rPr lang="ru-RU" sz="12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2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психиатрии и неврологии </a:t>
            </a:r>
            <a:br>
              <a:rPr lang="ru-RU" sz="12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2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им. В.М. Бехтерева </a:t>
            </a:r>
          </a:p>
        </p:txBody>
      </p:sp>
      <p:pic>
        <p:nvPicPr>
          <p:cNvPr id="9" name="Рисунок 8" descr="logo_new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6" y="296213"/>
            <a:ext cx="622300" cy="96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6910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2EAAF7-5597-4AA7-9BF2-5EF8526C1A4C}"/>
              </a:ext>
            </a:extLst>
          </p:cNvPr>
          <p:cNvSpPr/>
          <p:nvPr/>
        </p:nvSpPr>
        <p:spPr>
          <a:xfrm>
            <a:off x="0" y="0"/>
            <a:ext cx="4794250" cy="68580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323EA-F674-4C59-AFD3-7E8A6F09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2069445"/>
            <a:ext cx="5267294" cy="1952278"/>
          </a:xfrm>
        </p:spPr>
        <p:txBody>
          <a:bodyPr anchor="t">
            <a:noAutofit/>
          </a:bodyPr>
          <a:lstStyle/>
          <a:p>
            <a:r>
              <a:rPr lang="ru-RU" sz="4800" b="1" i="1" dirty="0" err="1">
                <a:solidFill>
                  <a:srgbClr val="385723"/>
                </a:solidFill>
              </a:rPr>
              <a:t>Фармако</a:t>
            </a:r>
            <a:r>
              <a:rPr lang="ru-RU" sz="4800" b="1" i="1" dirty="0">
                <a:solidFill>
                  <a:srgbClr val="385723"/>
                </a:solidFill>
              </a:rPr>
              <a:t>-генетическое тестирование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A5E835-93F7-4D5B-93EB-7CBFDFE0D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8096" y="1643866"/>
            <a:ext cx="5978579" cy="452198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z="1800" dirty="0">
              <a:latin typeface="+mj-lt"/>
            </a:endParaRP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F9B64604-A881-4BC3-BE51-5928384CC192}"/>
              </a:ext>
            </a:extLst>
          </p:cNvPr>
          <p:cNvSpPr txBox="1">
            <a:spLocks/>
          </p:cNvSpPr>
          <p:nvPr/>
        </p:nvSpPr>
        <p:spPr>
          <a:xfrm>
            <a:off x="6085191" y="6095237"/>
            <a:ext cx="4855368" cy="4389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C6AF7246-1498-4881-B45F-DCC2EC3B674F}"/>
              </a:ext>
            </a:extLst>
          </p:cNvPr>
          <p:cNvSpPr txBox="1">
            <a:spLocks/>
          </p:cNvSpPr>
          <p:nvPr/>
        </p:nvSpPr>
        <p:spPr>
          <a:xfrm>
            <a:off x="5518096" y="579199"/>
            <a:ext cx="5978579" cy="1589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ru-RU" sz="2400" dirty="0">
              <a:latin typeface="+mj-lt"/>
            </a:endParaRPr>
          </a:p>
        </p:txBody>
      </p:sp>
      <p:pic>
        <p:nvPicPr>
          <p:cNvPr id="8" name="Рисунок 7" descr="Изображение выглядит как текст,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B0D9667C-2BE0-464A-942F-AF85A24EA9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731" y="1089025"/>
            <a:ext cx="6453219" cy="441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6176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4034" y="785795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solidFill>
                  <a:srgbClr val="385723"/>
                </a:solidFill>
                <a:latin typeface="+mn-lt"/>
              </a:rPr>
              <a:t>Фармакогенетическое тестирование – это диагностический метод для идентификации генотипов по аллельным вариантам генов, ассоциированных с изменением фармакологического ответа. Применение фармакогенетических тестов способствует раннему прогнозированию фармакологического ответа на лекарственные средства и  позволяет персонализировано подойти к подбору лекарственной терапии, что позволяет повысить качество и эффективность медицинской помощи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09721" y="5029224"/>
            <a:ext cx="8572560" cy="1971676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  <a:p>
            <a:pPr algn="ctr">
              <a:buNone/>
            </a:pPr>
            <a:r>
              <a:rPr lang="ru-RU" dirty="0"/>
              <a:t>Принцип персонализации дозирования лекарственных средств на основе результатов фармакогенетического тестирования (А, В, С – условные обозначения трех пациентов с различными типами метаболизма лекарственных средств): а) эмпирический подбор дозы; б) подбор дозы на основании фармакогенетического тестирования</a:t>
            </a:r>
          </a:p>
        </p:txBody>
      </p:sp>
      <p:pic>
        <p:nvPicPr>
          <p:cNvPr id="4" name="Рисунок 2"/>
          <p:cNvPicPr/>
          <p:nvPr/>
        </p:nvPicPr>
        <p:blipFill>
          <a:blip r:embed="rId2"/>
          <a:stretch/>
        </p:blipFill>
        <p:spPr>
          <a:xfrm>
            <a:off x="3309918" y="2500306"/>
            <a:ext cx="5286412" cy="314327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55057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9DEBD7-1741-45B3-8C25-F4E2ACE4A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323EA-F674-4C59-AFD3-7E8A6F09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8126"/>
            <a:ext cx="10515600" cy="1325563"/>
          </a:xfrm>
        </p:spPr>
        <p:txBody>
          <a:bodyPr>
            <a:normAutofit/>
          </a:bodyPr>
          <a:lstStyle/>
          <a:p>
            <a:r>
              <a:rPr lang="ru-RU" sz="6000" b="1" dirty="0">
                <a:solidFill>
                  <a:srgbClr val="385723"/>
                </a:solidFill>
                <a:latin typeface="+mn-lt"/>
              </a:rPr>
              <a:t>Ожидания от ФГТ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A5E835-93F7-4D5B-93EB-7CBFDFE0D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20141"/>
            <a:ext cx="2365188" cy="26568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Выделение валидных </a:t>
            </a:r>
            <a:r>
              <a:rPr lang="ru-RU" sz="1800" b="1" dirty="0" err="1"/>
              <a:t>биомаркеров</a:t>
            </a:r>
            <a:r>
              <a:rPr lang="ru-RU" sz="1800" b="1" dirty="0"/>
              <a:t> риска развития</a:t>
            </a:r>
            <a:r>
              <a:rPr lang="ru-RU" sz="1800" dirty="0"/>
              <a:t> психических заболеваний.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DD0D2239-95BF-41FD-8EF5-AFD9B92AE9DC}"/>
              </a:ext>
            </a:extLst>
          </p:cNvPr>
          <p:cNvSpPr txBox="1">
            <a:spLocks/>
          </p:cNvSpPr>
          <p:nvPr/>
        </p:nvSpPr>
        <p:spPr>
          <a:xfrm>
            <a:off x="3497730" y="3520141"/>
            <a:ext cx="2329329" cy="2656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/>
              <a:t>Выделение валидных </a:t>
            </a:r>
            <a:r>
              <a:rPr lang="ru-RU" sz="1800" b="1" dirty="0" err="1"/>
              <a:t>биомаркеров</a:t>
            </a:r>
            <a:r>
              <a:rPr lang="ru-RU" sz="1800" dirty="0"/>
              <a:t>, которые могут быть использованы для </a:t>
            </a:r>
            <a:r>
              <a:rPr lang="ru-RU" sz="1800" b="1" dirty="0"/>
              <a:t>верификации диагноза</a:t>
            </a:r>
            <a:r>
              <a:rPr lang="ru-RU" sz="1800" dirty="0"/>
              <a:t>.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31E4316D-DB3A-4BA6-8F4F-9820472E2B7F}"/>
              </a:ext>
            </a:extLst>
          </p:cNvPr>
          <p:cNvSpPr txBox="1">
            <a:spLocks/>
          </p:cNvSpPr>
          <p:nvPr/>
        </p:nvSpPr>
        <p:spPr>
          <a:xfrm>
            <a:off x="6163236" y="3520141"/>
            <a:ext cx="2377514" cy="2656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/>
              <a:t>Выделение валидных </a:t>
            </a:r>
            <a:r>
              <a:rPr lang="ru-RU" sz="1800" b="1" dirty="0" err="1"/>
              <a:t>биомаркеров</a:t>
            </a:r>
            <a:r>
              <a:rPr lang="ru-RU" sz="1800" b="1" dirty="0"/>
              <a:t> оценки течения</a:t>
            </a:r>
            <a:r>
              <a:rPr lang="ru-RU" sz="1800" dirty="0"/>
              <a:t> заболевания.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0FA7E029-EBD9-4A1C-A5EF-684A26A561B1}"/>
              </a:ext>
            </a:extLst>
          </p:cNvPr>
          <p:cNvSpPr txBox="1">
            <a:spLocks/>
          </p:cNvSpPr>
          <p:nvPr/>
        </p:nvSpPr>
        <p:spPr>
          <a:xfrm>
            <a:off x="8828742" y="3520141"/>
            <a:ext cx="2329329" cy="2656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/>
              <a:t>Выделение биологических </a:t>
            </a:r>
            <a:r>
              <a:rPr lang="ru-RU" sz="1800" b="1" dirty="0"/>
              <a:t>маркеров для назначения терапии</a:t>
            </a:r>
            <a:r>
              <a:rPr lang="ru-RU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78376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9B9FF6-2B6B-47EC-BD51-3493F0956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323EA-F674-4C59-AFD3-7E8A6F09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8126"/>
            <a:ext cx="10515600" cy="1325563"/>
          </a:xfrm>
        </p:spPr>
        <p:txBody>
          <a:bodyPr>
            <a:normAutofit/>
          </a:bodyPr>
          <a:lstStyle/>
          <a:p>
            <a:r>
              <a:rPr lang="ru-RU" sz="6000" b="1" dirty="0">
                <a:solidFill>
                  <a:srgbClr val="385723"/>
                </a:solidFill>
                <a:latin typeface="+mn-lt"/>
              </a:rPr>
              <a:t>Реальность ФГТ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A5E835-93F7-4D5B-93EB-7CBFDFE0D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20141"/>
            <a:ext cx="2365188" cy="26568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Генетические данные, как оказалось, </a:t>
            </a:r>
            <a:br>
              <a:rPr lang="ru-RU" sz="1800" dirty="0"/>
            </a:br>
            <a:r>
              <a:rPr lang="ru-RU" sz="1800" b="1" dirty="0"/>
              <a:t>не подтверждают </a:t>
            </a:r>
            <a:br>
              <a:rPr lang="ru-RU" sz="1800" b="1" dirty="0"/>
            </a:br>
            <a:r>
              <a:rPr lang="ru-RU" sz="1800" b="1" dirty="0"/>
              <a:t>ни одну из теорий </a:t>
            </a:r>
            <a:r>
              <a:rPr lang="ru-RU" sz="1800" dirty="0"/>
              <a:t>патогенеза (</a:t>
            </a:r>
            <a:r>
              <a:rPr lang="ru-RU" sz="1800" dirty="0" err="1"/>
              <a:t>Flint</a:t>
            </a:r>
            <a:r>
              <a:rPr lang="ru-RU" sz="1800" dirty="0"/>
              <a:t> J, </a:t>
            </a:r>
            <a:r>
              <a:rPr lang="ru-RU" sz="1800" dirty="0" err="1"/>
              <a:t>Kendler</a:t>
            </a:r>
            <a:r>
              <a:rPr lang="ru-RU" sz="1800" dirty="0"/>
              <a:t> KS, 2014).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DD0D2239-95BF-41FD-8EF5-AFD9B92AE9DC}"/>
              </a:ext>
            </a:extLst>
          </p:cNvPr>
          <p:cNvSpPr txBox="1">
            <a:spLocks/>
          </p:cNvSpPr>
          <p:nvPr/>
        </p:nvSpPr>
        <p:spPr>
          <a:xfrm>
            <a:off x="3497730" y="3520141"/>
            <a:ext cx="2329329" cy="2656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/>
              <a:t>GWAS — однонуклеотидные полиморфизмы (SNP) в геноме, выборки растут из года в год, </a:t>
            </a:r>
            <a:r>
              <a:rPr lang="ru-RU" sz="1800" b="1" dirty="0"/>
              <a:t>нет сформированной гипотезы</a:t>
            </a:r>
            <a:r>
              <a:rPr lang="ru-RU" sz="1800" dirty="0"/>
              <a:t>.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31E4316D-DB3A-4BA6-8F4F-9820472E2B7F}"/>
              </a:ext>
            </a:extLst>
          </p:cNvPr>
          <p:cNvSpPr txBox="1">
            <a:spLocks/>
          </p:cNvSpPr>
          <p:nvPr/>
        </p:nvSpPr>
        <p:spPr>
          <a:xfrm>
            <a:off x="6163236" y="3520141"/>
            <a:ext cx="2329329" cy="2656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/>
              <a:t>GWAS</a:t>
            </a:r>
            <a:br>
              <a:rPr lang="ru-RU" sz="1800" dirty="0"/>
            </a:br>
            <a:r>
              <a:rPr lang="ru-RU" sz="1800" dirty="0"/>
              <a:t>(STAR*D , STEP-BD ) — </a:t>
            </a:r>
            <a:r>
              <a:rPr lang="ru-RU" sz="1800" b="1" dirty="0"/>
              <a:t>не выявлено достоверных маркеров</a:t>
            </a:r>
            <a:r>
              <a:rPr lang="ru-RU" sz="1800" dirty="0"/>
              <a:t> </a:t>
            </a:r>
            <a:r>
              <a:rPr lang="ru-RU" sz="1800" dirty="0" err="1"/>
              <a:t>эффектив-ности</a:t>
            </a:r>
            <a:r>
              <a:rPr lang="ru-RU" sz="1800" dirty="0"/>
              <a:t> на уровне генома  (</a:t>
            </a:r>
            <a:r>
              <a:rPr lang="ru-RU" sz="1800" dirty="0" err="1"/>
              <a:t>Murphy</a:t>
            </a:r>
            <a:r>
              <a:rPr lang="ru-RU" sz="1800" dirty="0"/>
              <a:t> E</a:t>
            </a:r>
            <a:r>
              <a:rPr lang="en-US" sz="1800" dirty="0"/>
              <a:t>I</a:t>
            </a:r>
            <a:r>
              <a:rPr lang="ru-RU" sz="1800" dirty="0"/>
              <a:t>, </a:t>
            </a:r>
            <a:br>
              <a:rPr lang="ru-RU" sz="1800" dirty="0"/>
            </a:br>
            <a:r>
              <a:rPr lang="ru-RU" sz="1800" dirty="0" err="1"/>
              <a:t>McMahon</a:t>
            </a:r>
            <a:r>
              <a:rPr lang="ru-RU" sz="1800" dirty="0"/>
              <a:t> FJ,  2013).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0FA7E029-EBD9-4A1C-A5EF-684A26A561B1}"/>
              </a:ext>
            </a:extLst>
          </p:cNvPr>
          <p:cNvSpPr txBox="1">
            <a:spLocks/>
          </p:cNvSpPr>
          <p:nvPr/>
        </p:nvSpPr>
        <p:spPr>
          <a:xfrm>
            <a:off x="8828742" y="3520141"/>
            <a:ext cx="2329329" cy="2656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The International SSRI Pharmacogenomics Consortium (n=865) — </a:t>
            </a:r>
            <a:r>
              <a:rPr lang="ru-RU" sz="1800" b="1" dirty="0"/>
              <a:t>не выявили значимых ассоциаций</a:t>
            </a:r>
            <a:r>
              <a:rPr lang="ru-RU" sz="1800" dirty="0"/>
              <a:t> </a:t>
            </a:r>
            <a:br>
              <a:rPr lang="ru-RU" sz="1800" dirty="0"/>
            </a:br>
            <a:r>
              <a:rPr lang="ru-RU" sz="1800" dirty="0"/>
              <a:t>с эффектом СИОЗС </a:t>
            </a:r>
            <a:r>
              <a:rPr lang="sv-SE" sz="1800" dirty="0"/>
              <a:t>(Biernacka JM, 2015)</a:t>
            </a:r>
            <a:r>
              <a:rPr lang="ru-RU" sz="1800" dirty="0"/>
              <a:t>.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34039806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81158" y="714358"/>
            <a:ext cx="8329642" cy="5411807"/>
          </a:xfrm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b="1" i="1" dirty="0">
                <a:solidFill>
                  <a:srgbClr val="385723"/>
                </a:solidFill>
              </a:rPr>
              <a:t>Пациенты с психическими и неврологическими расстройствами особенно нуждаются в проведении фармакогенетического тестирования, поскольку многие используемые в клинической практике препараты вызывают различные уровни лекарственного ответа и широкий спектр нежелательных реакций</a:t>
            </a:r>
          </a:p>
          <a:p>
            <a:pPr marL="0" indent="360307" algn="just">
              <a:buNone/>
            </a:pPr>
            <a:endParaRPr lang="ru-RU" b="1" i="1" dirty="0">
              <a:solidFill>
                <a:srgbClr val="385723"/>
              </a:solidFill>
            </a:endParaRPr>
          </a:p>
          <a:p>
            <a:pPr marL="0" indent="0" algn="just">
              <a:buNone/>
            </a:pPr>
            <a:r>
              <a:rPr lang="ru-RU" b="1" i="1" dirty="0">
                <a:solidFill>
                  <a:srgbClr val="385723"/>
                </a:solidFill>
              </a:rPr>
              <a:t>Проведение фармакогенетических исследований в психиатрии, наркологии и неврологии особенно необходимы ввиду того, что: </a:t>
            </a:r>
          </a:p>
          <a:p>
            <a:pPr marL="0" indent="360307" algn="just">
              <a:buNone/>
            </a:pPr>
            <a:r>
              <a:rPr lang="ru-RU" b="1" i="1" dirty="0">
                <a:solidFill>
                  <a:srgbClr val="385723"/>
                </a:solidFill>
              </a:rPr>
              <a:t>— зачастую лекарственная терапия данным пациентам применяется длительно;</a:t>
            </a:r>
          </a:p>
          <a:p>
            <a:pPr marL="0" indent="360307" algn="just">
              <a:buNone/>
            </a:pPr>
            <a:r>
              <a:rPr lang="ru-RU" b="1" i="1" dirty="0">
                <a:solidFill>
                  <a:srgbClr val="385723"/>
                </a:solidFill>
              </a:rPr>
              <a:t>— большинство лекарственных средств обладает узкой терапевтической широтой, большим спектром и выраженностью нежелательных реакций;</a:t>
            </a:r>
          </a:p>
          <a:p>
            <a:pPr marL="0" indent="360307" algn="just">
              <a:buNone/>
            </a:pPr>
            <a:r>
              <a:rPr lang="ru-RU" b="1" i="1" dirty="0">
                <a:solidFill>
                  <a:srgbClr val="385723"/>
                </a:solidFill>
              </a:rPr>
              <a:t>— лекарственное средство может вызвать </a:t>
            </a:r>
            <a:r>
              <a:rPr lang="ru-RU" b="1" i="1" dirty="0" err="1">
                <a:solidFill>
                  <a:srgbClr val="385723"/>
                </a:solidFill>
              </a:rPr>
              <a:t>прогностически</a:t>
            </a:r>
            <a:r>
              <a:rPr lang="ru-RU" b="1" i="1" dirty="0">
                <a:solidFill>
                  <a:srgbClr val="385723"/>
                </a:solidFill>
              </a:rPr>
              <a:t> неблагоприятные осложнения</a:t>
            </a:r>
          </a:p>
        </p:txBody>
      </p:sp>
    </p:spTree>
    <p:extLst>
      <p:ext uri="{BB962C8B-B14F-4D97-AF65-F5344CB8AC3E}">
        <p14:creationId xmlns:p14="http://schemas.microsoft.com/office/powerpoint/2010/main" val="26950891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Результаты и перспективы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2"/>
          <p:cNvPicPr>
            <a:picLocks noGrp="1"/>
          </p:cNvPicPr>
          <p:nvPr>
            <p:ph idx="1"/>
          </p:nvPr>
        </p:nvPicPr>
        <p:blipFill>
          <a:blip r:embed="rId2" cstate="print"/>
          <a:stretch/>
        </p:blipFill>
        <p:spPr>
          <a:xfrm>
            <a:off x="4667240" y="142852"/>
            <a:ext cx="2571768" cy="300039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4"/>
          <p:cNvPicPr/>
          <p:nvPr/>
        </p:nvPicPr>
        <p:blipFill>
          <a:blip r:embed="rId3" cstate="print"/>
          <a:stretch/>
        </p:blipFill>
        <p:spPr>
          <a:xfrm>
            <a:off x="7953390" y="3429000"/>
            <a:ext cx="2571767" cy="273786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Монография Вайман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67636" y="142852"/>
            <a:ext cx="2428892" cy="3000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image (1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2" y="3357564"/>
            <a:ext cx="6161527" cy="2500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/>
          <p:cNvPicPr/>
          <p:nvPr/>
        </p:nvPicPr>
        <p:blipFill>
          <a:blip r:embed="rId6"/>
          <a:stretch/>
        </p:blipFill>
        <p:spPr>
          <a:xfrm>
            <a:off x="1809720" y="142852"/>
            <a:ext cx="2428892" cy="300039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НГ незнанов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3124" y="4786322"/>
            <a:ext cx="1838582" cy="1724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666844" y="6060078"/>
            <a:ext cx="4071966" cy="369318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Сайт англоязычного журнала </a:t>
            </a:r>
            <a:r>
              <a:rPr lang="en-US" dirty="0">
                <a:solidFill>
                  <a:srgbClr val="002060"/>
                </a:solidFill>
              </a:rPr>
              <a:t>jppn.ru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09852" y="2928934"/>
            <a:ext cx="857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2005</a:t>
            </a:r>
            <a:endParaRPr lang="ru-RU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5738810" y="2928934"/>
            <a:ext cx="857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2019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67768" y="2928934"/>
            <a:ext cx="857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2021</a:t>
            </a:r>
            <a:endParaRPr lang="ru-RU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989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CEBF097-030D-4CD3-9476-FB7FD7EB1877}"/>
              </a:ext>
            </a:extLst>
          </p:cNvPr>
          <p:cNvSpPr/>
          <p:nvPr/>
        </p:nvSpPr>
        <p:spPr>
          <a:xfrm>
            <a:off x="-1" y="0"/>
            <a:ext cx="5812632" cy="68580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323EA-F674-4C59-AFD3-7E8A6F09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952501"/>
            <a:ext cx="5145881" cy="1347026"/>
          </a:xfrm>
        </p:spPr>
        <p:txBody>
          <a:bodyPr>
            <a:noAutofit/>
          </a:bodyPr>
          <a:lstStyle/>
          <a:p>
            <a:r>
              <a:rPr lang="ru-RU" sz="4800" dirty="0">
                <a:solidFill>
                  <a:srgbClr val="385723"/>
                </a:solidFill>
              </a:rPr>
              <a:t>Векторная доставка ЛС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A5E835-93F7-4D5B-93EB-7CBFDFE0D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2771775"/>
            <a:ext cx="4706635" cy="2096787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800" dirty="0" err="1">
                <a:solidFill>
                  <a:srgbClr val="385723"/>
                </a:solidFill>
                <a:latin typeface="+mj-lt"/>
              </a:rPr>
              <a:t>Наноконтейнеры</a:t>
            </a:r>
            <a:r>
              <a:rPr lang="ru-RU" sz="1800" dirty="0">
                <a:solidFill>
                  <a:srgbClr val="385723"/>
                </a:solidFill>
                <a:latin typeface="+mj-lt"/>
              </a:rPr>
              <a:t> обеспечивают точную доставку химиотерапевтических средств.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ru-RU" sz="1800" dirty="0">
                <a:solidFill>
                  <a:srgbClr val="385723"/>
                </a:solidFill>
                <a:latin typeface="+mj-lt"/>
              </a:rPr>
              <a:t>Помещенные в капсулы, покрытые наночастицами золота, молекулы лекарственного средства высвобождаются при активации лазерным излучением.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AA7E0466-6BFB-4D78-B2B8-04A511963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6669149" y="381001"/>
            <a:ext cx="5039966" cy="579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6320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323EA-F674-4C59-AFD3-7E8A6F09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6884" y="952501"/>
            <a:ext cx="5167907" cy="1347026"/>
          </a:xfrm>
        </p:spPr>
        <p:txBody>
          <a:bodyPr anchor="t">
            <a:noAutofit/>
          </a:bodyPr>
          <a:lstStyle/>
          <a:p>
            <a:r>
              <a:rPr lang="ru-RU" b="1" i="1" dirty="0">
                <a:solidFill>
                  <a:srgbClr val="385723"/>
                </a:solidFill>
              </a:rPr>
              <a:t>Наночастицы против </a:t>
            </a:r>
            <a:r>
              <a:rPr lang="ru-RU" b="1" i="1" dirty="0" err="1">
                <a:solidFill>
                  <a:srgbClr val="385723"/>
                </a:solidFill>
              </a:rPr>
              <a:t>нейродегенерации</a:t>
            </a:r>
            <a:endParaRPr lang="ru-RU" b="1" i="1" dirty="0">
              <a:solidFill>
                <a:srgbClr val="385723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A5E835-93F7-4D5B-93EB-7CBFDFE0D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884" y="2779776"/>
            <a:ext cx="4823387" cy="292080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800" b="1" dirty="0">
                <a:solidFill>
                  <a:srgbClr val="385723"/>
                </a:solidFill>
                <a:latin typeface="+mj-lt"/>
              </a:rPr>
              <a:t>На животных моделях продемонстрирована возможность транспорта лекарств, стимулирующих рост нейронов, через ГЭБ с помощью наночастиц из </a:t>
            </a:r>
            <a:r>
              <a:rPr lang="ru-RU" sz="1800" b="1" dirty="0" err="1">
                <a:solidFill>
                  <a:srgbClr val="385723"/>
                </a:solidFill>
                <a:latin typeface="+mj-lt"/>
              </a:rPr>
              <a:t>полибутилцианоакрилата</a:t>
            </a:r>
            <a:r>
              <a:rPr lang="ru-RU" sz="1800" b="1" dirty="0">
                <a:solidFill>
                  <a:srgbClr val="385723"/>
                </a:solidFill>
                <a:latin typeface="+mj-lt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ru-RU" sz="1800" b="1" dirty="0">
                <a:solidFill>
                  <a:srgbClr val="385723"/>
                </a:solidFill>
                <a:latin typeface="+mj-lt"/>
              </a:rPr>
              <a:t>Было установлено, что фактор роста нервов, содержащийся в наночастицах, способствует восстановлению памяти и инициирует процессы регенерации мозга.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57D3FF3-367F-4822-8378-7480A6514E65}"/>
              </a:ext>
            </a:extLst>
          </p:cNvPr>
          <p:cNvSpPr/>
          <p:nvPr/>
        </p:nvSpPr>
        <p:spPr>
          <a:xfrm>
            <a:off x="11122820" y="6165850"/>
            <a:ext cx="373855" cy="7149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F9B64604-A881-4BC3-BE51-5928384CC192}"/>
              </a:ext>
            </a:extLst>
          </p:cNvPr>
          <p:cNvSpPr txBox="1">
            <a:spLocks/>
          </p:cNvSpPr>
          <p:nvPr/>
        </p:nvSpPr>
        <p:spPr>
          <a:xfrm>
            <a:off x="6085191" y="6095237"/>
            <a:ext cx="4855368" cy="4389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Alyautdin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R.N. et al. Pharm. Res. 1997; 14: 325-328.</a:t>
            </a:r>
            <a:b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</a:b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Kreuter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J. et al. J. Drug Target 2002; 10: 317-325.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6DD3861-244D-4AFE-A349-0E3EE9D6EF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4055"/>
          <a:stretch/>
        </p:blipFill>
        <p:spPr>
          <a:xfrm>
            <a:off x="944880" y="952501"/>
            <a:ext cx="4114800" cy="49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262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2EAAF7-5597-4AA7-9BF2-5EF8526C1A4C}"/>
              </a:ext>
            </a:extLst>
          </p:cNvPr>
          <p:cNvSpPr/>
          <p:nvPr/>
        </p:nvSpPr>
        <p:spPr>
          <a:xfrm>
            <a:off x="4788694" y="0"/>
            <a:ext cx="7403305" cy="68580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323EA-F674-4C59-AFD3-7E8A6F09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36" y="2737199"/>
            <a:ext cx="5167907" cy="1347026"/>
          </a:xfrm>
        </p:spPr>
        <p:txBody>
          <a:bodyPr anchor="t">
            <a:noAutofit/>
          </a:bodyPr>
          <a:lstStyle/>
          <a:p>
            <a:r>
              <a:rPr lang="ru-RU" sz="4800" b="1" i="1" dirty="0">
                <a:solidFill>
                  <a:srgbClr val="385723"/>
                </a:solidFill>
              </a:rPr>
              <a:t>Перспективы наночастиц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A5E835-93F7-4D5B-93EB-7CBFDFE0D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8096" y="973268"/>
            <a:ext cx="2746375" cy="245573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rgbClr val="385723"/>
                </a:solidFill>
              </a:rPr>
              <a:t>Новые лекарственные </a:t>
            </a:r>
            <a:r>
              <a:rPr lang="ru-RU" sz="1800" dirty="0">
                <a:solidFill>
                  <a:srgbClr val="385723"/>
                </a:solidFill>
              </a:rPr>
              <a:t>формы, системы доставки лекарств, носители генов, </a:t>
            </a:r>
            <a:r>
              <a:rPr lang="ru-RU" sz="1800" dirty="0" err="1">
                <a:solidFill>
                  <a:srgbClr val="385723"/>
                </a:solidFill>
              </a:rPr>
              <a:t>олигонуклеотидов</a:t>
            </a:r>
            <a:r>
              <a:rPr lang="ru-RU" sz="1800" dirty="0">
                <a:solidFill>
                  <a:srgbClr val="385723"/>
                </a:solidFill>
              </a:rPr>
              <a:t>, РНК </a:t>
            </a:r>
            <a:br>
              <a:rPr lang="ru-RU" sz="1800" dirty="0">
                <a:solidFill>
                  <a:srgbClr val="385723"/>
                </a:solidFill>
              </a:rPr>
            </a:br>
            <a:r>
              <a:rPr lang="ru-RU" sz="1800" dirty="0">
                <a:solidFill>
                  <a:srgbClr val="385723"/>
                </a:solidFill>
              </a:rPr>
              <a:t>и вирусов.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57D3FF3-367F-4822-8378-7480A6514E65}"/>
              </a:ext>
            </a:extLst>
          </p:cNvPr>
          <p:cNvSpPr/>
          <p:nvPr/>
        </p:nvSpPr>
        <p:spPr>
          <a:xfrm>
            <a:off x="11122820" y="6165850"/>
            <a:ext cx="373855" cy="6921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F9B64604-A881-4BC3-BE51-5928384CC192}"/>
              </a:ext>
            </a:extLst>
          </p:cNvPr>
          <p:cNvSpPr txBox="1">
            <a:spLocks/>
          </p:cNvSpPr>
          <p:nvPr/>
        </p:nvSpPr>
        <p:spPr>
          <a:xfrm>
            <a:off x="6085191" y="6095237"/>
            <a:ext cx="4855368" cy="4389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Пиотровский А.Б., Киселев О.И. </a:t>
            </a:r>
            <a:b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</a:b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Фуллерены в биологии. СПб.: Росток, 2006.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7CEBBF81-D9A9-4BDF-A096-D6BDB85586D9}"/>
              </a:ext>
            </a:extLst>
          </p:cNvPr>
          <p:cNvSpPr txBox="1">
            <a:spLocks/>
          </p:cNvSpPr>
          <p:nvPr/>
        </p:nvSpPr>
        <p:spPr>
          <a:xfrm>
            <a:off x="8750300" y="973268"/>
            <a:ext cx="2746375" cy="2455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800" b="1" dirty="0">
                <a:solidFill>
                  <a:srgbClr val="385723"/>
                </a:solidFill>
              </a:rPr>
              <a:t>ДНК-зонды</a:t>
            </a:r>
            <a:r>
              <a:rPr lang="ru-RU" sz="1800" dirty="0">
                <a:solidFill>
                  <a:srgbClr val="385723"/>
                </a:solidFill>
              </a:rPr>
              <a:t> с прямой идентификацией мутаций и их локализации; детекция белков, в том числе аномальных</a:t>
            </a:r>
            <a:r>
              <a:rPr lang="ru-RU" sz="1800" dirty="0"/>
              <a:t>.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C6AF7246-1498-4881-B45F-DCC2EC3B674F}"/>
              </a:ext>
            </a:extLst>
          </p:cNvPr>
          <p:cNvSpPr txBox="1">
            <a:spLocks/>
          </p:cNvSpPr>
          <p:nvPr/>
        </p:nvSpPr>
        <p:spPr>
          <a:xfrm>
            <a:off x="5518096" y="3676783"/>
            <a:ext cx="2746375" cy="2455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800" b="1" dirty="0">
                <a:solidFill>
                  <a:srgbClr val="385723"/>
                </a:solidFill>
              </a:rPr>
              <a:t>Биологические зонды</a:t>
            </a:r>
            <a:r>
              <a:rPr lang="ru-RU" sz="1800" dirty="0">
                <a:solidFill>
                  <a:srgbClr val="385723"/>
                </a:solidFill>
              </a:rPr>
              <a:t> </a:t>
            </a:r>
            <a:br>
              <a:rPr lang="ru-RU" sz="1800" dirty="0">
                <a:solidFill>
                  <a:srgbClr val="385723"/>
                </a:solidFill>
              </a:rPr>
            </a:br>
            <a:r>
              <a:rPr lang="ru-RU" sz="1800" dirty="0">
                <a:solidFill>
                  <a:srgbClr val="385723"/>
                </a:solidFill>
              </a:rPr>
              <a:t>для люминесцентного, </a:t>
            </a:r>
            <a:br>
              <a:rPr lang="ru-RU" sz="1800" dirty="0">
                <a:solidFill>
                  <a:srgbClr val="385723"/>
                </a:solidFill>
              </a:rPr>
            </a:br>
            <a:r>
              <a:rPr lang="ru-RU" sz="1800" dirty="0">
                <a:solidFill>
                  <a:srgbClr val="385723"/>
                </a:solidFill>
              </a:rPr>
              <a:t>а также радиоактивного сканирования органов </a:t>
            </a:r>
            <a:br>
              <a:rPr lang="ru-RU" sz="1800" dirty="0">
                <a:solidFill>
                  <a:srgbClr val="385723"/>
                </a:solidFill>
              </a:rPr>
            </a:br>
            <a:r>
              <a:rPr lang="ru-RU" sz="1800" dirty="0">
                <a:solidFill>
                  <a:srgbClr val="385723"/>
                </a:solidFill>
              </a:rPr>
              <a:t>и тканей.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93A8AE8D-51F5-4E83-BB1F-47A2543FD80E}"/>
              </a:ext>
            </a:extLst>
          </p:cNvPr>
          <p:cNvSpPr txBox="1">
            <a:spLocks/>
          </p:cNvSpPr>
          <p:nvPr/>
        </p:nvSpPr>
        <p:spPr>
          <a:xfrm>
            <a:off x="8750299" y="3676783"/>
            <a:ext cx="2746375" cy="2455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rgbClr val="385723"/>
                </a:solidFill>
              </a:rPr>
              <a:t>Внутримозговые чипы</a:t>
            </a:r>
            <a:r>
              <a:rPr lang="ru-RU" sz="1800" dirty="0">
                <a:solidFill>
                  <a:srgbClr val="385723"/>
                </a:solidFill>
              </a:rPr>
              <a:t>, искусственная сетчатка глаза, проводящие элементы головного </a:t>
            </a:r>
            <a:br>
              <a:rPr lang="ru-RU" sz="1800" dirty="0">
                <a:solidFill>
                  <a:srgbClr val="385723"/>
                </a:solidFill>
              </a:rPr>
            </a:br>
            <a:r>
              <a:rPr lang="ru-RU" sz="1800" dirty="0">
                <a:solidFill>
                  <a:srgbClr val="385723"/>
                </a:solidFill>
              </a:rPr>
              <a:t>и спинного мозга</a:t>
            </a:r>
            <a:r>
              <a:rPr lang="ru-RU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08542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274" y="120995"/>
            <a:ext cx="2706624" cy="963168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707364" y="257006"/>
            <a:ext cx="6861524" cy="691147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dirty="0"/>
              <a:t>Виртуальная реальность </a:t>
            </a:r>
            <a:br>
              <a:rPr lang="ru-RU" altLang="ru-RU" sz="2800" dirty="0"/>
            </a:br>
            <a:r>
              <a:rPr lang="ru-RU" altLang="ru-RU" sz="2800" dirty="0"/>
              <a:t>и дополненная реальность</a:t>
            </a: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1826098" y="1184988"/>
            <a:ext cx="8510337" cy="5268616"/>
          </a:xfrm>
          <a:ln>
            <a:solidFill>
              <a:schemeClr val="tx1"/>
            </a:solidFill>
          </a:ln>
        </p:spPr>
        <p:txBody>
          <a:bodyPr rtlCol="0">
            <a:normAutofit lnSpcReduction="10000"/>
          </a:bodyPr>
          <a:lstStyle/>
          <a:p>
            <a:pPr marL="342900" indent="-342900" algn="just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dirty="0"/>
              <a:t>Предоставляют уникальную возможность для лечения пациентов. </a:t>
            </a:r>
          </a:p>
          <a:p>
            <a:pPr marL="342900" indent="-342900" algn="just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dirty="0"/>
              <a:t>Виртуальная реальность создает виртуальный компьютерный мир </a:t>
            </a:r>
            <a:br>
              <a:rPr lang="ru-RU" dirty="0"/>
            </a:br>
            <a:r>
              <a:rPr lang="ru-RU" dirty="0"/>
              <a:t>для пользователя, который может использовать наушники, очки, сенсоры и т.п. </a:t>
            </a:r>
          </a:p>
          <a:p>
            <a:pPr marL="342900" indent="-342900" algn="just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dirty="0"/>
              <a:t>Дополненная реальность объединяет реальный мир с виртуальным миром, обеспечивая возможности для обучающего взаимодействия со своей средой. 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dirty="0"/>
              <a:t>Создаваемая в виртуальной реальности </a:t>
            </a:r>
            <a:br>
              <a:rPr lang="ru-RU" dirty="0"/>
            </a:br>
            <a:r>
              <a:rPr lang="ru-RU" dirty="0"/>
              <a:t>имитируемая среда используется в терапии </a:t>
            </a:r>
            <a:br>
              <a:rPr lang="ru-RU" dirty="0"/>
            </a:br>
            <a:r>
              <a:rPr lang="ru-RU" dirty="0"/>
              <a:t>при ПТСР и фобиях. Пациенты попадают </a:t>
            </a:r>
            <a:br>
              <a:rPr lang="ru-RU" dirty="0"/>
            </a:br>
            <a:r>
              <a:rPr lang="ru-RU" dirty="0"/>
              <a:t>в травматические или вызывающие страх </a:t>
            </a:r>
            <a:br>
              <a:rPr lang="ru-RU" dirty="0"/>
            </a:br>
            <a:r>
              <a:rPr lang="ru-RU" dirty="0"/>
              <a:t>ситуации, экспериментируют с выбором, </a:t>
            </a:r>
            <a:br>
              <a:rPr lang="ru-RU" dirty="0"/>
            </a:br>
            <a:r>
              <a:rPr lang="ru-RU" dirty="0"/>
              <a:t>изучают соответствующие ответы. </a:t>
            </a:r>
          </a:p>
          <a:p>
            <a:pPr marL="342900" indent="-342900" algn="just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dirty="0"/>
              <a:t>Виртуальная реальность тестировалась для таких расстройств как алкогольная зависимость (имитация бара, чтобы помочь приобрести навыки для избегания употребления алкоголя), расстройства аутистического спектра (обучение распознаванию эмоций) и боль (с использованием методов отвлечения внимания, что привело к снижению потребности в анестезии и опиоидных препаратах).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172" y="3069773"/>
            <a:ext cx="3059239" cy="172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72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" y="0"/>
            <a:ext cx="2706624" cy="963168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329656" y="789684"/>
            <a:ext cx="7881144" cy="17526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dirty="0"/>
              <a:t>«</a:t>
            </a:r>
            <a:r>
              <a:rPr lang="ru-RU" altLang="ru-RU" sz="2700" dirty="0"/>
              <a:t>Прорывные» технологии, имеющие отношение к медицине и способные до 2025 года глобально изменить жизнь человечества: </a:t>
            </a:r>
            <a:br>
              <a:rPr lang="ru-RU" altLang="ru-RU" sz="2700" dirty="0"/>
            </a:br>
            <a:r>
              <a:rPr lang="ru-RU" altLang="ru-RU" sz="2700" dirty="0" err="1"/>
              <a:t>Report</a:t>
            </a:r>
            <a:r>
              <a:rPr lang="ru-RU" altLang="ru-RU" sz="2700" dirty="0"/>
              <a:t> </a:t>
            </a:r>
            <a:r>
              <a:rPr lang="ru-RU" altLang="ru-RU" sz="2700" dirty="0" err="1"/>
              <a:t>McKinsey</a:t>
            </a:r>
            <a:r>
              <a:rPr lang="ru-RU" altLang="ru-RU" sz="2700" dirty="0"/>
              <a:t> </a:t>
            </a:r>
            <a:r>
              <a:rPr lang="ru-RU" altLang="ru-RU" sz="2700" dirty="0" err="1"/>
              <a:t>Global</a:t>
            </a:r>
            <a:r>
              <a:rPr lang="ru-RU" altLang="ru-RU" sz="2700" dirty="0"/>
              <a:t> </a:t>
            </a:r>
            <a:r>
              <a:rPr lang="ru-RU" altLang="ru-RU" sz="2700" dirty="0" err="1"/>
              <a:t>Institute</a:t>
            </a:r>
            <a:r>
              <a:rPr lang="ru-RU" altLang="ru-RU" sz="2700" dirty="0"/>
              <a:t>, 2013</a:t>
            </a:r>
          </a:p>
        </p:txBody>
      </p:sp>
      <p:graphicFrame>
        <p:nvGraphicFramePr>
          <p:cNvPr id="9" name="Схема 8"/>
          <p:cNvGraphicFramePr/>
          <p:nvPr>
            <p:extLst/>
          </p:nvPr>
        </p:nvGraphicFramePr>
        <p:xfrm>
          <a:off x="2800351" y="2704210"/>
          <a:ext cx="6391275" cy="3258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565722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274" y="120995"/>
            <a:ext cx="2706624" cy="963168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165928" y="848239"/>
            <a:ext cx="7513637" cy="1111250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dirty="0"/>
              <a:t>Чат-боты</a:t>
            </a: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1799443" y="1723565"/>
            <a:ext cx="4575691" cy="4270409"/>
          </a:xfrm>
          <a:ln>
            <a:solidFill>
              <a:schemeClr val="tx1"/>
            </a:solidFill>
          </a:ln>
        </p:spPr>
        <p:txBody>
          <a:bodyPr rtlCol="0">
            <a:normAutofit lnSpcReduction="10000"/>
          </a:bodyPr>
          <a:lstStyle/>
          <a:p>
            <a:pPr marL="342900" indent="-342900" algn="just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dirty="0"/>
              <a:t>Чат-бот - компьютерный алгоритм, который использует искусственный интеллект, чтобы имитировать разговор с пациентами особым образом, который может быть использован для лечения. </a:t>
            </a:r>
          </a:p>
          <a:p>
            <a:pPr marL="342900" indent="-342900" algn="just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dirty="0"/>
              <a:t>Подобно тому, как чат-боты могут использоваться, чтобы помочь людям совершать покупки в Интернете, их можно обучить понимать эмоциональные реакции и соответственно реагировать. </a:t>
            </a:r>
          </a:p>
          <a:p>
            <a:pPr marL="342900" indent="-342900" algn="just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spc="-20" dirty="0"/>
              <a:t>Есть положительный опыт использования чат-ботов в рамках КПТ для случаев депрессии и тревоги</a:t>
            </a:r>
            <a:r>
              <a:rPr lang="ru-RU" dirty="0"/>
              <a:t>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t="330"/>
          <a:stretch/>
        </p:blipFill>
        <p:spPr>
          <a:xfrm>
            <a:off x="6640791" y="1819175"/>
            <a:ext cx="3644844" cy="385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383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274" y="21295"/>
            <a:ext cx="2706624" cy="963168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878227" y="413671"/>
            <a:ext cx="7513637" cy="960438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800" dirty="0"/>
              <a:t>Технологии ближайшего </a:t>
            </a:r>
            <a:br>
              <a:rPr lang="ru-RU" sz="2800" dirty="0"/>
            </a:br>
            <a:r>
              <a:rPr lang="ru-RU" sz="2800" dirty="0"/>
              <a:t>будущего: АВАТАР-терапия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1816363" y="2305087"/>
            <a:ext cx="4184388" cy="1152489"/>
          </a:xfrm>
        </p:spPr>
        <p:txBody>
          <a:bodyPr rtlCol="0">
            <a:noAutofit/>
          </a:bodyPr>
          <a:lstStyle/>
          <a:p>
            <a:pPr marL="342900" indent="-342900" algn="just">
              <a:lnSpc>
                <a:spcPct val="100000"/>
              </a:lnSpc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385723"/>
                </a:solidFill>
              </a:rPr>
              <a:t>Avatar therapy for schizophrenia</a:t>
            </a:r>
          </a:p>
          <a:p>
            <a:pPr marL="342900" indent="-342900" algn="just">
              <a:lnSpc>
                <a:spcPct val="100000"/>
              </a:lnSpc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385723"/>
                </a:solidFill>
              </a:rPr>
              <a:t>Метод разработан для облегчения состояния больных шизофренией с псевдогаллюцинациями</a:t>
            </a:r>
          </a:p>
          <a:p>
            <a:pPr marL="342900" indent="-342900" algn="just">
              <a:lnSpc>
                <a:spcPct val="100000"/>
              </a:lnSpc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385723"/>
                </a:solidFill>
              </a:rPr>
              <a:t>Люди, испытывающие голоса, ведут диалог с цифровым изображением (</a:t>
            </a:r>
            <a:r>
              <a:rPr lang="ru-RU" sz="1400" dirty="0" err="1">
                <a:solidFill>
                  <a:srgbClr val="385723"/>
                </a:solidFill>
              </a:rPr>
              <a:t>аватаром</a:t>
            </a:r>
            <a:r>
              <a:rPr lang="ru-RU" sz="1400" dirty="0">
                <a:solidFill>
                  <a:srgbClr val="385723"/>
                </a:solidFill>
              </a:rPr>
              <a:t>) своего предполагаемого источника слуховых обманов восприятия, который озвучивается терапевтом, чтобы </a:t>
            </a:r>
            <a:r>
              <a:rPr lang="ru-RU" sz="1400" dirty="0" err="1">
                <a:solidFill>
                  <a:srgbClr val="385723"/>
                </a:solidFill>
              </a:rPr>
              <a:t>аватар</a:t>
            </a:r>
            <a:r>
              <a:rPr lang="ru-RU" sz="1400" dirty="0">
                <a:solidFill>
                  <a:srgbClr val="385723"/>
                </a:solidFill>
              </a:rPr>
              <a:t> становился менее враждебным в ходе терапии. В это время пациент учится контролировать и управлять слуховыми галлюцинациями.</a:t>
            </a:r>
            <a:r>
              <a:rPr lang="ru-RU" sz="1600" dirty="0">
                <a:solidFill>
                  <a:srgbClr val="385723"/>
                </a:solidFill>
              </a:rPr>
              <a:t> 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6385324" y="5149023"/>
            <a:ext cx="348134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ru-RU" sz="14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Craig T. AVATAR therapy for auditory verbal hallucinations in people with psychosis: a single-blind, </a:t>
            </a:r>
            <a:r>
              <a:rPr lang="en-US" altLang="ru-RU" sz="14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randomised</a:t>
            </a:r>
            <a:r>
              <a:rPr lang="en-US" altLang="ru-RU" sz="14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controlled trial. The Lancet. Published: 23 November 2017</a:t>
            </a:r>
            <a:endParaRPr lang="ru-RU" altLang="ru-RU" sz="14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b="19956"/>
          <a:stretch/>
        </p:blipFill>
        <p:spPr>
          <a:xfrm>
            <a:off x="2266426" y="4360769"/>
            <a:ext cx="3850826" cy="20548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848" y="1457362"/>
            <a:ext cx="3380298" cy="335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642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2EAAF7-5597-4AA7-9BF2-5EF8526C1A4C}"/>
              </a:ext>
            </a:extLst>
          </p:cNvPr>
          <p:cNvSpPr/>
          <p:nvPr/>
        </p:nvSpPr>
        <p:spPr>
          <a:xfrm>
            <a:off x="0" y="3429000"/>
            <a:ext cx="12191999" cy="34290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323EA-F674-4C59-AFD3-7E8A6F09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139214"/>
            <a:ext cx="8316912" cy="1347026"/>
          </a:xfrm>
        </p:spPr>
        <p:txBody>
          <a:bodyPr anchor="t">
            <a:noAutofit/>
          </a:bodyPr>
          <a:lstStyle/>
          <a:p>
            <a:r>
              <a:rPr lang="en-US" sz="5400" dirty="0">
                <a:solidFill>
                  <a:srgbClr val="385723"/>
                </a:solidFill>
              </a:rPr>
              <a:t>AR | VR </a:t>
            </a:r>
            <a:r>
              <a:rPr lang="ru-RU" sz="5400" dirty="0">
                <a:solidFill>
                  <a:srgbClr val="385723"/>
                </a:solidFill>
              </a:rPr>
              <a:t> технологии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93A8AE8D-51F5-4E83-BB1F-47A2543FD80E}"/>
              </a:ext>
            </a:extLst>
          </p:cNvPr>
          <p:cNvSpPr txBox="1">
            <a:spLocks/>
          </p:cNvSpPr>
          <p:nvPr/>
        </p:nvSpPr>
        <p:spPr>
          <a:xfrm>
            <a:off x="6334916" y="3435350"/>
            <a:ext cx="5165726" cy="1273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z="1800" dirty="0"/>
          </a:p>
        </p:txBody>
      </p:sp>
      <p:pic>
        <p:nvPicPr>
          <p:cNvPr id="10" name="Рисунок 9" descr="Изображение выглядит как текст, плавание, очки&#10;&#10;Автоматически созданное описание">
            <a:extLst>
              <a:ext uri="{FF2B5EF4-FFF2-40B4-BE49-F238E27FC236}">
                <a16:creationId xmlns:a16="http://schemas.microsoft.com/office/drawing/2014/main" id="{20857A87-71F9-4E22-99BC-CBF706ECF6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6" b="31853"/>
          <a:stretch/>
        </p:blipFill>
        <p:spPr>
          <a:xfrm>
            <a:off x="0" y="3429000"/>
            <a:ext cx="12191999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306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2EAAF7-5597-4AA7-9BF2-5EF8526C1A4C}"/>
              </a:ext>
            </a:extLst>
          </p:cNvPr>
          <p:cNvSpPr/>
          <p:nvPr/>
        </p:nvSpPr>
        <p:spPr>
          <a:xfrm>
            <a:off x="4788694" y="0"/>
            <a:ext cx="7403305" cy="68580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323EA-F674-4C59-AFD3-7E8A6F09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141" y="211598"/>
            <a:ext cx="4230553" cy="1347026"/>
          </a:xfrm>
        </p:spPr>
        <p:txBody>
          <a:bodyPr anchor="t">
            <a:noAutofit/>
          </a:bodyPr>
          <a:lstStyle/>
          <a:p>
            <a:r>
              <a:rPr lang="ru-RU" b="1" dirty="0">
                <a:solidFill>
                  <a:srgbClr val="385723"/>
                </a:solidFill>
              </a:rPr>
              <a:t>Первые научные результаты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A5E835-93F7-4D5B-93EB-7CBFDFE0D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8096" y="973268"/>
            <a:ext cx="2746375" cy="245573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rgbClr val="385723"/>
                </a:solidFill>
              </a:rPr>
              <a:t>ПТСР</a:t>
            </a:r>
            <a:r>
              <a:rPr lang="ru-RU" sz="1800" dirty="0">
                <a:solidFill>
                  <a:srgbClr val="385723"/>
                </a:solidFill>
              </a:rPr>
              <a:t> — клинически значимые изменения по CAPS и PSS-SR.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57D3FF3-367F-4822-8378-7480A6514E65}"/>
              </a:ext>
            </a:extLst>
          </p:cNvPr>
          <p:cNvSpPr/>
          <p:nvPr/>
        </p:nvSpPr>
        <p:spPr>
          <a:xfrm>
            <a:off x="11122820" y="6165850"/>
            <a:ext cx="373855" cy="6921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F9B64604-A881-4BC3-BE51-5928384CC192}"/>
              </a:ext>
            </a:extLst>
          </p:cNvPr>
          <p:cNvSpPr txBox="1">
            <a:spLocks/>
          </p:cNvSpPr>
          <p:nvPr/>
        </p:nvSpPr>
        <p:spPr>
          <a:xfrm>
            <a:off x="4788694" y="6282047"/>
            <a:ext cx="6334126" cy="325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Фрейзе В.В., Малышко Л.В., Грачев Г.И., </a:t>
            </a:r>
            <a:r>
              <a:rPr lang="ru-RU" sz="1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Дутов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В.Б., Семенова Н.В., Незнанов Н.Г., 2021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7CEBBF81-D9A9-4BDF-A096-D6BDB85586D9}"/>
              </a:ext>
            </a:extLst>
          </p:cNvPr>
          <p:cNvSpPr txBox="1">
            <a:spLocks/>
          </p:cNvSpPr>
          <p:nvPr/>
        </p:nvSpPr>
        <p:spPr>
          <a:xfrm>
            <a:off x="8750300" y="973268"/>
            <a:ext cx="2746375" cy="2455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800" b="1" dirty="0">
                <a:solidFill>
                  <a:srgbClr val="385723"/>
                </a:solidFill>
              </a:rPr>
              <a:t>Расстройства пищевого поведения</a:t>
            </a:r>
            <a:r>
              <a:rPr lang="ru-RU" sz="1800" dirty="0">
                <a:solidFill>
                  <a:srgbClr val="385723"/>
                </a:solidFill>
              </a:rPr>
              <a:t> — улучшение отдаленных результатов в РКИ 52 </a:t>
            </a:r>
            <a:r>
              <a:rPr lang="ru-RU" sz="1800" dirty="0" err="1">
                <a:solidFill>
                  <a:srgbClr val="385723"/>
                </a:solidFill>
              </a:rPr>
              <a:t>нед</a:t>
            </a:r>
            <a:r>
              <a:rPr lang="ru-RU" sz="1800" dirty="0">
                <a:solidFill>
                  <a:srgbClr val="385723"/>
                </a:solidFill>
              </a:rPr>
              <a:t>. у пациентов с ожирением.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C6AF7246-1498-4881-B45F-DCC2EC3B674F}"/>
              </a:ext>
            </a:extLst>
          </p:cNvPr>
          <p:cNvSpPr txBox="1">
            <a:spLocks/>
          </p:cNvSpPr>
          <p:nvPr/>
        </p:nvSpPr>
        <p:spPr>
          <a:xfrm>
            <a:off x="5518096" y="3676783"/>
            <a:ext cx="2800404" cy="2455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800" b="1" dirty="0" err="1">
                <a:solidFill>
                  <a:srgbClr val="385723"/>
                </a:solidFill>
              </a:rPr>
              <a:t>Фобические</a:t>
            </a:r>
            <a:r>
              <a:rPr lang="ru-RU" sz="1800" b="1" dirty="0">
                <a:solidFill>
                  <a:srgbClr val="385723"/>
                </a:solidFill>
              </a:rPr>
              <a:t> и тревожные расстройства</a:t>
            </a:r>
            <a:r>
              <a:rPr lang="ru-RU" sz="1800" dirty="0">
                <a:solidFill>
                  <a:srgbClr val="385723"/>
                </a:solidFill>
              </a:rPr>
              <a:t> — значимая положительная динамика психического состояния.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93A8AE8D-51F5-4E83-BB1F-47A2543FD80E}"/>
              </a:ext>
            </a:extLst>
          </p:cNvPr>
          <p:cNvSpPr txBox="1">
            <a:spLocks/>
          </p:cNvSpPr>
          <p:nvPr/>
        </p:nvSpPr>
        <p:spPr>
          <a:xfrm>
            <a:off x="8750299" y="3676783"/>
            <a:ext cx="2870201" cy="2455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rgbClr val="385723"/>
                </a:solidFill>
              </a:rPr>
              <a:t>Шизофрения</a:t>
            </a:r>
            <a:r>
              <a:rPr lang="ru-RU" sz="1800" dirty="0">
                <a:solidFill>
                  <a:srgbClr val="385723"/>
                </a:solidFill>
              </a:rPr>
              <a:t> — улучшение разговорных навыков </a:t>
            </a:r>
            <a:br>
              <a:rPr lang="ru-RU" sz="1800" dirty="0">
                <a:solidFill>
                  <a:srgbClr val="385723"/>
                </a:solidFill>
              </a:rPr>
            </a:br>
            <a:r>
              <a:rPr lang="ru-RU" sz="1800" dirty="0">
                <a:solidFill>
                  <a:srgbClr val="385723"/>
                </a:solidFill>
              </a:rPr>
              <a:t>и повышение самооценки</a:t>
            </a:r>
            <a:r>
              <a:rPr lang="ru-RU" sz="1800" dirty="0"/>
              <a:t>.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D22FA2BB-4F6E-41D9-9239-4C9A29BF376D}"/>
              </a:ext>
            </a:extLst>
          </p:cNvPr>
          <p:cNvSpPr txBox="1">
            <a:spLocks/>
          </p:cNvSpPr>
          <p:nvPr/>
        </p:nvSpPr>
        <p:spPr>
          <a:xfrm>
            <a:off x="584348" y="1737584"/>
            <a:ext cx="3632940" cy="295529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rgbClr val="385723"/>
                </a:solidFill>
                <a:latin typeface="+mj-lt"/>
              </a:rPr>
              <a:t>Несмотря на то, что в настоящий момент имеется ряд трудностей, с которыми приходится сталкиваться в процессе интеграции подобных программных продуктов в практическую психиатрию, результаты множества исследований демонстрируют большой потенциал VR-технологий в этой области.</a:t>
            </a:r>
          </a:p>
        </p:txBody>
      </p:sp>
      <p:pic>
        <p:nvPicPr>
          <p:cNvPr id="16" name="Picture 2" descr="https://kartinkinaden.ru/uploads/posts/2021-01/1611311385_46-p-fon-virtualnaya-realnost-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41" y="4692876"/>
            <a:ext cx="3258750" cy="183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2742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2EAAF7-5597-4AA7-9BF2-5EF8526C1A4C}"/>
              </a:ext>
            </a:extLst>
          </p:cNvPr>
          <p:cNvSpPr/>
          <p:nvPr/>
        </p:nvSpPr>
        <p:spPr>
          <a:xfrm>
            <a:off x="4788694" y="0"/>
            <a:ext cx="7403305" cy="68580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323EA-F674-4C59-AFD3-7E8A6F09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36" y="947868"/>
            <a:ext cx="5167907" cy="1347026"/>
          </a:xfrm>
        </p:spPr>
        <p:txBody>
          <a:bodyPr anchor="t">
            <a:noAutofit/>
          </a:bodyPr>
          <a:lstStyle/>
          <a:p>
            <a:r>
              <a:rPr lang="ru-RU" b="1" dirty="0">
                <a:solidFill>
                  <a:srgbClr val="385723"/>
                </a:solidFill>
              </a:rPr>
              <a:t>Первые практические результаты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57D3FF3-367F-4822-8378-7480A6514E65}"/>
              </a:ext>
            </a:extLst>
          </p:cNvPr>
          <p:cNvSpPr/>
          <p:nvPr/>
        </p:nvSpPr>
        <p:spPr>
          <a:xfrm>
            <a:off x="11122820" y="6165850"/>
            <a:ext cx="373855" cy="6921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D22FA2BB-4F6E-41D9-9239-4C9A29BF376D}"/>
              </a:ext>
            </a:extLst>
          </p:cNvPr>
          <p:cNvSpPr txBox="1">
            <a:spLocks/>
          </p:cNvSpPr>
          <p:nvPr/>
        </p:nvSpPr>
        <p:spPr>
          <a:xfrm>
            <a:off x="368135" y="3526970"/>
            <a:ext cx="3934730" cy="263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800" dirty="0">
                <a:solidFill>
                  <a:srgbClr val="385723"/>
                </a:solidFill>
                <a:latin typeface="+mj-lt"/>
              </a:rPr>
              <a:t>Использование технологий </a:t>
            </a:r>
            <a:r>
              <a:rPr lang="ru-RU" sz="1800" dirty="0">
                <a:solidFill>
                  <a:srgbClr val="385723"/>
                </a:solidFill>
              </a:rPr>
              <a:t>VR в практике работы ПНД №1 г. Санкт-Петербурга, главный врач </a:t>
            </a:r>
            <a:r>
              <a:rPr lang="ru-RU" sz="1800" dirty="0" err="1">
                <a:solidFill>
                  <a:srgbClr val="385723"/>
                </a:solidFill>
              </a:rPr>
              <a:t>Дутов</a:t>
            </a:r>
            <a:r>
              <a:rPr lang="ru-RU" sz="1800" dirty="0">
                <a:solidFill>
                  <a:srgbClr val="385723"/>
                </a:solidFill>
              </a:rPr>
              <a:t> В.Б.</a:t>
            </a:r>
            <a:endParaRPr lang="ru-RU" sz="1800" dirty="0">
              <a:solidFill>
                <a:srgbClr val="385723"/>
              </a:solidFill>
              <a:latin typeface="+mj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035138" y="423646"/>
            <a:ext cx="6565106" cy="6010708"/>
          </a:xfrm>
          <a:ln>
            <a:solidFill>
              <a:schemeClr val="tx1"/>
            </a:solidFill>
          </a:ln>
        </p:spPr>
        <p:txBody>
          <a:bodyPr>
            <a:normAutofit fontScale="47500" lnSpcReduction="20000"/>
          </a:bodyPr>
          <a:lstStyle/>
          <a:p>
            <a:endParaRPr lang="ru-RU" b="1" dirty="0"/>
          </a:p>
          <a:p>
            <a:r>
              <a:rPr lang="ru-RU" b="1" dirty="0">
                <a:solidFill>
                  <a:srgbClr val="385723"/>
                </a:solidFill>
              </a:rPr>
              <a:t>Подготовительный этап.</a:t>
            </a:r>
          </a:p>
          <a:p>
            <a:r>
              <a:rPr lang="ru-RU" b="1" dirty="0">
                <a:solidFill>
                  <a:srgbClr val="385723"/>
                </a:solidFill>
              </a:rPr>
              <a:t>Перед погружением в виртуальную реальность с пациентом прорабатывался механизм панической атаки. Затем в течении двух - трех сеансов проходило обучение дыхательным и релаксирующим практикам.</a:t>
            </a:r>
          </a:p>
          <a:p>
            <a:r>
              <a:rPr lang="ru-RU" b="1" dirty="0">
                <a:solidFill>
                  <a:srgbClr val="385723"/>
                </a:solidFill>
              </a:rPr>
              <a:t>1 этап. Ознакомительный.</a:t>
            </a:r>
          </a:p>
          <a:p>
            <a:r>
              <a:rPr lang="ru-RU" b="1" dirty="0">
                <a:solidFill>
                  <a:srgbClr val="385723"/>
                </a:solidFill>
              </a:rPr>
              <a:t>Ознакомление с аппаратурой VR  особенностями восприятия и поведения в виртуальном пространстве. После настройки шлема и калибровки джойстиков испытуемый проходил обучение в Демонстрационно-обучающем модуле ( 5-7 минут).</a:t>
            </a:r>
          </a:p>
          <a:p>
            <a:r>
              <a:rPr lang="ru-RU" b="1" dirty="0">
                <a:solidFill>
                  <a:srgbClr val="385723"/>
                </a:solidFill>
              </a:rPr>
              <a:t>2 этап. Вводный модуль.</a:t>
            </a:r>
          </a:p>
          <a:p>
            <a:r>
              <a:rPr lang="ru-RU" b="1" dirty="0">
                <a:solidFill>
                  <a:srgbClr val="385723"/>
                </a:solidFill>
              </a:rPr>
              <a:t>На 2 этапе предлагалось более широко ознакомится с возможностями виртуального мира. Используя Вводный модуль с максимально   дружественным интерфейсом, пациент открывал для себя особенности взаимодействия с VR пространством. Посредством использования манипуляторов осуществлялось взаимодействие с виртуальной средой. Длительность одного сеанса составляет 10-15 минут. Каждый раз после “погружения” обсуждались все нюансы увиденного и самочувствие человека во время и после сеанса. </a:t>
            </a:r>
          </a:p>
          <a:p>
            <a:r>
              <a:rPr lang="ru-RU" b="1" dirty="0">
                <a:solidFill>
                  <a:srgbClr val="385723"/>
                </a:solidFill>
              </a:rPr>
              <a:t>3 этап. </a:t>
            </a:r>
            <a:r>
              <a:rPr lang="ru-RU" b="1" dirty="0" err="1">
                <a:solidFill>
                  <a:srgbClr val="385723"/>
                </a:solidFill>
              </a:rPr>
              <a:t>Фобический</a:t>
            </a:r>
            <a:r>
              <a:rPr lang="ru-RU" b="1" dirty="0">
                <a:solidFill>
                  <a:srgbClr val="385723"/>
                </a:solidFill>
              </a:rPr>
              <a:t> модуль.</a:t>
            </a:r>
          </a:p>
          <a:p>
            <a:r>
              <a:rPr lang="ru-RU" b="1" dirty="0">
                <a:solidFill>
                  <a:srgbClr val="385723"/>
                </a:solidFill>
              </a:rPr>
              <a:t> На этом этапе испытуемый проходил через несколько специально сконструированных угрожающих ситуаций, смоделированных в виртуальном пространстве модуля:</a:t>
            </a:r>
          </a:p>
          <a:p>
            <a:pPr lvl="0"/>
            <a:r>
              <a:rPr lang="ru-RU" b="1" dirty="0">
                <a:solidFill>
                  <a:srgbClr val="385723"/>
                </a:solidFill>
              </a:rPr>
              <a:t> Страх закрытых помещений ( клаустрофобия) -Подъем в лифте.</a:t>
            </a:r>
          </a:p>
          <a:p>
            <a:pPr lvl="0"/>
            <a:r>
              <a:rPr lang="ru-RU" b="1" dirty="0">
                <a:solidFill>
                  <a:srgbClr val="385723"/>
                </a:solidFill>
              </a:rPr>
              <a:t>Страх высоты (</a:t>
            </a:r>
            <a:r>
              <a:rPr lang="ru-RU" b="1" dirty="0" err="1">
                <a:solidFill>
                  <a:srgbClr val="385723"/>
                </a:solidFill>
              </a:rPr>
              <a:t>акрофобия</a:t>
            </a:r>
            <a:r>
              <a:rPr lang="ru-RU" b="1" dirty="0">
                <a:solidFill>
                  <a:srgbClr val="385723"/>
                </a:solidFill>
              </a:rPr>
              <a:t>) Пройти по доске на огромной высоте.</a:t>
            </a:r>
          </a:p>
          <a:p>
            <a:pPr lvl="0"/>
            <a:r>
              <a:rPr lang="ru-RU" b="1" dirty="0">
                <a:solidFill>
                  <a:srgbClr val="385723"/>
                </a:solidFill>
              </a:rPr>
              <a:t>Страх пауков (</a:t>
            </a:r>
            <a:r>
              <a:rPr lang="ru-RU" b="1" dirty="0" err="1">
                <a:solidFill>
                  <a:srgbClr val="385723"/>
                </a:solidFill>
              </a:rPr>
              <a:t>арахнофобия</a:t>
            </a:r>
            <a:r>
              <a:rPr lang="ru-RU" b="1" dirty="0">
                <a:solidFill>
                  <a:srgbClr val="385723"/>
                </a:solidFill>
              </a:rPr>
              <a:t>) Встреча с муравьями и гигантским пауком</a:t>
            </a:r>
          </a:p>
          <a:p>
            <a:pPr lvl="0"/>
            <a:r>
              <a:rPr lang="ru-RU" b="1" dirty="0">
                <a:solidFill>
                  <a:srgbClr val="385723"/>
                </a:solidFill>
              </a:rPr>
              <a:t>Страх темноты (</a:t>
            </a:r>
            <a:r>
              <a:rPr lang="ru-RU" b="1" dirty="0" err="1">
                <a:solidFill>
                  <a:srgbClr val="385723"/>
                </a:solidFill>
              </a:rPr>
              <a:t>никтофобия</a:t>
            </a:r>
            <a:r>
              <a:rPr lang="ru-RU" b="1" dirty="0">
                <a:solidFill>
                  <a:srgbClr val="385723"/>
                </a:solidFill>
              </a:rPr>
              <a:t>) В темноте появлялся образ маньяка с угрожающим намерениями по отношению к испытуемому.</a:t>
            </a:r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08" y="4572000"/>
            <a:ext cx="3561278" cy="200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3774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2EAAF7-5597-4AA7-9BF2-5EF8526C1A4C}"/>
              </a:ext>
            </a:extLst>
          </p:cNvPr>
          <p:cNvSpPr/>
          <p:nvPr/>
        </p:nvSpPr>
        <p:spPr>
          <a:xfrm>
            <a:off x="8293100" y="2889250"/>
            <a:ext cx="3898899" cy="396875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323EA-F674-4C59-AFD3-7E8A6F09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138" y="955064"/>
            <a:ext cx="8316912" cy="1347026"/>
          </a:xfrm>
        </p:spPr>
        <p:txBody>
          <a:bodyPr anchor="t">
            <a:noAutofit/>
          </a:bodyPr>
          <a:lstStyle/>
          <a:p>
            <a:r>
              <a:rPr lang="ru-RU" sz="6000" b="1" dirty="0">
                <a:solidFill>
                  <a:srgbClr val="385723"/>
                </a:solidFill>
              </a:rPr>
              <a:t>Мобильные приложения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93A8AE8D-51F5-4E83-BB1F-47A2543FD80E}"/>
              </a:ext>
            </a:extLst>
          </p:cNvPr>
          <p:cNvSpPr txBox="1">
            <a:spLocks/>
          </p:cNvSpPr>
          <p:nvPr/>
        </p:nvSpPr>
        <p:spPr>
          <a:xfrm>
            <a:off x="6334916" y="3435350"/>
            <a:ext cx="5165726" cy="1273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z="18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67A2F5-75E8-4015-82E3-B6C0DFB721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4" t="11138" r="13844" b="27529"/>
          <a:stretch/>
        </p:blipFill>
        <p:spPr>
          <a:xfrm>
            <a:off x="0" y="2889250"/>
            <a:ext cx="8147050" cy="396875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2D94B5A-EDC4-4C30-A1E6-4B6C9A4943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5"/>
          <a:stretch/>
        </p:blipFill>
        <p:spPr>
          <a:xfrm>
            <a:off x="8282941" y="2889251"/>
            <a:ext cx="3909059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524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274" y="120995"/>
            <a:ext cx="2706624" cy="963168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01906" y="500185"/>
            <a:ext cx="7237947" cy="1752600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ru-RU" sz="2800" dirty="0">
                <a:cs typeface="Times New Roman" panose="02020603050405020304" pitchFamily="18" charset="0"/>
              </a:rPr>
              <a:t>Перспективы использования мобильных приложений и гаджетов</a:t>
            </a: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3468305" y="1913623"/>
            <a:ext cx="7027961" cy="4405313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342900" indent="-342900" algn="just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da-DK" dirty="0">
                <a:cs typeface="Times New Roman" panose="02020603050405020304" pitchFamily="18" charset="0"/>
              </a:rPr>
              <a:t>Cella et al. (2017) и Kluge et al. (2017)</a:t>
            </a:r>
            <a:r>
              <a:rPr lang="ru-RU" dirty="0">
                <a:cs typeface="Times New Roman" panose="02020603050405020304" pitchFamily="18" charset="0"/>
              </a:rPr>
              <a:t> провели цифровой мониторинг различных параметров здоровья пациентов с шизофренией с помощью «умных часов» – </a:t>
            </a:r>
            <a:r>
              <a:rPr lang="en-US" dirty="0">
                <a:cs typeface="Times New Roman" panose="02020603050405020304" pitchFamily="18" charset="0"/>
              </a:rPr>
              <a:t>smart watch</a:t>
            </a:r>
            <a:r>
              <a:rPr lang="ru-RU" dirty="0">
                <a:cs typeface="Times New Roman" panose="02020603050405020304" pitchFamily="18" charset="0"/>
              </a:rPr>
              <a:t>. Результаты исследования показали, что участники с шизофренией имели более низкий уровень вариабельности сердечного ритма и двигательной активности по сравнению с контрольной группой, а их уровни </a:t>
            </a:r>
            <a:r>
              <a:rPr lang="ru-RU" dirty="0" err="1">
                <a:cs typeface="Times New Roman" panose="02020603050405020304" pitchFamily="18" charset="0"/>
              </a:rPr>
              <a:t>дисрегуляции</a:t>
            </a:r>
            <a:r>
              <a:rPr lang="ru-RU" dirty="0">
                <a:cs typeface="Times New Roman" panose="02020603050405020304" pitchFamily="18" charset="0"/>
              </a:rPr>
              <a:t> парасимпатической системы были связаны с позитивными симптомами.</a:t>
            </a:r>
          </a:p>
          <a:p>
            <a:pPr marL="342900" indent="-342900" algn="just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dirty="0">
                <a:cs typeface="Times New Roman" panose="02020603050405020304" pitchFamily="18" charset="0"/>
              </a:rPr>
              <a:t>Использование приложений для контроля распорядка дня, мониторинга местоположения пациентов</a:t>
            </a:r>
          </a:p>
          <a:p>
            <a:pPr marL="342900" indent="-342900" algn="just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dirty="0">
                <a:cs typeface="Times New Roman" panose="02020603050405020304" pitchFamily="18" charset="0"/>
              </a:rPr>
              <a:t>Использование приложений для самостоятельного отслеживания и записи проявлений симптомов заболеваний у пациентов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752" y="3852235"/>
            <a:ext cx="1882057" cy="18820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r="9434"/>
          <a:stretch/>
        </p:blipFill>
        <p:spPr>
          <a:xfrm>
            <a:off x="1781778" y="1913622"/>
            <a:ext cx="1686526" cy="186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367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Объект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Слайд think-cell" r:id="rId5" imgW="360" imgH="360" progId="TCLayout.ActiveDocument.1">
                  <p:embed/>
                </p:oleObj>
              </mc:Choice>
              <mc:Fallback>
                <p:oleObj name="Слайд think-cell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>
            <a:extLst/>
          </p:cNvPr>
          <p:cNvSpPr/>
          <p:nvPr>
            <p:custDataLst>
              <p:tags r:id="rId3"/>
            </p:custDataLst>
          </p:nvPr>
        </p:nvSpPr>
        <p:spPr>
          <a:xfrm>
            <a:off x="1524001" y="0"/>
            <a:ext cx="119063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endParaRPr lang="ru-RU" sz="2500" b="1" i="1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55300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301626"/>
            <a:ext cx="316865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688" y="127000"/>
            <a:ext cx="1116012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>
            <a:extLst/>
          </p:cNvPr>
          <p:cNvSpPr txBox="1">
            <a:spLocks/>
          </p:cNvSpPr>
          <p:nvPr/>
        </p:nvSpPr>
        <p:spPr>
          <a:xfrm>
            <a:off x="2270126" y="804864"/>
            <a:ext cx="8283575" cy="98742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>
              <a:lnSpc>
                <a:spcPct val="200000"/>
              </a:lnSpc>
              <a:spcBef>
                <a:spcPts val="1000"/>
              </a:spcBef>
              <a:buSzPct val="100000"/>
              <a:defRPr/>
            </a:pPr>
            <a:r>
              <a:rPr lang="ru-RU" sz="2800" b="1" i="1" dirty="0">
                <a:solidFill>
                  <a:srgbClr val="385723"/>
                </a:solidFill>
                <a:latin typeface="Arial" panose="020B0604020202020204" pitchFamily="34" charset="0"/>
                <a:sym typeface="Calibri" panose="020F0502020204030204" pitchFamily="34" charset="0"/>
              </a:rPr>
              <a:t>помогает получить</a:t>
            </a:r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sym typeface="Calibri" panose="020F0502020204030204" pitchFamily="34" charset="0"/>
              </a:rPr>
              <a:t>: </a:t>
            </a:r>
          </a:p>
          <a:p>
            <a:pPr eaLnBrk="0" hangingPunct="0">
              <a:lnSpc>
                <a:spcPct val="200000"/>
              </a:lnSpc>
              <a:spcBef>
                <a:spcPts val="1000"/>
              </a:spcBef>
              <a:buSzPct val="100000"/>
              <a:defRPr/>
            </a:pPr>
            <a:endParaRPr lang="ru-RU" sz="2800" b="1" i="1" dirty="0">
              <a:solidFill>
                <a:srgbClr val="00206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7" name="TextBox 16">
            <a:extLst/>
          </p:cNvPr>
          <p:cNvSpPr txBox="1"/>
          <p:nvPr/>
        </p:nvSpPr>
        <p:spPr>
          <a:xfrm>
            <a:off x="1309816" y="1792288"/>
            <a:ext cx="5708822" cy="4914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ü"/>
              <a:defRPr/>
            </a:pPr>
            <a:endParaRPr lang="ru-RU" sz="2000" b="1" i="1" dirty="0">
              <a:solidFill>
                <a:srgbClr val="002060"/>
              </a:solidFill>
              <a:latin typeface="Bookman Old Style" panose="02050604050505020204" pitchFamily="18" charset="0"/>
              <a:ea typeface="+mj-ea"/>
              <a:cs typeface="+mj-cs"/>
              <a:sym typeface="Calibri" panose="020F0502020204030204" pitchFamily="34" charset="0"/>
            </a:endParaRPr>
          </a:p>
          <a:p>
            <a:pPr marL="457200" indent="-457200">
              <a:lnSpc>
                <a:spcPct val="20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000" b="1" i="1" dirty="0">
                <a:solidFill>
                  <a:srgbClr val="385723"/>
                </a:solidFill>
                <a:latin typeface="Bookman Old Style" panose="02050604050505020204" pitchFamily="18" charset="0"/>
                <a:ea typeface="+mj-ea"/>
                <a:cs typeface="+mj-cs"/>
                <a:sym typeface="Calibri" panose="020F0502020204030204" pitchFamily="34" charset="0"/>
              </a:rPr>
              <a:t>Быстро суммарный балл по шкале</a:t>
            </a:r>
          </a:p>
          <a:p>
            <a:pPr marL="457200" indent="-457200">
              <a:lnSpc>
                <a:spcPct val="20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000" b="1" i="1" dirty="0">
                <a:solidFill>
                  <a:srgbClr val="385723"/>
                </a:solidFill>
                <a:latin typeface="Bookman Old Style" panose="02050604050505020204" pitchFamily="18" charset="0"/>
                <a:ea typeface="+mj-ea"/>
                <a:cs typeface="+mj-cs"/>
                <a:sym typeface="Calibri" panose="020F0502020204030204" pitchFamily="34" charset="0"/>
              </a:rPr>
              <a:t>Подробную информацию по результату тестирования</a:t>
            </a:r>
          </a:p>
          <a:p>
            <a:pPr marL="457200" indent="-457200">
              <a:lnSpc>
                <a:spcPct val="20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000" b="1" i="1" dirty="0">
                <a:solidFill>
                  <a:srgbClr val="385723"/>
                </a:solidFill>
                <a:latin typeface="Bookman Old Style" panose="02050604050505020204" pitchFamily="18" charset="0"/>
                <a:ea typeface="+mj-ea"/>
                <a:cs typeface="+mj-cs"/>
                <a:sym typeface="Calibri" panose="020F0502020204030204" pitchFamily="34" charset="0"/>
              </a:rPr>
              <a:t>Возможные варианты лечения</a:t>
            </a:r>
            <a:endParaRPr lang="en-US" sz="2000" b="1" i="1" dirty="0">
              <a:solidFill>
                <a:srgbClr val="385723"/>
              </a:solidFill>
              <a:latin typeface="Bookman Old Style" panose="02050604050505020204" pitchFamily="18" charset="0"/>
              <a:ea typeface="+mj-ea"/>
              <a:cs typeface="+mj-cs"/>
              <a:sym typeface="Calibri" panose="020F0502020204030204" pitchFamily="34" charset="0"/>
            </a:endParaRPr>
          </a:p>
          <a:p>
            <a:pPr marL="457200" indent="-457200">
              <a:lnSpc>
                <a:spcPct val="20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000" b="1" i="1" dirty="0">
                <a:solidFill>
                  <a:srgbClr val="385723"/>
                </a:solidFill>
                <a:latin typeface="Bookman Old Style" panose="02050604050505020204" pitchFamily="18" charset="0"/>
                <a:ea typeface="+mj-ea"/>
                <a:cs typeface="+mj-cs"/>
                <a:sym typeface="Calibri" panose="020F0502020204030204" pitchFamily="34" charset="0"/>
              </a:rPr>
              <a:t>Обоснование постановки диагноза и назначенного лечения</a:t>
            </a:r>
          </a:p>
        </p:txBody>
      </p:sp>
      <p:pic>
        <p:nvPicPr>
          <p:cNvPr id="18" name="Объект 7">
            <a:extLst/>
          </p:cNvPr>
          <p:cNvPicPr>
            <a:picLocks noChangeAspect="1"/>
          </p:cNvPicPr>
          <p:nvPr/>
        </p:nvPicPr>
        <p:blipFill rotWithShape="1">
          <a:blip r:embed="rId9"/>
          <a:srcRect l="38413" t="2373" r="28673" b="16854"/>
          <a:stretch/>
        </p:blipFill>
        <p:spPr>
          <a:xfrm>
            <a:off x="7272338" y="1792289"/>
            <a:ext cx="2724150" cy="5019675"/>
          </a:xfrm>
          <a:prstGeom prst="rect">
            <a:avLst/>
          </a:prstGeom>
          <a:effectLst>
            <a:outerShdw blurRad="317500" dist="50800" dir="5400000" sx="105000" sy="105000" algn="ctr" rotWithShape="0">
              <a:schemeClr val="bg2">
                <a:lumMod val="50000"/>
                <a:alpha val="82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34711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74" name="Объект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Слайд think-cell" r:id="rId5" imgW="360" imgH="360" progId="TCLayout.ActiveDocument.1">
                  <p:embed/>
                </p:oleObj>
              </mc:Choice>
              <mc:Fallback>
                <p:oleObj name="Слайд think-cell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>
            <a:extLst/>
          </p:cNvPr>
          <p:cNvSpPr/>
          <p:nvPr>
            <p:custDataLst>
              <p:tags r:id="rId3"/>
            </p:custDataLst>
          </p:nvPr>
        </p:nvSpPr>
        <p:spPr>
          <a:xfrm>
            <a:off x="1524001" y="0"/>
            <a:ext cx="119063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endParaRPr lang="ru-RU" sz="2500" b="1" i="1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Заголовок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920876" y="2587626"/>
            <a:ext cx="4638675" cy="3090863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>
              <a:lnSpc>
                <a:spcPct val="200000"/>
              </a:lnSpc>
              <a:spcBef>
                <a:spcPts val="1000"/>
              </a:spcBef>
              <a:buSzPct val="100000"/>
              <a:defRPr/>
            </a:pPr>
            <a:r>
              <a:rPr lang="ru-RU" sz="2800" b="1" i="1" dirty="0">
                <a:solidFill>
                  <a:srgbClr val="385723"/>
                </a:solidFill>
                <a:latin typeface="Arial" panose="020B0604020202020204" pitchFamily="34" charset="0"/>
                <a:sym typeface="Calibri" panose="020F0502020204030204" pitchFamily="34" charset="0"/>
              </a:rPr>
              <a:t>включает в себя основной набор тестовых методик для выявления тревожно-депрессивных нарушений</a:t>
            </a:r>
          </a:p>
        </p:txBody>
      </p:sp>
      <p:sp>
        <p:nvSpPr>
          <p:cNvPr id="5427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4384675" y="679451"/>
            <a:ext cx="4960938" cy="798513"/>
          </a:xfrm>
        </p:spPr>
        <p:txBody>
          <a:bodyPr>
            <a:normAutofit fontScale="92500" lnSpcReduction="10000"/>
          </a:bodyPr>
          <a:lstStyle/>
          <a:p>
            <a:r>
              <a:rPr lang="ru-RU" altLang="ru-RU" sz="2800" b="1" i="1" dirty="0">
                <a:solidFill>
                  <a:srgbClr val="385723"/>
                </a:solidFill>
                <a:latin typeface="Arial" pitchFamily="34" charset="0"/>
                <a:sym typeface="Calibri" pitchFamily="34" charset="0"/>
              </a:rPr>
              <a:t>мобильное приложение для врачей</a:t>
            </a:r>
          </a:p>
          <a:p>
            <a:endParaRPr lang="ru-RU" altLang="ru-RU" sz="2800" dirty="0">
              <a:solidFill>
                <a:srgbClr val="002060"/>
              </a:solidFill>
            </a:endParaRPr>
          </a:p>
        </p:txBody>
      </p:sp>
      <p:pic>
        <p:nvPicPr>
          <p:cNvPr id="5427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301626"/>
            <a:ext cx="2859559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688" y="127000"/>
            <a:ext cx="1116012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2802166"/>
            <a:ext cx="3096344" cy="228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03286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DCE5A300-18D4-4D07-AA81-7C1B407273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0" b="5391"/>
          <a:stretch/>
        </p:blipFill>
        <p:spPr bwMode="auto">
          <a:xfrm>
            <a:off x="4772296" y="824269"/>
            <a:ext cx="7419704" cy="4777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2EAAF7-5597-4AA7-9BF2-5EF8526C1A4C}"/>
              </a:ext>
            </a:extLst>
          </p:cNvPr>
          <p:cNvSpPr/>
          <p:nvPr/>
        </p:nvSpPr>
        <p:spPr>
          <a:xfrm flipH="1">
            <a:off x="-66673" y="0"/>
            <a:ext cx="4855367" cy="68580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323EA-F674-4C59-AFD3-7E8A6F09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816" y="947868"/>
            <a:ext cx="2906713" cy="1347026"/>
          </a:xfrm>
        </p:spPr>
        <p:txBody>
          <a:bodyPr anchor="t">
            <a:noAutofit/>
          </a:bodyPr>
          <a:lstStyle/>
          <a:p>
            <a:r>
              <a:rPr lang="ru-RU" sz="4800" b="1" dirty="0">
                <a:solidFill>
                  <a:srgbClr val="385723"/>
                </a:solidFill>
                <a:latin typeface="+mn-lt"/>
              </a:rPr>
              <a:t>Анти</a:t>
            </a:r>
            <a:br>
              <a:rPr lang="ru-RU" sz="4800" b="1" dirty="0">
                <a:solidFill>
                  <a:srgbClr val="385723"/>
                </a:solidFill>
                <a:latin typeface="+mn-lt"/>
              </a:rPr>
            </a:br>
            <a:r>
              <a:rPr lang="ru-RU" sz="4800" b="1" dirty="0">
                <a:solidFill>
                  <a:srgbClr val="385723"/>
                </a:solidFill>
                <a:latin typeface="+mn-lt"/>
              </a:rPr>
              <a:t>Паника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57D3FF3-367F-4822-8378-7480A6514E65}"/>
              </a:ext>
            </a:extLst>
          </p:cNvPr>
          <p:cNvSpPr/>
          <p:nvPr/>
        </p:nvSpPr>
        <p:spPr>
          <a:xfrm>
            <a:off x="11122820" y="6165850"/>
            <a:ext cx="373855" cy="6921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F9B64604-A881-4BC3-BE51-5928384CC192}"/>
              </a:ext>
            </a:extLst>
          </p:cNvPr>
          <p:cNvSpPr txBox="1">
            <a:spLocks/>
          </p:cNvSpPr>
          <p:nvPr/>
        </p:nvSpPr>
        <p:spPr>
          <a:xfrm>
            <a:off x="5693567" y="6095237"/>
            <a:ext cx="5246992" cy="4389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Разработано при поддержке Союза охраны психического здоровья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D22FA2BB-4F6E-41D9-9239-4C9A29BF376D}"/>
              </a:ext>
            </a:extLst>
          </p:cNvPr>
          <p:cNvSpPr txBox="1">
            <a:spLocks/>
          </p:cNvSpPr>
          <p:nvPr/>
        </p:nvSpPr>
        <p:spPr>
          <a:xfrm>
            <a:off x="669925" y="2783018"/>
            <a:ext cx="3632940" cy="161598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b="1" i="1" dirty="0">
                <a:solidFill>
                  <a:srgbClr val="385723"/>
                </a:solidFill>
                <a:latin typeface="+mj-lt"/>
              </a:rPr>
              <a:t>В приложении собраны проверенные техники по работе </a:t>
            </a:r>
            <a:br>
              <a:rPr lang="ru-RU" sz="1800" b="1" i="1" dirty="0">
                <a:solidFill>
                  <a:srgbClr val="385723"/>
                </a:solidFill>
                <a:latin typeface="+mj-lt"/>
              </a:rPr>
            </a:br>
            <a:r>
              <a:rPr lang="ru-RU" sz="1800" b="1" i="1" dirty="0">
                <a:solidFill>
                  <a:srgbClr val="385723"/>
                </a:solidFill>
                <a:latin typeface="+mj-lt"/>
              </a:rPr>
              <a:t>с паническими атаками во время приступа и для уменьшения тревоги в повседневной жизни.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3F24AA-1A5A-40F6-B2D9-5F1690F5DD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7" r="24418"/>
          <a:stretch/>
        </p:blipFill>
        <p:spPr>
          <a:xfrm>
            <a:off x="623889" y="1089025"/>
            <a:ext cx="110728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04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709345" y="203183"/>
            <a:ext cx="7183437" cy="1752600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ru-RU" sz="2900" dirty="0"/>
              <a:t>Инструменты </a:t>
            </a:r>
            <a:br>
              <a:rPr lang="ru-RU" sz="2900" dirty="0"/>
            </a:br>
            <a:r>
              <a:rPr lang="ru-RU" sz="2900" dirty="0"/>
              <a:t>«электронного здравоохранения» 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1733550" y="2039127"/>
            <a:ext cx="5002212" cy="3338513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altLang="ru-RU" dirty="0"/>
              <a:t>Медицинские информационные сети;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altLang="ru-RU" dirty="0"/>
              <a:t>Электронные карты здоровья и истории болезни;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altLang="ru-RU" dirty="0"/>
              <a:t>Мобильные диагностические комплексы врача и регистраторы данных пациента;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altLang="ru-RU" dirty="0"/>
              <a:t>Медицинские информационные порталы;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altLang="ru-RU" dirty="0"/>
              <a:t>Системы поддержки принятия решений;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altLang="ru-RU" dirty="0"/>
              <a:t>Служба телемедицины;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178245"/>
            <a:ext cx="2706624" cy="9631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59375" t="-255" r="-59375" b="255"/>
          <a:stretch/>
        </p:blipFill>
        <p:spPr>
          <a:xfrm>
            <a:off x="6630987" y="1955784"/>
            <a:ext cx="9144000" cy="373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838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CEBF097-030D-4CD3-9476-FB7FD7EB1877}"/>
              </a:ext>
            </a:extLst>
          </p:cNvPr>
          <p:cNvSpPr/>
          <p:nvPr/>
        </p:nvSpPr>
        <p:spPr>
          <a:xfrm>
            <a:off x="0" y="0"/>
            <a:ext cx="3909060" cy="68580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323EA-F674-4C59-AFD3-7E8A6F09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063" y="934573"/>
            <a:ext cx="6805612" cy="1347026"/>
          </a:xfrm>
        </p:spPr>
        <p:txBody>
          <a:bodyPr anchor="t">
            <a:noAutofit/>
          </a:bodyPr>
          <a:lstStyle/>
          <a:p>
            <a:r>
              <a:rPr lang="ru-RU" sz="4800" b="1" dirty="0">
                <a:solidFill>
                  <a:srgbClr val="385723"/>
                </a:solidFill>
              </a:rPr>
              <a:t>Перспективы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8F5623ED-7DC8-435E-A911-4F0ADFA11416}"/>
              </a:ext>
            </a:extLst>
          </p:cNvPr>
          <p:cNvSpPr txBox="1">
            <a:spLocks/>
          </p:cNvSpPr>
          <p:nvPr/>
        </p:nvSpPr>
        <p:spPr>
          <a:xfrm>
            <a:off x="4691063" y="2063751"/>
            <a:ext cx="6805612" cy="222137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b="1" i="1" dirty="0" err="1">
                <a:solidFill>
                  <a:srgbClr val="385723"/>
                </a:solidFill>
                <a:latin typeface="+mj-lt"/>
              </a:rPr>
              <a:t>Cella</a:t>
            </a:r>
            <a:r>
              <a:rPr lang="ru-RU" sz="1800" b="1" i="1" dirty="0">
                <a:solidFill>
                  <a:srgbClr val="385723"/>
                </a:solidFill>
                <a:latin typeface="+mj-lt"/>
              </a:rPr>
              <a:t> </a:t>
            </a:r>
            <a:r>
              <a:rPr lang="ru-RU" sz="1800" b="1" i="1" dirty="0" err="1">
                <a:solidFill>
                  <a:srgbClr val="385723"/>
                </a:solidFill>
                <a:latin typeface="+mj-lt"/>
              </a:rPr>
              <a:t>et</a:t>
            </a:r>
            <a:r>
              <a:rPr lang="ru-RU" sz="1800" b="1" i="1" dirty="0">
                <a:solidFill>
                  <a:srgbClr val="385723"/>
                </a:solidFill>
                <a:latin typeface="+mj-lt"/>
              </a:rPr>
              <a:t> </a:t>
            </a:r>
            <a:r>
              <a:rPr lang="ru-RU" sz="1800" b="1" i="1" dirty="0" err="1">
                <a:solidFill>
                  <a:srgbClr val="385723"/>
                </a:solidFill>
                <a:latin typeface="+mj-lt"/>
              </a:rPr>
              <a:t>al</a:t>
            </a:r>
            <a:r>
              <a:rPr lang="ru-RU" sz="1800" b="1" i="1" dirty="0">
                <a:solidFill>
                  <a:srgbClr val="385723"/>
                </a:solidFill>
                <a:latin typeface="+mj-lt"/>
              </a:rPr>
              <a:t>. (2017) и </a:t>
            </a:r>
            <a:r>
              <a:rPr lang="ru-RU" sz="1800" b="1" i="1" dirty="0" err="1">
                <a:solidFill>
                  <a:srgbClr val="385723"/>
                </a:solidFill>
                <a:latin typeface="+mj-lt"/>
              </a:rPr>
              <a:t>Kluge</a:t>
            </a:r>
            <a:r>
              <a:rPr lang="ru-RU" sz="1800" b="1" i="1" dirty="0">
                <a:solidFill>
                  <a:srgbClr val="385723"/>
                </a:solidFill>
                <a:latin typeface="+mj-lt"/>
              </a:rPr>
              <a:t> </a:t>
            </a:r>
            <a:r>
              <a:rPr lang="ru-RU" sz="1800" b="1" i="1" dirty="0" err="1">
                <a:solidFill>
                  <a:srgbClr val="385723"/>
                </a:solidFill>
                <a:latin typeface="+mj-lt"/>
              </a:rPr>
              <a:t>et</a:t>
            </a:r>
            <a:r>
              <a:rPr lang="ru-RU" sz="1800" b="1" i="1" dirty="0">
                <a:solidFill>
                  <a:srgbClr val="385723"/>
                </a:solidFill>
                <a:latin typeface="+mj-lt"/>
              </a:rPr>
              <a:t> </a:t>
            </a:r>
            <a:r>
              <a:rPr lang="ru-RU" sz="1800" b="1" i="1" dirty="0" err="1">
                <a:solidFill>
                  <a:srgbClr val="385723"/>
                </a:solidFill>
                <a:latin typeface="+mj-lt"/>
              </a:rPr>
              <a:t>al</a:t>
            </a:r>
            <a:r>
              <a:rPr lang="ru-RU" sz="1800" b="1" i="1" dirty="0">
                <a:solidFill>
                  <a:srgbClr val="385723"/>
                </a:solidFill>
                <a:latin typeface="+mj-lt"/>
              </a:rPr>
              <a:t>. (2017) провели цифровой мониторинг различных параметров здоровья пациентов с шизофренией </a:t>
            </a:r>
            <a:br>
              <a:rPr lang="ru-RU" sz="1800" b="1" i="1" dirty="0">
                <a:solidFill>
                  <a:srgbClr val="385723"/>
                </a:solidFill>
                <a:latin typeface="+mj-lt"/>
              </a:rPr>
            </a:br>
            <a:r>
              <a:rPr lang="ru-RU" sz="1800" b="1" i="1" dirty="0">
                <a:solidFill>
                  <a:srgbClr val="385723"/>
                </a:solidFill>
                <a:latin typeface="+mj-lt"/>
              </a:rPr>
              <a:t>с помощью «умных часов» – </a:t>
            </a:r>
            <a:r>
              <a:rPr lang="ru-RU" sz="1800" b="1" i="1" dirty="0" err="1">
                <a:solidFill>
                  <a:srgbClr val="385723"/>
                </a:solidFill>
                <a:latin typeface="+mj-lt"/>
              </a:rPr>
              <a:t>smart</a:t>
            </a:r>
            <a:r>
              <a:rPr lang="ru-RU" sz="1800" b="1" i="1" dirty="0">
                <a:solidFill>
                  <a:srgbClr val="385723"/>
                </a:solidFill>
                <a:latin typeface="+mj-lt"/>
              </a:rPr>
              <a:t> </a:t>
            </a:r>
            <a:r>
              <a:rPr lang="ru-RU" sz="1800" b="1" i="1" dirty="0" err="1">
                <a:solidFill>
                  <a:srgbClr val="385723"/>
                </a:solidFill>
                <a:latin typeface="+mj-lt"/>
              </a:rPr>
              <a:t>watch</a:t>
            </a:r>
            <a:r>
              <a:rPr lang="ru-RU" sz="1800" b="1" i="1" dirty="0">
                <a:solidFill>
                  <a:srgbClr val="385723"/>
                </a:solidFill>
                <a:latin typeface="+mj-lt"/>
              </a:rPr>
              <a:t>. Результаты исследования показали, что участники с шизофренией имели более низкий уровень вариабельности сердечного ритма и двигательной активности по сравнению с контрольной группой, а их уровни </a:t>
            </a:r>
            <a:r>
              <a:rPr lang="ru-RU" sz="1800" b="1" i="1" dirty="0" err="1">
                <a:solidFill>
                  <a:srgbClr val="385723"/>
                </a:solidFill>
                <a:latin typeface="+mj-lt"/>
              </a:rPr>
              <a:t>дисрегуляции</a:t>
            </a:r>
            <a:r>
              <a:rPr lang="ru-RU" sz="1800" b="1" i="1" dirty="0">
                <a:solidFill>
                  <a:srgbClr val="385723"/>
                </a:solidFill>
                <a:latin typeface="+mj-lt"/>
              </a:rPr>
              <a:t> парасимпатической системы были связаны </a:t>
            </a:r>
            <a:br>
              <a:rPr lang="ru-RU" sz="1800" b="1" i="1" dirty="0">
                <a:solidFill>
                  <a:srgbClr val="385723"/>
                </a:solidFill>
                <a:latin typeface="+mj-lt"/>
              </a:rPr>
            </a:br>
            <a:r>
              <a:rPr lang="ru-RU" sz="1800" b="1" i="1" dirty="0">
                <a:solidFill>
                  <a:srgbClr val="385723"/>
                </a:solidFill>
                <a:latin typeface="+mj-lt"/>
              </a:rPr>
              <a:t>с позитивными симптомами.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E5E61855-4A97-4628-849A-953B5D9A5A8A}"/>
              </a:ext>
            </a:extLst>
          </p:cNvPr>
          <p:cNvSpPr txBox="1">
            <a:spLocks/>
          </p:cNvSpPr>
          <p:nvPr/>
        </p:nvSpPr>
        <p:spPr>
          <a:xfrm>
            <a:off x="4691063" y="4896962"/>
            <a:ext cx="6805612" cy="842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rgbClr val="385723"/>
                </a:solidFill>
              </a:rPr>
              <a:t>Использование приложений для самостоятельного отслеживания </a:t>
            </a:r>
            <a:br>
              <a:rPr lang="ru-RU" sz="1800" b="1" dirty="0">
                <a:solidFill>
                  <a:srgbClr val="385723"/>
                </a:solidFill>
              </a:rPr>
            </a:br>
            <a:r>
              <a:rPr lang="ru-RU" sz="1800" b="1" dirty="0">
                <a:solidFill>
                  <a:srgbClr val="385723"/>
                </a:solidFill>
              </a:rPr>
              <a:t>и записи проявлений симптомов заболеваний у пациентов</a:t>
            </a:r>
            <a:r>
              <a:rPr lang="ru-RU" sz="1800" dirty="0"/>
              <a:t>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0A38AAD-AEFC-453F-AB3E-66EA7FAD7E4B}"/>
              </a:ext>
            </a:extLst>
          </p:cNvPr>
          <p:cNvSpPr/>
          <p:nvPr/>
        </p:nvSpPr>
        <p:spPr>
          <a:xfrm>
            <a:off x="11122820" y="6165850"/>
            <a:ext cx="373855" cy="6921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 descr="Изображение выглядит как текст, часы, мобильный телефон&#10;&#10;Автоматически созданное описание">
            <a:extLst>
              <a:ext uri="{FF2B5EF4-FFF2-40B4-BE49-F238E27FC236}">
                <a16:creationId xmlns:a16="http://schemas.microsoft.com/office/drawing/2014/main" id="{854A5883-91F4-4CB5-92AB-BFF4297F00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4" t="-90" r="17194" b="90"/>
          <a:stretch/>
        </p:blipFill>
        <p:spPr>
          <a:xfrm>
            <a:off x="0" y="3484044"/>
            <a:ext cx="3909059" cy="337090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36952E1-7696-4B87-A3D9-34F431AA55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5"/>
          <a:stretch/>
        </p:blipFill>
        <p:spPr>
          <a:xfrm>
            <a:off x="0" y="0"/>
            <a:ext cx="3909059" cy="3370907"/>
          </a:xfrm>
          <a:prstGeom prst="rect">
            <a:avLst/>
          </a:prstGeom>
        </p:spPr>
      </p:pic>
      <p:pic>
        <p:nvPicPr>
          <p:cNvPr id="25" name="Объект 24" descr="Изображение выглядит как внутренний, мобильный телефон&#10;&#10;Автоматически созданное описание">
            <a:extLst>
              <a:ext uri="{FF2B5EF4-FFF2-40B4-BE49-F238E27FC236}">
                <a16:creationId xmlns:a16="http://schemas.microsoft.com/office/drawing/2014/main" id="{F72A0330-B8CF-4D63-95FE-70FEB99EFE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7" r="5354" b="3982"/>
          <a:stretch/>
        </p:blipFill>
        <p:spPr>
          <a:xfrm>
            <a:off x="0" y="3480995"/>
            <a:ext cx="3909059" cy="3373956"/>
          </a:xfrm>
        </p:spPr>
      </p:pic>
    </p:spTree>
    <p:extLst>
      <p:ext uri="{BB962C8B-B14F-4D97-AF65-F5344CB8AC3E}">
        <p14:creationId xmlns:p14="http://schemas.microsoft.com/office/powerpoint/2010/main" val="18928096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AutoShape 2" descr="Изображение “file:///C:/Documents%20and%20Settings/Chif/%D0%E0%E1%EE%F7%E8%E9%20%F1%F2%EE%EB/KarlMenninger.jpg” не может быть показано, так как содержит ошибки.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>
              <a:cs typeface="Arial" charset="0"/>
            </a:endParaRPr>
          </a:p>
        </p:txBody>
      </p:sp>
      <p:sp>
        <p:nvSpPr>
          <p:cNvPr id="121858" name="AutoShape 3" descr="Изображение “file:///C:/Documents%20and%20Settings/Chif/%D0%E0%E1%EE%F7%E8%E9%20%F1%F2%EE%EB/KarlMenninger.jpg” не может быть показано, так как содержит ошибки.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>
              <a:cs typeface="Arial" charset="0"/>
            </a:endParaRPr>
          </a:p>
        </p:txBody>
      </p:sp>
      <p:pic>
        <p:nvPicPr>
          <p:cNvPr id="121859" name="Picture 4" descr="Изображение “http://www.skyways.org/orgs/kac/calendarextras/KarlMenninger.jpg” не может быть показано, так как содержит ошибки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7838" y="390525"/>
            <a:ext cx="2941637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1301" name="Text Box 5"/>
          <p:cNvSpPr txBox="1">
            <a:spLocks noChangeArrowheads="1"/>
          </p:cNvSpPr>
          <p:nvPr/>
        </p:nvSpPr>
        <p:spPr bwMode="auto">
          <a:xfrm>
            <a:off x="4656138" y="609600"/>
            <a:ext cx="7535862" cy="28623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 sz="2000" b="1" i="1" dirty="0"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ru-RU" sz="2000" b="1" i="1" dirty="0">
                <a:cs typeface="Arial" charset="0"/>
              </a:rPr>
              <a:t>…</a:t>
            </a:r>
            <a:r>
              <a:rPr lang="ru-RU" sz="2000" b="1" i="1" dirty="0">
                <a:solidFill>
                  <a:srgbClr val="385723"/>
                </a:solidFill>
                <a:cs typeface="Arial" charset="0"/>
              </a:rPr>
              <a:t>любая теория, даже ошибочная, все же лучше, чем объяснение происходящего просто « волей случая». «Случай» не оставляет места для прояснения обстоятельств и держит нас в неведении, в то время как теория рано или поздно подтверждается или обнаруживает свою несостоятельность..</a:t>
            </a:r>
          </a:p>
          <a:p>
            <a:pPr>
              <a:spcBef>
                <a:spcPct val="50000"/>
              </a:spcBef>
              <a:defRPr/>
            </a:pPr>
            <a:r>
              <a:rPr lang="ru-RU" sz="2000" b="1" i="1" dirty="0">
                <a:solidFill>
                  <a:srgbClr val="385723"/>
                </a:solidFill>
                <a:cs typeface="Arial" charset="0"/>
              </a:rPr>
              <a:t>                                              </a:t>
            </a:r>
            <a:r>
              <a:rPr lang="ru-RU" sz="2000" dirty="0">
                <a:solidFill>
                  <a:srgbClr val="385723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srgbClr val="385723"/>
                </a:solidFill>
                <a:cs typeface="Arial" charset="0"/>
              </a:rPr>
              <a:t>K.A. Menninger</a:t>
            </a:r>
            <a:r>
              <a:rPr lang="ru-RU" sz="2000" dirty="0">
                <a:solidFill>
                  <a:srgbClr val="385723"/>
                </a:solidFill>
                <a:cs typeface="Arial" charset="0"/>
              </a:rPr>
              <a:t> </a:t>
            </a:r>
          </a:p>
        </p:txBody>
      </p:sp>
      <p:pic>
        <p:nvPicPr>
          <p:cNvPr id="260101" name="Picture 5" descr="logotr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5563" y="6308725"/>
            <a:ext cx="376237" cy="403225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</p:spTree>
    <p:extLst>
      <p:ext uri="{BB962C8B-B14F-4D97-AF65-F5344CB8AC3E}">
        <p14:creationId xmlns:p14="http://schemas.microsoft.com/office/powerpoint/2010/main" val="14215064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0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3C28EC30-6963-452F-9530-D728DC7778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3276" y="1622855"/>
            <a:ext cx="5472112" cy="2578442"/>
          </a:xfrm>
        </p:spPr>
        <p:txBody>
          <a:bodyPr>
            <a:noAutofit/>
          </a:bodyPr>
          <a:lstStyle/>
          <a:p>
            <a:r>
              <a:rPr lang="ru-RU" sz="6600" b="1" i="1" dirty="0">
                <a:solidFill>
                  <a:srgbClr val="385723"/>
                </a:solidFill>
                <a:latin typeface="+mn-lt"/>
              </a:rPr>
              <a:t>Благодарю </a:t>
            </a:r>
            <a:br>
              <a:rPr lang="en-US" sz="6600" b="1" i="1" dirty="0">
                <a:solidFill>
                  <a:srgbClr val="385723"/>
                </a:solidFill>
                <a:latin typeface="+mn-lt"/>
              </a:rPr>
            </a:br>
            <a:r>
              <a:rPr lang="ru-RU" sz="6600" b="1" i="1" dirty="0">
                <a:solidFill>
                  <a:srgbClr val="385723"/>
                </a:solidFill>
                <a:latin typeface="+mn-lt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362026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25" y="130620"/>
            <a:ext cx="2706624" cy="963168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2675353" y="969296"/>
            <a:ext cx="6635940" cy="4607639"/>
            <a:chOff x="1179827" y="1171927"/>
            <a:chExt cx="6635940" cy="4607639"/>
          </a:xfrm>
        </p:grpSpPr>
        <p:sp>
          <p:nvSpPr>
            <p:cNvPr id="8" name="Полилиния 7"/>
            <p:cNvSpPr/>
            <p:nvPr/>
          </p:nvSpPr>
          <p:spPr>
            <a:xfrm>
              <a:off x="3333769" y="3009454"/>
              <a:ext cx="2285995" cy="1140414"/>
            </a:xfrm>
            <a:custGeom>
              <a:avLst/>
              <a:gdLst>
                <a:gd name="connsiteX0" fmla="*/ 0 w 2285995"/>
                <a:gd name="connsiteY0" fmla="*/ 190073 h 1140414"/>
                <a:gd name="connsiteX1" fmla="*/ 190073 w 2285995"/>
                <a:gd name="connsiteY1" fmla="*/ 0 h 1140414"/>
                <a:gd name="connsiteX2" fmla="*/ 2095922 w 2285995"/>
                <a:gd name="connsiteY2" fmla="*/ 0 h 1140414"/>
                <a:gd name="connsiteX3" fmla="*/ 2285995 w 2285995"/>
                <a:gd name="connsiteY3" fmla="*/ 190073 h 1140414"/>
                <a:gd name="connsiteX4" fmla="*/ 2285995 w 2285995"/>
                <a:gd name="connsiteY4" fmla="*/ 950341 h 1140414"/>
                <a:gd name="connsiteX5" fmla="*/ 2095922 w 2285995"/>
                <a:gd name="connsiteY5" fmla="*/ 1140414 h 1140414"/>
                <a:gd name="connsiteX6" fmla="*/ 190073 w 2285995"/>
                <a:gd name="connsiteY6" fmla="*/ 1140414 h 1140414"/>
                <a:gd name="connsiteX7" fmla="*/ 0 w 2285995"/>
                <a:gd name="connsiteY7" fmla="*/ 950341 h 1140414"/>
                <a:gd name="connsiteX8" fmla="*/ 0 w 2285995"/>
                <a:gd name="connsiteY8" fmla="*/ 190073 h 114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5995" h="1140414">
                  <a:moveTo>
                    <a:pt x="0" y="190073"/>
                  </a:moveTo>
                  <a:cubicBezTo>
                    <a:pt x="0" y="85099"/>
                    <a:pt x="85099" y="0"/>
                    <a:pt x="190073" y="0"/>
                  </a:cubicBezTo>
                  <a:lnTo>
                    <a:pt x="2095922" y="0"/>
                  </a:lnTo>
                  <a:cubicBezTo>
                    <a:pt x="2200896" y="0"/>
                    <a:pt x="2285995" y="85099"/>
                    <a:pt x="2285995" y="190073"/>
                  </a:cubicBezTo>
                  <a:lnTo>
                    <a:pt x="2285995" y="950341"/>
                  </a:lnTo>
                  <a:cubicBezTo>
                    <a:pt x="2285995" y="1055315"/>
                    <a:pt x="2200896" y="1140414"/>
                    <a:pt x="2095922" y="1140414"/>
                  </a:cubicBezTo>
                  <a:lnTo>
                    <a:pt x="190073" y="1140414"/>
                  </a:lnTo>
                  <a:cubicBezTo>
                    <a:pt x="85099" y="1140414"/>
                    <a:pt x="0" y="1055315"/>
                    <a:pt x="0" y="950341"/>
                  </a:cubicBezTo>
                  <a:lnTo>
                    <a:pt x="0" y="19007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070" tIns="81070" rIns="81070" bIns="8107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>
                  <a:solidFill>
                    <a:srgbClr val="385723"/>
                  </a:solidFill>
                </a:rPr>
                <a:t>Телемедицина</a:t>
              </a:r>
            </a:p>
          </p:txBody>
        </p:sp>
        <p:sp>
          <p:nvSpPr>
            <p:cNvPr id="9" name="Полилиния 8"/>
            <p:cNvSpPr/>
            <p:nvPr/>
          </p:nvSpPr>
          <p:spPr>
            <a:xfrm rot="5400000">
              <a:off x="4202222" y="2295329"/>
              <a:ext cx="488878" cy="534026"/>
            </a:xfrm>
            <a:custGeom>
              <a:avLst/>
              <a:gdLst>
                <a:gd name="connsiteX0" fmla="*/ 0 w 488877"/>
                <a:gd name="connsiteY0" fmla="*/ 106805 h 534026"/>
                <a:gd name="connsiteX1" fmla="*/ 244439 w 488877"/>
                <a:gd name="connsiteY1" fmla="*/ 106805 h 534026"/>
                <a:gd name="connsiteX2" fmla="*/ 244439 w 488877"/>
                <a:gd name="connsiteY2" fmla="*/ 0 h 534026"/>
                <a:gd name="connsiteX3" fmla="*/ 488877 w 488877"/>
                <a:gd name="connsiteY3" fmla="*/ 267013 h 534026"/>
                <a:gd name="connsiteX4" fmla="*/ 244439 w 488877"/>
                <a:gd name="connsiteY4" fmla="*/ 534026 h 534026"/>
                <a:gd name="connsiteX5" fmla="*/ 244439 w 488877"/>
                <a:gd name="connsiteY5" fmla="*/ 427221 h 534026"/>
                <a:gd name="connsiteX6" fmla="*/ 0 w 488877"/>
                <a:gd name="connsiteY6" fmla="*/ 427221 h 534026"/>
                <a:gd name="connsiteX7" fmla="*/ 0 w 488877"/>
                <a:gd name="connsiteY7" fmla="*/ 106805 h 53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8877" h="534026">
                  <a:moveTo>
                    <a:pt x="488877" y="427221"/>
                  </a:moveTo>
                  <a:lnTo>
                    <a:pt x="244438" y="427221"/>
                  </a:lnTo>
                  <a:lnTo>
                    <a:pt x="244438" y="534026"/>
                  </a:lnTo>
                  <a:lnTo>
                    <a:pt x="0" y="267013"/>
                  </a:lnTo>
                  <a:lnTo>
                    <a:pt x="244438" y="0"/>
                  </a:lnTo>
                  <a:lnTo>
                    <a:pt x="244438" y="106805"/>
                  </a:lnTo>
                  <a:lnTo>
                    <a:pt x="488877" y="106805"/>
                  </a:lnTo>
                  <a:lnTo>
                    <a:pt x="488877" y="427221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  <p:style>
            <a:lnRef idx="0">
              <a:schemeClr val="accent4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6663" tIns="106805" rIns="0" bIns="106804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200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3589415" y="1171927"/>
              <a:ext cx="1714492" cy="879479"/>
            </a:xfrm>
            <a:custGeom>
              <a:avLst/>
              <a:gdLst>
                <a:gd name="connsiteX0" fmla="*/ 0 w 1714492"/>
                <a:gd name="connsiteY0" fmla="*/ 146583 h 879479"/>
                <a:gd name="connsiteX1" fmla="*/ 146583 w 1714492"/>
                <a:gd name="connsiteY1" fmla="*/ 0 h 879479"/>
                <a:gd name="connsiteX2" fmla="*/ 1567909 w 1714492"/>
                <a:gd name="connsiteY2" fmla="*/ 0 h 879479"/>
                <a:gd name="connsiteX3" fmla="*/ 1714492 w 1714492"/>
                <a:gd name="connsiteY3" fmla="*/ 146583 h 879479"/>
                <a:gd name="connsiteX4" fmla="*/ 1714492 w 1714492"/>
                <a:gd name="connsiteY4" fmla="*/ 732896 h 879479"/>
                <a:gd name="connsiteX5" fmla="*/ 1567909 w 1714492"/>
                <a:gd name="connsiteY5" fmla="*/ 879479 h 879479"/>
                <a:gd name="connsiteX6" fmla="*/ 146583 w 1714492"/>
                <a:gd name="connsiteY6" fmla="*/ 879479 h 879479"/>
                <a:gd name="connsiteX7" fmla="*/ 0 w 1714492"/>
                <a:gd name="connsiteY7" fmla="*/ 732896 h 879479"/>
                <a:gd name="connsiteX8" fmla="*/ 0 w 1714492"/>
                <a:gd name="connsiteY8" fmla="*/ 146583 h 879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492" h="879479">
                  <a:moveTo>
                    <a:pt x="0" y="146583"/>
                  </a:moveTo>
                  <a:cubicBezTo>
                    <a:pt x="0" y="65627"/>
                    <a:pt x="65627" y="0"/>
                    <a:pt x="146583" y="0"/>
                  </a:cubicBezTo>
                  <a:lnTo>
                    <a:pt x="1567909" y="0"/>
                  </a:lnTo>
                  <a:cubicBezTo>
                    <a:pt x="1648865" y="0"/>
                    <a:pt x="1714492" y="65627"/>
                    <a:pt x="1714492" y="146583"/>
                  </a:cubicBezTo>
                  <a:lnTo>
                    <a:pt x="1714492" y="732896"/>
                  </a:lnTo>
                  <a:cubicBezTo>
                    <a:pt x="1714492" y="813852"/>
                    <a:pt x="1648865" y="879479"/>
                    <a:pt x="1567909" y="879479"/>
                  </a:cubicBezTo>
                  <a:lnTo>
                    <a:pt x="146583" y="879479"/>
                  </a:lnTo>
                  <a:cubicBezTo>
                    <a:pt x="65627" y="879479"/>
                    <a:pt x="0" y="813852"/>
                    <a:pt x="0" y="732896"/>
                  </a:cubicBezTo>
                  <a:lnTo>
                    <a:pt x="0" y="14658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56903" tIns="56903" rIns="56903" bIns="56903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>
                  <a:solidFill>
                    <a:srgbClr val="385723"/>
                  </a:solidFill>
                </a:rPr>
                <a:t>Телемедицинские консультации</a:t>
              </a:r>
            </a:p>
          </p:txBody>
        </p:sp>
        <p:sp>
          <p:nvSpPr>
            <p:cNvPr id="11" name="Полилиния 10"/>
            <p:cNvSpPr/>
            <p:nvPr/>
          </p:nvSpPr>
          <p:spPr>
            <a:xfrm rot="20411291">
              <a:off x="5733111" y="2785235"/>
              <a:ext cx="470609" cy="534026"/>
            </a:xfrm>
            <a:custGeom>
              <a:avLst/>
              <a:gdLst>
                <a:gd name="connsiteX0" fmla="*/ 0 w 470609"/>
                <a:gd name="connsiteY0" fmla="*/ 106805 h 534026"/>
                <a:gd name="connsiteX1" fmla="*/ 235305 w 470609"/>
                <a:gd name="connsiteY1" fmla="*/ 106805 h 534026"/>
                <a:gd name="connsiteX2" fmla="*/ 235305 w 470609"/>
                <a:gd name="connsiteY2" fmla="*/ 0 h 534026"/>
                <a:gd name="connsiteX3" fmla="*/ 470609 w 470609"/>
                <a:gd name="connsiteY3" fmla="*/ 267013 h 534026"/>
                <a:gd name="connsiteX4" fmla="*/ 235305 w 470609"/>
                <a:gd name="connsiteY4" fmla="*/ 534026 h 534026"/>
                <a:gd name="connsiteX5" fmla="*/ 235305 w 470609"/>
                <a:gd name="connsiteY5" fmla="*/ 427221 h 534026"/>
                <a:gd name="connsiteX6" fmla="*/ 0 w 470609"/>
                <a:gd name="connsiteY6" fmla="*/ 427221 h 534026"/>
                <a:gd name="connsiteX7" fmla="*/ 0 w 470609"/>
                <a:gd name="connsiteY7" fmla="*/ 106805 h 53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0609" h="534026">
                  <a:moveTo>
                    <a:pt x="0" y="106805"/>
                  </a:moveTo>
                  <a:lnTo>
                    <a:pt x="235305" y="106805"/>
                  </a:lnTo>
                  <a:lnTo>
                    <a:pt x="235305" y="0"/>
                  </a:lnTo>
                  <a:lnTo>
                    <a:pt x="470609" y="267013"/>
                  </a:lnTo>
                  <a:lnTo>
                    <a:pt x="235305" y="534026"/>
                  </a:lnTo>
                  <a:lnTo>
                    <a:pt x="235305" y="427221"/>
                  </a:lnTo>
                  <a:lnTo>
                    <a:pt x="0" y="427221"/>
                  </a:lnTo>
                  <a:lnTo>
                    <a:pt x="0" y="10680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  <p:style>
            <a:lnRef idx="0">
              <a:schemeClr val="accent4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106805" rIns="141183" bIns="106804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200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6245101" y="2302838"/>
              <a:ext cx="1570666" cy="844296"/>
            </a:xfrm>
            <a:custGeom>
              <a:avLst/>
              <a:gdLst>
                <a:gd name="connsiteX0" fmla="*/ 0 w 1570666"/>
                <a:gd name="connsiteY0" fmla="*/ 140719 h 844296"/>
                <a:gd name="connsiteX1" fmla="*/ 140719 w 1570666"/>
                <a:gd name="connsiteY1" fmla="*/ 0 h 844296"/>
                <a:gd name="connsiteX2" fmla="*/ 1429947 w 1570666"/>
                <a:gd name="connsiteY2" fmla="*/ 0 h 844296"/>
                <a:gd name="connsiteX3" fmla="*/ 1570666 w 1570666"/>
                <a:gd name="connsiteY3" fmla="*/ 140719 h 844296"/>
                <a:gd name="connsiteX4" fmla="*/ 1570666 w 1570666"/>
                <a:gd name="connsiteY4" fmla="*/ 703577 h 844296"/>
                <a:gd name="connsiteX5" fmla="*/ 1429947 w 1570666"/>
                <a:gd name="connsiteY5" fmla="*/ 844296 h 844296"/>
                <a:gd name="connsiteX6" fmla="*/ 140719 w 1570666"/>
                <a:gd name="connsiteY6" fmla="*/ 844296 h 844296"/>
                <a:gd name="connsiteX7" fmla="*/ 0 w 1570666"/>
                <a:gd name="connsiteY7" fmla="*/ 703577 h 844296"/>
                <a:gd name="connsiteX8" fmla="*/ 0 w 1570666"/>
                <a:gd name="connsiteY8" fmla="*/ 140719 h 84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0666" h="844296">
                  <a:moveTo>
                    <a:pt x="0" y="140719"/>
                  </a:moveTo>
                  <a:cubicBezTo>
                    <a:pt x="0" y="63002"/>
                    <a:pt x="63002" y="0"/>
                    <a:pt x="140719" y="0"/>
                  </a:cubicBezTo>
                  <a:lnTo>
                    <a:pt x="1429947" y="0"/>
                  </a:lnTo>
                  <a:cubicBezTo>
                    <a:pt x="1507664" y="0"/>
                    <a:pt x="1570666" y="63002"/>
                    <a:pt x="1570666" y="140719"/>
                  </a:cubicBezTo>
                  <a:lnTo>
                    <a:pt x="1570666" y="703577"/>
                  </a:lnTo>
                  <a:cubicBezTo>
                    <a:pt x="1570666" y="781294"/>
                    <a:pt x="1507664" y="844296"/>
                    <a:pt x="1429947" y="844296"/>
                  </a:cubicBezTo>
                  <a:lnTo>
                    <a:pt x="140719" y="844296"/>
                  </a:lnTo>
                  <a:cubicBezTo>
                    <a:pt x="63002" y="844296"/>
                    <a:pt x="0" y="781294"/>
                    <a:pt x="0" y="703577"/>
                  </a:cubicBezTo>
                  <a:lnTo>
                    <a:pt x="0" y="140719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55185" tIns="55185" rIns="55185" bIns="55185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 err="1">
                  <a:solidFill>
                    <a:srgbClr val="385723"/>
                  </a:solidFill>
                </a:rPr>
                <a:t>Телеобучение</a:t>
              </a:r>
              <a:endParaRPr lang="ru-RU" sz="1400" dirty="0">
                <a:solidFill>
                  <a:srgbClr val="385723"/>
                </a:solidFill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 rot="3081745">
              <a:off x="5018315" y="4267539"/>
              <a:ext cx="571180" cy="534026"/>
            </a:xfrm>
            <a:custGeom>
              <a:avLst/>
              <a:gdLst>
                <a:gd name="connsiteX0" fmla="*/ 0 w 571180"/>
                <a:gd name="connsiteY0" fmla="*/ 106805 h 534026"/>
                <a:gd name="connsiteX1" fmla="*/ 304167 w 571180"/>
                <a:gd name="connsiteY1" fmla="*/ 106805 h 534026"/>
                <a:gd name="connsiteX2" fmla="*/ 304167 w 571180"/>
                <a:gd name="connsiteY2" fmla="*/ 0 h 534026"/>
                <a:gd name="connsiteX3" fmla="*/ 571180 w 571180"/>
                <a:gd name="connsiteY3" fmla="*/ 267013 h 534026"/>
                <a:gd name="connsiteX4" fmla="*/ 304167 w 571180"/>
                <a:gd name="connsiteY4" fmla="*/ 534026 h 534026"/>
                <a:gd name="connsiteX5" fmla="*/ 304167 w 571180"/>
                <a:gd name="connsiteY5" fmla="*/ 427221 h 534026"/>
                <a:gd name="connsiteX6" fmla="*/ 0 w 571180"/>
                <a:gd name="connsiteY6" fmla="*/ 427221 h 534026"/>
                <a:gd name="connsiteX7" fmla="*/ 0 w 571180"/>
                <a:gd name="connsiteY7" fmla="*/ 106805 h 53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180" h="534026">
                  <a:moveTo>
                    <a:pt x="0" y="106805"/>
                  </a:moveTo>
                  <a:lnTo>
                    <a:pt x="304167" y="106805"/>
                  </a:lnTo>
                  <a:lnTo>
                    <a:pt x="304167" y="0"/>
                  </a:lnTo>
                  <a:lnTo>
                    <a:pt x="571180" y="267013"/>
                  </a:lnTo>
                  <a:lnTo>
                    <a:pt x="304167" y="534026"/>
                  </a:lnTo>
                  <a:lnTo>
                    <a:pt x="304167" y="427221"/>
                  </a:lnTo>
                  <a:lnTo>
                    <a:pt x="0" y="427221"/>
                  </a:lnTo>
                  <a:lnTo>
                    <a:pt x="0" y="10680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  <p:style>
            <a:lnRef idx="0">
              <a:schemeClr val="accent4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06804" rIns="160207" bIns="106805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200"/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5183081" y="4935270"/>
              <a:ext cx="1712723" cy="844296"/>
            </a:xfrm>
            <a:custGeom>
              <a:avLst/>
              <a:gdLst>
                <a:gd name="connsiteX0" fmla="*/ 0 w 1570666"/>
                <a:gd name="connsiteY0" fmla="*/ 140719 h 844296"/>
                <a:gd name="connsiteX1" fmla="*/ 140719 w 1570666"/>
                <a:gd name="connsiteY1" fmla="*/ 0 h 844296"/>
                <a:gd name="connsiteX2" fmla="*/ 1429947 w 1570666"/>
                <a:gd name="connsiteY2" fmla="*/ 0 h 844296"/>
                <a:gd name="connsiteX3" fmla="*/ 1570666 w 1570666"/>
                <a:gd name="connsiteY3" fmla="*/ 140719 h 844296"/>
                <a:gd name="connsiteX4" fmla="*/ 1570666 w 1570666"/>
                <a:gd name="connsiteY4" fmla="*/ 703577 h 844296"/>
                <a:gd name="connsiteX5" fmla="*/ 1429947 w 1570666"/>
                <a:gd name="connsiteY5" fmla="*/ 844296 h 844296"/>
                <a:gd name="connsiteX6" fmla="*/ 140719 w 1570666"/>
                <a:gd name="connsiteY6" fmla="*/ 844296 h 844296"/>
                <a:gd name="connsiteX7" fmla="*/ 0 w 1570666"/>
                <a:gd name="connsiteY7" fmla="*/ 703577 h 844296"/>
                <a:gd name="connsiteX8" fmla="*/ 0 w 1570666"/>
                <a:gd name="connsiteY8" fmla="*/ 140719 h 84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0666" h="844296">
                  <a:moveTo>
                    <a:pt x="0" y="140719"/>
                  </a:moveTo>
                  <a:cubicBezTo>
                    <a:pt x="0" y="63002"/>
                    <a:pt x="63002" y="0"/>
                    <a:pt x="140719" y="0"/>
                  </a:cubicBezTo>
                  <a:lnTo>
                    <a:pt x="1429947" y="0"/>
                  </a:lnTo>
                  <a:cubicBezTo>
                    <a:pt x="1507664" y="0"/>
                    <a:pt x="1570666" y="63002"/>
                    <a:pt x="1570666" y="140719"/>
                  </a:cubicBezTo>
                  <a:lnTo>
                    <a:pt x="1570666" y="703577"/>
                  </a:lnTo>
                  <a:cubicBezTo>
                    <a:pt x="1570666" y="781294"/>
                    <a:pt x="1507664" y="844296"/>
                    <a:pt x="1429947" y="844296"/>
                  </a:cubicBezTo>
                  <a:lnTo>
                    <a:pt x="140719" y="844296"/>
                  </a:lnTo>
                  <a:cubicBezTo>
                    <a:pt x="63002" y="844296"/>
                    <a:pt x="0" y="781294"/>
                    <a:pt x="0" y="703577"/>
                  </a:cubicBezTo>
                  <a:lnTo>
                    <a:pt x="0" y="140719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55185" tIns="55185" rIns="55185" bIns="55185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>
                  <a:solidFill>
                    <a:srgbClr val="385723"/>
                  </a:solidFill>
                </a:rPr>
                <a:t>Вооруженные силы: контроль состояния здоровья личного состава</a:t>
              </a:r>
            </a:p>
          </p:txBody>
        </p:sp>
        <p:sp>
          <p:nvSpPr>
            <p:cNvPr id="15" name="Полилиния 14"/>
            <p:cNvSpPr/>
            <p:nvPr/>
          </p:nvSpPr>
          <p:spPr>
            <a:xfrm rot="18416506">
              <a:off x="3443663" y="4290356"/>
              <a:ext cx="584659" cy="534026"/>
            </a:xfrm>
            <a:custGeom>
              <a:avLst/>
              <a:gdLst>
                <a:gd name="connsiteX0" fmla="*/ 0 w 584658"/>
                <a:gd name="connsiteY0" fmla="*/ 106805 h 534026"/>
                <a:gd name="connsiteX1" fmla="*/ 317645 w 584658"/>
                <a:gd name="connsiteY1" fmla="*/ 106805 h 534026"/>
                <a:gd name="connsiteX2" fmla="*/ 317645 w 584658"/>
                <a:gd name="connsiteY2" fmla="*/ 0 h 534026"/>
                <a:gd name="connsiteX3" fmla="*/ 584658 w 584658"/>
                <a:gd name="connsiteY3" fmla="*/ 267013 h 534026"/>
                <a:gd name="connsiteX4" fmla="*/ 317645 w 584658"/>
                <a:gd name="connsiteY4" fmla="*/ 534026 h 534026"/>
                <a:gd name="connsiteX5" fmla="*/ 317645 w 584658"/>
                <a:gd name="connsiteY5" fmla="*/ 427221 h 534026"/>
                <a:gd name="connsiteX6" fmla="*/ 0 w 584658"/>
                <a:gd name="connsiteY6" fmla="*/ 427221 h 534026"/>
                <a:gd name="connsiteX7" fmla="*/ 0 w 584658"/>
                <a:gd name="connsiteY7" fmla="*/ 106805 h 53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4658" h="534026">
                  <a:moveTo>
                    <a:pt x="584658" y="427221"/>
                  </a:moveTo>
                  <a:lnTo>
                    <a:pt x="267013" y="427221"/>
                  </a:lnTo>
                  <a:lnTo>
                    <a:pt x="267013" y="534026"/>
                  </a:lnTo>
                  <a:lnTo>
                    <a:pt x="0" y="267013"/>
                  </a:lnTo>
                  <a:lnTo>
                    <a:pt x="267013" y="0"/>
                  </a:lnTo>
                  <a:lnTo>
                    <a:pt x="267013" y="106805"/>
                  </a:lnTo>
                  <a:lnTo>
                    <a:pt x="584658" y="106805"/>
                  </a:lnTo>
                  <a:lnTo>
                    <a:pt x="584658" y="427221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  <p:style>
            <a:lnRef idx="0">
              <a:schemeClr val="accent4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0208" tIns="106805" rIns="0" bIns="106804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200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2238657" y="4935270"/>
              <a:ext cx="1570666" cy="844296"/>
            </a:xfrm>
            <a:custGeom>
              <a:avLst/>
              <a:gdLst>
                <a:gd name="connsiteX0" fmla="*/ 0 w 1570666"/>
                <a:gd name="connsiteY0" fmla="*/ 140719 h 844296"/>
                <a:gd name="connsiteX1" fmla="*/ 140719 w 1570666"/>
                <a:gd name="connsiteY1" fmla="*/ 0 h 844296"/>
                <a:gd name="connsiteX2" fmla="*/ 1429947 w 1570666"/>
                <a:gd name="connsiteY2" fmla="*/ 0 h 844296"/>
                <a:gd name="connsiteX3" fmla="*/ 1570666 w 1570666"/>
                <a:gd name="connsiteY3" fmla="*/ 140719 h 844296"/>
                <a:gd name="connsiteX4" fmla="*/ 1570666 w 1570666"/>
                <a:gd name="connsiteY4" fmla="*/ 703577 h 844296"/>
                <a:gd name="connsiteX5" fmla="*/ 1429947 w 1570666"/>
                <a:gd name="connsiteY5" fmla="*/ 844296 h 844296"/>
                <a:gd name="connsiteX6" fmla="*/ 140719 w 1570666"/>
                <a:gd name="connsiteY6" fmla="*/ 844296 h 844296"/>
                <a:gd name="connsiteX7" fmla="*/ 0 w 1570666"/>
                <a:gd name="connsiteY7" fmla="*/ 703577 h 844296"/>
                <a:gd name="connsiteX8" fmla="*/ 0 w 1570666"/>
                <a:gd name="connsiteY8" fmla="*/ 140719 h 84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0666" h="844296">
                  <a:moveTo>
                    <a:pt x="0" y="140719"/>
                  </a:moveTo>
                  <a:cubicBezTo>
                    <a:pt x="0" y="63002"/>
                    <a:pt x="63002" y="0"/>
                    <a:pt x="140719" y="0"/>
                  </a:cubicBezTo>
                  <a:lnTo>
                    <a:pt x="1429947" y="0"/>
                  </a:lnTo>
                  <a:cubicBezTo>
                    <a:pt x="1507664" y="0"/>
                    <a:pt x="1570666" y="63002"/>
                    <a:pt x="1570666" y="140719"/>
                  </a:cubicBezTo>
                  <a:lnTo>
                    <a:pt x="1570666" y="703577"/>
                  </a:lnTo>
                  <a:cubicBezTo>
                    <a:pt x="1570666" y="781294"/>
                    <a:pt x="1507664" y="844296"/>
                    <a:pt x="1429947" y="844296"/>
                  </a:cubicBezTo>
                  <a:lnTo>
                    <a:pt x="140719" y="844296"/>
                  </a:lnTo>
                  <a:cubicBezTo>
                    <a:pt x="63002" y="844296"/>
                    <a:pt x="0" y="781294"/>
                    <a:pt x="0" y="703577"/>
                  </a:cubicBezTo>
                  <a:lnTo>
                    <a:pt x="0" y="140719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55185" tIns="55185" rIns="55185" bIns="55185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>
                  <a:solidFill>
                    <a:srgbClr val="385723"/>
                  </a:solidFill>
                </a:rPr>
                <a:t>Мобильные телемедицинские комплексы</a:t>
              </a:r>
            </a:p>
          </p:txBody>
        </p:sp>
        <p:sp>
          <p:nvSpPr>
            <p:cNvPr id="17" name="Полилиния 16"/>
            <p:cNvSpPr/>
            <p:nvPr/>
          </p:nvSpPr>
          <p:spPr>
            <a:xfrm rot="22869257">
              <a:off x="2781078" y="2774152"/>
              <a:ext cx="485824" cy="534027"/>
            </a:xfrm>
            <a:custGeom>
              <a:avLst/>
              <a:gdLst>
                <a:gd name="connsiteX0" fmla="*/ 0 w 485823"/>
                <a:gd name="connsiteY0" fmla="*/ 106805 h 534026"/>
                <a:gd name="connsiteX1" fmla="*/ 242912 w 485823"/>
                <a:gd name="connsiteY1" fmla="*/ 106805 h 534026"/>
                <a:gd name="connsiteX2" fmla="*/ 242912 w 485823"/>
                <a:gd name="connsiteY2" fmla="*/ 0 h 534026"/>
                <a:gd name="connsiteX3" fmla="*/ 485823 w 485823"/>
                <a:gd name="connsiteY3" fmla="*/ 267013 h 534026"/>
                <a:gd name="connsiteX4" fmla="*/ 242912 w 485823"/>
                <a:gd name="connsiteY4" fmla="*/ 534026 h 534026"/>
                <a:gd name="connsiteX5" fmla="*/ 242912 w 485823"/>
                <a:gd name="connsiteY5" fmla="*/ 427221 h 534026"/>
                <a:gd name="connsiteX6" fmla="*/ 0 w 485823"/>
                <a:gd name="connsiteY6" fmla="*/ 427221 h 534026"/>
                <a:gd name="connsiteX7" fmla="*/ 0 w 485823"/>
                <a:gd name="connsiteY7" fmla="*/ 106805 h 53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5823" h="534026">
                  <a:moveTo>
                    <a:pt x="485823" y="427221"/>
                  </a:moveTo>
                  <a:lnTo>
                    <a:pt x="242911" y="427221"/>
                  </a:lnTo>
                  <a:lnTo>
                    <a:pt x="242911" y="534026"/>
                  </a:lnTo>
                  <a:lnTo>
                    <a:pt x="0" y="267013"/>
                  </a:lnTo>
                  <a:lnTo>
                    <a:pt x="242911" y="0"/>
                  </a:lnTo>
                  <a:lnTo>
                    <a:pt x="242911" y="106805"/>
                  </a:lnTo>
                  <a:lnTo>
                    <a:pt x="485823" y="106805"/>
                  </a:lnTo>
                  <a:lnTo>
                    <a:pt x="485823" y="427221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  <p:style>
            <a:lnRef idx="0">
              <a:schemeClr val="accent4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5747" tIns="106806" rIns="0" bIns="106804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200"/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1179827" y="2204055"/>
              <a:ext cx="1570666" cy="844296"/>
            </a:xfrm>
            <a:custGeom>
              <a:avLst/>
              <a:gdLst>
                <a:gd name="connsiteX0" fmla="*/ 0 w 1570666"/>
                <a:gd name="connsiteY0" fmla="*/ 140719 h 844296"/>
                <a:gd name="connsiteX1" fmla="*/ 140719 w 1570666"/>
                <a:gd name="connsiteY1" fmla="*/ 0 h 844296"/>
                <a:gd name="connsiteX2" fmla="*/ 1429947 w 1570666"/>
                <a:gd name="connsiteY2" fmla="*/ 0 h 844296"/>
                <a:gd name="connsiteX3" fmla="*/ 1570666 w 1570666"/>
                <a:gd name="connsiteY3" fmla="*/ 140719 h 844296"/>
                <a:gd name="connsiteX4" fmla="*/ 1570666 w 1570666"/>
                <a:gd name="connsiteY4" fmla="*/ 703577 h 844296"/>
                <a:gd name="connsiteX5" fmla="*/ 1429947 w 1570666"/>
                <a:gd name="connsiteY5" fmla="*/ 844296 h 844296"/>
                <a:gd name="connsiteX6" fmla="*/ 140719 w 1570666"/>
                <a:gd name="connsiteY6" fmla="*/ 844296 h 844296"/>
                <a:gd name="connsiteX7" fmla="*/ 0 w 1570666"/>
                <a:gd name="connsiteY7" fmla="*/ 703577 h 844296"/>
                <a:gd name="connsiteX8" fmla="*/ 0 w 1570666"/>
                <a:gd name="connsiteY8" fmla="*/ 140719 h 84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0666" h="844296">
                  <a:moveTo>
                    <a:pt x="0" y="140719"/>
                  </a:moveTo>
                  <a:cubicBezTo>
                    <a:pt x="0" y="63002"/>
                    <a:pt x="63002" y="0"/>
                    <a:pt x="140719" y="0"/>
                  </a:cubicBezTo>
                  <a:lnTo>
                    <a:pt x="1429947" y="0"/>
                  </a:lnTo>
                  <a:cubicBezTo>
                    <a:pt x="1507664" y="0"/>
                    <a:pt x="1570666" y="63002"/>
                    <a:pt x="1570666" y="140719"/>
                  </a:cubicBezTo>
                  <a:lnTo>
                    <a:pt x="1570666" y="703577"/>
                  </a:lnTo>
                  <a:cubicBezTo>
                    <a:pt x="1570666" y="781294"/>
                    <a:pt x="1507664" y="844296"/>
                    <a:pt x="1429947" y="844296"/>
                  </a:cubicBezTo>
                  <a:lnTo>
                    <a:pt x="140719" y="844296"/>
                  </a:lnTo>
                  <a:cubicBezTo>
                    <a:pt x="63002" y="844296"/>
                    <a:pt x="0" y="781294"/>
                    <a:pt x="0" y="703577"/>
                  </a:cubicBezTo>
                  <a:lnTo>
                    <a:pt x="0" y="140719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55185" tIns="55185" rIns="55185" bIns="55185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>
                  <a:solidFill>
                    <a:srgbClr val="385723"/>
                  </a:solidFill>
                </a:rPr>
                <a:t>Системы дистанционного биомониторинга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3112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2526507" y="612204"/>
            <a:ext cx="751363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000" kern="120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sz="29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Потенциальные преимущества </a:t>
            </a:r>
            <a:br>
              <a:rPr lang="ru-RU" altLang="ru-RU" sz="29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29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недостатки </a:t>
            </a:r>
            <a:r>
              <a:rPr lang="ru-RU" altLang="ru-RU" sz="29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телепсихиатрии</a:t>
            </a:r>
            <a:endParaRPr lang="ru-RU" altLang="ru-RU" sz="29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69793949"/>
              </p:ext>
            </p:extLst>
          </p:nvPr>
        </p:nvGraphicFramePr>
        <p:xfrm>
          <a:off x="2287555" y="2064328"/>
          <a:ext cx="7752589" cy="4098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25" y="130620"/>
            <a:ext cx="2706624" cy="96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227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_3dwWF2Z_U2HGacUm1yL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_3dwWF2Z_U2HGacUm1yLQ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4143</TotalTime>
  <Words>5413</Words>
  <Application>Microsoft Macintosh PowerPoint</Application>
  <PresentationFormat>Широкоэкранный</PresentationFormat>
  <Paragraphs>430</Paragraphs>
  <Slides>72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83" baseType="lpstr">
      <vt:lpstr>맑은 고딕</vt:lpstr>
      <vt:lpstr>Arial</vt:lpstr>
      <vt:lpstr>Bookman Old Style</vt:lpstr>
      <vt:lpstr>Calibri</vt:lpstr>
      <vt:lpstr>Calibri Light</vt:lpstr>
      <vt:lpstr>Noto Sans Symbols</vt:lpstr>
      <vt:lpstr>Times New Roman</vt:lpstr>
      <vt:lpstr>Wingdings</vt:lpstr>
      <vt:lpstr>YS Text</vt:lpstr>
      <vt:lpstr>Тема Office</vt:lpstr>
      <vt:lpstr>Слайд think-cell</vt:lpstr>
      <vt:lpstr>Современные технологии в психиатрии:</vt:lpstr>
      <vt:lpstr>                План изложения</vt:lpstr>
      <vt:lpstr>Инновационное развитие здравоохранения</vt:lpstr>
      <vt:lpstr>Современные тенденции развития психиатрической помощи</vt:lpstr>
      <vt:lpstr>Телемедицинские технологии  в психиатрии</vt:lpstr>
      <vt:lpstr>«Прорывные» технологии, имеющие отношение к медицине и способные до 2025 года глобально изменить жизнь человечества:  Report McKinsey Global Institute, 2013</vt:lpstr>
      <vt:lpstr>Инструменты  «электронного здравоохранения» </vt:lpstr>
      <vt:lpstr>Презентация PowerPoint</vt:lpstr>
      <vt:lpstr>Презентация PowerPoint</vt:lpstr>
      <vt:lpstr>Приказ Минздрава России  от 30 ноября 2017 года N 965н</vt:lpstr>
      <vt:lpstr>Телемедицинские технологии (ТМТ)  в психиатрии: имеющийся опыт</vt:lpstr>
      <vt:lpstr>Современные цифровые решения  для психиатрии уже сегодня</vt:lpstr>
      <vt:lpstr>Телемедицинские консультации и научно-практические мероприятия  с применением телемедицинских технологий, проведенные  НМИЦ ПН им. Бехтерева и НМИЦ ПН им. В.П. Сербского</vt:lpstr>
      <vt:lpstr>Телемедицинские технологии в психиатрии глазами специалистов (опрос НМИЦ ПН им. В.М. Бехтерева в 2020 г.)</vt:lpstr>
      <vt:lpstr>Итоги анкетирования специалистов</vt:lpstr>
      <vt:lpstr> Востребованность ТМК для различных нозологических групп по мнению опрошенных специалистов</vt:lpstr>
      <vt:lpstr>Возможности, которые дают телемедицинские технологии, по мнению опрошенных</vt:lpstr>
      <vt:lpstr>Скрининг, идентификация и диагностика </vt:lpstr>
      <vt:lpstr>Терапевтические вмешательства </vt:lpstr>
      <vt:lpstr>Какие задачи можно решать  с помощью телеконсультаций: </vt:lpstr>
      <vt:lpstr>ТМТ в психиатрии: основные проблемы</vt:lpstr>
      <vt:lpstr>Презентация PowerPoint</vt:lpstr>
      <vt:lpstr>Технологии в изучении этиологии и патогенеза психических расстройств</vt:lpstr>
      <vt:lpstr>Персонализированнная медицина</vt:lpstr>
      <vt:lpstr>Презентация PowerPoint</vt:lpstr>
      <vt:lpstr>Презентация PowerPoint</vt:lpstr>
      <vt:lpstr>Коннектом</vt:lpstr>
      <vt:lpstr>Нейросетевое моделирование </vt:lpstr>
      <vt:lpstr>Виртуальная  экспериментальная психиатрия</vt:lpstr>
      <vt:lpstr>Коннектомика</vt:lpstr>
      <vt:lpstr>Презентация PowerPoint</vt:lpstr>
      <vt:lpstr>Презентация PowerPoint</vt:lpstr>
      <vt:lpstr>Презентация PowerPoint</vt:lpstr>
      <vt:lpstr>Презентация PowerPoint</vt:lpstr>
      <vt:lpstr>Ось «микробиом-кишечник-мозг»</vt:lpstr>
      <vt:lpstr>Влияние микробиоты на синтез  серотонина</vt:lpstr>
      <vt:lpstr>Презентация PowerPoint</vt:lpstr>
      <vt:lpstr>Презентация PowerPoint</vt:lpstr>
      <vt:lpstr>Презентация PowerPoint</vt:lpstr>
      <vt:lpstr>Презентация PowerPoint</vt:lpstr>
      <vt:lpstr>Ген , отвечающий за возникновение депрессии</vt:lpstr>
      <vt:lpstr>Презентация PowerPoint</vt:lpstr>
      <vt:lpstr>Презентация PowerPoint</vt:lpstr>
      <vt:lpstr>Находки</vt:lpstr>
      <vt:lpstr>“Генетическое ядро”</vt:lpstr>
      <vt:lpstr>Находки</vt:lpstr>
      <vt:lpstr>Презентация PowerPoint</vt:lpstr>
      <vt:lpstr>             Сетевая медицина  (Network Medicine)</vt:lpstr>
      <vt:lpstr>Новые подходы к терапии и реабилитации психически больных</vt:lpstr>
      <vt:lpstr>Фармако-генетическое тестирование</vt:lpstr>
      <vt:lpstr>Фармакогенетическое тестирование – это диагностический метод для идентификации генотипов по аллельным вариантам генов, ассоциированных с изменением фармакологического ответа. Применение фармакогенетических тестов способствует раннему прогнозированию фармакологического ответа на лекарственные средства и  позволяет персонализировано подойти к подбору лекарственной терапии, что позволяет повысить качество и эффективность медицинской помощи </vt:lpstr>
      <vt:lpstr>Ожидания от ФГТ</vt:lpstr>
      <vt:lpstr>Реальность ФГТ</vt:lpstr>
      <vt:lpstr>Презентация PowerPoint</vt:lpstr>
      <vt:lpstr>Результаты и перспективы </vt:lpstr>
      <vt:lpstr>Векторная доставка ЛС</vt:lpstr>
      <vt:lpstr>Наночастицы против нейродегенерации</vt:lpstr>
      <vt:lpstr>Перспективы наночастиц</vt:lpstr>
      <vt:lpstr>Виртуальная реальность  и дополненная реальность</vt:lpstr>
      <vt:lpstr>Чат-боты</vt:lpstr>
      <vt:lpstr>Технологии ближайшего  будущего: АВАТАР-терапия</vt:lpstr>
      <vt:lpstr>AR | VR  технологии</vt:lpstr>
      <vt:lpstr>Первые научные результаты</vt:lpstr>
      <vt:lpstr>Первые практические результаты</vt:lpstr>
      <vt:lpstr>Мобильные приложения</vt:lpstr>
      <vt:lpstr>Перспективы использования мобильных приложений и гаджетов</vt:lpstr>
      <vt:lpstr>Презентация PowerPoint</vt:lpstr>
      <vt:lpstr>включает в себя основной набор тестовых методик для выявления тревожно-депрессивных нарушений</vt:lpstr>
      <vt:lpstr>Анти Паника</vt:lpstr>
      <vt:lpstr>Перспективы</vt:lpstr>
      <vt:lpstr>Презентация PowerPoint</vt:lpstr>
      <vt:lpstr>Благодарю  за внимание!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Konstantin Martynyuk</dc:creator>
  <cp:lastModifiedBy>Пользователь Microsoft Office</cp:lastModifiedBy>
  <cp:revision>128</cp:revision>
  <dcterms:created xsi:type="dcterms:W3CDTF">2021-04-29T11:44:44Z</dcterms:created>
  <dcterms:modified xsi:type="dcterms:W3CDTF">2021-10-12T15:02:27Z</dcterms:modified>
</cp:coreProperties>
</file>