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97" r:id="rId2"/>
    <p:sldId id="257" r:id="rId3"/>
    <p:sldId id="502" r:id="rId4"/>
    <p:sldId id="504" r:id="rId5"/>
    <p:sldId id="453" r:id="rId6"/>
    <p:sldId id="510" r:id="rId7"/>
    <p:sldId id="499" r:id="rId8"/>
    <p:sldId id="500" r:id="rId9"/>
    <p:sldId id="488" r:id="rId10"/>
    <p:sldId id="511" r:id="rId11"/>
    <p:sldId id="506" r:id="rId12"/>
    <p:sldId id="315" r:id="rId13"/>
    <p:sldId id="258" r:id="rId14"/>
    <p:sldId id="509" r:id="rId15"/>
    <p:sldId id="286" r:id="rId16"/>
  </p:sldIdLst>
  <p:sldSz cx="9144000" cy="6858000" type="screen4x3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QANIVALUT" initials="T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F2C3"/>
    <a:srgbClr val="1AE4EE"/>
    <a:srgbClr val="9999FF"/>
    <a:srgbClr val="CCCC00"/>
    <a:srgbClr val="0099FF"/>
    <a:srgbClr val="000000"/>
    <a:srgbClr val="0000FF"/>
    <a:srgbClr val="643270"/>
    <a:srgbClr val="33CC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67422" autoAdjust="0"/>
  </p:normalViewPr>
  <p:slideViewPr>
    <p:cSldViewPr>
      <p:cViewPr varScale="1">
        <p:scale>
          <a:sx n="78" d="100"/>
          <a:sy n="78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5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ОП бакалавриата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50" normalizeH="0" baseline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ОП бакалавриат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13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44-4B22-B8A9-D4F2A274FBA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401913072"/>
        <c:axId val="274985904"/>
      </c:barChart>
      <c:catAx>
        <c:axId val="40191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4985904"/>
        <c:crosses val="autoZero"/>
        <c:auto val="1"/>
        <c:lblAlgn val="ctr"/>
        <c:lblOffset val="100"/>
        <c:noMultiLvlLbl val="0"/>
      </c:catAx>
      <c:valAx>
        <c:axId val="27498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191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</a:rPr>
              <a:t>Распределение часов по</a:t>
            </a:r>
            <a:r>
              <a:rPr lang="ru-RU" sz="1800" baseline="0" dirty="0">
                <a:solidFill>
                  <a:schemeClr val="tx1"/>
                </a:solidFill>
              </a:rPr>
              <a:t> циклам дисциплин «</a:t>
            </a:r>
            <a:r>
              <a:rPr lang="ru-RU" sz="1800" dirty="0">
                <a:solidFill>
                  <a:schemeClr val="tx1"/>
                </a:solidFill>
              </a:rPr>
              <a:t>Общая медицина»             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259557800456034"/>
          <c:y val="0.18567600812020674"/>
          <c:w val="0.88900588426682747"/>
          <c:h val="0.65200927789591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ООДОК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1548</c:v>
                </c:pt>
                <c:pt idx="1">
                  <c:v>945</c:v>
                </c:pt>
                <c:pt idx="2">
                  <c:v>1530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2-498C-909C-E1928547CD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ООДКВ</c:v>
                </c:pt>
              </c:strCache>
            </c:strRef>
          </c:tx>
          <c:spPr>
            <a:solidFill>
              <a:srgbClr val="B8F2C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315</c:v>
                </c:pt>
                <c:pt idx="2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A2-498C-909C-E1928547CD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БДОК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3186</c:v>
                </c:pt>
                <c:pt idx="1">
                  <c:v>1305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A2-498C-909C-E1928547CD2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БДКВ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126</c:v>
                </c:pt>
                <c:pt idx="1">
                  <c:v>3105</c:v>
                </c:pt>
                <c:pt idx="2">
                  <c:v>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B-48D5-97A5-40E6839D673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ПДОК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3240</c:v>
                </c:pt>
                <c:pt idx="1">
                  <c:v>405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E6-495E-932A-33C9FD78C58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ПДВК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2025</c:v>
                </c:pt>
                <c:pt idx="2">
                  <c:v>4260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E6-495E-932A-33C9FD78C58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ДВО/ИГА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ГОСО 2006</c:v>
                </c:pt>
                <c:pt idx="1">
                  <c:v>ГОСО 2017</c:v>
                </c:pt>
                <c:pt idx="2">
                  <c:v>ГОСО 2020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468</c:v>
                </c:pt>
                <c:pt idx="1">
                  <c:v>900</c:v>
                </c:pt>
                <c:pt idx="2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0-4DCA-9AD6-EA645581E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1804992"/>
        <c:axId val="432916688"/>
      </c:barChart>
      <c:catAx>
        <c:axId val="3718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916688"/>
        <c:crosses val="autoZero"/>
        <c:auto val="1"/>
        <c:lblAlgn val="ctr"/>
        <c:lblOffset val="100"/>
        <c:noMultiLvlLbl val="0"/>
      </c:catAx>
      <c:valAx>
        <c:axId val="43291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180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B9933-CC8E-41B8-94FE-861078468DA0}" type="doc">
      <dgm:prSet loTypeId="urn:microsoft.com/office/officeart/2005/8/layout/chevron1" loCatId="process" qsTypeId="urn:microsoft.com/office/officeart/2005/8/quickstyle/simple2" qsCatId="simple" csTypeId="urn:microsoft.com/office/officeart/2005/8/colors/accent2_3" csCatId="accent2" phldr="1"/>
      <dgm:spPr/>
    </dgm:pt>
    <dgm:pt modelId="{58D22691-04C1-49F0-9BA0-7C4CBF269A1F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  <a:cs typeface="Arial" panose="020B0604020202020204" pitchFamily="34" charset="0"/>
            </a:rPr>
            <a:t>2019</a:t>
          </a:r>
          <a:endParaRPr lang="ru-RU" sz="4000" b="1" dirty="0">
            <a:latin typeface="Arial Narrow" pitchFamily="34" charset="0"/>
            <a:cs typeface="Arial" panose="020B0604020202020204" pitchFamily="34" charset="0"/>
          </a:endParaRPr>
        </a:p>
      </dgm:t>
    </dgm:pt>
    <dgm:pt modelId="{7E066F48-D495-4306-95B8-9CE39F86B934}" type="parTrans" cxnId="{AE3219A0-CB73-4CC5-AF61-C2215871FEE2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82685706-994C-418E-A0EA-272B79879602}" type="sibTrans" cxnId="{AE3219A0-CB73-4CC5-AF61-C2215871FEE2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31817E39-483C-4EAC-8DE5-DFC86E9D122F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  <a:cs typeface="Arial" panose="020B0604020202020204" pitchFamily="34" charset="0"/>
            </a:rPr>
            <a:t>2011</a:t>
          </a:r>
          <a:endParaRPr lang="ru-RU" sz="4000" b="1" dirty="0">
            <a:latin typeface="Arial Narrow" pitchFamily="34" charset="0"/>
            <a:cs typeface="Arial" panose="020B0604020202020204" pitchFamily="34" charset="0"/>
          </a:endParaRPr>
        </a:p>
      </dgm:t>
    </dgm:pt>
    <dgm:pt modelId="{7B83397A-AED5-44EC-A66D-95925B8B5B13}" type="sibTrans" cxnId="{CB9D0422-A52D-4369-AE00-E843B67AAFC0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707DCCF8-632F-40E3-BEA4-6228EFED7D64}" type="parTrans" cxnId="{CB9D0422-A52D-4369-AE00-E843B67AAFC0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A14BA6B0-2886-42EB-9C77-779F83B28176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  <a:cs typeface="Arial" panose="020B0604020202020204" pitchFamily="34" charset="0"/>
            </a:rPr>
            <a:t>2006</a:t>
          </a:r>
          <a:endParaRPr lang="ru-RU" sz="5100" b="1" dirty="0">
            <a:latin typeface="Arial Narrow" pitchFamily="34" charset="0"/>
            <a:cs typeface="Arial" panose="020B0604020202020204" pitchFamily="34" charset="0"/>
          </a:endParaRPr>
        </a:p>
      </dgm:t>
    </dgm:pt>
    <dgm:pt modelId="{F836FC58-898C-495C-9D12-A5A20162EF51}" type="sibTrans" cxnId="{BDDEA499-C54C-430A-9C2D-C968F7EEC047}">
      <dgm:prSet/>
      <dgm:spPr/>
      <dgm:t>
        <a:bodyPr/>
        <a:lstStyle/>
        <a:p>
          <a:endParaRPr lang="ru-RU"/>
        </a:p>
      </dgm:t>
    </dgm:pt>
    <dgm:pt modelId="{8ED7AC3F-CD4A-450E-8BD2-068D2B5B7601}" type="parTrans" cxnId="{BDDEA499-C54C-430A-9C2D-C968F7EEC047}">
      <dgm:prSet/>
      <dgm:spPr/>
      <dgm:t>
        <a:bodyPr/>
        <a:lstStyle/>
        <a:p>
          <a:endParaRPr lang="ru-RU"/>
        </a:p>
      </dgm:t>
    </dgm:pt>
    <dgm:pt modelId="{0D62150F-01E9-49D0-9475-CDADEB377F67}">
      <dgm:prSet phldrT="[Текст]" custT="1"/>
      <dgm:spPr/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1991</a:t>
          </a:r>
        </a:p>
      </dgm:t>
    </dgm:pt>
    <dgm:pt modelId="{11036415-A593-44F5-B226-7DB80E6190DB}" type="sibTrans" cxnId="{DD720A53-B956-47A5-8F5D-B1B2BA2D76C6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5E1D2588-6E7D-4EE4-87B0-31319BE3D03B}" type="parTrans" cxnId="{DD720A53-B956-47A5-8F5D-B1B2BA2D76C6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EF9DC58F-D086-48CB-BE13-EFFB32920DED}" type="pres">
      <dgm:prSet presAssocID="{0ADB9933-CC8E-41B8-94FE-861078468DA0}" presName="Name0" presStyleCnt="0">
        <dgm:presLayoutVars>
          <dgm:dir/>
          <dgm:animLvl val="lvl"/>
          <dgm:resizeHandles val="exact"/>
        </dgm:presLayoutVars>
      </dgm:prSet>
      <dgm:spPr/>
    </dgm:pt>
    <dgm:pt modelId="{6515A3B9-4769-41D7-91D9-8B48882B52EF}" type="pres">
      <dgm:prSet presAssocID="{0D62150F-01E9-49D0-9475-CDADEB377F67}" presName="parTxOnly" presStyleLbl="node1" presStyleIdx="0" presStyleCnt="4" custLinFactNeighborX="-18668">
        <dgm:presLayoutVars>
          <dgm:chMax val="0"/>
          <dgm:chPref val="0"/>
          <dgm:bulletEnabled val="1"/>
        </dgm:presLayoutVars>
      </dgm:prSet>
      <dgm:spPr/>
    </dgm:pt>
    <dgm:pt modelId="{A0C83C18-FE79-4B13-B250-3B7D73438E3B}" type="pres">
      <dgm:prSet presAssocID="{11036415-A593-44F5-B226-7DB80E6190DB}" presName="parTxOnlySpace" presStyleCnt="0"/>
      <dgm:spPr/>
    </dgm:pt>
    <dgm:pt modelId="{CE875F09-55ED-46AB-A67C-56CAE27F2C64}" type="pres">
      <dgm:prSet presAssocID="{A14BA6B0-2886-42EB-9C77-779F83B28176}" presName="parTxOnly" presStyleLbl="node1" presStyleIdx="1" presStyleCnt="4" custLinFactNeighborY="-3734">
        <dgm:presLayoutVars>
          <dgm:chMax val="0"/>
          <dgm:chPref val="0"/>
          <dgm:bulletEnabled val="1"/>
        </dgm:presLayoutVars>
      </dgm:prSet>
      <dgm:spPr/>
    </dgm:pt>
    <dgm:pt modelId="{98D9495D-4FA6-4B83-A0E3-DF843F62869F}" type="pres">
      <dgm:prSet presAssocID="{F836FC58-898C-495C-9D12-A5A20162EF51}" presName="parTxOnlySpace" presStyleCnt="0"/>
      <dgm:spPr/>
    </dgm:pt>
    <dgm:pt modelId="{26E34099-6659-46D3-9744-B9F2B29801C2}" type="pres">
      <dgm:prSet presAssocID="{31817E39-483C-4EAC-8DE5-DFC86E9D122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BB3D77E-6498-4835-BFF0-1683FDD23DFC}" type="pres">
      <dgm:prSet presAssocID="{7B83397A-AED5-44EC-A66D-95925B8B5B13}" presName="parTxOnlySpace" presStyleCnt="0"/>
      <dgm:spPr/>
    </dgm:pt>
    <dgm:pt modelId="{F6020481-4257-4B20-ACF0-9907C4FEA85C}" type="pres">
      <dgm:prSet presAssocID="{58D22691-04C1-49F0-9BA0-7C4CBF269A1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B9D0422-A52D-4369-AE00-E843B67AAFC0}" srcId="{0ADB9933-CC8E-41B8-94FE-861078468DA0}" destId="{31817E39-483C-4EAC-8DE5-DFC86E9D122F}" srcOrd="2" destOrd="0" parTransId="{707DCCF8-632F-40E3-BEA4-6228EFED7D64}" sibTransId="{7B83397A-AED5-44EC-A66D-95925B8B5B13}"/>
    <dgm:cxn modelId="{2111692E-2C0F-4BD3-9E3F-BF904A5BEDE6}" type="presOf" srcId="{0ADB9933-CC8E-41B8-94FE-861078468DA0}" destId="{EF9DC58F-D086-48CB-BE13-EFFB32920DED}" srcOrd="0" destOrd="0" presId="urn:microsoft.com/office/officeart/2005/8/layout/chevron1"/>
    <dgm:cxn modelId="{C1D1C866-CA60-4F96-A33A-CF13CB2CDC70}" type="presOf" srcId="{0D62150F-01E9-49D0-9475-CDADEB377F67}" destId="{6515A3B9-4769-41D7-91D9-8B48882B52EF}" srcOrd="0" destOrd="0" presId="urn:microsoft.com/office/officeart/2005/8/layout/chevron1"/>
    <dgm:cxn modelId="{DD720A53-B956-47A5-8F5D-B1B2BA2D76C6}" srcId="{0ADB9933-CC8E-41B8-94FE-861078468DA0}" destId="{0D62150F-01E9-49D0-9475-CDADEB377F67}" srcOrd="0" destOrd="0" parTransId="{5E1D2588-6E7D-4EE4-87B0-31319BE3D03B}" sibTransId="{11036415-A593-44F5-B226-7DB80E6190DB}"/>
    <dgm:cxn modelId="{BDDEA499-C54C-430A-9C2D-C968F7EEC047}" srcId="{0ADB9933-CC8E-41B8-94FE-861078468DA0}" destId="{A14BA6B0-2886-42EB-9C77-779F83B28176}" srcOrd="1" destOrd="0" parTransId="{8ED7AC3F-CD4A-450E-8BD2-068D2B5B7601}" sibTransId="{F836FC58-898C-495C-9D12-A5A20162EF51}"/>
    <dgm:cxn modelId="{AE3219A0-CB73-4CC5-AF61-C2215871FEE2}" srcId="{0ADB9933-CC8E-41B8-94FE-861078468DA0}" destId="{58D22691-04C1-49F0-9BA0-7C4CBF269A1F}" srcOrd="3" destOrd="0" parTransId="{7E066F48-D495-4306-95B8-9CE39F86B934}" sibTransId="{82685706-994C-418E-A0EA-272B79879602}"/>
    <dgm:cxn modelId="{8B6401F2-DBE2-411F-8A03-CA7A853E9559}" type="presOf" srcId="{58D22691-04C1-49F0-9BA0-7C4CBF269A1F}" destId="{F6020481-4257-4B20-ACF0-9907C4FEA85C}" srcOrd="0" destOrd="0" presId="urn:microsoft.com/office/officeart/2005/8/layout/chevron1"/>
    <dgm:cxn modelId="{1862C9FD-F36B-492C-9A11-9627A326B548}" type="presOf" srcId="{31817E39-483C-4EAC-8DE5-DFC86E9D122F}" destId="{26E34099-6659-46D3-9744-B9F2B29801C2}" srcOrd="0" destOrd="0" presId="urn:microsoft.com/office/officeart/2005/8/layout/chevron1"/>
    <dgm:cxn modelId="{624627FE-F6D3-4B64-9374-2052258232A6}" type="presOf" srcId="{A14BA6B0-2886-42EB-9C77-779F83B28176}" destId="{CE875F09-55ED-46AB-A67C-56CAE27F2C64}" srcOrd="0" destOrd="0" presId="urn:microsoft.com/office/officeart/2005/8/layout/chevron1"/>
    <dgm:cxn modelId="{64BC5DED-6C18-43D8-B1C0-5A5CFEBFF10A}" type="presParOf" srcId="{EF9DC58F-D086-48CB-BE13-EFFB32920DED}" destId="{6515A3B9-4769-41D7-91D9-8B48882B52EF}" srcOrd="0" destOrd="0" presId="urn:microsoft.com/office/officeart/2005/8/layout/chevron1"/>
    <dgm:cxn modelId="{5022E7D6-2CE9-4690-A8F9-1B42989278C5}" type="presParOf" srcId="{EF9DC58F-D086-48CB-BE13-EFFB32920DED}" destId="{A0C83C18-FE79-4B13-B250-3B7D73438E3B}" srcOrd="1" destOrd="0" presId="urn:microsoft.com/office/officeart/2005/8/layout/chevron1"/>
    <dgm:cxn modelId="{17C3A90F-E1CE-40A1-8EC1-E81CC2DE2A1E}" type="presParOf" srcId="{EF9DC58F-D086-48CB-BE13-EFFB32920DED}" destId="{CE875F09-55ED-46AB-A67C-56CAE27F2C64}" srcOrd="2" destOrd="0" presId="urn:microsoft.com/office/officeart/2005/8/layout/chevron1"/>
    <dgm:cxn modelId="{376D0D56-9786-4B2A-86D6-10D3315D81E5}" type="presParOf" srcId="{EF9DC58F-D086-48CB-BE13-EFFB32920DED}" destId="{98D9495D-4FA6-4B83-A0E3-DF843F62869F}" srcOrd="3" destOrd="0" presId="urn:microsoft.com/office/officeart/2005/8/layout/chevron1"/>
    <dgm:cxn modelId="{A904EA35-1F7E-4B52-88AF-C12C2F3BFAD1}" type="presParOf" srcId="{EF9DC58F-D086-48CB-BE13-EFFB32920DED}" destId="{26E34099-6659-46D3-9744-B9F2B29801C2}" srcOrd="4" destOrd="0" presId="urn:microsoft.com/office/officeart/2005/8/layout/chevron1"/>
    <dgm:cxn modelId="{A1856427-E31A-4B0E-90A7-5417E8435EEA}" type="presParOf" srcId="{EF9DC58F-D086-48CB-BE13-EFFB32920DED}" destId="{9BB3D77E-6498-4835-BFF0-1683FDD23DFC}" srcOrd="5" destOrd="0" presId="urn:microsoft.com/office/officeart/2005/8/layout/chevron1"/>
    <dgm:cxn modelId="{06CB258B-9E7A-45B1-858C-6988E0C38301}" type="presParOf" srcId="{EF9DC58F-D086-48CB-BE13-EFFB32920DED}" destId="{F6020481-4257-4B20-ACF0-9907C4FEA85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DB9933-CC8E-41B8-94FE-861078468DA0}" type="doc">
      <dgm:prSet loTypeId="urn:microsoft.com/office/officeart/2005/8/layout/chevron1" loCatId="process" qsTypeId="urn:microsoft.com/office/officeart/2005/8/quickstyle/simple1" qsCatId="simple" csTypeId="urn:microsoft.com/office/officeart/2005/8/colors/accent5_1" csCatId="accent5" phldr="1"/>
      <dgm:spPr/>
    </dgm:pt>
    <dgm:pt modelId="{0D62150F-01E9-49D0-9475-CDADEB377F67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1995</a:t>
          </a:r>
        </a:p>
      </dgm:t>
    </dgm:pt>
    <dgm:pt modelId="{5E1D2588-6E7D-4EE4-87B0-31319BE3D03B}" type="parTrans" cxnId="{DD720A53-B956-47A5-8F5D-B1B2BA2D76C6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11036415-A593-44F5-B226-7DB80E6190DB}" type="sibTrans" cxnId="{DD720A53-B956-47A5-8F5D-B1B2BA2D76C6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58D22691-04C1-49F0-9BA0-7C4CBF269A1F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</a:p>
      </dgm:t>
    </dgm:pt>
    <dgm:pt modelId="{7E066F48-D495-4306-95B8-9CE39F86B934}" type="parTrans" cxnId="{AE3219A0-CB73-4CC5-AF61-C2215871FEE2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82685706-994C-418E-A0EA-272B79879602}" type="sibTrans" cxnId="{AE3219A0-CB73-4CC5-AF61-C2215871FEE2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31817E39-483C-4EAC-8DE5-DFC86E9D122F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2006</a:t>
          </a:r>
        </a:p>
      </dgm:t>
    </dgm:pt>
    <dgm:pt modelId="{7B83397A-AED5-44EC-A66D-95925B8B5B13}" type="sibTrans" cxnId="{CB9D0422-A52D-4369-AE00-E843B67AAFC0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707DCCF8-632F-40E3-BEA4-6228EFED7D64}" type="parTrans" cxnId="{CB9D0422-A52D-4369-AE00-E843B67AAFC0}">
      <dgm:prSet/>
      <dgm:spPr/>
      <dgm:t>
        <a:bodyPr/>
        <a:lstStyle/>
        <a:p>
          <a:endParaRPr lang="ru-RU" sz="4000" b="1">
            <a:latin typeface="Arial Narrow" pitchFamily="34" charset="0"/>
            <a:cs typeface="Arial" panose="020B0604020202020204" pitchFamily="34" charset="0"/>
          </a:endParaRPr>
        </a:p>
      </dgm:t>
    </dgm:pt>
    <dgm:pt modelId="{EF9DC58F-D086-48CB-BE13-EFFB32920DED}" type="pres">
      <dgm:prSet presAssocID="{0ADB9933-CC8E-41B8-94FE-861078468DA0}" presName="Name0" presStyleCnt="0">
        <dgm:presLayoutVars>
          <dgm:dir/>
          <dgm:animLvl val="lvl"/>
          <dgm:resizeHandles val="exact"/>
        </dgm:presLayoutVars>
      </dgm:prSet>
      <dgm:spPr/>
    </dgm:pt>
    <dgm:pt modelId="{6515A3B9-4769-41D7-91D9-8B48882B52EF}" type="pres">
      <dgm:prSet presAssocID="{0D62150F-01E9-49D0-9475-CDADEB377F67}" presName="parTxOnly" presStyleLbl="node1" presStyleIdx="0" presStyleCnt="3" custLinFactNeighborX="4626" custLinFactNeighborY="-8334">
        <dgm:presLayoutVars>
          <dgm:chMax val="0"/>
          <dgm:chPref val="0"/>
          <dgm:bulletEnabled val="1"/>
        </dgm:presLayoutVars>
      </dgm:prSet>
      <dgm:spPr/>
    </dgm:pt>
    <dgm:pt modelId="{A0C83C18-FE79-4B13-B250-3B7D73438E3B}" type="pres">
      <dgm:prSet presAssocID="{11036415-A593-44F5-B226-7DB80E6190DB}" presName="parTxOnlySpace" presStyleCnt="0"/>
      <dgm:spPr/>
    </dgm:pt>
    <dgm:pt modelId="{26E34099-6659-46D3-9744-B9F2B29801C2}" type="pres">
      <dgm:prSet presAssocID="{31817E39-483C-4EAC-8DE5-DFC86E9D122F}" presName="parTxOnly" presStyleLbl="node1" presStyleIdx="1" presStyleCnt="3" custScaleX="114850" custLinFactNeighborY="16666">
        <dgm:presLayoutVars>
          <dgm:chMax val="0"/>
          <dgm:chPref val="0"/>
          <dgm:bulletEnabled val="1"/>
        </dgm:presLayoutVars>
      </dgm:prSet>
      <dgm:spPr/>
    </dgm:pt>
    <dgm:pt modelId="{9BB3D77E-6498-4835-BFF0-1683FDD23DFC}" type="pres">
      <dgm:prSet presAssocID="{7B83397A-AED5-44EC-A66D-95925B8B5B13}" presName="parTxOnlySpace" presStyleCnt="0"/>
      <dgm:spPr/>
    </dgm:pt>
    <dgm:pt modelId="{F6020481-4257-4B20-ACF0-9907C4FEA85C}" type="pres">
      <dgm:prSet presAssocID="{58D22691-04C1-49F0-9BA0-7C4CBF269A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CB9D0422-A52D-4369-AE00-E843B67AAFC0}" srcId="{0ADB9933-CC8E-41B8-94FE-861078468DA0}" destId="{31817E39-483C-4EAC-8DE5-DFC86E9D122F}" srcOrd="1" destOrd="0" parTransId="{707DCCF8-632F-40E3-BEA4-6228EFED7D64}" sibTransId="{7B83397A-AED5-44EC-A66D-95925B8B5B13}"/>
    <dgm:cxn modelId="{2111692E-2C0F-4BD3-9E3F-BF904A5BEDE6}" type="presOf" srcId="{0ADB9933-CC8E-41B8-94FE-861078468DA0}" destId="{EF9DC58F-D086-48CB-BE13-EFFB32920DED}" srcOrd="0" destOrd="0" presId="urn:microsoft.com/office/officeart/2005/8/layout/chevron1"/>
    <dgm:cxn modelId="{C1D1C866-CA60-4F96-A33A-CF13CB2CDC70}" type="presOf" srcId="{0D62150F-01E9-49D0-9475-CDADEB377F67}" destId="{6515A3B9-4769-41D7-91D9-8B48882B52EF}" srcOrd="0" destOrd="0" presId="urn:microsoft.com/office/officeart/2005/8/layout/chevron1"/>
    <dgm:cxn modelId="{DD720A53-B956-47A5-8F5D-B1B2BA2D76C6}" srcId="{0ADB9933-CC8E-41B8-94FE-861078468DA0}" destId="{0D62150F-01E9-49D0-9475-CDADEB377F67}" srcOrd="0" destOrd="0" parTransId="{5E1D2588-6E7D-4EE4-87B0-31319BE3D03B}" sibTransId="{11036415-A593-44F5-B226-7DB80E6190DB}"/>
    <dgm:cxn modelId="{AE3219A0-CB73-4CC5-AF61-C2215871FEE2}" srcId="{0ADB9933-CC8E-41B8-94FE-861078468DA0}" destId="{58D22691-04C1-49F0-9BA0-7C4CBF269A1F}" srcOrd="2" destOrd="0" parTransId="{7E066F48-D495-4306-95B8-9CE39F86B934}" sibTransId="{82685706-994C-418E-A0EA-272B79879602}"/>
    <dgm:cxn modelId="{8B6401F2-DBE2-411F-8A03-CA7A853E9559}" type="presOf" srcId="{58D22691-04C1-49F0-9BA0-7C4CBF269A1F}" destId="{F6020481-4257-4B20-ACF0-9907C4FEA85C}" srcOrd="0" destOrd="0" presId="urn:microsoft.com/office/officeart/2005/8/layout/chevron1"/>
    <dgm:cxn modelId="{1862C9FD-F36B-492C-9A11-9627A326B548}" type="presOf" srcId="{31817E39-483C-4EAC-8DE5-DFC86E9D122F}" destId="{26E34099-6659-46D3-9744-B9F2B29801C2}" srcOrd="0" destOrd="0" presId="urn:microsoft.com/office/officeart/2005/8/layout/chevron1"/>
    <dgm:cxn modelId="{64BC5DED-6C18-43D8-B1C0-5A5CFEBFF10A}" type="presParOf" srcId="{EF9DC58F-D086-48CB-BE13-EFFB32920DED}" destId="{6515A3B9-4769-41D7-91D9-8B48882B52EF}" srcOrd="0" destOrd="0" presId="urn:microsoft.com/office/officeart/2005/8/layout/chevron1"/>
    <dgm:cxn modelId="{5022E7D6-2CE9-4690-A8F9-1B42989278C5}" type="presParOf" srcId="{EF9DC58F-D086-48CB-BE13-EFFB32920DED}" destId="{A0C83C18-FE79-4B13-B250-3B7D73438E3B}" srcOrd="1" destOrd="0" presId="urn:microsoft.com/office/officeart/2005/8/layout/chevron1"/>
    <dgm:cxn modelId="{A904EA35-1F7E-4B52-88AF-C12C2F3BFAD1}" type="presParOf" srcId="{EF9DC58F-D086-48CB-BE13-EFFB32920DED}" destId="{26E34099-6659-46D3-9744-B9F2B29801C2}" srcOrd="2" destOrd="0" presId="urn:microsoft.com/office/officeart/2005/8/layout/chevron1"/>
    <dgm:cxn modelId="{A1856427-E31A-4B0E-90A7-5417E8435EEA}" type="presParOf" srcId="{EF9DC58F-D086-48CB-BE13-EFFB32920DED}" destId="{9BB3D77E-6498-4835-BFF0-1683FDD23DFC}" srcOrd="3" destOrd="0" presId="urn:microsoft.com/office/officeart/2005/8/layout/chevron1"/>
    <dgm:cxn modelId="{06CB258B-9E7A-45B1-858C-6988E0C38301}" type="presParOf" srcId="{EF9DC58F-D086-48CB-BE13-EFFB32920DED}" destId="{F6020481-4257-4B20-ACF0-9907C4FEA85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5A3B9-4769-41D7-91D9-8B48882B52EF}">
      <dsp:nvSpPr>
        <dsp:cNvPr id="0" name=""/>
        <dsp:cNvSpPr/>
      </dsp:nvSpPr>
      <dsp:spPr>
        <a:xfrm>
          <a:off x="0" y="0"/>
          <a:ext cx="2459540" cy="367591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1991</a:t>
          </a:r>
        </a:p>
      </dsp:txBody>
      <dsp:txXfrm>
        <a:off x="183796" y="0"/>
        <a:ext cx="2091949" cy="367591"/>
      </dsp:txXfrm>
    </dsp:sp>
    <dsp:sp modelId="{CE875F09-55ED-46AB-A67C-56CAE27F2C64}">
      <dsp:nvSpPr>
        <dsp:cNvPr id="0" name=""/>
        <dsp:cNvSpPr/>
      </dsp:nvSpPr>
      <dsp:spPr>
        <a:xfrm>
          <a:off x="2217812" y="0"/>
          <a:ext cx="2459540" cy="367591"/>
        </a:xfrm>
        <a:prstGeom prst="chevron">
          <a:avLst/>
        </a:prstGeom>
        <a:solidFill>
          <a:schemeClr val="accent2">
            <a:shade val="80000"/>
            <a:hueOff val="-37501"/>
            <a:satOff val="359"/>
            <a:lumOff val="770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Arial Narrow" pitchFamily="34" charset="0"/>
              <a:cs typeface="Arial" panose="020B0604020202020204" pitchFamily="34" charset="0"/>
            </a:rPr>
            <a:t>2006</a:t>
          </a:r>
          <a:endParaRPr lang="ru-RU" sz="5100" b="1" kern="1200" dirty="0">
            <a:latin typeface="Arial Narrow" pitchFamily="34" charset="0"/>
            <a:cs typeface="Arial" panose="020B0604020202020204" pitchFamily="34" charset="0"/>
          </a:endParaRPr>
        </a:p>
      </dsp:txBody>
      <dsp:txXfrm>
        <a:off x="2401608" y="0"/>
        <a:ext cx="2091949" cy="367591"/>
      </dsp:txXfrm>
    </dsp:sp>
    <dsp:sp modelId="{26E34099-6659-46D3-9744-B9F2B29801C2}">
      <dsp:nvSpPr>
        <dsp:cNvPr id="0" name=""/>
        <dsp:cNvSpPr/>
      </dsp:nvSpPr>
      <dsp:spPr>
        <a:xfrm>
          <a:off x="4431398" y="0"/>
          <a:ext cx="2459540" cy="367591"/>
        </a:xfrm>
        <a:prstGeom prst="chevron">
          <a:avLst/>
        </a:prstGeom>
        <a:solidFill>
          <a:schemeClr val="accent2">
            <a:shade val="80000"/>
            <a:hueOff val="-75002"/>
            <a:satOff val="718"/>
            <a:lumOff val="154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Arial Narrow" pitchFamily="34" charset="0"/>
              <a:cs typeface="Arial" panose="020B0604020202020204" pitchFamily="34" charset="0"/>
            </a:rPr>
            <a:t>2011</a:t>
          </a:r>
          <a:endParaRPr lang="ru-RU" sz="4000" b="1" kern="1200" dirty="0">
            <a:latin typeface="Arial Narrow" pitchFamily="34" charset="0"/>
            <a:cs typeface="Arial" panose="020B0604020202020204" pitchFamily="34" charset="0"/>
          </a:endParaRPr>
        </a:p>
      </dsp:txBody>
      <dsp:txXfrm>
        <a:off x="4615194" y="0"/>
        <a:ext cx="2091949" cy="367591"/>
      </dsp:txXfrm>
    </dsp:sp>
    <dsp:sp modelId="{F6020481-4257-4B20-ACF0-9907C4FEA85C}">
      <dsp:nvSpPr>
        <dsp:cNvPr id="0" name=""/>
        <dsp:cNvSpPr/>
      </dsp:nvSpPr>
      <dsp:spPr>
        <a:xfrm>
          <a:off x="6644985" y="0"/>
          <a:ext cx="2459540" cy="367591"/>
        </a:xfrm>
        <a:prstGeom prst="chevron">
          <a:avLst/>
        </a:prstGeom>
        <a:solidFill>
          <a:schemeClr val="accent2">
            <a:shade val="80000"/>
            <a:hueOff val="-112504"/>
            <a:satOff val="1077"/>
            <a:lumOff val="2312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Arial Narrow" pitchFamily="34" charset="0"/>
              <a:cs typeface="Arial" panose="020B0604020202020204" pitchFamily="34" charset="0"/>
            </a:rPr>
            <a:t>2019</a:t>
          </a:r>
          <a:endParaRPr lang="ru-RU" sz="4000" b="1" kern="1200" dirty="0">
            <a:latin typeface="Arial Narrow" pitchFamily="34" charset="0"/>
            <a:cs typeface="Arial" panose="020B0604020202020204" pitchFamily="34" charset="0"/>
          </a:endParaRPr>
        </a:p>
      </dsp:txBody>
      <dsp:txXfrm>
        <a:off x="6828781" y="0"/>
        <a:ext cx="2091949" cy="367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5A3B9-4769-41D7-91D9-8B48882B52EF}">
      <dsp:nvSpPr>
        <dsp:cNvPr id="0" name=""/>
        <dsp:cNvSpPr/>
      </dsp:nvSpPr>
      <dsp:spPr>
        <a:xfrm>
          <a:off x="17383" y="0"/>
          <a:ext cx="2956201" cy="432047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1995</a:t>
          </a:r>
        </a:p>
      </dsp:txBody>
      <dsp:txXfrm>
        <a:off x="233407" y="0"/>
        <a:ext cx="2524154" cy="432047"/>
      </dsp:txXfrm>
    </dsp:sp>
    <dsp:sp modelId="{26E34099-6659-46D3-9744-B9F2B29801C2}">
      <dsp:nvSpPr>
        <dsp:cNvPr id="0" name=""/>
        <dsp:cNvSpPr/>
      </dsp:nvSpPr>
      <dsp:spPr>
        <a:xfrm>
          <a:off x="2664289" y="0"/>
          <a:ext cx="3395197" cy="432047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2006</a:t>
          </a:r>
        </a:p>
      </dsp:txBody>
      <dsp:txXfrm>
        <a:off x="2880313" y="0"/>
        <a:ext cx="2963150" cy="432047"/>
      </dsp:txXfrm>
    </dsp:sp>
    <dsp:sp modelId="{F6020481-4257-4B20-ACF0-9907C4FEA85C}">
      <dsp:nvSpPr>
        <dsp:cNvPr id="0" name=""/>
        <dsp:cNvSpPr/>
      </dsp:nvSpPr>
      <dsp:spPr>
        <a:xfrm>
          <a:off x="5763867" y="0"/>
          <a:ext cx="2956201" cy="43204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</a:p>
      </dsp:txBody>
      <dsp:txXfrm>
        <a:off x="5979891" y="0"/>
        <a:ext cx="2524154" cy="432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</cdr:x>
      <cdr:y>0.17503</cdr:y>
    </cdr:from>
    <cdr:to>
      <cdr:x>0.4</cdr:x>
      <cdr:y>0.907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27548EDC-E590-4F42-BDF2-B86B3316E733}"/>
            </a:ext>
          </a:extLst>
        </cdr:cNvPr>
        <cdr:cNvCxnSpPr/>
      </cdr:nvCxnSpPr>
      <cdr:spPr>
        <a:xfrm xmlns:a="http://schemas.openxmlformats.org/drawingml/2006/main" flipV="1">
          <a:off x="2592288" y="792089"/>
          <a:ext cx="0" cy="33123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0.68889</cdr:x>
      <cdr:y>0.17503</cdr:y>
    </cdr:from>
    <cdr:to>
      <cdr:x>0.68889</cdr:x>
      <cdr:y>0.907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0DF07705-D0D2-43CC-A734-C9DA181C7A7C}"/>
            </a:ext>
          </a:extLst>
        </cdr:cNvPr>
        <cdr:cNvCxnSpPr/>
      </cdr:nvCxnSpPr>
      <cdr:spPr>
        <a:xfrm xmlns:a="http://schemas.openxmlformats.org/drawingml/2006/main" flipV="1">
          <a:off x="4464496" y="792089"/>
          <a:ext cx="0" cy="33123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71" cy="500775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75" y="0"/>
            <a:ext cx="2985571" cy="500775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9B6498-DC93-4A3D-AB99-23BF27F4417D}" type="datetimeFigureOut">
              <a:rPr lang="ru-RU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9" y="4759763"/>
            <a:ext cx="5510207" cy="4508575"/>
          </a:xfrm>
          <a:prstGeom prst="rect">
            <a:avLst/>
          </a:prstGeom>
        </p:spPr>
        <p:txBody>
          <a:bodyPr vert="horz" lIns="92556" tIns="46278" rIns="92556" bIns="46278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926"/>
            <a:ext cx="2985571" cy="50077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75" y="9517926"/>
            <a:ext cx="2985571" cy="500774"/>
          </a:xfrm>
          <a:prstGeom prst="rect">
            <a:avLst/>
          </a:prstGeom>
        </p:spPr>
        <p:txBody>
          <a:bodyPr vert="horz" wrap="square" lIns="92556" tIns="46278" rIns="92556" bIns="462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37A5446-B7EA-4D94-9B89-DC4A055E0D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961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A5446-B7EA-4D94-9B89-DC4A055E0D23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8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556">
              <a:defRPr/>
            </a:pPr>
            <a:endParaRPr lang="ru-RU" dirty="0"/>
          </a:p>
          <a:p>
            <a:r>
              <a:rPr lang="ru-RU" dirty="0">
                <a:latin typeface="Arial Narrow" pitchFamily="34" charset="0"/>
                <a:cs typeface="Arial" panose="020B0604020202020204" pitchFamily="34" charset="0"/>
              </a:rPr>
              <a:t>ППС – профессорско-преподавательский состав</a:t>
            </a:r>
          </a:p>
          <a:p>
            <a:r>
              <a:rPr lang="ru-RU" dirty="0">
                <a:latin typeface="Arial Narrow" pitchFamily="34" charset="0"/>
                <a:cs typeface="Arial" panose="020B0604020202020204" pitchFamily="34" charset="0"/>
              </a:rPr>
              <a:t>НПР – непрерывное профессиональное развитие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2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Принципи­альным отличием новой системы подготов­ки является тот факт, что квалификацию «врач» получают только выпускники специ­альностей «Общая медицина» и «Стомато­логия». По всем остальным (в соответствии с принципами Болонского процесса) ведет­ся подготовка бакалавров здравоохранения по соответствующей специальности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A5446-B7EA-4D94-9B89-DC4A055E0D23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234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44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/>
              <a:t>с 2007 года нормативно формируется национальная система квалификаций. На сегодня в РК действует НРК, утвержденная в 2016 году, предусматривающая вовлечение профессионального и академического сообщества в разработку ОП. В системе здравоохранения ОРК и ПС регламентированы Кодексом, готовятся около 40 </a:t>
            </a:r>
            <a:r>
              <a:rPr lang="ru-RU" altLang="ru-RU" dirty="0" err="1"/>
              <a:t>профстандартов</a:t>
            </a:r>
            <a:r>
              <a:rPr lang="ru-RU" altLang="ru-RU" dirty="0"/>
              <a:t> по медицинским специальностям, работу над которыми координирует РЦРЗ </a:t>
            </a:r>
            <a:r>
              <a:rPr lang="en-US" altLang="ru-RU" dirty="0"/>
              <a:t>http://www.rcrz.kz/index.php/ru/2017-03-12-10-51-13/ork-i-profstandarty</a:t>
            </a:r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014" indent="-28923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6945" indent="-2313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9722" indent="-2313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2500" indent="-23138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5278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08056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0834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3612" indent="-2313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5FD1E82-415D-4BFF-A26D-DBDED695F106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9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86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Адаптация </a:t>
            </a:r>
            <a:r>
              <a:rPr lang="kk-KZ" dirty="0">
                <a:solidFill>
                  <a:srgbClr val="002060"/>
                </a:solidFill>
                <a:latin typeface="Arial Narrow" panose="020B0606020202030204" pitchFamily="34" charset="0"/>
              </a:rPr>
              <a:t>основных компонентов Болонского процесса в медицинских вузах Казахстана</a:t>
            </a:r>
            <a:endParaRPr lang="ru-RU" b="0" dirty="0"/>
          </a:p>
          <a:p>
            <a:r>
              <a:rPr lang="ru-RU" dirty="0"/>
              <a:t>МСКО - Международная стандартная классификация образования </a:t>
            </a:r>
            <a:r>
              <a:rPr lang="en-US" dirty="0"/>
              <a:t>http://uis.unesco.org/sites/default/files/documents/isced-2011-ru.pdf</a:t>
            </a:r>
            <a:endParaRPr lang="ru-RU" dirty="0"/>
          </a:p>
          <a:p>
            <a:r>
              <a:rPr lang="ru-RU" dirty="0"/>
              <a:t>НРК - Национальная рамка квалификаций</a:t>
            </a:r>
          </a:p>
          <a:p>
            <a:r>
              <a:rPr lang="ru-RU" dirty="0"/>
              <a:t>ЕРК – Европейская рамка квалификаций</a:t>
            </a:r>
          </a:p>
          <a:p>
            <a:r>
              <a:rPr lang="ru-RU" dirty="0"/>
              <a:t>ОП – образовательная программа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3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A5446-B7EA-4D94-9B89-DC4A055E0D23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18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0AEDEF-9075-403A-9AE7-6E15573BD162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9C7A-6FED-4A8A-9A31-1C7E45B1E2D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79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E12FD-2C7D-49E9-ACEA-D1F6F6D7C447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44E7-7F34-4E8A-BDC8-C874DAD82E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7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0C4AA-2FA2-4881-889B-52DD4E6BFA85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E968-B202-48CF-9ACD-FF2F6BB00C1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47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594BF-6E98-4409-BF0A-624B0F86A546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73993-FFC8-4EE6-824C-BEEFA138E0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13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500110-9029-4049-8346-69FA6B35AEA3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5BA26-13C8-41A0-8C47-08C25DA873A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799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CB08F-8B5D-4755-8FC8-803114955185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3BEA-E28F-4ACA-9BED-F401017D9D6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4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21A80-8B4F-4F01-912D-552A3B7A47FD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1497-4780-42D1-95D5-CD0C9F1EA74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84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1ACBB-F997-45D5-BBFC-19CB18B12A23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2DDF3-FDEA-4AB8-B387-E272A4F4EE0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32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D34F5-76F7-4342-AAE4-81367A261EB7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D95B-B16C-4F50-9FC5-58BF453A7F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394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23AFCF-B832-4101-916D-51A40EA35777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7AAA-F86C-410C-9C18-D80E49D16A0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71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E902F-0E46-4414-B845-5D058E24638A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F9C6-7954-415C-B37E-60502E09020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569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F57612-D89D-4FE8-A2CE-BB79B8D2B9D9}" type="datetime1">
              <a:rPr lang="ru-RU" smtClean="0"/>
              <a:pPr>
                <a:defRPr/>
              </a:pPr>
              <a:t>14.10.2021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6374-A327-49D1-9A4F-02A5A137A59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09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dilet.zan.kz/rus/docs/V1800017669" TargetMode="External"/><Relationship Id="rId3" Type="http://schemas.openxmlformats.org/officeDocument/2006/relationships/hyperlink" Target="https://adilet.zan.kz/rus/docs/V1800017565" TargetMode="External"/><Relationship Id="rId7" Type="http://schemas.openxmlformats.org/officeDocument/2006/relationships/hyperlink" Target="https://enic-kazakhstan.edu.kz/ru/analytical_materials/nacionalnaya-ramka-kvalifikacii-vysshego-obrazovaniya-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ic-kazakhstan.edu.kz/files/1556109895/prikaz-rus.pdf" TargetMode="External"/><Relationship Id="rId5" Type="http://schemas.openxmlformats.org/officeDocument/2006/relationships/hyperlink" Target="https://enic-kazakhstan.edu.kz/ru/bologna_process/diploma-supplement" TargetMode="External"/><Relationship Id="rId10" Type="http://schemas.openxmlformats.org/officeDocument/2006/relationships/hyperlink" Target="https://adilet.zan.kz/rus/docs/P1900000982" TargetMode="External"/><Relationship Id="rId4" Type="http://schemas.openxmlformats.org/officeDocument/2006/relationships/hyperlink" Target="https://adilet.zan.kz/rus/docs/V2000021763" TargetMode="External"/><Relationship Id="rId9" Type="http://schemas.openxmlformats.org/officeDocument/2006/relationships/hyperlink" Target="https://adilet.zan.kz/rus/docs/V1500012007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ÐÐ°ÑÑÐ¸Ð½ÐºÐ¸ Ð¿Ð¾ Ð·Ð°Ð¿ÑÐ¾ÑÑ Ð»Ð¾Ð³Ð¾ÑÐ¸Ð¿ Ð¶Ð°ÑÑÐ°Ñ Ð¶ÑÐ»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7" descr="ÐÐ°ÑÑÐ¸Ð½ÐºÐ¸ Ð¿Ð¾ Ð·Ð°Ð¿ÑÐ¾ÑÑ Ð»Ð¾Ð³Ð¾ÑÐ¸Ð¿ Ð¶Ð°ÑÑÐ°Ñ Ð¶ÑÐ»Ñ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68232" y="6237312"/>
            <a:ext cx="181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2021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5B55C31-041B-4622-B507-71BD53546A32}"/>
              </a:ext>
            </a:extLst>
          </p:cNvPr>
          <p:cNvSpPr/>
          <p:nvPr/>
        </p:nvSpPr>
        <p:spPr>
          <a:xfrm>
            <a:off x="827584" y="2564904"/>
            <a:ext cx="7560840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Образовательные программы в </a:t>
            </a:r>
            <a:r>
              <a:rPr lang="ru-RU" sz="3200" b="1" dirty="0" err="1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КазНМУ</a:t>
            </a:r>
            <a:r>
              <a:rPr lang="ru-RU" sz="3200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: история совершенствования</a:t>
            </a:r>
          </a:p>
        </p:txBody>
      </p:sp>
      <p:pic>
        <p:nvPicPr>
          <p:cNvPr id="2054" name="Picture 6" descr="ҚР Тәуелсіздігінің 30 жылдығына орай «Мәдени мұра» мемлекеттік  бағдарламасы» атты кітап көрмесі ұйымдастырылды.">
            <a:extLst>
              <a:ext uri="{FF2B5EF4-FFF2-40B4-BE49-F238E27FC236}">
                <a16:creationId xmlns:a16="http://schemas.microsoft.com/office/drawing/2014/main" id="{C7F3FA96-2E86-4362-AE73-9D82A36E5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81958"/>
            <a:ext cx="1552438" cy="11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811561E-3262-44D0-90E5-E9E5F57C1F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5" y="-388471"/>
            <a:ext cx="1552437" cy="219490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1DAFF95-5051-4A0F-BC22-007270F06B27}"/>
              </a:ext>
            </a:extLst>
          </p:cNvPr>
          <p:cNvPicPr/>
          <p:nvPr/>
        </p:nvPicPr>
        <p:blipFill>
          <a:blip r:embed="rId5"/>
          <a:srcRect r="73721"/>
          <a:stretch>
            <a:fillRect/>
          </a:stretch>
        </p:blipFill>
        <p:spPr bwMode="auto">
          <a:xfrm>
            <a:off x="8064488" y="192202"/>
            <a:ext cx="900000" cy="9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5162F28-5799-434C-896A-BFF4F1BE98D4}"/>
              </a:ext>
            </a:extLst>
          </p:cNvPr>
          <p:cNvSpPr/>
          <p:nvPr/>
        </p:nvSpPr>
        <p:spPr>
          <a:xfrm>
            <a:off x="2825915" y="5435932"/>
            <a:ext cx="606656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ln/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Докладчик: заместитель декана ШОМ-1 Тагирова Р.Т.</a:t>
            </a:r>
          </a:p>
        </p:txBody>
      </p:sp>
    </p:spTree>
    <p:extLst>
      <p:ext uri="{BB962C8B-B14F-4D97-AF65-F5344CB8AC3E}">
        <p14:creationId xmlns:p14="http://schemas.microsoft.com/office/powerpoint/2010/main" val="4191618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50CB78-9A20-4C9B-8A85-2EF312717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новых образовательных программ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новых ОП создается коллектив разработчиков (далее - рабочая группа). Рабочая группа формируется по инициативе Школы/факультета.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образовательных программ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Проект ОП обсуждается на заседании КОП, передается на экспертизу Комиссии по обеспечению качества Школы и на согласование Департаменту академической работы;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Согласованный Проект ОП с положительным результатом экспертизы выносится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обсуждение на Совет Школы/факультета и на рассмотрение Академического Комитета.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Председатель Академического комитета выносит на утверждение в Сенат.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Новая ОП вносится в перечень реализуемых образовательных программ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ОУМР подает электронное заявление в Реестр ОП МОН РК о включении новой ОП в Реестра ОП.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547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CA104-3232-4455-BF49-ABBD74E5D0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обучающихся по ОП «Общая медицина»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64FB703-8CBF-495D-981A-43EF99FFF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088628"/>
              </p:ext>
            </p:extLst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369335136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77307094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90941830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val="3413972709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val="2521912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</a:t>
                      </a: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5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5В130100-Общая медицина 2017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17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5В130100-Общая медицина 2018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459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5В130100-Общая медицина 2019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0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6В10107- Общая медицина 2020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516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6В10107- Общая медицина-2020 г.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студентов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1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88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EC861EE-1E52-47EE-BCF9-74AC876DB9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3748907"/>
              </p:ext>
            </p:extLst>
          </p:nvPr>
        </p:nvGraphicFramePr>
        <p:xfrm>
          <a:off x="107504" y="44623"/>
          <a:ext cx="8928992" cy="583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4270D4D-10F7-4FB7-9C68-50BF911D047B}"/>
              </a:ext>
            </a:extLst>
          </p:cNvPr>
          <p:cNvSpPr/>
          <p:nvPr/>
        </p:nvSpPr>
        <p:spPr>
          <a:xfrm>
            <a:off x="395536" y="5932234"/>
            <a:ext cx="7992888" cy="66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ООД-цикл общеобразовательных дисциплин; БД- цикл базовых дисциплин; ПД- цикл профилирующих дисциплин.</a:t>
            </a:r>
          </a:p>
        </p:txBody>
      </p:sp>
    </p:spTree>
    <p:extLst>
      <p:ext uri="{BB962C8B-B14F-4D97-AF65-F5344CB8AC3E}">
        <p14:creationId xmlns:p14="http://schemas.microsoft.com/office/powerpoint/2010/main" val="210637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3710C-8D4F-4C4E-BCA5-FB26F495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16" y="44624"/>
            <a:ext cx="8912780" cy="288032"/>
          </a:xfrm>
        </p:spPr>
        <p:txBody>
          <a:bodyPr>
            <a:normAutofit fontScale="90000"/>
          </a:bodyPr>
          <a:lstStyle/>
          <a:p>
            <a:r>
              <a:rPr lang="kk-KZ" sz="1800" b="1" dirty="0">
                <a:solidFill>
                  <a:srgbClr val="002060"/>
                </a:solidFill>
                <a:latin typeface="Arial Narrow" panose="020B0606020202030204" pitchFamily="34" charset="0"/>
              </a:rPr>
              <a:t>Адаптация основных компонентов Болонского процесса в медицинских вузах Казахстана</a:t>
            </a:r>
            <a:endParaRPr lang="ru-RU" sz="1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DC9DD43-4445-41A4-8053-3475D20C7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893141"/>
              </p:ext>
            </p:extLst>
          </p:nvPr>
        </p:nvGraphicFramePr>
        <p:xfrm>
          <a:off x="107504" y="404664"/>
          <a:ext cx="9036496" cy="6285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0226">
                  <a:extLst>
                    <a:ext uri="{9D8B030D-6E8A-4147-A177-3AD203B41FA5}">
                      <a16:colId xmlns:a16="http://schemas.microsoft.com/office/drawing/2014/main" val="1167526670"/>
                    </a:ext>
                  </a:extLst>
                </a:gridCol>
                <a:gridCol w="6846270">
                  <a:extLst>
                    <a:ext uri="{9D8B030D-6E8A-4147-A177-3AD203B41FA5}">
                      <a16:colId xmlns:a16="http://schemas.microsoft.com/office/drawing/2014/main" val="1193304781"/>
                    </a:ext>
                  </a:extLst>
                </a:gridCol>
              </a:tblGrid>
              <a:tr h="26313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Компоненты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3497106"/>
                  </a:ext>
                </a:extLst>
              </a:tr>
              <a:tr h="645880">
                <a:tc>
                  <a:txBody>
                    <a:bodyPr/>
                    <a:lstStyle/>
                    <a:p>
                      <a:r>
                        <a:rPr lang="ru-RU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Трехцикловая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структура высшего образования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МСКО 2011: 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базовое медицинское образование (бакалавриат – академическое образование + интернатура – профессиональное образование),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–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резидентура (профессиональное), магистратура (академическое)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III –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4145318"/>
                  </a:ext>
                </a:extLst>
              </a:tr>
              <a:tr h="45450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ECTS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2018 года казахстанский кредит приравнен к кредиту ECTS. Все вузы РК используют ECTS при трансфере учебной нагрузки. 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90009473"/>
                  </a:ext>
                </a:extLst>
              </a:tr>
              <a:tr h="940732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качества высшего образования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внешнего обеспечения качества реализуется через механизм добровольной  аккредитации (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институциональная и программная).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программы медицинских ВУЗов аккредитуются независимыми аккредитационными агентствами, которые являются членами Европейской ассоциации по гарантии качества высшего образования (ESG ENQA). Казахстан является членом Европейского пространства высшего образования (EHEA)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16592431"/>
                  </a:ext>
                </a:extLst>
              </a:tr>
              <a:tr h="454508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Академическая мобильность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академической мобильности является одним из целевых индикаторов, как реализация одного из принципов Болонской декларации.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5701216"/>
                  </a:ext>
                </a:extLst>
              </a:tr>
              <a:tr h="864034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Признание иностранных квалификаций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Процедура признания лиц с документами о медицинском образовании, имеющих документы об ученых степенях и ученых званиях, желающих продолжить обучение. Введен классификатор направлений подготовки кадров с высшим образованием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https://adilet.zan.kz/rus/docs/V1800017565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 Ведется подготовка к признанию и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перезачету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обучения, в т.ч. через независимую оценку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https://adilet.zan.kz/rus/docs/V2000021763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9869072"/>
                  </a:ext>
                </a:extLst>
              </a:tr>
              <a:tr h="123870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к диплому Европейского образца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https://enic-kazakhstan.edu.kz/ru/bologna_process/diploma-supplement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приложение к диплому (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Supplement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Приказ </a:t>
                      </a:r>
                      <a:r>
                        <a:rPr lang="ru-RU" sz="1200" u="sng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и.о</a:t>
                      </a:r>
                      <a:r>
                        <a:rPr lang="ru-RU" sz="1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 Министра образования и науки Республики Казахстан от 19 апреля 2019 г. №155 «О принятии методических рекомендаций по заполнению «</a:t>
                      </a:r>
                      <a:r>
                        <a:rPr lang="ru-RU" sz="1200" u="sng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Diploma</a:t>
                      </a:r>
                      <a:r>
                        <a:rPr lang="ru-RU" sz="1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ru-RU" sz="1200" u="sng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Supplement</a:t>
                      </a:r>
                      <a:r>
                        <a:rPr lang="ru-RU" sz="12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8456007"/>
                  </a:ext>
                </a:extLst>
              </a:tr>
              <a:tr h="432118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квалификационные рамки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https://enic-kazakhstan.edu.kz/ru/analytical_materials/nacionalnaya-ramka-kvalifikacii-vysshego-obrazovaniya-1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НРК Казахстана содержит 8 уровней квалификации, что соответствует ЕРК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01813777"/>
                  </a:ext>
                </a:extLst>
              </a:tr>
              <a:tr h="585615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программы, ориентированные на результаты обучения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МОН РК 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https://adilet.zan.kz/rus/docs/V1800017669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МЗ РК 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https://adilet.zan.kz/rus/docs/V1500012007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951684"/>
                  </a:ext>
                </a:extLst>
              </a:tr>
              <a:tr h="588491"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в течение всей жизни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Непрерывность процесса образования, обеспечивающая преемственность его уровней.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года внедрена сертификация выпускников медицинских ОП (по результатам независимой оценки), входящих в перечень регулируемых профессий. Сертификат специалиста подтверждается каждые 5 лет.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9694919"/>
                  </a:ext>
                </a:extLst>
              </a:tr>
              <a:tr h="454508">
                <a:tc>
                  <a:txBody>
                    <a:bodyPr/>
                    <a:lstStyle/>
                    <a:p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Стратегическое планирование деятельности вуза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 программ развития медвузов входят в показатели госпрограммы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https://adilet.zan.kz/rus/docs/P1900000982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4741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75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23F5F-DDA2-425F-9595-2A8336D1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476672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совершенствованию 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99C54A-578F-466A-9BE7-93E68FE04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476673"/>
            <a:ext cx="9036496" cy="6381326"/>
          </a:xfrm>
        </p:spPr>
        <p:txBody>
          <a:bodyPr>
            <a:noAutofit/>
          </a:bodyPr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сферы компетентности выпускника университета;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политика приема абитуриентов;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согласовывается с работодателями ОП и  каталог элективных дисциплин;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электронная запись на элективные дисциплины;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результат-ориентированные ОП на основе Дублинских дескрипторов;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совершенствованы интегрированные программы обучения в соответствии с ГОСО;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внедрено модульное обучение;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и совершенствуются активные методы обучения PBL, CBL, TBL и др.;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 переход от простых тестовых заданий к тестам на основе клинических случаев и различных ситуационных задач;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 письменный экзамен;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 комплексный/интегрированный экзамен по дисциплинам модуля;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 ОСКЭ;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мини-клинический экзамен, ОСПЭ;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независимая экзаменация выпускников;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запланирована промежуточная государственная аттестация обучающихся 3 курса. </a:t>
            </a:r>
          </a:p>
        </p:txBody>
      </p:sp>
    </p:spTree>
    <p:extLst>
      <p:ext uri="{BB962C8B-B14F-4D97-AF65-F5344CB8AC3E}">
        <p14:creationId xmlns:p14="http://schemas.microsoft.com/office/powerpoint/2010/main" val="105454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endParaRPr lang="ru-RU" altLang="ru-RU" sz="4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charset="0"/>
              <a:buNone/>
            </a:pPr>
            <a:endParaRPr lang="ru-RU" altLang="ru-RU" sz="4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charset="0"/>
              <a:buNone/>
            </a:pPr>
            <a:endParaRPr lang="ru-RU" altLang="ru-RU" sz="4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charset="0"/>
              <a:buNone/>
            </a:pPr>
            <a:r>
              <a:rPr lang="ru-RU" altLang="ru-RU" sz="4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603747"/>
              </p:ext>
            </p:extLst>
          </p:nvPr>
        </p:nvGraphicFramePr>
        <p:xfrm>
          <a:off x="-36512" y="332656"/>
          <a:ext cx="9108752" cy="367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051720" y="836712"/>
            <a:ext cx="2412000" cy="586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реформирования 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и фармацевтического образования РК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Концепция резидентуры;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клиническим навыкам в безопасной среде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симуляционное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коммуникативным навыкам;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научного подхода в образовании;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Основы доказательной медицины.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27984" y="836712"/>
            <a:ext cx="2268000" cy="586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 медицинского и фармацевтического образования РК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в организациях образования;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образовательных программ;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потенциала ППС вузов;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образования (институциональная и специализированные аккредитации).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116" y="-57001"/>
            <a:ext cx="901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медицинского образования РК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873368"/>
            <a:ext cx="2340000" cy="583200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подходы развити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человеческого капитала  в здравоохранении РК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кадровой политики в системе здравоохранения;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качество подготовки и НПР работников здравоохранения;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Ускоренное инновационное развитие здравоохранения на основе медицинских исследований.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823564-A014-44CE-A2DF-5ACE495F1EF8}"/>
              </a:ext>
            </a:extLst>
          </p:cNvPr>
          <p:cNvSpPr/>
          <p:nvPr/>
        </p:nvSpPr>
        <p:spPr>
          <a:xfrm>
            <a:off x="35496" y="836712"/>
            <a:ext cx="2016224" cy="50783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Казахстанская система медицинского образования независимости Республики Казахстан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1991 и до 2006 г. включительно продолжала развиваться в условиях методологической базы, структуры и содержания, сформированных в годы союзного государства СССР.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3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56611-1CC6-483E-9952-D1B39FCF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368382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ГОСО в рамках классификатора высшего образования РК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3ACA284-7886-418F-B442-C35ED6E8FA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236725"/>
              </p:ext>
            </p:extLst>
          </p:nvPr>
        </p:nvGraphicFramePr>
        <p:xfrm>
          <a:off x="107504" y="476672"/>
          <a:ext cx="3010555" cy="2630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919324559"/>
                    </a:ext>
                  </a:extLst>
                </a:gridCol>
                <a:gridCol w="378911">
                  <a:extLst>
                    <a:ext uri="{9D8B030D-6E8A-4147-A177-3AD203B41FA5}">
                      <a16:colId xmlns:a16="http://schemas.microsoft.com/office/drawing/2014/main" val="3960466537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418304279"/>
                    </a:ext>
                  </a:extLst>
                </a:gridCol>
                <a:gridCol w="378911">
                  <a:extLst>
                    <a:ext uri="{9D8B030D-6E8A-4147-A177-3AD203B41FA5}">
                      <a16:colId xmlns:a16="http://schemas.microsoft.com/office/drawing/2014/main" val="1532417521"/>
                    </a:ext>
                  </a:extLst>
                </a:gridCol>
                <a:gridCol w="378911">
                  <a:extLst>
                    <a:ext uri="{9D8B030D-6E8A-4147-A177-3AD203B41FA5}">
                      <a16:colId xmlns:a16="http://schemas.microsoft.com/office/drawing/2014/main" val="1171159814"/>
                    </a:ext>
                  </a:extLst>
                </a:gridCol>
                <a:gridCol w="378911">
                  <a:extLst>
                    <a:ext uri="{9D8B030D-6E8A-4147-A177-3AD203B41FA5}">
                      <a16:colId xmlns:a16="http://schemas.microsoft.com/office/drawing/2014/main" val="1024842930"/>
                    </a:ext>
                  </a:extLst>
                </a:gridCol>
                <a:gridCol w="378911">
                  <a:extLst>
                    <a:ext uri="{9D8B030D-6E8A-4147-A177-3AD203B41FA5}">
                      <a16:colId xmlns:a16="http://schemas.microsoft.com/office/drawing/2014/main" val="3723205929"/>
                    </a:ext>
                  </a:extLst>
                </a:gridCol>
              </a:tblGrid>
              <a:tr h="22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Гигиена и эпидемиология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Медико-биолог. дело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Восточная медицина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56819"/>
                  </a:ext>
                </a:extLst>
              </a:tr>
              <a:tr h="398582">
                <a:tc gridSpan="7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1995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74355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9DE4519-3EA0-4CF0-9363-3539093A47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000466"/>
              </p:ext>
            </p:extLst>
          </p:nvPr>
        </p:nvGraphicFramePr>
        <p:xfrm>
          <a:off x="3275856" y="476672"/>
          <a:ext cx="5613175" cy="2613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956">
                  <a:extLst>
                    <a:ext uri="{9D8B030D-6E8A-4147-A177-3AD203B41FA5}">
                      <a16:colId xmlns:a16="http://schemas.microsoft.com/office/drawing/2014/main" val="14811983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64565675"/>
                    </a:ext>
                  </a:extLst>
                </a:gridCol>
                <a:gridCol w="416679">
                  <a:extLst>
                    <a:ext uri="{9D8B030D-6E8A-4147-A177-3AD203B41FA5}">
                      <a16:colId xmlns:a16="http://schemas.microsoft.com/office/drawing/2014/main" val="310252210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67541039"/>
                    </a:ext>
                  </a:extLst>
                </a:gridCol>
                <a:gridCol w="381956">
                  <a:extLst>
                    <a:ext uri="{9D8B030D-6E8A-4147-A177-3AD203B41FA5}">
                      <a16:colId xmlns:a16="http://schemas.microsoft.com/office/drawing/2014/main" val="3107282657"/>
                    </a:ext>
                  </a:extLst>
                </a:gridCol>
                <a:gridCol w="416679">
                  <a:extLst>
                    <a:ext uri="{9D8B030D-6E8A-4147-A177-3AD203B41FA5}">
                      <a16:colId xmlns:a16="http://schemas.microsoft.com/office/drawing/2014/main" val="2866517325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83281783"/>
                    </a:ext>
                  </a:extLst>
                </a:gridCol>
                <a:gridCol w="416679">
                  <a:extLst>
                    <a:ext uri="{9D8B030D-6E8A-4147-A177-3AD203B41FA5}">
                      <a16:colId xmlns:a16="http://schemas.microsoft.com/office/drawing/2014/main" val="1599502331"/>
                    </a:ext>
                  </a:extLst>
                </a:gridCol>
                <a:gridCol w="416679">
                  <a:extLst>
                    <a:ext uri="{9D8B030D-6E8A-4147-A177-3AD203B41FA5}">
                      <a16:colId xmlns:a16="http://schemas.microsoft.com/office/drawing/2014/main" val="2386288988"/>
                    </a:ext>
                  </a:extLst>
                </a:gridCol>
                <a:gridCol w="381956">
                  <a:extLst>
                    <a:ext uri="{9D8B030D-6E8A-4147-A177-3AD203B41FA5}">
                      <a16:colId xmlns:a16="http://schemas.microsoft.com/office/drawing/2014/main" val="1684387241"/>
                    </a:ext>
                  </a:extLst>
                </a:gridCol>
                <a:gridCol w="416679">
                  <a:extLst>
                    <a:ext uri="{9D8B030D-6E8A-4147-A177-3AD203B41FA5}">
                      <a16:colId xmlns:a16="http://schemas.microsoft.com/office/drawing/2014/main" val="534272888"/>
                    </a:ext>
                  </a:extLst>
                </a:gridCol>
                <a:gridCol w="381956">
                  <a:extLst>
                    <a:ext uri="{9D8B030D-6E8A-4147-A177-3AD203B41FA5}">
                      <a16:colId xmlns:a16="http://schemas.microsoft.com/office/drawing/2014/main" val="979624679"/>
                    </a:ext>
                  </a:extLst>
                </a:gridCol>
                <a:gridCol w="381956">
                  <a:extLst>
                    <a:ext uri="{9D8B030D-6E8A-4147-A177-3AD203B41FA5}">
                      <a16:colId xmlns:a16="http://schemas.microsoft.com/office/drawing/2014/main" val="4025686539"/>
                    </a:ext>
                  </a:extLst>
                </a:gridCol>
              </a:tblGrid>
              <a:tr h="2245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медицина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Медико-профилактическое дело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медицина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56819"/>
                  </a:ext>
                </a:extLst>
              </a:tr>
              <a:tr h="367923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2006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74355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FFF1039-6A10-4086-81CF-1387D272F908}"/>
              </a:ext>
            </a:extLst>
          </p:cNvPr>
          <p:cNvSpPr txBox="1">
            <a:spLocks/>
          </p:cNvSpPr>
          <p:nvPr/>
        </p:nvSpPr>
        <p:spPr>
          <a:xfrm>
            <a:off x="35496" y="3212976"/>
            <a:ext cx="8943363" cy="106737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8000" fontAlgn="auto"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ГОСО в рамках классификатора направлений и подготовки кадров с высшим и послевузовским образованием  (Закон РК по вопросам расширения академической и управленческой самостоятельности вузов)</a:t>
            </a:r>
          </a:p>
        </p:txBody>
      </p:sp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FC43E764-D368-4F5B-B805-FC7F7BD70F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275440"/>
              </p:ext>
            </p:extLst>
          </p:nvPr>
        </p:nvGraphicFramePr>
        <p:xfrm>
          <a:off x="2553554" y="4437112"/>
          <a:ext cx="4178685" cy="2361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952">
                  <a:extLst>
                    <a:ext uri="{9D8B030D-6E8A-4147-A177-3AD203B41FA5}">
                      <a16:colId xmlns:a16="http://schemas.microsoft.com/office/drawing/2014/main" val="2597018066"/>
                    </a:ext>
                  </a:extLst>
                </a:gridCol>
                <a:gridCol w="762789">
                  <a:extLst>
                    <a:ext uri="{9D8B030D-6E8A-4147-A177-3AD203B41FA5}">
                      <a16:colId xmlns:a16="http://schemas.microsoft.com/office/drawing/2014/main" val="2726144214"/>
                    </a:ext>
                  </a:extLst>
                </a:gridCol>
                <a:gridCol w="693442">
                  <a:extLst>
                    <a:ext uri="{9D8B030D-6E8A-4147-A177-3AD203B41FA5}">
                      <a16:colId xmlns:a16="http://schemas.microsoft.com/office/drawing/2014/main" val="919324559"/>
                    </a:ext>
                  </a:extLst>
                </a:gridCol>
                <a:gridCol w="693442">
                  <a:extLst>
                    <a:ext uri="{9D8B030D-6E8A-4147-A177-3AD203B41FA5}">
                      <a16:colId xmlns:a16="http://schemas.microsoft.com/office/drawing/2014/main" val="3960466537"/>
                    </a:ext>
                  </a:extLst>
                </a:gridCol>
                <a:gridCol w="695949">
                  <a:extLst>
                    <a:ext uri="{9D8B030D-6E8A-4147-A177-3AD203B41FA5}">
                      <a16:colId xmlns:a16="http://schemas.microsoft.com/office/drawing/2014/main" val="418304279"/>
                    </a:ext>
                  </a:extLst>
                </a:gridCol>
                <a:gridCol w="637111">
                  <a:extLst>
                    <a:ext uri="{9D8B030D-6E8A-4147-A177-3AD203B41FA5}">
                      <a16:colId xmlns:a16="http://schemas.microsoft.com/office/drawing/2014/main" val="1532417521"/>
                    </a:ext>
                  </a:extLst>
                </a:gridCol>
              </a:tblGrid>
              <a:tr h="19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Общественное  здравоохранение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медицина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56819"/>
                  </a:ext>
                </a:extLst>
              </a:tr>
              <a:tr h="453334"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ГОСО 2020 (6В101- Здравоохранение)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7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08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371613"/>
              </p:ext>
            </p:extLst>
          </p:nvPr>
        </p:nvGraphicFramePr>
        <p:xfrm>
          <a:off x="168703" y="548680"/>
          <a:ext cx="8723777" cy="432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1124744"/>
            <a:ext cx="2520281" cy="51032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907" y="1196752"/>
            <a:ext cx="246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Лечебное дело-0401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50188" y="1124744"/>
            <a:ext cx="3261965" cy="5616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Narrow" pitchFamily="34" charset="0"/>
                <a:cs typeface="Arial" panose="020B0604020202020204" pitchFamily="34" charset="0"/>
              </a:rPr>
              <a:t>+++++++++++++++++++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29496" y="1115452"/>
            <a:ext cx="2907001" cy="5625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4500" y="44624"/>
            <a:ext cx="2211636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ГОСО  РК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D9E880A-CD2F-457A-8F94-25291828F51E}"/>
              </a:ext>
            </a:extLst>
          </p:cNvPr>
          <p:cNvSpPr/>
          <p:nvPr/>
        </p:nvSpPr>
        <p:spPr>
          <a:xfrm>
            <a:off x="168703" y="1772816"/>
            <a:ext cx="238439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Неполное высшее образование 1-4 курсы.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Фельдшер, акушер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C9615-EC92-41B3-8E5D-38560F0FD3DD}"/>
              </a:ext>
            </a:extLst>
          </p:cNvPr>
          <p:cNvSpPr txBox="1"/>
          <p:nvPr/>
        </p:nvSpPr>
        <p:spPr>
          <a:xfrm>
            <a:off x="179512" y="5229200"/>
            <a:ext cx="237358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Резидентура 1-3 года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916CCFD9-03FB-439A-AB0E-B51D8CE40A06}"/>
              </a:ext>
            </a:extLst>
          </p:cNvPr>
          <p:cNvSpPr/>
          <p:nvPr/>
        </p:nvSpPr>
        <p:spPr>
          <a:xfrm>
            <a:off x="1325506" y="3068960"/>
            <a:ext cx="180000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18158C5-B84F-4756-8852-E48B692229B2}"/>
              </a:ext>
            </a:extLst>
          </p:cNvPr>
          <p:cNvSpPr/>
          <p:nvPr/>
        </p:nvSpPr>
        <p:spPr>
          <a:xfrm>
            <a:off x="395536" y="3356992"/>
            <a:ext cx="2016225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высшее образование 5-7 курсы.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общей практики</a:t>
            </a:r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FB25BD89-100C-47E8-A369-7B28EC0F33B5}"/>
              </a:ext>
            </a:extLst>
          </p:cNvPr>
          <p:cNvSpPr/>
          <p:nvPr/>
        </p:nvSpPr>
        <p:spPr>
          <a:xfrm>
            <a:off x="1259632" y="4941168"/>
            <a:ext cx="180000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08CCEA0-05A7-42BC-97E8-97E87A8031DB}"/>
              </a:ext>
            </a:extLst>
          </p:cNvPr>
          <p:cNvSpPr txBox="1"/>
          <p:nvPr/>
        </p:nvSpPr>
        <p:spPr>
          <a:xfrm>
            <a:off x="3059832" y="1115452"/>
            <a:ext cx="2774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медицина-051301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8BA43792-A98A-4A92-8267-417CC5EA6532}"/>
              </a:ext>
            </a:extLst>
          </p:cNvPr>
          <p:cNvSpPr/>
          <p:nvPr/>
        </p:nvSpPr>
        <p:spPr>
          <a:xfrm>
            <a:off x="3286116" y="1484784"/>
            <a:ext cx="236600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1-5 курсы.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 медицины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CABFD386-39B2-4295-9B2D-8E3F1D51306F}"/>
              </a:ext>
            </a:extLst>
          </p:cNvPr>
          <p:cNvSpPr/>
          <p:nvPr/>
        </p:nvSpPr>
        <p:spPr>
          <a:xfrm>
            <a:off x="3563887" y="3053859"/>
            <a:ext cx="2349609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Интернатура 6-7 курсы.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Врач: ВОП, Терапевт,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АиГ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Хирург, Педиатр, Гигиенист-эпидемиолог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EB5854ED-2B5D-479A-A69F-578A88FEE8B8}"/>
              </a:ext>
            </a:extLst>
          </p:cNvPr>
          <p:cNvSpPr/>
          <p:nvPr/>
        </p:nvSpPr>
        <p:spPr>
          <a:xfrm>
            <a:off x="3635896" y="2492896"/>
            <a:ext cx="1728192" cy="369332"/>
          </a:xfrm>
          <a:prstGeom prst="rect">
            <a:avLst/>
          </a:prstGeom>
          <a:solidFill>
            <a:srgbClr val="1AE4EE"/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 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FEB31261-DA9D-4183-B601-1E27DBE8D563}"/>
              </a:ext>
            </a:extLst>
          </p:cNvPr>
          <p:cNvCxnSpPr>
            <a:cxnSpLocks/>
          </p:cNvCxnSpPr>
          <p:nvPr/>
        </p:nvCxnSpPr>
        <p:spPr>
          <a:xfrm>
            <a:off x="3347864" y="2420888"/>
            <a:ext cx="0" cy="20981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0BDA0EFB-D212-4458-AE00-53C653AEB72D}"/>
              </a:ext>
            </a:extLst>
          </p:cNvPr>
          <p:cNvCxnSpPr>
            <a:cxnSpLocks/>
          </p:cNvCxnSpPr>
          <p:nvPr/>
        </p:nvCxnSpPr>
        <p:spPr>
          <a:xfrm>
            <a:off x="3347864" y="2636912"/>
            <a:ext cx="2160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CFDD1FFA-D78A-4E5C-BC1B-5A347990633B}"/>
              </a:ext>
            </a:extLst>
          </p:cNvPr>
          <p:cNvCxnSpPr/>
          <p:nvPr/>
        </p:nvCxnSpPr>
        <p:spPr>
          <a:xfrm>
            <a:off x="3347864" y="4437112"/>
            <a:ext cx="2160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51103DB0-71D6-4404-86A8-D0D4D30FA07C}"/>
              </a:ext>
            </a:extLst>
          </p:cNvPr>
          <p:cNvCxnSpPr>
            <a:cxnSpLocks/>
          </p:cNvCxnSpPr>
          <p:nvPr/>
        </p:nvCxnSpPr>
        <p:spPr>
          <a:xfrm>
            <a:off x="4427984" y="5157192"/>
            <a:ext cx="0" cy="216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3AD4936B-5FF8-4BA0-AE80-30BED33529C5}"/>
              </a:ext>
            </a:extLst>
          </p:cNvPr>
          <p:cNvSpPr/>
          <p:nvPr/>
        </p:nvSpPr>
        <p:spPr>
          <a:xfrm>
            <a:off x="3419872" y="5397023"/>
            <a:ext cx="208823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Последипломная подготовка по выбранной специальности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55A0324-7CC8-4F4C-9DC1-479A12DBE99A}"/>
              </a:ext>
            </a:extLst>
          </p:cNvPr>
          <p:cNvSpPr txBox="1"/>
          <p:nvPr/>
        </p:nvSpPr>
        <p:spPr>
          <a:xfrm>
            <a:off x="6262017" y="1115452"/>
            <a:ext cx="265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В086-Общая медицина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8D8EFAE-598B-49A1-BA6B-7BBDC0DD42A1}"/>
              </a:ext>
            </a:extLst>
          </p:cNvPr>
          <p:cNvSpPr/>
          <p:nvPr/>
        </p:nvSpPr>
        <p:spPr>
          <a:xfrm>
            <a:off x="6238443" y="1447616"/>
            <a:ext cx="2654031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1-5 курсы.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 здравоохранения по ОП «Общая медицина»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CB236E7-41A5-4A5C-932E-A91EF09FA389}"/>
              </a:ext>
            </a:extLst>
          </p:cNvPr>
          <p:cNvSpPr/>
          <p:nvPr/>
        </p:nvSpPr>
        <p:spPr>
          <a:xfrm>
            <a:off x="6732242" y="2996952"/>
            <a:ext cx="172818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 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54516B14-F80E-47BB-BF94-17CF3FCDDBE7}"/>
              </a:ext>
            </a:extLst>
          </p:cNvPr>
          <p:cNvSpPr/>
          <p:nvPr/>
        </p:nvSpPr>
        <p:spPr>
          <a:xfrm>
            <a:off x="6732240" y="3563724"/>
            <a:ext cx="170913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Докторантура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3EB6E61B-8F83-4B1F-A7CF-4AA3F8D3E66D}"/>
              </a:ext>
            </a:extLst>
          </p:cNvPr>
          <p:cNvSpPr/>
          <p:nvPr/>
        </p:nvSpPr>
        <p:spPr>
          <a:xfrm>
            <a:off x="6791325" y="4017838"/>
            <a:ext cx="1965271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Интернатура 6 курс.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общей практики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B6700BF3-9283-442A-AEB1-AB4EF54D63FE}"/>
              </a:ext>
            </a:extLst>
          </p:cNvPr>
          <p:cNvSpPr/>
          <p:nvPr/>
        </p:nvSpPr>
        <p:spPr>
          <a:xfrm>
            <a:off x="6228184" y="5469031"/>
            <a:ext cx="244827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Последипломная подготовка по выбранной специальности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8D44BCD4-EC06-4871-BE59-1B7551097A3F}"/>
              </a:ext>
            </a:extLst>
          </p:cNvPr>
          <p:cNvCxnSpPr>
            <a:cxnSpLocks/>
          </p:cNvCxnSpPr>
          <p:nvPr/>
        </p:nvCxnSpPr>
        <p:spPr>
          <a:xfrm>
            <a:off x="6372200" y="2924944"/>
            <a:ext cx="0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47A046DF-BF06-4580-8CE3-4E69537132BE}"/>
              </a:ext>
            </a:extLst>
          </p:cNvPr>
          <p:cNvCxnSpPr>
            <a:cxnSpLocks/>
          </p:cNvCxnSpPr>
          <p:nvPr/>
        </p:nvCxnSpPr>
        <p:spPr>
          <a:xfrm>
            <a:off x="6372200" y="3264421"/>
            <a:ext cx="2095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88043157-45B5-486C-A13C-0675BBAB2002}"/>
              </a:ext>
            </a:extLst>
          </p:cNvPr>
          <p:cNvCxnSpPr>
            <a:cxnSpLocks/>
          </p:cNvCxnSpPr>
          <p:nvPr/>
        </p:nvCxnSpPr>
        <p:spPr>
          <a:xfrm>
            <a:off x="6372200" y="4509120"/>
            <a:ext cx="20312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D360B69E-467C-4135-A8C4-D7163EC08410}"/>
              </a:ext>
            </a:extLst>
          </p:cNvPr>
          <p:cNvCxnSpPr>
            <a:cxnSpLocks/>
          </p:cNvCxnSpPr>
          <p:nvPr/>
        </p:nvCxnSpPr>
        <p:spPr>
          <a:xfrm>
            <a:off x="7668344" y="5229200"/>
            <a:ext cx="0" cy="216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F03D2568-B60B-47E7-8591-E4A61CDAF7EC}"/>
              </a:ext>
            </a:extLst>
          </p:cNvPr>
          <p:cNvCxnSpPr>
            <a:cxnSpLocks/>
          </p:cNvCxnSpPr>
          <p:nvPr/>
        </p:nvCxnSpPr>
        <p:spPr>
          <a:xfrm>
            <a:off x="7596336" y="3356992"/>
            <a:ext cx="0" cy="2160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06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44624"/>
            <a:ext cx="8272212" cy="576064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65041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нормативные документы: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Кодекс РК от 7 июля 2020 г. № 360-VI ЗРК. «О здоровье народа и системе здравоохранения»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Закон РК от 27 июля 2007 г. №319-III «Об образовании»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Закон РК от 18 февраля 2011 г. № 407-IV «О науке»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Приказ МОН РК от 30 октября 2018 г. № 595 «Типовые правила деятельности организаций образования соответствующих типов».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Приказ МОН РК от 31 октября 2018 г. № 604 «Об утверждении государственных общеобязательных стандартов образования всех уровней образования».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Приказ МОН РК от 20 апреля 2011 г. №152 «Об утверждении Правил организации учебного процесса по кредитной технологии обучения».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Приказ МОН РК от 29 ноября 2007 г. №583 «Об утверждении правил организации и осуществления учебно-методической и научно-методической работы» -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Приказ МОН РК от 13 октября 2018 г. № 569«Об утверждении Классификатора направлений подготовки кадров с высшим и послевузовским образованием»</a:t>
            </a:r>
          </a:p>
          <a:p>
            <a:r>
              <a:rPr lang="en-US" sz="2000" dirty="0"/>
              <a:t> 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356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44624"/>
            <a:ext cx="8272212" cy="288032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21496"/>
            <a:ext cx="89644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Приказ МОН РК от 31 октября 2018 г. № 603. «Об утверждении типовых учебных программ цикла общеобразовательных дисциплин для организаций высшего и (или) послевузовского образования»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Приказ МОН РК от 20 марта 2015 г. № 137 «Об утверждении Правил организации учебного процесса по дистанционным образовательным технологиям»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Приказ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МЗСР РК от 31 июля 2015 г. № 647 «Об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Приказ МЗ РК от 22 декабря 2020 г. № КР ДСМ-311/2020 “Правила ведения реестра и включения в реестр образовательных программ по уровням образования в области здравоохранения”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Приказ МЗ РК от 17 августа 2020 года № 351 “Правила оказания государственной услуги "Выдача лицензии на занятие образовательной деятельностью"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Приказ Министра здравоохранения Республики Казахстан от 25 мая 2021 года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нормативные документы: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образовательных программах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С.Д.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Асфендиарова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утвержденный на заседании Академического комитета №12 от 02.07.2021г. </a:t>
            </a:r>
          </a:p>
        </p:txBody>
      </p:sp>
    </p:spTree>
    <p:extLst>
      <p:ext uri="{BB962C8B-B14F-4D97-AF65-F5344CB8AC3E}">
        <p14:creationId xmlns:p14="http://schemas.microsoft.com/office/powerpoint/2010/main" val="268368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480EE4-2177-4D58-8013-3E9A4D09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4624"/>
            <a:ext cx="6048672" cy="332183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1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(бакалавриат)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E5F49233-D7F1-4649-8C0A-C7C6188B9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51874"/>
              </p:ext>
            </p:extLst>
          </p:nvPr>
        </p:nvGraphicFramePr>
        <p:xfrm>
          <a:off x="35496" y="404664"/>
          <a:ext cx="9072485" cy="31875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237">
                  <a:extLst>
                    <a:ext uri="{9D8B030D-6E8A-4147-A177-3AD203B41FA5}">
                      <a16:colId xmlns:a16="http://schemas.microsoft.com/office/drawing/2014/main" val="4007299616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1326363627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2181228068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2429111465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5075860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4512908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3322566928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2473099231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4250045761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2767836286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4201656166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1611878935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41198104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19802033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302894237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395685480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3868305053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699008767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767055735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1170938014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61139786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1519196118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2736803625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3262530032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1312392310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424451828"/>
                    </a:ext>
                  </a:extLst>
                </a:gridCol>
                <a:gridCol w="346237">
                  <a:extLst>
                    <a:ext uri="{9D8B030D-6E8A-4147-A177-3AD203B41FA5}">
                      <a16:colId xmlns:a16="http://schemas.microsoft.com/office/drawing/2014/main" val="608477469"/>
                    </a:ext>
                  </a:extLst>
                </a:gridCol>
              </a:tblGrid>
              <a:tr h="2821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5В130300-Педиатрия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5В130200-Стоматология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5В110300-Фармация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5В074800 -ТФП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5В130100-Общая медицина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5В130300-Педиатрия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5В130200-Стоматология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5В110300-Фармация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5В074800-ТФП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5В110200-Обществ.здрав.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5В110100-Сестр-кое дело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5В130100-Общая медицина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5В130200-Стоматология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6В10104-Фармация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3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2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6В07201-ТФП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6В10111 -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Обществ.здрав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6В10101-Сестр. дело 4 г.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дело 2,5 г.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Сестр.дело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6В10107-Общая медицина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6В04101-Менеджмент 4 г.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F2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6В04101-Менеджмент 2,5 г.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F2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45837"/>
                  </a:ext>
                </a:extLst>
              </a:tr>
              <a:tr h="35684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2017 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2018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2019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7059975"/>
                  </a:ext>
                </a:extLst>
              </a:tr>
            </a:tbl>
          </a:graphicData>
        </a:graphic>
      </p:graphicFrame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BA39B3A3-EE4A-4210-A0D5-A51851A84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63610"/>
              </p:ext>
            </p:extLst>
          </p:nvPr>
        </p:nvGraphicFramePr>
        <p:xfrm>
          <a:off x="1404320" y="3675624"/>
          <a:ext cx="6048000" cy="320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028942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56854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683050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990087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670557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1709380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113978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1919611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73680362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6253003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123923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445182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0847746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55721514"/>
                    </a:ext>
                  </a:extLst>
                </a:gridCol>
              </a:tblGrid>
              <a:tr h="284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6В10109-Стоматология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6В10104-Фармация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3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2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6В07201-ТФП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6В10111 -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Обществ.здрав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6В10101-Сестр. дело 4г.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дело 2,5г.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Сестр.дело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6В10107-Общая медицина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6В04101-Менеджмент 4 г.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F2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6В04101-Менеджмент 2,5 г.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F2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6В04103-Нейроменеджмент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45837"/>
                  </a:ext>
                </a:extLst>
              </a:tr>
              <a:tr h="324000">
                <a:tc gridSpan="14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2020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5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91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BA39B3A3-EE4A-4210-A0D5-A51851A84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31763"/>
              </p:ext>
            </p:extLst>
          </p:nvPr>
        </p:nvGraphicFramePr>
        <p:xfrm>
          <a:off x="684432" y="260648"/>
          <a:ext cx="7776000" cy="3211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0289423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92287239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956854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8174213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57181137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6830505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9900876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76705573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74407518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1709380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113978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707084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1919611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9808864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73680362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26253003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1239231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28179221"/>
                    </a:ext>
                  </a:extLst>
                </a:gridCol>
              </a:tblGrid>
              <a:tr h="284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5В130300 -Педиатрия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5В130200-Стоматология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6В10109-Стоматология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5В110300-Фармация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6В10104-Фармация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3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6В10104-Фармация» 2 г.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5В074800-ТФП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6В07201-ТФП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5В110200 -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Обществ.здрав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6В10111 -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Обществ.здрав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5В110100-Сестр. дело 4г.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6В10101-Сестр. дело 4г.</a:t>
                      </a:r>
                    </a:p>
                    <a:p>
                      <a:pPr algn="l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6В10102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дело 2,5г.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6В10103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Сестр.дело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kumimoji="0" lang="ru-RU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5В130100-Общая медицина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6В10107-Общая медицина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E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45837"/>
                  </a:ext>
                </a:extLst>
              </a:tr>
              <a:tr h="367751">
                <a:tc gridSpan="18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 2021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59975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18D549C-09E2-4F2C-9A4B-4FF8E6E951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1416294"/>
              </p:ext>
            </p:extLst>
          </p:nvPr>
        </p:nvGraphicFramePr>
        <p:xfrm>
          <a:off x="935932" y="3819219"/>
          <a:ext cx="6984776" cy="2850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35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28"/>
          <p:cNvGrpSpPr>
            <a:grpSpLocks/>
          </p:cNvGrpSpPr>
          <p:nvPr/>
        </p:nvGrpSpPr>
        <p:grpSpPr bwMode="auto">
          <a:xfrm>
            <a:off x="191078" y="332657"/>
            <a:ext cx="6037106" cy="6264696"/>
            <a:chOff x="250480" y="172616"/>
            <a:chExt cx="7439743" cy="6121110"/>
          </a:xfrm>
        </p:grpSpPr>
        <p:grpSp>
          <p:nvGrpSpPr>
            <p:cNvPr id="12298" name="Группа 32"/>
            <p:cNvGrpSpPr>
              <a:grpSpLocks/>
            </p:cNvGrpSpPr>
            <p:nvPr/>
          </p:nvGrpSpPr>
          <p:grpSpPr bwMode="auto">
            <a:xfrm>
              <a:off x="2481263" y="1197206"/>
              <a:ext cx="4283917" cy="2352574"/>
              <a:chOff x="611560" y="981939"/>
              <a:chExt cx="4285011" cy="2351584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09310" y="2854923"/>
                <a:ext cx="3587261" cy="47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spcAft>
                    <a:spcPts val="900"/>
                  </a:spcAft>
                  <a:defRPr/>
                </a:pPr>
                <a:r>
                  <a:rPr lang="ru-RU" sz="15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Оценка и подтверждение квалификаций</a:t>
                </a:r>
              </a:p>
            </p:txBody>
          </p:sp>
          <p:grpSp>
            <p:nvGrpSpPr>
              <p:cNvPr id="12316" name="Группа 31"/>
              <p:cNvGrpSpPr>
                <a:grpSpLocks/>
              </p:cNvGrpSpPr>
              <p:nvPr/>
            </p:nvGrpSpPr>
            <p:grpSpPr bwMode="auto">
              <a:xfrm>
                <a:off x="611560" y="1052694"/>
                <a:ext cx="719320" cy="2088274"/>
                <a:chOff x="323528" y="1052694"/>
                <a:chExt cx="1007048" cy="2088274"/>
              </a:xfrm>
            </p:grpSpPr>
            <p:sp>
              <p:nvSpPr>
                <p:cNvPr id="9" name="Выгнутая влево стрелка 8"/>
                <p:cNvSpPr/>
                <p:nvPr/>
              </p:nvSpPr>
              <p:spPr>
                <a:xfrm>
                  <a:off x="322838" y="2205026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5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Выгнутая влево стрелка 9"/>
                <p:cNvSpPr/>
                <p:nvPr/>
              </p:nvSpPr>
              <p:spPr>
                <a:xfrm>
                  <a:off x="322838" y="1648653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5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Выгнутая влево стрелка 10"/>
                <p:cNvSpPr/>
                <p:nvPr/>
              </p:nvSpPr>
              <p:spPr>
                <a:xfrm>
                  <a:off x="322838" y="1053428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05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" name="Прямоугольник 4"/>
              <p:cNvSpPr/>
              <p:nvPr/>
            </p:nvSpPr>
            <p:spPr>
              <a:xfrm>
                <a:off x="1330282" y="2149079"/>
                <a:ext cx="973056" cy="42182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14313" indent="-214313">
                  <a:spcAft>
                    <a:spcPts val="900"/>
                  </a:spcAft>
                  <a:defRPr/>
                </a:pPr>
                <a:r>
                  <a:rPr lang="ru-RU" sz="1500" b="1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itchFamily="34" charset="0"/>
                  </a:rPr>
                  <a:t>ПС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30282" y="1577164"/>
                <a:ext cx="973056" cy="4218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14313" indent="-214313">
                  <a:spcAft>
                    <a:spcPts val="900"/>
                  </a:spcAft>
                  <a:defRPr/>
                </a:pPr>
                <a:r>
                  <a:rPr lang="ru-RU" sz="15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ОРК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330282" y="981939"/>
                <a:ext cx="973056" cy="4218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14313" indent="-214313">
                  <a:spcAft>
                    <a:spcPts val="900"/>
                  </a:spcAft>
                  <a:defRPr/>
                </a:pPr>
                <a:r>
                  <a:rPr lang="ru-RU" sz="15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НРК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3001360" y="3901566"/>
              <a:ext cx="4016356" cy="527623"/>
            </a:xfrm>
            <a:prstGeom prst="rect">
              <a:avLst/>
            </a:prstGeom>
            <a:solidFill>
              <a:srgbClr val="B8F2C3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spcAft>
                  <a:spcPts val="900"/>
                </a:spcAft>
                <a:defRPr/>
              </a:pPr>
              <a:r>
                <a:rPr lang="ru-RU" sz="14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itchFamily="34" charset="0"/>
                </a:rPr>
                <a:t>Образовательные программы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5931" y="2224906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931" y="1627876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395931" y="2790840"/>
              <a:ext cx="36004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25439" y="1772471"/>
              <a:ext cx="2232874" cy="438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Отраслевые министерства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437" y="2314407"/>
              <a:ext cx="2481120" cy="438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Профессиональное сообщество, НПП, НПЗ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1606" y="1144635"/>
              <a:ext cx="2121847" cy="438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Центр Болонского процесса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0480" y="3963910"/>
              <a:ext cx="3385438" cy="438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ВУЗы при участии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работодателей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1295" y="4879056"/>
              <a:ext cx="3313185" cy="4385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ВУЗы при участии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работодателей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76241" y="172616"/>
              <a:ext cx="6213982" cy="84773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prstClr val="white"/>
                  </a:solidFill>
                  <a:latin typeface="Arial" panose="020B0604020202020204" pitchFamily="34" charset="0"/>
                  <a:cs typeface="Arial" pitchFamily="34" charset="0"/>
                </a:rPr>
                <a:t>НСК</a:t>
              </a:r>
              <a:endPara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016573" y="4605143"/>
              <a:ext cx="4308227" cy="631517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Оценка результатов обучения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(присвоение академических  степеней, профессиональных квалификаций)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45050" y="5772284"/>
              <a:ext cx="4050416" cy="45108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itchFamily="34" charset="0"/>
                </a:rPr>
                <a:t>Признание профессиональных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itchFamily="34" charset="0"/>
                </a:rPr>
                <a:t> квалификаций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31" y="5847030"/>
              <a:ext cx="2236707" cy="4385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Профессиональное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сообщество</a:t>
              </a:r>
            </a:p>
          </p:txBody>
        </p:sp>
        <p:cxnSp>
          <p:nvCxnSpPr>
            <p:cNvPr id="27" name="Прямая соединительная линия 26"/>
            <p:cNvCxnSpPr>
              <a:cxnSpLocks/>
            </p:cNvCxnSpPr>
            <p:nvPr/>
          </p:nvCxnSpPr>
          <p:spPr>
            <a:xfrm>
              <a:off x="469949" y="6293726"/>
              <a:ext cx="25466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cxnSpLocks/>
            </p:cNvCxnSpPr>
            <p:nvPr/>
          </p:nvCxnSpPr>
          <p:spPr>
            <a:xfrm>
              <a:off x="250480" y="5371609"/>
              <a:ext cx="255607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трелка углом вверх 1"/>
            <p:cNvSpPr/>
            <p:nvPr/>
          </p:nvSpPr>
          <p:spPr>
            <a:xfrm flipV="1">
              <a:off x="6817096" y="2494415"/>
              <a:ext cx="157925" cy="1323642"/>
            </a:xfrm>
            <a:prstGeom prst="bentUpArrow">
              <a:avLst>
                <a:gd name="adj1" fmla="val 10234"/>
                <a:gd name="adj2" fmla="val 36074"/>
                <a:gd name="adj3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05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flipV="1">
            <a:off x="5580112" y="2714625"/>
            <a:ext cx="490538" cy="3249034"/>
          </a:xfrm>
          <a:prstGeom prst="bentUpArrow">
            <a:avLst>
              <a:gd name="adj1" fmla="val 2786"/>
              <a:gd name="adj2" fmla="val 7414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V="1">
            <a:off x="3707904" y="2712245"/>
            <a:ext cx="2196406" cy="2068248"/>
          </a:xfrm>
          <a:prstGeom prst="bentUpArrow">
            <a:avLst>
              <a:gd name="adj1" fmla="val 2786"/>
              <a:gd name="adj2" fmla="val 5206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79512" y="4797152"/>
            <a:ext cx="2013347" cy="16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 rot="5400000">
            <a:off x="5959673" y="3958010"/>
            <a:ext cx="345281" cy="58340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6071593" y="5022999"/>
            <a:ext cx="345281" cy="32563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6143281" y="6134844"/>
            <a:ext cx="345281" cy="29170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0800000" flipV="1">
            <a:off x="6424016" y="2229893"/>
            <a:ext cx="2482756" cy="45834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Согласованная концепция: 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стандартная классификация образования (МСКО) - классификатор направлений подготовки кадров с высшим и послевузовским образованием (2018);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стандартная классификации занятий (МСКЗ)  - национальный классификатор занятий (2017);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стандартная отраслевая классификация всех видов экономической деятельности (МСОК) - . </a:t>
            </a:r>
          </a:p>
        </p:txBody>
      </p:sp>
    </p:spTree>
    <p:extLst>
      <p:ext uri="{BB962C8B-B14F-4D97-AF65-F5344CB8AC3E}">
        <p14:creationId xmlns:p14="http://schemas.microsoft.com/office/powerpoint/2010/main" val="2218063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14308</TotalTime>
  <Words>1834</Words>
  <Application>Microsoft Office PowerPoint</Application>
  <PresentationFormat>Экран (4:3)</PresentationFormat>
  <Paragraphs>297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Презентация PowerPoint</vt:lpstr>
      <vt:lpstr>ГОСО в рамках классификатора высшего образования РК </vt:lpstr>
      <vt:lpstr>Презентация PowerPoint</vt:lpstr>
      <vt:lpstr>Нормативные документы</vt:lpstr>
      <vt:lpstr>Нормативные документы</vt:lpstr>
      <vt:lpstr>Образовательные программы КазНМУ (бакалавриат)</vt:lpstr>
      <vt:lpstr>Презентация PowerPoint</vt:lpstr>
      <vt:lpstr>Презентация PowerPoint</vt:lpstr>
      <vt:lpstr>Презентация PowerPoint</vt:lpstr>
      <vt:lpstr>Контингент обучающихся по ОП «Общая медицина»</vt:lpstr>
      <vt:lpstr>Презентация PowerPoint</vt:lpstr>
      <vt:lpstr>Адаптация основных компонентов Болонского процесса в медицинских вузах Казахстана</vt:lpstr>
      <vt:lpstr>Мероприятия по совершенствованию ОП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921</cp:revision>
  <cp:lastPrinted>2021-10-12T08:20:00Z</cp:lastPrinted>
  <dcterms:created xsi:type="dcterms:W3CDTF">2013-05-27T05:58:42Z</dcterms:created>
  <dcterms:modified xsi:type="dcterms:W3CDTF">2021-10-14T04:21:49Z</dcterms:modified>
</cp:coreProperties>
</file>