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ags/tag6.xml" ContentType="application/vnd.openxmlformats-officedocument.presentationml.tags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744" r:id="rId4"/>
    <p:sldMasterId id="2147483746" r:id="rId5"/>
  </p:sldMasterIdLst>
  <p:notesMasterIdLst>
    <p:notesMasterId r:id="rId22"/>
  </p:notesMasterIdLst>
  <p:sldIdLst>
    <p:sldId id="298" r:id="rId6"/>
    <p:sldId id="270" r:id="rId7"/>
    <p:sldId id="3346" r:id="rId8"/>
    <p:sldId id="3340" r:id="rId9"/>
    <p:sldId id="300" r:id="rId10"/>
    <p:sldId id="3339" r:id="rId11"/>
    <p:sldId id="265" r:id="rId12"/>
    <p:sldId id="301" r:id="rId13"/>
    <p:sldId id="3341" r:id="rId14"/>
    <p:sldId id="3342" r:id="rId15"/>
    <p:sldId id="268" r:id="rId16"/>
    <p:sldId id="3344" r:id="rId17"/>
    <p:sldId id="323" r:id="rId18"/>
    <p:sldId id="397" r:id="rId19"/>
    <p:sldId id="3347" r:id="rId20"/>
    <p:sldId id="3338" r:id="rId21"/>
  </p:sldIdLst>
  <p:sldSz cx="12192000" cy="6858000"/>
  <p:notesSz cx="6858000" cy="9144000"/>
  <p:custDataLst>
    <p:tags r:id="rId2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26" autoAdjust="0"/>
  </p:normalViewPr>
  <p:slideViewPr>
    <p:cSldViewPr snapToGrid="0">
      <p:cViewPr varScale="1">
        <p:scale>
          <a:sx n="82" d="100"/>
          <a:sy n="82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54;&#1090;&#1095;&#1077;&#1090;%20&#1056;&#1053;&#1055;&#1062;&#1055;&#1047;%20&#1080;%20&#1057;&#1054;&#1055;&#1047;%20&#1079;&#1072;%202020&#1075;\&#1055;&#1086;&#1089;&#1077;&#1097;&#1077;&#1085;&#1080;&#1103;%20&#1062;&#1055;&#104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rgbClr val="002060"/>
                </a:solidFill>
              </a:rPr>
              <a:t>Посещения в</a:t>
            </a:r>
            <a:r>
              <a:rPr lang="ru-RU" sz="1200" b="1" baseline="0" dirty="0">
                <a:solidFill>
                  <a:srgbClr val="002060"/>
                </a:solidFill>
              </a:rPr>
              <a:t> первичных центрах психического здоровья </a:t>
            </a:r>
            <a:endParaRPr lang="ru-RU" sz="1200" b="1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Лист2!$B$17</c:f>
              <c:strCache>
                <c:ptCount val="1"/>
                <c:pt idx="0">
                  <c:v>Посещения в ПЦПЗ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2.4743481212976103E-3"/>
                  <c:y val="5.5555555555555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4A-4263-9810-AAA54B2C277F}"/>
                </c:ext>
              </c:extLst>
            </c:dLbl>
            <c:dLbl>
              <c:idx val="1"/>
              <c:layout>
                <c:manualLayout>
                  <c:x val="-9.0725049717396178E-17"/>
                  <c:y val="8.3333333333333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4A-4263-9810-AAA54B2C277F}"/>
                </c:ext>
              </c:extLst>
            </c:dLbl>
            <c:dLbl>
              <c:idx val="2"/>
              <c:layout>
                <c:manualLayout>
                  <c:x val="-3.4640873698166458E-2"/>
                  <c:y val="0.10185185185185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4A-4263-9810-AAA54B2C27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Лист2!$C$16:$E$16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Лист2!$C$17:$E$17</c:f>
              <c:numCache>
                <c:formatCode>General</c:formatCode>
                <c:ptCount val="3"/>
                <c:pt idx="0">
                  <c:v>149466</c:v>
                </c:pt>
                <c:pt idx="1">
                  <c:v>292386</c:v>
                </c:pt>
                <c:pt idx="2">
                  <c:v>367188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4A-4263-9810-AAA54B2C2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0296560"/>
        <c:axId val="1598471456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Лист2!$B$18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Лист2!$C$16:$E$16</c15:sqref>
                        </c15:formulaRef>
                      </c:ext>
                    </c:extLst>
                    <c:strCache>
                      <c:ptCount val="3"/>
                      <c:pt idx="0">
                        <c:v>2018 год</c:v>
                      </c:pt>
                      <c:pt idx="1">
                        <c:v>2019 год</c:v>
                      </c:pt>
                      <c:pt idx="2">
                        <c:v>2020 год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Лист2!$C$18:$E$18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7D4A-4263-9810-AAA54B2C277F}"/>
                  </c:ext>
                </c:extLst>
              </c15:ser>
            </c15:filteredLineSeries>
          </c:ext>
        </c:extLst>
      </c:lineChart>
      <c:catAx>
        <c:axId val="169029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8471456"/>
        <c:crosses val="autoZero"/>
        <c:auto val="1"/>
        <c:lblAlgn val="ctr"/>
        <c:lblOffset val="100"/>
        <c:noMultiLvlLbl val="0"/>
      </c:catAx>
      <c:valAx>
        <c:axId val="1598471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0296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rgbClr val="002060"/>
                </a:solidFill>
              </a:rPr>
              <a:t>Посещения врачей психиатров (наркологов)</a:t>
            </a:r>
            <a:r>
              <a:rPr lang="ru-RU" sz="1200" b="1" baseline="0" dirty="0">
                <a:solidFill>
                  <a:srgbClr val="002060"/>
                </a:solidFill>
              </a:rPr>
              <a:t> в сельской местности</a:t>
            </a:r>
            <a:endParaRPr lang="ru-RU" sz="1200" b="1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Лист2!$G$14</c:f>
              <c:strCache>
                <c:ptCount val="1"/>
                <c:pt idx="0">
                  <c:v>Посещения в КПЗ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11388888888888889"/>
                  <c:y val="0.1111111111111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BC8-4CD1-95A7-50E068DDEF57}"/>
                </c:ext>
              </c:extLst>
            </c:dLbl>
            <c:dLbl>
              <c:idx val="1"/>
              <c:layout>
                <c:manualLayout>
                  <c:x val="-5.8333333333333334E-2"/>
                  <c:y val="8.3333333333333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C8-4CD1-95A7-50E068DDEF57}"/>
                </c:ext>
              </c:extLst>
            </c:dLbl>
            <c:dLbl>
              <c:idx val="2"/>
              <c:layout>
                <c:manualLayout>
                  <c:x val="-4.7222222222222221E-2"/>
                  <c:y val="0.101851851851851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BC8-4CD1-95A7-50E068DDEF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Лист2!$H$13:$J$13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Лист2!$H$14:$J$14</c:f>
              <c:numCache>
                <c:formatCode>General</c:formatCode>
                <c:ptCount val="3"/>
                <c:pt idx="0">
                  <c:v>766138</c:v>
                </c:pt>
                <c:pt idx="1">
                  <c:v>611616</c:v>
                </c:pt>
                <c:pt idx="2">
                  <c:v>639852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C8-4CD1-95A7-50E068DDEF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6142656"/>
        <c:axId val="1598446608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Лист2!$G$15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Лист2!$H$13:$J$13</c15:sqref>
                        </c15:formulaRef>
                      </c:ext>
                    </c:extLst>
                    <c:strCache>
                      <c:ptCount val="3"/>
                      <c:pt idx="0">
                        <c:v>2018 год</c:v>
                      </c:pt>
                      <c:pt idx="1">
                        <c:v>2019 год</c:v>
                      </c:pt>
                      <c:pt idx="2">
                        <c:v>2020 год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Лист2!$H$15:$J$15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CBC8-4CD1-95A7-50E068DDEF57}"/>
                  </c:ext>
                </c:extLst>
              </c15:ser>
            </c15:filteredLineSeries>
          </c:ext>
        </c:extLst>
      </c:lineChart>
      <c:catAx>
        <c:axId val="169614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8446608"/>
        <c:crosses val="autoZero"/>
        <c:auto val="1"/>
        <c:lblAlgn val="ctr"/>
        <c:lblOffset val="100"/>
        <c:noMultiLvlLbl val="0"/>
      </c:catAx>
      <c:valAx>
        <c:axId val="159844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6142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rgbClr val="002060"/>
                </a:solidFill>
              </a:rPr>
              <a:t>Посещения в центрах психического здоровья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Лист1!$C$25:$E$25</c:f>
              <c:strCache>
                <c:ptCount val="3"/>
                <c:pt idx="0">
                  <c:v>2018г. </c:v>
                </c:pt>
                <c:pt idx="1">
                  <c:v>2019г. </c:v>
                </c:pt>
                <c:pt idx="2">
                  <c:v>2020г. </c:v>
                </c:pt>
              </c:strCache>
            </c:strRef>
          </c:cat>
          <c:val>
            <c:numRef>
              <c:f>Лист1!$C$26:$E$26</c:f>
              <c:numCache>
                <c:formatCode>General</c:formatCode>
                <c:ptCount val="3"/>
                <c:pt idx="0">
                  <c:v>1440346</c:v>
                </c:pt>
                <c:pt idx="1">
                  <c:v>873189</c:v>
                </c:pt>
                <c:pt idx="2">
                  <c:v>552852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35-4BD4-91E4-B76A0C81C9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49138399"/>
        <c:axId val="1140232991"/>
      </c:lineChart>
      <c:catAx>
        <c:axId val="13491383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0232991"/>
        <c:crosses val="autoZero"/>
        <c:auto val="1"/>
        <c:lblAlgn val="ctr"/>
        <c:lblOffset val="100"/>
        <c:noMultiLvlLbl val="0"/>
      </c:catAx>
      <c:valAx>
        <c:axId val="1140232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491383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  <a:r>
              <a:rPr lang="ru-RU" sz="1600" b="1" baseline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посещений по РК 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10277777777777777"/>
                  <c:y val="0.1157407407407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138-406F-B2C1-6898D155523B}"/>
                </c:ext>
              </c:extLst>
            </c:dLbl>
            <c:dLbl>
              <c:idx val="1"/>
              <c:layout>
                <c:manualLayout>
                  <c:x val="-0.11666666666666672"/>
                  <c:y val="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138-406F-B2C1-6898D155523B}"/>
                </c:ext>
              </c:extLst>
            </c:dLbl>
            <c:dLbl>
              <c:idx val="2"/>
              <c:layout>
                <c:manualLayout>
                  <c:x val="-0.10833333333333343"/>
                  <c:y val="0.101851851851851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38-406F-B2C1-6898D15552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Лист1!$C$29:$E$29</c:f>
              <c:strCache>
                <c:ptCount val="3"/>
                <c:pt idx="0">
                  <c:v>2018г. </c:v>
                </c:pt>
                <c:pt idx="1">
                  <c:v>2019г. </c:v>
                </c:pt>
                <c:pt idx="2">
                  <c:v>2020г. </c:v>
                </c:pt>
              </c:strCache>
            </c:strRef>
          </c:cat>
          <c:val>
            <c:numRef>
              <c:f>Лист1!$C$30:$E$30</c:f>
              <c:numCache>
                <c:formatCode>General</c:formatCode>
                <c:ptCount val="3"/>
                <c:pt idx="0">
                  <c:v>2355950</c:v>
                </c:pt>
                <c:pt idx="1">
                  <c:v>1777191</c:v>
                </c:pt>
                <c:pt idx="2">
                  <c:v>1559892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38-406F-B2C1-6898D15552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49192799"/>
        <c:axId val="1140223007"/>
      </c:lineChart>
      <c:catAx>
        <c:axId val="13491927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0223007"/>
        <c:crosses val="autoZero"/>
        <c:auto val="1"/>
        <c:lblAlgn val="ctr"/>
        <c:lblOffset val="100"/>
        <c:noMultiLvlLbl val="0"/>
      </c:catAx>
      <c:valAx>
        <c:axId val="11402230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491927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333333333333334E-2"/>
          <c:y val="7.407407407407407E-2"/>
          <c:w val="0.94166666666666665"/>
          <c:h val="0.841674686497521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Лист2!$A$6:$A$8</c:f>
              <c:strCache>
                <c:ptCount val="3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</c:strCache>
            </c:strRef>
          </c:cat>
          <c:val>
            <c:numRef>
              <c:f>Лист2!$B$6:$B$8</c:f>
              <c:numCache>
                <c:formatCode>General</c:formatCode>
                <c:ptCount val="3"/>
                <c:pt idx="0">
                  <c:v>3433245.2</c:v>
                </c:pt>
                <c:pt idx="1">
                  <c:v>3864341.5</c:v>
                </c:pt>
                <c:pt idx="2">
                  <c:v>4741930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06-41DD-BE1D-F84674BA6F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0267184"/>
        <c:axId val="520267840"/>
      </c:barChart>
      <c:catAx>
        <c:axId val="52026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0267840"/>
        <c:crosses val="autoZero"/>
        <c:auto val="1"/>
        <c:lblAlgn val="ctr"/>
        <c:lblOffset val="100"/>
        <c:noMultiLvlLbl val="0"/>
      </c:catAx>
      <c:valAx>
        <c:axId val="5202678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20267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36C551-44DD-47EC-9EC1-E24A846FAB95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KZ"/>
        </a:p>
      </dgm:t>
    </dgm:pt>
    <dgm:pt modelId="{DC83A324-6402-4A17-B845-CE7F7D07D3DE}">
      <dgm:prSet phldrT="[Текст]"/>
      <dgm:spPr/>
      <dgm:t>
        <a:bodyPr/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800" b="1" i="0" u="none" strike="noStrike" kern="1200" cap="none" spc="0" normalizeH="0" baseline="0" noProof="0" dirty="0">
              <a:ln/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Отпуск ЛС населению осуществляется бесплатно при оказании амбулаторно-поликлинической помощи через поликлиники, аптеки, аптечные пункты и передвижные аптечные пункты, медицинские организации, оказывающие услуги учета и реализации и/или фармацевтические услуги в рамках ГОБМП и ОСМС, по рецепту врача при предъявлении документа, удостоверяющего личность больного.</a:t>
          </a:r>
          <a:endParaRPr lang="ru-K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EE9763-0615-497C-B881-DE19FE79FC2A}" type="parTrans" cxnId="{0FC6D3F4-8BDD-4D08-A7BF-D44F5C1B6491}">
      <dgm:prSet/>
      <dgm:spPr/>
      <dgm:t>
        <a:bodyPr/>
        <a:lstStyle/>
        <a:p>
          <a:endParaRPr lang="ru-KZ"/>
        </a:p>
      </dgm:t>
    </dgm:pt>
    <dgm:pt modelId="{1C7CE04B-883D-4F32-AC7F-1283CF5C2AAC}" type="sibTrans" cxnId="{0FC6D3F4-8BDD-4D08-A7BF-D44F5C1B6491}">
      <dgm:prSet/>
      <dgm:spPr/>
      <dgm:t>
        <a:bodyPr/>
        <a:lstStyle/>
        <a:p>
          <a:endParaRPr lang="ru-KZ"/>
        </a:p>
      </dgm:t>
    </dgm:pt>
    <dgm:pt modelId="{77FBCC66-54A4-40CF-A0FB-99F0AAB56BC2}">
      <dgm:prSet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Отпуск ЛС, содержащих наркотические средства, психотропные вещества и прекурсоры, осуществляется юридическими лицами, имеющими лицензию в сфере оборота наркотических средств, психотропных веществ и прекурсоров,  через объекты в сфере обращения ЛС и медицинские организации.</a:t>
          </a:r>
          <a:endParaRPr lang="ru-K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A446E5-B3F8-4543-9BE9-5AEFA9C930C6}" type="parTrans" cxnId="{0110F1A9-4E78-4AD6-B639-40604700B0EF}">
      <dgm:prSet/>
      <dgm:spPr/>
      <dgm:t>
        <a:bodyPr/>
        <a:lstStyle/>
        <a:p>
          <a:endParaRPr lang="ru-KZ"/>
        </a:p>
      </dgm:t>
    </dgm:pt>
    <dgm:pt modelId="{7497CC68-FAAC-4544-B6DB-24D795D4FD47}" type="sibTrans" cxnId="{0110F1A9-4E78-4AD6-B639-40604700B0EF}">
      <dgm:prSet/>
      <dgm:spPr/>
      <dgm:t>
        <a:bodyPr/>
        <a:lstStyle/>
        <a:p>
          <a:endParaRPr lang="ru-KZ"/>
        </a:p>
      </dgm:t>
    </dgm:pt>
    <dgm:pt modelId="{01C422E2-D2AF-452C-9E44-49B42A31EE32}">
      <dgm:prSet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Рецепты на получение лекарственных средств в рамках ГОБМП и ОСМС на амбулаторном уровне выписываются по международным непатентованным наименованиям в ИСЛО.</a:t>
          </a:r>
          <a:endParaRPr lang="ru-K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34ADA8-796F-47A5-9C19-E91E006BBAEF}" type="sibTrans" cxnId="{C9BE8842-CBB6-4FA5-817C-26F34FCE7725}">
      <dgm:prSet/>
      <dgm:spPr/>
      <dgm:t>
        <a:bodyPr/>
        <a:lstStyle/>
        <a:p>
          <a:endParaRPr lang="ru-KZ"/>
        </a:p>
      </dgm:t>
    </dgm:pt>
    <dgm:pt modelId="{0B74FA94-315B-4199-AABE-0B6627E66992}" type="parTrans" cxnId="{C9BE8842-CBB6-4FA5-817C-26F34FCE7725}">
      <dgm:prSet/>
      <dgm:spPr/>
      <dgm:t>
        <a:bodyPr/>
        <a:lstStyle/>
        <a:p>
          <a:endParaRPr lang="ru-KZ"/>
        </a:p>
      </dgm:t>
    </dgm:pt>
    <dgm:pt modelId="{F7EA48DA-CFC8-437E-A332-B6313BD884F0}">
      <dgm:prSet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При отсутствии в населенном пункте аптек, аптечных пунктов и передвижных аптечных пунктов, отпуск лекарственных средств в рамках ГОБМП и ОСМС производится через медицинские организации, имеющих лицензию на осуществление медицинской деятельности.</a:t>
          </a:r>
          <a:endParaRPr lang="ru-K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93330F-2386-4788-A9BC-C3C6F0251E6F}" type="parTrans" cxnId="{34B32FE0-9DFD-4291-BAB6-0232A685183F}">
      <dgm:prSet/>
      <dgm:spPr/>
      <dgm:t>
        <a:bodyPr/>
        <a:lstStyle/>
        <a:p>
          <a:endParaRPr lang="ru-KZ"/>
        </a:p>
      </dgm:t>
    </dgm:pt>
    <dgm:pt modelId="{87B58154-6EEC-4386-99D7-791654497AA8}" type="sibTrans" cxnId="{34B32FE0-9DFD-4291-BAB6-0232A685183F}">
      <dgm:prSet/>
      <dgm:spPr/>
      <dgm:t>
        <a:bodyPr/>
        <a:lstStyle/>
        <a:p>
          <a:endParaRPr lang="ru-KZ"/>
        </a:p>
      </dgm:t>
    </dgm:pt>
    <dgm:pt modelId="{4451382B-C298-4CCB-A1F6-50D6AFD72504}" type="pres">
      <dgm:prSet presAssocID="{6236C551-44DD-47EC-9EC1-E24A846FAB95}" presName="linearFlow" presStyleCnt="0">
        <dgm:presLayoutVars>
          <dgm:dir/>
          <dgm:resizeHandles val="exact"/>
        </dgm:presLayoutVars>
      </dgm:prSet>
      <dgm:spPr/>
    </dgm:pt>
    <dgm:pt modelId="{E3DD7CF3-0250-49C2-81AC-1C27C66EA4C4}" type="pres">
      <dgm:prSet presAssocID="{DC83A324-6402-4A17-B845-CE7F7D07D3DE}" presName="composite" presStyleCnt="0"/>
      <dgm:spPr/>
    </dgm:pt>
    <dgm:pt modelId="{3A8B14A7-5345-4953-BD1D-B092CDB819B8}" type="pres">
      <dgm:prSet presAssocID="{DC83A324-6402-4A17-B845-CE7F7D07D3DE}" presName="imgShp" presStyleLbl="fgImgPlace1" presStyleIdx="0" presStyleCnt="4" custLinFactX="-19898" custLinFactNeighborX="-100000" custLinFactNeighborY="-650"/>
      <dgm:spPr/>
    </dgm:pt>
    <dgm:pt modelId="{9DBD2E5C-955D-499F-A112-D87049D93C0D}" type="pres">
      <dgm:prSet presAssocID="{DC83A324-6402-4A17-B845-CE7F7D07D3DE}" presName="txShp" presStyleLbl="node1" presStyleIdx="0" presStyleCnt="4" custScaleX="126928">
        <dgm:presLayoutVars>
          <dgm:bulletEnabled val="1"/>
        </dgm:presLayoutVars>
      </dgm:prSet>
      <dgm:spPr/>
    </dgm:pt>
    <dgm:pt modelId="{3FD48FB2-2431-4DA7-A074-16A002E338F1}" type="pres">
      <dgm:prSet presAssocID="{1C7CE04B-883D-4F32-AC7F-1283CF5C2AAC}" presName="spacing" presStyleCnt="0"/>
      <dgm:spPr/>
    </dgm:pt>
    <dgm:pt modelId="{EBDB8B37-90B7-432B-99EA-DB5CFB7D24E0}" type="pres">
      <dgm:prSet presAssocID="{F7EA48DA-CFC8-437E-A332-B6313BD884F0}" presName="composite" presStyleCnt="0"/>
      <dgm:spPr/>
    </dgm:pt>
    <dgm:pt modelId="{40AF721F-2495-4A83-8AFD-809AFAB31637}" type="pres">
      <dgm:prSet presAssocID="{F7EA48DA-CFC8-437E-A332-B6313BD884F0}" presName="imgShp" presStyleLbl="fgImgPlace1" presStyleIdx="1" presStyleCnt="4" custLinFactX="-19898" custLinFactNeighborX="-100000" custLinFactNeighborY="-650"/>
      <dgm:spPr/>
    </dgm:pt>
    <dgm:pt modelId="{34BD5D37-C9AE-446F-B20B-A07500CE1518}" type="pres">
      <dgm:prSet presAssocID="{F7EA48DA-CFC8-437E-A332-B6313BD884F0}" presName="txShp" presStyleLbl="node1" presStyleIdx="1" presStyleCnt="4" custScaleX="126928">
        <dgm:presLayoutVars>
          <dgm:bulletEnabled val="1"/>
        </dgm:presLayoutVars>
      </dgm:prSet>
      <dgm:spPr/>
    </dgm:pt>
    <dgm:pt modelId="{7981EE43-E354-4AFD-80F7-85D08B8D0765}" type="pres">
      <dgm:prSet presAssocID="{87B58154-6EEC-4386-99D7-791654497AA8}" presName="spacing" presStyleCnt="0"/>
      <dgm:spPr/>
    </dgm:pt>
    <dgm:pt modelId="{B03B290C-07EB-447C-8AF3-5ECB19E49CEB}" type="pres">
      <dgm:prSet presAssocID="{01C422E2-D2AF-452C-9E44-49B42A31EE32}" presName="composite" presStyleCnt="0"/>
      <dgm:spPr/>
    </dgm:pt>
    <dgm:pt modelId="{50F16FBE-0C3C-420B-9078-D4AF46F76B0D}" type="pres">
      <dgm:prSet presAssocID="{01C422E2-D2AF-452C-9E44-49B42A31EE32}" presName="imgShp" presStyleLbl="fgImgPlace1" presStyleIdx="2" presStyleCnt="4" custLinFactX="-19898" custLinFactNeighborX="-100000" custLinFactNeighborY="-650"/>
      <dgm:spPr/>
    </dgm:pt>
    <dgm:pt modelId="{8EB853E3-272F-40B1-A886-37EEF630C5C8}" type="pres">
      <dgm:prSet presAssocID="{01C422E2-D2AF-452C-9E44-49B42A31EE32}" presName="txShp" presStyleLbl="node1" presStyleIdx="2" presStyleCnt="4" custScaleX="126928">
        <dgm:presLayoutVars>
          <dgm:bulletEnabled val="1"/>
        </dgm:presLayoutVars>
      </dgm:prSet>
      <dgm:spPr/>
    </dgm:pt>
    <dgm:pt modelId="{214D221D-057E-436E-B945-54B942626665}" type="pres">
      <dgm:prSet presAssocID="{3A34ADA8-796F-47A5-9C19-E91E006BBAEF}" presName="spacing" presStyleCnt="0"/>
      <dgm:spPr/>
    </dgm:pt>
    <dgm:pt modelId="{4A71E576-4AEF-498C-9E5D-6F2016F50DA7}" type="pres">
      <dgm:prSet presAssocID="{77FBCC66-54A4-40CF-A0FB-99F0AAB56BC2}" presName="composite" presStyleCnt="0"/>
      <dgm:spPr/>
    </dgm:pt>
    <dgm:pt modelId="{B310FB21-E8B6-488C-8B44-FB884F13017C}" type="pres">
      <dgm:prSet presAssocID="{77FBCC66-54A4-40CF-A0FB-99F0AAB56BC2}" presName="imgShp" presStyleLbl="fgImgPlace1" presStyleIdx="3" presStyleCnt="4" custLinFactX="-19898" custLinFactNeighborX="-100000" custLinFactNeighborY="-650"/>
      <dgm:spPr/>
    </dgm:pt>
    <dgm:pt modelId="{721A7A55-5174-4929-94E8-8F5476AA7BF7}" type="pres">
      <dgm:prSet presAssocID="{77FBCC66-54A4-40CF-A0FB-99F0AAB56BC2}" presName="txShp" presStyleLbl="node1" presStyleIdx="3" presStyleCnt="4" custScaleX="126928">
        <dgm:presLayoutVars>
          <dgm:bulletEnabled val="1"/>
        </dgm:presLayoutVars>
      </dgm:prSet>
      <dgm:spPr/>
    </dgm:pt>
  </dgm:ptLst>
  <dgm:cxnLst>
    <dgm:cxn modelId="{C9BE8842-CBB6-4FA5-817C-26F34FCE7725}" srcId="{6236C551-44DD-47EC-9EC1-E24A846FAB95}" destId="{01C422E2-D2AF-452C-9E44-49B42A31EE32}" srcOrd="2" destOrd="0" parTransId="{0B74FA94-315B-4199-AABE-0B6627E66992}" sibTransId="{3A34ADA8-796F-47A5-9C19-E91E006BBAEF}"/>
    <dgm:cxn modelId="{B8334A82-BC61-4503-98BF-6A9CA76F39AA}" type="presOf" srcId="{DC83A324-6402-4A17-B845-CE7F7D07D3DE}" destId="{9DBD2E5C-955D-499F-A112-D87049D93C0D}" srcOrd="0" destOrd="0" presId="urn:microsoft.com/office/officeart/2005/8/layout/vList3"/>
    <dgm:cxn modelId="{CA34A497-D515-4CFE-BEE6-A8EB4072226A}" type="presOf" srcId="{77FBCC66-54A4-40CF-A0FB-99F0AAB56BC2}" destId="{721A7A55-5174-4929-94E8-8F5476AA7BF7}" srcOrd="0" destOrd="0" presId="urn:microsoft.com/office/officeart/2005/8/layout/vList3"/>
    <dgm:cxn modelId="{60296BA5-F95F-40B4-B1B5-CCAE92202E68}" type="presOf" srcId="{6236C551-44DD-47EC-9EC1-E24A846FAB95}" destId="{4451382B-C298-4CCB-A1F6-50D6AFD72504}" srcOrd="0" destOrd="0" presId="urn:microsoft.com/office/officeart/2005/8/layout/vList3"/>
    <dgm:cxn modelId="{0110F1A9-4E78-4AD6-B639-40604700B0EF}" srcId="{6236C551-44DD-47EC-9EC1-E24A846FAB95}" destId="{77FBCC66-54A4-40CF-A0FB-99F0AAB56BC2}" srcOrd="3" destOrd="0" parTransId="{9BA446E5-B3F8-4543-9BE9-5AEFA9C930C6}" sibTransId="{7497CC68-FAAC-4544-B6DB-24D795D4FD47}"/>
    <dgm:cxn modelId="{8171D0C0-1C5D-4288-9D16-18F7863EB912}" type="presOf" srcId="{01C422E2-D2AF-452C-9E44-49B42A31EE32}" destId="{8EB853E3-272F-40B1-A886-37EEF630C5C8}" srcOrd="0" destOrd="0" presId="urn:microsoft.com/office/officeart/2005/8/layout/vList3"/>
    <dgm:cxn modelId="{34B32FE0-9DFD-4291-BAB6-0232A685183F}" srcId="{6236C551-44DD-47EC-9EC1-E24A846FAB95}" destId="{F7EA48DA-CFC8-437E-A332-B6313BD884F0}" srcOrd="1" destOrd="0" parTransId="{E493330F-2386-4788-A9BC-C3C6F0251E6F}" sibTransId="{87B58154-6EEC-4386-99D7-791654497AA8}"/>
    <dgm:cxn modelId="{2B9376E6-1BAA-4D28-A192-337E8908DA9B}" type="presOf" srcId="{F7EA48DA-CFC8-437E-A332-B6313BD884F0}" destId="{34BD5D37-C9AE-446F-B20B-A07500CE1518}" srcOrd="0" destOrd="0" presId="urn:microsoft.com/office/officeart/2005/8/layout/vList3"/>
    <dgm:cxn modelId="{0FC6D3F4-8BDD-4D08-A7BF-D44F5C1B6491}" srcId="{6236C551-44DD-47EC-9EC1-E24A846FAB95}" destId="{DC83A324-6402-4A17-B845-CE7F7D07D3DE}" srcOrd="0" destOrd="0" parTransId="{01EE9763-0615-497C-B881-DE19FE79FC2A}" sibTransId="{1C7CE04B-883D-4F32-AC7F-1283CF5C2AAC}"/>
    <dgm:cxn modelId="{A3402781-8583-4EB9-B82E-C5B6CEAB8624}" type="presParOf" srcId="{4451382B-C298-4CCB-A1F6-50D6AFD72504}" destId="{E3DD7CF3-0250-49C2-81AC-1C27C66EA4C4}" srcOrd="0" destOrd="0" presId="urn:microsoft.com/office/officeart/2005/8/layout/vList3"/>
    <dgm:cxn modelId="{D733BB0A-9571-46EC-A786-C62FDB4856F2}" type="presParOf" srcId="{E3DD7CF3-0250-49C2-81AC-1C27C66EA4C4}" destId="{3A8B14A7-5345-4953-BD1D-B092CDB819B8}" srcOrd="0" destOrd="0" presId="urn:microsoft.com/office/officeart/2005/8/layout/vList3"/>
    <dgm:cxn modelId="{AA777310-D8D3-4538-8412-47E29F084759}" type="presParOf" srcId="{E3DD7CF3-0250-49C2-81AC-1C27C66EA4C4}" destId="{9DBD2E5C-955D-499F-A112-D87049D93C0D}" srcOrd="1" destOrd="0" presId="urn:microsoft.com/office/officeart/2005/8/layout/vList3"/>
    <dgm:cxn modelId="{430B4880-23FC-4E88-9EAC-3A5C5643E63F}" type="presParOf" srcId="{4451382B-C298-4CCB-A1F6-50D6AFD72504}" destId="{3FD48FB2-2431-4DA7-A074-16A002E338F1}" srcOrd="1" destOrd="0" presId="urn:microsoft.com/office/officeart/2005/8/layout/vList3"/>
    <dgm:cxn modelId="{A14AE5CF-0C68-40F9-879E-E5991BCD57FB}" type="presParOf" srcId="{4451382B-C298-4CCB-A1F6-50D6AFD72504}" destId="{EBDB8B37-90B7-432B-99EA-DB5CFB7D24E0}" srcOrd="2" destOrd="0" presId="urn:microsoft.com/office/officeart/2005/8/layout/vList3"/>
    <dgm:cxn modelId="{EF646FAD-3F26-420F-8F5F-580D2BF2F815}" type="presParOf" srcId="{EBDB8B37-90B7-432B-99EA-DB5CFB7D24E0}" destId="{40AF721F-2495-4A83-8AFD-809AFAB31637}" srcOrd="0" destOrd="0" presId="urn:microsoft.com/office/officeart/2005/8/layout/vList3"/>
    <dgm:cxn modelId="{940FB409-ADCA-4F5A-9F9A-D36E85D4C880}" type="presParOf" srcId="{EBDB8B37-90B7-432B-99EA-DB5CFB7D24E0}" destId="{34BD5D37-C9AE-446F-B20B-A07500CE1518}" srcOrd="1" destOrd="0" presId="urn:microsoft.com/office/officeart/2005/8/layout/vList3"/>
    <dgm:cxn modelId="{D2BD5F09-EC31-4A39-A00D-5320B1D5C22E}" type="presParOf" srcId="{4451382B-C298-4CCB-A1F6-50D6AFD72504}" destId="{7981EE43-E354-4AFD-80F7-85D08B8D0765}" srcOrd="3" destOrd="0" presId="urn:microsoft.com/office/officeart/2005/8/layout/vList3"/>
    <dgm:cxn modelId="{A61CADCE-C110-4F55-A0AD-2783D9C913A7}" type="presParOf" srcId="{4451382B-C298-4CCB-A1F6-50D6AFD72504}" destId="{B03B290C-07EB-447C-8AF3-5ECB19E49CEB}" srcOrd="4" destOrd="0" presId="urn:microsoft.com/office/officeart/2005/8/layout/vList3"/>
    <dgm:cxn modelId="{1079D443-57B7-4CED-A696-498C048C7ECB}" type="presParOf" srcId="{B03B290C-07EB-447C-8AF3-5ECB19E49CEB}" destId="{50F16FBE-0C3C-420B-9078-D4AF46F76B0D}" srcOrd="0" destOrd="0" presId="urn:microsoft.com/office/officeart/2005/8/layout/vList3"/>
    <dgm:cxn modelId="{A94BD793-8874-41DA-9681-E442C5BCB8C3}" type="presParOf" srcId="{B03B290C-07EB-447C-8AF3-5ECB19E49CEB}" destId="{8EB853E3-272F-40B1-A886-37EEF630C5C8}" srcOrd="1" destOrd="0" presId="urn:microsoft.com/office/officeart/2005/8/layout/vList3"/>
    <dgm:cxn modelId="{96974ACA-5353-48D0-866D-C0E371D5CF88}" type="presParOf" srcId="{4451382B-C298-4CCB-A1F6-50D6AFD72504}" destId="{214D221D-057E-436E-B945-54B942626665}" srcOrd="5" destOrd="0" presId="urn:microsoft.com/office/officeart/2005/8/layout/vList3"/>
    <dgm:cxn modelId="{B494EC30-5BD2-415B-BD46-8A69D28C810E}" type="presParOf" srcId="{4451382B-C298-4CCB-A1F6-50D6AFD72504}" destId="{4A71E576-4AEF-498C-9E5D-6F2016F50DA7}" srcOrd="6" destOrd="0" presId="urn:microsoft.com/office/officeart/2005/8/layout/vList3"/>
    <dgm:cxn modelId="{F433515C-EA4D-4DD7-A76A-23DAF2776F1C}" type="presParOf" srcId="{4A71E576-4AEF-498C-9E5D-6F2016F50DA7}" destId="{B310FB21-E8B6-488C-8B44-FB884F13017C}" srcOrd="0" destOrd="0" presId="urn:microsoft.com/office/officeart/2005/8/layout/vList3"/>
    <dgm:cxn modelId="{76BA3B7D-180A-4299-9F8B-1F521F4FBC15}" type="presParOf" srcId="{4A71E576-4AEF-498C-9E5D-6F2016F50DA7}" destId="{721A7A55-5174-4929-94E8-8F5476AA7BF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36C551-44DD-47EC-9EC1-E24A846FAB9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KZ"/>
        </a:p>
      </dgm:t>
    </dgm:pt>
    <dgm:pt modelId="{DC83A324-6402-4A17-B845-CE7F7D07D3DE}">
      <dgm:prSet phldrT="[Текст]" custT="1"/>
      <dgm:spPr/>
      <dgm:t>
        <a:bodyPr/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/>
            <a:t>использование Казахстанского национального лекарственного формуляра;</a:t>
          </a:r>
          <a:endParaRPr lang="ru-KZ" sz="1800" dirty="0"/>
        </a:p>
      </dgm:t>
    </dgm:pt>
    <dgm:pt modelId="{01EE9763-0615-497C-B881-DE19FE79FC2A}" type="parTrans" cxnId="{0FC6D3F4-8BDD-4D08-A7BF-D44F5C1B6491}">
      <dgm:prSet/>
      <dgm:spPr/>
      <dgm:t>
        <a:bodyPr/>
        <a:lstStyle/>
        <a:p>
          <a:endParaRPr lang="ru-KZ" sz="1800"/>
        </a:p>
      </dgm:t>
    </dgm:pt>
    <dgm:pt modelId="{1C7CE04B-883D-4F32-AC7F-1283CF5C2AAC}" type="sibTrans" cxnId="{0FC6D3F4-8BDD-4D08-A7BF-D44F5C1B6491}">
      <dgm:prSet/>
      <dgm:spPr/>
      <dgm:t>
        <a:bodyPr/>
        <a:lstStyle/>
        <a:p>
          <a:endParaRPr lang="ru-KZ" sz="1800"/>
        </a:p>
      </dgm:t>
    </dgm:pt>
    <dgm:pt modelId="{77FBCC66-54A4-40CF-A0FB-99F0AAB56BC2}">
      <dgm:prSet custT="1"/>
      <dgm:spPr/>
      <dgm:t>
        <a:bodyPr/>
        <a:lstStyle/>
        <a:p>
          <a:r>
            <a:rPr lang="ru-RU" sz="1800" dirty="0"/>
            <a:t>осуществление оценки и мониторинга использования лекарственных средств;</a:t>
          </a:r>
          <a:endParaRPr lang="ru-KZ" sz="1800" dirty="0"/>
        </a:p>
      </dgm:t>
    </dgm:pt>
    <dgm:pt modelId="{9BA446E5-B3F8-4543-9BE9-5AEFA9C930C6}" type="parTrans" cxnId="{0110F1A9-4E78-4AD6-B639-40604700B0EF}">
      <dgm:prSet/>
      <dgm:spPr/>
      <dgm:t>
        <a:bodyPr/>
        <a:lstStyle/>
        <a:p>
          <a:endParaRPr lang="ru-KZ" sz="1800"/>
        </a:p>
      </dgm:t>
    </dgm:pt>
    <dgm:pt modelId="{7497CC68-FAAC-4544-B6DB-24D795D4FD47}" type="sibTrans" cxnId="{0110F1A9-4E78-4AD6-B639-40604700B0EF}">
      <dgm:prSet/>
      <dgm:spPr/>
      <dgm:t>
        <a:bodyPr/>
        <a:lstStyle/>
        <a:p>
          <a:endParaRPr lang="ru-KZ" sz="1800"/>
        </a:p>
      </dgm:t>
    </dgm:pt>
    <dgm:pt modelId="{01C422E2-D2AF-452C-9E44-49B42A31EE32}">
      <dgm:prSet custT="1"/>
      <dgm:spPr/>
      <dgm:t>
        <a:bodyPr/>
        <a:lstStyle/>
        <a:p>
          <a:r>
            <a:rPr lang="ru-RU" sz="1800" dirty="0"/>
            <a:t>использование клинических протоколов;</a:t>
          </a:r>
          <a:endParaRPr lang="ru-KZ" sz="1800" dirty="0"/>
        </a:p>
      </dgm:t>
    </dgm:pt>
    <dgm:pt modelId="{3A34ADA8-796F-47A5-9C19-E91E006BBAEF}" type="sibTrans" cxnId="{C9BE8842-CBB6-4FA5-817C-26F34FCE7725}">
      <dgm:prSet/>
      <dgm:spPr/>
      <dgm:t>
        <a:bodyPr/>
        <a:lstStyle/>
        <a:p>
          <a:endParaRPr lang="ru-KZ" sz="1800"/>
        </a:p>
      </dgm:t>
    </dgm:pt>
    <dgm:pt modelId="{0B74FA94-315B-4199-AABE-0B6627E66992}" type="parTrans" cxnId="{C9BE8842-CBB6-4FA5-817C-26F34FCE7725}">
      <dgm:prSet/>
      <dgm:spPr/>
      <dgm:t>
        <a:bodyPr/>
        <a:lstStyle/>
        <a:p>
          <a:endParaRPr lang="ru-KZ" sz="1800"/>
        </a:p>
      </dgm:t>
    </dgm:pt>
    <dgm:pt modelId="{F7EA48DA-CFC8-437E-A332-B6313BD884F0}">
      <dgm:prSet custT="1"/>
      <dgm:spPr/>
      <dgm:t>
        <a:bodyPr/>
        <a:lstStyle/>
        <a:p>
          <a:r>
            <a:rPr lang="ru-RU" sz="1800" dirty="0"/>
            <a:t>разработка и использование лекарственных формуляров организаций здравоохранения;</a:t>
          </a:r>
          <a:endParaRPr lang="ru-KZ" sz="1800" dirty="0"/>
        </a:p>
      </dgm:t>
    </dgm:pt>
    <dgm:pt modelId="{E493330F-2386-4788-A9BC-C3C6F0251E6F}" type="parTrans" cxnId="{34B32FE0-9DFD-4291-BAB6-0232A685183F}">
      <dgm:prSet/>
      <dgm:spPr/>
      <dgm:t>
        <a:bodyPr/>
        <a:lstStyle/>
        <a:p>
          <a:endParaRPr lang="ru-KZ" sz="1800"/>
        </a:p>
      </dgm:t>
    </dgm:pt>
    <dgm:pt modelId="{87B58154-6EEC-4386-99D7-791654497AA8}" type="sibTrans" cxnId="{34B32FE0-9DFD-4291-BAB6-0232A685183F}">
      <dgm:prSet/>
      <dgm:spPr/>
      <dgm:t>
        <a:bodyPr/>
        <a:lstStyle/>
        <a:p>
          <a:endParaRPr lang="ru-KZ" sz="1800"/>
        </a:p>
      </dgm:t>
    </dgm:pt>
    <dgm:pt modelId="{8B3175EB-D0B7-424D-9F2D-B6731DCCD458}">
      <dgm:prSet/>
      <dgm:spPr/>
    </dgm:pt>
    <dgm:pt modelId="{B34E50C1-4B4E-4FBC-83DB-80D3204884B7}" type="parTrans" cxnId="{83FF542E-BF0C-46FF-BB15-E8B6EE96E9D1}">
      <dgm:prSet/>
      <dgm:spPr/>
      <dgm:t>
        <a:bodyPr/>
        <a:lstStyle/>
        <a:p>
          <a:endParaRPr lang="ru-KZ" sz="1800"/>
        </a:p>
      </dgm:t>
    </dgm:pt>
    <dgm:pt modelId="{C5A39279-A808-4B00-B40B-166B18A2CE07}" type="sibTrans" cxnId="{83FF542E-BF0C-46FF-BB15-E8B6EE96E9D1}">
      <dgm:prSet/>
      <dgm:spPr/>
      <dgm:t>
        <a:bodyPr/>
        <a:lstStyle/>
        <a:p>
          <a:endParaRPr lang="ru-KZ" sz="1800"/>
        </a:p>
      </dgm:t>
    </dgm:pt>
    <dgm:pt modelId="{5121BAEC-5143-4A48-B443-713AB99A0E81}">
      <dgm:prSet custT="1"/>
      <dgm:spPr/>
      <dgm:t>
        <a:bodyPr/>
        <a:lstStyle/>
        <a:p>
          <a:r>
            <a:rPr lang="ru-RU" sz="1800" dirty="0"/>
            <a:t>информирование работников здравоохранения и населения о рациональном использовании лекарственных средств.</a:t>
          </a:r>
          <a:endParaRPr lang="ru-KZ" sz="1800" dirty="0"/>
        </a:p>
      </dgm:t>
    </dgm:pt>
    <dgm:pt modelId="{86353188-3942-42F6-9F0C-9EA682FE69F5}" type="parTrans" cxnId="{1B2A7AE8-6230-41E7-8CBD-33EA0C9BE0EB}">
      <dgm:prSet/>
      <dgm:spPr/>
      <dgm:t>
        <a:bodyPr/>
        <a:lstStyle/>
        <a:p>
          <a:endParaRPr lang="ru-KZ" sz="1800"/>
        </a:p>
      </dgm:t>
    </dgm:pt>
    <dgm:pt modelId="{53175C4E-0C99-49DC-A2F6-4C990D91723A}" type="sibTrans" cxnId="{1B2A7AE8-6230-41E7-8CBD-33EA0C9BE0EB}">
      <dgm:prSet/>
      <dgm:spPr/>
      <dgm:t>
        <a:bodyPr/>
        <a:lstStyle/>
        <a:p>
          <a:endParaRPr lang="ru-KZ" sz="1800"/>
        </a:p>
      </dgm:t>
    </dgm:pt>
    <dgm:pt modelId="{8F99C668-4334-425D-A2D8-8C2BF78DC450}">
      <dgm:prSet custT="1"/>
      <dgm:spPr/>
      <dgm:t>
        <a:bodyPr/>
        <a:lstStyle/>
        <a:p>
          <a:r>
            <a:rPr lang="ru-RU" sz="1800" dirty="0"/>
            <a:t>этическое продвижение лекарственных средств и медицинских изделий;</a:t>
          </a:r>
          <a:endParaRPr lang="ru-KZ" sz="1800" dirty="0"/>
        </a:p>
      </dgm:t>
    </dgm:pt>
    <dgm:pt modelId="{B9F7AD27-1654-41D6-9F6B-9837AD6236E3}" type="parTrans" cxnId="{2C2D513A-A062-4436-AF32-4E38F0733E39}">
      <dgm:prSet/>
      <dgm:spPr/>
      <dgm:t>
        <a:bodyPr/>
        <a:lstStyle/>
        <a:p>
          <a:endParaRPr lang="ru-KZ" sz="1800"/>
        </a:p>
      </dgm:t>
    </dgm:pt>
    <dgm:pt modelId="{A137B2C2-4167-479A-A455-1B86BA2719A5}" type="sibTrans" cxnId="{2C2D513A-A062-4436-AF32-4E38F0733E39}">
      <dgm:prSet/>
      <dgm:spPr/>
      <dgm:t>
        <a:bodyPr/>
        <a:lstStyle/>
        <a:p>
          <a:endParaRPr lang="ru-KZ" sz="1800"/>
        </a:p>
      </dgm:t>
    </dgm:pt>
    <dgm:pt modelId="{9C195DD3-8DA5-44B0-8036-7698B4F44B45}">
      <dgm:prSet custT="1"/>
      <dgm:spPr/>
      <dgm:t>
        <a:bodyPr/>
        <a:lstStyle/>
        <a:p>
          <a:r>
            <a:rPr lang="ru-RU" sz="1800"/>
            <a:t>повышение квалификации работников системы здравоохранения в сфере рационального использования лекарственных средств и медицинских изделий;</a:t>
          </a:r>
          <a:endParaRPr lang="ru-KZ" sz="1800"/>
        </a:p>
      </dgm:t>
    </dgm:pt>
    <dgm:pt modelId="{BC15B9F9-D38D-4FE5-A309-7D19A2956A8C}" type="parTrans" cxnId="{90495D0C-1D00-4767-ACF1-A06900C1EE4B}">
      <dgm:prSet/>
      <dgm:spPr/>
      <dgm:t>
        <a:bodyPr/>
        <a:lstStyle/>
        <a:p>
          <a:endParaRPr lang="ru-KZ" sz="1800"/>
        </a:p>
      </dgm:t>
    </dgm:pt>
    <dgm:pt modelId="{8CFE3662-8BC4-42AC-BB37-97F382B24B96}" type="sibTrans" cxnId="{90495D0C-1D00-4767-ACF1-A06900C1EE4B}">
      <dgm:prSet/>
      <dgm:spPr/>
      <dgm:t>
        <a:bodyPr/>
        <a:lstStyle/>
        <a:p>
          <a:endParaRPr lang="ru-KZ" sz="1800"/>
        </a:p>
      </dgm:t>
    </dgm:pt>
    <dgm:pt modelId="{F30F396B-4AD6-454A-AD9C-C69B45DBC574}">
      <dgm:prSet/>
      <dgm:spPr/>
    </dgm:pt>
    <dgm:pt modelId="{61575F6E-991F-4EB3-8803-77D898AE0E21}" type="parTrans" cxnId="{C862B5CF-6B9B-444A-B07E-AACD46D83D5C}">
      <dgm:prSet/>
      <dgm:spPr/>
      <dgm:t>
        <a:bodyPr/>
        <a:lstStyle/>
        <a:p>
          <a:endParaRPr lang="ru-KZ"/>
        </a:p>
      </dgm:t>
    </dgm:pt>
    <dgm:pt modelId="{6FA942D1-7C3B-4BB9-9E55-67210E3D791A}" type="sibTrans" cxnId="{C862B5CF-6B9B-444A-B07E-AACD46D83D5C}">
      <dgm:prSet/>
      <dgm:spPr/>
      <dgm:t>
        <a:bodyPr/>
        <a:lstStyle/>
        <a:p>
          <a:endParaRPr lang="ru-KZ"/>
        </a:p>
      </dgm:t>
    </dgm:pt>
    <dgm:pt modelId="{A67E05C7-BE9E-4DD8-A993-F45534FDC7DD}" type="pres">
      <dgm:prSet presAssocID="{6236C551-44DD-47EC-9EC1-E24A846FAB95}" presName="Name0" presStyleCnt="0">
        <dgm:presLayoutVars>
          <dgm:chMax val="7"/>
          <dgm:chPref val="7"/>
          <dgm:dir/>
        </dgm:presLayoutVars>
      </dgm:prSet>
      <dgm:spPr/>
    </dgm:pt>
    <dgm:pt modelId="{915FCB0F-7666-4602-BDBC-4F5B66669485}" type="pres">
      <dgm:prSet presAssocID="{6236C551-44DD-47EC-9EC1-E24A846FAB95}" presName="Name1" presStyleCnt="0"/>
      <dgm:spPr/>
    </dgm:pt>
    <dgm:pt modelId="{92FD1709-626D-40D7-93FA-B760DEDBD7D8}" type="pres">
      <dgm:prSet presAssocID="{6236C551-44DD-47EC-9EC1-E24A846FAB95}" presName="cycle" presStyleCnt="0"/>
      <dgm:spPr/>
    </dgm:pt>
    <dgm:pt modelId="{36A0E845-3495-4361-8090-61506BA19D40}" type="pres">
      <dgm:prSet presAssocID="{6236C551-44DD-47EC-9EC1-E24A846FAB95}" presName="srcNode" presStyleLbl="node1" presStyleIdx="0" presStyleCnt="7"/>
      <dgm:spPr/>
    </dgm:pt>
    <dgm:pt modelId="{BC7C9921-5308-4349-A936-A1F74AC7DC2F}" type="pres">
      <dgm:prSet presAssocID="{6236C551-44DD-47EC-9EC1-E24A846FAB95}" presName="conn" presStyleLbl="parChTrans1D2" presStyleIdx="0" presStyleCnt="1"/>
      <dgm:spPr/>
    </dgm:pt>
    <dgm:pt modelId="{601ED9D9-D292-4E68-8429-C9C9C860EF7D}" type="pres">
      <dgm:prSet presAssocID="{6236C551-44DD-47EC-9EC1-E24A846FAB95}" presName="extraNode" presStyleLbl="node1" presStyleIdx="0" presStyleCnt="7"/>
      <dgm:spPr/>
    </dgm:pt>
    <dgm:pt modelId="{FED219FB-13B6-421D-9BA9-4A4A64DD9635}" type="pres">
      <dgm:prSet presAssocID="{6236C551-44DD-47EC-9EC1-E24A846FAB95}" presName="dstNode" presStyleLbl="node1" presStyleIdx="0" presStyleCnt="7"/>
      <dgm:spPr/>
    </dgm:pt>
    <dgm:pt modelId="{0A8F2DB6-4E5C-4C8A-9FAB-97864CE552BD}" type="pres">
      <dgm:prSet presAssocID="{DC83A324-6402-4A17-B845-CE7F7D07D3DE}" presName="text_1" presStyleLbl="node1" presStyleIdx="0" presStyleCnt="7">
        <dgm:presLayoutVars>
          <dgm:bulletEnabled val="1"/>
        </dgm:presLayoutVars>
      </dgm:prSet>
      <dgm:spPr/>
    </dgm:pt>
    <dgm:pt modelId="{B38A25C9-0815-4FAF-B883-FCF84292DB4D}" type="pres">
      <dgm:prSet presAssocID="{DC83A324-6402-4A17-B845-CE7F7D07D3DE}" presName="accent_1" presStyleCnt="0"/>
      <dgm:spPr/>
    </dgm:pt>
    <dgm:pt modelId="{482FD4FA-6494-4279-8EEF-7AE99E6C09B4}" type="pres">
      <dgm:prSet presAssocID="{DC83A324-6402-4A17-B845-CE7F7D07D3DE}" presName="accentRepeatNode" presStyleLbl="solidFgAcc1" presStyleIdx="0" presStyleCnt="7"/>
      <dgm:spPr/>
    </dgm:pt>
    <dgm:pt modelId="{0C7B45D6-FDCE-46BB-9EB6-84D45CC564EF}" type="pres">
      <dgm:prSet presAssocID="{F7EA48DA-CFC8-437E-A332-B6313BD884F0}" presName="text_2" presStyleLbl="node1" presStyleIdx="1" presStyleCnt="7">
        <dgm:presLayoutVars>
          <dgm:bulletEnabled val="1"/>
        </dgm:presLayoutVars>
      </dgm:prSet>
      <dgm:spPr/>
    </dgm:pt>
    <dgm:pt modelId="{9D7FE34C-9890-42B3-B669-FEA7FE6B1CC4}" type="pres">
      <dgm:prSet presAssocID="{F7EA48DA-CFC8-437E-A332-B6313BD884F0}" presName="accent_2" presStyleCnt="0"/>
      <dgm:spPr/>
    </dgm:pt>
    <dgm:pt modelId="{C84081A7-37C2-466F-A085-58C4F4F4BD9D}" type="pres">
      <dgm:prSet presAssocID="{F7EA48DA-CFC8-437E-A332-B6313BD884F0}" presName="accentRepeatNode" presStyleLbl="solidFgAcc1" presStyleIdx="1" presStyleCnt="7"/>
      <dgm:spPr/>
    </dgm:pt>
    <dgm:pt modelId="{EB5CC88D-A1A9-4B1B-A572-FA75E73E7A5F}" type="pres">
      <dgm:prSet presAssocID="{01C422E2-D2AF-452C-9E44-49B42A31EE32}" presName="text_3" presStyleLbl="node1" presStyleIdx="2" presStyleCnt="7">
        <dgm:presLayoutVars>
          <dgm:bulletEnabled val="1"/>
        </dgm:presLayoutVars>
      </dgm:prSet>
      <dgm:spPr/>
    </dgm:pt>
    <dgm:pt modelId="{1D772B36-298E-4789-8105-2A152BD94EA4}" type="pres">
      <dgm:prSet presAssocID="{01C422E2-D2AF-452C-9E44-49B42A31EE32}" presName="accent_3" presStyleCnt="0"/>
      <dgm:spPr/>
    </dgm:pt>
    <dgm:pt modelId="{6BDA6027-9178-42F5-8EE1-C344D2849B1E}" type="pres">
      <dgm:prSet presAssocID="{01C422E2-D2AF-452C-9E44-49B42A31EE32}" presName="accentRepeatNode" presStyleLbl="solidFgAcc1" presStyleIdx="2" presStyleCnt="7"/>
      <dgm:spPr/>
    </dgm:pt>
    <dgm:pt modelId="{27ECF9AC-3EEE-47A0-94E5-A3991BF90C34}" type="pres">
      <dgm:prSet presAssocID="{77FBCC66-54A4-40CF-A0FB-99F0AAB56BC2}" presName="text_4" presStyleLbl="node1" presStyleIdx="3" presStyleCnt="7">
        <dgm:presLayoutVars>
          <dgm:bulletEnabled val="1"/>
        </dgm:presLayoutVars>
      </dgm:prSet>
      <dgm:spPr/>
    </dgm:pt>
    <dgm:pt modelId="{EC46E059-84A3-4E47-A0A3-C4A374D5EF6F}" type="pres">
      <dgm:prSet presAssocID="{77FBCC66-54A4-40CF-A0FB-99F0AAB56BC2}" presName="accent_4" presStyleCnt="0"/>
      <dgm:spPr/>
    </dgm:pt>
    <dgm:pt modelId="{5D49F15B-0D66-4DDE-850A-F60B7C786CEF}" type="pres">
      <dgm:prSet presAssocID="{77FBCC66-54A4-40CF-A0FB-99F0AAB56BC2}" presName="accentRepeatNode" presStyleLbl="solidFgAcc1" presStyleIdx="3" presStyleCnt="7"/>
      <dgm:spPr/>
    </dgm:pt>
    <dgm:pt modelId="{FF781BA3-AD09-4437-8CC9-6635BBAB9C75}" type="pres">
      <dgm:prSet presAssocID="{9C195DD3-8DA5-44B0-8036-7698B4F44B45}" presName="text_5" presStyleLbl="node1" presStyleIdx="4" presStyleCnt="7">
        <dgm:presLayoutVars>
          <dgm:bulletEnabled val="1"/>
        </dgm:presLayoutVars>
      </dgm:prSet>
      <dgm:spPr/>
    </dgm:pt>
    <dgm:pt modelId="{4244FA94-35D6-4D88-9206-B5DD6E89D0C2}" type="pres">
      <dgm:prSet presAssocID="{9C195DD3-8DA5-44B0-8036-7698B4F44B45}" presName="accent_5" presStyleCnt="0"/>
      <dgm:spPr/>
    </dgm:pt>
    <dgm:pt modelId="{135675F8-0331-4CA8-897F-8F0D818E4F49}" type="pres">
      <dgm:prSet presAssocID="{9C195DD3-8DA5-44B0-8036-7698B4F44B45}" presName="accentRepeatNode" presStyleLbl="solidFgAcc1" presStyleIdx="4" presStyleCnt="7"/>
      <dgm:spPr/>
    </dgm:pt>
    <dgm:pt modelId="{C4598932-548E-4A01-9F2D-EA2883FDF412}" type="pres">
      <dgm:prSet presAssocID="{8F99C668-4334-425D-A2D8-8C2BF78DC450}" presName="text_6" presStyleLbl="node1" presStyleIdx="5" presStyleCnt="7">
        <dgm:presLayoutVars>
          <dgm:bulletEnabled val="1"/>
        </dgm:presLayoutVars>
      </dgm:prSet>
      <dgm:spPr/>
    </dgm:pt>
    <dgm:pt modelId="{1B35C13E-46AF-4A86-96F1-3110AED7B3F6}" type="pres">
      <dgm:prSet presAssocID="{8F99C668-4334-425D-A2D8-8C2BF78DC450}" presName="accent_6" presStyleCnt="0"/>
      <dgm:spPr/>
    </dgm:pt>
    <dgm:pt modelId="{E3C86AD3-0F74-4A30-AA5A-4FE08672F446}" type="pres">
      <dgm:prSet presAssocID="{8F99C668-4334-425D-A2D8-8C2BF78DC450}" presName="accentRepeatNode" presStyleLbl="solidFgAcc1" presStyleIdx="5" presStyleCnt="7"/>
      <dgm:spPr/>
    </dgm:pt>
    <dgm:pt modelId="{EB946D84-9624-4641-980D-73E4DD16EB53}" type="pres">
      <dgm:prSet presAssocID="{5121BAEC-5143-4A48-B443-713AB99A0E81}" presName="text_7" presStyleLbl="node1" presStyleIdx="6" presStyleCnt="7">
        <dgm:presLayoutVars>
          <dgm:bulletEnabled val="1"/>
        </dgm:presLayoutVars>
      </dgm:prSet>
      <dgm:spPr/>
    </dgm:pt>
    <dgm:pt modelId="{D0DE2C18-93F2-4505-8456-7E3BF177DD16}" type="pres">
      <dgm:prSet presAssocID="{5121BAEC-5143-4A48-B443-713AB99A0E81}" presName="accent_7" presStyleCnt="0"/>
      <dgm:spPr/>
    </dgm:pt>
    <dgm:pt modelId="{9EE05738-D780-4A32-8B0B-0632303E5917}" type="pres">
      <dgm:prSet presAssocID="{5121BAEC-5143-4A48-B443-713AB99A0E81}" presName="accentRepeatNode" presStyleLbl="solidFgAcc1" presStyleIdx="6" presStyleCnt="7"/>
      <dgm:spPr/>
    </dgm:pt>
  </dgm:ptLst>
  <dgm:cxnLst>
    <dgm:cxn modelId="{90495D0C-1D00-4767-ACF1-A06900C1EE4B}" srcId="{6236C551-44DD-47EC-9EC1-E24A846FAB95}" destId="{9C195DD3-8DA5-44B0-8036-7698B4F44B45}" srcOrd="4" destOrd="0" parTransId="{BC15B9F9-D38D-4FE5-A309-7D19A2956A8C}" sibTransId="{8CFE3662-8BC4-42AC-BB37-97F382B24B96}"/>
    <dgm:cxn modelId="{83FF542E-BF0C-46FF-BB15-E8B6EE96E9D1}" srcId="{6236C551-44DD-47EC-9EC1-E24A846FAB95}" destId="{8B3175EB-D0B7-424D-9F2D-B6731DCCD458}" srcOrd="7" destOrd="0" parTransId="{B34E50C1-4B4E-4FBC-83DB-80D3204884B7}" sibTransId="{C5A39279-A808-4B00-B40B-166B18A2CE07}"/>
    <dgm:cxn modelId="{2C2D513A-A062-4436-AF32-4E38F0733E39}" srcId="{6236C551-44DD-47EC-9EC1-E24A846FAB95}" destId="{8F99C668-4334-425D-A2D8-8C2BF78DC450}" srcOrd="5" destOrd="0" parTransId="{B9F7AD27-1654-41D6-9F6B-9837AD6236E3}" sibTransId="{A137B2C2-4167-479A-A455-1B86BA2719A5}"/>
    <dgm:cxn modelId="{8A716740-F732-494F-967B-3FF72BDF319F}" type="presOf" srcId="{1C7CE04B-883D-4F32-AC7F-1283CF5C2AAC}" destId="{BC7C9921-5308-4349-A936-A1F74AC7DC2F}" srcOrd="0" destOrd="0" presId="urn:microsoft.com/office/officeart/2008/layout/VerticalCurvedList"/>
    <dgm:cxn modelId="{C9BE8842-CBB6-4FA5-817C-26F34FCE7725}" srcId="{6236C551-44DD-47EC-9EC1-E24A846FAB95}" destId="{01C422E2-D2AF-452C-9E44-49B42A31EE32}" srcOrd="2" destOrd="0" parTransId="{0B74FA94-315B-4199-AABE-0B6627E66992}" sibTransId="{3A34ADA8-796F-47A5-9C19-E91E006BBAEF}"/>
    <dgm:cxn modelId="{89BB5566-7A61-42D4-BC01-CC64251617C1}" type="presOf" srcId="{DC83A324-6402-4A17-B845-CE7F7D07D3DE}" destId="{0A8F2DB6-4E5C-4C8A-9FAB-97864CE552BD}" srcOrd="0" destOrd="0" presId="urn:microsoft.com/office/officeart/2008/layout/VerticalCurvedList"/>
    <dgm:cxn modelId="{1B3D7F53-0BAE-4B70-8E43-79B40F239AE8}" type="presOf" srcId="{6236C551-44DD-47EC-9EC1-E24A846FAB95}" destId="{A67E05C7-BE9E-4DD8-A993-F45534FDC7DD}" srcOrd="0" destOrd="0" presId="urn:microsoft.com/office/officeart/2008/layout/VerticalCurvedList"/>
    <dgm:cxn modelId="{B5AB8057-44F7-4D8F-9659-FAAE771860E5}" type="presOf" srcId="{9C195DD3-8DA5-44B0-8036-7698B4F44B45}" destId="{FF781BA3-AD09-4437-8CC9-6635BBAB9C75}" srcOrd="0" destOrd="0" presId="urn:microsoft.com/office/officeart/2008/layout/VerticalCurvedList"/>
    <dgm:cxn modelId="{D2218696-2CF4-4471-A599-EC07F18B0617}" type="presOf" srcId="{77FBCC66-54A4-40CF-A0FB-99F0AAB56BC2}" destId="{27ECF9AC-3EEE-47A0-94E5-A3991BF90C34}" srcOrd="0" destOrd="0" presId="urn:microsoft.com/office/officeart/2008/layout/VerticalCurvedList"/>
    <dgm:cxn modelId="{0110F1A9-4E78-4AD6-B639-40604700B0EF}" srcId="{6236C551-44DD-47EC-9EC1-E24A846FAB95}" destId="{77FBCC66-54A4-40CF-A0FB-99F0AAB56BC2}" srcOrd="3" destOrd="0" parTransId="{9BA446E5-B3F8-4543-9BE9-5AEFA9C930C6}" sibTransId="{7497CC68-FAAC-4544-B6DB-24D795D4FD47}"/>
    <dgm:cxn modelId="{CA4A7AB9-2952-42A6-B796-D67BDAF9299D}" type="presOf" srcId="{8F99C668-4334-425D-A2D8-8C2BF78DC450}" destId="{C4598932-548E-4A01-9F2D-EA2883FDF412}" srcOrd="0" destOrd="0" presId="urn:microsoft.com/office/officeart/2008/layout/VerticalCurvedList"/>
    <dgm:cxn modelId="{AA76D6CE-A867-448A-8886-63B14A82D270}" type="presOf" srcId="{F7EA48DA-CFC8-437E-A332-B6313BD884F0}" destId="{0C7B45D6-FDCE-46BB-9EB6-84D45CC564EF}" srcOrd="0" destOrd="0" presId="urn:microsoft.com/office/officeart/2008/layout/VerticalCurvedList"/>
    <dgm:cxn modelId="{C862B5CF-6B9B-444A-B07E-AACD46D83D5C}" srcId="{6236C551-44DD-47EC-9EC1-E24A846FAB95}" destId="{F30F396B-4AD6-454A-AD9C-C69B45DBC574}" srcOrd="8" destOrd="0" parTransId="{61575F6E-991F-4EB3-8803-77D898AE0E21}" sibTransId="{6FA942D1-7C3B-4BB9-9E55-67210E3D791A}"/>
    <dgm:cxn modelId="{34B32FE0-9DFD-4291-BAB6-0232A685183F}" srcId="{6236C551-44DD-47EC-9EC1-E24A846FAB95}" destId="{F7EA48DA-CFC8-437E-A332-B6313BD884F0}" srcOrd="1" destOrd="0" parTransId="{E493330F-2386-4788-A9BC-C3C6F0251E6F}" sibTransId="{87B58154-6EEC-4386-99D7-791654497AA8}"/>
    <dgm:cxn modelId="{4DA370E3-8633-42E7-8DE4-24233E15F1A9}" type="presOf" srcId="{5121BAEC-5143-4A48-B443-713AB99A0E81}" destId="{EB946D84-9624-4641-980D-73E4DD16EB53}" srcOrd="0" destOrd="0" presId="urn:microsoft.com/office/officeart/2008/layout/VerticalCurvedList"/>
    <dgm:cxn modelId="{1B2A7AE8-6230-41E7-8CBD-33EA0C9BE0EB}" srcId="{6236C551-44DD-47EC-9EC1-E24A846FAB95}" destId="{5121BAEC-5143-4A48-B443-713AB99A0E81}" srcOrd="6" destOrd="0" parTransId="{86353188-3942-42F6-9F0C-9EA682FE69F5}" sibTransId="{53175C4E-0C99-49DC-A2F6-4C990D91723A}"/>
    <dgm:cxn modelId="{0FC6D3F4-8BDD-4D08-A7BF-D44F5C1B6491}" srcId="{6236C551-44DD-47EC-9EC1-E24A846FAB95}" destId="{DC83A324-6402-4A17-B845-CE7F7D07D3DE}" srcOrd="0" destOrd="0" parTransId="{01EE9763-0615-497C-B881-DE19FE79FC2A}" sibTransId="{1C7CE04B-883D-4F32-AC7F-1283CF5C2AAC}"/>
    <dgm:cxn modelId="{7E3CDAFA-B122-49B6-A432-7E70AD4498C7}" type="presOf" srcId="{01C422E2-D2AF-452C-9E44-49B42A31EE32}" destId="{EB5CC88D-A1A9-4B1B-A572-FA75E73E7A5F}" srcOrd="0" destOrd="0" presId="urn:microsoft.com/office/officeart/2008/layout/VerticalCurvedList"/>
    <dgm:cxn modelId="{A1D7DB05-91EE-4F07-BE45-5C52AB3DBABA}" type="presParOf" srcId="{A67E05C7-BE9E-4DD8-A993-F45534FDC7DD}" destId="{915FCB0F-7666-4602-BDBC-4F5B66669485}" srcOrd="0" destOrd="0" presId="urn:microsoft.com/office/officeart/2008/layout/VerticalCurvedList"/>
    <dgm:cxn modelId="{7DFC5A67-0D15-417C-83C1-90283F5AE4B9}" type="presParOf" srcId="{915FCB0F-7666-4602-BDBC-4F5B66669485}" destId="{92FD1709-626D-40D7-93FA-B760DEDBD7D8}" srcOrd="0" destOrd="0" presId="urn:microsoft.com/office/officeart/2008/layout/VerticalCurvedList"/>
    <dgm:cxn modelId="{0336B141-FDDC-44C9-8D8A-1926A7C68B3D}" type="presParOf" srcId="{92FD1709-626D-40D7-93FA-B760DEDBD7D8}" destId="{36A0E845-3495-4361-8090-61506BA19D40}" srcOrd="0" destOrd="0" presId="urn:microsoft.com/office/officeart/2008/layout/VerticalCurvedList"/>
    <dgm:cxn modelId="{CF8DB8F5-EF66-407F-A3C7-EA82B54A77B9}" type="presParOf" srcId="{92FD1709-626D-40D7-93FA-B760DEDBD7D8}" destId="{BC7C9921-5308-4349-A936-A1F74AC7DC2F}" srcOrd="1" destOrd="0" presId="urn:microsoft.com/office/officeart/2008/layout/VerticalCurvedList"/>
    <dgm:cxn modelId="{8489B7DF-0DCE-4A61-878F-84E8635AEBB8}" type="presParOf" srcId="{92FD1709-626D-40D7-93FA-B760DEDBD7D8}" destId="{601ED9D9-D292-4E68-8429-C9C9C860EF7D}" srcOrd="2" destOrd="0" presId="urn:microsoft.com/office/officeart/2008/layout/VerticalCurvedList"/>
    <dgm:cxn modelId="{5398E49F-E8DF-4144-8C11-AB9634AE1F42}" type="presParOf" srcId="{92FD1709-626D-40D7-93FA-B760DEDBD7D8}" destId="{FED219FB-13B6-421D-9BA9-4A4A64DD9635}" srcOrd="3" destOrd="0" presId="urn:microsoft.com/office/officeart/2008/layout/VerticalCurvedList"/>
    <dgm:cxn modelId="{B5AFC278-041E-4076-B371-A3637B8FB36A}" type="presParOf" srcId="{915FCB0F-7666-4602-BDBC-4F5B66669485}" destId="{0A8F2DB6-4E5C-4C8A-9FAB-97864CE552BD}" srcOrd="1" destOrd="0" presId="urn:microsoft.com/office/officeart/2008/layout/VerticalCurvedList"/>
    <dgm:cxn modelId="{7FE46A65-3203-448E-B0E1-6D61D4D3757C}" type="presParOf" srcId="{915FCB0F-7666-4602-BDBC-4F5B66669485}" destId="{B38A25C9-0815-4FAF-B883-FCF84292DB4D}" srcOrd="2" destOrd="0" presId="urn:microsoft.com/office/officeart/2008/layout/VerticalCurvedList"/>
    <dgm:cxn modelId="{0E5D9497-2F8B-494A-BAFC-88C4E322DCDD}" type="presParOf" srcId="{B38A25C9-0815-4FAF-B883-FCF84292DB4D}" destId="{482FD4FA-6494-4279-8EEF-7AE99E6C09B4}" srcOrd="0" destOrd="0" presId="urn:microsoft.com/office/officeart/2008/layout/VerticalCurvedList"/>
    <dgm:cxn modelId="{CA296AEE-B50E-4F8B-BF13-675EE451E0F7}" type="presParOf" srcId="{915FCB0F-7666-4602-BDBC-4F5B66669485}" destId="{0C7B45D6-FDCE-46BB-9EB6-84D45CC564EF}" srcOrd="3" destOrd="0" presId="urn:microsoft.com/office/officeart/2008/layout/VerticalCurvedList"/>
    <dgm:cxn modelId="{72E4F1FC-6E82-436E-9721-5E6ACD6D3575}" type="presParOf" srcId="{915FCB0F-7666-4602-BDBC-4F5B66669485}" destId="{9D7FE34C-9890-42B3-B669-FEA7FE6B1CC4}" srcOrd="4" destOrd="0" presId="urn:microsoft.com/office/officeart/2008/layout/VerticalCurvedList"/>
    <dgm:cxn modelId="{BA5B98A7-5A62-43C4-9703-12A956BF306C}" type="presParOf" srcId="{9D7FE34C-9890-42B3-B669-FEA7FE6B1CC4}" destId="{C84081A7-37C2-466F-A085-58C4F4F4BD9D}" srcOrd="0" destOrd="0" presId="urn:microsoft.com/office/officeart/2008/layout/VerticalCurvedList"/>
    <dgm:cxn modelId="{AB653757-A7A6-4AD1-B969-B259762C01C9}" type="presParOf" srcId="{915FCB0F-7666-4602-BDBC-4F5B66669485}" destId="{EB5CC88D-A1A9-4B1B-A572-FA75E73E7A5F}" srcOrd="5" destOrd="0" presId="urn:microsoft.com/office/officeart/2008/layout/VerticalCurvedList"/>
    <dgm:cxn modelId="{B8444D4B-6FEA-4D69-8C0B-57C08423084C}" type="presParOf" srcId="{915FCB0F-7666-4602-BDBC-4F5B66669485}" destId="{1D772B36-298E-4789-8105-2A152BD94EA4}" srcOrd="6" destOrd="0" presId="urn:microsoft.com/office/officeart/2008/layout/VerticalCurvedList"/>
    <dgm:cxn modelId="{3546D9AD-A777-4C69-891F-50E0788F8CE6}" type="presParOf" srcId="{1D772B36-298E-4789-8105-2A152BD94EA4}" destId="{6BDA6027-9178-42F5-8EE1-C344D2849B1E}" srcOrd="0" destOrd="0" presId="urn:microsoft.com/office/officeart/2008/layout/VerticalCurvedList"/>
    <dgm:cxn modelId="{DFF2377B-BEF6-4CB4-9737-09DE8B68B456}" type="presParOf" srcId="{915FCB0F-7666-4602-BDBC-4F5B66669485}" destId="{27ECF9AC-3EEE-47A0-94E5-A3991BF90C34}" srcOrd="7" destOrd="0" presId="urn:microsoft.com/office/officeart/2008/layout/VerticalCurvedList"/>
    <dgm:cxn modelId="{03E22004-372D-4A88-8A9E-271BB2ECADBC}" type="presParOf" srcId="{915FCB0F-7666-4602-BDBC-4F5B66669485}" destId="{EC46E059-84A3-4E47-A0A3-C4A374D5EF6F}" srcOrd="8" destOrd="0" presId="urn:microsoft.com/office/officeart/2008/layout/VerticalCurvedList"/>
    <dgm:cxn modelId="{56BAC359-A3F6-49DC-A59C-58E297323D4F}" type="presParOf" srcId="{EC46E059-84A3-4E47-A0A3-C4A374D5EF6F}" destId="{5D49F15B-0D66-4DDE-850A-F60B7C786CEF}" srcOrd="0" destOrd="0" presId="urn:microsoft.com/office/officeart/2008/layout/VerticalCurvedList"/>
    <dgm:cxn modelId="{B83A46D6-4AAE-4EE2-A652-19BF824AC8A7}" type="presParOf" srcId="{915FCB0F-7666-4602-BDBC-4F5B66669485}" destId="{FF781BA3-AD09-4437-8CC9-6635BBAB9C75}" srcOrd="9" destOrd="0" presId="urn:microsoft.com/office/officeart/2008/layout/VerticalCurvedList"/>
    <dgm:cxn modelId="{40604B44-3658-4724-A8D1-350068394AB8}" type="presParOf" srcId="{915FCB0F-7666-4602-BDBC-4F5B66669485}" destId="{4244FA94-35D6-4D88-9206-B5DD6E89D0C2}" srcOrd="10" destOrd="0" presId="urn:microsoft.com/office/officeart/2008/layout/VerticalCurvedList"/>
    <dgm:cxn modelId="{95A58103-CA49-4455-B132-F699EB5BF958}" type="presParOf" srcId="{4244FA94-35D6-4D88-9206-B5DD6E89D0C2}" destId="{135675F8-0331-4CA8-897F-8F0D818E4F49}" srcOrd="0" destOrd="0" presId="urn:microsoft.com/office/officeart/2008/layout/VerticalCurvedList"/>
    <dgm:cxn modelId="{BD7583B6-F898-43EC-BD01-9112B6DAF94E}" type="presParOf" srcId="{915FCB0F-7666-4602-BDBC-4F5B66669485}" destId="{C4598932-548E-4A01-9F2D-EA2883FDF412}" srcOrd="11" destOrd="0" presId="urn:microsoft.com/office/officeart/2008/layout/VerticalCurvedList"/>
    <dgm:cxn modelId="{2BFEE3C2-FEAE-4CE4-B53E-8E06CDAE8FF8}" type="presParOf" srcId="{915FCB0F-7666-4602-BDBC-4F5B66669485}" destId="{1B35C13E-46AF-4A86-96F1-3110AED7B3F6}" srcOrd="12" destOrd="0" presId="urn:microsoft.com/office/officeart/2008/layout/VerticalCurvedList"/>
    <dgm:cxn modelId="{7889A76C-9753-456B-8C4A-2449C2E01ADB}" type="presParOf" srcId="{1B35C13E-46AF-4A86-96F1-3110AED7B3F6}" destId="{E3C86AD3-0F74-4A30-AA5A-4FE08672F446}" srcOrd="0" destOrd="0" presId="urn:microsoft.com/office/officeart/2008/layout/VerticalCurvedList"/>
    <dgm:cxn modelId="{E6E8844F-F4BB-4668-AF32-6517E1C17994}" type="presParOf" srcId="{915FCB0F-7666-4602-BDBC-4F5B66669485}" destId="{EB946D84-9624-4641-980D-73E4DD16EB53}" srcOrd="13" destOrd="0" presId="urn:microsoft.com/office/officeart/2008/layout/VerticalCurvedList"/>
    <dgm:cxn modelId="{CC9DE3F7-B307-4FBE-B2BB-8BB00795C8C0}" type="presParOf" srcId="{915FCB0F-7666-4602-BDBC-4F5B66669485}" destId="{D0DE2C18-93F2-4505-8456-7E3BF177DD16}" srcOrd="14" destOrd="0" presId="urn:microsoft.com/office/officeart/2008/layout/VerticalCurvedList"/>
    <dgm:cxn modelId="{49641C53-C41D-41B3-8DB4-4393D9D29E2C}" type="presParOf" srcId="{D0DE2C18-93F2-4505-8456-7E3BF177DD16}" destId="{9EE05738-D780-4A32-8B0B-0632303E591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BD2E5C-955D-499F-A112-D87049D93C0D}">
      <dsp:nvSpPr>
        <dsp:cNvPr id="0" name=""/>
        <dsp:cNvSpPr/>
      </dsp:nvSpPr>
      <dsp:spPr>
        <a:xfrm rot="10800000">
          <a:off x="873958" y="1765"/>
          <a:ext cx="9461794" cy="1102005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954" tIns="53340" rIns="99568" bIns="5334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400" b="1" i="0" u="none" strike="noStrike" kern="1200" cap="none" spc="0" normalizeH="0" baseline="0" noProof="0" dirty="0">
              <a:ln/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Отпуск ЛС населению осуществляется бесплатно при оказании амбулаторно-поликлинической помощи через поликлиники, аптеки, аптечные пункты и передвижные аптечные пункты, медицинские организации, оказывающие услуги учета и реализации и/или фармацевтические услуги в рамках ГОБМП и ОСМС, по рецепту врача при предъявлении документа, удостоверяющего личность больного.</a:t>
          </a:r>
          <a:endParaRPr lang="ru-KZ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149459" y="1765"/>
        <a:ext cx="9186293" cy="1102005"/>
      </dsp:txXfrm>
    </dsp:sp>
    <dsp:sp modelId="{3A8B14A7-5345-4953-BD1D-B092CDB819B8}">
      <dsp:nvSpPr>
        <dsp:cNvPr id="0" name=""/>
        <dsp:cNvSpPr/>
      </dsp:nvSpPr>
      <dsp:spPr>
        <a:xfrm>
          <a:off x="5341" y="0"/>
          <a:ext cx="1102005" cy="1102005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BD5D37-C9AE-446F-B20B-A07500CE1518}">
      <dsp:nvSpPr>
        <dsp:cNvPr id="0" name=""/>
        <dsp:cNvSpPr/>
      </dsp:nvSpPr>
      <dsp:spPr>
        <a:xfrm rot="10800000">
          <a:off x="873958" y="1432727"/>
          <a:ext cx="9461794" cy="1102005"/>
        </a:xfrm>
        <a:prstGeom prst="homePlate">
          <a:avLst/>
        </a:prstGeom>
        <a:solidFill>
          <a:schemeClr val="accent5">
            <a:hueOff val="2003568"/>
            <a:satOff val="-8793"/>
            <a:lumOff val="26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954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 отсутствии в населенном пункте аптек, аптечных пунктов и передвижных аптечных пунктов, отпуск лекарственных средств в рамках ГОБМП и ОСМС производится через медицинские организации, имеющих лицензию на осуществление медицинской деятельности.</a:t>
          </a:r>
          <a:endParaRPr lang="ru-KZ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149459" y="1432727"/>
        <a:ext cx="9186293" cy="1102005"/>
      </dsp:txXfrm>
    </dsp:sp>
    <dsp:sp modelId="{40AF721F-2495-4A83-8AFD-809AFAB31637}">
      <dsp:nvSpPr>
        <dsp:cNvPr id="0" name=""/>
        <dsp:cNvSpPr/>
      </dsp:nvSpPr>
      <dsp:spPr>
        <a:xfrm>
          <a:off x="5341" y="1425564"/>
          <a:ext cx="1102005" cy="1102005"/>
        </a:xfrm>
        <a:prstGeom prst="ellipse">
          <a:avLst/>
        </a:prstGeom>
        <a:solidFill>
          <a:schemeClr val="accent5">
            <a:tint val="50000"/>
            <a:hueOff val="1947565"/>
            <a:satOff val="-6294"/>
            <a:lumOff val="5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B853E3-272F-40B1-A886-37EEF630C5C8}">
      <dsp:nvSpPr>
        <dsp:cNvPr id="0" name=""/>
        <dsp:cNvSpPr/>
      </dsp:nvSpPr>
      <dsp:spPr>
        <a:xfrm rot="10800000">
          <a:off x="873958" y="2863689"/>
          <a:ext cx="9461794" cy="1102005"/>
        </a:xfrm>
        <a:prstGeom prst="homePlate">
          <a:avLst/>
        </a:prstGeom>
        <a:solidFill>
          <a:schemeClr val="accent5">
            <a:hueOff val="4007135"/>
            <a:satOff val="-17587"/>
            <a:lumOff val="52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954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Рецепты на получение лекарственных средств в рамках ГОБМП и ОСМС на амбулаторном уровне выписываются по международным непатентованным наименованиям в ИСЛО.</a:t>
          </a:r>
          <a:endParaRPr lang="ru-KZ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149459" y="2863689"/>
        <a:ext cx="9186293" cy="1102005"/>
      </dsp:txXfrm>
    </dsp:sp>
    <dsp:sp modelId="{50F16FBE-0C3C-420B-9078-D4AF46F76B0D}">
      <dsp:nvSpPr>
        <dsp:cNvPr id="0" name=""/>
        <dsp:cNvSpPr/>
      </dsp:nvSpPr>
      <dsp:spPr>
        <a:xfrm>
          <a:off x="5341" y="2856526"/>
          <a:ext cx="1102005" cy="1102005"/>
        </a:xfrm>
        <a:prstGeom prst="ellipse">
          <a:avLst/>
        </a:prstGeom>
        <a:solidFill>
          <a:schemeClr val="accent5">
            <a:tint val="50000"/>
            <a:hueOff val="3895129"/>
            <a:satOff val="-12588"/>
            <a:lumOff val="11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1A7A55-5174-4929-94E8-8F5476AA7BF7}">
      <dsp:nvSpPr>
        <dsp:cNvPr id="0" name=""/>
        <dsp:cNvSpPr/>
      </dsp:nvSpPr>
      <dsp:spPr>
        <a:xfrm rot="10800000">
          <a:off x="873958" y="4294652"/>
          <a:ext cx="9461794" cy="1102005"/>
        </a:xfrm>
        <a:prstGeom prst="homePlate">
          <a:avLst/>
        </a:prstGeom>
        <a:solidFill>
          <a:schemeClr val="accent5">
            <a:hueOff val="6010703"/>
            <a:satOff val="-26380"/>
            <a:lumOff val="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954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Отпуск ЛС, содержащих наркотические средства, психотропные вещества и прекурсоры, осуществляется юридическими лицами, имеющими лицензию в сфере оборота наркотических средств, психотропных веществ и прекурсоров,  через объекты в сфере обращения ЛС и медицинские организации.</a:t>
          </a:r>
          <a:endParaRPr lang="ru-KZ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149459" y="4294652"/>
        <a:ext cx="9186293" cy="1102005"/>
      </dsp:txXfrm>
    </dsp:sp>
    <dsp:sp modelId="{B310FB21-E8B6-488C-8B44-FB884F13017C}">
      <dsp:nvSpPr>
        <dsp:cNvPr id="0" name=""/>
        <dsp:cNvSpPr/>
      </dsp:nvSpPr>
      <dsp:spPr>
        <a:xfrm>
          <a:off x="5341" y="4287489"/>
          <a:ext cx="1102005" cy="1102005"/>
        </a:xfrm>
        <a:prstGeom prst="ellipse">
          <a:avLst/>
        </a:prstGeom>
        <a:solidFill>
          <a:schemeClr val="accent5">
            <a:tint val="50000"/>
            <a:hueOff val="5842694"/>
            <a:satOff val="-18882"/>
            <a:lumOff val="16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C9921-5308-4349-A936-A1F74AC7DC2F}">
      <dsp:nvSpPr>
        <dsp:cNvPr id="0" name=""/>
        <dsp:cNvSpPr/>
      </dsp:nvSpPr>
      <dsp:spPr>
        <a:xfrm>
          <a:off x="-5879312" y="-900323"/>
          <a:ext cx="7003689" cy="7003689"/>
        </a:xfrm>
        <a:prstGeom prst="blockArc">
          <a:avLst>
            <a:gd name="adj1" fmla="val 18900000"/>
            <a:gd name="adj2" fmla="val 2700000"/>
            <a:gd name="adj3" fmla="val 308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8F2DB6-4E5C-4C8A-9FAB-97864CE552BD}">
      <dsp:nvSpPr>
        <dsp:cNvPr id="0" name=""/>
        <dsp:cNvSpPr/>
      </dsp:nvSpPr>
      <dsp:spPr>
        <a:xfrm>
          <a:off x="364993" y="236530"/>
          <a:ext cx="10898954" cy="47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327" tIns="45720" rIns="45720" bIns="4572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/>
            <a:t>использование Казахстанского национального лекарственного формуляра;</a:t>
          </a:r>
          <a:endParaRPr lang="ru-KZ" sz="1800" dirty="0"/>
        </a:p>
      </dsp:txBody>
      <dsp:txXfrm>
        <a:off x="364993" y="236530"/>
        <a:ext cx="10898954" cy="472852"/>
      </dsp:txXfrm>
    </dsp:sp>
    <dsp:sp modelId="{482FD4FA-6494-4279-8EEF-7AE99E6C09B4}">
      <dsp:nvSpPr>
        <dsp:cNvPr id="0" name=""/>
        <dsp:cNvSpPr/>
      </dsp:nvSpPr>
      <dsp:spPr>
        <a:xfrm>
          <a:off x="69460" y="177423"/>
          <a:ext cx="591065" cy="5910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7B45D6-FDCE-46BB-9EB6-84D45CC564EF}">
      <dsp:nvSpPr>
        <dsp:cNvPr id="0" name=""/>
        <dsp:cNvSpPr/>
      </dsp:nvSpPr>
      <dsp:spPr>
        <a:xfrm>
          <a:off x="793203" y="946225"/>
          <a:ext cx="10470744" cy="472852"/>
        </a:xfrm>
        <a:prstGeom prst="rect">
          <a:avLst/>
        </a:prstGeom>
        <a:solidFill>
          <a:schemeClr val="accent4">
            <a:hueOff val="-285711"/>
            <a:satOff val="2420"/>
            <a:lumOff val="-10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32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разработка и использование лекарственных формуляров организаций здравоохранения;</a:t>
          </a:r>
          <a:endParaRPr lang="ru-KZ" sz="1800" kern="1200" dirty="0"/>
        </a:p>
      </dsp:txBody>
      <dsp:txXfrm>
        <a:off x="793203" y="946225"/>
        <a:ext cx="10470744" cy="472852"/>
      </dsp:txXfrm>
    </dsp:sp>
    <dsp:sp modelId="{C84081A7-37C2-466F-A085-58C4F4F4BD9D}">
      <dsp:nvSpPr>
        <dsp:cNvPr id="0" name=""/>
        <dsp:cNvSpPr/>
      </dsp:nvSpPr>
      <dsp:spPr>
        <a:xfrm>
          <a:off x="497671" y="887118"/>
          <a:ext cx="591065" cy="5910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285711"/>
              <a:satOff val="2420"/>
              <a:lumOff val="-104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5CC88D-A1A9-4B1B-A572-FA75E73E7A5F}">
      <dsp:nvSpPr>
        <dsp:cNvPr id="0" name=""/>
        <dsp:cNvSpPr/>
      </dsp:nvSpPr>
      <dsp:spPr>
        <a:xfrm>
          <a:off x="1027861" y="1655400"/>
          <a:ext cx="10236087" cy="472852"/>
        </a:xfrm>
        <a:prstGeom prst="rect">
          <a:avLst/>
        </a:prstGeom>
        <a:solidFill>
          <a:schemeClr val="accent4">
            <a:hueOff val="-571422"/>
            <a:satOff val="4840"/>
            <a:lumOff val="-20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32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использование клинических протоколов;</a:t>
          </a:r>
          <a:endParaRPr lang="ru-KZ" sz="1800" kern="1200" dirty="0"/>
        </a:p>
      </dsp:txBody>
      <dsp:txXfrm>
        <a:off x="1027861" y="1655400"/>
        <a:ext cx="10236087" cy="472852"/>
      </dsp:txXfrm>
    </dsp:sp>
    <dsp:sp modelId="{6BDA6027-9178-42F5-8EE1-C344D2849B1E}">
      <dsp:nvSpPr>
        <dsp:cNvPr id="0" name=""/>
        <dsp:cNvSpPr/>
      </dsp:nvSpPr>
      <dsp:spPr>
        <a:xfrm>
          <a:off x="732328" y="1596293"/>
          <a:ext cx="591065" cy="5910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571422"/>
              <a:satOff val="4840"/>
              <a:lumOff val="-209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ECF9AC-3EEE-47A0-94E5-A3991BF90C34}">
      <dsp:nvSpPr>
        <dsp:cNvPr id="0" name=""/>
        <dsp:cNvSpPr/>
      </dsp:nvSpPr>
      <dsp:spPr>
        <a:xfrm>
          <a:off x="1102784" y="2365095"/>
          <a:ext cx="10161163" cy="472852"/>
        </a:xfrm>
        <a:prstGeom prst="rect">
          <a:avLst/>
        </a:prstGeom>
        <a:solidFill>
          <a:schemeClr val="accent4">
            <a:hueOff val="-857133"/>
            <a:satOff val="7260"/>
            <a:lumOff val="-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32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осуществление оценки и мониторинга использования лекарственных средств;</a:t>
          </a:r>
          <a:endParaRPr lang="ru-KZ" sz="1800" kern="1200" dirty="0"/>
        </a:p>
      </dsp:txBody>
      <dsp:txXfrm>
        <a:off x="1102784" y="2365095"/>
        <a:ext cx="10161163" cy="472852"/>
      </dsp:txXfrm>
    </dsp:sp>
    <dsp:sp modelId="{5D49F15B-0D66-4DDE-850A-F60B7C786CEF}">
      <dsp:nvSpPr>
        <dsp:cNvPr id="0" name=""/>
        <dsp:cNvSpPr/>
      </dsp:nvSpPr>
      <dsp:spPr>
        <a:xfrm>
          <a:off x="807252" y="2305988"/>
          <a:ext cx="591065" cy="5910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857133"/>
              <a:satOff val="7260"/>
              <a:lumOff val="-31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781BA3-AD09-4437-8CC9-6635BBAB9C75}">
      <dsp:nvSpPr>
        <dsp:cNvPr id="0" name=""/>
        <dsp:cNvSpPr/>
      </dsp:nvSpPr>
      <dsp:spPr>
        <a:xfrm>
          <a:off x="1027861" y="3074790"/>
          <a:ext cx="10236087" cy="472852"/>
        </a:xfrm>
        <a:prstGeom prst="rect">
          <a:avLst/>
        </a:prstGeom>
        <a:solidFill>
          <a:schemeClr val="accent4">
            <a:hueOff val="-1142844"/>
            <a:satOff val="9680"/>
            <a:lumOff val="-41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32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повышение квалификации работников системы здравоохранения в сфере рационального использования лекарственных средств и медицинских изделий;</a:t>
          </a:r>
          <a:endParaRPr lang="ru-KZ" sz="1800" kern="1200"/>
        </a:p>
      </dsp:txBody>
      <dsp:txXfrm>
        <a:off x="1027861" y="3074790"/>
        <a:ext cx="10236087" cy="472852"/>
      </dsp:txXfrm>
    </dsp:sp>
    <dsp:sp modelId="{135675F8-0331-4CA8-897F-8F0D818E4F49}">
      <dsp:nvSpPr>
        <dsp:cNvPr id="0" name=""/>
        <dsp:cNvSpPr/>
      </dsp:nvSpPr>
      <dsp:spPr>
        <a:xfrm>
          <a:off x="732328" y="3015683"/>
          <a:ext cx="591065" cy="5910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1142844"/>
              <a:satOff val="9680"/>
              <a:lumOff val="-41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598932-548E-4A01-9F2D-EA2883FDF412}">
      <dsp:nvSpPr>
        <dsp:cNvPr id="0" name=""/>
        <dsp:cNvSpPr/>
      </dsp:nvSpPr>
      <dsp:spPr>
        <a:xfrm>
          <a:off x="793203" y="3783965"/>
          <a:ext cx="10470744" cy="472852"/>
        </a:xfrm>
        <a:prstGeom prst="rect">
          <a:avLst/>
        </a:prstGeom>
        <a:solidFill>
          <a:schemeClr val="accent4">
            <a:hueOff val="-1428555"/>
            <a:satOff val="12100"/>
            <a:lumOff val="-52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32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этическое продвижение лекарственных средств и медицинских изделий;</a:t>
          </a:r>
          <a:endParaRPr lang="ru-KZ" sz="1800" kern="1200" dirty="0"/>
        </a:p>
      </dsp:txBody>
      <dsp:txXfrm>
        <a:off x="793203" y="3783965"/>
        <a:ext cx="10470744" cy="472852"/>
      </dsp:txXfrm>
    </dsp:sp>
    <dsp:sp modelId="{E3C86AD3-0F74-4A30-AA5A-4FE08672F446}">
      <dsp:nvSpPr>
        <dsp:cNvPr id="0" name=""/>
        <dsp:cNvSpPr/>
      </dsp:nvSpPr>
      <dsp:spPr>
        <a:xfrm>
          <a:off x="497671" y="3724858"/>
          <a:ext cx="591065" cy="5910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1428555"/>
              <a:satOff val="12100"/>
              <a:lumOff val="-52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946D84-9624-4641-980D-73E4DD16EB53}">
      <dsp:nvSpPr>
        <dsp:cNvPr id="0" name=""/>
        <dsp:cNvSpPr/>
      </dsp:nvSpPr>
      <dsp:spPr>
        <a:xfrm>
          <a:off x="364993" y="4493660"/>
          <a:ext cx="10898954" cy="472852"/>
        </a:xfrm>
        <a:prstGeom prst="rect">
          <a:avLst/>
        </a:prstGeom>
        <a:solidFill>
          <a:schemeClr val="accent4">
            <a:hueOff val="-1714266"/>
            <a:satOff val="14520"/>
            <a:lumOff val="-62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32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информирование работников здравоохранения и населения о рациональном использовании лекарственных средств.</a:t>
          </a:r>
          <a:endParaRPr lang="ru-KZ" sz="1800" kern="1200" dirty="0"/>
        </a:p>
      </dsp:txBody>
      <dsp:txXfrm>
        <a:off x="364993" y="4493660"/>
        <a:ext cx="10898954" cy="472852"/>
      </dsp:txXfrm>
    </dsp:sp>
    <dsp:sp modelId="{9EE05738-D780-4A32-8B0B-0632303E5917}">
      <dsp:nvSpPr>
        <dsp:cNvPr id="0" name=""/>
        <dsp:cNvSpPr/>
      </dsp:nvSpPr>
      <dsp:spPr>
        <a:xfrm>
          <a:off x="69460" y="4434553"/>
          <a:ext cx="591065" cy="5910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1714266"/>
              <a:satOff val="14520"/>
              <a:lumOff val="-627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B854A-81CD-4CA4-8FC6-74E2DB6BC325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D2B6-DAFA-463B-8531-22A115B06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44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5579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2D2B6-DAFA-463B-8531-22A115B06B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199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834333-ED5A-49B0-A176-894D921937F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4798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834333-ED5A-49B0-A176-894D921937F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4806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834333-ED5A-49B0-A176-894D921937F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4595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834333-ED5A-49B0-A176-894D921937F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2457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834333-ED5A-49B0-A176-894D921937F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6258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834333-ED5A-49B0-A176-894D921937F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368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2D2B6-DAFA-463B-8531-22A115B06B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328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2390D-D8F8-42AF-8A0D-88C3DA6A81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919B0-0A9C-4BE6-94C9-3D62D8FA93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22AA1-98E4-4711-AF3B-FF6BB0412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E3F8-E06D-4242-9FEF-8EE4514E7F93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732B0-101B-43FF-BA34-3375EA25C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4A9DE-CBC0-45DE-B8C3-16C349F51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B722-53C4-476D-A582-754B44840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27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32D65-2E64-46E5-9867-920026DF1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72162F-F5F6-40A2-9875-A6DB543D7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EB2D4-B9FE-4D91-BCF4-DAF3894C4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E3F8-E06D-4242-9FEF-8EE4514E7F93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F2396-5CEB-42B1-BC3E-53AEE58D2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30ADB-3B96-4FD3-A8F8-17D4BE5E7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B722-53C4-476D-A582-754B44840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203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89151A-9C69-498B-AC49-D751056149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60186E-A439-40B2-9FBB-FF33201E5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E2E7D-AD5E-446D-AC28-7B6C8BFDF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E3F8-E06D-4242-9FEF-8EE4514E7F93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506FF-05BD-46D4-AE12-2EE728C51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466CD-5FCD-41EB-893E-E933C8E52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B722-53C4-476D-A582-754B44840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213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1CDF2-FC5B-49A6-BB9D-3994D3730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7854B3-2908-49E0-BAE9-560C11E9F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6A0D5-9526-40DE-8513-68E9FDD98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C9B0-08E8-41B0-A02E-52ACC68A9751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2B180-1F01-4FE5-BC55-8775A99A1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ED01A-1128-4F83-8FE9-C339D6F77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0502-D06A-47D2-9AC1-E7D33D5F5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287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AF1EB-4999-4C2F-80F7-608DE31F9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D3090-FFCD-4A38-9A35-77F4C493E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9D364-5653-4DDB-939A-8D5B7CE1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C9B0-08E8-41B0-A02E-52ACC68A9751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A5084-5088-42B1-B662-7B07DA02F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33470-014D-4B58-8C7E-4D2FE1D2D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0502-D06A-47D2-9AC1-E7D33D5F5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289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50036-55DA-4467-AF9A-A0CB26ED0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92233-F57D-4159-B571-87760EAA3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8D9AF-7C14-4E1D-8D4D-98AC1146A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C9B0-08E8-41B0-A02E-52ACC68A9751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A016E-D34F-46F8-B136-1E93D9329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FB681-CD02-4B59-B8AD-343CE9224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0502-D06A-47D2-9AC1-E7D33D5F5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422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E0F26-E49B-4DE8-8381-2C73E59D5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28901-A4D0-4A82-A70D-D4A3FB723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8CE06-49D5-439A-A409-31B1B99BB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E4D2E-DDB5-4618-B50F-0A0DDB86D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C9B0-08E8-41B0-A02E-52ACC68A9751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2B776-D727-4C45-BAD1-28FFB7F03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E4E85B-175B-414B-9BBF-03D492990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0502-D06A-47D2-9AC1-E7D33D5F5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282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DB57F-3240-4B1C-9293-F6A744A4E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F6276-A8D5-47F1-B789-CCA0D9F05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64130B-00E6-4DB5-9ACB-CA25DDC4B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04B840-E5CE-4D3A-A2DC-FEF9156DC5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190496-1424-46B6-9F80-0C92B996A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9AB413-4C28-48F1-B5AB-3C0A60079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C9B0-08E8-41B0-A02E-52ACC68A9751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8D2A5F-FC09-423B-A30A-DDBBEAFF0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32A7DE-3768-4DB6-8EBA-4EA70B19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0502-D06A-47D2-9AC1-E7D33D5F5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640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53D32-8514-4777-919A-300C6F1A5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9D38C-1F18-42A9-8C0F-1F7F0AB9F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C9B0-08E8-41B0-A02E-52ACC68A9751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7050C7-6774-491D-943B-6FA11FC73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DE83F-6239-4579-A13D-527BBAC7A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0502-D06A-47D2-9AC1-E7D33D5F5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659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B36D49-167C-4859-B6EB-F4249DBE6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C9B0-08E8-41B0-A02E-52ACC68A9751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0C4CE3-8F88-4B0B-B512-3E48C79B2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0BA4CF-8DE4-4826-AC19-1384B29BF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0502-D06A-47D2-9AC1-E7D33D5F5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4741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59450-1E56-46EA-9E15-08FBB1960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950B2-6781-4EDD-887D-92A9699CF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4F5923-EC56-432A-88A2-7042319D2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24D79-421A-4F27-9C48-929091FA5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C9B0-08E8-41B0-A02E-52ACC68A9751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CB461-BA0F-48EB-AF7C-DE1A0F209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35EE-13C4-4020-B5E4-4B166BE17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0502-D06A-47D2-9AC1-E7D33D5F5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44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44A92-A051-417F-886E-C3E1CBAE3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C24E-4927-43D9-8B08-EC6683518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60BA3-E8E1-403D-BD90-DA5320190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E3F8-E06D-4242-9FEF-8EE4514E7F93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3D22E-4A11-4BCA-A199-6E4B3356B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0E8E8-5B5E-4AFD-87A0-6A7C4EA4C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B722-53C4-476D-A582-754B44840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659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DD82C-A235-4E73-B122-89524C3D0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2CB7F7-DF24-4AC2-8A6A-77DF86A74A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3AE806-80D1-4B32-8C5E-B416BBB9E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5B5592-133B-49DF-8977-05E15B656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C9B0-08E8-41B0-A02E-52ACC68A9751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F0D583-C330-4D3E-B485-0A9DCF582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567DE-57FE-4B82-8993-F047420F8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0502-D06A-47D2-9AC1-E7D33D5F5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814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BB6BE-C4A0-4548-8FB8-04B6CBCA7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C18243-14B9-4760-A4E2-1E631BA30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7160E-925D-4481-B505-FCD3C0BFF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C9B0-08E8-41B0-A02E-52ACC68A9751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A4997-CD31-4391-B6E9-8BCC7E420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6C3E9-EEC5-44E3-A2D8-018ADBF5F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0502-D06A-47D2-9AC1-E7D33D5F5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0953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D9E98E-9C26-4529-9BE3-4247AAE7A6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726EE7-B194-4E1F-B420-20F17DB47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2C1D6-FE4F-436A-B7B4-B468E001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C9B0-08E8-41B0-A02E-52ACC68A9751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76EB3-8F81-460B-A9E4-1BAC38A79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64F23-07B2-424E-810F-C8B8701F0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0502-D06A-47D2-9AC1-E7D33D5F5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4543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78984-4CCF-4623-ABCE-26BC15679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F87927-14BE-48DE-99FC-FE118FB384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97933-ECDA-4FDA-999A-260F5C0FB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BDF0-BDB4-40D5-A17A-96124948087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3BFD2-810C-4DBA-8315-F632E07D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EB63E-B55F-48C1-A5D1-EA87C328C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F935-8796-47B9-9762-97D43EE28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8328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D0C9C-AA5E-4E92-B44B-21034CBAA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970DE-B61F-49E6-ACEA-24CF7AF5D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8AB8B-1D24-4CC6-A770-D3760892C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BDF0-BDB4-40D5-A17A-96124948087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84FC1-E8E7-47E5-A446-A3079BF1C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0D852-D946-4346-9C29-439092FCE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F935-8796-47B9-9762-97D43EE28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427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C7FC9-F65F-46BB-9DF5-F26EF5335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C8BD0-59E3-40DF-A22A-017A080EF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B9D1E-A065-41FB-A366-C0C48E02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BDF0-BDB4-40D5-A17A-96124948087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D07D1-2616-49BA-82DD-B7285E463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22DAA-9E1A-4919-BE6F-0A707FA8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F935-8796-47B9-9762-97D43EE28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0163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1C5DA-432E-4B12-A4BF-71B87C54E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8B363-CE9B-4891-B2D9-7DBCFD5657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C4F04F-1605-46D3-86F8-5F62946F3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CB382-ECEA-49AF-A3AC-9641D9C01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BDF0-BDB4-40D5-A17A-96124948087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4A5E13-A47A-4AB8-9CC0-A213649AF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1423C-E0EB-48C1-8C21-B3067AA6F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F935-8796-47B9-9762-97D43EE28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008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BDC4E-2E02-4FD2-9E5D-4018DFC8F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9460E-D86E-45F3-8454-2441F85F2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38EDF-81D5-4B0C-B5C3-4F7006086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D5FDF-F5A7-4BB8-9B1A-23E58D5B2B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8F164F-96B4-4930-911E-B3DE101793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778872-6EB7-4DBE-8D6E-1A9E88E7E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BDF0-BDB4-40D5-A17A-96124948087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AD3CCD-0987-4C7F-8F82-607542ABC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A5A9A2-52DC-4EDA-9842-C8F3F53FA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F935-8796-47B9-9762-97D43EE28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4261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C4943-5F6C-40D7-828A-A49324149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8EFC83-5643-473A-B8E8-ACBF58396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BDF0-BDB4-40D5-A17A-96124948087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15428A-1C34-4B20-9BD6-FFE0731F9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CB8EFD-9ECF-4B9A-8BFC-9DB9B275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F935-8796-47B9-9762-97D43EE28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4544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2BACC7-17E0-487F-BD45-6F5757011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BDF0-BDB4-40D5-A17A-96124948087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4CBD44-0B0D-4EC8-8D33-F2E46D35B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8E148-3AF7-46E2-BA49-F5FD01AA4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F935-8796-47B9-9762-97D43EE28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63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A4676-C480-4E83-899F-BF7EC8284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5536A-1C6A-45C6-B0BB-29D3F1733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796B6-C8E3-421D-BB81-B639C734F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E3F8-E06D-4242-9FEF-8EE4514E7F93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E7287-68B9-4A3C-8B3C-3B2130680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829E1-E4C6-4607-8B26-BF1A3F149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B722-53C4-476D-A582-754B44840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3014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400E9-4E31-4173-AA3E-1795AC9CC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F92E2-7783-4C0F-BB55-6B5365C0C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4D6D55-E81B-4AD5-9AE9-815F879D6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761091-A7A5-46CC-90A8-8D3C6F19E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BDF0-BDB4-40D5-A17A-96124948087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19547A-699B-46F4-9F8D-F60DD26E2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F4CFA-0B76-40BE-A228-91B439742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F935-8796-47B9-9762-97D43EE28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1640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6EB81-492A-4A32-9BB2-309D46BAF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A30F18-3070-4888-A5BA-BCEE349987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9E5B36-634F-41DE-A4EF-D2A0D9464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16F1C5-05B9-449B-AF43-69C8DB912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BDF0-BDB4-40D5-A17A-96124948087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9818F4-D10B-40BC-9A37-2E4506E26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B3C8E-8D5A-4AE3-BFDE-CAEA8B0AF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F935-8796-47B9-9762-97D43EE28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4454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E0695-E6C1-49AF-8629-546E8F985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4428BF-CB95-4B40-874B-1FF11B704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214D5-3704-477A-A50A-330DC8652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BDF0-BDB4-40D5-A17A-96124948087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97CB4-9DE0-406F-841A-908DAFFC0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A11E0-9F20-44D6-B391-893475F1E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F935-8796-47B9-9762-97D43EE28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6536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207632-9AF1-4328-AB37-C20E94D78A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3E7B20-738B-4DFD-9C3C-C4E716EC2E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3034E-73D9-4846-94F8-1DC8616CA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BDF0-BDB4-40D5-A17A-96124948087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2F529-74B7-4CA0-B7DE-00C7AF2D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36A55-DC5F-4358-A570-EC7669CAE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F935-8796-47B9-9762-97D43EE28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9008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34E68-90CA-493F-925A-7987363AA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8468"/>
          </a:xfrm>
        </p:spPr>
        <p:txBody>
          <a:bodyPr/>
          <a:lstStyle>
            <a:lvl1pPr>
              <a:defRPr sz="3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F3CE0-4A09-47F5-81C0-7F63CDEFF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1174651"/>
            <a:ext cx="11943472" cy="2323180"/>
          </a:xfrm>
        </p:spPr>
        <p:txBody>
          <a:bodyPr/>
          <a:lstStyle>
            <a:lvl1pPr>
              <a:defRPr sz="2400"/>
            </a:lvl1pPr>
            <a:lvl2pPr>
              <a:defRPr sz="2000" b="0"/>
            </a:lvl2pPr>
            <a:lvl3pPr>
              <a:defRPr sz="18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0211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F39DF-D1B9-40D4-8003-D34CC05000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7018" y="1319188"/>
            <a:ext cx="5604803" cy="4351338"/>
          </a:xfrm>
        </p:spPr>
        <p:txBody>
          <a:bodyPr/>
          <a:lstStyle>
            <a:lvl1pPr>
              <a:defRPr sz="2400"/>
            </a:lvl1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8487E-3CA5-461B-80B6-0B38D03AA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810" y="1319188"/>
            <a:ext cx="5574322" cy="4351338"/>
          </a:xfrm>
        </p:spPr>
        <p:txBody>
          <a:bodyPr/>
          <a:lstStyle>
            <a:lvl1pPr>
              <a:defRPr sz="2400"/>
            </a:lvl1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3400637-33A4-4182-BB92-DAEE04662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846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7033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3A2E122C-7C3E-49ED-8E21-E4E21C3CAD20}"/>
              </a:ext>
            </a:extLst>
          </p:cNvPr>
          <p:cNvSpPr>
            <a:spLocks noGrp="1"/>
          </p:cNvSpPr>
          <p:nvPr>
            <p:ph type="pic" idx="4294967295"/>
          </p:nvPr>
        </p:nvSpPr>
        <p:spPr>
          <a:xfrm>
            <a:off x="5717759" y="1010382"/>
            <a:ext cx="6172200" cy="4873625"/>
          </a:xfrm>
        </p:spPr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B43541-8A70-419B-A0F7-BF0569924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6113" y="1271526"/>
            <a:ext cx="4652316" cy="4351338"/>
          </a:xfrm>
        </p:spPr>
        <p:txBody>
          <a:bodyPr/>
          <a:lstStyle>
            <a:lvl1pPr>
              <a:defRPr sz="2400"/>
            </a:lvl1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DB8CDC-D235-4679-A2A3-CE531E756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846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0873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9F240-AEFD-4B73-BDA0-42B26B19E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5CEBD-606D-4316-A708-88E3B73E4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7350D-2720-48BF-8166-783CBE1F9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5F7F-ED88-4140-9BF3-55CBBBE507B7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BA365-A614-4702-B051-DE1F6C328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E80B0-B302-40B1-82C3-51EE37EC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EB9F-1AF5-4BF5-932F-5C0DCCE6E8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849960"/>
      </p:ext>
    </p:extLst>
  </p:cSld>
  <p:clrMapOvr>
    <a:masterClrMapping/>
  </p:clrMapOvr>
  <p:transition>
    <p:strips dir="rd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82991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646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0D5EE-16AC-4674-BA20-0C9325BC3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1D6BF-5C42-4974-AF90-7189C6D91A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398BB-0362-4FB5-BC2E-939F7B419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F7979-CF37-478A-9A8F-7F30BB124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E3F8-E06D-4242-9FEF-8EE4514E7F93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9F98B5-ECDF-4292-A765-596A53D47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9510E-01FA-4703-BCA4-241617A46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B722-53C4-476D-A582-754B44840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3558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51274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67848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724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D8967-58C2-4215-83F0-5BFDBDD62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F6EA3-4C44-4727-9FFA-53C13283D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298D0F-FFE2-4ADF-BE53-932FECDE4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D558B1-7C1B-4B7E-9E25-5F5D56870D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6CE99F-6B2F-428F-85B5-821D6BCC34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185F4A-B315-4519-9CFB-02C2CC21F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E3F8-E06D-4242-9FEF-8EE4514E7F93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BEB681-51C6-49AE-BDF3-C68C7682A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4D5DC5-1BED-4D54-9158-B91603DC5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B722-53C4-476D-A582-754B44840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03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BCCD-F6B2-426A-8244-6ECA9885F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5C76A4-15AC-4D70-9216-8979F7E72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E3F8-E06D-4242-9FEF-8EE4514E7F93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C42661-66FB-4A4D-9F01-59ADB3612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1B0C26-510E-4952-AC68-3D239FA67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B722-53C4-476D-A582-754B44840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5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C099D6-D08D-4DF9-8103-C8FA9F3E6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E3F8-E06D-4242-9FEF-8EE4514E7F93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FD4EF6-AC50-4435-819A-8430F0CC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427E9-71B6-413E-9780-8385DB8B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B722-53C4-476D-A582-754B44840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20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9C5DE-EE34-471D-A4A9-455EE1E8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7B673-5C34-463B-8EF7-F14D6C37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419B9D-4E9F-444A-B4D7-A113B09AD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7DD44-CD04-48C2-A057-899FE0584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E3F8-E06D-4242-9FEF-8EE4514E7F93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143FBB-5C45-4C06-9D08-D78CD720E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FBE3A-923F-438A-BF81-1EBF7AC27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B722-53C4-476D-A582-754B44840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82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E81F8-3362-4C65-A89C-A039C9F14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0FEDB0-46C4-4A82-B524-A92CAB7FAE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81F54C-DAB3-43F3-A45E-5855AFD5B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8835F-7325-4B48-ACFC-7DC9E328E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E3F8-E06D-4242-9FEF-8EE4514E7F93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46DC-99A5-4B72-9B5D-82CD78D56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DE5C7-C361-4BBA-83B6-6E3167B5C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B722-53C4-476D-A582-754B44840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95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oleObject" Target="../embeddings/oleObject3.bin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4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E422D07-D8E0-4CA4-9528-3C31BA179EA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36755653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473" imgH="473" progId="TCLayout.ActiveDocument.1">
                  <p:embed/>
                </p:oleObj>
              </mc:Choice>
              <mc:Fallback>
                <p:oleObj name="think-cell Slide" r:id="rId14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1DD657-3989-41A8-98FB-6486221DF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9B79E-3EF7-44EC-9C41-D51AB6B23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1E11C-60F8-420C-AF2F-DE77ACD3A8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6E3F8-E06D-4242-9FEF-8EE4514E7F93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1C075-0FAF-4110-B306-089FBE6198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5EFBF-068E-48F8-9726-99A75083B4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4B722-53C4-476D-A582-754B44840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708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2F36A173-24B2-4D7E-B36B-879F5EBA9C7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9235208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473" imgH="473" progId="TCLayout.ActiveDocument.1">
                  <p:embed/>
                </p:oleObj>
              </mc:Choice>
              <mc:Fallback>
                <p:oleObj name="think-cell Slide" r:id="rId14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C79E81-8381-4E48-BCFC-2911F1C5E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6E6D9-0ACE-4337-833B-E09C3DAA5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4AAB2-86CD-4116-8B84-9550C412FF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5C9B0-08E8-41B0-A02E-52ACC68A9751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8C0B7-2E07-4144-A7B0-225D68E703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2DC30-E2CA-4960-A09A-46697E09C3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40502-D06A-47D2-9AC1-E7D33D5F5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50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6FE6C05A-160C-43C1-A756-1F79FFAF014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408624644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8" imgW="473" imgH="473" progId="TCLayout.ActiveDocument.1">
                  <p:embed/>
                </p:oleObj>
              </mc:Choice>
              <mc:Fallback>
                <p:oleObj name="think-cell Slide" r:id="rId18" imgW="473" imgH="47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6FE6C05A-160C-43C1-A756-1F79FFAF01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DA15D15A-7E51-4D91-865E-3957DD01516C}"/>
              </a:ext>
            </a:extLst>
          </p:cNvPr>
          <p:cNvSpPr/>
          <p:nvPr userDrawn="1">
            <p:custDataLst>
              <p:tags r:id="rId1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61E802-B031-4416-92DB-9C9C4A81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0FF37-FD28-4DB9-B284-B78E7203C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991FA-82A3-43A5-915B-0C07AE8253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3BDF0-BDB4-40D5-A17A-96124948087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5618C-85D6-4633-A8FC-85BD826CB1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02233-4F6A-4819-B8EC-FA0EF789E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2F935-8796-47B9-9762-97D43EE28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049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D03FA032-FB0C-4995-A0A4-336F477FBC9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682991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7ABD1-920D-48E0-BEB6-5AA8372A7359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EB797-8F94-4427-B2CD-1C6C082071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26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59760" y="106627"/>
            <a:ext cx="6872478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01848" y="2230015"/>
            <a:ext cx="6988302" cy="1470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2849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jpe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7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3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15A80F-21E1-4E9B-9FDE-CD8D19D7A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1650"/>
            <a:ext cx="9144000" cy="197822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Лекарственное обеспечение 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 с психическими расстройствами 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Республике Казахстан</a:t>
            </a:r>
          </a:p>
        </p:txBody>
      </p:sp>
      <p:pic>
        <p:nvPicPr>
          <p:cNvPr id="3" name="Объект 6">
            <a:extLst>
              <a:ext uri="{FF2B5EF4-FFF2-40B4-BE49-F238E27FC236}">
                <a16:creationId xmlns:a16="http://schemas.microsoft.com/office/drawing/2014/main" id="{B24EC3C4-A05C-4400-B896-3BEA0B9A12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49" y="337683"/>
            <a:ext cx="1007154" cy="661245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26EC4E3-40F0-41C8-BF9D-70233F1EE235}"/>
              </a:ext>
            </a:extLst>
          </p:cNvPr>
          <p:cNvSpPr/>
          <p:nvPr/>
        </p:nvSpPr>
        <p:spPr>
          <a:xfrm>
            <a:off x="1729529" y="352597"/>
            <a:ext cx="8732941" cy="646331"/>
          </a:xfrm>
          <a:prstGeom prst="rect">
            <a:avLst/>
          </a:prstGeom>
          <a:ln w="254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Республиканский научно-практический центр психического здоровья 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РК</a:t>
            </a:r>
            <a:endParaRPr lang="ru-KZ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808CA95-70A1-4D8F-ADE3-625ADCE5A706}"/>
              </a:ext>
            </a:extLst>
          </p:cNvPr>
          <p:cNvSpPr/>
          <p:nvPr/>
        </p:nvSpPr>
        <p:spPr>
          <a:xfrm>
            <a:off x="7566870" y="5556841"/>
            <a:ext cx="4165612" cy="830997"/>
          </a:xfrm>
          <a:prstGeom prst="rect">
            <a:avLst/>
          </a:prstGeom>
          <a:ln w="254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Байпеисов Д.М. – заместитель генерального директора по стратегическому развитию</a:t>
            </a:r>
            <a:endParaRPr lang="ru-KZ" sz="16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02698F-FAD8-489E-A2C9-D8B03E54560E}"/>
              </a:ext>
            </a:extLst>
          </p:cNvPr>
          <p:cNvSpPr txBox="1"/>
          <p:nvPr/>
        </p:nvSpPr>
        <p:spPr>
          <a:xfrm>
            <a:off x="660141" y="5972339"/>
            <a:ext cx="21577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CP-266104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660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0EFC083-94B5-4A28-8381-1ED52AB2B705}"/>
              </a:ext>
            </a:extLst>
          </p:cNvPr>
          <p:cNvSpPr/>
          <p:nvPr/>
        </p:nvSpPr>
        <p:spPr>
          <a:xfrm>
            <a:off x="1675234" y="156017"/>
            <a:ext cx="96993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ЗАКУП ЛЕКАРСТВЕННЫХ СРЕДСТВ</a:t>
            </a:r>
          </a:p>
        </p:txBody>
      </p:sp>
      <p:pic>
        <p:nvPicPr>
          <p:cNvPr id="18" name="Объект 6">
            <a:extLst>
              <a:ext uri="{FF2B5EF4-FFF2-40B4-BE49-F238E27FC236}">
                <a16:creationId xmlns:a16="http://schemas.microsoft.com/office/drawing/2014/main" id="{DDE8ACB5-6FA1-4DED-B047-E4B530F95E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86" y="101770"/>
            <a:ext cx="804934" cy="528478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905B2C5D-9458-40E9-97F7-ABAA8951A640}"/>
              </a:ext>
            </a:extLst>
          </p:cNvPr>
          <p:cNvSpPr txBox="1"/>
          <p:nvPr/>
        </p:nvSpPr>
        <p:spPr>
          <a:xfrm>
            <a:off x="384443" y="630248"/>
            <a:ext cx="1144638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 ЛС осуществляется в соответствии c Правилами организации и проведения закупа ЛС, медицинских изделий и специализированных лечебных продуктов в рамках ГОБМП и ОСМС, фармацевтических услуг 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(Постановление Правительства РК от 4 июня 2021 года № 375).</a:t>
            </a:r>
          </a:p>
          <a:p>
            <a:pPr algn="ctr"/>
            <a:endParaRPr lang="ru-K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4" name="Group 35">
            <a:extLst>
              <a:ext uri="{FF2B5EF4-FFF2-40B4-BE49-F238E27FC236}">
                <a16:creationId xmlns:a16="http://schemas.microsoft.com/office/drawing/2014/main" id="{48558210-D0F8-46FD-9F29-C3B9461D1D3F}"/>
              </a:ext>
            </a:extLst>
          </p:cNvPr>
          <p:cNvGrpSpPr/>
          <p:nvPr/>
        </p:nvGrpSpPr>
        <p:grpSpPr>
          <a:xfrm>
            <a:off x="563798" y="3859972"/>
            <a:ext cx="4887329" cy="518043"/>
            <a:chOff x="243703" y="3031249"/>
            <a:chExt cx="2278804" cy="584394"/>
          </a:xfrm>
        </p:grpSpPr>
        <p:sp>
          <p:nvSpPr>
            <p:cNvPr id="55" name="Right Brace 33">
              <a:extLst>
                <a:ext uri="{FF2B5EF4-FFF2-40B4-BE49-F238E27FC236}">
                  <a16:creationId xmlns:a16="http://schemas.microsoft.com/office/drawing/2014/main" id="{F8FF481B-D529-4452-844B-00135DD8065B}"/>
                </a:ext>
              </a:extLst>
            </p:cNvPr>
            <p:cNvSpPr/>
            <p:nvPr/>
          </p:nvSpPr>
          <p:spPr>
            <a:xfrm rot="5400000">
              <a:off x="1226369" y="2048583"/>
              <a:ext cx="313471" cy="2278804"/>
            </a:xfrm>
            <a:prstGeom prst="rightBrac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endParaRPr>
            </a:p>
          </p:txBody>
        </p:sp>
        <p:sp>
          <p:nvSpPr>
            <p:cNvPr id="56" name="Rectangle 34">
              <a:extLst>
                <a:ext uri="{FF2B5EF4-FFF2-40B4-BE49-F238E27FC236}">
                  <a16:creationId xmlns:a16="http://schemas.microsoft.com/office/drawing/2014/main" id="{AC36E55F-E027-467B-8570-D9BD0451F56B}"/>
                </a:ext>
              </a:extLst>
            </p:cNvPr>
            <p:cNvSpPr/>
            <p:nvPr/>
          </p:nvSpPr>
          <p:spPr>
            <a:xfrm>
              <a:off x="361770" y="3303166"/>
              <a:ext cx="2066258" cy="3124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до 1 </a:t>
              </a:r>
              <a:r>
                <a:rPr lang="ru-RU" sz="12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ноября текущего года, предыдущего к планируемому году</a:t>
              </a:r>
              <a:r>
                <a:rPr kumimoji="0" lang="ru-RU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37AB4304-6C3A-403A-A892-DA5503465764}"/>
              </a:ext>
            </a:extLst>
          </p:cNvPr>
          <p:cNvGrpSpPr/>
          <p:nvPr/>
        </p:nvGrpSpPr>
        <p:grpSpPr>
          <a:xfrm>
            <a:off x="762080" y="2230149"/>
            <a:ext cx="1536374" cy="1712459"/>
            <a:chOff x="445795" y="4724393"/>
            <a:chExt cx="1338334" cy="702690"/>
          </a:xfrm>
        </p:grpSpPr>
        <p:sp>
          <p:nvSpPr>
            <p:cNvPr id="61" name="Rectangle 20">
              <a:extLst>
                <a:ext uri="{FF2B5EF4-FFF2-40B4-BE49-F238E27FC236}">
                  <a16:creationId xmlns:a16="http://schemas.microsoft.com/office/drawing/2014/main" id="{CCE9DA64-526E-468B-B370-C5EB07818C6E}"/>
                </a:ext>
              </a:extLst>
            </p:cNvPr>
            <p:cNvSpPr/>
            <p:nvPr/>
          </p:nvSpPr>
          <p:spPr>
            <a:xfrm>
              <a:off x="445796" y="4724393"/>
              <a:ext cx="1338333" cy="196288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МО</a:t>
              </a:r>
            </a:p>
          </p:txBody>
        </p:sp>
        <p:sp>
          <p:nvSpPr>
            <p:cNvPr id="62" name="Rectangle 20">
              <a:extLst>
                <a:ext uri="{FF2B5EF4-FFF2-40B4-BE49-F238E27FC236}">
                  <a16:creationId xmlns:a16="http://schemas.microsoft.com/office/drawing/2014/main" id="{733E0E53-E81B-4046-B551-AE322034614E}"/>
                </a:ext>
              </a:extLst>
            </p:cNvPr>
            <p:cNvSpPr/>
            <p:nvPr/>
          </p:nvSpPr>
          <p:spPr>
            <a:xfrm>
              <a:off x="445795" y="4920681"/>
              <a:ext cx="1338333" cy="5064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Формирование </a:t>
              </a: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окончательной </a:t>
              </a: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заявки в </a:t>
              </a: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рамках выделенных </a:t>
              </a:r>
              <a:r>
                <a:rPr kumimoji="0" lang="ru-RU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средст</a:t>
              </a:r>
              <a:r>
                <a:rPr lang="ru-RU" sz="14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в</a:t>
              </a:r>
              <a:endPara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3" name="Группа 62">
            <a:extLst>
              <a:ext uri="{FF2B5EF4-FFF2-40B4-BE49-F238E27FC236}">
                <a16:creationId xmlns:a16="http://schemas.microsoft.com/office/drawing/2014/main" id="{E9741A2C-0486-4932-8A41-D0B980580AAF}"/>
              </a:ext>
            </a:extLst>
          </p:cNvPr>
          <p:cNvGrpSpPr/>
          <p:nvPr/>
        </p:nvGrpSpPr>
        <p:grpSpPr>
          <a:xfrm>
            <a:off x="2398614" y="2774066"/>
            <a:ext cx="1293974" cy="586753"/>
            <a:chOff x="1902591" y="4978748"/>
            <a:chExt cx="1481497" cy="586753"/>
          </a:xfrm>
        </p:grpSpPr>
        <p:sp>
          <p:nvSpPr>
            <p:cNvPr id="64" name="Rectangle 24">
              <a:extLst>
                <a:ext uri="{FF2B5EF4-FFF2-40B4-BE49-F238E27FC236}">
                  <a16:creationId xmlns:a16="http://schemas.microsoft.com/office/drawing/2014/main" id="{7BE9AA5F-E08D-41CA-851A-908E191D5839}"/>
                </a:ext>
              </a:extLst>
            </p:cNvPr>
            <p:cNvSpPr/>
            <p:nvPr/>
          </p:nvSpPr>
          <p:spPr>
            <a:xfrm>
              <a:off x="2016379" y="5147453"/>
              <a:ext cx="1248291" cy="233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ЕФИС</a:t>
              </a:r>
            </a:p>
          </p:txBody>
        </p:sp>
        <p:sp>
          <p:nvSpPr>
            <p:cNvPr id="65" name="Стрелка: вправо 64">
              <a:extLst>
                <a:ext uri="{FF2B5EF4-FFF2-40B4-BE49-F238E27FC236}">
                  <a16:creationId xmlns:a16="http://schemas.microsoft.com/office/drawing/2014/main" id="{500DA3D1-9918-4599-B1B7-AADD79FF4FA0}"/>
                </a:ext>
              </a:extLst>
            </p:cNvPr>
            <p:cNvSpPr/>
            <p:nvPr/>
          </p:nvSpPr>
          <p:spPr>
            <a:xfrm>
              <a:off x="1902591" y="4978748"/>
              <a:ext cx="1481497" cy="586753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/>
            </a:p>
          </p:txBody>
        </p:sp>
      </p:grp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4468EE7E-943D-4151-BD71-66E2C044F128}"/>
              </a:ext>
            </a:extLst>
          </p:cNvPr>
          <p:cNvGrpSpPr/>
          <p:nvPr/>
        </p:nvGrpSpPr>
        <p:grpSpPr>
          <a:xfrm>
            <a:off x="3716515" y="2231750"/>
            <a:ext cx="1468903" cy="1712461"/>
            <a:chOff x="445795" y="4724393"/>
            <a:chExt cx="1338334" cy="960159"/>
          </a:xfrm>
        </p:grpSpPr>
        <p:sp>
          <p:nvSpPr>
            <p:cNvPr id="67" name="Rectangle 20">
              <a:extLst>
                <a:ext uri="{FF2B5EF4-FFF2-40B4-BE49-F238E27FC236}">
                  <a16:creationId xmlns:a16="http://schemas.microsoft.com/office/drawing/2014/main" id="{01A0AC76-909F-4EE2-8470-49CCEFD01D77}"/>
                </a:ext>
              </a:extLst>
            </p:cNvPr>
            <p:cNvSpPr/>
            <p:nvPr/>
          </p:nvSpPr>
          <p:spPr>
            <a:xfrm>
              <a:off x="445796" y="4724393"/>
              <a:ext cx="1338333" cy="374474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600" dirty="0">
                  <a:solidFill>
                    <a:prstClr val="white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Филиал ФСМС </a:t>
              </a: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20">
              <a:extLst>
                <a:ext uri="{FF2B5EF4-FFF2-40B4-BE49-F238E27FC236}">
                  <a16:creationId xmlns:a16="http://schemas.microsoft.com/office/drawing/2014/main" id="{A7B17D4A-1C8E-48A6-80CE-E5D202A70A4C}"/>
                </a:ext>
              </a:extLst>
            </p:cNvPr>
            <p:cNvSpPr/>
            <p:nvPr/>
          </p:nvSpPr>
          <p:spPr>
            <a:xfrm>
              <a:off x="445795" y="5098867"/>
              <a:ext cx="1338333" cy="5856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Согласование </a:t>
              </a: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окончательной</a:t>
              </a: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заявки </a:t>
              </a:r>
            </a:p>
          </p:txBody>
        </p:sp>
      </p:grpSp>
      <p:grpSp>
        <p:nvGrpSpPr>
          <p:cNvPr id="69" name="Группа 68">
            <a:extLst>
              <a:ext uri="{FF2B5EF4-FFF2-40B4-BE49-F238E27FC236}">
                <a16:creationId xmlns:a16="http://schemas.microsoft.com/office/drawing/2014/main" id="{E9ECA8DF-9FAB-43D3-B41F-C3EB415266E0}"/>
              </a:ext>
            </a:extLst>
          </p:cNvPr>
          <p:cNvGrpSpPr/>
          <p:nvPr/>
        </p:nvGrpSpPr>
        <p:grpSpPr>
          <a:xfrm>
            <a:off x="6400399" y="2231962"/>
            <a:ext cx="1410762" cy="1712461"/>
            <a:chOff x="445795" y="4724393"/>
            <a:chExt cx="1338334" cy="960159"/>
          </a:xfrm>
        </p:grpSpPr>
        <p:sp>
          <p:nvSpPr>
            <p:cNvPr id="70" name="Rectangle 20">
              <a:extLst>
                <a:ext uri="{FF2B5EF4-FFF2-40B4-BE49-F238E27FC236}">
                  <a16:creationId xmlns:a16="http://schemas.microsoft.com/office/drawing/2014/main" id="{E08433F2-6F73-488F-877B-AB00E1889994}"/>
                </a:ext>
              </a:extLst>
            </p:cNvPr>
            <p:cNvSpPr/>
            <p:nvPr/>
          </p:nvSpPr>
          <p:spPr>
            <a:xfrm>
              <a:off x="445796" y="4724393"/>
              <a:ext cx="1338333" cy="374474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600" dirty="0">
                  <a:solidFill>
                    <a:prstClr val="white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ЕД </a:t>
              </a: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 20">
              <a:extLst>
                <a:ext uri="{FF2B5EF4-FFF2-40B4-BE49-F238E27FC236}">
                  <a16:creationId xmlns:a16="http://schemas.microsoft.com/office/drawing/2014/main" id="{91EA84C9-5E5E-4EDC-AC06-4160AE0E40A1}"/>
                </a:ext>
              </a:extLst>
            </p:cNvPr>
            <p:cNvSpPr/>
            <p:nvPr/>
          </p:nvSpPr>
          <p:spPr>
            <a:xfrm>
              <a:off x="445795" y="5098867"/>
              <a:ext cx="1338333" cy="5856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400" dirty="0">
                  <a:solidFill>
                    <a:srgbClr val="002060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Формирование сводной </a:t>
              </a:r>
              <a:r>
                <a:rPr lang="ru-RU" sz="14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окончательной</a:t>
              </a:r>
              <a:r>
                <a:rPr lang="ru-RU" sz="1400" dirty="0">
                  <a:solidFill>
                    <a:srgbClr val="002060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 заявки по РК</a:t>
              </a: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73" name="Rectangle 20">
            <a:extLst>
              <a:ext uri="{FF2B5EF4-FFF2-40B4-BE49-F238E27FC236}">
                <a16:creationId xmlns:a16="http://schemas.microsoft.com/office/drawing/2014/main" id="{9AD56EBC-66FF-4ACE-BD10-FE65AEE5937C}"/>
              </a:ext>
            </a:extLst>
          </p:cNvPr>
          <p:cNvSpPr/>
          <p:nvPr/>
        </p:nvSpPr>
        <p:spPr>
          <a:xfrm>
            <a:off x="9038693" y="2158836"/>
            <a:ext cx="1338333" cy="66788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МЗ РК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Rectangle 20">
            <a:extLst>
              <a:ext uri="{FF2B5EF4-FFF2-40B4-BE49-F238E27FC236}">
                <a16:creationId xmlns:a16="http://schemas.microsoft.com/office/drawing/2014/main" id="{42BE6FA6-B959-4999-9D12-910E06EECFB7}"/>
              </a:ext>
            </a:extLst>
          </p:cNvPr>
          <p:cNvSpPr/>
          <p:nvPr/>
        </p:nvSpPr>
        <p:spPr>
          <a:xfrm>
            <a:off x="10377026" y="2160950"/>
            <a:ext cx="1338333" cy="6607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Согласование окончательной заявки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8" name="Группа 77">
            <a:extLst>
              <a:ext uri="{FF2B5EF4-FFF2-40B4-BE49-F238E27FC236}">
                <a16:creationId xmlns:a16="http://schemas.microsoft.com/office/drawing/2014/main" id="{6F840933-8751-41FB-91F5-BDCAC05D1B85}"/>
              </a:ext>
            </a:extLst>
          </p:cNvPr>
          <p:cNvGrpSpPr/>
          <p:nvPr/>
        </p:nvGrpSpPr>
        <p:grpSpPr>
          <a:xfrm>
            <a:off x="5248498" y="2774066"/>
            <a:ext cx="1096099" cy="586753"/>
            <a:chOff x="1902591" y="4978748"/>
            <a:chExt cx="1481497" cy="586753"/>
          </a:xfrm>
        </p:grpSpPr>
        <p:sp>
          <p:nvSpPr>
            <p:cNvPr id="79" name="Rectangle 24">
              <a:extLst>
                <a:ext uri="{FF2B5EF4-FFF2-40B4-BE49-F238E27FC236}">
                  <a16:creationId xmlns:a16="http://schemas.microsoft.com/office/drawing/2014/main" id="{8F32B9FF-D0F0-4D9C-B3A8-16AA9851B5F2}"/>
                </a:ext>
              </a:extLst>
            </p:cNvPr>
            <p:cNvSpPr/>
            <p:nvPr/>
          </p:nvSpPr>
          <p:spPr>
            <a:xfrm>
              <a:off x="2016379" y="5147453"/>
              <a:ext cx="1248291" cy="233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Стрелка: вправо 79">
              <a:extLst>
                <a:ext uri="{FF2B5EF4-FFF2-40B4-BE49-F238E27FC236}">
                  <a16:creationId xmlns:a16="http://schemas.microsoft.com/office/drawing/2014/main" id="{D3CC7FF6-9D03-43B8-ABB2-DC03A4951D42}"/>
                </a:ext>
              </a:extLst>
            </p:cNvPr>
            <p:cNvSpPr/>
            <p:nvPr/>
          </p:nvSpPr>
          <p:spPr>
            <a:xfrm>
              <a:off x="1902591" y="4978748"/>
              <a:ext cx="1481497" cy="586753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/>
            </a:p>
          </p:txBody>
        </p:sp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D3E908A0-D152-4D26-9096-A5A4550880F4}"/>
              </a:ext>
            </a:extLst>
          </p:cNvPr>
          <p:cNvGrpSpPr/>
          <p:nvPr/>
        </p:nvGrpSpPr>
        <p:grpSpPr>
          <a:xfrm>
            <a:off x="7467461" y="2129208"/>
            <a:ext cx="1804132" cy="713053"/>
            <a:chOff x="7402311" y="1846030"/>
            <a:chExt cx="1804132" cy="713053"/>
          </a:xfrm>
        </p:grpSpPr>
        <p:grpSp>
          <p:nvGrpSpPr>
            <p:cNvPr id="75" name="Группа 74">
              <a:extLst>
                <a:ext uri="{FF2B5EF4-FFF2-40B4-BE49-F238E27FC236}">
                  <a16:creationId xmlns:a16="http://schemas.microsoft.com/office/drawing/2014/main" id="{796A289D-BB20-4797-9CA5-0E3FA8030BE8}"/>
                </a:ext>
              </a:extLst>
            </p:cNvPr>
            <p:cNvGrpSpPr/>
            <p:nvPr/>
          </p:nvGrpSpPr>
          <p:grpSpPr>
            <a:xfrm>
              <a:off x="7874241" y="1846030"/>
              <a:ext cx="1073690" cy="713053"/>
              <a:chOff x="1902591" y="4978748"/>
              <a:chExt cx="1481497" cy="586753"/>
            </a:xfrm>
          </p:grpSpPr>
          <p:sp>
            <p:nvSpPr>
              <p:cNvPr id="76" name="Rectangle 24">
                <a:extLst>
                  <a:ext uri="{FF2B5EF4-FFF2-40B4-BE49-F238E27FC236}">
                    <a16:creationId xmlns:a16="http://schemas.microsoft.com/office/drawing/2014/main" id="{FFB33A77-1619-40C1-8F3F-CF292B3C3EAF}"/>
                  </a:ext>
                </a:extLst>
              </p:cNvPr>
              <p:cNvSpPr/>
              <p:nvPr/>
            </p:nvSpPr>
            <p:spPr>
              <a:xfrm>
                <a:off x="2016379" y="5147453"/>
                <a:ext cx="1248291" cy="233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Стрелка: вправо 76">
                <a:extLst>
                  <a:ext uri="{FF2B5EF4-FFF2-40B4-BE49-F238E27FC236}">
                    <a16:creationId xmlns:a16="http://schemas.microsoft.com/office/drawing/2014/main" id="{A9E2723E-A0DA-440A-B972-141D9F8178E8}"/>
                  </a:ext>
                </a:extLst>
              </p:cNvPr>
              <p:cNvSpPr/>
              <p:nvPr/>
            </p:nvSpPr>
            <p:spPr>
              <a:xfrm>
                <a:off x="1902591" y="4978748"/>
                <a:ext cx="1481497" cy="586753"/>
              </a:xfrm>
              <a:prstGeom prst="rightArrow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KZ"/>
              </a:p>
            </p:txBody>
          </p:sp>
        </p:grpSp>
        <p:sp>
          <p:nvSpPr>
            <p:cNvPr id="59" name="Rectangle 38">
              <a:extLst>
                <a:ext uri="{FF2B5EF4-FFF2-40B4-BE49-F238E27FC236}">
                  <a16:creationId xmlns:a16="http://schemas.microsoft.com/office/drawing/2014/main" id="{EF717845-E087-4A38-8472-84CCE837F71D}"/>
                </a:ext>
              </a:extLst>
            </p:cNvPr>
            <p:cNvSpPr/>
            <p:nvPr/>
          </p:nvSpPr>
          <p:spPr>
            <a:xfrm>
              <a:off x="7402311" y="1961230"/>
              <a:ext cx="180413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10 рабочих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дней  </a:t>
              </a:r>
            </a:p>
          </p:txBody>
        </p:sp>
      </p:grpSp>
      <p:sp>
        <p:nvSpPr>
          <p:cNvPr id="81" name="Rectangle 20">
            <a:extLst>
              <a:ext uri="{FF2B5EF4-FFF2-40B4-BE49-F238E27FC236}">
                <a16:creationId xmlns:a16="http://schemas.microsoft.com/office/drawing/2014/main" id="{16F9CA62-6231-4A2F-B659-A2B010021B8F}"/>
              </a:ext>
            </a:extLst>
          </p:cNvPr>
          <p:cNvSpPr/>
          <p:nvPr/>
        </p:nvSpPr>
        <p:spPr>
          <a:xfrm>
            <a:off x="9038693" y="3274727"/>
            <a:ext cx="1338333" cy="66788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prstClr val="white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Единый дистрибьютер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" name="Rectangle 20">
            <a:extLst>
              <a:ext uri="{FF2B5EF4-FFF2-40B4-BE49-F238E27FC236}">
                <a16:creationId xmlns:a16="http://schemas.microsoft.com/office/drawing/2014/main" id="{7742380D-826B-4F0D-96FD-BA4167C6B644}"/>
              </a:ext>
            </a:extLst>
          </p:cNvPr>
          <p:cNvSpPr/>
          <p:nvPr/>
        </p:nvSpPr>
        <p:spPr>
          <a:xfrm>
            <a:off x="10377026" y="3276841"/>
            <a:ext cx="1338333" cy="6607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3" name="Группа 82">
            <a:extLst>
              <a:ext uri="{FF2B5EF4-FFF2-40B4-BE49-F238E27FC236}">
                <a16:creationId xmlns:a16="http://schemas.microsoft.com/office/drawing/2014/main" id="{06E512CF-0B74-4676-A129-BED2E9670A01}"/>
              </a:ext>
            </a:extLst>
          </p:cNvPr>
          <p:cNvGrpSpPr/>
          <p:nvPr/>
        </p:nvGrpSpPr>
        <p:grpSpPr>
          <a:xfrm>
            <a:off x="7437271" y="3225016"/>
            <a:ext cx="1804132" cy="713053"/>
            <a:chOff x="7402311" y="1846030"/>
            <a:chExt cx="1804132" cy="713053"/>
          </a:xfrm>
        </p:grpSpPr>
        <p:grpSp>
          <p:nvGrpSpPr>
            <p:cNvPr id="84" name="Группа 83">
              <a:extLst>
                <a:ext uri="{FF2B5EF4-FFF2-40B4-BE49-F238E27FC236}">
                  <a16:creationId xmlns:a16="http://schemas.microsoft.com/office/drawing/2014/main" id="{C060FDD4-DC05-46EC-8931-CD55E5F24AC4}"/>
                </a:ext>
              </a:extLst>
            </p:cNvPr>
            <p:cNvGrpSpPr/>
            <p:nvPr/>
          </p:nvGrpSpPr>
          <p:grpSpPr>
            <a:xfrm>
              <a:off x="7874241" y="1846030"/>
              <a:ext cx="1073690" cy="713053"/>
              <a:chOff x="1902591" y="4978748"/>
              <a:chExt cx="1481497" cy="586753"/>
            </a:xfrm>
          </p:grpSpPr>
          <p:sp>
            <p:nvSpPr>
              <p:cNvPr id="86" name="Rectangle 24">
                <a:extLst>
                  <a:ext uri="{FF2B5EF4-FFF2-40B4-BE49-F238E27FC236}">
                    <a16:creationId xmlns:a16="http://schemas.microsoft.com/office/drawing/2014/main" id="{E962AFFA-908F-4574-B2A4-C3AE29F3D6D3}"/>
                  </a:ext>
                </a:extLst>
              </p:cNvPr>
              <p:cNvSpPr/>
              <p:nvPr/>
            </p:nvSpPr>
            <p:spPr>
              <a:xfrm>
                <a:off x="2016379" y="5147453"/>
                <a:ext cx="1248291" cy="233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Стрелка: вправо 86">
                <a:extLst>
                  <a:ext uri="{FF2B5EF4-FFF2-40B4-BE49-F238E27FC236}">
                    <a16:creationId xmlns:a16="http://schemas.microsoft.com/office/drawing/2014/main" id="{4A89B0A1-6AAC-42F9-B318-35E8E7409BD8}"/>
                  </a:ext>
                </a:extLst>
              </p:cNvPr>
              <p:cNvSpPr/>
              <p:nvPr/>
            </p:nvSpPr>
            <p:spPr>
              <a:xfrm>
                <a:off x="1902591" y="4978748"/>
                <a:ext cx="1481497" cy="586753"/>
              </a:xfrm>
              <a:prstGeom prst="rightArrow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KZ"/>
              </a:p>
            </p:txBody>
          </p:sp>
        </p:grpSp>
        <p:sp>
          <p:nvSpPr>
            <p:cNvPr id="85" name="Rectangle 38">
              <a:extLst>
                <a:ext uri="{FF2B5EF4-FFF2-40B4-BE49-F238E27FC236}">
                  <a16:creationId xmlns:a16="http://schemas.microsoft.com/office/drawing/2014/main" id="{859DF416-4407-4F10-91AD-94F1E7E65C3E}"/>
                </a:ext>
              </a:extLst>
            </p:cNvPr>
            <p:cNvSpPr/>
            <p:nvPr/>
          </p:nvSpPr>
          <p:spPr>
            <a:xfrm>
              <a:off x="7402311" y="1961230"/>
              <a:ext cx="1804132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C4622813-D85A-4B96-9E6E-30968F6EDE98}"/>
              </a:ext>
            </a:extLst>
          </p:cNvPr>
          <p:cNvSpPr txBox="1"/>
          <p:nvPr/>
        </p:nvSpPr>
        <p:spPr>
          <a:xfrm>
            <a:off x="10377026" y="3257516"/>
            <a:ext cx="14036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Договор оплаты фармацевтических услуг</a:t>
            </a:r>
          </a:p>
        </p:txBody>
      </p:sp>
      <p:grpSp>
        <p:nvGrpSpPr>
          <p:cNvPr id="89" name="Group 35">
            <a:extLst>
              <a:ext uri="{FF2B5EF4-FFF2-40B4-BE49-F238E27FC236}">
                <a16:creationId xmlns:a16="http://schemas.microsoft.com/office/drawing/2014/main" id="{3ECF5740-F100-44B9-AA1C-DB71C44C5D33}"/>
              </a:ext>
            </a:extLst>
          </p:cNvPr>
          <p:cNvGrpSpPr/>
          <p:nvPr/>
        </p:nvGrpSpPr>
        <p:grpSpPr>
          <a:xfrm>
            <a:off x="6344597" y="3955280"/>
            <a:ext cx="5486235" cy="518043"/>
            <a:chOff x="243703" y="3031249"/>
            <a:chExt cx="2278804" cy="584394"/>
          </a:xfrm>
        </p:grpSpPr>
        <p:sp>
          <p:nvSpPr>
            <p:cNvPr id="90" name="Right Brace 33">
              <a:extLst>
                <a:ext uri="{FF2B5EF4-FFF2-40B4-BE49-F238E27FC236}">
                  <a16:creationId xmlns:a16="http://schemas.microsoft.com/office/drawing/2014/main" id="{BFE2CF78-6E01-417E-8A97-8B5C84213061}"/>
                </a:ext>
              </a:extLst>
            </p:cNvPr>
            <p:cNvSpPr/>
            <p:nvPr/>
          </p:nvSpPr>
          <p:spPr>
            <a:xfrm rot="5400000">
              <a:off x="1226369" y="2048583"/>
              <a:ext cx="313471" cy="2278804"/>
            </a:xfrm>
            <a:prstGeom prst="rightBrac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endParaRPr>
            </a:p>
          </p:txBody>
        </p:sp>
        <p:sp>
          <p:nvSpPr>
            <p:cNvPr id="91" name="Rectangle 34">
              <a:extLst>
                <a:ext uri="{FF2B5EF4-FFF2-40B4-BE49-F238E27FC236}">
                  <a16:creationId xmlns:a16="http://schemas.microsoft.com/office/drawing/2014/main" id="{E7DCDC98-B2A4-4F39-9B29-A6F99C4F1120}"/>
                </a:ext>
              </a:extLst>
            </p:cNvPr>
            <p:cNvSpPr/>
            <p:nvPr/>
          </p:nvSpPr>
          <p:spPr>
            <a:xfrm>
              <a:off x="361770" y="3303166"/>
              <a:ext cx="2066258" cy="3124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до 25 декабря</a:t>
              </a:r>
              <a:r>
                <a:rPr lang="ru-RU" sz="12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года, предыдущего к планируемому году</a:t>
              </a:r>
              <a:r>
                <a:rPr kumimoji="0" lang="ru-RU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96" name="Rectangle 20">
            <a:extLst>
              <a:ext uri="{FF2B5EF4-FFF2-40B4-BE49-F238E27FC236}">
                <a16:creationId xmlns:a16="http://schemas.microsoft.com/office/drawing/2014/main" id="{F3AADB96-E0C6-437E-ABED-92EDC5BB4219}"/>
              </a:ext>
            </a:extLst>
          </p:cNvPr>
          <p:cNvSpPr/>
          <p:nvPr/>
        </p:nvSpPr>
        <p:spPr>
          <a:xfrm>
            <a:off x="533300" y="5170077"/>
            <a:ext cx="1914010" cy="85472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Территориальные УЗ</a:t>
            </a:r>
          </a:p>
        </p:txBody>
      </p:sp>
      <p:sp>
        <p:nvSpPr>
          <p:cNvPr id="97" name="Rectangle 20">
            <a:extLst>
              <a:ext uri="{FF2B5EF4-FFF2-40B4-BE49-F238E27FC236}">
                <a16:creationId xmlns:a16="http://schemas.microsoft.com/office/drawing/2014/main" id="{F08A5C40-7C96-4AC1-B586-DE013EA681FA}"/>
              </a:ext>
            </a:extLst>
          </p:cNvPr>
          <p:cNvSpPr/>
          <p:nvPr/>
        </p:nvSpPr>
        <p:spPr>
          <a:xfrm>
            <a:off x="2447309" y="5181069"/>
            <a:ext cx="9416906" cy="8437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- расчет потребности (предварительный, скорректированный и дополнительный),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- мониторинг: использования (освоения) выделенных финансовых средств на АЛО, выписки (назначения) рецептов, доступности ЛС населению;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- распределение (перераспределение) ЛС, ИМН при необходимости в пределах административно-территориальной единицы.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1F5AEC6-2CAF-4F44-9F2C-D284BA043AD3}"/>
              </a:ext>
            </a:extLst>
          </p:cNvPr>
          <p:cNvSpPr txBox="1"/>
          <p:nvPr/>
        </p:nvSpPr>
        <p:spPr>
          <a:xfrm>
            <a:off x="5142950" y="6330477"/>
            <a:ext cx="669975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обеспечения лекарственными средствами граждан </a:t>
            </a:r>
          </a:p>
          <a:p>
            <a:pPr algn="r"/>
            <a:r>
              <a:rPr lang="ru-RU" sz="105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(утв. приказом МЗСР РК от 30.09.2015г. № 766, в редакции приказа МЗ РК от 14.05.2019г. № ҚР ДСМ-75) </a:t>
            </a:r>
          </a:p>
        </p:txBody>
      </p:sp>
    </p:spTree>
    <p:extLst>
      <p:ext uri="{BB962C8B-B14F-4D97-AF65-F5344CB8AC3E}">
        <p14:creationId xmlns:p14="http://schemas.microsoft.com/office/powerpoint/2010/main" val="2955791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1">
            <a:extLst>
              <a:ext uri="{FF2B5EF4-FFF2-40B4-BE49-F238E27FC236}">
                <a16:creationId xmlns:a16="http://schemas.microsoft.com/office/drawing/2014/main" id="{63E1D2CD-BD07-4218-ACD2-C357ACAA8B33}"/>
              </a:ext>
            </a:extLst>
          </p:cNvPr>
          <p:cNvSpPr/>
          <p:nvPr/>
        </p:nvSpPr>
        <p:spPr>
          <a:xfrm>
            <a:off x="1675234" y="156017"/>
            <a:ext cx="96993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ОБЕСПЕЧЕНИЕ ДОСТУПНОСТИ В ЛЕКАРСТВЕННЫХ СРЕДСТВАХ</a:t>
            </a:r>
          </a:p>
        </p:txBody>
      </p:sp>
      <p:pic>
        <p:nvPicPr>
          <p:cNvPr id="32" name="Объект 6">
            <a:extLst>
              <a:ext uri="{FF2B5EF4-FFF2-40B4-BE49-F238E27FC236}">
                <a16:creationId xmlns:a16="http://schemas.microsoft.com/office/drawing/2014/main" id="{E9D1D9CE-D91C-4BE6-B254-658966074E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86" y="101769"/>
            <a:ext cx="1007154" cy="661245"/>
          </a:xfrm>
          <a:prstGeom prst="rect">
            <a:avLst/>
          </a:prstGeom>
        </p:spPr>
      </p:pic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FE7110C3-F6E7-41E1-866E-D85B8C3299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1477900"/>
              </p:ext>
            </p:extLst>
          </p:nvPr>
        </p:nvGraphicFramePr>
        <p:xfrm>
          <a:off x="397756" y="833099"/>
          <a:ext cx="11209711" cy="5398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00B7534-BCDF-4775-B1AE-0C681DA22497}"/>
              </a:ext>
            </a:extLst>
          </p:cNvPr>
          <p:cNvSpPr txBox="1"/>
          <p:nvPr/>
        </p:nvSpPr>
        <p:spPr>
          <a:xfrm>
            <a:off x="5142950" y="6330477"/>
            <a:ext cx="669975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обеспечения лекарственными средствами граждан </a:t>
            </a:r>
          </a:p>
          <a:p>
            <a:pPr algn="r"/>
            <a:r>
              <a:rPr lang="ru-RU" sz="105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(утв. приказом МЗСР РК от 30.09.2015г. № 766, в редакции приказа МЗ РК от 14.05.2019г. № ҚР ДСМ-75) </a:t>
            </a:r>
          </a:p>
        </p:txBody>
      </p:sp>
    </p:spTree>
    <p:extLst>
      <p:ext uri="{BB962C8B-B14F-4D97-AF65-F5344CB8AC3E}">
        <p14:creationId xmlns:p14="http://schemas.microsoft.com/office/powerpoint/2010/main" val="3325406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0EFC083-94B5-4A28-8381-1ED52AB2B705}"/>
              </a:ext>
            </a:extLst>
          </p:cNvPr>
          <p:cNvSpPr/>
          <p:nvPr/>
        </p:nvSpPr>
        <p:spPr>
          <a:xfrm>
            <a:off x="1563617" y="178238"/>
            <a:ext cx="101990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Рациональное использование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лекарственных средств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Объект 6">
            <a:extLst>
              <a:ext uri="{FF2B5EF4-FFF2-40B4-BE49-F238E27FC236}">
                <a16:creationId xmlns:a16="http://schemas.microsoft.com/office/drawing/2014/main" id="{DDE8ACB5-6FA1-4DED-B047-E4B530F95E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86" y="101769"/>
            <a:ext cx="1007154" cy="661245"/>
          </a:xfrm>
          <a:prstGeom prst="rect">
            <a:avLst/>
          </a:prstGeom>
        </p:spPr>
      </p:pic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863D9F67-92E5-4524-A703-8E565E8E1D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1013622"/>
              </p:ext>
            </p:extLst>
          </p:nvPr>
        </p:nvGraphicFramePr>
        <p:xfrm>
          <a:off x="429295" y="1287908"/>
          <a:ext cx="11333409" cy="5203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B490B2F-0FB9-4B38-B5EB-A31094F4B18C}"/>
              </a:ext>
            </a:extLst>
          </p:cNvPr>
          <p:cNvSpPr txBox="1"/>
          <p:nvPr/>
        </p:nvSpPr>
        <p:spPr>
          <a:xfrm>
            <a:off x="429295" y="871572"/>
            <a:ext cx="1133340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Рациональное использование ЛС обеспечивается следующими мероприятиями:</a:t>
            </a:r>
            <a:endParaRPr lang="ru-KZ" sz="1400" dirty="0">
              <a:solidFill>
                <a:srgbClr val="002060"/>
              </a:solidFill>
            </a:endParaRPr>
          </a:p>
        </p:txBody>
      </p:sp>
      <p:sp>
        <p:nvSpPr>
          <p:cNvPr id="9" name="object 15">
            <a:extLst>
              <a:ext uri="{FF2B5EF4-FFF2-40B4-BE49-F238E27FC236}">
                <a16:creationId xmlns:a16="http://schemas.microsoft.com/office/drawing/2014/main" id="{7476CAB9-40BE-4805-9373-0704078EC7A1}"/>
              </a:ext>
            </a:extLst>
          </p:cNvPr>
          <p:cNvSpPr txBox="1"/>
          <p:nvPr/>
        </p:nvSpPr>
        <p:spPr>
          <a:xfrm>
            <a:off x="486987" y="1572781"/>
            <a:ext cx="6024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093579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object 15">
            <a:extLst>
              <a:ext uri="{FF2B5EF4-FFF2-40B4-BE49-F238E27FC236}">
                <a16:creationId xmlns:a16="http://schemas.microsoft.com/office/drawing/2014/main" id="{6C0BE4B7-B61A-49A2-B6AB-D67ACAE6C0C8}"/>
              </a:ext>
            </a:extLst>
          </p:cNvPr>
          <p:cNvSpPr txBox="1"/>
          <p:nvPr/>
        </p:nvSpPr>
        <p:spPr>
          <a:xfrm>
            <a:off x="887327" y="2256145"/>
            <a:ext cx="6024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93579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7544E4B5-ABDF-4027-B9C1-C825BD9AF1FC}"/>
              </a:ext>
            </a:extLst>
          </p:cNvPr>
          <p:cNvSpPr txBox="1"/>
          <p:nvPr/>
        </p:nvSpPr>
        <p:spPr>
          <a:xfrm>
            <a:off x="1143318" y="2999731"/>
            <a:ext cx="6024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rgbClr val="093579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3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object 15">
            <a:extLst>
              <a:ext uri="{FF2B5EF4-FFF2-40B4-BE49-F238E27FC236}">
                <a16:creationId xmlns:a16="http://schemas.microsoft.com/office/drawing/2014/main" id="{BEC5B5BF-6759-4B84-A961-FA4D031071C7}"/>
              </a:ext>
            </a:extLst>
          </p:cNvPr>
          <p:cNvSpPr txBox="1"/>
          <p:nvPr/>
        </p:nvSpPr>
        <p:spPr>
          <a:xfrm>
            <a:off x="1241805" y="3692327"/>
            <a:ext cx="6024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rgbClr val="093579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4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object 15">
            <a:extLst>
              <a:ext uri="{FF2B5EF4-FFF2-40B4-BE49-F238E27FC236}">
                <a16:creationId xmlns:a16="http://schemas.microsoft.com/office/drawing/2014/main" id="{947D0A09-279C-49D2-A4BB-BC1E0AECC833}"/>
              </a:ext>
            </a:extLst>
          </p:cNvPr>
          <p:cNvSpPr txBox="1"/>
          <p:nvPr/>
        </p:nvSpPr>
        <p:spPr>
          <a:xfrm>
            <a:off x="1143318" y="4407957"/>
            <a:ext cx="6024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rgbClr val="093579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5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object 15">
            <a:extLst>
              <a:ext uri="{FF2B5EF4-FFF2-40B4-BE49-F238E27FC236}">
                <a16:creationId xmlns:a16="http://schemas.microsoft.com/office/drawing/2014/main" id="{CD18B034-F9BE-45F2-B4F2-8ADB7895C070}"/>
              </a:ext>
            </a:extLst>
          </p:cNvPr>
          <p:cNvSpPr txBox="1"/>
          <p:nvPr/>
        </p:nvSpPr>
        <p:spPr>
          <a:xfrm>
            <a:off x="861131" y="5100553"/>
            <a:ext cx="6024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rgbClr val="093579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6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object 15">
            <a:extLst>
              <a:ext uri="{FF2B5EF4-FFF2-40B4-BE49-F238E27FC236}">
                <a16:creationId xmlns:a16="http://schemas.microsoft.com/office/drawing/2014/main" id="{AAF04CC9-8134-4972-9E78-1D9DC69E8E87}"/>
              </a:ext>
            </a:extLst>
          </p:cNvPr>
          <p:cNvSpPr txBox="1"/>
          <p:nvPr/>
        </p:nvSpPr>
        <p:spPr>
          <a:xfrm>
            <a:off x="494169" y="5801762"/>
            <a:ext cx="6024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rgbClr val="093579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7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1D7DC9-0243-42A8-93DC-F210DBBC2A24}"/>
              </a:ext>
            </a:extLst>
          </p:cNvPr>
          <p:cNvSpPr txBox="1"/>
          <p:nvPr/>
        </p:nvSpPr>
        <p:spPr>
          <a:xfrm>
            <a:off x="5142950" y="6330477"/>
            <a:ext cx="669975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обеспечения лекарственными средствами граждан </a:t>
            </a:r>
          </a:p>
          <a:p>
            <a:pPr algn="r"/>
            <a:r>
              <a:rPr lang="ru-RU" sz="105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(утв. приказом МЗСР РК от 30.09.2015г. № 766, в редакции приказа МЗ РК от 14.05.2019г. № ҚР ДСМ-75) </a:t>
            </a:r>
          </a:p>
        </p:txBody>
      </p:sp>
    </p:spTree>
    <p:extLst>
      <p:ext uri="{BB962C8B-B14F-4D97-AF65-F5344CB8AC3E}">
        <p14:creationId xmlns:p14="http://schemas.microsoft.com/office/powerpoint/2010/main" val="864061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6">
            <a:extLst>
              <a:ext uri="{FF2B5EF4-FFF2-40B4-BE49-F238E27FC236}">
                <a16:creationId xmlns:a16="http://schemas.microsoft.com/office/drawing/2014/main" id="{46D81D6A-8540-45F1-A16C-F148CCA66D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57" y="133390"/>
            <a:ext cx="1075474" cy="603918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0970F5C6-C557-4992-B37B-E81B0DB3BD76}"/>
              </a:ext>
            </a:extLst>
          </p:cNvPr>
          <p:cNvCxnSpPr>
            <a:cxnSpLocks/>
          </p:cNvCxnSpPr>
          <p:nvPr/>
        </p:nvCxnSpPr>
        <p:spPr>
          <a:xfrm flipH="1">
            <a:off x="6096000" y="491908"/>
            <a:ext cx="6021" cy="3566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2206FFAE-FA0F-499E-808A-41D05F06835B}"/>
              </a:ext>
            </a:extLst>
          </p:cNvPr>
          <p:cNvGraphicFramePr>
            <a:graphicFrameLocks/>
          </p:cNvGraphicFramePr>
          <p:nvPr/>
        </p:nvGraphicFramePr>
        <p:xfrm>
          <a:off x="4254689" y="4200093"/>
          <a:ext cx="3682622" cy="2524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F6A78B1F-7B84-489B-8C36-A92F443BEB5C}"/>
              </a:ext>
            </a:extLst>
          </p:cNvPr>
          <p:cNvGraphicFramePr>
            <a:graphicFrameLocks/>
          </p:cNvGraphicFramePr>
          <p:nvPr/>
        </p:nvGraphicFramePr>
        <p:xfrm>
          <a:off x="8133347" y="4206682"/>
          <a:ext cx="3867651" cy="2517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0D95B3E-C999-4F8A-8EB0-1B6721A9F487}"/>
              </a:ext>
            </a:extLst>
          </p:cNvPr>
          <p:cNvSpPr/>
          <p:nvPr/>
        </p:nvSpPr>
        <p:spPr>
          <a:xfrm>
            <a:off x="347493" y="64074"/>
            <a:ext cx="11459493" cy="338554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АМБУЛАТОРНЫЕ УСЛУГИ В ОБЛАСТИ ОХРАНЫ ПСИХИЧЕСКОГО ЗДОРОВЬЯ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CAF48055-AD1B-4CB1-97A8-0BBEA849AAED}"/>
              </a:ext>
            </a:extLst>
          </p:cNvPr>
          <p:cNvGrpSpPr/>
          <p:nvPr/>
        </p:nvGrpSpPr>
        <p:grpSpPr>
          <a:xfrm>
            <a:off x="934100" y="519854"/>
            <a:ext cx="4544223" cy="3369749"/>
            <a:chOff x="2908663" y="566057"/>
            <a:chExt cx="7802876" cy="5725886"/>
          </a:xfrm>
        </p:grpSpPr>
        <p:sp>
          <p:nvSpPr>
            <p:cNvPr id="12" name="Овал 11">
              <a:extLst>
                <a:ext uri="{FF2B5EF4-FFF2-40B4-BE49-F238E27FC236}">
                  <a16:creationId xmlns:a16="http://schemas.microsoft.com/office/drawing/2014/main" id="{735F3D91-A243-463C-B3D2-8EB05D48F565}"/>
                </a:ext>
              </a:extLst>
            </p:cNvPr>
            <p:cNvSpPr/>
            <p:nvPr/>
          </p:nvSpPr>
          <p:spPr>
            <a:xfrm>
              <a:off x="5390606" y="566057"/>
              <a:ext cx="2847703" cy="286294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50"/>
            </a:p>
          </p:txBody>
        </p:sp>
        <p:sp>
          <p:nvSpPr>
            <p:cNvPr id="16" name="Овал 15">
              <a:extLst>
                <a:ext uri="{FF2B5EF4-FFF2-40B4-BE49-F238E27FC236}">
                  <a16:creationId xmlns:a16="http://schemas.microsoft.com/office/drawing/2014/main" id="{505D2BEA-566E-4365-9A53-A836C4520B5A}"/>
                </a:ext>
              </a:extLst>
            </p:cNvPr>
            <p:cNvSpPr/>
            <p:nvPr/>
          </p:nvSpPr>
          <p:spPr>
            <a:xfrm>
              <a:off x="2908663" y="1997528"/>
              <a:ext cx="2847703" cy="286294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50"/>
            </a:p>
          </p:txBody>
        </p:sp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id="{34634F1C-6FCD-4231-AB9F-9AB6F5F8F1FC}"/>
                </a:ext>
              </a:extLst>
            </p:cNvPr>
            <p:cNvSpPr/>
            <p:nvPr/>
          </p:nvSpPr>
          <p:spPr>
            <a:xfrm>
              <a:off x="7863836" y="1997527"/>
              <a:ext cx="2847703" cy="286294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50"/>
            </a:p>
          </p:txBody>
        </p:sp>
        <p:sp>
          <p:nvSpPr>
            <p:cNvPr id="18" name="Овал 17">
              <a:extLst>
                <a:ext uri="{FF2B5EF4-FFF2-40B4-BE49-F238E27FC236}">
                  <a16:creationId xmlns:a16="http://schemas.microsoft.com/office/drawing/2014/main" id="{4990731A-1BD1-42DA-9247-467FEDF60FEB}"/>
                </a:ext>
              </a:extLst>
            </p:cNvPr>
            <p:cNvSpPr/>
            <p:nvPr/>
          </p:nvSpPr>
          <p:spPr>
            <a:xfrm>
              <a:off x="5390605" y="3429000"/>
              <a:ext cx="2847703" cy="286294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50"/>
            </a:p>
          </p:txBody>
        </p:sp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1A85FF7C-F5C9-47F7-A5EB-9FE5255FCF08}"/>
                </a:ext>
              </a:extLst>
            </p:cNvPr>
            <p:cNvSpPr/>
            <p:nvPr/>
          </p:nvSpPr>
          <p:spPr>
            <a:xfrm>
              <a:off x="5677174" y="850672"/>
              <a:ext cx="2299067" cy="20265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82</a:t>
              </a:r>
              <a:endPara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05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первичных центра психического здоровья</a:t>
              </a:r>
            </a:p>
          </p:txBody>
        </p:sp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id="{D1E6ABF3-8144-4FC3-90EE-FCFA409E5200}"/>
                </a:ext>
              </a:extLst>
            </p:cNvPr>
            <p:cNvSpPr/>
            <p:nvPr/>
          </p:nvSpPr>
          <p:spPr>
            <a:xfrm>
              <a:off x="8476003" y="2459500"/>
              <a:ext cx="1858499" cy="20265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 </a:t>
              </a:r>
            </a:p>
            <a:p>
              <a:pPr algn="ctr"/>
              <a:r>
                <a:rPr lang="ru-RU" sz="105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Кабинетов</a:t>
              </a:r>
            </a:p>
            <a:p>
              <a:pPr algn="ctr"/>
              <a:r>
                <a:rPr lang="ru-RU" sz="105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психического </a:t>
              </a:r>
            </a:p>
            <a:p>
              <a:pPr algn="ctr"/>
              <a:r>
                <a:rPr lang="ru-RU" sz="105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здоровья</a:t>
              </a:r>
              <a:endParaRPr lang="ru-RU" sz="1050" dirty="0"/>
            </a:p>
          </p:txBody>
        </p:sp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0439C896-5690-49DD-A631-AD0A23BC0DE6}"/>
                </a:ext>
              </a:extLst>
            </p:cNvPr>
            <p:cNvSpPr/>
            <p:nvPr/>
          </p:nvSpPr>
          <p:spPr>
            <a:xfrm>
              <a:off x="5673638" y="3752479"/>
              <a:ext cx="2299067" cy="21604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17</a:t>
              </a:r>
              <a:r>
                <a:rPr lang="ru-RU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ru-RU" sz="105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Центров психического здоровья</a:t>
              </a:r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41F03A83-6FB0-41A4-A28A-3C6964FB39E5}"/>
                </a:ext>
              </a:extLst>
            </p:cNvPr>
            <p:cNvSpPr/>
            <p:nvPr/>
          </p:nvSpPr>
          <p:spPr>
            <a:xfrm>
              <a:off x="3174267" y="2598001"/>
              <a:ext cx="2299067" cy="13728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8874</a:t>
              </a:r>
            </a:p>
            <a:p>
              <a:pPr algn="ctr"/>
              <a:r>
                <a:rPr lang="ru-RU" sz="105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Врачей ПМСП </a:t>
              </a:r>
            </a:p>
          </p:txBody>
        </p:sp>
      </p:grp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9ED78FB-815D-43D0-B0EB-F6957663D86E}"/>
              </a:ext>
            </a:extLst>
          </p:cNvPr>
          <p:cNvSpPr/>
          <p:nvPr/>
        </p:nvSpPr>
        <p:spPr>
          <a:xfrm>
            <a:off x="6434024" y="5783069"/>
            <a:ext cx="1446964" cy="338554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 2,4 раза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трелка: вниз 24">
            <a:extLst>
              <a:ext uri="{FF2B5EF4-FFF2-40B4-BE49-F238E27FC236}">
                <a16:creationId xmlns:a16="http://schemas.microsoft.com/office/drawing/2014/main" id="{20D04ABD-EAF5-4D47-8F16-068626BF5E3A}"/>
              </a:ext>
            </a:extLst>
          </p:cNvPr>
          <p:cNvSpPr/>
          <p:nvPr/>
        </p:nvSpPr>
        <p:spPr>
          <a:xfrm rot="10800000">
            <a:off x="7721498" y="5752290"/>
            <a:ext cx="125101" cy="369333"/>
          </a:xfrm>
          <a:prstGeom prst="downArrow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F47B29BC-346A-43A6-BB7F-678F2C38B11D}"/>
              </a:ext>
            </a:extLst>
          </p:cNvPr>
          <p:cNvCxnSpPr>
            <a:cxnSpLocks/>
          </p:cNvCxnSpPr>
          <p:nvPr/>
        </p:nvCxnSpPr>
        <p:spPr>
          <a:xfrm>
            <a:off x="1089203" y="4200093"/>
            <a:ext cx="100748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Диаграмма 26">
            <a:extLst>
              <a:ext uri="{FF2B5EF4-FFF2-40B4-BE49-F238E27FC236}">
                <a16:creationId xmlns:a16="http://schemas.microsoft.com/office/drawing/2014/main" id="{CB369FC4-2D5B-4BA5-9590-69D20B9082C2}"/>
              </a:ext>
            </a:extLst>
          </p:cNvPr>
          <p:cNvGraphicFramePr>
            <a:graphicFrameLocks/>
          </p:cNvGraphicFramePr>
          <p:nvPr/>
        </p:nvGraphicFramePr>
        <p:xfrm>
          <a:off x="191002" y="4113645"/>
          <a:ext cx="3605116" cy="2610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8" name="Диаграмма 27">
            <a:extLst>
              <a:ext uri="{FF2B5EF4-FFF2-40B4-BE49-F238E27FC236}">
                <a16:creationId xmlns:a16="http://schemas.microsoft.com/office/drawing/2014/main" id="{60D62977-BC1E-4F7F-B4AD-33DA58FDC26C}"/>
              </a:ext>
            </a:extLst>
          </p:cNvPr>
          <p:cNvGraphicFramePr>
            <a:graphicFrameLocks/>
          </p:cNvGraphicFramePr>
          <p:nvPr/>
        </p:nvGraphicFramePr>
        <p:xfrm>
          <a:off x="6851991" y="647207"/>
          <a:ext cx="4859386" cy="3178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22740075-1E86-4941-89A8-AAD95B882A96}"/>
              </a:ext>
            </a:extLst>
          </p:cNvPr>
          <p:cNvSpPr/>
          <p:nvPr/>
        </p:nvSpPr>
        <p:spPr>
          <a:xfrm>
            <a:off x="9717110" y="1139779"/>
            <a:ext cx="1446964" cy="369332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 1,5 раза 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трелка: вниз 29">
            <a:extLst>
              <a:ext uri="{FF2B5EF4-FFF2-40B4-BE49-F238E27FC236}">
                <a16:creationId xmlns:a16="http://schemas.microsoft.com/office/drawing/2014/main" id="{EA787482-EAC5-4A86-8A36-5521F24D6687}"/>
              </a:ext>
            </a:extLst>
          </p:cNvPr>
          <p:cNvSpPr/>
          <p:nvPr/>
        </p:nvSpPr>
        <p:spPr>
          <a:xfrm>
            <a:off x="11038973" y="1177623"/>
            <a:ext cx="125101" cy="369333"/>
          </a:xfrm>
          <a:prstGeom prst="downArrow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33A1E00A-7665-4551-8AB5-53590E9649A3}"/>
              </a:ext>
            </a:extLst>
          </p:cNvPr>
          <p:cNvSpPr/>
          <p:nvPr/>
        </p:nvSpPr>
        <p:spPr>
          <a:xfrm>
            <a:off x="2242541" y="4824344"/>
            <a:ext cx="1446964" cy="369332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 2,6 раза 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трелка: вниз 31">
            <a:extLst>
              <a:ext uri="{FF2B5EF4-FFF2-40B4-BE49-F238E27FC236}">
                <a16:creationId xmlns:a16="http://schemas.microsoft.com/office/drawing/2014/main" id="{5FDC78E4-4658-4B35-866E-A236566489F9}"/>
              </a:ext>
            </a:extLst>
          </p:cNvPr>
          <p:cNvSpPr/>
          <p:nvPr/>
        </p:nvSpPr>
        <p:spPr>
          <a:xfrm>
            <a:off x="3591854" y="4868828"/>
            <a:ext cx="125101" cy="369333"/>
          </a:xfrm>
          <a:prstGeom prst="downArrow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AE85360C-0C3C-494E-A329-56FD4A4B82A9}"/>
              </a:ext>
            </a:extLst>
          </p:cNvPr>
          <p:cNvCxnSpPr>
            <a:cxnSpLocks/>
          </p:cNvCxnSpPr>
          <p:nvPr/>
        </p:nvCxnSpPr>
        <p:spPr>
          <a:xfrm flipH="1">
            <a:off x="3972580" y="4290520"/>
            <a:ext cx="1" cy="2343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74BBB98B-833D-4678-B05E-F92CD5099589}"/>
              </a:ext>
            </a:extLst>
          </p:cNvPr>
          <p:cNvCxnSpPr>
            <a:cxnSpLocks/>
          </p:cNvCxnSpPr>
          <p:nvPr/>
        </p:nvCxnSpPr>
        <p:spPr>
          <a:xfrm flipH="1">
            <a:off x="8077023" y="4332116"/>
            <a:ext cx="1" cy="2343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Заголовок 1">
            <a:extLst>
              <a:ext uri="{FF2B5EF4-FFF2-40B4-BE49-F238E27FC236}">
                <a16:creationId xmlns:a16="http://schemas.microsoft.com/office/drawing/2014/main" id="{07009F1C-CC10-44A2-9EE1-00766210CB3C}"/>
              </a:ext>
            </a:extLst>
          </p:cNvPr>
          <p:cNvSpPr txBox="1">
            <a:spLocks/>
          </p:cNvSpPr>
          <p:nvPr/>
        </p:nvSpPr>
        <p:spPr>
          <a:xfrm>
            <a:off x="9227976" y="6679040"/>
            <a:ext cx="2964024" cy="2297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i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Статистические данные докладчика</a:t>
            </a:r>
          </a:p>
        </p:txBody>
      </p:sp>
    </p:spTree>
    <p:extLst>
      <p:ext uri="{BB962C8B-B14F-4D97-AF65-F5344CB8AC3E}">
        <p14:creationId xmlns:p14="http://schemas.microsoft.com/office/powerpoint/2010/main" val="863364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8452603"/>
              </p:ext>
            </p:extLst>
          </p:nvPr>
        </p:nvGraphicFramePr>
        <p:xfrm>
          <a:off x="2050744" y="1233007"/>
          <a:ext cx="7800762" cy="4816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C226BB8-93EE-4906-8F87-0B70E00B4DEE}"/>
              </a:ext>
            </a:extLst>
          </p:cNvPr>
          <p:cNvSpPr txBox="1"/>
          <p:nvPr/>
        </p:nvSpPr>
        <p:spPr>
          <a:xfrm>
            <a:off x="0" y="106421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АМБУЛАТОРНОЕ ЛЕКАРСТВЕННОЕ ОБЕСПЕЧЕНИЕ НА РЕСПУБЛИКАНСКОМ УРОВНЕ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D8D9859-46BF-4CDB-8912-B661101D9E2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04" y="112974"/>
            <a:ext cx="837709" cy="529778"/>
          </a:xfrm>
          <a:prstGeom prst="rect">
            <a:avLst/>
          </a:prstGeom>
        </p:spPr>
      </p:pic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68F228C7-FEBD-4E0F-B490-CDD2F89504FF}"/>
              </a:ext>
            </a:extLst>
          </p:cNvPr>
          <p:cNvSpPr/>
          <p:nvPr/>
        </p:nvSpPr>
        <p:spPr>
          <a:xfrm rot="10800000">
            <a:off x="7159232" y="3163050"/>
            <a:ext cx="138021" cy="44638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4132AAB-9391-4C11-8F6C-76FC8159DCAE}"/>
              </a:ext>
            </a:extLst>
          </p:cNvPr>
          <p:cNvSpPr/>
          <p:nvPr/>
        </p:nvSpPr>
        <p:spPr>
          <a:xfrm>
            <a:off x="6831400" y="3778709"/>
            <a:ext cx="10944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22,7 %</a:t>
            </a: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97A5FB21-3AD1-40D7-AFEA-3BF4F3AA43CE}"/>
              </a:ext>
            </a:extLst>
          </p:cNvPr>
          <p:cNvSpPr/>
          <p:nvPr/>
        </p:nvSpPr>
        <p:spPr>
          <a:xfrm rot="10800000">
            <a:off x="4921809" y="3362348"/>
            <a:ext cx="138021" cy="44638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46F3345-8FD7-4C29-982B-7F16724E631E}"/>
              </a:ext>
            </a:extLst>
          </p:cNvPr>
          <p:cNvSpPr/>
          <p:nvPr/>
        </p:nvSpPr>
        <p:spPr>
          <a:xfrm>
            <a:off x="4367814" y="3987431"/>
            <a:ext cx="11711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12,6 %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1527187-2A54-4FEF-88E5-1948A7EF5A91}"/>
              </a:ext>
            </a:extLst>
          </p:cNvPr>
          <p:cNvSpPr txBox="1"/>
          <p:nvPr/>
        </p:nvSpPr>
        <p:spPr>
          <a:xfrm>
            <a:off x="4252911" y="908264"/>
            <a:ext cx="3540494" cy="33855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cap="none" spc="0" normalizeH="0" baseline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АЛО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B94E27BE-53AD-415F-B93A-24615F57B243}"/>
              </a:ext>
            </a:extLst>
          </p:cNvPr>
          <p:cNvSpPr txBox="1">
            <a:spLocks/>
          </p:cNvSpPr>
          <p:nvPr/>
        </p:nvSpPr>
        <p:spPr>
          <a:xfrm>
            <a:off x="5342791" y="6305957"/>
            <a:ext cx="6849209" cy="3805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KZ" sz="1200" b="1" i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Статистические данные докладчика</a:t>
            </a:r>
          </a:p>
        </p:txBody>
      </p:sp>
    </p:spTree>
    <p:extLst>
      <p:ext uri="{BB962C8B-B14F-4D97-AF65-F5344CB8AC3E}">
        <p14:creationId xmlns:p14="http://schemas.microsoft.com/office/powerpoint/2010/main" val="486696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16A02973-7F2A-48E0-B58A-FB3E95ADE53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16A02973-7F2A-48E0-B58A-FB3E95ADE5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9B1E1D4D-A56F-433D-8F79-A456611FE49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9C12FE-56BF-4CEF-8DE0-F6EB04525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7906" y="249322"/>
            <a:ext cx="9144000" cy="440652"/>
          </a:xfrm>
        </p:spPr>
        <p:txBody>
          <a:bodyPr vert="horz">
            <a:noAutofit/>
          </a:bodyPr>
          <a:lstStyle/>
          <a:p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Методология «Семь этапов расширения доступности психотропных средств» (ВОЗ) </a:t>
            </a:r>
          </a:p>
        </p:txBody>
      </p:sp>
      <p:pic>
        <p:nvPicPr>
          <p:cNvPr id="15" name="Объект 6">
            <a:extLst>
              <a:ext uri="{FF2B5EF4-FFF2-40B4-BE49-F238E27FC236}">
                <a16:creationId xmlns:a16="http://schemas.microsoft.com/office/drawing/2014/main" id="{DFFCF855-F395-4D65-A233-40C9AFD0F9F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10" y="83201"/>
            <a:ext cx="1007154" cy="661245"/>
          </a:xfrm>
          <a:prstGeom prst="rect">
            <a:avLst/>
          </a:prstGeom>
        </p:spPr>
      </p:pic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47102EE2-ADA5-4AF4-A2C6-7A299D403DDF}"/>
              </a:ext>
            </a:extLst>
          </p:cNvPr>
          <p:cNvGrpSpPr/>
          <p:nvPr/>
        </p:nvGrpSpPr>
        <p:grpSpPr>
          <a:xfrm>
            <a:off x="1071614" y="1033001"/>
            <a:ext cx="9369634" cy="445506"/>
            <a:chOff x="1675293" y="5496080"/>
            <a:chExt cx="9369634" cy="740492"/>
          </a:xfrm>
        </p:grpSpPr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5577160C-D99A-49DE-8383-5C428D6C6CDF}"/>
                </a:ext>
              </a:extLst>
            </p:cNvPr>
            <p:cNvGrpSpPr/>
            <p:nvPr/>
          </p:nvGrpSpPr>
          <p:grpSpPr>
            <a:xfrm>
              <a:off x="1675293" y="5504148"/>
              <a:ext cx="9369634" cy="732424"/>
              <a:chOff x="2722858" y="5122408"/>
              <a:chExt cx="9369634" cy="732424"/>
            </a:xfrm>
          </p:grpSpPr>
          <p:sp>
            <p:nvSpPr>
              <p:cNvPr id="9" name="Стрелка: шеврон 8">
                <a:extLst>
                  <a:ext uri="{FF2B5EF4-FFF2-40B4-BE49-F238E27FC236}">
                    <a16:creationId xmlns:a16="http://schemas.microsoft.com/office/drawing/2014/main" id="{2BCECDD4-7175-42EA-B455-E11BE9291C8B}"/>
                  </a:ext>
                </a:extLst>
              </p:cNvPr>
              <p:cNvSpPr/>
              <p:nvPr/>
            </p:nvSpPr>
            <p:spPr>
              <a:xfrm>
                <a:off x="5029573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" name="Стрелка: шеврон 9">
                <a:extLst>
                  <a:ext uri="{FF2B5EF4-FFF2-40B4-BE49-F238E27FC236}">
                    <a16:creationId xmlns:a16="http://schemas.microsoft.com/office/drawing/2014/main" id="{5E207C00-181E-4C89-919D-684A7CB01460}"/>
                  </a:ext>
                </a:extLst>
              </p:cNvPr>
              <p:cNvSpPr/>
              <p:nvPr/>
            </p:nvSpPr>
            <p:spPr>
              <a:xfrm>
                <a:off x="4257215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Стрелка: шеврон 10">
                <a:extLst>
                  <a:ext uri="{FF2B5EF4-FFF2-40B4-BE49-F238E27FC236}">
                    <a16:creationId xmlns:a16="http://schemas.microsoft.com/office/drawing/2014/main" id="{DCD68860-14EF-428D-9D22-2EB69F0F6E52}"/>
                  </a:ext>
                </a:extLst>
              </p:cNvPr>
              <p:cNvSpPr/>
              <p:nvPr/>
            </p:nvSpPr>
            <p:spPr>
              <a:xfrm>
                <a:off x="3495216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Стрелка: шеврон 11">
                <a:extLst>
                  <a:ext uri="{FF2B5EF4-FFF2-40B4-BE49-F238E27FC236}">
                    <a16:creationId xmlns:a16="http://schemas.microsoft.com/office/drawing/2014/main" id="{F54D5A16-4C9A-4D4D-BAC5-131A05839893}"/>
                  </a:ext>
                </a:extLst>
              </p:cNvPr>
              <p:cNvSpPr/>
              <p:nvPr/>
            </p:nvSpPr>
            <p:spPr>
              <a:xfrm>
                <a:off x="2722858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Стрелка: шеврон 12">
                <a:extLst>
                  <a:ext uri="{FF2B5EF4-FFF2-40B4-BE49-F238E27FC236}">
                    <a16:creationId xmlns:a16="http://schemas.microsoft.com/office/drawing/2014/main" id="{E07357EA-089D-45DD-901D-91D70785D17D}"/>
                  </a:ext>
                </a:extLst>
              </p:cNvPr>
              <p:cNvSpPr/>
              <p:nvPr/>
            </p:nvSpPr>
            <p:spPr>
              <a:xfrm>
                <a:off x="8098287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Стрелка: шеврон 13">
                <a:extLst>
                  <a:ext uri="{FF2B5EF4-FFF2-40B4-BE49-F238E27FC236}">
                    <a16:creationId xmlns:a16="http://schemas.microsoft.com/office/drawing/2014/main" id="{773E6A46-D9A1-4D99-A245-D1A3ADB4E63E}"/>
                  </a:ext>
                </a:extLst>
              </p:cNvPr>
              <p:cNvSpPr/>
              <p:nvPr/>
            </p:nvSpPr>
            <p:spPr>
              <a:xfrm>
                <a:off x="7325929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Стрелка: шеврон 15">
                <a:extLst>
                  <a:ext uri="{FF2B5EF4-FFF2-40B4-BE49-F238E27FC236}">
                    <a16:creationId xmlns:a16="http://schemas.microsoft.com/office/drawing/2014/main" id="{E3EF44D9-E983-4BBF-81F1-FA392C5AC9BF}"/>
                  </a:ext>
                </a:extLst>
              </p:cNvPr>
              <p:cNvSpPr/>
              <p:nvPr/>
            </p:nvSpPr>
            <p:spPr>
              <a:xfrm>
                <a:off x="6563930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Стрелка: шеврон 16">
                <a:extLst>
                  <a:ext uri="{FF2B5EF4-FFF2-40B4-BE49-F238E27FC236}">
                    <a16:creationId xmlns:a16="http://schemas.microsoft.com/office/drawing/2014/main" id="{52A45C83-D3B2-4EEA-BF61-CF16366E6A70}"/>
                  </a:ext>
                </a:extLst>
              </p:cNvPr>
              <p:cNvSpPr/>
              <p:nvPr/>
            </p:nvSpPr>
            <p:spPr>
              <a:xfrm>
                <a:off x="5791572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Стрелка: шеврон 17">
                <a:extLst>
                  <a:ext uri="{FF2B5EF4-FFF2-40B4-BE49-F238E27FC236}">
                    <a16:creationId xmlns:a16="http://schemas.microsoft.com/office/drawing/2014/main" id="{DBA06EC6-20D4-4C63-93E3-DB6D6E1FCB29}"/>
                  </a:ext>
                </a:extLst>
              </p:cNvPr>
              <p:cNvSpPr/>
              <p:nvPr/>
            </p:nvSpPr>
            <p:spPr>
              <a:xfrm>
                <a:off x="11167001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Стрелка: шеврон 18">
                <a:extLst>
                  <a:ext uri="{FF2B5EF4-FFF2-40B4-BE49-F238E27FC236}">
                    <a16:creationId xmlns:a16="http://schemas.microsoft.com/office/drawing/2014/main" id="{3E80CB90-38ED-484D-B1B2-90A97834CA24}"/>
                  </a:ext>
                </a:extLst>
              </p:cNvPr>
              <p:cNvSpPr/>
              <p:nvPr/>
            </p:nvSpPr>
            <p:spPr>
              <a:xfrm>
                <a:off x="10394643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Стрелка: шеврон 19">
                <a:extLst>
                  <a:ext uri="{FF2B5EF4-FFF2-40B4-BE49-F238E27FC236}">
                    <a16:creationId xmlns:a16="http://schemas.microsoft.com/office/drawing/2014/main" id="{06CF6F23-A524-4EA0-B791-0D65FD292B1D}"/>
                  </a:ext>
                </a:extLst>
              </p:cNvPr>
              <p:cNvSpPr/>
              <p:nvPr/>
            </p:nvSpPr>
            <p:spPr>
              <a:xfrm>
                <a:off x="9632644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Стрелка: шеврон 20">
                <a:extLst>
                  <a:ext uri="{FF2B5EF4-FFF2-40B4-BE49-F238E27FC236}">
                    <a16:creationId xmlns:a16="http://schemas.microsoft.com/office/drawing/2014/main" id="{A8351A61-67C9-47AC-9989-2EA50CE48E3D}"/>
                  </a:ext>
                </a:extLst>
              </p:cNvPr>
              <p:cNvSpPr/>
              <p:nvPr/>
            </p:nvSpPr>
            <p:spPr>
              <a:xfrm>
                <a:off x="8860286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grpSp>
          <p:nvGrpSpPr>
            <p:cNvPr id="22" name="Группа 21">
              <a:extLst>
                <a:ext uri="{FF2B5EF4-FFF2-40B4-BE49-F238E27FC236}">
                  <a16:creationId xmlns:a16="http://schemas.microsoft.com/office/drawing/2014/main" id="{AB07C6A4-CA1B-4096-B10E-4DED260614AA}"/>
                </a:ext>
              </a:extLst>
            </p:cNvPr>
            <p:cNvGrpSpPr/>
            <p:nvPr/>
          </p:nvGrpSpPr>
          <p:grpSpPr>
            <a:xfrm>
              <a:off x="1825629" y="5496080"/>
              <a:ext cx="8906889" cy="711645"/>
              <a:chOff x="3258104" y="353646"/>
              <a:chExt cx="4075292" cy="711645"/>
            </a:xfrm>
          </p:grpSpPr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D21BD1BA-63C6-47BD-ACF1-42492538F7DD}"/>
                  </a:ext>
                </a:extLst>
              </p:cNvPr>
              <p:cNvSpPr/>
              <p:nvPr/>
            </p:nvSpPr>
            <p:spPr>
              <a:xfrm>
                <a:off x="3258104" y="434956"/>
                <a:ext cx="4006507" cy="585939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15FA619-A46E-46D1-B5EF-2AF36440D2C1}"/>
                  </a:ext>
                </a:extLst>
              </p:cNvPr>
              <p:cNvSpPr txBox="1"/>
              <p:nvPr/>
            </p:nvSpPr>
            <p:spPr>
              <a:xfrm>
                <a:off x="3326889" y="353646"/>
                <a:ext cx="4006507" cy="71164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7940" tIns="27940" rIns="27940" bIns="27940" numCol="1" spcCol="1270" anchor="ctr" anchorCtr="0">
                <a:noAutofit/>
              </a:bodyPr>
              <a:lstStyle/>
              <a:p>
                <a:pPr marL="0" lvl="0" indent="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20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Этап 1 Организация процесса</a:t>
                </a:r>
                <a:endParaRPr lang="ru-KZ" sz="20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FEBE0A3D-EC2A-4D5A-9DAD-E4C14EA823C3}"/>
              </a:ext>
            </a:extLst>
          </p:cNvPr>
          <p:cNvGrpSpPr/>
          <p:nvPr/>
        </p:nvGrpSpPr>
        <p:grpSpPr>
          <a:xfrm>
            <a:off x="1071614" y="1773353"/>
            <a:ext cx="9369634" cy="440652"/>
            <a:chOff x="1675293" y="5504148"/>
            <a:chExt cx="9369634" cy="732424"/>
          </a:xfrm>
        </p:grpSpPr>
        <p:grpSp>
          <p:nvGrpSpPr>
            <p:cNvPr id="27" name="Группа 26">
              <a:extLst>
                <a:ext uri="{FF2B5EF4-FFF2-40B4-BE49-F238E27FC236}">
                  <a16:creationId xmlns:a16="http://schemas.microsoft.com/office/drawing/2014/main" id="{E7F0C295-A6AF-4898-88F9-0BE46F9F9019}"/>
                </a:ext>
              </a:extLst>
            </p:cNvPr>
            <p:cNvGrpSpPr/>
            <p:nvPr/>
          </p:nvGrpSpPr>
          <p:grpSpPr>
            <a:xfrm>
              <a:off x="1675293" y="5504148"/>
              <a:ext cx="9369634" cy="732424"/>
              <a:chOff x="2722858" y="5122408"/>
              <a:chExt cx="9369634" cy="732424"/>
            </a:xfrm>
          </p:grpSpPr>
          <p:sp>
            <p:nvSpPr>
              <p:cNvPr id="31" name="Стрелка: шеврон 30">
                <a:extLst>
                  <a:ext uri="{FF2B5EF4-FFF2-40B4-BE49-F238E27FC236}">
                    <a16:creationId xmlns:a16="http://schemas.microsoft.com/office/drawing/2014/main" id="{D5BB0069-3538-42ED-9C23-0744B8DF0B42}"/>
                  </a:ext>
                </a:extLst>
              </p:cNvPr>
              <p:cNvSpPr/>
              <p:nvPr/>
            </p:nvSpPr>
            <p:spPr>
              <a:xfrm>
                <a:off x="5029573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2" name="Стрелка: шеврон 31">
                <a:extLst>
                  <a:ext uri="{FF2B5EF4-FFF2-40B4-BE49-F238E27FC236}">
                    <a16:creationId xmlns:a16="http://schemas.microsoft.com/office/drawing/2014/main" id="{1FF081D6-603E-444C-87CA-9E92EAB0B0F5}"/>
                  </a:ext>
                </a:extLst>
              </p:cNvPr>
              <p:cNvSpPr/>
              <p:nvPr/>
            </p:nvSpPr>
            <p:spPr>
              <a:xfrm>
                <a:off x="4257215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3" name="Стрелка: шеврон 32">
                <a:extLst>
                  <a:ext uri="{FF2B5EF4-FFF2-40B4-BE49-F238E27FC236}">
                    <a16:creationId xmlns:a16="http://schemas.microsoft.com/office/drawing/2014/main" id="{3D6875F9-F6DE-4612-B916-8DAC91D0F561}"/>
                  </a:ext>
                </a:extLst>
              </p:cNvPr>
              <p:cNvSpPr/>
              <p:nvPr/>
            </p:nvSpPr>
            <p:spPr>
              <a:xfrm>
                <a:off x="3495216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4" name="Стрелка: шеврон 33">
                <a:extLst>
                  <a:ext uri="{FF2B5EF4-FFF2-40B4-BE49-F238E27FC236}">
                    <a16:creationId xmlns:a16="http://schemas.microsoft.com/office/drawing/2014/main" id="{69791D0E-251D-4595-8FC2-940DDAEBCC22}"/>
                  </a:ext>
                </a:extLst>
              </p:cNvPr>
              <p:cNvSpPr/>
              <p:nvPr/>
            </p:nvSpPr>
            <p:spPr>
              <a:xfrm>
                <a:off x="2722858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Стрелка: шеврон 34">
                <a:extLst>
                  <a:ext uri="{FF2B5EF4-FFF2-40B4-BE49-F238E27FC236}">
                    <a16:creationId xmlns:a16="http://schemas.microsoft.com/office/drawing/2014/main" id="{7963FF42-630A-4E9A-9ACF-9EC543CEA2B7}"/>
                  </a:ext>
                </a:extLst>
              </p:cNvPr>
              <p:cNvSpPr/>
              <p:nvPr/>
            </p:nvSpPr>
            <p:spPr>
              <a:xfrm>
                <a:off x="8098287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6" name="Стрелка: шеврон 35">
                <a:extLst>
                  <a:ext uri="{FF2B5EF4-FFF2-40B4-BE49-F238E27FC236}">
                    <a16:creationId xmlns:a16="http://schemas.microsoft.com/office/drawing/2014/main" id="{A6E1855E-77C5-4419-97E4-E73133777CDD}"/>
                  </a:ext>
                </a:extLst>
              </p:cNvPr>
              <p:cNvSpPr/>
              <p:nvPr/>
            </p:nvSpPr>
            <p:spPr>
              <a:xfrm>
                <a:off x="7325929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7" name="Стрелка: шеврон 36">
                <a:extLst>
                  <a:ext uri="{FF2B5EF4-FFF2-40B4-BE49-F238E27FC236}">
                    <a16:creationId xmlns:a16="http://schemas.microsoft.com/office/drawing/2014/main" id="{A169E279-82CB-4693-BF15-CFD57BC587C8}"/>
                  </a:ext>
                </a:extLst>
              </p:cNvPr>
              <p:cNvSpPr/>
              <p:nvPr/>
            </p:nvSpPr>
            <p:spPr>
              <a:xfrm>
                <a:off x="6563930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8" name="Стрелка: шеврон 37">
                <a:extLst>
                  <a:ext uri="{FF2B5EF4-FFF2-40B4-BE49-F238E27FC236}">
                    <a16:creationId xmlns:a16="http://schemas.microsoft.com/office/drawing/2014/main" id="{C6162448-4682-4C89-9136-016FB1F11BEC}"/>
                  </a:ext>
                </a:extLst>
              </p:cNvPr>
              <p:cNvSpPr/>
              <p:nvPr/>
            </p:nvSpPr>
            <p:spPr>
              <a:xfrm>
                <a:off x="5791572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9" name="Стрелка: шеврон 38">
                <a:extLst>
                  <a:ext uri="{FF2B5EF4-FFF2-40B4-BE49-F238E27FC236}">
                    <a16:creationId xmlns:a16="http://schemas.microsoft.com/office/drawing/2014/main" id="{E5E997D2-B91A-4389-91C1-583DFAF0235E}"/>
                  </a:ext>
                </a:extLst>
              </p:cNvPr>
              <p:cNvSpPr/>
              <p:nvPr/>
            </p:nvSpPr>
            <p:spPr>
              <a:xfrm>
                <a:off x="11167001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0" name="Стрелка: шеврон 39">
                <a:extLst>
                  <a:ext uri="{FF2B5EF4-FFF2-40B4-BE49-F238E27FC236}">
                    <a16:creationId xmlns:a16="http://schemas.microsoft.com/office/drawing/2014/main" id="{79743ECE-0D9D-4F14-A328-0DA33920BCB9}"/>
                  </a:ext>
                </a:extLst>
              </p:cNvPr>
              <p:cNvSpPr/>
              <p:nvPr/>
            </p:nvSpPr>
            <p:spPr>
              <a:xfrm>
                <a:off x="10394643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1" name="Стрелка: шеврон 40">
                <a:extLst>
                  <a:ext uri="{FF2B5EF4-FFF2-40B4-BE49-F238E27FC236}">
                    <a16:creationId xmlns:a16="http://schemas.microsoft.com/office/drawing/2014/main" id="{1DB86678-CB7B-40E1-93CA-43319CF128EE}"/>
                  </a:ext>
                </a:extLst>
              </p:cNvPr>
              <p:cNvSpPr/>
              <p:nvPr/>
            </p:nvSpPr>
            <p:spPr>
              <a:xfrm>
                <a:off x="9632644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2" name="Стрелка: шеврон 41">
                <a:extLst>
                  <a:ext uri="{FF2B5EF4-FFF2-40B4-BE49-F238E27FC236}">
                    <a16:creationId xmlns:a16="http://schemas.microsoft.com/office/drawing/2014/main" id="{E832D21C-6E6F-4EFD-A21C-FDBC5EBC2D41}"/>
                  </a:ext>
                </a:extLst>
              </p:cNvPr>
              <p:cNvSpPr/>
              <p:nvPr/>
            </p:nvSpPr>
            <p:spPr>
              <a:xfrm>
                <a:off x="8860286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grpSp>
          <p:nvGrpSpPr>
            <p:cNvPr id="28" name="Группа 27">
              <a:extLst>
                <a:ext uri="{FF2B5EF4-FFF2-40B4-BE49-F238E27FC236}">
                  <a16:creationId xmlns:a16="http://schemas.microsoft.com/office/drawing/2014/main" id="{FF4AE72D-8A53-46E1-AE4B-441E04257576}"/>
                </a:ext>
              </a:extLst>
            </p:cNvPr>
            <p:cNvGrpSpPr/>
            <p:nvPr/>
          </p:nvGrpSpPr>
          <p:grpSpPr>
            <a:xfrm>
              <a:off x="1825629" y="5577390"/>
              <a:ext cx="8756554" cy="585939"/>
              <a:chOff x="3258104" y="434956"/>
              <a:chExt cx="4006507" cy="585939"/>
            </a:xfrm>
          </p:grpSpPr>
          <p:sp>
            <p:nvSpPr>
              <p:cNvPr id="29" name="Прямоугольник 28">
                <a:extLst>
                  <a:ext uri="{FF2B5EF4-FFF2-40B4-BE49-F238E27FC236}">
                    <a16:creationId xmlns:a16="http://schemas.microsoft.com/office/drawing/2014/main" id="{FAE7F1BD-7776-49F9-B149-03659DA94C5C}"/>
                  </a:ext>
                </a:extLst>
              </p:cNvPr>
              <p:cNvSpPr/>
              <p:nvPr/>
            </p:nvSpPr>
            <p:spPr>
              <a:xfrm>
                <a:off x="3258104" y="434956"/>
                <a:ext cx="4006507" cy="585939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6A24DBA-F217-4778-A73B-571825BC513F}"/>
                  </a:ext>
                </a:extLst>
              </p:cNvPr>
              <p:cNvSpPr txBox="1"/>
              <p:nvPr/>
            </p:nvSpPr>
            <p:spPr>
              <a:xfrm>
                <a:off x="3258104" y="434956"/>
                <a:ext cx="4006507" cy="58593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7940" tIns="27940" rIns="27940" bIns="27940" numCol="1" spcCol="1270" anchor="ctr" anchorCtr="0">
                <a:noAutofit/>
              </a:bodyPr>
              <a:lstStyle/>
              <a:p>
                <a:pPr marL="0" lvl="0" indent="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20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Этап 2 Оценка системы доступности психотропных средств</a:t>
                </a:r>
                <a:endParaRPr lang="ru-KZ" sz="20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1146F916-73B4-4577-97DB-745774BF0A3E}"/>
              </a:ext>
            </a:extLst>
          </p:cNvPr>
          <p:cNvGrpSpPr/>
          <p:nvPr/>
        </p:nvGrpSpPr>
        <p:grpSpPr>
          <a:xfrm>
            <a:off x="1065745" y="2477526"/>
            <a:ext cx="9369634" cy="440652"/>
            <a:chOff x="1675293" y="5504148"/>
            <a:chExt cx="9369634" cy="732424"/>
          </a:xfrm>
        </p:grpSpPr>
        <p:grpSp>
          <p:nvGrpSpPr>
            <p:cNvPr id="44" name="Группа 43">
              <a:extLst>
                <a:ext uri="{FF2B5EF4-FFF2-40B4-BE49-F238E27FC236}">
                  <a16:creationId xmlns:a16="http://schemas.microsoft.com/office/drawing/2014/main" id="{2AD40680-F000-4A07-89BF-C832C9885DBF}"/>
                </a:ext>
              </a:extLst>
            </p:cNvPr>
            <p:cNvGrpSpPr/>
            <p:nvPr/>
          </p:nvGrpSpPr>
          <p:grpSpPr>
            <a:xfrm>
              <a:off x="1675293" y="5504148"/>
              <a:ext cx="9369634" cy="732424"/>
              <a:chOff x="2722858" y="5122408"/>
              <a:chExt cx="9369634" cy="732424"/>
            </a:xfrm>
          </p:grpSpPr>
          <p:sp>
            <p:nvSpPr>
              <p:cNvPr id="48" name="Стрелка: шеврон 47">
                <a:extLst>
                  <a:ext uri="{FF2B5EF4-FFF2-40B4-BE49-F238E27FC236}">
                    <a16:creationId xmlns:a16="http://schemas.microsoft.com/office/drawing/2014/main" id="{FC8055A8-0637-46CC-B95B-735426718340}"/>
                  </a:ext>
                </a:extLst>
              </p:cNvPr>
              <p:cNvSpPr/>
              <p:nvPr/>
            </p:nvSpPr>
            <p:spPr>
              <a:xfrm>
                <a:off x="5029573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9" name="Стрелка: шеврон 48">
                <a:extLst>
                  <a:ext uri="{FF2B5EF4-FFF2-40B4-BE49-F238E27FC236}">
                    <a16:creationId xmlns:a16="http://schemas.microsoft.com/office/drawing/2014/main" id="{934BCB78-CA44-4ABF-96E7-258028146749}"/>
                  </a:ext>
                </a:extLst>
              </p:cNvPr>
              <p:cNvSpPr/>
              <p:nvPr/>
            </p:nvSpPr>
            <p:spPr>
              <a:xfrm>
                <a:off x="4257215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0" name="Стрелка: шеврон 49">
                <a:extLst>
                  <a:ext uri="{FF2B5EF4-FFF2-40B4-BE49-F238E27FC236}">
                    <a16:creationId xmlns:a16="http://schemas.microsoft.com/office/drawing/2014/main" id="{7677F8C8-44D1-45CF-B9B7-EB8C74375D39}"/>
                  </a:ext>
                </a:extLst>
              </p:cNvPr>
              <p:cNvSpPr/>
              <p:nvPr/>
            </p:nvSpPr>
            <p:spPr>
              <a:xfrm>
                <a:off x="3495216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1" name="Стрелка: шеврон 50">
                <a:extLst>
                  <a:ext uri="{FF2B5EF4-FFF2-40B4-BE49-F238E27FC236}">
                    <a16:creationId xmlns:a16="http://schemas.microsoft.com/office/drawing/2014/main" id="{8C329FA9-9A1D-4A2A-AAFE-3204FEE6ABAF}"/>
                  </a:ext>
                </a:extLst>
              </p:cNvPr>
              <p:cNvSpPr/>
              <p:nvPr/>
            </p:nvSpPr>
            <p:spPr>
              <a:xfrm>
                <a:off x="2722858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2" name="Стрелка: шеврон 51">
                <a:extLst>
                  <a:ext uri="{FF2B5EF4-FFF2-40B4-BE49-F238E27FC236}">
                    <a16:creationId xmlns:a16="http://schemas.microsoft.com/office/drawing/2014/main" id="{29C92899-8F03-4D91-9240-17EBFA585A92}"/>
                  </a:ext>
                </a:extLst>
              </p:cNvPr>
              <p:cNvSpPr/>
              <p:nvPr/>
            </p:nvSpPr>
            <p:spPr>
              <a:xfrm>
                <a:off x="8098287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3" name="Стрелка: шеврон 52">
                <a:extLst>
                  <a:ext uri="{FF2B5EF4-FFF2-40B4-BE49-F238E27FC236}">
                    <a16:creationId xmlns:a16="http://schemas.microsoft.com/office/drawing/2014/main" id="{E491F600-4F09-48DA-B406-142E83C06A9C}"/>
                  </a:ext>
                </a:extLst>
              </p:cNvPr>
              <p:cNvSpPr/>
              <p:nvPr/>
            </p:nvSpPr>
            <p:spPr>
              <a:xfrm>
                <a:off x="7325929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4" name="Стрелка: шеврон 53">
                <a:extLst>
                  <a:ext uri="{FF2B5EF4-FFF2-40B4-BE49-F238E27FC236}">
                    <a16:creationId xmlns:a16="http://schemas.microsoft.com/office/drawing/2014/main" id="{5F5ACC9A-9BA4-430C-87BB-195B95778962}"/>
                  </a:ext>
                </a:extLst>
              </p:cNvPr>
              <p:cNvSpPr/>
              <p:nvPr/>
            </p:nvSpPr>
            <p:spPr>
              <a:xfrm>
                <a:off x="6563930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5" name="Стрелка: шеврон 54">
                <a:extLst>
                  <a:ext uri="{FF2B5EF4-FFF2-40B4-BE49-F238E27FC236}">
                    <a16:creationId xmlns:a16="http://schemas.microsoft.com/office/drawing/2014/main" id="{328F7E96-3EB7-4776-BEC6-897BAA28D2AC}"/>
                  </a:ext>
                </a:extLst>
              </p:cNvPr>
              <p:cNvSpPr/>
              <p:nvPr/>
            </p:nvSpPr>
            <p:spPr>
              <a:xfrm>
                <a:off x="5791572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6" name="Стрелка: шеврон 55">
                <a:extLst>
                  <a:ext uri="{FF2B5EF4-FFF2-40B4-BE49-F238E27FC236}">
                    <a16:creationId xmlns:a16="http://schemas.microsoft.com/office/drawing/2014/main" id="{804EE052-F868-4398-9CCA-EBAED1AB8DE2}"/>
                  </a:ext>
                </a:extLst>
              </p:cNvPr>
              <p:cNvSpPr/>
              <p:nvPr/>
            </p:nvSpPr>
            <p:spPr>
              <a:xfrm>
                <a:off x="11167001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7" name="Стрелка: шеврон 56">
                <a:extLst>
                  <a:ext uri="{FF2B5EF4-FFF2-40B4-BE49-F238E27FC236}">
                    <a16:creationId xmlns:a16="http://schemas.microsoft.com/office/drawing/2014/main" id="{A1F0D9F3-1B88-408E-972A-25AB3B3648D5}"/>
                  </a:ext>
                </a:extLst>
              </p:cNvPr>
              <p:cNvSpPr/>
              <p:nvPr/>
            </p:nvSpPr>
            <p:spPr>
              <a:xfrm>
                <a:off x="10394643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8" name="Стрелка: шеврон 57">
                <a:extLst>
                  <a:ext uri="{FF2B5EF4-FFF2-40B4-BE49-F238E27FC236}">
                    <a16:creationId xmlns:a16="http://schemas.microsoft.com/office/drawing/2014/main" id="{ED61F912-5A48-4FD1-AE5A-BCE48D5BA25F}"/>
                  </a:ext>
                </a:extLst>
              </p:cNvPr>
              <p:cNvSpPr/>
              <p:nvPr/>
            </p:nvSpPr>
            <p:spPr>
              <a:xfrm>
                <a:off x="9632644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9" name="Стрелка: шеврон 58">
                <a:extLst>
                  <a:ext uri="{FF2B5EF4-FFF2-40B4-BE49-F238E27FC236}">
                    <a16:creationId xmlns:a16="http://schemas.microsoft.com/office/drawing/2014/main" id="{225363A5-F69F-4DD7-954F-D1A115411572}"/>
                  </a:ext>
                </a:extLst>
              </p:cNvPr>
              <p:cNvSpPr/>
              <p:nvPr/>
            </p:nvSpPr>
            <p:spPr>
              <a:xfrm>
                <a:off x="8860286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grpSp>
          <p:nvGrpSpPr>
            <p:cNvPr id="45" name="Группа 44">
              <a:extLst>
                <a:ext uri="{FF2B5EF4-FFF2-40B4-BE49-F238E27FC236}">
                  <a16:creationId xmlns:a16="http://schemas.microsoft.com/office/drawing/2014/main" id="{9F6D9E2F-789C-45C1-86C0-1308B1B8A06F}"/>
                </a:ext>
              </a:extLst>
            </p:cNvPr>
            <p:cNvGrpSpPr/>
            <p:nvPr/>
          </p:nvGrpSpPr>
          <p:grpSpPr>
            <a:xfrm>
              <a:off x="1825629" y="5577390"/>
              <a:ext cx="8756554" cy="585939"/>
              <a:chOff x="3258104" y="434956"/>
              <a:chExt cx="4006507" cy="585939"/>
            </a:xfrm>
          </p:grpSpPr>
          <p:sp>
            <p:nvSpPr>
              <p:cNvPr id="46" name="Прямоугольник 45">
                <a:extLst>
                  <a:ext uri="{FF2B5EF4-FFF2-40B4-BE49-F238E27FC236}">
                    <a16:creationId xmlns:a16="http://schemas.microsoft.com/office/drawing/2014/main" id="{371BB78B-3872-406B-9838-C038E7AD0533}"/>
                  </a:ext>
                </a:extLst>
              </p:cNvPr>
              <p:cNvSpPr/>
              <p:nvPr/>
            </p:nvSpPr>
            <p:spPr>
              <a:xfrm>
                <a:off x="3258104" y="434956"/>
                <a:ext cx="4006507" cy="585939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2365F7B-35DF-477B-AF63-34E158F96C02}"/>
                  </a:ext>
                </a:extLst>
              </p:cNvPr>
              <p:cNvSpPr txBox="1"/>
              <p:nvPr/>
            </p:nvSpPr>
            <p:spPr>
              <a:xfrm>
                <a:off x="3258104" y="434956"/>
                <a:ext cx="4006507" cy="58593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7940" tIns="27940" rIns="27940" bIns="27940" numCol="1" spcCol="1270" anchor="ctr" anchorCtr="0">
                <a:noAutofit/>
              </a:bodyPr>
              <a:lstStyle/>
              <a:p>
                <a:pPr marL="0" lvl="0" indent="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20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Этап 3 Определение основных проблем и проведение подробного анализа</a:t>
                </a:r>
                <a:endParaRPr lang="ru-KZ" sz="20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B39DC2AC-3D7C-4E48-8721-5306A84CC394}"/>
              </a:ext>
            </a:extLst>
          </p:cNvPr>
          <p:cNvGrpSpPr/>
          <p:nvPr/>
        </p:nvGrpSpPr>
        <p:grpSpPr>
          <a:xfrm>
            <a:off x="1085211" y="3230380"/>
            <a:ext cx="9369634" cy="440652"/>
            <a:chOff x="1675293" y="5504148"/>
            <a:chExt cx="9369634" cy="732424"/>
          </a:xfrm>
        </p:grpSpPr>
        <p:grpSp>
          <p:nvGrpSpPr>
            <p:cNvPr id="61" name="Группа 60">
              <a:extLst>
                <a:ext uri="{FF2B5EF4-FFF2-40B4-BE49-F238E27FC236}">
                  <a16:creationId xmlns:a16="http://schemas.microsoft.com/office/drawing/2014/main" id="{164106ED-A4D9-4B09-AFE5-F7E9EEBFB60A}"/>
                </a:ext>
              </a:extLst>
            </p:cNvPr>
            <p:cNvGrpSpPr/>
            <p:nvPr/>
          </p:nvGrpSpPr>
          <p:grpSpPr>
            <a:xfrm>
              <a:off x="1675293" y="5504148"/>
              <a:ext cx="9369634" cy="732424"/>
              <a:chOff x="2722858" y="5122408"/>
              <a:chExt cx="9369634" cy="732424"/>
            </a:xfrm>
          </p:grpSpPr>
          <p:sp>
            <p:nvSpPr>
              <p:cNvPr id="65" name="Стрелка: шеврон 64">
                <a:extLst>
                  <a:ext uri="{FF2B5EF4-FFF2-40B4-BE49-F238E27FC236}">
                    <a16:creationId xmlns:a16="http://schemas.microsoft.com/office/drawing/2014/main" id="{BED73184-24AB-4865-9F3F-6E6BAF8E19C1}"/>
                  </a:ext>
                </a:extLst>
              </p:cNvPr>
              <p:cNvSpPr/>
              <p:nvPr/>
            </p:nvSpPr>
            <p:spPr>
              <a:xfrm>
                <a:off x="5029573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6" name="Стрелка: шеврон 65">
                <a:extLst>
                  <a:ext uri="{FF2B5EF4-FFF2-40B4-BE49-F238E27FC236}">
                    <a16:creationId xmlns:a16="http://schemas.microsoft.com/office/drawing/2014/main" id="{D88B47E3-74C9-4F84-8A84-D1D86CC4E326}"/>
                  </a:ext>
                </a:extLst>
              </p:cNvPr>
              <p:cNvSpPr/>
              <p:nvPr/>
            </p:nvSpPr>
            <p:spPr>
              <a:xfrm>
                <a:off x="4257215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7" name="Стрелка: шеврон 66">
                <a:extLst>
                  <a:ext uri="{FF2B5EF4-FFF2-40B4-BE49-F238E27FC236}">
                    <a16:creationId xmlns:a16="http://schemas.microsoft.com/office/drawing/2014/main" id="{21082CCC-F441-4FF6-ADEE-CE6F7A484DDF}"/>
                  </a:ext>
                </a:extLst>
              </p:cNvPr>
              <p:cNvSpPr/>
              <p:nvPr/>
            </p:nvSpPr>
            <p:spPr>
              <a:xfrm>
                <a:off x="3495216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8" name="Стрелка: шеврон 67">
                <a:extLst>
                  <a:ext uri="{FF2B5EF4-FFF2-40B4-BE49-F238E27FC236}">
                    <a16:creationId xmlns:a16="http://schemas.microsoft.com/office/drawing/2014/main" id="{204349F6-1DD5-4A30-8522-EE3CDCD3D8A6}"/>
                  </a:ext>
                </a:extLst>
              </p:cNvPr>
              <p:cNvSpPr/>
              <p:nvPr/>
            </p:nvSpPr>
            <p:spPr>
              <a:xfrm>
                <a:off x="2722858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9" name="Стрелка: шеврон 68">
                <a:extLst>
                  <a:ext uri="{FF2B5EF4-FFF2-40B4-BE49-F238E27FC236}">
                    <a16:creationId xmlns:a16="http://schemas.microsoft.com/office/drawing/2014/main" id="{D9D4D884-3E68-477B-B36D-526BB7D66AC9}"/>
                  </a:ext>
                </a:extLst>
              </p:cNvPr>
              <p:cNvSpPr/>
              <p:nvPr/>
            </p:nvSpPr>
            <p:spPr>
              <a:xfrm>
                <a:off x="8098287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0" name="Стрелка: шеврон 69">
                <a:extLst>
                  <a:ext uri="{FF2B5EF4-FFF2-40B4-BE49-F238E27FC236}">
                    <a16:creationId xmlns:a16="http://schemas.microsoft.com/office/drawing/2014/main" id="{4C346FB1-EC3E-4804-9009-0FDFD5F008FB}"/>
                  </a:ext>
                </a:extLst>
              </p:cNvPr>
              <p:cNvSpPr/>
              <p:nvPr/>
            </p:nvSpPr>
            <p:spPr>
              <a:xfrm>
                <a:off x="7325929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1" name="Стрелка: шеврон 70">
                <a:extLst>
                  <a:ext uri="{FF2B5EF4-FFF2-40B4-BE49-F238E27FC236}">
                    <a16:creationId xmlns:a16="http://schemas.microsoft.com/office/drawing/2014/main" id="{7EB163D7-BD2C-4BB9-AF4B-D4C08A2D1904}"/>
                  </a:ext>
                </a:extLst>
              </p:cNvPr>
              <p:cNvSpPr/>
              <p:nvPr/>
            </p:nvSpPr>
            <p:spPr>
              <a:xfrm>
                <a:off x="6563930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2" name="Стрелка: шеврон 71">
                <a:extLst>
                  <a:ext uri="{FF2B5EF4-FFF2-40B4-BE49-F238E27FC236}">
                    <a16:creationId xmlns:a16="http://schemas.microsoft.com/office/drawing/2014/main" id="{C868C567-5BA6-4F41-A542-74BDCAFCF65C}"/>
                  </a:ext>
                </a:extLst>
              </p:cNvPr>
              <p:cNvSpPr/>
              <p:nvPr/>
            </p:nvSpPr>
            <p:spPr>
              <a:xfrm>
                <a:off x="5791572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3" name="Стрелка: шеврон 72">
                <a:extLst>
                  <a:ext uri="{FF2B5EF4-FFF2-40B4-BE49-F238E27FC236}">
                    <a16:creationId xmlns:a16="http://schemas.microsoft.com/office/drawing/2014/main" id="{789952DF-72DA-461C-89E0-695B183355A7}"/>
                  </a:ext>
                </a:extLst>
              </p:cNvPr>
              <p:cNvSpPr/>
              <p:nvPr/>
            </p:nvSpPr>
            <p:spPr>
              <a:xfrm>
                <a:off x="11167001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4" name="Стрелка: шеврон 73">
                <a:extLst>
                  <a:ext uri="{FF2B5EF4-FFF2-40B4-BE49-F238E27FC236}">
                    <a16:creationId xmlns:a16="http://schemas.microsoft.com/office/drawing/2014/main" id="{402CBBA0-8F02-4600-8426-33DDDD4118B4}"/>
                  </a:ext>
                </a:extLst>
              </p:cNvPr>
              <p:cNvSpPr/>
              <p:nvPr/>
            </p:nvSpPr>
            <p:spPr>
              <a:xfrm>
                <a:off x="10394643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5" name="Стрелка: шеврон 74">
                <a:extLst>
                  <a:ext uri="{FF2B5EF4-FFF2-40B4-BE49-F238E27FC236}">
                    <a16:creationId xmlns:a16="http://schemas.microsoft.com/office/drawing/2014/main" id="{D78C1D92-BA17-409C-9EEA-4A994076015E}"/>
                  </a:ext>
                </a:extLst>
              </p:cNvPr>
              <p:cNvSpPr/>
              <p:nvPr/>
            </p:nvSpPr>
            <p:spPr>
              <a:xfrm>
                <a:off x="9632644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6" name="Стрелка: шеврон 75">
                <a:extLst>
                  <a:ext uri="{FF2B5EF4-FFF2-40B4-BE49-F238E27FC236}">
                    <a16:creationId xmlns:a16="http://schemas.microsoft.com/office/drawing/2014/main" id="{58A33F0F-F422-499A-9A5A-967262E94263}"/>
                  </a:ext>
                </a:extLst>
              </p:cNvPr>
              <p:cNvSpPr/>
              <p:nvPr/>
            </p:nvSpPr>
            <p:spPr>
              <a:xfrm>
                <a:off x="8860286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grpSp>
          <p:nvGrpSpPr>
            <p:cNvPr id="62" name="Группа 61">
              <a:extLst>
                <a:ext uri="{FF2B5EF4-FFF2-40B4-BE49-F238E27FC236}">
                  <a16:creationId xmlns:a16="http://schemas.microsoft.com/office/drawing/2014/main" id="{0914C586-E8D9-4D8B-952B-982AFA5DE0B9}"/>
                </a:ext>
              </a:extLst>
            </p:cNvPr>
            <p:cNvGrpSpPr/>
            <p:nvPr/>
          </p:nvGrpSpPr>
          <p:grpSpPr>
            <a:xfrm>
              <a:off x="1825629" y="5577390"/>
              <a:ext cx="8756554" cy="585939"/>
              <a:chOff x="3258104" y="434956"/>
              <a:chExt cx="4006507" cy="585939"/>
            </a:xfrm>
          </p:grpSpPr>
          <p:sp>
            <p:nvSpPr>
              <p:cNvPr id="63" name="Прямоугольник 62">
                <a:extLst>
                  <a:ext uri="{FF2B5EF4-FFF2-40B4-BE49-F238E27FC236}">
                    <a16:creationId xmlns:a16="http://schemas.microsoft.com/office/drawing/2014/main" id="{39D66EEC-86BD-46CC-BD66-BA0D140019AF}"/>
                  </a:ext>
                </a:extLst>
              </p:cNvPr>
              <p:cNvSpPr/>
              <p:nvPr/>
            </p:nvSpPr>
            <p:spPr>
              <a:xfrm>
                <a:off x="3258104" y="434956"/>
                <a:ext cx="4006507" cy="585939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753430F3-0833-4407-8570-80B4E09AEB03}"/>
                  </a:ext>
                </a:extLst>
              </p:cNvPr>
              <p:cNvSpPr txBox="1"/>
              <p:nvPr/>
            </p:nvSpPr>
            <p:spPr>
              <a:xfrm>
                <a:off x="3258104" y="434956"/>
                <a:ext cx="4006507" cy="58593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7940" tIns="27940" rIns="27940" bIns="27940" numCol="1" spcCol="1270" anchor="ctr" anchorCtr="0">
                <a:noAutofit/>
              </a:bodyPr>
              <a:lstStyle/>
              <a:p>
                <a:pPr marL="0" lvl="0" indent="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20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Этап 4 Постановка целей и задач по расширению доступности </a:t>
                </a:r>
                <a:endParaRPr lang="ru-KZ" sz="20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77" name="Группа 76">
            <a:extLst>
              <a:ext uri="{FF2B5EF4-FFF2-40B4-BE49-F238E27FC236}">
                <a16:creationId xmlns:a16="http://schemas.microsoft.com/office/drawing/2014/main" id="{EDDB11EB-F8E3-4C7E-A014-648F167E7C4B}"/>
              </a:ext>
            </a:extLst>
          </p:cNvPr>
          <p:cNvGrpSpPr/>
          <p:nvPr/>
        </p:nvGrpSpPr>
        <p:grpSpPr>
          <a:xfrm>
            <a:off x="1085211" y="3917171"/>
            <a:ext cx="9369634" cy="766732"/>
            <a:chOff x="1675293" y="5504148"/>
            <a:chExt cx="9369634" cy="732424"/>
          </a:xfrm>
        </p:grpSpPr>
        <p:grpSp>
          <p:nvGrpSpPr>
            <p:cNvPr id="78" name="Группа 77">
              <a:extLst>
                <a:ext uri="{FF2B5EF4-FFF2-40B4-BE49-F238E27FC236}">
                  <a16:creationId xmlns:a16="http://schemas.microsoft.com/office/drawing/2014/main" id="{7E1A8FF2-D145-4D4A-9CF3-85E9051CED7F}"/>
                </a:ext>
              </a:extLst>
            </p:cNvPr>
            <p:cNvGrpSpPr/>
            <p:nvPr/>
          </p:nvGrpSpPr>
          <p:grpSpPr>
            <a:xfrm>
              <a:off x="1675293" y="5504148"/>
              <a:ext cx="9369634" cy="732424"/>
              <a:chOff x="2722858" y="5122408"/>
              <a:chExt cx="9369634" cy="732424"/>
            </a:xfrm>
          </p:grpSpPr>
          <p:sp>
            <p:nvSpPr>
              <p:cNvPr id="82" name="Стрелка: шеврон 81">
                <a:extLst>
                  <a:ext uri="{FF2B5EF4-FFF2-40B4-BE49-F238E27FC236}">
                    <a16:creationId xmlns:a16="http://schemas.microsoft.com/office/drawing/2014/main" id="{2F3FBC1E-A408-4EAA-8302-3045BF36B777}"/>
                  </a:ext>
                </a:extLst>
              </p:cNvPr>
              <p:cNvSpPr/>
              <p:nvPr/>
            </p:nvSpPr>
            <p:spPr>
              <a:xfrm>
                <a:off x="5029573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3" name="Стрелка: шеврон 82">
                <a:extLst>
                  <a:ext uri="{FF2B5EF4-FFF2-40B4-BE49-F238E27FC236}">
                    <a16:creationId xmlns:a16="http://schemas.microsoft.com/office/drawing/2014/main" id="{018FDBD5-1E6D-4283-8715-67B37D1C6AC0}"/>
                  </a:ext>
                </a:extLst>
              </p:cNvPr>
              <p:cNvSpPr/>
              <p:nvPr/>
            </p:nvSpPr>
            <p:spPr>
              <a:xfrm>
                <a:off x="4257215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4" name="Стрелка: шеврон 83">
                <a:extLst>
                  <a:ext uri="{FF2B5EF4-FFF2-40B4-BE49-F238E27FC236}">
                    <a16:creationId xmlns:a16="http://schemas.microsoft.com/office/drawing/2014/main" id="{3BDEE822-CB66-4AE1-A13C-31DEC6A216B5}"/>
                  </a:ext>
                </a:extLst>
              </p:cNvPr>
              <p:cNvSpPr/>
              <p:nvPr/>
            </p:nvSpPr>
            <p:spPr>
              <a:xfrm>
                <a:off x="3495216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5" name="Стрелка: шеврон 84">
                <a:extLst>
                  <a:ext uri="{FF2B5EF4-FFF2-40B4-BE49-F238E27FC236}">
                    <a16:creationId xmlns:a16="http://schemas.microsoft.com/office/drawing/2014/main" id="{147D116E-B9D7-4B57-A8F9-5E14442408A5}"/>
                  </a:ext>
                </a:extLst>
              </p:cNvPr>
              <p:cNvSpPr/>
              <p:nvPr/>
            </p:nvSpPr>
            <p:spPr>
              <a:xfrm>
                <a:off x="2722858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6" name="Стрелка: шеврон 85">
                <a:extLst>
                  <a:ext uri="{FF2B5EF4-FFF2-40B4-BE49-F238E27FC236}">
                    <a16:creationId xmlns:a16="http://schemas.microsoft.com/office/drawing/2014/main" id="{C2362452-7860-469D-B6CD-E1E9FD269B81}"/>
                  </a:ext>
                </a:extLst>
              </p:cNvPr>
              <p:cNvSpPr/>
              <p:nvPr/>
            </p:nvSpPr>
            <p:spPr>
              <a:xfrm>
                <a:off x="8098287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7" name="Стрелка: шеврон 86">
                <a:extLst>
                  <a:ext uri="{FF2B5EF4-FFF2-40B4-BE49-F238E27FC236}">
                    <a16:creationId xmlns:a16="http://schemas.microsoft.com/office/drawing/2014/main" id="{8D2CF75A-1057-41EB-9710-3619384F021D}"/>
                  </a:ext>
                </a:extLst>
              </p:cNvPr>
              <p:cNvSpPr/>
              <p:nvPr/>
            </p:nvSpPr>
            <p:spPr>
              <a:xfrm>
                <a:off x="7325929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8" name="Стрелка: шеврон 87">
                <a:extLst>
                  <a:ext uri="{FF2B5EF4-FFF2-40B4-BE49-F238E27FC236}">
                    <a16:creationId xmlns:a16="http://schemas.microsoft.com/office/drawing/2014/main" id="{F51DE914-742E-4CCE-95A5-09F5EEBFCCCF}"/>
                  </a:ext>
                </a:extLst>
              </p:cNvPr>
              <p:cNvSpPr/>
              <p:nvPr/>
            </p:nvSpPr>
            <p:spPr>
              <a:xfrm>
                <a:off x="6563930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9" name="Стрелка: шеврон 88">
                <a:extLst>
                  <a:ext uri="{FF2B5EF4-FFF2-40B4-BE49-F238E27FC236}">
                    <a16:creationId xmlns:a16="http://schemas.microsoft.com/office/drawing/2014/main" id="{A1077C3D-EFFC-4896-ACDB-E18DEBF3E022}"/>
                  </a:ext>
                </a:extLst>
              </p:cNvPr>
              <p:cNvSpPr/>
              <p:nvPr/>
            </p:nvSpPr>
            <p:spPr>
              <a:xfrm>
                <a:off x="5791572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0" name="Стрелка: шеврон 89">
                <a:extLst>
                  <a:ext uri="{FF2B5EF4-FFF2-40B4-BE49-F238E27FC236}">
                    <a16:creationId xmlns:a16="http://schemas.microsoft.com/office/drawing/2014/main" id="{AA930BB7-EEFB-4362-A4EF-31AC658271BD}"/>
                  </a:ext>
                </a:extLst>
              </p:cNvPr>
              <p:cNvSpPr/>
              <p:nvPr/>
            </p:nvSpPr>
            <p:spPr>
              <a:xfrm>
                <a:off x="11167001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KZ" dirty="0"/>
              </a:p>
            </p:txBody>
          </p:sp>
          <p:sp>
            <p:nvSpPr>
              <p:cNvPr id="91" name="Стрелка: шеврон 90">
                <a:extLst>
                  <a:ext uri="{FF2B5EF4-FFF2-40B4-BE49-F238E27FC236}">
                    <a16:creationId xmlns:a16="http://schemas.microsoft.com/office/drawing/2014/main" id="{4143332A-5588-4BF9-944B-712C26D44B53}"/>
                  </a:ext>
                </a:extLst>
              </p:cNvPr>
              <p:cNvSpPr/>
              <p:nvPr/>
            </p:nvSpPr>
            <p:spPr>
              <a:xfrm>
                <a:off x="10394643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2" name="Стрелка: шеврон 91">
                <a:extLst>
                  <a:ext uri="{FF2B5EF4-FFF2-40B4-BE49-F238E27FC236}">
                    <a16:creationId xmlns:a16="http://schemas.microsoft.com/office/drawing/2014/main" id="{C5BF5988-5243-4672-BAD8-11D90427AFC0}"/>
                  </a:ext>
                </a:extLst>
              </p:cNvPr>
              <p:cNvSpPr/>
              <p:nvPr/>
            </p:nvSpPr>
            <p:spPr>
              <a:xfrm>
                <a:off x="9632644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3" name="Стрелка: шеврон 92">
                <a:extLst>
                  <a:ext uri="{FF2B5EF4-FFF2-40B4-BE49-F238E27FC236}">
                    <a16:creationId xmlns:a16="http://schemas.microsoft.com/office/drawing/2014/main" id="{FF48E3D1-2085-4E58-BF73-AFC0F46C4B14}"/>
                  </a:ext>
                </a:extLst>
              </p:cNvPr>
              <p:cNvSpPr/>
              <p:nvPr/>
            </p:nvSpPr>
            <p:spPr>
              <a:xfrm>
                <a:off x="8860286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grpSp>
          <p:nvGrpSpPr>
            <p:cNvPr id="79" name="Группа 78">
              <a:extLst>
                <a:ext uri="{FF2B5EF4-FFF2-40B4-BE49-F238E27FC236}">
                  <a16:creationId xmlns:a16="http://schemas.microsoft.com/office/drawing/2014/main" id="{22CE818F-09A0-4BD4-BE06-BFA4AB2C9AA8}"/>
                </a:ext>
              </a:extLst>
            </p:cNvPr>
            <p:cNvGrpSpPr/>
            <p:nvPr/>
          </p:nvGrpSpPr>
          <p:grpSpPr>
            <a:xfrm>
              <a:off x="1825629" y="5577390"/>
              <a:ext cx="8756554" cy="585939"/>
              <a:chOff x="3258104" y="434956"/>
              <a:chExt cx="4006507" cy="585939"/>
            </a:xfrm>
          </p:grpSpPr>
          <p:sp>
            <p:nvSpPr>
              <p:cNvPr id="80" name="Прямоугольник 79">
                <a:extLst>
                  <a:ext uri="{FF2B5EF4-FFF2-40B4-BE49-F238E27FC236}">
                    <a16:creationId xmlns:a16="http://schemas.microsoft.com/office/drawing/2014/main" id="{1CD8447B-DE42-4AD9-8ED7-893C52F9D9A5}"/>
                  </a:ext>
                </a:extLst>
              </p:cNvPr>
              <p:cNvSpPr/>
              <p:nvPr/>
            </p:nvSpPr>
            <p:spPr>
              <a:xfrm>
                <a:off x="3258104" y="434956"/>
                <a:ext cx="4006507" cy="585939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CD40766-CE0B-406D-8A4C-7230D5FD17D8}"/>
                  </a:ext>
                </a:extLst>
              </p:cNvPr>
              <p:cNvSpPr txBox="1"/>
              <p:nvPr/>
            </p:nvSpPr>
            <p:spPr>
              <a:xfrm>
                <a:off x="3258104" y="434956"/>
                <a:ext cx="4006507" cy="58593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7940" tIns="27940" rIns="27940" bIns="27940" numCol="1" spcCol="1270" anchor="ctr" anchorCtr="0">
                <a:noAutofit/>
              </a:bodyPr>
              <a:lstStyle/>
              <a:p>
                <a:pPr marL="0" lvl="0" indent="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20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Этап 5 Разработка программ по проведению вмешательств и выбор контрольных показателей для определения достигнутого прогресса </a:t>
                </a:r>
                <a:endParaRPr lang="ru-KZ" sz="20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4" name="Группа 93">
            <a:extLst>
              <a:ext uri="{FF2B5EF4-FFF2-40B4-BE49-F238E27FC236}">
                <a16:creationId xmlns:a16="http://schemas.microsoft.com/office/drawing/2014/main" id="{AA98556E-5AA5-47B8-A800-034269B31179}"/>
              </a:ext>
            </a:extLst>
          </p:cNvPr>
          <p:cNvGrpSpPr/>
          <p:nvPr/>
        </p:nvGrpSpPr>
        <p:grpSpPr>
          <a:xfrm>
            <a:off x="1085211" y="5026930"/>
            <a:ext cx="9369634" cy="440652"/>
            <a:chOff x="1675293" y="5504148"/>
            <a:chExt cx="9369634" cy="732424"/>
          </a:xfrm>
        </p:grpSpPr>
        <p:grpSp>
          <p:nvGrpSpPr>
            <p:cNvPr id="95" name="Группа 94">
              <a:extLst>
                <a:ext uri="{FF2B5EF4-FFF2-40B4-BE49-F238E27FC236}">
                  <a16:creationId xmlns:a16="http://schemas.microsoft.com/office/drawing/2014/main" id="{CAE1FE2A-198B-412B-B466-F8529970960C}"/>
                </a:ext>
              </a:extLst>
            </p:cNvPr>
            <p:cNvGrpSpPr/>
            <p:nvPr/>
          </p:nvGrpSpPr>
          <p:grpSpPr>
            <a:xfrm>
              <a:off x="1675293" y="5504148"/>
              <a:ext cx="9369634" cy="732424"/>
              <a:chOff x="2722858" y="5122408"/>
              <a:chExt cx="9369634" cy="732424"/>
            </a:xfrm>
          </p:grpSpPr>
          <p:sp>
            <p:nvSpPr>
              <p:cNvPr id="99" name="Стрелка: шеврон 98">
                <a:extLst>
                  <a:ext uri="{FF2B5EF4-FFF2-40B4-BE49-F238E27FC236}">
                    <a16:creationId xmlns:a16="http://schemas.microsoft.com/office/drawing/2014/main" id="{E49D8BB5-1DEE-48D7-B947-3CC2088D740C}"/>
                  </a:ext>
                </a:extLst>
              </p:cNvPr>
              <p:cNvSpPr/>
              <p:nvPr/>
            </p:nvSpPr>
            <p:spPr>
              <a:xfrm>
                <a:off x="5029573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0" name="Стрелка: шеврон 99">
                <a:extLst>
                  <a:ext uri="{FF2B5EF4-FFF2-40B4-BE49-F238E27FC236}">
                    <a16:creationId xmlns:a16="http://schemas.microsoft.com/office/drawing/2014/main" id="{2BD3926A-E1C2-4821-A3FA-4C0295AB5B4B}"/>
                  </a:ext>
                </a:extLst>
              </p:cNvPr>
              <p:cNvSpPr/>
              <p:nvPr/>
            </p:nvSpPr>
            <p:spPr>
              <a:xfrm>
                <a:off x="4257215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1" name="Стрелка: шеврон 100">
                <a:extLst>
                  <a:ext uri="{FF2B5EF4-FFF2-40B4-BE49-F238E27FC236}">
                    <a16:creationId xmlns:a16="http://schemas.microsoft.com/office/drawing/2014/main" id="{6D31A262-EB81-425D-9732-364EF5AB1A86}"/>
                  </a:ext>
                </a:extLst>
              </p:cNvPr>
              <p:cNvSpPr/>
              <p:nvPr/>
            </p:nvSpPr>
            <p:spPr>
              <a:xfrm>
                <a:off x="3495216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2" name="Стрелка: шеврон 101">
                <a:extLst>
                  <a:ext uri="{FF2B5EF4-FFF2-40B4-BE49-F238E27FC236}">
                    <a16:creationId xmlns:a16="http://schemas.microsoft.com/office/drawing/2014/main" id="{08E3CDCF-EFD3-4270-BD68-2BC6AFEF8541}"/>
                  </a:ext>
                </a:extLst>
              </p:cNvPr>
              <p:cNvSpPr/>
              <p:nvPr/>
            </p:nvSpPr>
            <p:spPr>
              <a:xfrm>
                <a:off x="2722858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3" name="Стрелка: шеврон 102">
                <a:extLst>
                  <a:ext uri="{FF2B5EF4-FFF2-40B4-BE49-F238E27FC236}">
                    <a16:creationId xmlns:a16="http://schemas.microsoft.com/office/drawing/2014/main" id="{715CE213-C580-4EBB-B9C2-239875FD398D}"/>
                  </a:ext>
                </a:extLst>
              </p:cNvPr>
              <p:cNvSpPr/>
              <p:nvPr/>
            </p:nvSpPr>
            <p:spPr>
              <a:xfrm>
                <a:off x="8098287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4" name="Стрелка: шеврон 103">
                <a:extLst>
                  <a:ext uri="{FF2B5EF4-FFF2-40B4-BE49-F238E27FC236}">
                    <a16:creationId xmlns:a16="http://schemas.microsoft.com/office/drawing/2014/main" id="{8EA85F8F-DB2E-44EB-B0A2-C4AED216CB79}"/>
                  </a:ext>
                </a:extLst>
              </p:cNvPr>
              <p:cNvSpPr/>
              <p:nvPr/>
            </p:nvSpPr>
            <p:spPr>
              <a:xfrm>
                <a:off x="7325929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5" name="Стрелка: шеврон 104">
                <a:extLst>
                  <a:ext uri="{FF2B5EF4-FFF2-40B4-BE49-F238E27FC236}">
                    <a16:creationId xmlns:a16="http://schemas.microsoft.com/office/drawing/2014/main" id="{D8CC4E1C-4F7F-4B95-BAE8-0E55A716E0A2}"/>
                  </a:ext>
                </a:extLst>
              </p:cNvPr>
              <p:cNvSpPr/>
              <p:nvPr/>
            </p:nvSpPr>
            <p:spPr>
              <a:xfrm>
                <a:off x="6563930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6" name="Стрелка: шеврон 105">
                <a:extLst>
                  <a:ext uri="{FF2B5EF4-FFF2-40B4-BE49-F238E27FC236}">
                    <a16:creationId xmlns:a16="http://schemas.microsoft.com/office/drawing/2014/main" id="{6186EA0C-AD08-48B1-8490-7267AFED3571}"/>
                  </a:ext>
                </a:extLst>
              </p:cNvPr>
              <p:cNvSpPr/>
              <p:nvPr/>
            </p:nvSpPr>
            <p:spPr>
              <a:xfrm>
                <a:off x="5791572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7" name="Стрелка: шеврон 106">
                <a:extLst>
                  <a:ext uri="{FF2B5EF4-FFF2-40B4-BE49-F238E27FC236}">
                    <a16:creationId xmlns:a16="http://schemas.microsoft.com/office/drawing/2014/main" id="{72E10D98-B583-42B6-8DB4-B3A2CC530E00}"/>
                  </a:ext>
                </a:extLst>
              </p:cNvPr>
              <p:cNvSpPr/>
              <p:nvPr/>
            </p:nvSpPr>
            <p:spPr>
              <a:xfrm>
                <a:off x="11167001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8" name="Стрелка: шеврон 107">
                <a:extLst>
                  <a:ext uri="{FF2B5EF4-FFF2-40B4-BE49-F238E27FC236}">
                    <a16:creationId xmlns:a16="http://schemas.microsoft.com/office/drawing/2014/main" id="{B3C58A85-E58E-4776-A402-556F97764EAE}"/>
                  </a:ext>
                </a:extLst>
              </p:cNvPr>
              <p:cNvSpPr/>
              <p:nvPr/>
            </p:nvSpPr>
            <p:spPr>
              <a:xfrm>
                <a:off x="10394643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9" name="Стрелка: шеврон 108">
                <a:extLst>
                  <a:ext uri="{FF2B5EF4-FFF2-40B4-BE49-F238E27FC236}">
                    <a16:creationId xmlns:a16="http://schemas.microsoft.com/office/drawing/2014/main" id="{77D946CF-F8A5-45F0-8306-B06735B2F84E}"/>
                  </a:ext>
                </a:extLst>
              </p:cNvPr>
              <p:cNvSpPr/>
              <p:nvPr/>
            </p:nvSpPr>
            <p:spPr>
              <a:xfrm>
                <a:off x="9632644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0" name="Стрелка: шеврон 109">
                <a:extLst>
                  <a:ext uri="{FF2B5EF4-FFF2-40B4-BE49-F238E27FC236}">
                    <a16:creationId xmlns:a16="http://schemas.microsoft.com/office/drawing/2014/main" id="{2CE80F48-AF50-4B50-9936-86B6094BFAFD}"/>
                  </a:ext>
                </a:extLst>
              </p:cNvPr>
              <p:cNvSpPr/>
              <p:nvPr/>
            </p:nvSpPr>
            <p:spPr>
              <a:xfrm>
                <a:off x="8860286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grpSp>
          <p:nvGrpSpPr>
            <p:cNvPr id="96" name="Группа 95">
              <a:extLst>
                <a:ext uri="{FF2B5EF4-FFF2-40B4-BE49-F238E27FC236}">
                  <a16:creationId xmlns:a16="http://schemas.microsoft.com/office/drawing/2014/main" id="{C9038A33-52A4-49F8-AF22-CBC9EAC465A4}"/>
                </a:ext>
              </a:extLst>
            </p:cNvPr>
            <p:cNvGrpSpPr/>
            <p:nvPr/>
          </p:nvGrpSpPr>
          <p:grpSpPr>
            <a:xfrm>
              <a:off x="1825629" y="5577390"/>
              <a:ext cx="8756554" cy="585939"/>
              <a:chOff x="3258104" y="434956"/>
              <a:chExt cx="4006507" cy="585939"/>
            </a:xfrm>
          </p:grpSpPr>
          <p:sp>
            <p:nvSpPr>
              <p:cNvPr id="97" name="Прямоугольник 96">
                <a:extLst>
                  <a:ext uri="{FF2B5EF4-FFF2-40B4-BE49-F238E27FC236}">
                    <a16:creationId xmlns:a16="http://schemas.microsoft.com/office/drawing/2014/main" id="{90BFD1F4-33F9-4B77-951B-7D9CBC9BFB4F}"/>
                  </a:ext>
                </a:extLst>
              </p:cNvPr>
              <p:cNvSpPr/>
              <p:nvPr/>
            </p:nvSpPr>
            <p:spPr>
              <a:xfrm>
                <a:off x="3258104" y="434956"/>
                <a:ext cx="4006507" cy="585939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68389C3-9704-41B6-A7D4-252A69F8017E}"/>
                  </a:ext>
                </a:extLst>
              </p:cNvPr>
              <p:cNvSpPr txBox="1"/>
              <p:nvPr/>
            </p:nvSpPr>
            <p:spPr>
              <a:xfrm>
                <a:off x="3258104" y="434956"/>
                <a:ext cx="4006507" cy="58593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7940" tIns="27940" rIns="27940" bIns="27940" numCol="1" spcCol="1270" anchor="ctr" anchorCtr="0">
                <a:noAutofit/>
              </a:bodyPr>
              <a:lstStyle/>
              <a:p>
                <a:pPr marL="0" lvl="0" indent="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20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Этап 6 Осуществление программ по проведению вмешательств </a:t>
                </a:r>
                <a:endParaRPr lang="ru-KZ" sz="20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11" name="Группа 110">
            <a:extLst>
              <a:ext uri="{FF2B5EF4-FFF2-40B4-BE49-F238E27FC236}">
                <a16:creationId xmlns:a16="http://schemas.microsoft.com/office/drawing/2014/main" id="{52FAF17C-394B-420F-9485-FC1EB5A87B21}"/>
              </a:ext>
            </a:extLst>
          </p:cNvPr>
          <p:cNvGrpSpPr/>
          <p:nvPr/>
        </p:nvGrpSpPr>
        <p:grpSpPr>
          <a:xfrm>
            <a:off x="1085211" y="5694725"/>
            <a:ext cx="9350168" cy="440652"/>
            <a:chOff x="1675293" y="5504148"/>
            <a:chExt cx="9369634" cy="732424"/>
          </a:xfrm>
        </p:grpSpPr>
        <p:grpSp>
          <p:nvGrpSpPr>
            <p:cNvPr id="112" name="Группа 111">
              <a:extLst>
                <a:ext uri="{FF2B5EF4-FFF2-40B4-BE49-F238E27FC236}">
                  <a16:creationId xmlns:a16="http://schemas.microsoft.com/office/drawing/2014/main" id="{D964E20D-A84E-4F3F-BAA2-86DF80A0A2DD}"/>
                </a:ext>
              </a:extLst>
            </p:cNvPr>
            <p:cNvGrpSpPr/>
            <p:nvPr/>
          </p:nvGrpSpPr>
          <p:grpSpPr>
            <a:xfrm>
              <a:off x="1675293" y="5504148"/>
              <a:ext cx="9369634" cy="732424"/>
              <a:chOff x="2722858" y="5122408"/>
              <a:chExt cx="9369634" cy="732424"/>
            </a:xfrm>
          </p:grpSpPr>
          <p:sp>
            <p:nvSpPr>
              <p:cNvPr id="116" name="Стрелка: шеврон 115">
                <a:extLst>
                  <a:ext uri="{FF2B5EF4-FFF2-40B4-BE49-F238E27FC236}">
                    <a16:creationId xmlns:a16="http://schemas.microsoft.com/office/drawing/2014/main" id="{7FF12318-8DD5-4D4B-959D-5F8682A245CC}"/>
                  </a:ext>
                </a:extLst>
              </p:cNvPr>
              <p:cNvSpPr/>
              <p:nvPr/>
            </p:nvSpPr>
            <p:spPr>
              <a:xfrm>
                <a:off x="5029573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7" name="Стрелка: шеврон 116">
                <a:extLst>
                  <a:ext uri="{FF2B5EF4-FFF2-40B4-BE49-F238E27FC236}">
                    <a16:creationId xmlns:a16="http://schemas.microsoft.com/office/drawing/2014/main" id="{41570FD4-7C41-4E52-8B3A-E75119BE0E20}"/>
                  </a:ext>
                </a:extLst>
              </p:cNvPr>
              <p:cNvSpPr/>
              <p:nvPr/>
            </p:nvSpPr>
            <p:spPr>
              <a:xfrm>
                <a:off x="4257215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8" name="Стрелка: шеврон 117">
                <a:extLst>
                  <a:ext uri="{FF2B5EF4-FFF2-40B4-BE49-F238E27FC236}">
                    <a16:creationId xmlns:a16="http://schemas.microsoft.com/office/drawing/2014/main" id="{6537059C-282F-4561-AC82-574EEC5AAC7C}"/>
                  </a:ext>
                </a:extLst>
              </p:cNvPr>
              <p:cNvSpPr/>
              <p:nvPr/>
            </p:nvSpPr>
            <p:spPr>
              <a:xfrm>
                <a:off x="3495216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9" name="Стрелка: шеврон 118">
                <a:extLst>
                  <a:ext uri="{FF2B5EF4-FFF2-40B4-BE49-F238E27FC236}">
                    <a16:creationId xmlns:a16="http://schemas.microsoft.com/office/drawing/2014/main" id="{84CB54B1-7F02-4C8B-8069-E6246E31234A}"/>
                  </a:ext>
                </a:extLst>
              </p:cNvPr>
              <p:cNvSpPr/>
              <p:nvPr/>
            </p:nvSpPr>
            <p:spPr>
              <a:xfrm>
                <a:off x="2722858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0" name="Стрелка: шеврон 119">
                <a:extLst>
                  <a:ext uri="{FF2B5EF4-FFF2-40B4-BE49-F238E27FC236}">
                    <a16:creationId xmlns:a16="http://schemas.microsoft.com/office/drawing/2014/main" id="{A8330C07-5537-4B77-8EAE-1F1FF7191DEC}"/>
                  </a:ext>
                </a:extLst>
              </p:cNvPr>
              <p:cNvSpPr/>
              <p:nvPr/>
            </p:nvSpPr>
            <p:spPr>
              <a:xfrm>
                <a:off x="8098287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1" name="Стрелка: шеврон 120">
                <a:extLst>
                  <a:ext uri="{FF2B5EF4-FFF2-40B4-BE49-F238E27FC236}">
                    <a16:creationId xmlns:a16="http://schemas.microsoft.com/office/drawing/2014/main" id="{A1FFCBF2-5FC8-436A-83D8-6226B2EB2D4D}"/>
                  </a:ext>
                </a:extLst>
              </p:cNvPr>
              <p:cNvSpPr/>
              <p:nvPr/>
            </p:nvSpPr>
            <p:spPr>
              <a:xfrm>
                <a:off x="7325929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2" name="Стрелка: шеврон 121">
                <a:extLst>
                  <a:ext uri="{FF2B5EF4-FFF2-40B4-BE49-F238E27FC236}">
                    <a16:creationId xmlns:a16="http://schemas.microsoft.com/office/drawing/2014/main" id="{AB432110-608E-4535-89C3-4C79DF0E4407}"/>
                  </a:ext>
                </a:extLst>
              </p:cNvPr>
              <p:cNvSpPr/>
              <p:nvPr/>
            </p:nvSpPr>
            <p:spPr>
              <a:xfrm>
                <a:off x="6563930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3" name="Стрелка: шеврон 122">
                <a:extLst>
                  <a:ext uri="{FF2B5EF4-FFF2-40B4-BE49-F238E27FC236}">
                    <a16:creationId xmlns:a16="http://schemas.microsoft.com/office/drawing/2014/main" id="{D26D04F9-8359-483C-AE0D-8293024CA2C7}"/>
                  </a:ext>
                </a:extLst>
              </p:cNvPr>
              <p:cNvSpPr/>
              <p:nvPr/>
            </p:nvSpPr>
            <p:spPr>
              <a:xfrm>
                <a:off x="5791572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4" name="Стрелка: шеврон 123">
                <a:extLst>
                  <a:ext uri="{FF2B5EF4-FFF2-40B4-BE49-F238E27FC236}">
                    <a16:creationId xmlns:a16="http://schemas.microsoft.com/office/drawing/2014/main" id="{1AEC27BA-6A98-41F3-A620-C40FFC5EE287}"/>
                  </a:ext>
                </a:extLst>
              </p:cNvPr>
              <p:cNvSpPr/>
              <p:nvPr/>
            </p:nvSpPr>
            <p:spPr>
              <a:xfrm>
                <a:off x="11167001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5" name="Стрелка: шеврон 124">
                <a:extLst>
                  <a:ext uri="{FF2B5EF4-FFF2-40B4-BE49-F238E27FC236}">
                    <a16:creationId xmlns:a16="http://schemas.microsoft.com/office/drawing/2014/main" id="{D10722F3-E7A3-435D-896C-8110BA227AC7}"/>
                  </a:ext>
                </a:extLst>
              </p:cNvPr>
              <p:cNvSpPr/>
              <p:nvPr/>
            </p:nvSpPr>
            <p:spPr>
              <a:xfrm>
                <a:off x="10394643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6" name="Стрелка: шеврон 125">
                <a:extLst>
                  <a:ext uri="{FF2B5EF4-FFF2-40B4-BE49-F238E27FC236}">
                    <a16:creationId xmlns:a16="http://schemas.microsoft.com/office/drawing/2014/main" id="{575ECBDE-5DFB-4E55-8D03-2D369F891B8E}"/>
                  </a:ext>
                </a:extLst>
              </p:cNvPr>
              <p:cNvSpPr/>
              <p:nvPr/>
            </p:nvSpPr>
            <p:spPr>
              <a:xfrm>
                <a:off x="9632644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7" name="Стрелка: шеврон 126">
                <a:extLst>
                  <a:ext uri="{FF2B5EF4-FFF2-40B4-BE49-F238E27FC236}">
                    <a16:creationId xmlns:a16="http://schemas.microsoft.com/office/drawing/2014/main" id="{BA7DA5DB-AEDB-41F6-A874-A244AFF11A4D}"/>
                  </a:ext>
                </a:extLst>
              </p:cNvPr>
              <p:cNvSpPr/>
              <p:nvPr/>
            </p:nvSpPr>
            <p:spPr>
              <a:xfrm>
                <a:off x="8860286" y="5122408"/>
                <a:ext cx="925491" cy="732424"/>
              </a:xfrm>
              <a:prstGeom prst="chevron">
                <a:avLst>
                  <a:gd name="adj" fmla="val 7061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grpSp>
          <p:nvGrpSpPr>
            <p:cNvPr id="113" name="Группа 112">
              <a:extLst>
                <a:ext uri="{FF2B5EF4-FFF2-40B4-BE49-F238E27FC236}">
                  <a16:creationId xmlns:a16="http://schemas.microsoft.com/office/drawing/2014/main" id="{387185E2-766C-4045-89DF-660CA08DBC05}"/>
                </a:ext>
              </a:extLst>
            </p:cNvPr>
            <p:cNvGrpSpPr/>
            <p:nvPr/>
          </p:nvGrpSpPr>
          <p:grpSpPr>
            <a:xfrm>
              <a:off x="1825629" y="5577390"/>
              <a:ext cx="8756554" cy="585939"/>
              <a:chOff x="3258104" y="434956"/>
              <a:chExt cx="4006507" cy="585939"/>
            </a:xfrm>
          </p:grpSpPr>
          <p:sp>
            <p:nvSpPr>
              <p:cNvPr id="114" name="Прямоугольник 113">
                <a:extLst>
                  <a:ext uri="{FF2B5EF4-FFF2-40B4-BE49-F238E27FC236}">
                    <a16:creationId xmlns:a16="http://schemas.microsoft.com/office/drawing/2014/main" id="{9989ADB9-1169-4E8D-86BA-79AC119714A9}"/>
                  </a:ext>
                </a:extLst>
              </p:cNvPr>
              <p:cNvSpPr/>
              <p:nvPr/>
            </p:nvSpPr>
            <p:spPr>
              <a:xfrm>
                <a:off x="3258104" y="434956"/>
                <a:ext cx="4006507" cy="585939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8EA3AF7F-EB08-48FB-87A2-94B8FA6E78C6}"/>
                  </a:ext>
                </a:extLst>
              </p:cNvPr>
              <p:cNvSpPr txBox="1"/>
              <p:nvPr/>
            </p:nvSpPr>
            <p:spPr>
              <a:xfrm>
                <a:off x="3258104" y="434956"/>
                <a:ext cx="4006507" cy="58593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7940" tIns="27940" rIns="27940" bIns="27940" numCol="1" spcCol="1270" anchor="ctr" anchorCtr="0">
                <a:noAutofit/>
              </a:bodyPr>
              <a:lstStyle/>
              <a:p>
                <a:pPr marL="0" lvl="0" indent="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2000" kern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Этап 7 Мониторинг и оценка программ</a:t>
                </a:r>
                <a:endParaRPr lang="ru-KZ" sz="20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28" name="Заголовок 1">
            <a:extLst>
              <a:ext uri="{FF2B5EF4-FFF2-40B4-BE49-F238E27FC236}">
                <a16:creationId xmlns:a16="http://schemas.microsoft.com/office/drawing/2014/main" id="{6997CA9E-4314-4C9A-A758-7CA2CD02059B}"/>
              </a:ext>
            </a:extLst>
          </p:cNvPr>
          <p:cNvSpPr txBox="1">
            <a:spLocks/>
          </p:cNvSpPr>
          <p:nvPr/>
        </p:nvSpPr>
        <p:spPr>
          <a:xfrm>
            <a:off x="5342791" y="6305957"/>
            <a:ext cx="6849209" cy="3805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i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Стратегия расширения доступности основных лекарственных средств (ВОЗ, 2000) </a:t>
            </a:r>
            <a:endParaRPr lang="ru-KZ" sz="1200" b="1" i="1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557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444EF086-F3EC-4858-AFB8-9D0B5846EAA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57435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2" name="Title 1">
            <a:extLst>
              <a:ext uri="{FF2B5EF4-FFF2-40B4-BE49-F238E27FC236}">
                <a16:creationId xmlns:a16="http://schemas.microsoft.com/office/drawing/2014/main" id="{DF6C8F77-6714-4FC3-8110-967216E01A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64473" y="1264185"/>
            <a:ext cx="8104550" cy="4329630"/>
          </a:xfrm>
        </p:spPr>
        <p:txBody>
          <a:bodyPr vert="horz" anchor="ctr">
            <a:normAutofit/>
          </a:bodyPr>
          <a:lstStyle/>
          <a:p>
            <a:r>
              <a:rPr lang="ru-RU" alt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en-US" alt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560385"/>
      </p:ext>
    </p:extLst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819400" y="6324600"/>
            <a:ext cx="72872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Филиал ООО «Джонсон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&amp;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Джонсон» в Республике Казахстан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4400" y="1828800"/>
            <a:ext cx="10287000" cy="1969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-25" normalizeH="0" baseline="0" noProof="0" dirty="0">
                <a:ln>
                  <a:noFill/>
                </a:ln>
                <a:solidFill>
                  <a:srgbClr val="1F3863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Продукция, о которой упоминается в данной презентации, может не быть зарегистрированной во всех странах.</a:t>
            </a:r>
            <a:endParaRPr kumimoji="0" lang="en-US" sz="1600" b="1" i="1" u="none" strike="noStrike" kern="1200" cap="none" spc="-25" normalizeH="0" baseline="0" noProof="0" dirty="0">
              <a:ln>
                <a:noFill/>
              </a:ln>
              <a:solidFill>
                <a:srgbClr val="1F3863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2700" marR="508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-25" normalizeH="0" baseline="0" noProof="0" dirty="0">
                <a:ln>
                  <a:noFill/>
                </a:ln>
                <a:solidFill>
                  <a:srgbClr val="1F3863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</a:p>
          <a:p>
            <a:pPr marL="12700" marR="508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-25" normalizeH="0" baseline="0" noProof="0" dirty="0">
                <a:ln>
                  <a:noFill/>
                </a:ln>
                <a:solidFill>
                  <a:srgbClr val="1F3863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Информация по медицинскому применению может изменяться в зависимости от страны.</a:t>
            </a:r>
            <a:endParaRPr kumimoji="0" lang="en-US" sz="1600" b="1" i="1" u="none" strike="noStrike" kern="1200" cap="none" spc="-25" normalizeH="0" baseline="0" noProof="0" dirty="0">
              <a:ln>
                <a:noFill/>
              </a:ln>
              <a:solidFill>
                <a:srgbClr val="1F3863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2700" marR="508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-25" normalizeH="0" baseline="0" noProof="0" dirty="0">
                <a:ln>
                  <a:noFill/>
                </a:ln>
                <a:solidFill>
                  <a:srgbClr val="1F3863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</a:p>
          <a:p>
            <a:pPr marL="12700" marR="508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-25" normalizeH="0" baseline="0" noProof="0" dirty="0">
                <a:ln>
                  <a:noFill/>
                </a:ln>
                <a:solidFill>
                  <a:srgbClr val="1F3863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Специалисты системы здравоохранения должны обращаться к инструкции по применению, утверждённой и действующей на территории соответствующей страны.</a:t>
            </a:r>
          </a:p>
          <a:p>
            <a:pPr marL="12700" marR="508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1" u="none" strike="noStrike" kern="1200" cap="none" spc="-25" normalizeH="0" baseline="0" noProof="0" dirty="0">
              <a:ln>
                <a:noFill/>
              </a:ln>
              <a:solidFill>
                <a:srgbClr val="1F3863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2700" marR="508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-25" normalizeH="0" baseline="0" noProof="0" dirty="0">
                <a:ln>
                  <a:noFill/>
                </a:ln>
                <a:solidFill>
                  <a:srgbClr val="1F3863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Данный доклад организован при поддержке филиала ООО «Джонсон &amp; Джонсон» в Республике Казахстан.</a:t>
            </a:r>
          </a:p>
        </p:txBody>
      </p:sp>
    </p:spTree>
    <p:extLst>
      <p:ext uri="{BB962C8B-B14F-4D97-AF65-F5344CB8AC3E}">
        <p14:creationId xmlns:p14="http://schemas.microsoft.com/office/powerpoint/2010/main" val="263246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68929-5574-4C66-8BAA-BA830ECC1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4686"/>
            <a:ext cx="10515600" cy="380599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ДОСТУПНОСТЬ ПСИХОТРОПНЫХ ЛЕКАРСТВЕННЫХ СРЕДСТВ </a:t>
            </a:r>
            <a:endParaRPr lang="ru-KZ" sz="1600" b="1" dirty="0">
              <a:solidFill>
                <a:srgbClr val="FF000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6">
            <a:extLst>
              <a:ext uri="{FF2B5EF4-FFF2-40B4-BE49-F238E27FC236}">
                <a16:creationId xmlns:a16="http://schemas.microsoft.com/office/drawing/2014/main" id="{8B7EAFD3-A1EE-4DFA-AEFD-ABBF6D5D39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10" y="83201"/>
            <a:ext cx="614190" cy="4032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A224DD-722B-4F58-8232-5D48D87E514D}"/>
              </a:ext>
            </a:extLst>
          </p:cNvPr>
          <p:cNvSpPr txBox="1"/>
          <p:nvPr/>
        </p:nvSpPr>
        <p:spPr>
          <a:xfrm>
            <a:off x="338831" y="922565"/>
            <a:ext cx="1151433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здравоохранения недостаточно адекватно реагируют на бремя психических расстройств. В результате во всем мире наблюдается большой разрыв между потребностями в лечении и оказываемой помощью. В странах с низким и средним уровнем дохода от 76% до 85% пациентов с ППР не получают никакого лечения. </a:t>
            </a: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Wang et al., (2007). Use of mental health services for anxiety, mood, and substance disorders in 17 countries in the WHO world mental health surveys. The Lancet</a:t>
            </a: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K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A3927D2-04C4-4261-BCE7-67FEFCD2FB9E}"/>
              </a:ext>
            </a:extLst>
          </p:cNvPr>
          <p:cNvSpPr txBox="1">
            <a:spLocks/>
          </p:cNvSpPr>
          <p:nvPr/>
        </p:nvSpPr>
        <p:spPr>
          <a:xfrm>
            <a:off x="392217" y="2257804"/>
            <a:ext cx="4046737" cy="3805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Факторы </a:t>
            </a:r>
          </a:p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от которых зависит расширение </a:t>
            </a:r>
          </a:p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доступности психотропных средств </a:t>
            </a:r>
            <a:r>
              <a:rPr lang="ru-RU" sz="1400" b="1" i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ru-KZ" sz="1400" b="1" i="1" dirty="0">
              <a:solidFill>
                <a:srgbClr val="FF000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30F2C5AD-76A0-4241-864D-C612A79F549B}"/>
              </a:ext>
            </a:extLst>
          </p:cNvPr>
          <p:cNvGrpSpPr/>
          <p:nvPr/>
        </p:nvGrpSpPr>
        <p:grpSpPr>
          <a:xfrm>
            <a:off x="531105" y="2697261"/>
            <a:ext cx="3768963" cy="799996"/>
            <a:chOff x="830179" y="1066126"/>
            <a:chExt cx="2911642" cy="1359569"/>
          </a:xfrm>
        </p:grpSpPr>
        <p:sp>
          <p:nvSpPr>
            <p:cNvPr id="15" name="Прямоугольник: скругленные углы 14">
              <a:extLst>
                <a:ext uri="{FF2B5EF4-FFF2-40B4-BE49-F238E27FC236}">
                  <a16:creationId xmlns:a16="http://schemas.microsoft.com/office/drawing/2014/main" id="{01F0A66D-5764-47A8-AAE6-F5367B5BF573}"/>
                </a:ext>
              </a:extLst>
            </p:cNvPr>
            <p:cNvSpPr/>
            <p:nvPr/>
          </p:nvSpPr>
          <p:spPr>
            <a:xfrm>
              <a:off x="830179" y="1066126"/>
              <a:ext cx="2911642" cy="1359569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 sz="1400" dirty="0"/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id="{636FC025-4B87-4AD9-901A-2BE17BFCE896}"/>
                </a:ext>
              </a:extLst>
            </p:cNvPr>
            <p:cNvSpPr/>
            <p:nvPr/>
          </p:nvSpPr>
          <p:spPr>
            <a:xfrm>
              <a:off x="904123" y="1189319"/>
              <a:ext cx="2763753" cy="11615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Рациональный отбор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лекарственных средств </a:t>
              </a:r>
            </a:p>
          </p:txBody>
        </p:sp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AE51C16E-0D86-47AB-91F7-D1E12BFFE6E7}"/>
              </a:ext>
            </a:extLst>
          </p:cNvPr>
          <p:cNvGrpSpPr/>
          <p:nvPr/>
        </p:nvGrpSpPr>
        <p:grpSpPr>
          <a:xfrm>
            <a:off x="531105" y="3734960"/>
            <a:ext cx="3768964" cy="612427"/>
            <a:chOff x="830179" y="1066126"/>
            <a:chExt cx="2911642" cy="1359569"/>
          </a:xfrm>
        </p:grpSpPr>
        <p:sp>
          <p:nvSpPr>
            <p:cNvPr id="21" name="Прямоугольник: скругленные углы 20">
              <a:extLst>
                <a:ext uri="{FF2B5EF4-FFF2-40B4-BE49-F238E27FC236}">
                  <a16:creationId xmlns:a16="http://schemas.microsoft.com/office/drawing/2014/main" id="{C8693D53-7680-4528-9C6D-B0D1A28B0FA4}"/>
                </a:ext>
              </a:extLst>
            </p:cNvPr>
            <p:cNvSpPr/>
            <p:nvPr/>
          </p:nvSpPr>
          <p:spPr>
            <a:xfrm>
              <a:off x="830179" y="1066126"/>
              <a:ext cx="2911642" cy="1359569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 sz="1400" dirty="0"/>
            </a:p>
          </p:txBody>
        </p:sp>
        <p:sp>
          <p:nvSpPr>
            <p:cNvPr id="22" name="Rectangle 16">
              <a:extLst>
                <a:ext uri="{FF2B5EF4-FFF2-40B4-BE49-F238E27FC236}">
                  <a16:creationId xmlns:a16="http://schemas.microsoft.com/office/drawing/2014/main" id="{15F4E11E-1D3B-49F1-A398-9942E655AD6A}"/>
                </a:ext>
              </a:extLst>
            </p:cNvPr>
            <p:cNvSpPr/>
            <p:nvPr/>
          </p:nvSpPr>
          <p:spPr>
            <a:xfrm>
              <a:off x="904123" y="1189319"/>
              <a:ext cx="2763753" cy="683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400" b="1">
                  <a:solidFill>
                    <a:srgbClr val="002060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Доступность по цене </a:t>
              </a:r>
              <a:endPara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D1806D5D-D836-4CD4-A88A-33A725EA9978}"/>
              </a:ext>
            </a:extLst>
          </p:cNvPr>
          <p:cNvGrpSpPr/>
          <p:nvPr/>
        </p:nvGrpSpPr>
        <p:grpSpPr>
          <a:xfrm>
            <a:off x="531105" y="4526827"/>
            <a:ext cx="3768963" cy="612427"/>
            <a:chOff x="830179" y="1066126"/>
            <a:chExt cx="2911642" cy="1359569"/>
          </a:xfrm>
        </p:grpSpPr>
        <p:sp>
          <p:nvSpPr>
            <p:cNvPr id="24" name="Прямоугольник: скругленные углы 23">
              <a:extLst>
                <a:ext uri="{FF2B5EF4-FFF2-40B4-BE49-F238E27FC236}">
                  <a16:creationId xmlns:a16="http://schemas.microsoft.com/office/drawing/2014/main" id="{C9EA1B10-4D61-4866-A558-FBE4084E3E99}"/>
                </a:ext>
              </a:extLst>
            </p:cNvPr>
            <p:cNvSpPr/>
            <p:nvPr/>
          </p:nvSpPr>
          <p:spPr>
            <a:xfrm>
              <a:off x="830179" y="1066126"/>
              <a:ext cx="2911642" cy="1359569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 sz="1400" dirty="0"/>
            </a:p>
          </p:txBody>
        </p:sp>
        <p:sp>
          <p:nvSpPr>
            <p:cNvPr id="25" name="Rectangle 16">
              <a:extLst>
                <a:ext uri="{FF2B5EF4-FFF2-40B4-BE49-F238E27FC236}">
                  <a16:creationId xmlns:a16="http://schemas.microsoft.com/office/drawing/2014/main" id="{C766922F-C310-4A5A-8725-21FBC0C9706A}"/>
                </a:ext>
              </a:extLst>
            </p:cNvPr>
            <p:cNvSpPr/>
            <p:nvPr/>
          </p:nvSpPr>
          <p:spPr>
            <a:xfrm>
              <a:off x="904123" y="1189319"/>
              <a:ext cx="2763753" cy="683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Устойчивое финансирование</a:t>
              </a:r>
            </a:p>
          </p:txBody>
        </p:sp>
      </p:grp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0951425B-263F-4E04-BDCA-EF8CE90BA01F}"/>
              </a:ext>
            </a:extLst>
          </p:cNvPr>
          <p:cNvGrpSpPr/>
          <p:nvPr/>
        </p:nvGrpSpPr>
        <p:grpSpPr>
          <a:xfrm>
            <a:off x="531104" y="5355893"/>
            <a:ext cx="3768964" cy="612427"/>
            <a:chOff x="830179" y="1066126"/>
            <a:chExt cx="2911642" cy="1359569"/>
          </a:xfrm>
        </p:grpSpPr>
        <p:sp>
          <p:nvSpPr>
            <p:cNvPr id="27" name="Прямоугольник: скругленные углы 26">
              <a:extLst>
                <a:ext uri="{FF2B5EF4-FFF2-40B4-BE49-F238E27FC236}">
                  <a16:creationId xmlns:a16="http://schemas.microsoft.com/office/drawing/2014/main" id="{BD20DF9E-7F09-4292-9EF0-6BC898929673}"/>
                </a:ext>
              </a:extLst>
            </p:cNvPr>
            <p:cNvSpPr/>
            <p:nvPr/>
          </p:nvSpPr>
          <p:spPr>
            <a:xfrm>
              <a:off x="830179" y="1066126"/>
              <a:ext cx="2911642" cy="1359569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 sz="1400" dirty="0"/>
            </a:p>
          </p:txBody>
        </p:sp>
        <p:sp>
          <p:nvSpPr>
            <p:cNvPr id="28" name="Rectangle 16">
              <a:extLst>
                <a:ext uri="{FF2B5EF4-FFF2-40B4-BE49-F238E27FC236}">
                  <a16:creationId xmlns:a16="http://schemas.microsoft.com/office/drawing/2014/main" id="{94991EBA-091E-4B71-BD2F-E22542BCFE8C}"/>
                </a:ext>
              </a:extLst>
            </p:cNvPr>
            <p:cNvSpPr/>
            <p:nvPr/>
          </p:nvSpPr>
          <p:spPr>
            <a:xfrm>
              <a:off x="904123" y="1189319"/>
              <a:ext cx="2763753" cy="11615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Надежность служб здравоохранения и лекарственного </a:t>
              </a:r>
              <a:r>
                <a:rPr kumimoji="0" lang="ru-RU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обеспечени</a:t>
              </a:r>
              <a:r>
                <a:rPr lang="ru-RU" sz="14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я</a:t>
              </a:r>
              <a:endPara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Заголовок 1">
            <a:extLst>
              <a:ext uri="{FF2B5EF4-FFF2-40B4-BE49-F238E27FC236}">
                <a16:creationId xmlns:a16="http://schemas.microsoft.com/office/drawing/2014/main" id="{99ABC8E7-C7BB-4EE8-9CB5-F83FDFABFA6D}"/>
              </a:ext>
            </a:extLst>
          </p:cNvPr>
          <p:cNvSpPr txBox="1">
            <a:spLocks/>
          </p:cNvSpPr>
          <p:nvPr/>
        </p:nvSpPr>
        <p:spPr>
          <a:xfrm>
            <a:off x="5554900" y="2243446"/>
            <a:ext cx="5912832" cy="3805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Аспекты  </a:t>
            </a:r>
          </a:p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имеющие большое значение в расширении </a:t>
            </a:r>
          </a:p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доступности психотропных средств </a:t>
            </a:r>
            <a:r>
              <a:rPr lang="ru-RU" sz="1400" b="1" i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ru-KZ" sz="1400" b="1" i="1" dirty="0">
              <a:solidFill>
                <a:srgbClr val="FF000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52B46793-1789-4B0A-8185-741F6FEB555F}"/>
              </a:ext>
            </a:extLst>
          </p:cNvPr>
          <p:cNvGrpSpPr/>
          <p:nvPr/>
        </p:nvGrpSpPr>
        <p:grpSpPr>
          <a:xfrm>
            <a:off x="4958462" y="2696202"/>
            <a:ext cx="6849209" cy="1038758"/>
            <a:chOff x="830179" y="1066126"/>
            <a:chExt cx="2911642" cy="1763004"/>
          </a:xfrm>
        </p:grpSpPr>
        <p:sp>
          <p:nvSpPr>
            <p:cNvPr id="31" name="Прямоугольник: скругленные углы 30">
              <a:extLst>
                <a:ext uri="{FF2B5EF4-FFF2-40B4-BE49-F238E27FC236}">
                  <a16:creationId xmlns:a16="http://schemas.microsoft.com/office/drawing/2014/main" id="{E881BC39-52B7-46F9-9656-72C29872B8C1}"/>
                </a:ext>
              </a:extLst>
            </p:cNvPr>
            <p:cNvSpPr/>
            <p:nvPr/>
          </p:nvSpPr>
          <p:spPr>
            <a:xfrm>
              <a:off x="830179" y="1066126"/>
              <a:ext cx="2911642" cy="1359569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 sz="1400" dirty="0"/>
            </a:p>
          </p:txBody>
        </p:sp>
        <p:sp>
          <p:nvSpPr>
            <p:cNvPr id="32" name="Rectangle 16">
              <a:extLst>
                <a:ext uri="{FF2B5EF4-FFF2-40B4-BE49-F238E27FC236}">
                  <a16:creationId xmlns:a16="http://schemas.microsoft.com/office/drawing/2014/main" id="{0DDECD53-BA46-45D9-931F-C013763627E6}"/>
                </a:ext>
              </a:extLst>
            </p:cNvPr>
            <p:cNvSpPr/>
            <p:nvPr/>
          </p:nvSpPr>
          <p:spPr>
            <a:xfrm>
              <a:off x="904123" y="1189319"/>
              <a:ext cx="2763753" cy="16398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Наличие твердой политики в области охраны психического здоровья, в рамках которой существует четко определенная стратегия по расширению доступности </a:t>
              </a:r>
            </a:p>
          </p:txBody>
        </p:sp>
      </p:grp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A20EEABD-D6EF-41E2-829D-345415F30673}"/>
              </a:ext>
            </a:extLst>
          </p:cNvPr>
          <p:cNvGrpSpPr/>
          <p:nvPr/>
        </p:nvGrpSpPr>
        <p:grpSpPr>
          <a:xfrm>
            <a:off x="4958462" y="3708711"/>
            <a:ext cx="6849209" cy="612427"/>
            <a:chOff x="830179" y="1066126"/>
            <a:chExt cx="2911642" cy="1359569"/>
          </a:xfrm>
        </p:grpSpPr>
        <p:sp>
          <p:nvSpPr>
            <p:cNvPr id="34" name="Прямоугольник: скругленные углы 33">
              <a:extLst>
                <a:ext uri="{FF2B5EF4-FFF2-40B4-BE49-F238E27FC236}">
                  <a16:creationId xmlns:a16="http://schemas.microsoft.com/office/drawing/2014/main" id="{2B8F1F31-B308-4366-8C20-2C84DCA79D46}"/>
                </a:ext>
              </a:extLst>
            </p:cNvPr>
            <p:cNvSpPr/>
            <p:nvPr/>
          </p:nvSpPr>
          <p:spPr>
            <a:xfrm>
              <a:off x="830179" y="1066126"/>
              <a:ext cx="2911642" cy="1359569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 sz="1400" dirty="0"/>
            </a:p>
          </p:txBody>
        </p:sp>
        <p:sp>
          <p:nvSpPr>
            <p:cNvPr id="35" name="Rectangle 16">
              <a:extLst>
                <a:ext uri="{FF2B5EF4-FFF2-40B4-BE49-F238E27FC236}">
                  <a16:creationId xmlns:a16="http://schemas.microsoft.com/office/drawing/2014/main" id="{7263E51B-CAB1-431E-AE9B-A10F73532B7E}"/>
                </a:ext>
              </a:extLst>
            </p:cNvPr>
            <p:cNvSpPr/>
            <p:nvPr/>
          </p:nvSpPr>
          <p:spPr>
            <a:xfrm>
              <a:off x="904123" y="1189319"/>
              <a:ext cx="2763753" cy="11615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Наличие законодательства по охране психического здоровья, способствующего, а не препятствующего расширению доступности </a:t>
              </a:r>
              <a:endPara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E1BA50C7-5471-4F0D-8AEC-49EEF9012039}"/>
              </a:ext>
            </a:extLst>
          </p:cNvPr>
          <p:cNvGrpSpPr/>
          <p:nvPr/>
        </p:nvGrpSpPr>
        <p:grpSpPr>
          <a:xfrm>
            <a:off x="4958462" y="4540178"/>
            <a:ext cx="6849209" cy="631981"/>
            <a:chOff x="830179" y="947872"/>
            <a:chExt cx="2911642" cy="1402979"/>
          </a:xfrm>
        </p:grpSpPr>
        <p:sp>
          <p:nvSpPr>
            <p:cNvPr id="37" name="Прямоугольник: скругленные углы 36">
              <a:extLst>
                <a:ext uri="{FF2B5EF4-FFF2-40B4-BE49-F238E27FC236}">
                  <a16:creationId xmlns:a16="http://schemas.microsoft.com/office/drawing/2014/main" id="{4348324E-6D27-464B-9447-F9F23BF81704}"/>
                </a:ext>
              </a:extLst>
            </p:cNvPr>
            <p:cNvSpPr/>
            <p:nvPr/>
          </p:nvSpPr>
          <p:spPr>
            <a:xfrm>
              <a:off x="830179" y="947872"/>
              <a:ext cx="2911642" cy="1359570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 sz="1400" dirty="0"/>
            </a:p>
          </p:txBody>
        </p:sp>
        <p:sp>
          <p:nvSpPr>
            <p:cNvPr id="38" name="Rectangle 16">
              <a:extLst>
                <a:ext uri="{FF2B5EF4-FFF2-40B4-BE49-F238E27FC236}">
                  <a16:creationId xmlns:a16="http://schemas.microsoft.com/office/drawing/2014/main" id="{0125CE4B-28AB-4257-B63E-94E463A5159F}"/>
                </a:ext>
              </a:extLst>
            </p:cNvPr>
            <p:cNvSpPr/>
            <p:nvPr/>
          </p:nvSpPr>
          <p:spPr>
            <a:xfrm>
              <a:off x="904123" y="1189319"/>
              <a:ext cx="2763753" cy="11615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Рациональное использование психотропных средств с целью повышения качества охраны психического здоровья </a:t>
              </a:r>
            </a:p>
          </p:txBody>
        </p:sp>
      </p:grp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A631F428-CE06-4A5C-9A33-00DF29E4277A}"/>
              </a:ext>
            </a:extLst>
          </p:cNvPr>
          <p:cNvGrpSpPr/>
          <p:nvPr/>
        </p:nvGrpSpPr>
        <p:grpSpPr>
          <a:xfrm>
            <a:off x="4958462" y="5330026"/>
            <a:ext cx="6849209" cy="612427"/>
            <a:chOff x="830179" y="1066126"/>
            <a:chExt cx="2911642" cy="1359569"/>
          </a:xfrm>
        </p:grpSpPr>
        <p:sp>
          <p:nvSpPr>
            <p:cNvPr id="40" name="Прямоугольник: скругленные углы 39">
              <a:extLst>
                <a:ext uri="{FF2B5EF4-FFF2-40B4-BE49-F238E27FC236}">
                  <a16:creationId xmlns:a16="http://schemas.microsoft.com/office/drawing/2014/main" id="{54EC70F1-9267-483A-BC1F-988ADC385BCD}"/>
                </a:ext>
              </a:extLst>
            </p:cNvPr>
            <p:cNvSpPr/>
            <p:nvPr/>
          </p:nvSpPr>
          <p:spPr>
            <a:xfrm>
              <a:off x="830179" y="1066126"/>
              <a:ext cx="2911642" cy="1359569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 sz="1400" dirty="0"/>
            </a:p>
          </p:txBody>
        </p:sp>
        <p:sp>
          <p:nvSpPr>
            <p:cNvPr id="41" name="Rectangle 16">
              <a:extLst>
                <a:ext uri="{FF2B5EF4-FFF2-40B4-BE49-F238E27FC236}">
                  <a16:creationId xmlns:a16="http://schemas.microsoft.com/office/drawing/2014/main" id="{BA371E5F-1924-41C0-A08A-35C3342C7C56}"/>
                </a:ext>
              </a:extLst>
            </p:cNvPr>
            <p:cNvSpPr/>
            <p:nvPr/>
          </p:nvSpPr>
          <p:spPr>
            <a:xfrm>
              <a:off x="904123" y="1189319"/>
              <a:ext cx="2763753" cy="11615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Проведение систематической оценки и мониторинга за непрерывным поддержанием и улучшением доступа к лечению</a:t>
              </a:r>
            </a:p>
          </p:txBody>
        </p:sp>
      </p:grpSp>
      <p:sp>
        <p:nvSpPr>
          <p:cNvPr id="44" name="Заголовок 1">
            <a:extLst>
              <a:ext uri="{FF2B5EF4-FFF2-40B4-BE49-F238E27FC236}">
                <a16:creationId xmlns:a16="http://schemas.microsoft.com/office/drawing/2014/main" id="{FB4E7508-4390-449D-8858-2204A492E775}"/>
              </a:ext>
            </a:extLst>
          </p:cNvPr>
          <p:cNvSpPr txBox="1">
            <a:spLocks/>
          </p:cNvSpPr>
          <p:nvPr/>
        </p:nvSpPr>
        <p:spPr>
          <a:xfrm>
            <a:off x="5342791" y="6305957"/>
            <a:ext cx="6849209" cy="3805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i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Стратегия расширения доступности основных лекарственных средств (ВОЗ, 2000) </a:t>
            </a:r>
            <a:endParaRPr lang="ru-KZ" sz="1200" b="1" i="1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60E007CD-70CF-43B6-A6BD-D9E54C799FF9}"/>
              </a:ext>
            </a:extLst>
          </p:cNvPr>
          <p:cNvCxnSpPr/>
          <p:nvPr/>
        </p:nvCxnSpPr>
        <p:spPr>
          <a:xfrm>
            <a:off x="4660777" y="2257804"/>
            <a:ext cx="0" cy="404815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992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16A02973-7F2A-48E0-B58A-FB3E95ADE53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466413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16A02973-7F2A-48E0-B58A-FB3E95ADE5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9B1E1D4D-A56F-433D-8F79-A456611FE49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9C12FE-56BF-4CEF-8DE0-F6EB04525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7906" y="249322"/>
            <a:ext cx="9144000" cy="440652"/>
          </a:xfrm>
        </p:spPr>
        <p:txBody>
          <a:bodyPr vert="horz">
            <a:noAutofit/>
          </a:bodyPr>
          <a:lstStyle/>
          <a:p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Кодекс РК «О здоровье народа и системе здравоохранения»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39C698-8842-41DF-B477-3EAE45ED115C}"/>
              </a:ext>
            </a:extLst>
          </p:cNvPr>
          <p:cNvSpPr/>
          <p:nvPr/>
        </p:nvSpPr>
        <p:spPr>
          <a:xfrm>
            <a:off x="565355" y="950176"/>
            <a:ext cx="110612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Государство гарантирует гражданам Республики Казахстан:</a:t>
            </a:r>
          </a:p>
          <a:p>
            <a:pPr algn="just"/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…3) качество лекарственного обеспечения;</a:t>
            </a:r>
          </a:p>
          <a:p>
            <a:pPr algn="just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4) доступность, эффективность и безопасность лекарственных средств.</a:t>
            </a:r>
          </a:p>
          <a:p>
            <a:pPr algn="r"/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(Глава 12. Статья 76 «Гарантия обеспечения прав в области здравоохранения» Кодекса)</a:t>
            </a:r>
          </a:p>
          <a:p>
            <a:pPr algn="just"/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u="sng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	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 Республики Казахстан имеют право на:</a:t>
            </a:r>
          </a:p>
          <a:p>
            <a:pPr algn="just"/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….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обеспечение лекарственными средствами и медицинскими изделиями в рамках ГОБМП и (или) в системе ОСМС.</a:t>
            </a:r>
          </a:p>
          <a:p>
            <a:pPr algn="r"/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(Глава 12. Статья 77. «Права граждан Республики Казахстан» Кодекса)</a:t>
            </a:r>
          </a:p>
          <a:p>
            <a:pPr algn="just"/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1, Статья 1. Основные понятия, используемые в настоящем Кодексе</a:t>
            </a:r>
          </a:p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лекарственных средств (ЛС) и медицинских изделий (МИ) для бесплатного и (или) льготного амбулаторного обеспечения отдельных категорий граждан РК с определенными заболеваниями (состояниями)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перечень ЛС, МИ и специализированных лечебных продуктов, закупаемых за счет бюджетных средств и (или) активов ФСМС в рамках ГОБМП и (или) в системе ОСМС при оказании ПМСП и СМП в амбулаторных условиях, включающий наименования и характеристики ЛС, МИ и специализированных лечебных продуктов в разрезе отдельных категорий граждан РК с определенными заболеваниями (состояниями). </a:t>
            </a: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14, пункт 1). </a:t>
            </a:r>
          </a:p>
          <a:p>
            <a:pPr algn="just"/>
            <a:endParaRPr lang="ru-RU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Объект 6">
            <a:extLst>
              <a:ext uri="{FF2B5EF4-FFF2-40B4-BE49-F238E27FC236}">
                <a16:creationId xmlns:a16="http://schemas.microsoft.com/office/drawing/2014/main" id="{DFFCF855-F395-4D65-A233-40C9AFD0F9F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10" y="83201"/>
            <a:ext cx="1007154" cy="6612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99A5EB9-98B5-4A4B-9E34-4B1E5285DDE9}"/>
              </a:ext>
            </a:extLst>
          </p:cNvPr>
          <p:cNvSpPr txBox="1"/>
          <p:nvPr/>
        </p:nvSpPr>
        <p:spPr>
          <a:xfrm>
            <a:off x="361560" y="6470178"/>
            <a:ext cx="821327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Кодекс РК от 7//7/2020 года № 360-VI «О здоровье народа и системе здравоохранения» (v1.0)</a:t>
            </a:r>
          </a:p>
        </p:txBody>
      </p:sp>
    </p:spTree>
    <p:extLst>
      <p:ext uri="{BB962C8B-B14F-4D97-AF65-F5344CB8AC3E}">
        <p14:creationId xmlns:p14="http://schemas.microsoft.com/office/powerpoint/2010/main" val="1024604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16A02973-7F2A-48E0-B58A-FB3E95ADE53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074750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16A02973-7F2A-48E0-B58A-FB3E95ADE5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9B1E1D4D-A56F-433D-8F79-A456611FE49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9C12FE-56BF-4CEF-8DE0-F6EB04525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822" y="298010"/>
            <a:ext cx="9144000" cy="44065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ПЕРЕЧЕНЬ СОЦИАЛЬНО ЗНАЧИМЫХ ЗАБОЛЕВАНИЙ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0A59F4-A68F-486D-8C5B-21A5F962D638}"/>
              </a:ext>
            </a:extLst>
          </p:cNvPr>
          <p:cNvSpPr/>
          <p:nvPr/>
        </p:nvSpPr>
        <p:spPr>
          <a:xfrm>
            <a:off x="4165755" y="6450404"/>
            <a:ext cx="77342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МЗ РК от 23.09.2020г. № ҚР ДСМ-108/2020 «Об утверждении перечня социально значимых заболеваний»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0B9DC0E-240C-465F-8F49-7B38E067C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22075"/>
              </p:ext>
            </p:extLst>
          </p:nvPr>
        </p:nvGraphicFramePr>
        <p:xfrm>
          <a:off x="535859" y="1194233"/>
          <a:ext cx="11120282" cy="480060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334483">
                  <a:extLst>
                    <a:ext uri="{9D8B030D-6E8A-4147-A177-3AD203B41FA5}">
                      <a16:colId xmlns:a16="http://schemas.microsoft.com/office/drawing/2014/main" val="3034516828"/>
                    </a:ext>
                  </a:extLst>
                </a:gridCol>
                <a:gridCol w="4538685">
                  <a:extLst>
                    <a:ext uri="{9D8B030D-6E8A-4147-A177-3AD203B41FA5}">
                      <a16:colId xmlns:a16="http://schemas.microsoft.com/office/drawing/2014/main" val="1483247342"/>
                    </a:ext>
                  </a:extLst>
                </a:gridCol>
                <a:gridCol w="260345">
                  <a:extLst>
                    <a:ext uri="{9D8B030D-6E8A-4147-A177-3AD203B41FA5}">
                      <a16:colId xmlns:a16="http://schemas.microsoft.com/office/drawing/2014/main" val="1555853579"/>
                    </a:ext>
                  </a:extLst>
                </a:gridCol>
                <a:gridCol w="5986769">
                  <a:extLst>
                    <a:ext uri="{9D8B030D-6E8A-4147-A177-3AD203B41FA5}">
                      <a16:colId xmlns:a16="http://schemas.microsoft.com/office/drawing/2014/main" val="266053469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№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Заболевания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МКБ-10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755250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Туберкулез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A15-A19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44464670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Болезнь, вызванная вирусом иммунодефицита человека (ВИЧ)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B20-B24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425341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Хронические вирусные гепатиты и цирроз печени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В18.0, В18.1, В18.2, В18.8, В19, К74</a:t>
                      </a:r>
                      <a:endParaRPr lang="ru-RU" sz="14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731057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Злокачественные новообразования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С00-97; </a:t>
                      </a:r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D00-09; D37-48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317827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Сахарный диабет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E10-E14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97730402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Психические, поведенческие расстройства (заболевания)</a:t>
                      </a:r>
                      <a:endParaRPr lang="ru-RU" sz="1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F00-F99</a:t>
                      </a:r>
                      <a:endParaRPr lang="en-US" sz="14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445437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Детский церебральный паралич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G80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525049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Острый инфаркт миокарда (первые 6 месяцев)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I21, I22, I23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360881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Ревматизм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I00-I02; I05-I09; M12.3; M35.3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634042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Системные поражения соединительной ткани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M30-M36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84285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Дегенеративные болезни нервной системы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G30-G32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67848184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Демиелинизирующие</a:t>
                      </a:r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болезни центральной нервной системы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G35-G37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40231506"/>
                  </a:ext>
                </a:extLst>
              </a:tr>
              <a:tr h="9677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Орфанные</a:t>
                      </a:r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заболевания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В55, </a:t>
                      </a:r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D56, D56.0-D56.2, D56.4, D57, D57.0-D57.2, D59.5, D61.9, D69.3, D76.0, D80-D84, </a:t>
                      </a:r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Е53.1, </a:t>
                      </a:r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E74.0, E75.2, E76.0-E76.2, E80.2, E83.0, </a:t>
                      </a:r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Е84.8, </a:t>
                      </a:r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E85.0, </a:t>
                      </a:r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Е88.0, </a:t>
                      </a:r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G12.2, G35, G40.4, G93.4, J84, J84.0, J84.1, J84.8, J84.9, I27.0, K50, K51, L10, L13.0, M08.2, </a:t>
                      </a:r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М30.3, М31.3, </a:t>
                      </a:r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M31.4, </a:t>
                      </a:r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 31.8, М32.1, М33, М33.2, </a:t>
                      </a:r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M35.2, Q78.0, Q80, Q81.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09188813"/>
                  </a:ext>
                </a:extLst>
              </a:tr>
            </a:tbl>
          </a:graphicData>
        </a:graphic>
      </p:graphicFrame>
      <p:pic>
        <p:nvPicPr>
          <p:cNvPr id="10" name="Объект 6">
            <a:extLst>
              <a:ext uri="{FF2B5EF4-FFF2-40B4-BE49-F238E27FC236}">
                <a16:creationId xmlns:a16="http://schemas.microsoft.com/office/drawing/2014/main" id="{D89F765E-07A0-4B0E-8CE6-3DBEB5146FE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86" y="187714"/>
            <a:ext cx="1007154" cy="66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007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8A9151F-9377-4327-BEAC-5C5827E13896}"/>
              </a:ext>
            </a:extLst>
          </p:cNvPr>
          <p:cNvSpPr/>
          <p:nvPr/>
        </p:nvSpPr>
        <p:spPr>
          <a:xfrm>
            <a:off x="343666" y="614490"/>
            <a:ext cx="2963625" cy="41364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solidFill>
                  <a:prstClr val="white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НПА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B174071-2F89-4FED-8B2D-6ED27B15F00A}"/>
              </a:ext>
            </a:extLst>
          </p:cNvPr>
          <p:cNvSpPr/>
          <p:nvPr/>
        </p:nvSpPr>
        <p:spPr>
          <a:xfrm>
            <a:off x="336973" y="3951143"/>
            <a:ext cx="2968601" cy="4850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Приказ МЗ РК от 5.08.2021г.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№ 77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3DA45D-8B20-4ADF-B650-E52F1F5CDD44}"/>
              </a:ext>
            </a:extLst>
          </p:cNvPr>
          <p:cNvSpPr/>
          <p:nvPr/>
        </p:nvSpPr>
        <p:spPr>
          <a:xfrm>
            <a:off x="347606" y="2441940"/>
            <a:ext cx="2973746" cy="7038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Приказ МЗ РК от 29.08.2019г.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№ 117 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(доп. от 28.07.2020 № 89/2020)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562E2E-3E52-4569-A463-1C96DCD3695B}"/>
              </a:ext>
            </a:extLst>
          </p:cNvPr>
          <p:cNvSpPr/>
          <p:nvPr/>
        </p:nvSpPr>
        <p:spPr>
          <a:xfrm>
            <a:off x="362845" y="1889386"/>
            <a:ext cx="2954514" cy="50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Приказ МЗ РК от 18.05.2021г.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№ 41.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2BE313A-ADF3-4A4D-B74F-C06847AB73D9}"/>
              </a:ext>
            </a:extLst>
          </p:cNvPr>
          <p:cNvSpPr/>
          <p:nvPr/>
        </p:nvSpPr>
        <p:spPr>
          <a:xfrm>
            <a:off x="351027" y="5121637"/>
            <a:ext cx="2947706" cy="6052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Приказ МЗСР РК от 30.09.2015г.  № 766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83F98CB-914B-400C-BF89-99166EE02E27}"/>
              </a:ext>
            </a:extLst>
          </p:cNvPr>
          <p:cNvSpPr/>
          <p:nvPr/>
        </p:nvSpPr>
        <p:spPr>
          <a:xfrm>
            <a:off x="362842" y="3218329"/>
            <a:ext cx="2954516" cy="6072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Приказ МЗ РК от 5.08.2021г.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№ 75.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84764D6-84F6-4CB1-9241-CAA282DB646C}"/>
              </a:ext>
            </a:extLst>
          </p:cNvPr>
          <p:cNvSpPr/>
          <p:nvPr/>
        </p:nvSpPr>
        <p:spPr>
          <a:xfrm>
            <a:off x="336972" y="4536954"/>
            <a:ext cx="2947706" cy="4865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Приказ МЗ РК от 16.03.2018г.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№ 112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AE2626-70AE-4E4C-B1DA-60DA0177709C}"/>
              </a:ext>
            </a:extLst>
          </p:cNvPr>
          <p:cNvSpPr/>
          <p:nvPr/>
        </p:nvSpPr>
        <p:spPr>
          <a:xfrm>
            <a:off x="3487479" y="593277"/>
            <a:ext cx="8341676" cy="3980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Регламентируют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3DB9C5-1D2B-46FF-BD09-DE2D8B860184}"/>
              </a:ext>
            </a:extLst>
          </p:cNvPr>
          <p:cNvSpPr/>
          <p:nvPr/>
        </p:nvSpPr>
        <p:spPr>
          <a:xfrm>
            <a:off x="3487479" y="1889300"/>
            <a:ext cx="8341678" cy="4960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Лекарственный формуляр МО, Лекарственное обеспечение ГОБМП и ОСМС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49DB013-FC79-43A8-8DA0-AB2A55060054}"/>
              </a:ext>
            </a:extLst>
          </p:cNvPr>
          <p:cNvSpPr/>
          <p:nvPr/>
        </p:nvSpPr>
        <p:spPr>
          <a:xfrm>
            <a:off x="3483916" y="5142415"/>
            <a:ext cx="8371111" cy="5990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беспечение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лекарственными средствами граждан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2E1CB39-5373-45FF-9425-C5BA407E26ED}"/>
              </a:ext>
            </a:extLst>
          </p:cNvPr>
          <p:cNvSpPr/>
          <p:nvPr/>
        </p:nvSpPr>
        <p:spPr>
          <a:xfrm>
            <a:off x="336973" y="5821962"/>
            <a:ext cx="2947706" cy="4853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Приказ МЗ РК от 2.10.2020г.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№ 112/2020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1AE9477-9CE0-4264-92A7-8E9121BB378D}"/>
              </a:ext>
            </a:extLst>
          </p:cNvPr>
          <p:cNvSpPr/>
          <p:nvPr/>
        </p:nvSpPr>
        <p:spPr>
          <a:xfrm>
            <a:off x="3487480" y="5826239"/>
            <a:ext cx="8341677" cy="4810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В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ыписывание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учет и хранение рецептов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40A5584-FAE4-4C58-B90D-5ECFCED7888B}"/>
              </a:ext>
            </a:extLst>
          </p:cNvPr>
          <p:cNvSpPr/>
          <p:nvPr/>
        </p:nvSpPr>
        <p:spPr>
          <a:xfrm>
            <a:off x="362842" y="1162046"/>
            <a:ext cx="2954516" cy="6714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ПП РК от 4 июня 2021 года № 375.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B1182C3-6221-441F-AEDA-529C893EE6D5}"/>
              </a:ext>
            </a:extLst>
          </p:cNvPr>
          <p:cNvSpPr/>
          <p:nvPr/>
        </p:nvSpPr>
        <p:spPr>
          <a:xfrm>
            <a:off x="3487479" y="1137809"/>
            <a:ext cx="8341679" cy="6858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орядок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организации и проведения закупа ЛС и МИ, специализированных лечебных продуктов, фарм. услуг в рамках ГОБМП и (или) в системе ОСМС.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E3C9679-6170-4AE9-8446-5D296678EA7A}"/>
              </a:ext>
            </a:extLst>
          </p:cNvPr>
          <p:cNvSpPr/>
          <p:nvPr/>
        </p:nvSpPr>
        <p:spPr>
          <a:xfrm>
            <a:off x="962461" y="109592"/>
            <a:ext cx="10267078" cy="4136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НОРМАТИВНО-ПРАВОВЫЕ АКТЫ РК РЕГЛАМЕНТИРУЮЩИЕ ЛЕКАРСТВЕННОЕ ОБЕСПЕЧЕНИЕ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66FD34D-D641-4714-B8CA-92478BE1DBF4}"/>
              </a:ext>
            </a:extLst>
          </p:cNvPr>
          <p:cNvSpPr txBox="1"/>
          <p:nvPr/>
        </p:nvSpPr>
        <p:spPr>
          <a:xfrm>
            <a:off x="4760458" y="6361480"/>
            <a:ext cx="730707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Информационно-правовая система нормативных правовых актов РК  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http://adilet.zan.kz/rus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1" name="Объект 6">
            <a:extLst>
              <a:ext uri="{FF2B5EF4-FFF2-40B4-BE49-F238E27FC236}">
                <a16:creationId xmlns:a16="http://schemas.microsoft.com/office/drawing/2014/main" id="{F2F00090-76A7-4577-A0D6-C11A3279CB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11" y="83201"/>
            <a:ext cx="548946" cy="48482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83CA5FE-74A1-4213-BC61-604DBB18AF1F}"/>
              </a:ext>
            </a:extLst>
          </p:cNvPr>
          <p:cNvSpPr/>
          <p:nvPr/>
        </p:nvSpPr>
        <p:spPr>
          <a:xfrm>
            <a:off x="3487479" y="3218329"/>
            <a:ext cx="8341677" cy="6241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Перечень ЛС и МИ для бесплатного и льготного амбулаторного обеспечения отдельных категорий граждан РК с определенными заболеваниями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4067B4B-2F56-481D-96CA-71A76204E07D}"/>
              </a:ext>
            </a:extLst>
          </p:cNvPr>
          <p:cNvSpPr txBox="1"/>
          <p:nvPr/>
        </p:nvSpPr>
        <p:spPr>
          <a:xfrm>
            <a:off x="3487479" y="3948829"/>
            <a:ext cx="8341677" cy="4850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none" strike="noStrike" cap="none" spc="0" normalizeH="0" baseline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400" dirty="0"/>
              <a:t>Предельные цены на торговое наименование ЛС и МИ в рамках ГОБМП и ОСМС</a:t>
            </a:r>
            <a:endParaRPr lang="ru-KZ" sz="1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403EE06-055C-4A40-855B-136414BABD62}"/>
              </a:ext>
            </a:extLst>
          </p:cNvPr>
          <p:cNvSpPr txBox="1"/>
          <p:nvPr/>
        </p:nvSpPr>
        <p:spPr>
          <a:xfrm>
            <a:off x="3487479" y="4536956"/>
            <a:ext cx="8341677" cy="4865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none" strike="noStrike" cap="none" spc="0" normalizeH="0" baseline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400" dirty="0"/>
              <a:t>Предельные цены на ЛС и ИМН в рамках ГОБМП и ОСМС</a:t>
            </a:r>
            <a:endParaRPr lang="ru-KZ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BA9E44-5799-4044-A294-A16CB847830D}"/>
              </a:ext>
            </a:extLst>
          </p:cNvPr>
          <p:cNvSpPr/>
          <p:nvPr/>
        </p:nvSpPr>
        <p:spPr>
          <a:xfrm>
            <a:off x="3483915" y="2450575"/>
            <a:ext cx="8371113" cy="6952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писок ЛС, МИ в ГОБМП и ОСМС, закупаемых у ЕД</a:t>
            </a:r>
          </a:p>
        </p:txBody>
      </p:sp>
    </p:spTree>
    <p:extLst>
      <p:ext uri="{BB962C8B-B14F-4D97-AF65-F5344CB8AC3E}">
        <p14:creationId xmlns:p14="http://schemas.microsoft.com/office/powerpoint/2010/main" val="1657011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0EFC083-94B5-4A28-8381-1ED52AB2B705}"/>
              </a:ext>
            </a:extLst>
          </p:cNvPr>
          <p:cNvSpPr/>
          <p:nvPr/>
        </p:nvSpPr>
        <p:spPr>
          <a:xfrm>
            <a:off x="1675234" y="156017"/>
            <a:ext cx="96993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ОРГАНИЗАЦИЯ ОБЕСПЕЧЕНИЯ ЛЕКАРСТВЕННЫМИ СРЕДСТВАМИ ГРАЖДАН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FD97A8-5CEC-4936-8792-7D9A9CCF0CF3}"/>
              </a:ext>
            </a:extLst>
          </p:cNvPr>
          <p:cNvSpPr txBox="1"/>
          <p:nvPr/>
        </p:nvSpPr>
        <p:spPr>
          <a:xfrm>
            <a:off x="4197440" y="6152698"/>
            <a:ext cx="75874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обеспечения лекарственными средствами граждан </a:t>
            </a:r>
          </a:p>
          <a:p>
            <a:pPr algn="r"/>
            <a:r>
              <a:rPr lang="ru-RU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(утв. приказом МЗСР РК от 30.09.2015г. № 766, в редакции приказа МЗ РК от 14.05.2019г. № ҚР ДСМ-75) </a:t>
            </a:r>
          </a:p>
        </p:txBody>
      </p:sp>
      <p:pic>
        <p:nvPicPr>
          <p:cNvPr id="18" name="Объект 6">
            <a:extLst>
              <a:ext uri="{FF2B5EF4-FFF2-40B4-BE49-F238E27FC236}">
                <a16:creationId xmlns:a16="http://schemas.microsoft.com/office/drawing/2014/main" id="{DDE8ACB5-6FA1-4DED-B047-E4B530F95E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86" y="101769"/>
            <a:ext cx="1007154" cy="661245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77201D01-5FD6-44D6-AD65-4B2C84004834}"/>
              </a:ext>
            </a:extLst>
          </p:cNvPr>
          <p:cNvGrpSpPr/>
          <p:nvPr/>
        </p:nvGrpSpPr>
        <p:grpSpPr>
          <a:xfrm>
            <a:off x="3219401" y="4325429"/>
            <a:ext cx="2501634" cy="1417032"/>
            <a:chOff x="4208535" y="1082075"/>
            <a:chExt cx="2911642" cy="1359569"/>
          </a:xfrm>
        </p:grpSpPr>
        <p:sp>
          <p:nvSpPr>
            <p:cNvPr id="24" name="Прямоугольник: скругленные углы 23">
              <a:extLst>
                <a:ext uri="{FF2B5EF4-FFF2-40B4-BE49-F238E27FC236}">
                  <a16:creationId xmlns:a16="http://schemas.microsoft.com/office/drawing/2014/main" id="{CB67AE8F-481E-4B6C-845A-FABF8F209BE3}"/>
                </a:ext>
              </a:extLst>
            </p:cNvPr>
            <p:cNvSpPr/>
            <p:nvPr/>
          </p:nvSpPr>
          <p:spPr>
            <a:xfrm>
              <a:off x="4208535" y="1082075"/>
              <a:ext cx="2911642" cy="1359569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 sz="1400"/>
            </a:p>
          </p:txBody>
        </p:sp>
        <p:sp>
          <p:nvSpPr>
            <p:cNvPr id="25" name="Rectangle 18">
              <a:extLst>
                <a:ext uri="{FF2B5EF4-FFF2-40B4-BE49-F238E27FC236}">
                  <a16:creationId xmlns:a16="http://schemas.microsoft.com/office/drawing/2014/main" id="{9CB5D52E-F6A3-4AED-9C20-3DC7901ADAF4}"/>
                </a:ext>
              </a:extLst>
            </p:cNvPr>
            <p:cNvSpPr/>
            <p:nvPr/>
          </p:nvSpPr>
          <p:spPr>
            <a:xfrm>
              <a:off x="4256725" y="1430185"/>
              <a:ext cx="2743185" cy="6328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ЗАКУП ЛЕКАРСТВЕННЫХ СРЕДСТВ </a:t>
              </a: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CA97CF0E-27CF-495C-B553-CDBF2FF2EE50}"/>
              </a:ext>
            </a:extLst>
          </p:cNvPr>
          <p:cNvGrpSpPr/>
          <p:nvPr/>
        </p:nvGrpSpPr>
        <p:grpSpPr>
          <a:xfrm>
            <a:off x="6009296" y="4325429"/>
            <a:ext cx="2535341" cy="1403316"/>
            <a:chOff x="7223947" y="3097125"/>
            <a:chExt cx="2911642" cy="1359569"/>
          </a:xfrm>
        </p:grpSpPr>
        <p:sp>
          <p:nvSpPr>
            <p:cNvPr id="26" name="Прямоугольник: скругленные углы 25">
              <a:extLst>
                <a:ext uri="{FF2B5EF4-FFF2-40B4-BE49-F238E27FC236}">
                  <a16:creationId xmlns:a16="http://schemas.microsoft.com/office/drawing/2014/main" id="{3E3CC21F-0BEB-4DC6-9A6E-033A7AAB8789}"/>
                </a:ext>
              </a:extLst>
            </p:cNvPr>
            <p:cNvSpPr/>
            <p:nvPr/>
          </p:nvSpPr>
          <p:spPr>
            <a:xfrm>
              <a:off x="7223947" y="3097125"/>
              <a:ext cx="2911642" cy="1359569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19">
              <a:extLst>
                <a:ext uri="{FF2B5EF4-FFF2-40B4-BE49-F238E27FC236}">
                  <a16:creationId xmlns:a16="http://schemas.microsoft.com/office/drawing/2014/main" id="{9CC1B2A6-E3D5-4CA0-8216-C0A44BF6A092}"/>
                </a:ext>
              </a:extLst>
            </p:cNvPr>
            <p:cNvSpPr/>
            <p:nvPr/>
          </p:nvSpPr>
          <p:spPr>
            <a:xfrm>
              <a:off x="7484255" y="3185969"/>
              <a:ext cx="2475247" cy="9042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ОБЕСПЕЧЕНИЕ ДОСТУПНОСТИ В ЛЕКАРСТВЕННЫХ СРЕДСТВАХ</a:t>
              </a:r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E1E53939-5DA6-406E-86C9-C18569361C50}"/>
              </a:ext>
            </a:extLst>
          </p:cNvPr>
          <p:cNvGrpSpPr/>
          <p:nvPr/>
        </p:nvGrpSpPr>
        <p:grpSpPr>
          <a:xfrm>
            <a:off x="294830" y="4330730"/>
            <a:ext cx="2669058" cy="1397348"/>
            <a:chOff x="655721" y="1066126"/>
            <a:chExt cx="3260557" cy="1359569"/>
          </a:xfrm>
        </p:grpSpPr>
        <p:sp>
          <p:nvSpPr>
            <p:cNvPr id="3" name="Прямоугольник: скругленные углы 2">
              <a:extLst>
                <a:ext uri="{FF2B5EF4-FFF2-40B4-BE49-F238E27FC236}">
                  <a16:creationId xmlns:a16="http://schemas.microsoft.com/office/drawing/2014/main" id="{A5896343-1A2F-45E6-9736-C9590DF9A422}"/>
                </a:ext>
              </a:extLst>
            </p:cNvPr>
            <p:cNvSpPr/>
            <p:nvPr/>
          </p:nvSpPr>
          <p:spPr>
            <a:xfrm>
              <a:off x="830179" y="1066126"/>
              <a:ext cx="2911642" cy="1359569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 sz="1400" dirty="0"/>
            </a:p>
          </p:txBody>
        </p:sp>
        <p:sp>
          <p:nvSpPr>
            <p:cNvPr id="30" name="Rectangle 16">
              <a:extLst>
                <a:ext uri="{FF2B5EF4-FFF2-40B4-BE49-F238E27FC236}">
                  <a16:creationId xmlns:a16="http://schemas.microsoft.com/office/drawing/2014/main" id="{7B881FC3-3576-4B7C-A532-8C4D4EDE1B65}"/>
                </a:ext>
              </a:extLst>
            </p:cNvPr>
            <p:cNvSpPr/>
            <p:nvPr/>
          </p:nvSpPr>
          <p:spPr>
            <a:xfrm>
              <a:off x="655721" y="1381388"/>
              <a:ext cx="3260557" cy="7140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ОПРЕДЕЛЕНИЕ ПОТРЕБНОСТИ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ЛЕКАРСТВЕННЫХ СРЕДСТВ</a:t>
              </a: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197851" y="804320"/>
            <a:ext cx="98654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лекарственными средствами в рамках ГОБМП и ОСМС осуществляется медицинскими организациями при: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3452" y="1729282"/>
            <a:ext cx="5258089" cy="954107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оказании амбулаторно-поликлинической помощи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Перечнем ЛС и медицинских изделий для бесплатного и (или) льготного амбулаторного обеспечения отдельных категорий граждан с определенными заболеваниями)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423465" y="1711274"/>
            <a:ext cx="5178462" cy="954107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оказании скорой, стационарной и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стационарозамещающей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помощи </a:t>
            </a: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соответствии с лекарственными формулярами организаций здравоохранения).</a:t>
            </a:r>
          </a:p>
          <a:p>
            <a:pPr algn="ctr"/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>
            <a:stCxn id="4" idx="2"/>
            <a:endCxn id="9" idx="0"/>
          </p:cNvCxnSpPr>
          <p:nvPr/>
        </p:nvCxnSpPr>
        <p:spPr>
          <a:xfrm flipH="1">
            <a:off x="3182497" y="1112097"/>
            <a:ext cx="2948078" cy="617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2"/>
            <a:endCxn id="53" idx="0"/>
          </p:cNvCxnSpPr>
          <p:nvPr/>
        </p:nvCxnSpPr>
        <p:spPr>
          <a:xfrm>
            <a:off x="6130575" y="1112097"/>
            <a:ext cx="2882121" cy="599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811045" y="3141477"/>
            <a:ext cx="7918693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обеспечения лекарственными средствами граждан включает в себя: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endParaRPr lang="ru-RU" sz="1600" b="1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5" name="Группа 54">
            <a:extLst>
              <a:ext uri="{FF2B5EF4-FFF2-40B4-BE49-F238E27FC236}">
                <a16:creationId xmlns:a16="http://schemas.microsoft.com/office/drawing/2014/main" id="{77201D01-5FD6-44D6-AD65-4B2C84004834}"/>
              </a:ext>
            </a:extLst>
          </p:cNvPr>
          <p:cNvGrpSpPr/>
          <p:nvPr/>
        </p:nvGrpSpPr>
        <p:grpSpPr>
          <a:xfrm>
            <a:off x="8832898" y="4367322"/>
            <a:ext cx="2758041" cy="1358004"/>
            <a:chOff x="4208535" y="1082075"/>
            <a:chExt cx="2911642" cy="1359569"/>
          </a:xfrm>
        </p:grpSpPr>
        <p:sp>
          <p:nvSpPr>
            <p:cNvPr id="56" name="Прямоугольник: скругленные углы 23">
              <a:extLst>
                <a:ext uri="{FF2B5EF4-FFF2-40B4-BE49-F238E27FC236}">
                  <a16:creationId xmlns:a16="http://schemas.microsoft.com/office/drawing/2014/main" id="{CB67AE8F-481E-4B6C-845A-FABF8F209BE3}"/>
                </a:ext>
              </a:extLst>
            </p:cNvPr>
            <p:cNvSpPr/>
            <p:nvPr/>
          </p:nvSpPr>
          <p:spPr>
            <a:xfrm>
              <a:off x="4208535" y="1082075"/>
              <a:ext cx="2911642" cy="1359569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 sz="1400"/>
            </a:p>
          </p:txBody>
        </p:sp>
        <p:sp>
          <p:nvSpPr>
            <p:cNvPr id="57" name="Rectangle 18">
              <a:extLst>
                <a:ext uri="{FF2B5EF4-FFF2-40B4-BE49-F238E27FC236}">
                  <a16:creationId xmlns:a16="http://schemas.microsoft.com/office/drawing/2014/main" id="{9CB5D52E-F6A3-4AED-9C20-3DC7901ADAF4}"/>
                </a:ext>
              </a:extLst>
            </p:cNvPr>
            <p:cNvSpPr/>
            <p:nvPr/>
          </p:nvSpPr>
          <p:spPr>
            <a:xfrm>
              <a:off x="4292762" y="1241417"/>
              <a:ext cx="2743185" cy="92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ru-RU" sz="12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РАЦИОНАЛЬНОЕ ИСПОЛЬЗОВАНИЕ ЛС ПРИ ОКАЗАНИИ СКОРОЙ, СТАЦИОНАРНОЙ, ПОМОЩИ,  СЗП И АПП В РАМКАХ ГОБМП И ОСМС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418A2C9C-C459-473E-9A11-20278EB1CC60}"/>
              </a:ext>
            </a:extLst>
          </p:cNvPr>
          <p:cNvCxnSpPr>
            <a:stCxn id="14" idx="2"/>
            <a:endCxn id="3" idx="0"/>
          </p:cNvCxnSpPr>
          <p:nvPr/>
        </p:nvCxnSpPr>
        <p:spPr>
          <a:xfrm flipH="1">
            <a:off x="1629360" y="3726252"/>
            <a:ext cx="4141032" cy="6044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98983572-A22A-4E68-AD8D-A31B24C4BE33}"/>
              </a:ext>
            </a:extLst>
          </p:cNvPr>
          <p:cNvCxnSpPr>
            <a:stCxn id="14" idx="2"/>
            <a:endCxn id="24" idx="0"/>
          </p:cNvCxnSpPr>
          <p:nvPr/>
        </p:nvCxnSpPr>
        <p:spPr>
          <a:xfrm flipH="1">
            <a:off x="4470218" y="3726252"/>
            <a:ext cx="1300174" cy="599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F3C158DD-CA51-49A2-BCB6-5568F5B31B1A}"/>
              </a:ext>
            </a:extLst>
          </p:cNvPr>
          <p:cNvCxnSpPr>
            <a:stCxn id="14" idx="2"/>
            <a:endCxn id="26" idx="0"/>
          </p:cNvCxnSpPr>
          <p:nvPr/>
        </p:nvCxnSpPr>
        <p:spPr>
          <a:xfrm>
            <a:off x="5770392" y="3726252"/>
            <a:ext cx="1506575" cy="599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1E843DBD-4B72-4DBE-97E4-E4788A503936}"/>
              </a:ext>
            </a:extLst>
          </p:cNvPr>
          <p:cNvCxnSpPr>
            <a:stCxn id="14" idx="2"/>
            <a:endCxn id="56" idx="0"/>
          </p:cNvCxnSpPr>
          <p:nvPr/>
        </p:nvCxnSpPr>
        <p:spPr>
          <a:xfrm>
            <a:off x="5770392" y="3726252"/>
            <a:ext cx="4441527" cy="641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696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16A02973-7F2A-48E0-B58A-FB3E95ADE53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289717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16A02973-7F2A-48E0-B58A-FB3E95ADE5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9B1E1D4D-A56F-433D-8F79-A456611FE49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9C12FE-56BF-4CEF-8DE0-F6EB04525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3926"/>
            <a:ext cx="9144000" cy="670820"/>
          </a:xfrm>
        </p:spPr>
        <p:txBody>
          <a:bodyPr vert="horz">
            <a:normAutofit/>
          </a:bodyPr>
          <a:lstStyle/>
          <a:p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Перечень лекарственных средств в рамках ГОБМП</a:t>
            </a:r>
            <a:b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для бесплатного и (или) льготного лекарственного обеспечения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E0507E-721A-4FE3-8853-DACAEC33864B}"/>
              </a:ext>
            </a:extLst>
          </p:cNvPr>
          <p:cNvSpPr/>
          <p:nvPr/>
        </p:nvSpPr>
        <p:spPr>
          <a:xfrm>
            <a:off x="819372" y="6022541"/>
            <a:ext cx="110121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1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МЗ РК от 5 августа 2021 года № ҚР ДСМ – 75 «Об утверждении Перечня лекарственных средств и медицинских изделий для бесплатного и (или) льготного амбулаторного обеспечения отдельных категорий граждан РК с определенными заболеваниями (состояниями)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911075A-AFF6-4E34-AF2D-6AF88EFA9F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049654"/>
              </p:ext>
            </p:extLst>
          </p:nvPr>
        </p:nvGraphicFramePr>
        <p:xfrm>
          <a:off x="712840" y="1076660"/>
          <a:ext cx="10658791" cy="455192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80527">
                  <a:extLst>
                    <a:ext uri="{9D8B030D-6E8A-4147-A177-3AD203B41FA5}">
                      <a16:colId xmlns:a16="http://schemas.microsoft.com/office/drawing/2014/main" val="823222323"/>
                    </a:ext>
                  </a:extLst>
                </a:gridCol>
                <a:gridCol w="595814">
                  <a:extLst>
                    <a:ext uri="{9D8B030D-6E8A-4147-A177-3AD203B41FA5}">
                      <a16:colId xmlns:a16="http://schemas.microsoft.com/office/drawing/2014/main" val="3098419753"/>
                    </a:ext>
                  </a:extLst>
                </a:gridCol>
                <a:gridCol w="1144476">
                  <a:extLst>
                    <a:ext uri="{9D8B030D-6E8A-4147-A177-3AD203B41FA5}">
                      <a16:colId xmlns:a16="http://schemas.microsoft.com/office/drawing/2014/main" val="2567465723"/>
                    </a:ext>
                  </a:extLst>
                </a:gridCol>
                <a:gridCol w="1233996">
                  <a:extLst>
                    <a:ext uri="{9D8B030D-6E8A-4147-A177-3AD203B41FA5}">
                      <a16:colId xmlns:a16="http://schemas.microsoft.com/office/drawing/2014/main" val="2512349398"/>
                    </a:ext>
                  </a:extLst>
                </a:gridCol>
                <a:gridCol w="2041864">
                  <a:extLst>
                    <a:ext uri="{9D8B030D-6E8A-4147-A177-3AD203B41FA5}">
                      <a16:colId xmlns:a16="http://schemas.microsoft.com/office/drawing/2014/main" val="2259668223"/>
                    </a:ext>
                  </a:extLst>
                </a:gridCol>
                <a:gridCol w="5362114">
                  <a:extLst>
                    <a:ext uri="{9D8B030D-6E8A-4147-A177-3AD203B41FA5}">
                      <a16:colId xmlns:a16="http://schemas.microsoft.com/office/drawing/2014/main" val="1888517133"/>
                    </a:ext>
                  </a:extLst>
                </a:gridCol>
              </a:tblGrid>
              <a:tr h="127824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1. Лекарственные средства в рамках гарантированного объема бесплатной медицинской помощи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6" marR="5326" marT="5326" marB="0" anchor="b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6" marR="5326" marT="5326" marB="0" anchor="b"/>
                </a:tc>
                <a:extLst>
                  <a:ext uri="{0D108BD9-81ED-4DB2-BD59-A6C34878D82A}">
                    <a16:rowId xmlns:a16="http://schemas.microsoft.com/office/drawing/2014/main" val="2660592800"/>
                  </a:ext>
                </a:extLst>
              </a:tr>
              <a:tr h="7083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Код МКБ-10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Наименование заболевания (состояния)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Категория граждан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Показания (степень, стадия, тяжесть течения) для назначения лекарственных средств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Наименование лекарственных средств </a:t>
                      </a:r>
                    </a:p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(лекарственная форма)</a:t>
                      </a:r>
                      <a:endParaRPr lang="ru-RU" sz="1400" b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6" marR="5326" marT="5326" marB="0" anchor="ctr"/>
                </a:tc>
                <a:extLst>
                  <a:ext uri="{0D108BD9-81ED-4DB2-BD59-A6C34878D82A}">
                    <a16:rowId xmlns:a16="http://schemas.microsoft.com/office/drawing/2014/main" val="3232240898"/>
                  </a:ext>
                </a:extLst>
              </a:tr>
              <a:tr h="127824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Психические расстройства и расстройства поведения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6" marR="5326" marT="5326" marB="0" anchor="b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6" marR="5326" marT="5326" marB="0" anchor="b"/>
                </a:tc>
                <a:extLst>
                  <a:ext uri="{0D108BD9-81ED-4DB2-BD59-A6C34878D82A}">
                    <a16:rowId xmlns:a16="http://schemas.microsoft.com/office/drawing/2014/main" val="797047940"/>
                  </a:ext>
                </a:extLst>
              </a:tr>
              <a:tr h="239670"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Тригексифенидил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, таблетка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6" marR="5326" marT="5326" marB="0"/>
                </a:tc>
                <a:extLst>
                  <a:ext uri="{0D108BD9-81ED-4DB2-BD59-A6C34878D82A}">
                    <a16:rowId xmlns:a16="http://schemas.microsoft.com/office/drawing/2014/main" val="1896275600"/>
                  </a:ext>
                </a:extLst>
              </a:tr>
              <a:tr h="239670">
                <a:tc rowSpan="11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40.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6" marR="5326" marT="5326" marB="0" anchor="ctr"/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F00-F99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6" marR="5326" marT="5326" marB="0" anchor="ctr"/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Психические заболевания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6" marR="5326" marT="5326" marB="0" anchor="ctr"/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Все категории, состоящие на диспансерном учете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6" marR="5326" marT="5326" marB="0" anchor="ctr"/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Все стадии и степени тяжести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6" marR="5326" marT="53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Хлорпромазин, таблетка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6" marR="5326" marT="5326" marB="0"/>
                </a:tc>
                <a:extLst>
                  <a:ext uri="{0D108BD9-81ED-4DB2-BD59-A6C34878D82A}">
                    <a16:rowId xmlns:a16="http://schemas.microsoft.com/office/drawing/2014/main" val="3644834594"/>
                  </a:ext>
                </a:extLst>
              </a:tr>
              <a:tr h="239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Левомепромазин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, таблетка</a:t>
                      </a:r>
                      <a:endParaRPr lang="ru-KZ" sz="2400" dirty="0"/>
                    </a:p>
                  </a:txBody>
                  <a:tcPr marL="5326" marR="5326" marT="5326" marB="0"/>
                </a:tc>
                <a:extLst>
                  <a:ext uri="{0D108BD9-81ED-4DB2-BD59-A6C34878D82A}">
                    <a16:rowId xmlns:a16="http://schemas.microsoft.com/office/drawing/2014/main" val="806463896"/>
                  </a:ext>
                </a:extLst>
              </a:tr>
              <a:tr h="239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Трифлуоперазин, таблетка</a:t>
                      </a:r>
                      <a:endParaRPr lang="ru-KZ" sz="2400" dirty="0"/>
                    </a:p>
                  </a:txBody>
                  <a:tcPr marL="5326" marR="5326" marT="5326" marB="0"/>
                </a:tc>
                <a:extLst>
                  <a:ext uri="{0D108BD9-81ED-4DB2-BD59-A6C34878D82A}">
                    <a16:rowId xmlns:a16="http://schemas.microsoft.com/office/drawing/2014/main" val="4240027260"/>
                  </a:ext>
                </a:extLst>
              </a:tr>
              <a:tr h="255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Галоперидол, таблетка, масляный раствор для инъекций</a:t>
                      </a:r>
                      <a:endParaRPr lang="ru-KZ" sz="2400" dirty="0"/>
                    </a:p>
                  </a:txBody>
                  <a:tcPr marL="5326" marR="5326" marT="5326" marB="0"/>
                </a:tc>
                <a:extLst>
                  <a:ext uri="{0D108BD9-81ED-4DB2-BD59-A6C34878D82A}">
                    <a16:rowId xmlns:a16="http://schemas.microsoft.com/office/drawing/2014/main" val="4127198304"/>
                  </a:ext>
                </a:extLst>
              </a:tr>
              <a:tr h="239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Клозапин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, таблетка</a:t>
                      </a:r>
                      <a:endParaRPr lang="ru-KZ" sz="2400" dirty="0"/>
                    </a:p>
                  </a:txBody>
                  <a:tcPr marL="5326" marR="5326" marT="5326" marB="0"/>
                </a:tc>
                <a:extLst>
                  <a:ext uri="{0D108BD9-81ED-4DB2-BD59-A6C34878D82A}">
                    <a16:rowId xmlns:a16="http://schemas.microsoft.com/office/drawing/2014/main" val="1529178335"/>
                  </a:ext>
                </a:extLst>
              </a:tr>
              <a:tr h="239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Оланзапин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, таблетка</a:t>
                      </a:r>
                      <a:endParaRPr lang="ru-KZ" sz="2400" dirty="0"/>
                    </a:p>
                  </a:txBody>
                  <a:tcPr marL="5326" marR="5326" marT="5326" marB="0"/>
                </a:tc>
                <a:extLst>
                  <a:ext uri="{0D108BD9-81ED-4DB2-BD59-A6C34878D82A}">
                    <a16:rowId xmlns:a16="http://schemas.microsoft.com/office/drawing/2014/main" val="3228969695"/>
                  </a:ext>
                </a:extLst>
              </a:tr>
              <a:tr h="383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Рисперидон</a:t>
                      </a:r>
                      <a:r>
                        <a:rPr lang="ru-RU" sz="14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таб., порошок для приготовления суспензий для в/м введения пролонгированного действия, раствор для приема внутрь</a:t>
                      </a:r>
                      <a:endParaRPr lang="ru-KZ" sz="2400" b="0" dirty="0"/>
                    </a:p>
                  </a:txBody>
                  <a:tcPr marL="5326" marR="5326" marT="5326" marB="0"/>
                </a:tc>
                <a:extLst>
                  <a:ext uri="{0D108BD9-81ED-4DB2-BD59-A6C34878D82A}">
                    <a16:rowId xmlns:a16="http://schemas.microsoft.com/office/drawing/2014/main" val="3507716481"/>
                  </a:ext>
                </a:extLst>
              </a:tr>
              <a:tr h="239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Палиперидон</a:t>
                      </a:r>
                      <a:r>
                        <a:rPr lang="ru-RU" sz="14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таб., суспензия для инъекций в/м введения пролонгированного действия</a:t>
                      </a:r>
                      <a:endParaRPr lang="ru-KZ" sz="140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26" marR="5326" marT="5326" marB="0"/>
                </a:tc>
                <a:extLst>
                  <a:ext uri="{0D108BD9-81ED-4DB2-BD59-A6C34878D82A}">
                    <a16:rowId xmlns:a16="http://schemas.microsoft.com/office/drawing/2014/main" val="2242805273"/>
                  </a:ext>
                </a:extLst>
              </a:tr>
              <a:tr h="239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Диазепам, таблетка</a:t>
                      </a:r>
                      <a:endParaRPr lang="ru-KZ" sz="2400" dirty="0"/>
                    </a:p>
                  </a:txBody>
                  <a:tcPr marL="5326" marR="5326" marT="5326" marB="0"/>
                </a:tc>
                <a:extLst>
                  <a:ext uri="{0D108BD9-81ED-4DB2-BD59-A6C34878D82A}">
                    <a16:rowId xmlns:a16="http://schemas.microsoft.com/office/drawing/2014/main" val="1604158638"/>
                  </a:ext>
                </a:extLst>
              </a:tr>
              <a:tr h="239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Амитриптилин, таблетка</a:t>
                      </a:r>
                      <a:endParaRPr lang="ru-KZ" sz="2400" dirty="0"/>
                    </a:p>
                  </a:txBody>
                  <a:tcPr marL="5326" marR="5326" marT="5326" marB="0"/>
                </a:tc>
                <a:extLst>
                  <a:ext uri="{0D108BD9-81ED-4DB2-BD59-A6C34878D82A}">
                    <a16:rowId xmlns:a16="http://schemas.microsoft.com/office/drawing/2014/main" val="3072790402"/>
                  </a:ext>
                </a:extLst>
              </a:tr>
              <a:tr h="115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Венлафаксин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, таблетка, капсула</a:t>
                      </a:r>
                      <a:endParaRPr lang="ru-KZ" sz="2400" dirty="0"/>
                    </a:p>
                  </a:txBody>
                  <a:tcPr marL="5326" marR="5326" marT="5326" marB="0"/>
                </a:tc>
                <a:extLst>
                  <a:ext uri="{0D108BD9-81ED-4DB2-BD59-A6C34878D82A}">
                    <a16:rowId xmlns:a16="http://schemas.microsoft.com/office/drawing/2014/main" val="1488379053"/>
                  </a:ext>
                </a:extLst>
              </a:tr>
            </a:tbl>
          </a:graphicData>
        </a:graphic>
      </p:graphicFrame>
      <p:pic>
        <p:nvPicPr>
          <p:cNvPr id="8" name="Объект 6">
            <a:extLst>
              <a:ext uri="{FF2B5EF4-FFF2-40B4-BE49-F238E27FC236}">
                <a16:creationId xmlns:a16="http://schemas.microsoft.com/office/drawing/2014/main" id="{0691E6DA-3966-4D29-BE16-564659DF8B5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99" y="163501"/>
            <a:ext cx="1007154" cy="66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339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0EFC083-94B5-4A28-8381-1ED52AB2B705}"/>
              </a:ext>
            </a:extLst>
          </p:cNvPr>
          <p:cNvSpPr/>
          <p:nvPr/>
        </p:nvSpPr>
        <p:spPr>
          <a:xfrm>
            <a:off x="1675234" y="156017"/>
            <a:ext cx="96993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ОПРЕДЕЛЕНИЕ ПОТРЕБНОСТИ ЛЕКАРСТВЕННЫХ СРЕДСТВ</a:t>
            </a:r>
          </a:p>
        </p:txBody>
      </p:sp>
      <p:pic>
        <p:nvPicPr>
          <p:cNvPr id="18" name="Объект 6">
            <a:extLst>
              <a:ext uri="{FF2B5EF4-FFF2-40B4-BE49-F238E27FC236}">
                <a16:creationId xmlns:a16="http://schemas.microsoft.com/office/drawing/2014/main" id="{DDE8ACB5-6FA1-4DED-B047-E4B530F95E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07" y="78753"/>
            <a:ext cx="768092" cy="504289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56F6E762-1CEB-4CFA-B346-9F552AD88E8F}"/>
              </a:ext>
            </a:extLst>
          </p:cNvPr>
          <p:cNvGrpSpPr/>
          <p:nvPr/>
        </p:nvGrpSpPr>
        <p:grpSpPr>
          <a:xfrm>
            <a:off x="681292" y="5480558"/>
            <a:ext cx="4887329" cy="518042"/>
            <a:chOff x="243703" y="3031249"/>
            <a:chExt cx="2278804" cy="584394"/>
          </a:xfrm>
        </p:grpSpPr>
        <p:sp>
          <p:nvSpPr>
            <p:cNvPr id="40" name="Right Brace 33">
              <a:extLst>
                <a:ext uri="{FF2B5EF4-FFF2-40B4-BE49-F238E27FC236}">
                  <a16:creationId xmlns:a16="http://schemas.microsoft.com/office/drawing/2014/main" id="{78F40B66-D126-44BF-AE34-D30BFECA3638}"/>
                </a:ext>
              </a:extLst>
            </p:cNvPr>
            <p:cNvSpPr/>
            <p:nvPr/>
          </p:nvSpPr>
          <p:spPr>
            <a:xfrm rot="5400000">
              <a:off x="1226369" y="2048583"/>
              <a:ext cx="313471" cy="2278804"/>
            </a:xfrm>
            <a:prstGeom prst="rightBrac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endParaRPr>
            </a:p>
          </p:txBody>
        </p:sp>
        <p:sp>
          <p:nvSpPr>
            <p:cNvPr id="41" name="Rectangle 34">
              <a:extLst>
                <a:ext uri="{FF2B5EF4-FFF2-40B4-BE49-F238E27FC236}">
                  <a16:creationId xmlns:a16="http://schemas.microsoft.com/office/drawing/2014/main" id="{9404E6F2-26E4-47A8-AE30-F681B6BFE4B2}"/>
                </a:ext>
              </a:extLst>
            </p:cNvPr>
            <p:cNvSpPr/>
            <p:nvPr/>
          </p:nvSpPr>
          <p:spPr>
            <a:xfrm>
              <a:off x="1139102" y="3303166"/>
              <a:ext cx="475305" cy="3124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до 1 апреля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DE4564E-AF3B-40C6-9527-96763C8751DB}"/>
              </a:ext>
            </a:extLst>
          </p:cNvPr>
          <p:cNvGrpSpPr/>
          <p:nvPr/>
        </p:nvGrpSpPr>
        <p:grpSpPr>
          <a:xfrm>
            <a:off x="6623381" y="5454894"/>
            <a:ext cx="4607162" cy="522311"/>
            <a:chOff x="243703" y="3031249"/>
            <a:chExt cx="2278804" cy="505201"/>
          </a:xfrm>
        </p:grpSpPr>
        <p:sp>
          <p:nvSpPr>
            <p:cNvPr id="38" name="Right Brace 37">
              <a:extLst>
                <a:ext uri="{FF2B5EF4-FFF2-40B4-BE49-F238E27FC236}">
                  <a16:creationId xmlns:a16="http://schemas.microsoft.com/office/drawing/2014/main" id="{0FAA4D3D-EDF4-46CE-95B4-59C3B295164F}"/>
                </a:ext>
              </a:extLst>
            </p:cNvPr>
            <p:cNvSpPr/>
            <p:nvPr/>
          </p:nvSpPr>
          <p:spPr>
            <a:xfrm rot="5400000">
              <a:off x="1226369" y="2048583"/>
              <a:ext cx="313471" cy="2278804"/>
            </a:xfrm>
            <a:prstGeom prst="rightBrac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275B254-C851-468E-9DE8-E2FF5CE4F690}"/>
                </a:ext>
              </a:extLst>
            </p:cNvPr>
            <p:cNvSpPr/>
            <p:nvPr/>
          </p:nvSpPr>
          <p:spPr>
            <a:xfrm>
              <a:off x="1118302" y="3268525"/>
              <a:ext cx="542268" cy="2679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до 15 апреля </a:t>
              </a: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985C53DD-32C9-4409-8E9C-2CFDB9A146B4}"/>
              </a:ext>
            </a:extLst>
          </p:cNvPr>
          <p:cNvSpPr txBox="1"/>
          <p:nvPr/>
        </p:nvSpPr>
        <p:spPr>
          <a:xfrm>
            <a:off x="5142950" y="6330477"/>
            <a:ext cx="669975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обеспечения лекарственными средствами граждан </a:t>
            </a:r>
          </a:p>
          <a:p>
            <a:pPr algn="r"/>
            <a:r>
              <a:rPr lang="ru-RU" sz="105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(утв. приказом МЗСР РК от 30.09.2015г. № 766, в редакции приказа МЗ РК от 14.05.2019г. № ҚР ДСМ-75)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4CB77F4-4B55-4DC5-9E56-ACCEF3880743}"/>
              </a:ext>
            </a:extLst>
          </p:cNvPr>
          <p:cNvSpPr txBox="1"/>
          <p:nvPr/>
        </p:nvSpPr>
        <p:spPr>
          <a:xfrm>
            <a:off x="340023" y="636771"/>
            <a:ext cx="4747621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ОКАЗАНИИ СКОРОЙ, СТАЦИОНАРНОЙ И СТАЦИОНАРОЗАМЕЩАЮЩЕЙ ПОМОЩИ </a:t>
            </a:r>
          </a:p>
          <a:p>
            <a:pPr algn="ctr"/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лекарственных формуляров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МО.</a:t>
            </a:r>
            <a:endParaRPr lang="ru-K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2498E3E-681B-407D-8817-7E7B784D1A92}"/>
              </a:ext>
            </a:extLst>
          </p:cNvPr>
          <p:cNvSpPr txBox="1"/>
          <p:nvPr/>
        </p:nvSpPr>
        <p:spPr>
          <a:xfrm>
            <a:off x="5291706" y="637508"/>
            <a:ext cx="6550994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ОКАЗАНИИ АМБУЛАТОРНО-ПОЛИКЛИНИЧЕСКОЙ ПОМОЩИ.</a:t>
            </a:r>
          </a:p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МО формируется заявка на 3-х летний период на ЛС в разрезе нозологий, наименований и количества ЛС, количества пациентов.</a:t>
            </a:r>
            <a:endParaRPr lang="ru-K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5EE1142-B862-4D82-B7B3-7E3F5C7CF8CD}"/>
              </a:ext>
            </a:extLst>
          </p:cNvPr>
          <p:cNvSpPr txBox="1"/>
          <p:nvPr/>
        </p:nvSpPr>
        <p:spPr>
          <a:xfrm>
            <a:off x="373809" y="1839118"/>
            <a:ext cx="11444381" cy="181588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Расчет потребности в лекарственных средствах осуществляется:</a:t>
            </a:r>
          </a:p>
          <a:p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1) на основании данных динамики заболеваемости и эпидемиологической ситуации в регионе, а также статистических данных по прогнозируемому количеству больных;</a:t>
            </a:r>
          </a:p>
          <a:p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2) согласно схемам лечения на основе клинических протоколов с указанием дозы (разовая, суточная, курсовая), кратность приема в сутки и длительность приема (количество дней);</a:t>
            </a:r>
          </a:p>
          <a:p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 учетом наименований и форм выпуска ЛС в ЭРДБ; </a:t>
            </a:r>
          </a:p>
          <a:p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3) с учетом фактического потребления ЛС за предыдущий год;</a:t>
            </a:r>
          </a:p>
          <a:p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4) в соответствии с Перечнем для обеспечения на амбулаторно-поликлиническом уровне.</a:t>
            </a:r>
            <a:endParaRPr lang="ru-K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id="{170D4116-7FE3-4B9F-9FE7-1BE1D1D9C6E6}"/>
              </a:ext>
            </a:extLst>
          </p:cNvPr>
          <p:cNvSpPr/>
          <p:nvPr/>
        </p:nvSpPr>
        <p:spPr>
          <a:xfrm>
            <a:off x="7562913" y="1349676"/>
            <a:ext cx="1657370" cy="45051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9E839463-73B5-4D82-96E3-0E797B9F268F}"/>
              </a:ext>
            </a:extLst>
          </p:cNvPr>
          <p:cNvGrpSpPr/>
          <p:nvPr/>
        </p:nvGrpSpPr>
        <p:grpSpPr>
          <a:xfrm>
            <a:off x="1066409" y="3795640"/>
            <a:ext cx="1338334" cy="1712461"/>
            <a:chOff x="445795" y="4724393"/>
            <a:chExt cx="1338334" cy="960159"/>
          </a:xfrm>
        </p:grpSpPr>
        <p:sp>
          <p:nvSpPr>
            <p:cNvPr id="42" name="Rectangle 20">
              <a:extLst>
                <a:ext uri="{FF2B5EF4-FFF2-40B4-BE49-F238E27FC236}">
                  <a16:creationId xmlns:a16="http://schemas.microsoft.com/office/drawing/2014/main" id="{5B51A60A-5F4C-46AE-AD7E-C8E8FC8C98E1}"/>
                </a:ext>
              </a:extLst>
            </p:cNvPr>
            <p:cNvSpPr/>
            <p:nvPr/>
          </p:nvSpPr>
          <p:spPr>
            <a:xfrm>
              <a:off x="445796" y="4724393"/>
              <a:ext cx="1338333" cy="365155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МО</a:t>
              </a:r>
            </a:p>
          </p:txBody>
        </p:sp>
        <p:sp>
          <p:nvSpPr>
            <p:cNvPr id="58" name="Rectangle 20">
              <a:extLst>
                <a:ext uri="{FF2B5EF4-FFF2-40B4-BE49-F238E27FC236}">
                  <a16:creationId xmlns:a16="http://schemas.microsoft.com/office/drawing/2014/main" id="{57226A1D-B60C-445F-9A3F-C27D2A0BD58B}"/>
                </a:ext>
              </a:extLst>
            </p:cNvPr>
            <p:cNvSpPr/>
            <p:nvPr/>
          </p:nvSpPr>
          <p:spPr>
            <a:xfrm>
              <a:off x="445795" y="4958624"/>
              <a:ext cx="1338333" cy="72592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Формирование заявки на основе ЕРДБ</a:t>
              </a:r>
            </a:p>
          </p:txBody>
        </p:sp>
      </p:grp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4E0720EC-8FD1-499A-9C35-2B8AF1FA2913}"/>
              </a:ext>
            </a:extLst>
          </p:cNvPr>
          <p:cNvGrpSpPr/>
          <p:nvPr/>
        </p:nvGrpSpPr>
        <p:grpSpPr>
          <a:xfrm>
            <a:off x="2504903" y="4339555"/>
            <a:ext cx="1415338" cy="586753"/>
            <a:chOff x="1902591" y="4978748"/>
            <a:chExt cx="1481497" cy="586753"/>
          </a:xfrm>
        </p:grpSpPr>
        <p:sp>
          <p:nvSpPr>
            <p:cNvPr id="45" name="Rectangle 24">
              <a:extLst>
                <a:ext uri="{FF2B5EF4-FFF2-40B4-BE49-F238E27FC236}">
                  <a16:creationId xmlns:a16="http://schemas.microsoft.com/office/drawing/2014/main" id="{537C857D-BCC2-4723-9A45-8EE01412A3B0}"/>
                </a:ext>
              </a:extLst>
            </p:cNvPr>
            <p:cNvSpPr/>
            <p:nvPr/>
          </p:nvSpPr>
          <p:spPr>
            <a:xfrm>
              <a:off x="2016379" y="5147453"/>
              <a:ext cx="1248291" cy="233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ЕФИС</a:t>
              </a:r>
            </a:p>
          </p:txBody>
        </p:sp>
        <p:sp>
          <p:nvSpPr>
            <p:cNvPr id="17" name="Стрелка: вправо 16">
              <a:extLst>
                <a:ext uri="{FF2B5EF4-FFF2-40B4-BE49-F238E27FC236}">
                  <a16:creationId xmlns:a16="http://schemas.microsoft.com/office/drawing/2014/main" id="{80D21828-462B-4016-BBCE-3F3522881BE1}"/>
                </a:ext>
              </a:extLst>
            </p:cNvPr>
            <p:cNvSpPr/>
            <p:nvPr/>
          </p:nvSpPr>
          <p:spPr>
            <a:xfrm>
              <a:off x="1902591" y="4978748"/>
              <a:ext cx="1481497" cy="586753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/>
            </a:p>
          </p:txBody>
        </p:sp>
      </p:grpSp>
      <p:grpSp>
        <p:nvGrpSpPr>
          <p:cNvPr id="59" name="Группа 58">
            <a:extLst>
              <a:ext uri="{FF2B5EF4-FFF2-40B4-BE49-F238E27FC236}">
                <a16:creationId xmlns:a16="http://schemas.microsoft.com/office/drawing/2014/main" id="{54C91B0F-EA5D-4F02-BE23-14F38610FCA8}"/>
              </a:ext>
            </a:extLst>
          </p:cNvPr>
          <p:cNvGrpSpPr/>
          <p:nvPr/>
        </p:nvGrpSpPr>
        <p:grpSpPr>
          <a:xfrm>
            <a:off x="3953373" y="3797239"/>
            <a:ext cx="1338334" cy="1712461"/>
            <a:chOff x="445795" y="4724393"/>
            <a:chExt cx="1338334" cy="960159"/>
          </a:xfrm>
        </p:grpSpPr>
        <p:sp>
          <p:nvSpPr>
            <p:cNvPr id="60" name="Rectangle 20">
              <a:extLst>
                <a:ext uri="{FF2B5EF4-FFF2-40B4-BE49-F238E27FC236}">
                  <a16:creationId xmlns:a16="http://schemas.microsoft.com/office/drawing/2014/main" id="{D60DC911-CAAD-4A40-B962-4D8AD0CE896D}"/>
                </a:ext>
              </a:extLst>
            </p:cNvPr>
            <p:cNvSpPr/>
            <p:nvPr/>
          </p:nvSpPr>
          <p:spPr>
            <a:xfrm>
              <a:off x="445796" y="4724393"/>
              <a:ext cx="1338333" cy="374474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600" dirty="0">
                  <a:solidFill>
                    <a:prstClr val="white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Филиал ФСМС </a:t>
              </a: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20">
              <a:extLst>
                <a:ext uri="{FF2B5EF4-FFF2-40B4-BE49-F238E27FC236}">
                  <a16:creationId xmlns:a16="http://schemas.microsoft.com/office/drawing/2014/main" id="{4B8FB410-E6F1-415D-B66F-4D84F9419B77}"/>
                </a:ext>
              </a:extLst>
            </p:cNvPr>
            <p:cNvSpPr/>
            <p:nvPr/>
          </p:nvSpPr>
          <p:spPr>
            <a:xfrm>
              <a:off x="445795" y="5098867"/>
              <a:ext cx="1338333" cy="5856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Согласование заявки </a:t>
              </a:r>
            </a:p>
          </p:txBody>
        </p:sp>
      </p:grpSp>
      <p:grpSp>
        <p:nvGrpSpPr>
          <p:cNvPr id="63" name="Группа 62">
            <a:extLst>
              <a:ext uri="{FF2B5EF4-FFF2-40B4-BE49-F238E27FC236}">
                <a16:creationId xmlns:a16="http://schemas.microsoft.com/office/drawing/2014/main" id="{099C0DB8-3967-4797-A9D5-C67680782E76}"/>
              </a:ext>
            </a:extLst>
          </p:cNvPr>
          <p:cNvGrpSpPr/>
          <p:nvPr/>
        </p:nvGrpSpPr>
        <p:grpSpPr>
          <a:xfrm>
            <a:off x="6807205" y="3797239"/>
            <a:ext cx="1338334" cy="1712461"/>
            <a:chOff x="445795" y="4724393"/>
            <a:chExt cx="1338334" cy="960159"/>
          </a:xfrm>
        </p:grpSpPr>
        <p:sp>
          <p:nvSpPr>
            <p:cNvPr id="64" name="Rectangle 20">
              <a:extLst>
                <a:ext uri="{FF2B5EF4-FFF2-40B4-BE49-F238E27FC236}">
                  <a16:creationId xmlns:a16="http://schemas.microsoft.com/office/drawing/2014/main" id="{EEDF4EE0-5AA6-49C0-B02F-C30FE0753CA8}"/>
                </a:ext>
              </a:extLst>
            </p:cNvPr>
            <p:cNvSpPr/>
            <p:nvPr/>
          </p:nvSpPr>
          <p:spPr>
            <a:xfrm>
              <a:off x="445796" y="4724393"/>
              <a:ext cx="1338333" cy="374474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600" dirty="0">
                  <a:solidFill>
                    <a:prstClr val="white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ЕД </a:t>
              </a: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Rectangle 20">
              <a:extLst>
                <a:ext uri="{FF2B5EF4-FFF2-40B4-BE49-F238E27FC236}">
                  <a16:creationId xmlns:a16="http://schemas.microsoft.com/office/drawing/2014/main" id="{3DD4611D-8B17-4AAC-88D4-401C9DBC2F91}"/>
                </a:ext>
              </a:extLst>
            </p:cNvPr>
            <p:cNvSpPr/>
            <p:nvPr/>
          </p:nvSpPr>
          <p:spPr>
            <a:xfrm>
              <a:off x="445795" y="5098867"/>
              <a:ext cx="1338333" cy="5856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400" dirty="0">
                  <a:solidFill>
                    <a:srgbClr val="002060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Формирование сводной заявки по РК</a:t>
              </a: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C9E5B400-0697-4565-B64B-172CB3F8FAF4}"/>
              </a:ext>
            </a:extLst>
          </p:cNvPr>
          <p:cNvGrpSpPr/>
          <p:nvPr/>
        </p:nvGrpSpPr>
        <p:grpSpPr>
          <a:xfrm>
            <a:off x="9737109" y="3795640"/>
            <a:ext cx="1338334" cy="1712461"/>
            <a:chOff x="445795" y="4724393"/>
            <a:chExt cx="1338334" cy="960159"/>
          </a:xfrm>
        </p:grpSpPr>
        <p:sp>
          <p:nvSpPr>
            <p:cNvPr id="68" name="Rectangle 20">
              <a:extLst>
                <a:ext uri="{FF2B5EF4-FFF2-40B4-BE49-F238E27FC236}">
                  <a16:creationId xmlns:a16="http://schemas.microsoft.com/office/drawing/2014/main" id="{90B46C47-8F96-4B64-BAD8-257BA7AF70E1}"/>
                </a:ext>
              </a:extLst>
            </p:cNvPr>
            <p:cNvSpPr/>
            <p:nvPr/>
          </p:nvSpPr>
          <p:spPr>
            <a:xfrm>
              <a:off x="445796" y="4724393"/>
              <a:ext cx="1338333" cy="374474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600" dirty="0">
                  <a:solidFill>
                    <a:prstClr val="white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МЗ РК</a:t>
              </a: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Rectangle 20">
              <a:extLst>
                <a:ext uri="{FF2B5EF4-FFF2-40B4-BE49-F238E27FC236}">
                  <a16:creationId xmlns:a16="http://schemas.microsoft.com/office/drawing/2014/main" id="{2ED41770-19EA-4344-88FA-0E405308BFB8}"/>
                </a:ext>
              </a:extLst>
            </p:cNvPr>
            <p:cNvSpPr/>
            <p:nvPr/>
          </p:nvSpPr>
          <p:spPr>
            <a:xfrm>
              <a:off x="445795" y="5098867"/>
              <a:ext cx="1338333" cy="5856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400" dirty="0">
                  <a:solidFill>
                    <a:srgbClr val="002060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Вынесение на бюджетную комиссию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0" name="Группа 69">
            <a:extLst>
              <a:ext uri="{FF2B5EF4-FFF2-40B4-BE49-F238E27FC236}">
                <a16:creationId xmlns:a16="http://schemas.microsoft.com/office/drawing/2014/main" id="{958717D8-93A9-4AB9-89A7-EBB250E5C71A}"/>
              </a:ext>
            </a:extLst>
          </p:cNvPr>
          <p:cNvGrpSpPr/>
          <p:nvPr/>
        </p:nvGrpSpPr>
        <p:grpSpPr>
          <a:xfrm>
            <a:off x="8220987" y="4273995"/>
            <a:ext cx="1415338" cy="586753"/>
            <a:chOff x="1902591" y="4978748"/>
            <a:chExt cx="1481497" cy="586753"/>
          </a:xfrm>
        </p:grpSpPr>
        <p:sp>
          <p:nvSpPr>
            <p:cNvPr id="71" name="Rectangle 24">
              <a:extLst>
                <a:ext uri="{FF2B5EF4-FFF2-40B4-BE49-F238E27FC236}">
                  <a16:creationId xmlns:a16="http://schemas.microsoft.com/office/drawing/2014/main" id="{919310D9-E99D-466E-906F-077DBF1D6836}"/>
                </a:ext>
              </a:extLst>
            </p:cNvPr>
            <p:cNvSpPr/>
            <p:nvPr/>
          </p:nvSpPr>
          <p:spPr>
            <a:xfrm>
              <a:off x="2016379" y="5147453"/>
              <a:ext cx="1248291" cy="233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Стрелка: вправо 71">
              <a:extLst>
                <a:ext uri="{FF2B5EF4-FFF2-40B4-BE49-F238E27FC236}">
                  <a16:creationId xmlns:a16="http://schemas.microsoft.com/office/drawing/2014/main" id="{00CC1ACB-6856-4C9A-BAA8-CEC89B0327BB}"/>
                </a:ext>
              </a:extLst>
            </p:cNvPr>
            <p:cNvSpPr/>
            <p:nvPr/>
          </p:nvSpPr>
          <p:spPr>
            <a:xfrm>
              <a:off x="1902591" y="4978748"/>
              <a:ext cx="1481497" cy="586753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/>
            </a:p>
          </p:txBody>
        </p:sp>
      </p:grpSp>
      <p:grpSp>
        <p:nvGrpSpPr>
          <p:cNvPr id="73" name="Группа 72">
            <a:extLst>
              <a:ext uri="{FF2B5EF4-FFF2-40B4-BE49-F238E27FC236}">
                <a16:creationId xmlns:a16="http://schemas.microsoft.com/office/drawing/2014/main" id="{D2B62E38-8A76-4532-AA26-3F9CE9192C17}"/>
              </a:ext>
            </a:extLst>
          </p:cNvPr>
          <p:cNvGrpSpPr/>
          <p:nvPr/>
        </p:nvGrpSpPr>
        <p:grpSpPr>
          <a:xfrm>
            <a:off x="5354787" y="4339555"/>
            <a:ext cx="1415338" cy="586753"/>
            <a:chOff x="1902591" y="4978748"/>
            <a:chExt cx="1481497" cy="586753"/>
          </a:xfrm>
        </p:grpSpPr>
        <p:sp>
          <p:nvSpPr>
            <p:cNvPr id="74" name="Rectangle 24">
              <a:extLst>
                <a:ext uri="{FF2B5EF4-FFF2-40B4-BE49-F238E27FC236}">
                  <a16:creationId xmlns:a16="http://schemas.microsoft.com/office/drawing/2014/main" id="{2200BD0E-92B7-46D2-AE4A-8D826528677B}"/>
                </a:ext>
              </a:extLst>
            </p:cNvPr>
            <p:cNvSpPr/>
            <p:nvPr/>
          </p:nvSpPr>
          <p:spPr>
            <a:xfrm>
              <a:off x="2016379" y="5147453"/>
              <a:ext cx="1248291" cy="233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Стрелка: вправо 74">
              <a:extLst>
                <a:ext uri="{FF2B5EF4-FFF2-40B4-BE49-F238E27FC236}">
                  <a16:creationId xmlns:a16="http://schemas.microsoft.com/office/drawing/2014/main" id="{0F3DCDBD-98CC-459E-B5C2-2598BF5A4C09}"/>
                </a:ext>
              </a:extLst>
            </p:cNvPr>
            <p:cNvSpPr/>
            <p:nvPr/>
          </p:nvSpPr>
          <p:spPr>
            <a:xfrm>
              <a:off x="1902591" y="4978748"/>
              <a:ext cx="1481497" cy="586753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/>
            </a:p>
          </p:txBody>
        </p:sp>
      </p:grpSp>
    </p:spTree>
    <p:extLst>
      <p:ext uri="{BB962C8B-B14F-4D97-AF65-F5344CB8AC3E}">
        <p14:creationId xmlns:p14="http://schemas.microsoft.com/office/powerpoint/2010/main" val="349369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fa8BAucMeDldcR2Vslc3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fa8BAucMeDldcR2Vslc3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fa8BAucMeDldcR2Vslc3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OBb2jqiJm2ymq56ENc.r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fa8BAucMeDldcR2Vslc3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1801</TotalTime>
  <Words>2131</Words>
  <Application>Microsoft Office PowerPoint</Application>
  <PresentationFormat>Widescreen</PresentationFormat>
  <Paragraphs>282</Paragraphs>
  <Slides>16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Verdana</vt:lpstr>
      <vt:lpstr>Office Theme</vt:lpstr>
      <vt:lpstr>1_Office Theme</vt:lpstr>
      <vt:lpstr>2_Office Theme</vt:lpstr>
      <vt:lpstr>Тема Office</vt:lpstr>
      <vt:lpstr>3_Office Theme</vt:lpstr>
      <vt:lpstr>think-cell Slide</vt:lpstr>
      <vt:lpstr>Лекарственное обеспечение  пациентов с психическими расстройствами  в Республике Казахстан</vt:lpstr>
      <vt:lpstr>PowerPoint Presentation</vt:lpstr>
      <vt:lpstr>ДОСТУПНОСТЬ ПСИХОТРОПНЫХ ЛЕКАРСТВЕННЫХ СРЕДСТВ </vt:lpstr>
      <vt:lpstr>Кодекс РК «О здоровье народа и системе здравоохранения»</vt:lpstr>
      <vt:lpstr>ПЕРЕЧЕНЬ СОЦИАЛЬНО ЗНАЧИМЫХ ЗАБОЛЕВАНИЙ</vt:lpstr>
      <vt:lpstr>PowerPoint Presentation</vt:lpstr>
      <vt:lpstr>PowerPoint Presentation</vt:lpstr>
      <vt:lpstr>Перечень лекарственных средств в рамках ГОБМП для бесплатного и (или) льготного лекарственного обеспечения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Методология «Семь этапов расширения доступности психотропных средств» (ВОЗ)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Shin, Vyacheslav [JNJKZ]</dc:creator>
  <cp:lastModifiedBy>Shin, Vyacheslav [JNJKZ]</cp:lastModifiedBy>
  <cp:revision>61</cp:revision>
  <dcterms:created xsi:type="dcterms:W3CDTF">2021-02-15T02:10:58Z</dcterms:created>
  <dcterms:modified xsi:type="dcterms:W3CDTF">2021-10-08T11:05:31Z</dcterms:modified>
</cp:coreProperties>
</file>