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0" r:id="rId6"/>
    <p:sldId id="261" r:id="rId7"/>
    <p:sldId id="265" r:id="rId8"/>
    <p:sldId id="262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2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1874A-FC33-4C7F-9347-8A66DAD4121B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6E27C-5F5D-4C8E-BEEC-ED83C8CF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2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E27C-5F5D-4C8E-BEEC-ED83C8CF31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4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C63-AC05-4C1A-9993-35D7156C3B1C}" type="datetime1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1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A8B3-E6D6-4B85-92BD-1FA9B038DC55}" type="datetime1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0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CEA9-098D-44C9-B792-0FA8B795FB5C}" type="datetime1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6404-EA70-4DFF-AE70-C9CE5CEBC64A}" type="datetime1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9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9A5F-6794-4744-B66F-C766CF979154}" type="datetime1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6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E8E6-556F-4100-964E-0795EC6115E1}" type="datetime1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2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D44C-2F88-4F0C-8EF4-94D21456E818}" type="datetime1">
              <a:rPr lang="ru-RU" smtClean="0"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5648-D138-48EF-8A0F-5C8714C79E30}" type="datetime1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57E3-471A-4DA6-B662-C405A4E1EC2E}" type="datetime1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4E31-F0F2-4BBE-92EB-49A06774ABFC}" type="datetime1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5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194-E1D3-483A-8D9F-64EBEEC9C28A}" type="datetime1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6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5D6A1-335E-4412-8292-C8055E75A895}" type="datetime1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9047-D9A4-4FFF-9941-FDBED9509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3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635" y="2420888"/>
            <a:ext cx="7772400" cy="1730623"/>
          </a:xfrm>
        </p:spPr>
        <p:txBody>
          <a:bodyPr>
            <a:noAutofit/>
          </a:bodyPr>
          <a:lstStyle/>
          <a:p>
            <a:r>
              <a:rPr lang="ru-RU" sz="2800" b="1" dirty="0"/>
              <a:t>Актуальность внедрения образовательных циклов по </a:t>
            </a:r>
            <a:r>
              <a:rPr lang="ru-RU" sz="2800" b="1" dirty="0" err="1"/>
              <a:t>фармакоэкономике</a:t>
            </a:r>
            <a:r>
              <a:rPr lang="ru-RU" sz="2800" b="1" dirty="0"/>
              <a:t> и оценке технологий </a:t>
            </a:r>
            <a:r>
              <a:rPr lang="ru-RU" sz="2800" b="1" dirty="0" smtClean="0"/>
              <a:t> здравоохранения для </a:t>
            </a:r>
            <a:r>
              <a:rPr lang="ru-RU" sz="2800" b="1" dirty="0"/>
              <a:t>студентов школы фармации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517232"/>
            <a:ext cx="3181611" cy="504056"/>
          </a:xfrm>
        </p:spPr>
        <p:txBody>
          <a:bodyPr>
            <a:normAutofit/>
          </a:bodyPr>
          <a:lstStyle/>
          <a:p>
            <a:r>
              <a:rPr lang="ru-RU" sz="2400" i="1" dirty="0" err="1" smtClean="0"/>
              <a:t>Жакипбеков</a:t>
            </a:r>
            <a:r>
              <a:rPr lang="ru-RU" sz="2400" i="1" dirty="0" smtClean="0"/>
              <a:t> К.С.</a:t>
            </a:r>
            <a:endParaRPr lang="ru-RU" sz="2400" i="1" dirty="0"/>
          </a:p>
        </p:txBody>
      </p:sp>
      <p:sp>
        <p:nvSpPr>
          <p:cNvPr id="4" name="AutoShape 2" descr="О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О на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blob:https://web.whatsapp.com/d2bcfe97-bdee-441f-ab2d-7621e019bcc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2738"/>
            <a:ext cx="1590025" cy="159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71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Дисциплина ОЗТ (3)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8350"/>
              </p:ext>
            </p:extLst>
          </p:nvPr>
        </p:nvGraphicFramePr>
        <p:xfrm>
          <a:off x="395536" y="1772816"/>
          <a:ext cx="8443664" cy="44074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6024"/>
                <a:gridCol w="5184576"/>
                <a:gridCol w="2520280"/>
                <a:gridCol w="522784"/>
              </a:tblGrid>
              <a:tr h="602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Темы </a:t>
                      </a:r>
                      <a:r>
                        <a:rPr lang="ru-RU" sz="1000" dirty="0" smtClean="0">
                          <a:effectLst/>
                        </a:rPr>
                        <a:t>самостоятельной работы обучающего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Форма проведения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Объем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 anchor="ctr"/>
                </a:tc>
              </a:tr>
              <a:tr h="250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Определение политики и принятия управленческих решений в области здравоохранения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с литературой, выполнение заданий, подготовка рефератов и презентаций.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</a:tr>
              <a:tr h="376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клинические рекомендации, протоколы лечения, стандарты и порядки оказания медицинской помощи, лежащие в основе деятельности медицинских </a:t>
                      </a:r>
                      <a:r>
                        <a:rPr lang="ru-RU" sz="1000" dirty="0" smtClean="0">
                          <a:effectLst/>
                        </a:rPr>
                        <a:t>организаций</a:t>
                      </a:r>
                      <a:endParaRPr lang="ru-RU" sz="1000" dirty="0">
                        <a:effectLst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Работа с литературой, выполнение заданий, подготовка рефератов и презентаций.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</a:tr>
              <a:tr h="376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оптимизация принятия решений, при котором изучаются краткосрочные и отсроченные медицинские, социальные, экономические и этические аспекты разработки, распространения и применения медицинской технологии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с литературой, выполнение заданий, подготовка рефератов и презентаций.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</a:tr>
              <a:tr h="250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планирование научных исследований в сфере </a:t>
                      </a:r>
                      <a:r>
                        <a:rPr lang="ru-RU" sz="1000" dirty="0" smtClean="0">
                          <a:effectLst/>
                        </a:rPr>
                        <a:t>здравоохранения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с литературой, выполнение заданий, подготовка рефератов и презентаций.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выбор оптимального метода диагностики, лечения, профилактики и реабилитации при ведении определенных групп пациентов и конкретных </a:t>
                      </a:r>
                      <a:r>
                        <a:rPr lang="ru-RU" sz="1000" dirty="0" smtClean="0">
                          <a:effectLst/>
                        </a:rPr>
                        <a:t>больных</a:t>
                      </a:r>
                      <a:endParaRPr lang="ru-RU" sz="1000" dirty="0">
                        <a:effectLst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с литературой, выполнение заданий, подготовка рефератов и презентаций.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</a:tr>
              <a:tr h="376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финансирование медицинских технологий за счет обобществленных источников (обязательное медицинское страхование, бюджет, добровольное медицинское страхование и т.д.) или личных средств </a:t>
                      </a:r>
                      <a:r>
                        <a:rPr lang="ru-RU" sz="1000" dirty="0" smtClean="0">
                          <a:effectLst/>
                        </a:rPr>
                        <a:t>граждан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с литературой, выполнение заданий, подготовка рефератов и презентаций.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</a:tr>
              <a:tr h="250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</a:rPr>
                        <a:t>оптимизация и нормативное обеспечение процесса оценки медицинских технологи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с литературой, выполнение заданий, подготовка рефератов и презентаций.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</a:tr>
              <a:tr h="376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Виды медицинских технологий – методы диагностики, лекарственного и нелекарственного лечения, профилактики и реабилитации, системы охраны и укрепления здоровья, использующиеся в здравоохранении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с литературой, выполнение заданий, подготовка рефератов и презентаций.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</a:tr>
              <a:tr h="250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</a:rPr>
                        <a:t>Правило квадрата принятия решения </a:t>
                      </a:r>
                      <a:r>
                        <a:rPr lang="ru-RU" sz="1000" dirty="0" smtClean="0">
                          <a:effectLst/>
                        </a:rPr>
                        <a:t>– информационная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Работа с литературой, выполнение заданий, подготовка рефератов и презентаций.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</a:tr>
              <a:tr h="250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</a:rPr>
                        <a:t>Правило квадрата принятия решения модель решения (грань анализа и моделирования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Работа с литературой, выполнение заданий, подготовка рефератов и презентаций.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</a:tr>
              <a:tr h="62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ВСЕГО: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39" marR="17539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10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CECE-8229-4DD5-9B9A-6FD461445AD1}" type="datetime1">
              <a:rPr lang="ru-RU" smtClean="0"/>
              <a:t>15.10.2021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2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2738"/>
            <a:ext cx="1590025" cy="159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45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Актуальность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458362"/>
            <a:ext cx="1789141" cy="147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3434" y="3212165"/>
            <a:ext cx="4650654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i="1" dirty="0" smtClean="0"/>
              <a:t>Оценка </a:t>
            </a:r>
            <a:r>
              <a:rPr lang="ru-RU" sz="1600" i="1" dirty="0"/>
              <a:t>технологий здравоохранения </a:t>
            </a:r>
            <a:r>
              <a:rPr lang="ru-RU" sz="1600" dirty="0"/>
              <a:t>– </a:t>
            </a:r>
            <a:endParaRPr lang="ru-RU" sz="1600" dirty="0" smtClean="0"/>
          </a:p>
          <a:p>
            <a:r>
              <a:rPr lang="ru-RU" sz="1600" dirty="0" smtClean="0"/>
              <a:t>комплексная </a:t>
            </a:r>
            <a:r>
              <a:rPr lang="ru-RU" sz="1600" dirty="0"/>
              <a:t>оценка сравнительной доказанной </a:t>
            </a:r>
            <a:r>
              <a:rPr lang="ru-RU" sz="1600" b="1" dirty="0" smtClean="0"/>
              <a:t>клинической </a:t>
            </a:r>
            <a:r>
              <a:rPr lang="ru-RU" sz="1600" b="1" dirty="0"/>
              <a:t>и клинико-экономической </a:t>
            </a:r>
            <a:r>
              <a:rPr lang="ru-RU" sz="1600" b="1" dirty="0" smtClean="0"/>
              <a:t>(</a:t>
            </a:r>
            <a:r>
              <a:rPr lang="ru-RU" sz="1600" b="1" dirty="0" err="1"/>
              <a:t>фармакоэкономической</a:t>
            </a:r>
            <a:r>
              <a:rPr lang="ru-RU" sz="1600" b="1" dirty="0"/>
              <a:t>) эффективности </a:t>
            </a:r>
            <a:r>
              <a:rPr lang="ru-RU" sz="1600" dirty="0"/>
              <a:t>и </a:t>
            </a:r>
            <a:r>
              <a:rPr lang="ru-RU" sz="1600" dirty="0" smtClean="0"/>
              <a:t>безопасности </a:t>
            </a:r>
            <a:r>
              <a:rPr lang="ru-RU" sz="1600" dirty="0"/>
              <a:t>технологий здравоохранения, а </a:t>
            </a:r>
            <a:r>
              <a:rPr lang="ru-RU" sz="1600" dirty="0" smtClean="0"/>
              <a:t>также </a:t>
            </a:r>
            <a:r>
              <a:rPr lang="ru-RU" sz="1600" dirty="0"/>
              <a:t>экономических, социальных и </a:t>
            </a:r>
            <a:r>
              <a:rPr lang="ru-RU" sz="1600" dirty="0" smtClean="0"/>
              <a:t>этических последствий </a:t>
            </a:r>
            <a:r>
              <a:rPr lang="ru-RU" sz="1600" dirty="0"/>
              <a:t>их применения, проводимая для </a:t>
            </a:r>
            <a:r>
              <a:rPr lang="ru-RU" sz="1600" dirty="0" smtClean="0"/>
              <a:t>принятия </a:t>
            </a:r>
            <a:r>
              <a:rPr lang="ru-RU" sz="1600" dirty="0"/>
              <a:t>решений в области </a:t>
            </a:r>
            <a:r>
              <a:rPr lang="ru-RU" sz="1600" dirty="0" smtClean="0"/>
              <a:t>здравоохранения (2)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293" y="5661248"/>
            <a:ext cx="9139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1200" i="1" dirty="0"/>
              <a:t>План мероприятий по реализации Государственной программы развития здравоохранения РК на 2020 – 2025 годы</a:t>
            </a:r>
          </a:p>
          <a:p>
            <a:pPr marL="228600" indent="-228600">
              <a:buAutoNum type="arabicPeriod"/>
            </a:pPr>
            <a:r>
              <a:rPr lang="ru-RU" sz="1200" i="1" dirty="0" smtClean="0"/>
              <a:t>Кодекс РК от 7 </a:t>
            </a:r>
            <a:r>
              <a:rPr lang="ru-RU" sz="1200" i="1" dirty="0"/>
              <a:t>июля 2020 года № 360-VI </a:t>
            </a:r>
            <a:r>
              <a:rPr lang="ru-RU" sz="1200" i="1" dirty="0" smtClean="0"/>
              <a:t>ЗРК «О здоровье народа и системе здравоохранения»</a:t>
            </a:r>
          </a:p>
          <a:p>
            <a:pPr marL="228600" indent="-228600">
              <a:buAutoNum type="arabicPeriod"/>
            </a:pPr>
            <a:r>
              <a:rPr lang="ru-RU" sz="1200" i="1" dirty="0" smtClean="0"/>
              <a:t>Википедия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8182" y="1599289"/>
            <a:ext cx="467590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Усовершенствовать методы </a:t>
            </a:r>
            <a:r>
              <a:rPr lang="ru-RU" sz="1600" b="1" i="1" dirty="0" err="1"/>
              <a:t>фармакоэкономического</a:t>
            </a:r>
            <a:r>
              <a:rPr lang="ru-RU" sz="1600" b="1" i="1" dirty="0"/>
              <a:t> анализа </a:t>
            </a:r>
            <a:r>
              <a:rPr lang="ru-RU" sz="1600" dirty="0"/>
              <a:t>и </a:t>
            </a:r>
            <a:r>
              <a:rPr lang="ru-RU" sz="1600" b="1" i="1" dirty="0"/>
              <a:t>оценки технологий здравоохранения</a:t>
            </a:r>
            <a:r>
              <a:rPr lang="ru-RU" sz="1600" dirty="0"/>
              <a:t> и стандартизовать подходы к проведению клинико-экономической (</a:t>
            </a:r>
            <a:r>
              <a:rPr lang="ru-RU" sz="1600" dirty="0" err="1"/>
              <a:t>фармакоэкономической</a:t>
            </a:r>
            <a:r>
              <a:rPr lang="ru-RU" sz="1600" dirty="0"/>
              <a:t>) </a:t>
            </a:r>
            <a:r>
              <a:rPr lang="ru-RU" sz="1600" dirty="0" smtClean="0"/>
              <a:t>оценки (1)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3211321"/>
            <a:ext cx="3325413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i="1" dirty="0" err="1"/>
              <a:t>Фармакоэкономика</a:t>
            </a:r>
            <a:r>
              <a:rPr lang="ru-RU" sz="1600" dirty="0"/>
              <a:t> — новая самостоятельная наука, которая изучает в сравнительном плане соотношение между затратами и </a:t>
            </a:r>
            <a:r>
              <a:rPr lang="ru-RU" sz="1600" b="1" dirty="0"/>
              <a:t>эффективностью, безопасностью, качеством жизни </a:t>
            </a:r>
            <a:r>
              <a:rPr lang="ru-RU" sz="1600" dirty="0"/>
              <a:t>при альтернативных схемах лечения (профилактики) </a:t>
            </a:r>
            <a:r>
              <a:rPr lang="ru-RU" sz="1600" dirty="0" smtClean="0"/>
              <a:t>заболевания (3).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F6F2-11D2-401A-92F9-25BAE7810FB5}" type="datetime1">
              <a:rPr lang="ru-RU" smtClean="0"/>
              <a:t>15.10.2021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4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Образовательное направление «Клиническая </a:t>
            </a:r>
            <a:r>
              <a:rPr lang="ru-RU" sz="3600" dirty="0"/>
              <a:t>ф</a:t>
            </a:r>
            <a:r>
              <a:rPr lang="ru-RU" sz="3600" dirty="0" smtClean="0"/>
              <a:t>армация</a:t>
            </a:r>
            <a:r>
              <a:rPr lang="ru-RU" sz="3600" dirty="0"/>
              <a:t>»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/>
              <a:t>Приказ Министра здравоохранения РК от 21 декабря 2020 года № ҚР ДСМ-305/2020 «Об утверждении номенклатуры специальностей и специализаций в области здравоохранения, номенклатуры и квалификационных характеристик должностей работников здравоохранения»</a:t>
            </a:r>
          </a:p>
          <a:p>
            <a:r>
              <a:rPr lang="ru-RU" sz="2600" dirty="0" smtClean="0"/>
              <a:t>Приказ </a:t>
            </a:r>
            <a:r>
              <a:rPr lang="ru-RU" sz="2600" dirty="0" err="1" smtClean="0"/>
              <a:t>и.о</a:t>
            </a:r>
            <a:r>
              <a:rPr lang="ru-RU" sz="2600" dirty="0" smtClean="0"/>
              <a:t>. Министра здравоохранения и социального развития РК от 31 июля 2015 года № 647 «Об утверждении государственных общеобязательных стандартов и типовых профессиональных учебных программ по медицинским и фармацевтическим специальностям»</a:t>
            </a:r>
          </a:p>
          <a:p>
            <a:r>
              <a:rPr lang="ru-RU" sz="2600" dirty="0" smtClean="0"/>
              <a:t>Постановление Правительства РК от 26 декабря 2019 года № 982 «Об утверждении Государственной программы развития здравоохранения РК на 2020 – 2025 годы»</a:t>
            </a:r>
          </a:p>
          <a:p>
            <a:r>
              <a:rPr lang="ru-RU" sz="2600" dirty="0" smtClean="0"/>
              <a:t>Приказ Министра здравоохранения РК от 30 ноября 2020 года                № ҚР ДСМ-215/2020 «Об утверждении Правил проведения оценки технологий здравоохранения и их применения»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29D3-DFD6-4C15-AB7C-8DED16C48832}" type="datetime1">
              <a:rPr lang="ru-RU" smtClean="0"/>
              <a:t>15.10.2021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4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Фармакоэкономика</a:t>
            </a:r>
            <a:r>
              <a:rPr lang="ru-RU" sz="3600" dirty="0" smtClean="0"/>
              <a:t> на кафедре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722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С 2010 </a:t>
            </a:r>
            <a:r>
              <a:rPr lang="ru-RU" sz="1800" dirty="0"/>
              <a:t>года прошли обучение основам </a:t>
            </a:r>
            <a:r>
              <a:rPr lang="ru-RU" sz="1800" dirty="0" err="1" smtClean="0"/>
              <a:t>фармакоэкономики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Обучающихся – более 90</a:t>
            </a:r>
            <a:endParaRPr lang="ru-RU" sz="1800" dirty="0"/>
          </a:p>
          <a:p>
            <a:r>
              <a:rPr lang="ru-RU" sz="1800" dirty="0" smtClean="0"/>
              <a:t>Специалисты практической фармации - </a:t>
            </a:r>
            <a:r>
              <a:rPr lang="ru-RU" sz="1800" dirty="0"/>
              <a:t>не изучали</a:t>
            </a:r>
          </a:p>
          <a:p>
            <a:r>
              <a:rPr lang="ru-RU" sz="1800" dirty="0"/>
              <a:t>Р</a:t>
            </a:r>
            <a:r>
              <a:rPr lang="ru-RU" sz="1800" dirty="0" smtClean="0"/>
              <a:t>аботники  МО (провизора, клинические фармацевты) – не изучали </a:t>
            </a:r>
            <a:endParaRPr lang="ru-RU" sz="1800" dirty="0"/>
          </a:p>
          <a:p>
            <a:r>
              <a:rPr lang="ru-RU" sz="1800" dirty="0" smtClean="0"/>
              <a:t>Преподаватели </a:t>
            </a:r>
            <a:r>
              <a:rPr lang="ru-RU" sz="1800" dirty="0"/>
              <a:t>профильных учебных </a:t>
            </a:r>
            <a:r>
              <a:rPr lang="ru-RU" sz="1800" dirty="0" smtClean="0"/>
              <a:t>учреждений (консультация) </a:t>
            </a:r>
            <a:r>
              <a:rPr lang="ru-RU" sz="1800" dirty="0"/>
              <a:t>- 5 </a:t>
            </a:r>
            <a:r>
              <a:rPr lang="ru-RU" sz="1800" dirty="0" smtClean="0"/>
              <a:t>человек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Печатные издания:</a:t>
            </a:r>
          </a:p>
          <a:p>
            <a:r>
              <a:rPr lang="ru-RU" sz="1800" dirty="0" smtClean="0"/>
              <a:t>Участие в конференциях, форумах и конгрессах – более 20</a:t>
            </a:r>
          </a:p>
          <a:p>
            <a:r>
              <a:rPr lang="ru-RU" sz="1800" dirty="0" smtClean="0"/>
              <a:t>Публикация – более 50 статьи и тезисов</a:t>
            </a:r>
          </a:p>
          <a:p>
            <a:r>
              <a:rPr lang="ru-RU" sz="1800" dirty="0" smtClean="0"/>
              <a:t>Учебные пособия - 2</a:t>
            </a:r>
          </a:p>
          <a:p>
            <a:pPr marL="0" indent="0">
              <a:buNone/>
            </a:pPr>
            <a:r>
              <a:rPr lang="ru-RU" sz="1800" dirty="0" smtClean="0"/>
              <a:t>Защита более 40 магистерских диссертации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895424" cy="162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0" b="17354"/>
          <a:stretch/>
        </p:blipFill>
        <p:spPr bwMode="auto">
          <a:xfrm>
            <a:off x="5933579" y="3086924"/>
            <a:ext cx="2899505" cy="161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6"/>
          <a:stretch/>
        </p:blipFill>
        <p:spPr bwMode="auto">
          <a:xfrm>
            <a:off x="5940152" y="4797152"/>
            <a:ext cx="2905545" cy="152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9A5D-D194-4BE2-B836-BCE0DDA3B8E3}" type="datetime1">
              <a:rPr lang="ru-RU" smtClean="0"/>
              <a:t>15.10.2021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3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ru-RU" dirty="0" smtClean="0"/>
              <a:t>«</a:t>
            </a:r>
            <a:r>
              <a:rPr lang="ru-RU" dirty="0" err="1" smtClean="0"/>
              <a:t>Фармакоэкномика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Модуль «</a:t>
            </a:r>
            <a:r>
              <a:rPr lang="ru-RU" b="1" i="1" dirty="0" err="1" smtClean="0"/>
              <a:t>Фармакоэкономика</a:t>
            </a:r>
            <a:r>
              <a:rPr lang="ru-RU" b="1" i="1" dirty="0"/>
              <a:t>» </a:t>
            </a:r>
            <a:r>
              <a:rPr lang="ru-RU" dirty="0"/>
              <a:t>- 6  </a:t>
            </a:r>
            <a:r>
              <a:rPr lang="ru-RU" dirty="0" smtClean="0"/>
              <a:t>кредитов:</a:t>
            </a:r>
          </a:p>
          <a:p>
            <a:r>
              <a:rPr lang="ru-RU" dirty="0" smtClean="0"/>
              <a:t>Основы </a:t>
            </a:r>
            <a:r>
              <a:rPr lang="ru-RU" dirty="0" err="1" smtClean="0"/>
              <a:t>фармакоэкономики</a:t>
            </a:r>
            <a:r>
              <a:rPr lang="ru-RU" dirty="0" smtClean="0"/>
              <a:t> - 4 </a:t>
            </a:r>
            <a:r>
              <a:rPr lang="ru-RU" dirty="0"/>
              <a:t>кредита </a:t>
            </a:r>
            <a:endParaRPr lang="ru-RU" dirty="0" smtClean="0"/>
          </a:p>
          <a:p>
            <a:r>
              <a:rPr lang="ru-RU" dirty="0" smtClean="0"/>
              <a:t>ОТЗ -</a:t>
            </a:r>
            <a:r>
              <a:rPr lang="ru-RU" dirty="0"/>
              <a:t>2 </a:t>
            </a:r>
            <a:r>
              <a:rPr lang="ru-RU" dirty="0" smtClean="0"/>
              <a:t>кредита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i="1" dirty="0" smtClean="0"/>
              <a:t>Дисциплина </a:t>
            </a:r>
            <a:r>
              <a:rPr lang="ru-RU" b="1" i="1" dirty="0"/>
              <a:t>«Оценка технологий здравоохранения» </a:t>
            </a:r>
            <a:r>
              <a:rPr lang="ru-RU" dirty="0"/>
              <a:t>- это </a:t>
            </a:r>
            <a:r>
              <a:rPr lang="ru-RU" dirty="0" err="1"/>
              <a:t>мультидисциплинарный</a:t>
            </a:r>
            <a:r>
              <a:rPr lang="ru-RU" dirty="0"/>
              <a:t> подход, базирующийся на </a:t>
            </a:r>
            <a:r>
              <a:rPr lang="ru-RU" dirty="0" smtClean="0"/>
              <a:t>ДМ, основой которой является </a:t>
            </a:r>
            <a:r>
              <a:rPr lang="ru-RU" dirty="0"/>
              <a:t>обеспечение в  </a:t>
            </a:r>
            <a:r>
              <a:rPr lang="ru-RU" dirty="0" smtClean="0"/>
              <a:t>полном объеме </a:t>
            </a:r>
            <a:r>
              <a:rPr lang="ru-RU" dirty="0"/>
              <a:t>необходимой информации об экономических последствиях использования </a:t>
            </a:r>
            <a:r>
              <a:rPr lang="ru-RU" dirty="0" smtClean="0"/>
              <a:t>ЛС, МИ и </a:t>
            </a:r>
            <a:r>
              <a:rPr lang="ru-RU" dirty="0"/>
              <a:t>их связи с соответствующими клиническими исходами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Цель модуля:  </a:t>
            </a:r>
          </a:p>
          <a:p>
            <a:pPr marL="0" indent="0" algn="just">
              <a:buNone/>
            </a:pPr>
            <a:r>
              <a:rPr lang="ru-RU" dirty="0"/>
              <a:t>П</a:t>
            </a:r>
            <a:r>
              <a:rPr lang="ru-RU" dirty="0" smtClean="0"/>
              <a:t>овышение </a:t>
            </a:r>
            <a:r>
              <a:rPr lang="ru-RU" dirty="0"/>
              <a:t>качества медицинской помощи путем предоставления научно обоснованной информации необходимой для принятия управленческих/клинических решений и формирования </a:t>
            </a:r>
            <a:r>
              <a:rPr lang="ru-RU" dirty="0" smtClean="0"/>
              <a:t>лекарственной политики </a:t>
            </a:r>
            <a:r>
              <a:rPr lang="ru-RU" dirty="0"/>
              <a:t>в системе здравоохранения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5C6-5409-4407-8122-C4511A48EF47}" type="datetime1">
              <a:rPr lang="ru-RU" smtClean="0"/>
              <a:t>15.10.2021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4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дисциплины ОЗТ (1)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556792"/>
            <a:ext cx="7408333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i="1" dirty="0" smtClean="0"/>
              <a:t>ОСНОВОПОЛАГАЮЩИЕ  ПРИНЦИПЫ ДИСЦИПЛИНЫ ОЗТ:</a:t>
            </a:r>
          </a:p>
          <a:p>
            <a:r>
              <a:rPr lang="ru-RU" sz="1500" dirty="0" smtClean="0"/>
              <a:t>смещение </a:t>
            </a:r>
            <a:r>
              <a:rPr lang="ru-RU" sz="1500" dirty="0"/>
              <a:t>фокуса в оценке использования ресурсов системы здравоохранения со стоимости самого лечения к стоимости результата лечения;</a:t>
            </a:r>
          </a:p>
          <a:p>
            <a:r>
              <a:rPr lang="ru-RU" sz="1500" dirty="0" smtClean="0"/>
              <a:t>наиболее </a:t>
            </a:r>
            <a:r>
              <a:rPr lang="ru-RU" sz="1500" dirty="0"/>
              <a:t>полный учет затрат с позиции анализируемого уровня системы здравоохранения и рассматриваемой точки зрения участника системы здравоохранения;</a:t>
            </a:r>
          </a:p>
          <a:p>
            <a:r>
              <a:rPr lang="ru-RU" sz="1500" dirty="0" smtClean="0"/>
              <a:t>количественное </a:t>
            </a:r>
            <a:r>
              <a:rPr lang="ru-RU" sz="1500" dirty="0"/>
              <a:t>определение </a:t>
            </a:r>
            <a:r>
              <a:rPr lang="ru-RU" sz="1500" dirty="0" err="1"/>
              <a:t>фармакоэкономических</a:t>
            </a:r>
            <a:r>
              <a:rPr lang="ru-RU" sz="1500" dirty="0"/>
              <a:t> показателей, основанное на доказательной медицине (использование достоверных данных об эффективности ЛС и статистического аппарата при расчете </a:t>
            </a:r>
            <a:r>
              <a:rPr lang="ru-RU" sz="1500" dirty="0" err="1"/>
              <a:t>фармакоэкономических</a:t>
            </a:r>
            <a:r>
              <a:rPr lang="ru-RU" sz="1500" dirty="0"/>
              <a:t> показателей).</a:t>
            </a:r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r>
              <a:rPr lang="ru-RU" sz="1500" b="1" i="1" dirty="0" smtClean="0"/>
              <a:t>ОБЪЕКТ </a:t>
            </a:r>
            <a:r>
              <a:rPr lang="ru-RU" sz="1500" b="1" i="1" dirty="0"/>
              <a:t>ОЦЕНКИ МЕДИЦИНСКОЙ ТЕХНОЛОГИИ </a:t>
            </a:r>
            <a:r>
              <a:rPr lang="ru-RU" sz="1500" dirty="0"/>
              <a:t>– 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медицинские </a:t>
            </a:r>
            <a:r>
              <a:rPr lang="ru-RU" sz="1500" dirty="0"/>
              <a:t>технологии, разрешенные к применению в системе здравоохранения РК в установленном </a:t>
            </a:r>
            <a:r>
              <a:rPr lang="ru-RU" sz="1500" dirty="0" smtClean="0"/>
              <a:t>порядке.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1500" b="1" i="1" dirty="0"/>
              <a:t>ПРЕДМЕТ ОЦЕНКИ МЕДИЦИНСКОЙ ТЕХНОЛОГИИ – </a:t>
            </a:r>
            <a:endParaRPr lang="ru-RU" sz="1500" b="1" i="1" dirty="0" smtClean="0"/>
          </a:p>
          <a:p>
            <a:pPr marL="0" indent="0">
              <a:buNone/>
            </a:pPr>
            <a:r>
              <a:rPr lang="ru-RU" sz="1500" dirty="0" smtClean="0"/>
              <a:t>данные </a:t>
            </a:r>
            <a:r>
              <a:rPr lang="ru-RU" sz="1500" dirty="0"/>
              <a:t>о действенности, эффективности, безопасности и экономической целесообразности (приемлемости), этичности и законности медицинской технологии в конкретной ситуации (применение технологии в конкретной группе больных или населения по конкретным показаниям конкретным способом</a:t>
            </a:r>
            <a:r>
              <a:rPr lang="ru-RU" sz="1500" dirty="0" smtClean="0"/>
              <a:t>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5078-CC98-486A-9CCD-EEEECAA03780}" type="datetime1">
              <a:rPr lang="ru-RU" smtClean="0"/>
              <a:t>15.10.2021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3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дисциплины ОЗТ (</a:t>
            </a:r>
            <a:r>
              <a:rPr lang="ru-RU" dirty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Общие компетенции:</a:t>
            </a:r>
          </a:p>
          <a:p>
            <a:r>
              <a:rPr lang="ru-RU" dirty="0" smtClean="0"/>
              <a:t>Знания </a:t>
            </a:r>
            <a:r>
              <a:rPr lang="ru-RU" dirty="0"/>
              <a:t>– знать  эффективность   применения оценки  медицинской технологии, полученные в условиях контролируемых клинических исследований.</a:t>
            </a:r>
          </a:p>
          <a:p>
            <a:r>
              <a:rPr lang="ru-RU" dirty="0" smtClean="0"/>
              <a:t>Понимание – определять степень риска развития нежелательных побочных реакций и эффективность применения ОМТ .</a:t>
            </a:r>
          </a:p>
          <a:p>
            <a:r>
              <a:rPr lang="ru-RU" dirty="0" smtClean="0"/>
              <a:t>Применение  – рассчитывать соотношение затрат на оценку медицинской технологии и результатов ее применения в практической деятельности здравоохранения.</a:t>
            </a:r>
          </a:p>
          <a:p>
            <a:r>
              <a:rPr lang="ru-RU" dirty="0" smtClean="0"/>
              <a:t>Научное </a:t>
            </a:r>
            <a:r>
              <a:rPr lang="ru-RU" dirty="0"/>
              <a:t>мышление  – изучить оценку эффективности от применения </a:t>
            </a:r>
            <a:r>
              <a:rPr lang="ru-RU" dirty="0" smtClean="0"/>
              <a:t>медицинской </a:t>
            </a:r>
            <a:r>
              <a:rPr lang="ru-RU" dirty="0"/>
              <a:t>технологии, полученные </a:t>
            </a:r>
            <a:r>
              <a:rPr lang="ru-RU" dirty="0" smtClean="0"/>
              <a:t>в результате изучения экономико-клинических исследований	</a:t>
            </a:r>
            <a:endParaRPr lang="ru-RU" dirty="0"/>
          </a:p>
          <a:p>
            <a:r>
              <a:rPr lang="ru-RU" dirty="0" smtClean="0"/>
              <a:t>Самообразование  </a:t>
            </a:r>
            <a:r>
              <a:rPr lang="ru-RU" dirty="0"/>
              <a:t>– соотносить   применения медицинской технологии этическим нормам, сложившимся в </a:t>
            </a:r>
            <a:r>
              <a:rPr lang="ru-RU" dirty="0" smtClean="0"/>
              <a:t>обществе и </a:t>
            </a:r>
            <a:r>
              <a:rPr lang="ru-RU" dirty="0"/>
              <a:t>действующему законодательству.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26F-6D77-44EB-AFD0-50D93EF5F8B1}" type="datetime1">
              <a:rPr lang="ru-RU" smtClean="0"/>
              <a:t>15.10.2021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8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Дисциплина ОЗТ (1)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851291"/>
              </p:ext>
            </p:extLst>
          </p:nvPr>
        </p:nvGraphicFramePr>
        <p:xfrm>
          <a:off x="539552" y="1412775"/>
          <a:ext cx="7776865" cy="42517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0464"/>
                <a:gridCol w="3940978"/>
                <a:gridCol w="2410180"/>
                <a:gridCol w="985243"/>
              </a:tblGrid>
              <a:tr h="284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Темы практических занятий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Форма проведения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Объем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 anchor="ctr"/>
                </a:tc>
              </a:tr>
              <a:tr h="37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Введение в Оценку эффективности медицинских технологий. Организация оценки медицинских технологий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в малых группах, дискуссия, решение ситуационных задач.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</a:tr>
              <a:tr h="37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Цели и задачи оценки медицинских технологий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в малых группах, дискуссия, решение ситуационных задач.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</a:tr>
              <a:tr h="37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Методика оценки медицинских технологий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в малых группах, дискуссия, решение ситуационных задач.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</a:tr>
              <a:tr h="37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Методики проведения ABC-, VEN-, частотного и DDD-анализов</a:t>
                      </a:r>
                      <a:r>
                        <a:rPr lang="ru-RU" sz="1000" dirty="0">
                          <a:effectLst/>
                        </a:rPr>
                        <a:t> Методы анализа: «общая стоимость заболевания», «минимизация затрат</a:t>
                      </a:r>
                      <a:r>
                        <a:rPr lang="ru-RU" sz="1000" dirty="0" smtClean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в малых группах, дискуссия, решение ситуационных задач.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</a:tr>
              <a:tr h="37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Функциями органа по оценке медицинских </a:t>
                      </a:r>
                      <a:r>
                        <a:rPr lang="ru-RU" sz="1000" dirty="0" smtClean="0">
                          <a:effectLst/>
                        </a:rPr>
                        <a:t>технологий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в малых группах, дискуссия, решение ситуационных задач.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</a:tr>
              <a:tr h="37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Методы </a:t>
                      </a:r>
                      <a:r>
                        <a:rPr lang="ru-RU" sz="1000" dirty="0" err="1">
                          <a:effectLst/>
                        </a:rPr>
                        <a:t>фармакоэкономического</a:t>
                      </a:r>
                      <a:r>
                        <a:rPr lang="ru-RU" sz="1000" dirty="0">
                          <a:effectLst/>
                        </a:rPr>
                        <a:t> анализа: 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«затраты-полезность», «затраты-выгода»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в малых группах, дискуссия, решение ситуационных задач.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</a:tr>
              <a:tr h="37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Порядок оценки медицинской технологии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Этапы оценки медицинской технологии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Работа в малых группах, дискуссия, решение ситуационных задач.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</a:tr>
              <a:tr h="37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План (протокол) оценки медицинской технологии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Работа в малых группах, дискуссия, решение ситуационных задач.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</a:tr>
              <a:tr h="37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Источники </a:t>
                      </a:r>
                      <a:r>
                        <a:rPr lang="ru-RU" sz="1000" dirty="0">
                          <a:effectLst/>
                        </a:rPr>
                        <a:t>информации о медицинской технологии первичные и вторичные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в малых группах, дискуссия, решение ситуационных задач.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</a:tr>
              <a:tr h="37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Принятие решений о выборе медицинских технологий на основании правила "квадрата"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в малых группах, дискуссия, решение ситуационных задач.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</a:tr>
              <a:tr h="94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23" marR="21923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0B55-A4B4-4989-AC53-3ECA996CE02F}" type="datetime1">
              <a:rPr lang="ru-RU" smtClean="0"/>
              <a:t>15.10.2021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4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Дисциплина ОЗТ (2)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92337"/>
              </p:ext>
            </p:extLst>
          </p:nvPr>
        </p:nvGraphicFramePr>
        <p:xfrm>
          <a:off x="395536" y="1600737"/>
          <a:ext cx="8208912" cy="49467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5989"/>
                <a:gridCol w="5416659"/>
                <a:gridCol w="1800200"/>
                <a:gridCol w="576064"/>
              </a:tblGrid>
              <a:tr h="100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Темы </a:t>
                      </a:r>
                      <a:r>
                        <a:rPr lang="ru-RU" sz="1000" dirty="0" smtClean="0">
                          <a:effectLst/>
                        </a:rPr>
                        <a:t>самостоятельной работы обучающего с преподавателем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Форма проведения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Объем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 anchor="ctr"/>
                </a:tc>
              </a:tr>
              <a:tr h="166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Этапы </a:t>
                      </a:r>
                      <a:r>
                        <a:rPr lang="ru-RU" sz="1000" dirty="0" smtClean="0">
                          <a:effectLst/>
                        </a:rPr>
                        <a:t>оценки </a:t>
                      </a:r>
                      <a:r>
                        <a:rPr lang="ru-RU" sz="1000" dirty="0">
                          <a:effectLst/>
                        </a:rPr>
                        <a:t>медицинской технологии : выбор темы для </a:t>
                      </a:r>
                      <a:r>
                        <a:rPr lang="ru-RU" sz="1000" dirty="0" smtClean="0">
                          <a:effectLst/>
                        </a:rPr>
                        <a:t>оценки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Презентация, ситуационные задачи, видео материалы и </a:t>
                      </a:r>
                      <a:r>
                        <a:rPr lang="ru-RU" sz="1000" dirty="0" err="1">
                          <a:effectLst/>
                        </a:rPr>
                        <a:t>тд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</a:tr>
              <a:tr h="116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Формирование плана (протокола) оценки медицинской </a:t>
                      </a:r>
                      <a:r>
                        <a:rPr lang="ru-RU" sz="1000" dirty="0" smtClean="0">
                          <a:effectLst/>
                        </a:rPr>
                        <a:t>технологии. </a:t>
                      </a:r>
                      <a:r>
                        <a:rPr lang="ru-RU" sz="1000" dirty="0">
                          <a:effectLst/>
                        </a:rPr>
                        <a:t>Формулировка вопросов для </a:t>
                      </a:r>
                      <a:r>
                        <a:rPr lang="ru-RU" sz="1000" dirty="0" smtClean="0">
                          <a:effectLst/>
                        </a:rPr>
                        <a:t>оценки</a:t>
                      </a:r>
                      <a:endParaRPr lang="ru-RU" sz="1000" dirty="0">
                        <a:effectLst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Презентация, ситуационные задачи, видео материалы и </a:t>
                      </a:r>
                      <a:r>
                        <a:rPr lang="ru-RU" sz="1000" dirty="0" err="1">
                          <a:effectLst/>
                        </a:rPr>
                        <a:t>тд</a:t>
                      </a:r>
                      <a:r>
                        <a:rPr lang="ru-RU" sz="1000" dirty="0">
                          <a:effectLst/>
                        </a:rPr>
                        <a:t>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</a:tr>
              <a:tr h="389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Поиск информации о медицинской технологии </a:t>
                      </a:r>
                      <a:r>
                        <a:rPr lang="ru-RU" sz="1000" dirty="0" smtClean="0">
                          <a:effectLst/>
                        </a:rPr>
                        <a:t>(эффективности</a:t>
                      </a:r>
                      <a:r>
                        <a:rPr lang="ru-RU" sz="1000" dirty="0">
                          <a:effectLst/>
                        </a:rPr>
                        <a:t>, безопасности, экономической целесообразности (приемлемости), других </a:t>
                      </a:r>
                      <a:r>
                        <a:rPr lang="ru-RU" sz="1000" dirty="0" smtClean="0">
                          <a:effectLst/>
                        </a:rPr>
                        <a:t>характеристиках)</a:t>
                      </a:r>
                      <a:endParaRPr lang="ru-RU" sz="1000" dirty="0">
                        <a:effectLst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Презентация, ситуационные задачи, видео материалы и </a:t>
                      </a:r>
                      <a:r>
                        <a:rPr lang="ru-RU" sz="1000" dirty="0" err="1">
                          <a:effectLst/>
                        </a:rPr>
                        <a:t>тд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</a:tr>
              <a:tr h="333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Формирование перечня медицинских технологий, альтернативных оцениваемой медицинской технологии, применяемых для достижения аналогичных целей, и обоснование выбора альтернативных </a:t>
                      </a:r>
                      <a:r>
                        <a:rPr lang="ru-RU" sz="1000" dirty="0" smtClean="0">
                          <a:effectLst/>
                        </a:rPr>
                        <a:t>технологий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Презентация, ситуационные задачи, видео материалы и </a:t>
                      </a:r>
                      <a:r>
                        <a:rPr lang="ru-RU" sz="1000" dirty="0" err="1">
                          <a:effectLst/>
                        </a:rPr>
                        <a:t>тд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</a:tr>
              <a:tr h="166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Сведение о полученных данных в структурированную форму, проведение расчетов, при </a:t>
                      </a:r>
                      <a:r>
                        <a:rPr lang="ru-RU" sz="1000" dirty="0" smtClean="0">
                          <a:effectLst/>
                        </a:rPr>
                        <a:t>необходимости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Презентация, дискуссия, решение ситуационных задач.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</a:tr>
              <a:tr h="667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Критический анализ информации о медицинской технологии: эффективности, безопасности, экономической целесообразности (приемлемости), других характеристик, результатов применения в практике (типичная практика), доступности, социальной значимости и пр. (первая версия отчета), анализ альтернативных медицинских технологий (если имеются</a:t>
                      </a:r>
                      <a:r>
                        <a:rPr lang="ru-RU" sz="1000" dirty="0" smtClean="0">
                          <a:effectLst/>
                        </a:rPr>
                        <a:t>)</a:t>
                      </a:r>
                      <a:endParaRPr lang="ru-RU" sz="1000" dirty="0">
                        <a:effectLst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Презентация, ситуационные задачи, видео материалы и </a:t>
                      </a:r>
                      <a:r>
                        <a:rPr lang="ru-RU" sz="1000" dirty="0" err="1">
                          <a:effectLst/>
                        </a:rPr>
                        <a:t>тд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</a:tr>
              <a:tr h="278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Распространение первой версии отчета среди членов рабочей группы, и приглашенных экспертов или внешних </a:t>
                      </a:r>
                      <a:r>
                        <a:rPr lang="ru-RU" sz="1000" dirty="0" smtClean="0">
                          <a:effectLst/>
                        </a:rPr>
                        <a:t>рецензентов</a:t>
                      </a:r>
                      <a:endParaRPr lang="ru-RU" sz="1000" dirty="0">
                        <a:effectLst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Презентация, ситуационные задачи, видео материалы и </a:t>
                      </a:r>
                      <a:r>
                        <a:rPr lang="ru-RU" sz="1000" dirty="0" err="1">
                          <a:effectLst/>
                        </a:rPr>
                        <a:t>тд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</a:tr>
              <a:tr h="445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Обсуждение и </a:t>
                      </a:r>
                      <a:r>
                        <a:rPr lang="ru-RU" sz="1000" dirty="0" err="1">
                          <a:effectLst/>
                        </a:rPr>
                        <a:t>валидация</a:t>
                      </a:r>
                      <a:r>
                        <a:rPr lang="ru-RU" sz="1000" dirty="0">
                          <a:effectLst/>
                        </a:rPr>
                        <a:t> полученных материалов, формулирование заключительных рекомендаций, предложения по созданию окончательной версии </a:t>
                      </a:r>
                      <a:r>
                        <a:rPr lang="ru-RU" sz="1000" dirty="0" smtClean="0">
                          <a:effectLst/>
                        </a:rPr>
                        <a:t>отчета.</a:t>
                      </a:r>
                      <a:r>
                        <a:rPr lang="ru-RU" sz="1000" baseline="0" dirty="0" smtClean="0">
                          <a:effectLst/>
                        </a:rPr>
                        <a:t> П</a:t>
                      </a:r>
                      <a:r>
                        <a:rPr lang="ru-RU" sz="1000" dirty="0" smtClean="0">
                          <a:effectLst/>
                        </a:rPr>
                        <a:t>одготовка </a:t>
                      </a:r>
                      <a:r>
                        <a:rPr lang="ru-RU" sz="1000" dirty="0">
                          <a:effectLst/>
                        </a:rPr>
                        <a:t>отчета (окончательная версия</a:t>
                      </a:r>
                      <a:r>
                        <a:rPr lang="ru-RU" sz="1000" dirty="0" smtClean="0">
                          <a:effectLst/>
                        </a:rPr>
                        <a:t>)</a:t>
                      </a:r>
                      <a:endParaRPr lang="ru-RU" sz="1000" dirty="0">
                        <a:effectLst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Презентация, видео материалы дискуссия, решение ситуационных задач.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</a:tr>
              <a:tr h="333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Вынесение окончательной версии отчета на заседание органа по оценке медицинских технологий, внесение поправок в окончательную версию отчета (при необходимости</a:t>
                      </a:r>
                      <a:r>
                        <a:rPr lang="ru-RU" sz="1000" dirty="0" smtClean="0">
                          <a:effectLst/>
                        </a:rPr>
                        <a:t>)</a:t>
                      </a:r>
                      <a:endParaRPr lang="ru-RU" sz="1000" dirty="0">
                        <a:effectLst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Презентация, видео материалы дискуссия, решение ситуационных задач..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</a:tr>
              <a:tr h="2226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Публикация окончательной версии отчета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r>
                        <a:rPr lang="ru-RU" sz="1000" baseline="0" dirty="0" smtClean="0">
                          <a:effectLst/>
                        </a:rPr>
                        <a:t> Публикация окончательной версии отчета оценки технологий здравоохранения</a:t>
                      </a:r>
                      <a:endParaRPr lang="ru-RU" sz="1000" dirty="0">
                        <a:effectLst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Презентация, видео материалы дискуссия, решение ситуационных задач.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</a:tr>
              <a:tr h="55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9" marR="15559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047-D9A4-4FFF-9941-FDBED9509F99}" type="slidenum">
              <a:rPr lang="ru-RU" smtClean="0"/>
              <a:t>9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4EF1-2230-4DBB-9B5C-06456853D6ED}" type="datetime1">
              <a:rPr lang="ru-RU" smtClean="0"/>
              <a:t>15.10.2021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62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1518</Words>
  <Application>Microsoft Office PowerPoint</Application>
  <PresentationFormat>Экран (4:3)</PresentationFormat>
  <Paragraphs>222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Актуальность внедрения образовательных циклов по фармакоэкономике и оценке технологий  здравоохранения для студентов школы фармации</vt:lpstr>
      <vt:lpstr>Актуальность</vt:lpstr>
      <vt:lpstr>Образовательное направление «Клиническая фармация» </vt:lpstr>
      <vt:lpstr>Фармакоэкономика на кафедре</vt:lpstr>
      <vt:lpstr>Модуль «Фармакоэкномика»</vt:lpstr>
      <vt:lpstr>Программа дисциплины ОЗТ (1)</vt:lpstr>
      <vt:lpstr>Программа дисциплины ОЗТ (2)</vt:lpstr>
      <vt:lpstr>Дисциплина ОЗТ (1)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внедрения образовательных циклов по фармакоэкономике и оценке технологий  здравоохранеия для студентов школы фармации</dc:title>
  <dc:creator>user</dc:creator>
  <cp:lastModifiedBy>user</cp:lastModifiedBy>
  <cp:revision>26</cp:revision>
  <dcterms:created xsi:type="dcterms:W3CDTF">2021-10-14T11:20:46Z</dcterms:created>
  <dcterms:modified xsi:type="dcterms:W3CDTF">2021-10-15T08:52:01Z</dcterms:modified>
</cp:coreProperties>
</file>