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56" r:id="rId2"/>
    <p:sldId id="449" r:id="rId3"/>
    <p:sldId id="424" r:id="rId4"/>
    <p:sldId id="450" r:id="rId5"/>
    <p:sldId id="429" r:id="rId6"/>
    <p:sldId id="423" r:id="rId7"/>
    <p:sldId id="451" r:id="rId8"/>
    <p:sldId id="447" r:id="rId9"/>
    <p:sldId id="425" r:id="rId10"/>
    <p:sldId id="448" r:id="rId11"/>
    <p:sldId id="463" r:id="rId12"/>
    <p:sldId id="386" r:id="rId13"/>
    <p:sldId id="410" r:id="rId14"/>
    <p:sldId id="411" r:id="rId15"/>
    <p:sldId id="442" r:id="rId16"/>
    <p:sldId id="444" r:id="rId17"/>
    <p:sldId id="415" r:id="rId18"/>
    <p:sldId id="416" r:id="rId19"/>
    <p:sldId id="413" r:id="rId20"/>
    <p:sldId id="434" r:id="rId21"/>
    <p:sldId id="430" r:id="rId22"/>
    <p:sldId id="432" r:id="rId23"/>
    <p:sldId id="436" r:id="rId24"/>
    <p:sldId id="435" r:id="rId25"/>
    <p:sldId id="431" r:id="rId26"/>
    <p:sldId id="438" r:id="rId27"/>
    <p:sldId id="441" r:id="rId28"/>
    <p:sldId id="439" r:id="rId29"/>
    <p:sldId id="418" r:id="rId30"/>
    <p:sldId id="445" r:id="rId31"/>
    <p:sldId id="419" r:id="rId32"/>
    <p:sldId id="421" r:id="rId33"/>
    <p:sldId id="420" r:id="rId34"/>
    <p:sldId id="428" r:id="rId35"/>
    <p:sldId id="422" r:id="rId36"/>
    <p:sldId id="437" r:id="rId37"/>
    <p:sldId id="452" r:id="rId38"/>
    <p:sldId id="454" r:id="rId39"/>
    <p:sldId id="453" r:id="rId40"/>
    <p:sldId id="458" r:id="rId41"/>
    <p:sldId id="459" r:id="rId42"/>
    <p:sldId id="460" r:id="rId43"/>
    <p:sldId id="462" r:id="rId44"/>
    <p:sldId id="40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varScale="1">
        <p:scale>
          <a:sx n="73" d="100"/>
          <a:sy n="73" d="100"/>
        </p:scale>
        <p:origin x="1320"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2168"/>
    </p:cViewPr>
  </p:sorterViewPr>
  <p:notesViewPr>
    <p:cSldViewPr snapToGrid="0">
      <p:cViewPr varScale="1">
        <p:scale>
          <a:sx n="55" d="100"/>
          <a:sy n="5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3E8E1F5-B5C3-41BB-B1F1-91CC07F97C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F4504A0B-ED7C-41E4-B21E-392561B798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4A5B15-D4BB-48A9-B902-7DA6F9852D4E}" type="datetimeFigureOut">
              <a:rPr lang="ru-RU" smtClean="0"/>
              <a:t>14.10.2021</a:t>
            </a:fld>
            <a:endParaRPr lang="ru-RU"/>
          </a:p>
        </p:txBody>
      </p:sp>
      <p:sp>
        <p:nvSpPr>
          <p:cNvPr id="4" name="Нижний колонтитул 3">
            <a:extLst>
              <a:ext uri="{FF2B5EF4-FFF2-40B4-BE49-F238E27FC236}">
                <a16:creationId xmlns:a16="http://schemas.microsoft.com/office/drawing/2014/main" id="{26B2A516-E13F-4992-9163-C811FA94D9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086C2D63-317A-4E92-9665-AB9C5C8336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8555EC-8B1C-490E-B736-EE3A14F1249B}" type="slidenum">
              <a:rPr lang="ru-RU" smtClean="0"/>
              <a:t>‹#›</a:t>
            </a:fld>
            <a:endParaRPr lang="ru-RU"/>
          </a:p>
        </p:txBody>
      </p:sp>
    </p:spTree>
    <p:extLst>
      <p:ext uri="{BB962C8B-B14F-4D97-AF65-F5344CB8AC3E}">
        <p14:creationId xmlns:p14="http://schemas.microsoft.com/office/powerpoint/2010/main" val="1091702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4A8E2-E021-42F9-A0A5-FA69F6371650}" type="datetimeFigureOut">
              <a:rPr lang="ru-RU" smtClean="0"/>
              <a:t>14.10.2021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8649D-2BED-492F-AF17-134E22F880AB}" type="slidenum">
              <a:rPr lang="ru-RU" smtClean="0"/>
              <a:t>‹#›</a:t>
            </a:fld>
            <a:endParaRPr lang="ru-RU"/>
          </a:p>
        </p:txBody>
      </p:sp>
    </p:spTree>
    <p:extLst>
      <p:ext uri="{BB962C8B-B14F-4D97-AF65-F5344CB8AC3E}">
        <p14:creationId xmlns:p14="http://schemas.microsoft.com/office/powerpoint/2010/main" val="272030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5D2276B-1F27-4D3E-9562-C64C87A96FE0}"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26425687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BA3BDC3-E280-4DC8-89FD-C2FF65967BF0}"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210882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B11501-7ADE-47F6-80DE-E1908436065A}"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300457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7A88CD-6193-40CD-B19C-4CA17E60EE79}"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52922296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9980A6-16FB-4D15-B446-E4703A125017}"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380880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79FCF66-5C83-4F12-8EAB-F8A53F797E79}" type="datetime1">
              <a:rPr lang="ru-RU" smtClean="0"/>
              <a:t>14.10.2021</a:t>
            </a:fld>
            <a:endParaRPr lang="ru-RU"/>
          </a:p>
        </p:txBody>
      </p:sp>
      <p:sp>
        <p:nvSpPr>
          <p:cNvPr id="6" name="Footer Placeholder 5"/>
          <p:cNvSpPr>
            <a:spLocks noGrp="1"/>
          </p:cNvSpPr>
          <p:nvPr>
            <p:ph type="ftr" sz="quarter" idx="11"/>
          </p:nvPr>
        </p:nvSpPr>
        <p:spPr/>
        <p:txBody>
          <a:bodyPr/>
          <a:lstStyle/>
          <a:p>
            <a:r>
              <a:rPr lang="ru-RU" smtClean="0"/>
              <a:t>Телемедицина_НМИЦ_им_Бехтерева</a:t>
            </a:r>
            <a:endParaRPr lang="ru-RU"/>
          </a:p>
        </p:txBody>
      </p:sp>
      <p:sp>
        <p:nvSpPr>
          <p:cNvPr id="7" name="Slide Number Placeholder 6"/>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268072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A599061-28ED-48AA-BC94-CD52498A4744}" type="datetime1">
              <a:rPr lang="ru-RU" smtClean="0"/>
              <a:t>14.10.2021</a:t>
            </a:fld>
            <a:endParaRPr lang="ru-RU"/>
          </a:p>
        </p:txBody>
      </p:sp>
      <p:sp>
        <p:nvSpPr>
          <p:cNvPr id="8" name="Footer Placeholder 7"/>
          <p:cNvSpPr>
            <a:spLocks noGrp="1"/>
          </p:cNvSpPr>
          <p:nvPr>
            <p:ph type="ftr" sz="quarter" idx="11"/>
          </p:nvPr>
        </p:nvSpPr>
        <p:spPr/>
        <p:txBody>
          <a:bodyPr/>
          <a:lstStyle/>
          <a:p>
            <a:r>
              <a:rPr lang="ru-RU" smtClean="0"/>
              <a:t>Телемедицина_НМИЦ_им_Бехтерева</a:t>
            </a:r>
            <a:endParaRPr lang="ru-RU"/>
          </a:p>
        </p:txBody>
      </p:sp>
      <p:sp>
        <p:nvSpPr>
          <p:cNvPr id="9" name="Slide Number Placeholder 8"/>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244679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C2D0A18-6D4E-4C2F-AD67-CA4459C649D6}" type="datetime1">
              <a:rPr lang="ru-RU" smtClean="0"/>
              <a:t>14.10.2021</a:t>
            </a:fld>
            <a:endParaRPr lang="ru-RU"/>
          </a:p>
        </p:txBody>
      </p:sp>
      <p:sp>
        <p:nvSpPr>
          <p:cNvPr id="4" name="Footer Placeholder 3"/>
          <p:cNvSpPr>
            <a:spLocks noGrp="1"/>
          </p:cNvSpPr>
          <p:nvPr>
            <p:ph type="ftr" sz="quarter" idx="11"/>
          </p:nvPr>
        </p:nvSpPr>
        <p:spPr/>
        <p:txBody>
          <a:bodyPr/>
          <a:lstStyle/>
          <a:p>
            <a:r>
              <a:rPr lang="ru-RU" smtClean="0"/>
              <a:t>Телемедицина_НМИЦ_им_Бехтерева</a:t>
            </a:r>
            <a:endParaRPr lang="ru-RU"/>
          </a:p>
        </p:txBody>
      </p:sp>
      <p:sp>
        <p:nvSpPr>
          <p:cNvPr id="5" name="Slide Number Placeholder 4"/>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162133813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1BFD-D089-4FDC-BC3B-A2C9B5BFED37}"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4" name="Slide Number Placeholder 3"/>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222460336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B7A7447-8B9E-4C3B-9703-F1B26712C874}" type="datetime1">
              <a:rPr lang="ru-RU" smtClean="0"/>
              <a:t>14.10.2021</a:t>
            </a:fld>
            <a:endParaRPr lang="ru-RU"/>
          </a:p>
        </p:txBody>
      </p:sp>
      <p:sp>
        <p:nvSpPr>
          <p:cNvPr id="6" name="Footer Placeholder 5"/>
          <p:cNvSpPr>
            <a:spLocks noGrp="1"/>
          </p:cNvSpPr>
          <p:nvPr>
            <p:ph type="ftr" sz="quarter" idx="11"/>
          </p:nvPr>
        </p:nvSpPr>
        <p:spPr/>
        <p:txBody>
          <a:bodyPr/>
          <a:lstStyle/>
          <a:p>
            <a:r>
              <a:rPr lang="ru-RU" smtClean="0"/>
              <a:t>Телемедицина_НМИЦ_им_Бехтерева</a:t>
            </a:r>
            <a:endParaRPr lang="ru-RU"/>
          </a:p>
        </p:txBody>
      </p:sp>
      <p:sp>
        <p:nvSpPr>
          <p:cNvPr id="7" name="Slide Number Placeholder 6"/>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285091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A60356E-E347-4B74-8116-3D752D03651B}" type="datetime1">
              <a:rPr lang="ru-RU" smtClean="0"/>
              <a:t>14.10.2021</a:t>
            </a:fld>
            <a:endParaRPr lang="ru-RU"/>
          </a:p>
        </p:txBody>
      </p:sp>
      <p:sp>
        <p:nvSpPr>
          <p:cNvPr id="6" name="Footer Placeholder 5"/>
          <p:cNvSpPr>
            <a:spLocks noGrp="1"/>
          </p:cNvSpPr>
          <p:nvPr>
            <p:ph type="ftr" sz="quarter" idx="11"/>
          </p:nvPr>
        </p:nvSpPr>
        <p:spPr/>
        <p:txBody>
          <a:bodyPr/>
          <a:lstStyle/>
          <a:p>
            <a:r>
              <a:rPr lang="ru-RU" smtClean="0"/>
              <a:t>Телемедицина_НМИЦ_им_Бехтерева</a:t>
            </a:r>
            <a:endParaRPr lang="ru-RU"/>
          </a:p>
        </p:txBody>
      </p:sp>
      <p:sp>
        <p:nvSpPr>
          <p:cNvPr id="7" name="Slide Number Placeholder 6"/>
          <p:cNvSpPr>
            <a:spLocks noGrp="1"/>
          </p:cNvSpPr>
          <p:nvPr>
            <p:ph type="sldNum" sz="quarter" idx="12"/>
          </p:nvPr>
        </p:nvSpPr>
        <p:spPr/>
        <p:txBody>
          <a:bodyPr/>
          <a:lstStyle/>
          <a:p>
            <a:fld id="{070E8637-8D3E-4AB4-A0DE-38744868B430}" type="slidenum">
              <a:rPr lang="ru-RU" smtClean="0"/>
              <a:t>‹#›</a:t>
            </a:fld>
            <a:endParaRPr lang="ru-RU"/>
          </a:p>
        </p:txBody>
      </p:sp>
    </p:spTree>
    <p:extLst>
      <p:ext uri="{BB962C8B-B14F-4D97-AF65-F5344CB8AC3E}">
        <p14:creationId xmlns:p14="http://schemas.microsoft.com/office/powerpoint/2010/main" val="62025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80F1C-423F-4AB1-A578-15BA2E95DA11}" type="datetime1">
              <a:rPr lang="ru-RU" smtClean="0"/>
              <a:t>14.10.2021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Телемедицина_НМИЦ_им_Бехтерева</a:t>
            </a:r>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E8637-8D3E-4AB4-A0DE-38744868B430}" type="slidenum">
              <a:rPr lang="ru-RU" smtClean="0"/>
              <a:t>‹#›</a:t>
            </a:fld>
            <a:endParaRPr lang="ru-RU"/>
          </a:p>
        </p:txBody>
      </p:sp>
    </p:spTree>
    <p:extLst>
      <p:ext uri="{BB962C8B-B14F-4D97-AF65-F5344CB8AC3E}">
        <p14:creationId xmlns:p14="http://schemas.microsoft.com/office/powerpoint/2010/main" val="2230992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ЮНЕСКО включило Одессу в сеть творческих городов - новости Украины ...">
            <a:extLst>
              <a:ext uri="{FF2B5EF4-FFF2-40B4-BE49-F238E27FC236}">
                <a16:creationId xmlns:a16="http://schemas.microsoft.com/office/drawing/2014/main" id="{80089035-A955-4D2B-8875-A7E5F8E3A5DC}"/>
              </a:ext>
            </a:extLst>
          </p:cNvPr>
          <p:cNvPicPr>
            <a:picLocks noChangeAspect="1" noChangeArrowheads="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l="7013" r="28274" b="-1"/>
          <a:stretch/>
        </p:blipFill>
        <p:spPr bwMode="auto">
          <a:xfrm>
            <a:off x="-772" y="31165"/>
            <a:ext cx="9143980" cy="6853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F6B7683F-A5E2-4DC9-987A-D79E091B5E0E}"/>
              </a:ext>
            </a:extLst>
          </p:cNvPr>
          <p:cNvSpPr>
            <a:spLocks noGrp="1"/>
          </p:cNvSpPr>
          <p:nvPr>
            <p:ph type="ctrTitle"/>
          </p:nvPr>
        </p:nvSpPr>
        <p:spPr>
          <a:xfrm>
            <a:off x="3490876" y="879378"/>
            <a:ext cx="5447211" cy="2111270"/>
          </a:xfrm>
        </p:spPr>
        <p:txBody>
          <a:bodyPr vert="horz" lIns="91440" tIns="45720" rIns="91440" bIns="45720" rtlCol="0" anchor="ctr">
            <a:normAutofit/>
          </a:bodyPr>
          <a:lstStyle/>
          <a:p>
            <a:r>
              <a:rPr lang="ru-RU" sz="4400" b="1" dirty="0" smtClean="0"/>
              <a:t>Динамика суицидов в период пандемии</a:t>
            </a:r>
            <a:endParaRPr lang="en-US" sz="4400" b="1" kern="1200" dirty="0">
              <a:solidFill>
                <a:schemeClr val="tx1"/>
              </a:solidFill>
            </a:endParaRPr>
          </a:p>
        </p:txBody>
      </p:sp>
      <p:sp>
        <p:nvSpPr>
          <p:cNvPr id="76" name="Freeform: Shape 75">
            <a:extLst>
              <a:ext uri="{FF2B5EF4-FFF2-40B4-BE49-F238E27FC236}">
                <a16:creationId xmlns:a16="http://schemas.microsoft.com/office/drawing/2014/main"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 y="-18673"/>
            <a:ext cx="3330605" cy="2859452"/>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78" name="Freeform: Shape 77">
            <a:extLst>
              <a:ext uri="{FF2B5EF4-FFF2-40B4-BE49-F238E27FC236}">
                <a16:creationId xmlns:a16="http://schemas.microsoft.com/office/drawing/2014/main"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 y="4317040"/>
            <a:ext cx="2811899" cy="2553376"/>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80" name="Oval 79">
            <a:extLst>
              <a:ext uri="{FF2B5EF4-FFF2-40B4-BE49-F238E27FC236}">
                <a16:creationId xmlns:a16="http://schemas.microsoft.com/office/drawing/2014/main"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5955" y="2696725"/>
            <a:ext cx="2372868" cy="237286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9">
            <a:extLst>
              <a:ext uri="{FF2B5EF4-FFF2-40B4-BE49-F238E27FC236}">
                <a16:creationId xmlns:a16="http://schemas.microsoft.com/office/drawing/2014/main" id="{D6D92A72-931B-44BF-B3E5-A6C01B4C0A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96" r="4919" b="4"/>
          <a:stretch/>
        </p:blipFill>
        <p:spPr bwMode="auto">
          <a:xfrm>
            <a:off x="-772" y="-18674"/>
            <a:ext cx="3197446" cy="2726292"/>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19164A5C-F9DF-4CA6-9E1F-5A9C0516F1A1}"/>
              </a:ext>
            </a:extLst>
          </p:cNvPr>
          <p:cNvPicPr>
            <a:picLocks noChangeAspect="1"/>
          </p:cNvPicPr>
          <p:nvPr/>
        </p:nvPicPr>
        <p:blipFill rotWithShape="1">
          <a:blip r:embed="rId4"/>
          <a:srcRect t="13264" r="2" b="21658"/>
          <a:stretch/>
        </p:blipFill>
        <p:spPr>
          <a:xfrm>
            <a:off x="2369399" y="2781035"/>
            <a:ext cx="2125980" cy="212598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2" descr="SPBGU logo.png">
            <a:extLst>
              <a:ext uri="{FF2B5EF4-FFF2-40B4-BE49-F238E27FC236}">
                <a16:creationId xmlns:a16="http://schemas.microsoft.com/office/drawing/2014/main" id="{1B006562-FEEA-4901-954B-5CA7AB4DD2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97" r="-1" b="2703"/>
          <a:stretch/>
        </p:blipFill>
        <p:spPr bwMode="auto">
          <a:xfrm>
            <a:off x="-1" y="4456800"/>
            <a:ext cx="2671281" cy="2413623"/>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3817D8-265F-46FA-B200-4D1E0E352788}"/>
              </a:ext>
            </a:extLst>
          </p:cNvPr>
          <p:cNvSpPr txBox="1"/>
          <p:nvPr/>
        </p:nvSpPr>
        <p:spPr>
          <a:xfrm>
            <a:off x="4618823" y="2800805"/>
            <a:ext cx="4400941" cy="2709970"/>
          </a:xfrm>
          <a:prstGeom prst="rect">
            <a:avLst/>
          </a:prstGeom>
        </p:spPr>
        <p:txBody>
          <a:bodyPr vert="horz" lIns="91440" tIns="45720" rIns="91440" bIns="45720" rtlCol="0" anchor="t">
            <a:noAutofit/>
          </a:bodyPr>
          <a:lstStyle/>
          <a:p>
            <a:pPr defTabSz="914400">
              <a:lnSpc>
                <a:spcPct val="90000"/>
              </a:lnSpc>
              <a:spcAft>
                <a:spcPts val="600"/>
              </a:spcAft>
            </a:pPr>
            <a:r>
              <a:rPr lang="en-US" sz="2800" dirty="0" err="1"/>
              <a:t>Д.м.н</a:t>
            </a:r>
            <a:r>
              <a:rPr lang="en-US" sz="2800" dirty="0"/>
              <a:t>., </a:t>
            </a:r>
            <a:r>
              <a:rPr lang="en-US" sz="2800" dirty="0" err="1"/>
              <a:t>проф</a:t>
            </a:r>
            <a:r>
              <a:rPr lang="en-US" sz="2800" dirty="0"/>
              <a:t>. </a:t>
            </a:r>
            <a:r>
              <a:rPr lang="en-US" sz="2800" dirty="0" err="1"/>
              <a:t>Розанов</a:t>
            </a:r>
            <a:r>
              <a:rPr lang="en-US" sz="2800" dirty="0"/>
              <a:t> В.А.</a:t>
            </a:r>
          </a:p>
          <a:p>
            <a:pPr defTabSz="914400">
              <a:lnSpc>
                <a:spcPct val="90000"/>
              </a:lnSpc>
              <a:spcAft>
                <a:spcPts val="600"/>
              </a:spcAft>
            </a:pPr>
            <a:endParaRPr lang="en-US" sz="2400" dirty="0" smtClean="0"/>
          </a:p>
          <a:p>
            <a:pPr defTabSz="914400">
              <a:lnSpc>
                <a:spcPct val="90000"/>
              </a:lnSpc>
              <a:spcAft>
                <a:spcPts val="600"/>
              </a:spcAft>
            </a:pPr>
            <a:r>
              <a:rPr lang="en-US" sz="2400" dirty="0"/>
              <a:t>НМИЦ </a:t>
            </a:r>
            <a:r>
              <a:rPr lang="en-US" sz="2400" dirty="0" err="1"/>
              <a:t>психиатрии</a:t>
            </a:r>
            <a:r>
              <a:rPr lang="en-US" sz="2400" dirty="0"/>
              <a:t> и </a:t>
            </a:r>
            <a:r>
              <a:rPr lang="en-US" sz="2400" dirty="0" err="1"/>
              <a:t>наркологии</a:t>
            </a:r>
            <a:r>
              <a:rPr lang="en-US" sz="2400" dirty="0"/>
              <a:t> </a:t>
            </a:r>
            <a:r>
              <a:rPr lang="en-US" sz="2400" dirty="0" err="1"/>
              <a:t>им</a:t>
            </a:r>
            <a:r>
              <a:rPr lang="en-US" sz="2400" dirty="0"/>
              <a:t>. </a:t>
            </a:r>
            <a:r>
              <a:rPr lang="en-US" sz="2400" dirty="0" err="1"/>
              <a:t>В.М.Бехтерева</a:t>
            </a:r>
            <a:endParaRPr lang="en-US" sz="2400" dirty="0"/>
          </a:p>
          <a:p>
            <a:pPr defTabSz="914400">
              <a:lnSpc>
                <a:spcPct val="90000"/>
              </a:lnSpc>
              <a:spcAft>
                <a:spcPts val="600"/>
              </a:spcAft>
            </a:pPr>
            <a:r>
              <a:rPr lang="en-US" sz="2400" dirty="0" err="1" smtClean="0"/>
              <a:t>Санкт-Петербургский</a:t>
            </a:r>
            <a:r>
              <a:rPr lang="en-US" sz="2400" dirty="0" smtClean="0"/>
              <a:t> </a:t>
            </a:r>
            <a:r>
              <a:rPr lang="en-US" sz="2400" dirty="0" err="1"/>
              <a:t>государственный</a:t>
            </a:r>
            <a:r>
              <a:rPr lang="en-US" sz="2400" dirty="0"/>
              <a:t> </a:t>
            </a:r>
            <a:r>
              <a:rPr lang="en-US" sz="2400" dirty="0" err="1" smtClean="0"/>
              <a:t>университет</a:t>
            </a:r>
            <a:endParaRPr lang="en-US" sz="2400" dirty="0"/>
          </a:p>
        </p:txBody>
      </p:sp>
      <p:sp>
        <p:nvSpPr>
          <p:cNvPr id="3" name="TextBox 2"/>
          <p:cNvSpPr txBox="1"/>
          <p:nvPr/>
        </p:nvSpPr>
        <p:spPr>
          <a:xfrm>
            <a:off x="3177931" y="5373178"/>
            <a:ext cx="5738319" cy="923330"/>
          </a:xfrm>
          <a:prstGeom prst="rect">
            <a:avLst/>
          </a:prstGeom>
          <a:noFill/>
        </p:spPr>
        <p:txBody>
          <a:bodyPr wrap="square" rtlCol="0">
            <a:spAutoFit/>
          </a:bodyPr>
          <a:lstStyle/>
          <a:p>
            <a:pPr algn="ctr"/>
            <a:r>
              <a:rPr lang="ru-RU" dirty="0" smtClean="0"/>
              <a:t>Дни университета - 2021 </a:t>
            </a:r>
          </a:p>
          <a:p>
            <a:pPr algn="ctr"/>
            <a:r>
              <a:rPr lang="ru-RU" b="1" dirty="0" smtClean="0"/>
              <a:t>г</a:t>
            </a:r>
            <a:r>
              <a:rPr lang="ru-RU" b="1" dirty="0"/>
              <a:t>. </a:t>
            </a:r>
            <a:r>
              <a:rPr lang="ru-RU" b="1" dirty="0" smtClean="0"/>
              <a:t>Алматы</a:t>
            </a:r>
            <a:endParaRPr lang="ru-RU" dirty="0"/>
          </a:p>
          <a:p>
            <a:pPr algn="ctr"/>
            <a:r>
              <a:rPr lang="ru-RU" b="1" dirty="0" smtClean="0"/>
              <a:t>13.10.2021 </a:t>
            </a:r>
            <a:r>
              <a:rPr lang="ru-RU" b="1" dirty="0"/>
              <a:t>г. —</a:t>
            </a:r>
            <a:r>
              <a:rPr lang="ru-RU" b="1"/>
              <a:t> </a:t>
            </a:r>
            <a:r>
              <a:rPr lang="ru-RU" b="1" smtClean="0"/>
              <a:t>15.10.2021 </a:t>
            </a:r>
            <a:r>
              <a:rPr lang="ru-RU" b="1" dirty="0"/>
              <a:t>г</a:t>
            </a:r>
            <a:r>
              <a:rPr lang="ru-RU" b="1" dirty="0" smtClean="0"/>
              <a:t>.</a:t>
            </a:r>
            <a:endParaRPr lang="en-US" b="1" dirty="0"/>
          </a:p>
        </p:txBody>
      </p:sp>
      <p:pic>
        <p:nvPicPr>
          <p:cNvPr id="7" name="Picture 6"/>
          <p:cNvPicPr>
            <a:picLocks noChangeAspect="1"/>
          </p:cNvPicPr>
          <p:nvPr/>
        </p:nvPicPr>
        <p:blipFill>
          <a:blip r:embed="rId6"/>
          <a:stretch>
            <a:fillRect/>
          </a:stretch>
        </p:blipFill>
        <p:spPr>
          <a:xfrm>
            <a:off x="3280974" y="164763"/>
            <a:ext cx="5657113" cy="1085625"/>
          </a:xfrm>
          <a:prstGeom prst="rect">
            <a:avLst/>
          </a:prstGeom>
        </p:spPr>
      </p:pic>
    </p:spTree>
    <p:extLst>
      <p:ext uri="{BB962C8B-B14F-4D97-AF65-F5344CB8AC3E}">
        <p14:creationId xmlns:p14="http://schemas.microsoft.com/office/powerpoint/2010/main" val="4157632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Другие катастрофические события</a:t>
            </a:r>
            <a:endParaRPr lang="en-US" dirty="0"/>
          </a:p>
        </p:txBody>
      </p:sp>
      <p:sp>
        <p:nvSpPr>
          <p:cNvPr id="3" name="Content Placeholder 2"/>
          <p:cNvSpPr>
            <a:spLocks noGrp="1"/>
          </p:cNvSpPr>
          <p:nvPr>
            <p:ph idx="1"/>
          </p:nvPr>
        </p:nvSpPr>
        <p:spPr>
          <a:xfrm>
            <a:off x="470263" y="1825625"/>
            <a:ext cx="8242663" cy="4530726"/>
          </a:xfrm>
        </p:spPr>
        <p:txBody>
          <a:bodyPr>
            <a:normAutofit fontScale="92500" lnSpcReduction="20000"/>
          </a:bodyPr>
          <a:lstStyle/>
          <a:p>
            <a:r>
              <a:rPr lang="ru-RU" dirty="0"/>
              <a:t>Анализируя разнородные данные (США, Великобритания, Франция, Австралия, Израиль, Первая и Вторая Мировые войны) </a:t>
            </a:r>
            <a:r>
              <a:rPr lang="en-US" dirty="0" smtClean="0"/>
              <a:t>D. Lester </a:t>
            </a:r>
            <a:r>
              <a:rPr lang="ru-RU" dirty="0" smtClean="0"/>
              <a:t>приходит </a:t>
            </a:r>
            <a:r>
              <a:rPr lang="ru-RU" dirty="0"/>
              <a:t>к выводу, что в периоды войн суициды в общей популяции снижаются, причем как в воюющих, так и в не вовлеченных в военные действия </a:t>
            </a:r>
            <a:r>
              <a:rPr lang="ru-RU" dirty="0" smtClean="0"/>
              <a:t>странах </a:t>
            </a:r>
          </a:p>
          <a:p>
            <a:r>
              <a:rPr lang="ru-RU" dirty="0" smtClean="0"/>
              <a:t>В </a:t>
            </a:r>
            <a:r>
              <a:rPr lang="ru-RU" dirty="0"/>
              <a:t>качестве объяснения им </a:t>
            </a:r>
            <a:r>
              <a:rPr lang="ru-RU" dirty="0" smtClean="0"/>
              <a:t>выдвигается </a:t>
            </a:r>
            <a:r>
              <a:rPr lang="ru-RU" dirty="0"/>
              <a:t>тезис об объединяющем, цементирующем нацию эффекте, который возникает в ответ на такое угрожающее </a:t>
            </a:r>
            <a:r>
              <a:rPr lang="ru-RU" dirty="0" smtClean="0"/>
              <a:t>событие </a:t>
            </a:r>
          </a:p>
          <a:p>
            <a:r>
              <a:rPr lang="ru-RU" dirty="0" smtClean="0"/>
              <a:t>Одним </a:t>
            </a:r>
            <a:r>
              <a:rPr lang="ru-RU" dirty="0"/>
              <a:t>из дополнительных факторов, который мог бы объяснить снижение самоубийств при этом, </a:t>
            </a:r>
            <a:r>
              <a:rPr lang="en-US" dirty="0" smtClean="0"/>
              <a:t>Lester</a:t>
            </a:r>
            <a:r>
              <a:rPr lang="ru-RU" dirty="0" smtClean="0"/>
              <a:t> </a:t>
            </a:r>
            <a:r>
              <a:rPr lang="ru-RU" dirty="0"/>
              <a:t>называет оживление экономики воюющих стран и снижение </a:t>
            </a:r>
            <a:r>
              <a:rPr lang="ru-RU" dirty="0" smtClean="0"/>
              <a:t>безработицы</a:t>
            </a:r>
            <a:endParaRPr lang="en-US" dirty="0"/>
          </a:p>
        </p:txBody>
      </p:sp>
      <p:sp>
        <p:nvSpPr>
          <p:cNvPr id="4" name="Date Placeholder 3"/>
          <p:cNvSpPr>
            <a:spLocks noGrp="1"/>
          </p:cNvSpPr>
          <p:nvPr>
            <p:ph type="dt" sz="half" idx="10"/>
          </p:nvPr>
        </p:nvSpPr>
        <p:spPr/>
        <p:txBody>
          <a:bodyPr/>
          <a:lstStyle/>
          <a:p>
            <a:fld id="{ACC9456C-C08B-4A9A-82CD-726319F6ACA1}"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10</a:t>
            </a:fld>
            <a:endParaRPr lang="ru-RU"/>
          </a:p>
        </p:txBody>
      </p:sp>
    </p:spTree>
    <p:extLst>
      <p:ext uri="{BB962C8B-B14F-4D97-AF65-F5344CB8AC3E}">
        <p14:creationId xmlns:p14="http://schemas.microsoft.com/office/powerpoint/2010/main" val="147246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5"/>
            <a:ext cx="7886700" cy="5991225"/>
          </a:xfrm>
        </p:spPr>
        <p:txBody>
          <a:bodyPr>
            <a:normAutofit fontScale="90000"/>
          </a:bodyPr>
          <a:lstStyle/>
          <a:p>
            <a:r>
              <a:rPr lang="en-US" dirty="0"/>
              <a:t>“Research consistently finds that in the face of disaster, people react with solidarity, not panic</a:t>
            </a:r>
            <a:r>
              <a:rPr lang="en-US" dirty="0" smtClean="0"/>
              <a:t>.”</a:t>
            </a:r>
            <a:r>
              <a:rPr lang="ru-RU" dirty="0" smtClean="0"/>
              <a:t/>
            </a:r>
            <a:br>
              <a:rPr lang="ru-RU" dirty="0" smtClean="0"/>
            </a:br>
            <a:r>
              <a:rPr lang="en-US" dirty="0"/>
              <a:t>N</a:t>
            </a:r>
            <a:r>
              <a:rPr lang="en-US" dirty="0" smtClean="0"/>
              <a:t>ature, October 12, 2021</a:t>
            </a:r>
            <a:br>
              <a:rPr lang="en-US" dirty="0" smtClean="0"/>
            </a:br>
            <a:r>
              <a:rPr lang="en-US" dirty="0"/>
              <a:t/>
            </a:r>
            <a:br>
              <a:rPr lang="en-US" dirty="0"/>
            </a:br>
            <a:r>
              <a:rPr lang="ru-RU" dirty="0" smtClean="0"/>
              <a:t>Исследования систематически выявляют, что перед лицом серьезной опасности люди реагируют укреплением солидарности, а не паникой </a:t>
            </a:r>
            <a:r>
              <a:rPr lang="en-US" dirty="0" smtClean="0"/>
              <a:t> </a:t>
            </a:r>
            <a:endParaRPr lang="en-US" dirty="0"/>
          </a:p>
        </p:txBody>
      </p:sp>
      <p:sp>
        <p:nvSpPr>
          <p:cNvPr id="4" name="Date Placeholder 3"/>
          <p:cNvSpPr>
            <a:spLocks noGrp="1"/>
          </p:cNvSpPr>
          <p:nvPr>
            <p:ph type="dt" sz="half" idx="10"/>
          </p:nvPr>
        </p:nvSpPr>
        <p:spPr/>
        <p:txBody>
          <a:bodyPr/>
          <a:lstStyle/>
          <a:p>
            <a:fld id="{557A88CD-6193-40CD-B19C-4CA17E60EE79}"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11</a:t>
            </a:fld>
            <a:endParaRPr lang="ru-RU"/>
          </a:p>
        </p:txBody>
      </p:sp>
    </p:spTree>
    <p:extLst>
      <p:ext uri="{BB962C8B-B14F-4D97-AF65-F5344CB8AC3E}">
        <p14:creationId xmlns:p14="http://schemas.microsoft.com/office/powerpoint/2010/main" val="403330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3BFDAF-C9FA-451B-B4A2-6B3F49BF09EF}"/>
              </a:ext>
            </a:extLst>
          </p:cNvPr>
          <p:cNvSpPr>
            <a:spLocks noGrp="1"/>
          </p:cNvSpPr>
          <p:nvPr>
            <p:ph type="title"/>
          </p:nvPr>
        </p:nvSpPr>
        <p:spPr>
          <a:xfrm>
            <a:off x="588894" y="100087"/>
            <a:ext cx="7886700" cy="1272554"/>
          </a:xfrm>
        </p:spPr>
        <p:txBody>
          <a:bodyPr/>
          <a:lstStyle/>
          <a:p>
            <a:r>
              <a:rPr lang="ru-RU" dirty="0"/>
              <a:t>Ситуация актуального кризиса</a:t>
            </a:r>
          </a:p>
        </p:txBody>
      </p:sp>
      <p:sp>
        <p:nvSpPr>
          <p:cNvPr id="3" name="Объект 2">
            <a:extLst>
              <a:ext uri="{FF2B5EF4-FFF2-40B4-BE49-F238E27FC236}">
                <a16:creationId xmlns:a16="http://schemas.microsoft.com/office/drawing/2014/main" id="{EFDFB6C7-84B2-4E8F-9DD9-D6A493260F5F}"/>
              </a:ext>
            </a:extLst>
          </p:cNvPr>
          <p:cNvSpPr>
            <a:spLocks noGrp="1"/>
          </p:cNvSpPr>
          <p:nvPr>
            <p:ph idx="1"/>
          </p:nvPr>
        </p:nvSpPr>
        <p:spPr>
          <a:xfrm>
            <a:off x="305558" y="1494179"/>
            <a:ext cx="8629436" cy="4617343"/>
          </a:xfrm>
        </p:spPr>
        <p:txBody>
          <a:bodyPr>
            <a:normAutofit/>
          </a:bodyPr>
          <a:lstStyle/>
          <a:p>
            <a:r>
              <a:rPr lang="ru-RU" sz="3200" dirty="0"/>
              <a:t>Длительный стрессовый эпизод на фоне хронического психосоциального стресса</a:t>
            </a:r>
          </a:p>
          <a:p>
            <a:r>
              <a:rPr lang="ru-RU" sz="3200" dirty="0"/>
              <a:t>Неопределенность и непредсказуемость</a:t>
            </a:r>
          </a:p>
          <a:p>
            <a:r>
              <a:rPr lang="ru-RU" sz="3200" dirty="0"/>
              <a:t>Тревожные ожидания, информационное давление (СМИ, социальные сети)</a:t>
            </a:r>
          </a:p>
          <a:p>
            <a:r>
              <a:rPr lang="ru-RU" sz="3200" dirty="0"/>
              <a:t>Ограниченность социальной </a:t>
            </a:r>
            <a:r>
              <a:rPr lang="ru-RU" sz="3200" dirty="0" smtClean="0"/>
              <a:t>поддержки, меры изоляции, социальное </a:t>
            </a:r>
            <a:r>
              <a:rPr lang="ru-RU" sz="3200" dirty="0" err="1" smtClean="0"/>
              <a:t>дистанцирование</a:t>
            </a:r>
            <a:endParaRPr lang="ru-RU" sz="3200" dirty="0"/>
          </a:p>
          <a:p>
            <a:r>
              <a:rPr lang="ru-RU" sz="3200" dirty="0" smtClean="0"/>
              <a:t>Затяжной характер кризиса, накопление усталости, возможно агрессии</a:t>
            </a:r>
            <a:endParaRPr lang="ru-RU" sz="3200" dirty="0"/>
          </a:p>
        </p:txBody>
      </p:sp>
      <p:sp>
        <p:nvSpPr>
          <p:cNvPr id="4" name="Date Placeholder 3"/>
          <p:cNvSpPr>
            <a:spLocks noGrp="1"/>
          </p:cNvSpPr>
          <p:nvPr>
            <p:ph type="dt" sz="half" idx="10"/>
          </p:nvPr>
        </p:nvSpPr>
        <p:spPr/>
        <p:txBody>
          <a:bodyPr/>
          <a:lstStyle/>
          <a:p>
            <a:fld id="{4521EFBD-7C82-4D59-B73F-8D3A3D43CC80}"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12</a:t>
            </a:fld>
            <a:endParaRPr lang="ru-RU"/>
          </a:p>
        </p:txBody>
      </p:sp>
    </p:spTree>
    <p:extLst>
      <p:ext uri="{BB962C8B-B14F-4D97-AF65-F5344CB8AC3E}">
        <p14:creationId xmlns:p14="http://schemas.microsoft.com/office/powerpoint/2010/main" val="3325687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A41301-8A37-4703-8185-8F872038D61E}"/>
              </a:ext>
            </a:extLst>
          </p:cNvPr>
          <p:cNvSpPr>
            <a:spLocks noGrp="1"/>
          </p:cNvSpPr>
          <p:nvPr>
            <p:ph type="title"/>
          </p:nvPr>
        </p:nvSpPr>
        <p:spPr>
          <a:xfrm>
            <a:off x="410817" y="166346"/>
            <a:ext cx="8104533" cy="1140035"/>
          </a:xfrm>
        </p:spPr>
        <p:txBody>
          <a:bodyPr>
            <a:normAutofit fontScale="90000"/>
          </a:bodyPr>
          <a:lstStyle/>
          <a:p>
            <a:r>
              <a:rPr lang="ru-RU" dirty="0"/>
              <a:t>Симптомы неблагополучия - данные интернет-опросов</a:t>
            </a:r>
            <a:endParaRPr lang="en-US" dirty="0"/>
          </a:p>
        </p:txBody>
      </p:sp>
      <p:sp>
        <p:nvSpPr>
          <p:cNvPr id="5" name="Content Placeholder 4">
            <a:extLst>
              <a:ext uri="{FF2B5EF4-FFF2-40B4-BE49-F238E27FC236}">
                <a16:creationId xmlns:a16="http://schemas.microsoft.com/office/drawing/2014/main" id="{BE481FEF-1AA4-40BF-913A-8A75C9E3985A}"/>
              </a:ext>
            </a:extLst>
          </p:cNvPr>
          <p:cNvSpPr>
            <a:spLocks noGrp="1"/>
          </p:cNvSpPr>
          <p:nvPr>
            <p:ph idx="1"/>
          </p:nvPr>
        </p:nvSpPr>
        <p:spPr>
          <a:xfrm>
            <a:off x="222069" y="1372641"/>
            <a:ext cx="8660674" cy="5120924"/>
          </a:xfrm>
        </p:spPr>
        <p:txBody>
          <a:bodyPr>
            <a:noAutofit/>
          </a:bodyPr>
          <a:lstStyle/>
          <a:p>
            <a:r>
              <a:rPr lang="ru-RU" dirty="0">
                <a:effectLst/>
                <a:ea typeface="Times New Roman" panose="02020603050405020304" pitchFamily="18" charset="0"/>
              </a:rPr>
              <a:t>Испания – 3055 взрослых респондентов сразу после начала эпидемии - умеренная или выраженная тревога у 25%, депрессивные симптомы у 41% и ощущение переживания стресса у такого же числа респондентов</a:t>
            </a:r>
          </a:p>
          <a:p>
            <a:r>
              <a:rPr lang="ru-RU" dirty="0">
                <a:effectLst/>
                <a:ea typeface="Times New Roman" panose="02020603050405020304" pitchFamily="18" charset="0"/>
              </a:rPr>
              <a:t>Худшие показатели у женщин, молодых людей и лиц, потерявших работу</a:t>
            </a:r>
          </a:p>
          <a:p>
            <a:r>
              <a:rPr lang="ru-RU" dirty="0">
                <a:effectLst/>
                <a:ea typeface="Times New Roman" panose="02020603050405020304" pitchFamily="18" charset="0"/>
              </a:rPr>
              <a:t>Китай, Саудовская Аравия и Германия – очень похожие цифры</a:t>
            </a:r>
          </a:p>
          <a:p>
            <a:r>
              <a:rPr lang="ru-RU" dirty="0">
                <a:ea typeface="Times New Roman" panose="02020603050405020304" pitchFamily="18" charset="0"/>
              </a:rPr>
              <a:t>Г</a:t>
            </a:r>
            <a:r>
              <a:rPr lang="ru-RU" dirty="0">
                <a:effectLst/>
                <a:ea typeface="Times New Roman" panose="02020603050405020304" pitchFamily="18" charset="0"/>
              </a:rPr>
              <a:t>реция - еще более выраженные проявления – до 79% опрошенных имели умеренные или выраженные уровни тревоги</a:t>
            </a:r>
            <a:endParaRPr lang="en-US" dirty="0"/>
          </a:p>
        </p:txBody>
      </p:sp>
      <p:sp>
        <p:nvSpPr>
          <p:cNvPr id="2" name="Date Placeholder 1"/>
          <p:cNvSpPr>
            <a:spLocks noGrp="1"/>
          </p:cNvSpPr>
          <p:nvPr>
            <p:ph type="dt" sz="half" idx="10"/>
          </p:nvPr>
        </p:nvSpPr>
        <p:spPr/>
        <p:txBody>
          <a:bodyPr/>
          <a:lstStyle/>
          <a:p>
            <a:fld id="{688BAE0F-6367-441C-91F9-C3AD0730B274}"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13</a:t>
            </a:fld>
            <a:endParaRPr lang="ru-RU"/>
          </a:p>
        </p:txBody>
      </p:sp>
    </p:spTree>
    <p:extLst>
      <p:ext uri="{BB962C8B-B14F-4D97-AF65-F5344CB8AC3E}">
        <p14:creationId xmlns:p14="http://schemas.microsoft.com/office/powerpoint/2010/main" val="196304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6DD0-ABE7-410B-8BFE-4CB675DA4884}"/>
              </a:ext>
            </a:extLst>
          </p:cNvPr>
          <p:cNvSpPr>
            <a:spLocks noGrp="1"/>
          </p:cNvSpPr>
          <p:nvPr>
            <p:ph type="title"/>
          </p:nvPr>
        </p:nvSpPr>
        <p:spPr>
          <a:xfrm>
            <a:off x="628650" y="284916"/>
            <a:ext cx="7886700" cy="1325563"/>
          </a:xfrm>
        </p:spPr>
        <p:txBody>
          <a:bodyPr/>
          <a:lstStyle/>
          <a:p>
            <a:r>
              <a:rPr lang="ru-RU" b="1" dirty="0"/>
              <a:t>Россия – </a:t>
            </a:r>
            <a:r>
              <a:rPr lang="ru-RU" b="1"/>
              <a:t>исследование НМИЦ</a:t>
            </a:r>
            <a:endParaRPr lang="en-US" b="1" dirty="0"/>
          </a:p>
        </p:txBody>
      </p:sp>
      <p:sp>
        <p:nvSpPr>
          <p:cNvPr id="3" name="Content Placeholder 2">
            <a:extLst>
              <a:ext uri="{FF2B5EF4-FFF2-40B4-BE49-F238E27FC236}">
                <a16:creationId xmlns:a16="http://schemas.microsoft.com/office/drawing/2014/main" id="{C02F4949-736D-402D-958A-8F5FFEFAC83C}"/>
              </a:ext>
            </a:extLst>
          </p:cNvPr>
          <p:cNvSpPr>
            <a:spLocks noGrp="1"/>
          </p:cNvSpPr>
          <p:nvPr>
            <p:ph idx="1"/>
          </p:nvPr>
        </p:nvSpPr>
        <p:spPr>
          <a:xfrm>
            <a:off x="465221" y="1610480"/>
            <a:ext cx="8229600" cy="4742194"/>
          </a:xfrm>
        </p:spPr>
        <p:txBody>
          <a:bodyPr>
            <a:normAutofit lnSpcReduction="10000"/>
          </a:bodyPr>
          <a:lstStyle/>
          <a:p>
            <a:r>
              <a:rPr lang="ru-RU" dirty="0">
                <a:ea typeface="Calibri" panose="020F0502020204030204" pitchFamily="34" charset="0"/>
              </a:rPr>
              <a:t>И</a:t>
            </a:r>
            <a:r>
              <a:rPr lang="ru-RU" dirty="0">
                <a:effectLst/>
                <a:ea typeface="Calibri" panose="020F0502020204030204" pitchFamily="34" charset="0"/>
              </a:rPr>
              <a:t>нтернет-опрос 1957 респондентов (из них женщин – 84,3%, средний возраст 31</a:t>
            </a:r>
            <a:r>
              <a:rPr lang="ru-RU" u="sng" dirty="0">
                <a:effectLst/>
                <a:ea typeface="Calibri" panose="020F0502020204030204" pitchFamily="34" charset="0"/>
              </a:rPr>
              <a:t>+</a:t>
            </a:r>
            <a:r>
              <a:rPr lang="ru-RU" dirty="0">
                <a:effectLst/>
                <a:ea typeface="Calibri" panose="020F0502020204030204" pitchFamily="34" charset="0"/>
              </a:rPr>
              <a:t>12 лет) – стресс на пике строгости изоляционных мер был наиболее сильно ассоциирован с необходимостью соблюдения самоизоляции, использованием социального дистанцирования и применением антисептиков </a:t>
            </a:r>
          </a:p>
          <a:p>
            <a:r>
              <a:rPr lang="ru-RU" dirty="0">
                <a:effectLst/>
                <a:ea typeface="Calibri" panose="020F0502020204030204" pitchFamily="34" charset="0"/>
              </a:rPr>
              <a:t>Он также был повышен у тех, кто чаще обращался за новостями о коронавирусе (чаще одного или двух раз в день)</a:t>
            </a:r>
            <a:endParaRPr lang="en-US" dirty="0">
              <a:effectLst/>
              <a:ea typeface="Calibri" panose="020F0502020204030204" pitchFamily="34" charset="0"/>
            </a:endParaRPr>
          </a:p>
          <a:p>
            <a:r>
              <a:rPr lang="ru-RU" sz="1800" dirty="0">
                <a:effectLst/>
                <a:latin typeface="Times New Roman" panose="02020603050405020304" pitchFamily="18" charset="0"/>
                <a:ea typeface="Calibri" panose="020F0502020204030204" pitchFamily="34" charset="0"/>
              </a:rPr>
              <a:t>Сорокин М.Ю., Касьянов Е.Д., Рукавишников Г.В. [и др.] // Обозрение психиатрии и медицинской психологии. – 2020</a:t>
            </a:r>
            <a:r>
              <a:rPr lang="en-US" sz="1800" dirty="0">
                <a:latin typeface="Times New Roman" panose="02020603050405020304" pitchFamily="18" charset="0"/>
                <a:ea typeface="Calibri" panose="020F0502020204030204" pitchFamily="34" charset="0"/>
              </a:rPr>
              <a:t>.</a:t>
            </a:r>
            <a:r>
              <a:rPr lang="ru-RU" dirty="0">
                <a:effectLst/>
                <a:ea typeface="Calibri" panose="020F0502020204030204" pitchFamily="34" charset="0"/>
              </a:rPr>
              <a:t> </a:t>
            </a:r>
            <a:endParaRPr lang="en-US" dirty="0"/>
          </a:p>
        </p:txBody>
      </p:sp>
      <p:sp>
        <p:nvSpPr>
          <p:cNvPr id="4" name="Date Placeholder 3"/>
          <p:cNvSpPr>
            <a:spLocks noGrp="1"/>
          </p:cNvSpPr>
          <p:nvPr>
            <p:ph type="dt" sz="half" idx="10"/>
          </p:nvPr>
        </p:nvSpPr>
        <p:spPr/>
        <p:txBody>
          <a:bodyPr/>
          <a:lstStyle/>
          <a:p>
            <a:fld id="{73B9BE15-4FD4-4D1E-BF1C-154584CA3722}"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14</a:t>
            </a:fld>
            <a:endParaRPr lang="ru-RU"/>
          </a:p>
        </p:txBody>
      </p:sp>
    </p:spTree>
    <p:extLst>
      <p:ext uri="{BB962C8B-B14F-4D97-AF65-F5344CB8AC3E}">
        <p14:creationId xmlns:p14="http://schemas.microsoft.com/office/powerpoint/2010/main" val="2463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9FE2-4AAC-412D-89BE-2AFDC31DAEE5}"/>
              </a:ext>
            </a:extLst>
          </p:cNvPr>
          <p:cNvSpPr>
            <a:spLocks noGrp="1"/>
          </p:cNvSpPr>
          <p:nvPr>
            <p:ph type="title"/>
          </p:nvPr>
        </p:nvSpPr>
        <p:spPr>
          <a:xfrm>
            <a:off x="628650" y="245858"/>
            <a:ext cx="7886700" cy="1325563"/>
          </a:xfrm>
        </p:spPr>
        <p:txBody>
          <a:bodyPr/>
          <a:lstStyle/>
          <a:p>
            <a:r>
              <a:rPr lang="ru-RU" b="1" dirty="0"/>
              <a:t>В то же время…</a:t>
            </a:r>
            <a:endParaRPr lang="en-US" b="1" dirty="0"/>
          </a:p>
        </p:txBody>
      </p:sp>
      <p:sp>
        <p:nvSpPr>
          <p:cNvPr id="3" name="Content Placeholder 2">
            <a:extLst>
              <a:ext uri="{FF2B5EF4-FFF2-40B4-BE49-F238E27FC236}">
                <a16:creationId xmlns:a16="http://schemas.microsoft.com/office/drawing/2014/main" id="{03BEA0D6-90C9-4C1B-B780-51554E6098C2}"/>
              </a:ext>
            </a:extLst>
          </p:cNvPr>
          <p:cNvSpPr>
            <a:spLocks noGrp="1"/>
          </p:cNvSpPr>
          <p:nvPr>
            <p:ph idx="1"/>
          </p:nvPr>
        </p:nvSpPr>
        <p:spPr>
          <a:xfrm>
            <a:off x="628650" y="1476103"/>
            <a:ext cx="7886700" cy="5068388"/>
          </a:xfrm>
        </p:spPr>
        <p:txBody>
          <a:bodyPr>
            <a:normAutofit fontScale="92500" lnSpcReduction="10000"/>
          </a:bodyPr>
          <a:lstStyle/>
          <a:p>
            <a:pPr marL="0" marR="0" indent="0" algn="just">
              <a:lnSpc>
                <a:spcPct val="107000"/>
              </a:lnSpc>
              <a:spcBef>
                <a:spcPts val="0"/>
              </a:spcBef>
              <a:spcAft>
                <a:spcPts val="0"/>
              </a:spcAft>
              <a:buNone/>
            </a:pPr>
            <a:r>
              <a:rPr lang="ru-RU" sz="3200" dirty="0">
                <a:effectLst/>
                <a:latin typeface="Calibri" panose="020F0502020204030204" pitchFamily="34" charset="0"/>
                <a:ea typeface="Calibri" panose="020F0502020204030204" pitchFamily="34" charset="0"/>
                <a:cs typeface="Calibri" panose="020F0502020204030204" pitchFamily="34" charset="0"/>
              </a:rPr>
              <a:t>Многие крупные центры психического здоровья в разных странах </a:t>
            </a:r>
            <a:r>
              <a:rPr lang="ru-RU" sz="3200" dirty="0" smtClean="0">
                <a:effectLst/>
                <a:latin typeface="Calibri" panose="020F0502020204030204" pitchFamily="34" charset="0"/>
                <a:ea typeface="Calibri" panose="020F0502020204030204" pitchFamily="34" charset="0"/>
                <a:cs typeface="Calibri" panose="020F0502020204030204" pitchFamily="34" charset="0"/>
              </a:rPr>
              <a:t>отметили </a:t>
            </a:r>
            <a:r>
              <a:rPr lang="ru-RU" sz="3200" dirty="0">
                <a:effectLst/>
                <a:latin typeface="Calibri" panose="020F0502020204030204" pitchFamily="34" charset="0"/>
                <a:ea typeface="Calibri" panose="020F0502020204030204" pitchFamily="34" charset="0"/>
                <a:cs typeface="Calibri" panose="020F0502020204030204" pitchFamily="34" charset="0"/>
              </a:rPr>
              <a:t>снижение обращаемости пациентов </a:t>
            </a:r>
            <a:r>
              <a:rPr lang="ru-RU" sz="3200" dirty="0" smtClean="0">
                <a:effectLst/>
                <a:latin typeface="Calibri" panose="020F0502020204030204" pitchFamily="34" charset="0"/>
                <a:ea typeface="Calibri" panose="020F0502020204030204" pitchFamily="34" charset="0"/>
                <a:cs typeface="Calibri" panose="020F0502020204030204" pitchFamily="34" charset="0"/>
              </a:rPr>
              <a:t>в период карантина, т.е. начала пандемии </a:t>
            </a:r>
            <a:r>
              <a:rPr lang="ru-RU" sz="3200" dirty="0">
                <a:effectLst/>
                <a:latin typeface="Calibri" panose="020F0502020204030204" pitchFamily="34" charset="0"/>
                <a:ea typeface="Calibri" panose="020F0502020204030204" pitchFamily="34" charset="0"/>
                <a:cs typeface="Calibri" panose="020F0502020204030204" pitchFamily="34" charset="0"/>
              </a:rPr>
              <a:t>(Париж и пригороды, </a:t>
            </a:r>
            <a:r>
              <a:rPr lang="ru-RU" sz="3200" dirty="0" smtClean="0">
                <a:effectLst/>
                <a:latin typeface="Calibri" panose="020F0502020204030204" pitchFamily="34" charset="0"/>
                <a:ea typeface="Calibri" panose="020F0502020204030204" pitchFamily="34" charset="0"/>
                <a:cs typeface="Calibri" panose="020F0502020204030204" pitchFamily="34" charset="0"/>
              </a:rPr>
              <a:t>США, др.)</a:t>
            </a:r>
            <a:endParaRPr lang="ru-RU" sz="32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0"/>
              </a:spcBef>
              <a:spcAft>
                <a:spcPts val="0"/>
              </a:spcAft>
              <a:buNone/>
            </a:pPr>
            <a:endParaRPr lang="ru-RU" sz="2400" dirty="0">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Baptiste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Pignon</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Rapha</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Gourevitch</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Sarah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Tebeka</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Dramatic reduction of psychiatric emergency consultations during lockdown linked to COVID-19 in Paris and suburbs Psychiatry and Clinical Neurosciences doi:10.1111/pcn.13104; </a:t>
            </a:r>
            <a:endParaRPr lang="ru-RU"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Courtney M. Smalley, Donald A. Malone Jr,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Stephen</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Meldon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et al. The impact of COVID-19 on suicidal ideation and alcohol presentations to emergency departments in a large healthcare system</a:t>
            </a:r>
            <a:r>
              <a:rPr lang="ru-RU" sz="1800" dirty="0">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American Journal of Emergency Medicine, https://doi.org/10.1016/j.ajem.2020.05.093.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CDD30914-05CF-4CEC-A2E3-35E9EB990B88}"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15</a:t>
            </a:fld>
            <a:endParaRPr lang="ru-RU"/>
          </a:p>
        </p:txBody>
      </p:sp>
    </p:spTree>
    <p:extLst>
      <p:ext uri="{BB962C8B-B14F-4D97-AF65-F5344CB8AC3E}">
        <p14:creationId xmlns:p14="http://schemas.microsoft.com/office/powerpoint/2010/main" val="237410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23"/>
            <a:ext cx="7886700" cy="915034"/>
          </a:xfrm>
        </p:spPr>
        <p:txBody>
          <a:bodyPr/>
          <a:lstStyle/>
          <a:p>
            <a:r>
              <a:rPr lang="ru-RU" dirty="0" smtClean="0"/>
              <a:t>Оценки «до» и «после»</a:t>
            </a:r>
            <a:endParaRPr lang="en-US" dirty="0"/>
          </a:p>
        </p:txBody>
      </p:sp>
      <p:sp>
        <p:nvSpPr>
          <p:cNvPr id="3" name="Content Placeholder 2"/>
          <p:cNvSpPr>
            <a:spLocks noGrp="1"/>
          </p:cNvSpPr>
          <p:nvPr>
            <p:ph idx="1"/>
          </p:nvPr>
        </p:nvSpPr>
        <p:spPr>
          <a:xfrm>
            <a:off x="470263" y="1280161"/>
            <a:ext cx="8307977" cy="5212079"/>
          </a:xfrm>
        </p:spPr>
        <p:txBody>
          <a:bodyPr>
            <a:normAutofit lnSpcReduction="10000"/>
          </a:bodyPr>
          <a:lstStyle/>
          <a:p>
            <a:r>
              <a:rPr lang="ru-RU" dirty="0" smtClean="0"/>
              <a:t>Замеры уровня стресса, тревоги и депрессии у группы сотрудников </a:t>
            </a:r>
            <a:r>
              <a:rPr lang="en-US" dirty="0" smtClean="0"/>
              <a:t>IT-</a:t>
            </a:r>
            <a:r>
              <a:rPr lang="ru-RU" dirty="0" smtClean="0"/>
              <a:t>компании до, во время и сразу после строгого карантина – наблюдалось лишь достоверное повышение субъективно ощущаемого стресса</a:t>
            </a:r>
          </a:p>
          <a:p>
            <a:pPr lvl="1"/>
            <a:r>
              <a:rPr lang="ru-RU" dirty="0" smtClean="0"/>
              <a:t> </a:t>
            </a:r>
            <a:r>
              <a:rPr lang="ru-RU" sz="1600" dirty="0" smtClean="0"/>
              <a:t>(Плотников, </a:t>
            </a:r>
            <a:r>
              <a:rPr lang="ru-RU" sz="1600" dirty="0" err="1" smtClean="0"/>
              <a:t>Ахмадиева</a:t>
            </a:r>
            <a:r>
              <a:rPr lang="ru-RU" sz="1600" dirty="0" smtClean="0"/>
              <a:t>, Розанов, </a:t>
            </a:r>
            <a:r>
              <a:rPr lang="en-US" sz="1600" dirty="0" smtClean="0"/>
              <a:t>2021</a:t>
            </a:r>
            <a:r>
              <a:rPr lang="ru-RU" sz="1600" dirty="0" smtClean="0"/>
              <a:t>)</a:t>
            </a:r>
          </a:p>
          <a:p>
            <a:r>
              <a:rPr lang="ru-RU" dirty="0" smtClean="0"/>
              <a:t>Мониторинг одного и того же контингента (более 10000 чел. разных возрастных групп) </a:t>
            </a:r>
            <a:r>
              <a:rPr lang="ru-RU" dirty="0"/>
              <a:t>до, </a:t>
            </a:r>
            <a:r>
              <a:rPr lang="ru-RU" dirty="0" smtClean="0"/>
              <a:t>и на фоне пандемии - уровень </a:t>
            </a:r>
            <a:r>
              <a:rPr lang="ru-RU" dirty="0"/>
              <a:t>депрессии мало изменился, в то время как тревога среди населения действительно увеличилась почти вдвое (с 13% до 24%), особенно у женщин, среди молодежи, и у лиц с низким </a:t>
            </a:r>
            <a:r>
              <a:rPr lang="ru-RU" dirty="0" err="1"/>
              <a:t>социо</a:t>
            </a:r>
            <a:r>
              <a:rPr lang="ru-RU" dirty="0"/>
              <a:t>-экономическим уровнем</a:t>
            </a:r>
            <a:r>
              <a:rPr lang="ru-RU" dirty="0" smtClean="0"/>
              <a:t> </a:t>
            </a:r>
          </a:p>
          <a:p>
            <a:pPr lvl="1"/>
            <a:r>
              <a:rPr lang="ru-RU" sz="1600" dirty="0" smtClean="0"/>
              <a:t>(</a:t>
            </a:r>
            <a:r>
              <a:rPr lang="en-US" sz="1600" dirty="0" err="1"/>
              <a:t>Kwong</a:t>
            </a:r>
            <a:r>
              <a:rPr lang="en-US" sz="1600" dirty="0"/>
              <a:t> </a:t>
            </a:r>
            <a:r>
              <a:rPr lang="en-US" sz="1600" dirty="0" smtClean="0"/>
              <a:t>et al. 2020)</a:t>
            </a:r>
            <a:endParaRPr lang="en-US" sz="1600" dirty="0"/>
          </a:p>
        </p:txBody>
      </p:sp>
      <p:sp>
        <p:nvSpPr>
          <p:cNvPr id="4" name="Date Placeholder 3"/>
          <p:cNvSpPr>
            <a:spLocks noGrp="1"/>
          </p:cNvSpPr>
          <p:nvPr>
            <p:ph type="dt" sz="half" idx="10"/>
          </p:nvPr>
        </p:nvSpPr>
        <p:spPr/>
        <p:txBody>
          <a:bodyPr/>
          <a:lstStyle/>
          <a:p>
            <a:fld id="{41B64866-2F22-4196-AC1D-CE7A5FC8EB7F}"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16</a:t>
            </a:fld>
            <a:endParaRPr lang="ru-RU"/>
          </a:p>
        </p:txBody>
      </p:sp>
    </p:spTree>
    <p:extLst>
      <p:ext uri="{BB962C8B-B14F-4D97-AF65-F5344CB8AC3E}">
        <p14:creationId xmlns:p14="http://schemas.microsoft.com/office/powerpoint/2010/main" val="548097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FE0F-59F9-4832-8F2A-7E07B4B1AE82}"/>
              </a:ext>
            </a:extLst>
          </p:cNvPr>
          <p:cNvSpPr>
            <a:spLocks noGrp="1"/>
          </p:cNvSpPr>
          <p:nvPr>
            <p:ph type="title"/>
          </p:nvPr>
        </p:nvSpPr>
        <p:spPr>
          <a:xfrm>
            <a:off x="628650" y="206102"/>
            <a:ext cx="7886700" cy="1066107"/>
          </a:xfrm>
        </p:spPr>
        <p:txBody>
          <a:bodyPr/>
          <a:lstStyle/>
          <a:p>
            <a:r>
              <a:rPr lang="ru-RU" b="1" dirty="0"/>
              <a:t>Роль СМИ и социальных сетей</a:t>
            </a:r>
            <a:endParaRPr lang="en-US" b="1" dirty="0"/>
          </a:p>
        </p:txBody>
      </p:sp>
      <p:sp>
        <p:nvSpPr>
          <p:cNvPr id="3" name="Content Placeholder 2">
            <a:extLst>
              <a:ext uri="{FF2B5EF4-FFF2-40B4-BE49-F238E27FC236}">
                <a16:creationId xmlns:a16="http://schemas.microsoft.com/office/drawing/2014/main" id="{FF716837-44F5-4AF7-BE6E-2B6C275B0AB7}"/>
              </a:ext>
            </a:extLst>
          </p:cNvPr>
          <p:cNvSpPr>
            <a:spLocks noGrp="1"/>
          </p:cNvSpPr>
          <p:nvPr>
            <p:ph idx="1"/>
          </p:nvPr>
        </p:nvSpPr>
        <p:spPr>
          <a:xfrm>
            <a:off x="628650" y="1444486"/>
            <a:ext cx="7886700" cy="4877937"/>
          </a:xfrm>
        </p:spPr>
        <p:txBody>
          <a:bodyPr/>
          <a:lstStyle/>
          <a:p>
            <a:r>
              <a:rPr lang="ru-RU" dirty="0"/>
              <a:t>Психотравмирующие эффекты – распространение информации о пандемии, </a:t>
            </a:r>
            <a:r>
              <a:rPr lang="ru-RU" dirty="0" smtClean="0"/>
              <a:t>смертях, жертвах </a:t>
            </a:r>
            <a:r>
              <a:rPr lang="ru-RU" dirty="0"/>
              <a:t>и т.д.</a:t>
            </a:r>
          </a:p>
          <a:p>
            <a:r>
              <a:rPr lang="ru-RU" dirty="0"/>
              <a:t>Активность в информировании о произошедших случаях самоубийств</a:t>
            </a:r>
          </a:p>
          <a:p>
            <a:r>
              <a:rPr lang="ru-RU" dirty="0"/>
              <a:t>Распространение неточной, непрофессиональной или заведомо ложной информации (</a:t>
            </a:r>
            <a:r>
              <a:rPr lang="en-US" dirty="0"/>
              <a:t>YouTube, Twitter, Facebook</a:t>
            </a:r>
            <a:r>
              <a:rPr lang="ru-RU" dirty="0"/>
              <a:t> и др.)</a:t>
            </a:r>
          </a:p>
          <a:p>
            <a:r>
              <a:rPr lang="ru-RU" dirty="0"/>
              <a:t>Появление сведений </a:t>
            </a:r>
            <a:r>
              <a:rPr lang="ru-RU" dirty="0" smtClean="0"/>
              <a:t>об отдельных случаях самоубийств </a:t>
            </a:r>
            <a:r>
              <a:rPr lang="ru-RU" dirty="0"/>
              <a:t>в некоторых научных журналах</a:t>
            </a:r>
            <a:r>
              <a:rPr lang="en-US" dirty="0"/>
              <a:t> </a:t>
            </a:r>
            <a:endParaRPr lang="ru-RU" dirty="0"/>
          </a:p>
          <a:p>
            <a:endParaRPr lang="ru-RU" dirty="0"/>
          </a:p>
          <a:p>
            <a:endParaRPr lang="en-US" dirty="0"/>
          </a:p>
        </p:txBody>
      </p:sp>
      <p:sp>
        <p:nvSpPr>
          <p:cNvPr id="4" name="Date Placeholder 3"/>
          <p:cNvSpPr>
            <a:spLocks noGrp="1"/>
          </p:cNvSpPr>
          <p:nvPr>
            <p:ph type="dt" sz="half" idx="10"/>
          </p:nvPr>
        </p:nvSpPr>
        <p:spPr/>
        <p:txBody>
          <a:bodyPr/>
          <a:lstStyle/>
          <a:p>
            <a:fld id="{C55671EA-1B1C-4039-B2A3-DE425429BA5D}"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17</a:t>
            </a:fld>
            <a:endParaRPr lang="ru-RU"/>
          </a:p>
        </p:txBody>
      </p:sp>
    </p:spTree>
    <p:extLst>
      <p:ext uri="{BB962C8B-B14F-4D97-AF65-F5344CB8AC3E}">
        <p14:creationId xmlns:p14="http://schemas.microsoft.com/office/powerpoint/2010/main" val="7495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6F95-6E76-46B7-94AB-7CDAE6609FAC}"/>
              </a:ext>
            </a:extLst>
          </p:cNvPr>
          <p:cNvSpPr>
            <a:spLocks noGrp="1"/>
          </p:cNvSpPr>
          <p:nvPr>
            <p:ph type="title"/>
          </p:nvPr>
        </p:nvSpPr>
        <p:spPr>
          <a:xfrm>
            <a:off x="668406" y="192850"/>
            <a:ext cx="7886700" cy="1052854"/>
          </a:xfrm>
        </p:spPr>
        <p:txBody>
          <a:bodyPr/>
          <a:lstStyle/>
          <a:p>
            <a:r>
              <a:rPr lang="ru-RU" b="1" dirty="0"/>
              <a:t>Некоторые заголовки</a:t>
            </a:r>
            <a:endParaRPr lang="en-US" b="1" dirty="0"/>
          </a:p>
        </p:txBody>
      </p:sp>
      <p:pic>
        <p:nvPicPr>
          <p:cNvPr id="5" name="Picture 4">
            <a:extLst>
              <a:ext uri="{FF2B5EF4-FFF2-40B4-BE49-F238E27FC236}">
                <a16:creationId xmlns:a16="http://schemas.microsoft.com/office/drawing/2014/main" id="{511364A3-CB45-49C3-8B9F-9E702DB24DA7}"/>
              </a:ext>
            </a:extLst>
          </p:cNvPr>
          <p:cNvPicPr>
            <a:picLocks noChangeAspect="1"/>
          </p:cNvPicPr>
          <p:nvPr/>
        </p:nvPicPr>
        <p:blipFill>
          <a:blip r:embed="rId2"/>
          <a:stretch>
            <a:fillRect/>
          </a:stretch>
        </p:blipFill>
        <p:spPr>
          <a:xfrm>
            <a:off x="240770" y="1313644"/>
            <a:ext cx="7496269" cy="2879002"/>
          </a:xfrm>
          <a:prstGeom prst="rect">
            <a:avLst/>
          </a:prstGeom>
        </p:spPr>
      </p:pic>
      <p:pic>
        <p:nvPicPr>
          <p:cNvPr id="7" name="Picture 6">
            <a:extLst>
              <a:ext uri="{FF2B5EF4-FFF2-40B4-BE49-F238E27FC236}">
                <a16:creationId xmlns:a16="http://schemas.microsoft.com/office/drawing/2014/main" id="{81C6293D-05C6-40D1-B970-8B30B85C8F16}"/>
              </a:ext>
            </a:extLst>
          </p:cNvPr>
          <p:cNvPicPr>
            <a:picLocks noChangeAspect="1"/>
          </p:cNvPicPr>
          <p:nvPr/>
        </p:nvPicPr>
        <p:blipFill>
          <a:blip r:embed="rId3"/>
          <a:stretch>
            <a:fillRect/>
          </a:stretch>
        </p:blipFill>
        <p:spPr>
          <a:xfrm>
            <a:off x="840791" y="4316498"/>
            <a:ext cx="8075691" cy="2227152"/>
          </a:xfrm>
          <a:prstGeom prst="rect">
            <a:avLst/>
          </a:prstGeom>
        </p:spPr>
      </p:pic>
      <p:sp>
        <p:nvSpPr>
          <p:cNvPr id="3" name="Date Placeholder 2"/>
          <p:cNvSpPr>
            <a:spLocks noGrp="1"/>
          </p:cNvSpPr>
          <p:nvPr>
            <p:ph type="dt" sz="half" idx="10"/>
          </p:nvPr>
        </p:nvSpPr>
        <p:spPr/>
        <p:txBody>
          <a:bodyPr/>
          <a:lstStyle/>
          <a:p>
            <a:fld id="{794AFC89-3AD3-43C0-B05B-B4FBD2FC1B83}" type="datetime1">
              <a:rPr lang="ru-RU" smtClean="0"/>
              <a:t>14.10.2021</a:t>
            </a:fld>
            <a:endParaRPr lang="ru-RU"/>
          </a:p>
        </p:txBody>
      </p:sp>
      <p:sp>
        <p:nvSpPr>
          <p:cNvPr id="4" name="Footer Placeholder 3"/>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18</a:t>
            </a:fld>
            <a:endParaRPr lang="ru-RU"/>
          </a:p>
        </p:txBody>
      </p:sp>
    </p:spTree>
    <p:extLst>
      <p:ext uri="{BB962C8B-B14F-4D97-AF65-F5344CB8AC3E}">
        <p14:creationId xmlns:p14="http://schemas.microsoft.com/office/powerpoint/2010/main" val="172182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5A67-91BD-47CD-80EB-18347B97A979}"/>
              </a:ext>
            </a:extLst>
          </p:cNvPr>
          <p:cNvSpPr>
            <a:spLocks noGrp="1"/>
          </p:cNvSpPr>
          <p:nvPr>
            <p:ph type="title"/>
          </p:nvPr>
        </p:nvSpPr>
        <p:spPr>
          <a:xfrm>
            <a:off x="371061" y="365126"/>
            <a:ext cx="8269356" cy="1325563"/>
          </a:xfrm>
        </p:spPr>
        <p:txBody>
          <a:bodyPr/>
          <a:lstStyle/>
          <a:p>
            <a:r>
              <a:rPr lang="ru-RU" b="1" dirty="0"/>
              <a:t>Что реально происходит с динамикой суицидов?</a:t>
            </a:r>
            <a:endParaRPr lang="en-US" b="1" dirty="0"/>
          </a:p>
        </p:txBody>
      </p:sp>
      <p:sp>
        <p:nvSpPr>
          <p:cNvPr id="3" name="Content Placeholder 2">
            <a:extLst>
              <a:ext uri="{FF2B5EF4-FFF2-40B4-BE49-F238E27FC236}">
                <a16:creationId xmlns:a16="http://schemas.microsoft.com/office/drawing/2014/main" id="{F94AA069-674D-49FA-9BD5-C58F4E8C0C2B}"/>
              </a:ext>
            </a:extLst>
          </p:cNvPr>
          <p:cNvSpPr>
            <a:spLocks noGrp="1"/>
          </p:cNvSpPr>
          <p:nvPr>
            <p:ph idx="1"/>
          </p:nvPr>
        </p:nvSpPr>
        <p:spPr>
          <a:xfrm>
            <a:off x="615397" y="1905137"/>
            <a:ext cx="8025019" cy="4654690"/>
          </a:xfrm>
        </p:spPr>
        <p:txBody>
          <a:bodyPr/>
          <a:lstStyle/>
          <a:p>
            <a:r>
              <a:rPr lang="ru-RU" dirty="0"/>
              <a:t>Штат Массачусетс (США) – в марте 2020 снижение индексов самоубийств на 17% </a:t>
            </a:r>
          </a:p>
          <a:p>
            <a:r>
              <a:rPr lang="ru-RU" dirty="0"/>
              <a:t>Япония – сразу после начала пандемии – снижение суицидов, которое в июле-августе 2020 г. сменилось подъемом, особенно среди женщин и молодых людей</a:t>
            </a:r>
            <a:endParaRPr lang="en-US" dirty="0"/>
          </a:p>
          <a:p>
            <a:r>
              <a:rPr lang="ru-RU" dirty="0" smtClean="0"/>
              <a:t>Перу </a:t>
            </a:r>
            <a:r>
              <a:rPr lang="ru-RU" dirty="0"/>
              <a:t>(национальная статистика) – резкое снижение числа убийств, самоубийств, смертей на дорогах и смертей от др. внешних причин (особенно среди мужчин</a:t>
            </a:r>
            <a:r>
              <a:rPr lang="ru-RU" dirty="0" smtClean="0"/>
              <a:t>)</a:t>
            </a:r>
            <a:endParaRPr lang="ru-RU" dirty="0"/>
          </a:p>
        </p:txBody>
      </p:sp>
      <p:sp>
        <p:nvSpPr>
          <p:cNvPr id="4" name="Date Placeholder 3"/>
          <p:cNvSpPr>
            <a:spLocks noGrp="1"/>
          </p:cNvSpPr>
          <p:nvPr>
            <p:ph type="dt" sz="half" idx="10"/>
          </p:nvPr>
        </p:nvSpPr>
        <p:spPr/>
        <p:txBody>
          <a:bodyPr/>
          <a:lstStyle/>
          <a:p>
            <a:fld id="{620CBAE2-A307-41E4-B759-FB258016E5A9}"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19</a:t>
            </a:fld>
            <a:endParaRPr lang="ru-RU"/>
          </a:p>
        </p:txBody>
      </p:sp>
    </p:spTree>
    <p:extLst>
      <p:ext uri="{BB962C8B-B14F-4D97-AF65-F5344CB8AC3E}">
        <p14:creationId xmlns:p14="http://schemas.microsoft.com/office/powerpoint/2010/main" val="270255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F0EADA-19C3-48FF-9A9E-553B57083F01}"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2</a:t>
            </a:fld>
            <a:endParaRPr lang="ru-R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6" y="2727099"/>
            <a:ext cx="6355704" cy="18319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704" y="128838"/>
            <a:ext cx="2581931" cy="3990258"/>
          </a:xfrm>
          <a:prstGeom prst="rect">
            <a:avLst/>
          </a:prstGeom>
        </p:spPr>
      </p:pic>
      <p:pic>
        <p:nvPicPr>
          <p:cNvPr id="3074" name="Picture 2" descr="https://www.iasp.info/wp-content/uploads/Russia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936" y="4485945"/>
            <a:ext cx="6921681" cy="167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3724" y="333552"/>
            <a:ext cx="4411980" cy="2092881"/>
          </a:xfrm>
          <a:prstGeom prst="rect">
            <a:avLst/>
          </a:prstGeom>
          <a:noFill/>
        </p:spPr>
        <p:txBody>
          <a:bodyPr wrap="square" rtlCol="0">
            <a:spAutoFit/>
          </a:bodyPr>
          <a:lstStyle/>
          <a:p>
            <a:r>
              <a:rPr lang="en-US" sz="2800" b="1" dirty="0"/>
              <a:t>World Mental Health Day </a:t>
            </a:r>
            <a:r>
              <a:rPr lang="en-US" sz="2800" b="1" dirty="0" smtClean="0"/>
              <a:t>2021</a:t>
            </a:r>
            <a:r>
              <a:rPr lang="ru-RU" sz="2800" b="1" dirty="0" smtClean="0"/>
              <a:t> (</a:t>
            </a:r>
            <a:r>
              <a:rPr lang="en-US" sz="2800" b="1" dirty="0" smtClean="0"/>
              <a:t>October 10)</a:t>
            </a:r>
            <a:endParaRPr lang="en-US" sz="2800" b="1" dirty="0"/>
          </a:p>
          <a:p>
            <a:r>
              <a:rPr lang="en-US" sz="2800" dirty="0"/>
              <a:t>Mental health care for all: let's make it a reality</a:t>
            </a:r>
          </a:p>
          <a:p>
            <a:endParaRPr lang="en-US" dirty="0"/>
          </a:p>
        </p:txBody>
      </p:sp>
      <p:pic>
        <p:nvPicPr>
          <p:cNvPr id="13" name="Picture 12"/>
          <p:cNvPicPr>
            <a:picLocks noChangeAspect="1"/>
          </p:cNvPicPr>
          <p:nvPr/>
        </p:nvPicPr>
        <p:blipFill>
          <a:blip r:embed="rId5"/>
          <a:stretch>
            <a:fillRect/>
          </a:stretch>
        </p:blipFill>
        <p:spPr>
          <a:xfrm>
            <a:off x="144317" y="128838"/>
            <a:ext cx="1641139" cy="2297595"/>
          </a:xfrm>
          <a:prstGeom prst="rect">
            <a:avLst/>
          </a:prstGeom>
        </p:spPr>
      </p:pic>
    </p:spTree>
    <p:extLst>
      <p:ext uri="{BB962C8B-B14F-4D97-AF65-F5344CB8AC3E}">
        <p14:creationId xmlns:p14="http://schemas.microsoft.com/office/powerpoint/2010/main" val="279657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Massachusets</a:t>
            </a:r>
            <a:r>
              <a:rPr lang="en-US" dirty="0" smtClean="0"/>
              <a:t> (USA)</a:t>
            </a:r>
            <a:endParaRPr lang="en-US" dirty="0"/>
          </a:p>
        </p:txBody>
      </p:sp>
      <p:pic>
        <p:nvPicPr>
          <p:cNvPr id="4" name="Picture 3"/>
          <p:cNvPicPr>
            <a:picLocks noChangeAspect="1"/>
          </p:cNvPicPr>
          <p:nvPr/>
        </p:nvPicPr>
        <p:blipFill>
          <a:blip r:embed="rId2"/>
          <a:stretch>
            <a:fillRect/>
          </a:stretch>
        </p:blipFill>
        <p:spPr>
          <a:xfrm>
            <a:off x="230512" y="1973383"/>
            <a:ext cx="8630724" cy="3329250"/>
          </a:xfrm>
          <a:prstGeom prst="rect">
            <a:avLst/>
          </a:prstGeom>
        </p:spPr>
      </p:pic>
      <p:sp>
        <p:nvSpPr>
          <p:cNvPr id="5" name="TextBox 4"/>
          <p:cNvSpPr txBox="1"/>
          <p:nvPr/>
        </p:nvSpPr>
        <p:spPr>
          <a:xfrm>
            <a:off x="6374675" y="5577839"/>
            <a:ext cx="2140676" cy="369332"/>
          </a:xfrm>
          <a:prstGeom prst="rect">
            <a:avLst/>
          </a:prstGeom>
          <a:noFill/>
        </p:spPr>
        <p:txBody>
          <a:bodyPr wrap="square" rtlCol="0">
            <a:spAutoFit/>
          </a:bodyPr>
          <a:lstStyle/>
          <a:p>
            <a:r>
              <a:rPr lang="en-US" dirty="0" smtClean="0"/>
              <a:t>Faust et al., 2020</a:t>
            </a:r>
            <a:endParaRPr lang="en-US" dirty="0"/>
          </a:p>
        </p:txBody>
      </p:sp>
      <p:sp>
        <p:nvSpPr>
          <p:cNvPr id="3" name="Date Placeholder 2"/>
          <p:cNvSpPr>
            <a:spLocks noGrp="1"/>
          </p:cNvSpPr>
          <p:nvPr>
            <p:ph type="dt" sz="half" idx="10"/>
          </p:nvPr>
        </p:nvSpPr>
        <p:spPr/>
        <p:txBody>
          <a:bodyPr/>
          <a:lstStyle/>
          <a:p>
            <a:fld id="{EA6D9BB9-0C49-4ADD-84A4-42999BD53729}" type="datetime1">
              <a:rPr lang="ru-RU" smtClean="0"/>
              <a:t>14.10.2021</a:t>
            </a:fld>
            <a:endParaRPr lang="ru-RU"/>
          </a:p>
        </p:txBody>
      </p:sp>
      <p:sp>
        <p:nvSpPr>
          <p:cNvPr id="6" name="Footer Placeholder 5"/>
          <p:cNvSpPr>
            <a:spLocks noGrp="1"/>
          </p:cNvSpPr>
          <p:nvPr>
            <p:ph type="ftr" sz="quarter" idx="11"/>
          </p:nvPr>
        </p:nvSpPr>
        <p:spPr/>
        <p:txBody>
          <a:bodyPr/>
          <a:lstStyle/>
          <a:p>
            <a:r>
              <a:rPr lang="ru-RU" smtClean="0"/>
              <a:t>Телемедицина_НМИЦ_им_Бехтерева</a:t>
            </a:r>
            <a:endParaRPr lang="ru-RU"/>
          </a:p>
        </p:txBody>
      </p:sp>
      <p:sp>
        <p:nvSpPr>
          <p:cNvPr id="7" name="Slide Number Placeholder 6"/>
          <p:cNvSpPr>
            <a:spLocks noGrp="1"/>
          </p:cNvSpPr>
          <p:nvPr>
            <p:ph type="sldNum" sz="quarter" idx="12"/>
          </p:nvPr>
        </p:nvSpPr>
        <p:spPr/>
        <p:txBody>
          <a:bodyPr/>
          <a:lstStyle/>
          <a:p>
            <a:fld id="{070E8637-8D3E-4AB4-A0DE-38744868B430}" type="slidenum">
              <a:rPr lang="ru-RU" smtClean="0"/>
              <a:t>20</a:t>
            </a:fld>
            <a:endParaRPr lang="ru-RU"/>
          </a:p>
        </p:txBody>
      </p:sp>
    </p:spTree>
    <p:extLst>
      <p:ext uri="{BB962C8B-B14F-4D97-AF65-F5344CB8AC3E}">
        <p14:creationId xmlns:p14="http://schemas.microsoft.com/office/powerpoint/2010/main" val="294186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Japan</a:t>
            </a:r>
            <a:endParaRPr lang="en-US" dirty="0"/>
          </a:p>
        </p:txBody>
      </p:sp>
      <p:pic>
        <p:nvPicPr>
          <p:cNvPr id="7" name="Picture 6"/>
          <p:cNvPicPr>
            <a:picLocks noChangeAspect="1"/>
          </p:cNvPicPr>
          <p:nvPr/>
        </p:nvPicPr>
        <p:blipFill>
          <a:blip r:embed="rId2"/>
          <a:stretch>
            <a:fillRect/>
          </a:stretch>
        </p:blipFill>
        <p:spPr>
          <a:xfrm>
            <a:off x="3005053" y="129995"/>
            <a:ext cx="6019749" cy="5482407"/>
          </a:xfrm>
          <a:prstGeom prst="rect">
            <a:avLst/>
          </a:prstGeom>
        </p:spPr>
      </p:pic>
      <p:pic>
        <p:nvPicPr>
          <p:cNvPr id="8" name="Picture 7"/>
          <p:cNvPicPr>
            <a:picLocks noChangeAspect="1"/>
          </p:cNvPicPr>
          <p:nvPr/>
        </p:nvPicPr>
        <p:blipFill>
          <a:blip r:embed="rId3"/>
          <a:stretch>
            <a:fillRect/>
          </a:stretch>
        </p:blipFill>
        <p:spPr>
          <a:xfrm>
            <a:off x="393680" y="5763652"/>
            <a:ext cx="5874695" cy="1004203"/>
          </a:xfrm>
          <a:prstGeom prst="rect">
            <a:avLst/>
          </a:prstGeom>
        </p:spPr>
      </p:pic>
      <p:sp>
        <p:nvSpPr>
          <p:cNvPr id="9" name="Oval 8"/>
          <p:cNvSpPr/>
          <p:nvPr/>
        </p:nvSpPr>
        <p:spPr>
          <a:xfrm>
            <a:off x="8423910" y="1169047"/>
            <a:ext cx="507820" cy="52164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85837" y="2724401"/>
            <a:ext cx="5838431" cy="1121813"/>
          </a:xfrm>
          <a:prstGeom prst="rect">
            <a:avLst/>
          </a:prstGeom>
        </p:spPr>
      </p:pic>
      <p:sp>
        <p:nvSpPr>
          <p:cNvPr id="2" name="Date Placeholder 1"/>
          <p:cNvSpPr>
            <a:spLocks noGrp="1"/>
          </p:cNvSpPr>
          <p:nvPr>
            <p:ph type="dt" sz="half" idx="10"/>
          </p:nvPr>
        </p:nvSpPr>
        <p:spPr/>
        <p:txBody>
          <a:bodyPr/>
          <a:lstStyle/>
          <a:p>
            <a:fld id="{FADB4A35-D353-4FAF-96CA-356DEEAF9EF6}"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5" name="Slide Number Placeholder 4"/>
          <p:cNvSpPr>
            <a:spLocks noGrp="1"/>
          </p:cNvSpPr>
          <p:nvPr>
            <p:ph type="sldNum" sz="quarter" idx="12"/>
          </p:nvPr>
        </p:nvSpPr>
        <p:spPr/>
        <p:txBody>
          <a:bodyPr/>
          <a:lstStyle/>
          <a:p>
            <a:fld id="{070E8637-8D3E-4AB4-A0DE-38744868B430}" type="slidenum">
              <a:rPr lang="ru-RU" smtClean="0"/>
              <a:t>21</a:t>
            </a:fld>
            <a:endParaRPr lang="ru-RU"/>
          </a:p>
        </p:txBody>
      </p:sp>
    </p:spTree>
    <p:extLst>
      <p:ext uri="{BB962C8B-B14F-4D97-AF65-F5344CB8AC3E}">
        <p14:creationId xmlns:p14="http://schemas.microsoft.com/office/powerpoint/2010/main" val="403852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214314"/>
            <a:ext cx="4689566" cy="1325563"/>
          </a:xfrm>
        </p:spPr>
        <p:txBody>
          <a:bodyPr/>
          <a:lstStyle/>
          <a:p>
            <a:r>
              <a:rPr lang="en-US" dirty="0" smtClean="0"/>
              <a:t>Japan</a:t>
            </a:r>
            <a:endParaRPr lang="en-US" dirty="0"/>
          </a:p>
        </p:txBody>
      </p:sp>
      <p:pic>
        <p:nvPicPr>
          <p:cNvPr id="4" name="Picture 3"/>
          <p:cNvPicPr>
            <a:picLocks noChangeAspect="1"/>
          </p:cNvPicPr>
          <p:nvPr/>
        </p:nvPicPr>
        <p:blipFill>
          <a:blip r:embed="rId2"/>
          <a:stretch>
            <a:fillRect/>
          </a:stretch>
        </p:blipFill>
        <p:spPr>
          <a:xfrm>
            <a:off x="1780294" y="561703"/>
            <a:ext cx="7363706" cy="3784514"/>
          </a:xfrm>
          <a:prstGeom prst="rect">
            <a:avLst/>
          </a:prstGeom>
        </p:spPr>
      </p:pic>
      <p:pic>
        <p:nvPicPr>
          <p:cNvPr id="7" name="Picture 6"/>
          <p:cNvPicPr>
            <a:picLocks noChangeAspect="1"/>
          </p:cNvPicPr>
          <p:nvPr/>
        </p:nvPicPr>
        <p:blipFill>
          <a:blip r:embed="rId3"/>
          <a:stretch>
            <a:fillRect/>
          </a:stretch>
        </p:blipFill>
        <p:spPr>
          <a:xfrm>
            <a:off x="571509" y="4693606"/>
            <a:ext cx="8340616" cy="1547016"/>
          </a:xfrm>
          <a:prstGeom prst="rect">
            <a:avLst/>
          </a:prstGeom>
        </p:spPr>
      </p:pic>
      <p:pic>
        <p:nvPicPr>
          <p:cNvPr id="8" name="Picture 7"/>
          <p:cNvPicPr>
            <a:picLocks noChangeAspect="1"/>
          </p:cNvPicPr>
          <p:nvPr/>
        </p:nvPicPr>
        <p:blipFill>
          <a:blip r:embed="rId4"/>
          <a:stretch>
            <a:fillRect/>
          </a:stretch>
        </p:blipFill>
        <p:spPr>
          <a:xfrm>
            <a:off x="4298877" y="6429690"/>
            <a:ext cx="3916463" cy="316641"/>
          </a:xfrm>
          <a:prstGeom prst="rect">
            <a:avLst/>
          </a:prstGeom>
        </p:spPr>
      </p:pic>
      <p:sp>
        <p:nvSpPr>
          <p:cNvPr id="3" name="Oval 2"/>
          <p:cNvSpPr/>
          <p:nvPr/>
        </p:nvSpPr>
        <p:spPr>
          <a:xfrm>
            <a:off x="2037807" y="5049103"/>
            <a:ext cx="4036422" cy="41801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23606" y="5467114"/>
            <a:ext cx="4036422" cy="41801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A388152-3C38-47CD-A5A0-2B71B336275C}" type="datetime1">
              <a:rPr lang="ru-RU" smtClean="0"/>
              <a:t>14.10.2021</a:t>
            </a:fld>
            <a:endParaRPr lang="ru-RU"/>
          </a:p>
        </p:txBody>
      </p:sp>
      <p:sp>
        <p:nvSpPr>
          <p:cNvPr id="6" name="Footer Placeholder 5"/>
          <p:cNvSpPr>
            <a:spLocks noGrp="1"/>
          </p:cNvSpPr>
          <p:nvPr>
            <p:ph type="ftr" sz="quarter" idx="11"/>
          </p:nvPr>
        </p:nvSpPr>
        <p:spPr/>
        <p:txBody>
          <a:bodyPr/>
          <a:lstStyle/>
          <a:p>
            <a:r>
              <a:rPr lang="ru-RU" smtClean="0"/>
              <a:t>Телемедицина_НМИЦ_им_Бехтерева</a:t>
            </a:r>
            <a:endParaRPr lang="ru-RU"/>
          </a:p>
        </p:txBody>
      </p:sp>
      <p:sp>
        <p:nvSpPr>
          <p:cNvPr id="10" name="Slide Number Placeholder 9"/>
          <p:cNvSpPr>
            <a:spLocks noGrp="1"/>
          </p:cNvSpPr>
          <p:nvPr>
            <p:ph type="sldNum" sz="quarter" idx="12"/>
          </p:nvPr>
        </p:nvSpPr>
        <p:spPr/>
        <p:txBody>
          <a:bodyPr/>
          <a:lstStyle/>
          <a:p>
            <a:fld id="{070E8637-8D3E-4AB4-A0DE-38744868B430}" type="slidenum">
              <a:rPr lang="ru-RU" smtClean="0"/>
              <a:t>22</a:t>
            </a:fld>
            <a:endParaRPr lang="ru-RU"/>
          </a:p>
        </p:txBody>
      </p:sp>
    </p:spTree>
    <p:extLst>
      <p:ext uri="{BB962C8B-B14F-4D97-AF65-F5344CB8AC3E}">
        <p14:creationId xmlns:p14="http://schemas.microsoft.com/office/powerpoint/2010/main" val="361626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02" y="286748"/>
            <a:ext cx="7886700" cy="1325563"/>
          </a:xfrm>
        </p:spPr>
        <p:txBody>
          <a:bodyPr/>
          <a:lstStyle/>
          <a:p>
            <a:r>
              <a:rPr lang="en-US" b="1" dirty="0" smtClean="0"/>
              <a:t>Japan</a:t>
            </a:r>
            <a:endParaRPr lang="en-US" b="1" dirty="0"/>
          </a:p>
        </p:txBody>
      </p:sp>
      <p:sp>
        <p:nvSpPr>
          <p:cNvPr id="3" name="TextBox 2"/>
          <p:cNvSpPr txBox="1"/>
          <p:nvPr/>
        </p:nvSpPr>
        <p:spPr>
          <a:xfrm>
            <a:off x="378818" y="5603964"/>
            <a:ext cx="8033661" cy="923330"/>
          </a:xfrm>
          <a:prstGeom prst="rect">
            <a:avLst/>
          </a:prstGeom>
          <a:noFill/>
        </p:spPr>
        <p:txBody>
          <a:bodyPr wrap="square" rtlCol="0">
            <a:spAutoFit/>
          </a:bodyPr>
          <a:lstStyle/>
          <a:p>
            <a:r>
              <a:rPr lang="en-US" b="1" dirty="0"/>
              <a:t>Conclusions and Relevance</a:t>
            </a:r>
            <a:r>
              <a:rPr lang="en-US" dirty="0"/>
              <a:t>  These findings suggest that compared with previous years, suicide rates in Japan in 2020 increased in October and November for men and in July through November for women.</a:t>
            </a:r>
          </a:p>
        </p:txBody>
      </p:sp>
      <p:pic>
        <p:nvPicPr>
          <p:cNvPr id="1026" name="Picture 2" descr="https://cdn.jamanetwork.com/ama/content_public/journal/jamanetworkopen/938633/zoi201120f1_1611327900.16092.png?Expires=1618251806&amp;Signature=zaGT-bzhjRTSxBGiCSWEaen3EaPhVh4N-ZTZmhW5eWyyYCJkSX2ye5F~BXMS9sZNUViS-ZVM1JamvvT~ww2wEwzKsr9Uo6O-5qr~ctxive2sPyhdRAbj6rmDEB9ce80oR5EPhzD8emUWygyo~fOMs~wTzJ6patAxvbwUB~SjIPFwK~DwQ0VT2q5v3FWnD~3NdbMsjh8g~8y-htZ9lMytU7vKnUYAEtEmznmV6uO7jf5HXIUJTAn8G99wwZ3PzrAf84odTc2azxJ00OZxZyCsJxDUxkGclRoKVV-x2QusgLkR8TboYATma4R7y0451RElXmkk81KqvG7KQgMx~EXSTA__&amp;Key-Pair-Id=APKAIE5G5CRDK6RD3P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837" y="130627"/>
            <a:ext cx="4578505" cy="5473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260" y="1679981"/>
            <a:ext cx="3971106" cy="3139321"/>
          </a:xfrm>
          <a:prstGeom prst="rect">
            <a:avLst/>
          </a:prstGeom>
          <a:noFill/>
        </p:spPr>
        <p:txBody>
          <a:bodyPr wrap="square" rtlCol="0">
            <a:spAutoFit/>
          </a:bodyPr>
          <a:lstStyle/>
          <a:p>
            <a:r>
              <a:rPr lang="en-US" b="1" dirty="0"/>
              <a:t>Assessment of Suicide in Japan During the COVID-19 Pandemic vs Previous </a:t>
            </a:r>
            <a:r>
              <a:rPr lang="en-US" b="1" dirty="0" smtClean="0"/>
              <a:t>Years</a:t>
            </a:r>
          </a:p>
          <a:p>
            <a:endParaRPr lang="en-US" b="1" dirty="0"/>
          </a:p>
          <a:p>
            <a:r>
              <a:rPr lang="en-US" dirty="0" err="1"/>
              <a:t>Haruka</a:t>
            </a:r>
            <a:r>
              <a:rPr lang="en-US" dirty="0"/>
              <a:t> </a:t>
            </a:r>
            <a:r>
              <a:rPr lang="en-US" dirty="0" smtClean="0"/>
              <a:t>Sakamoto, Masahiro</a:t>
            </a:r>
            <a:r>
              <a:rPr lang="en-US" dirty="0"/>
              <a:t> </a:t>
            </a:r>
            <a:r>
              <a:rPr lang="en-US" dirty="0" err="1"/>
              <a:t>Ishikane</a:t>
            </a:r>
            <a:r>
              <a:rPr lang="en-US" dirty="0"/>
              <a:t>, </a:t>
            </a:r>
            <a:r>
              <a:rPr lang="en-US" dirty="0" smtClean="0"/>
              <a:t>Cyrus</a:t>
            </a:r>
            <a:r>
              <a:rPr lang="en-US" dirty="0"/>
              <a:t> </a:t>
            </a:r>
            <a:r>
              <a:rPr lang="en-US" dirty="0" err="1"/>
              <a:t>Ghaznavi</a:t>
            </a:r>
            <a:r>
              <a:rPr lang="en-US" dirty="0"/>
              <a:t>, </a:t>
            </a:r>
            <a:r>
              <a:rPr lang="en-US" dirty="0" smtClean="0"/>
              <a:t>Ueda</a:t>
            </a:r>
            <a:r>
              <a:rPr lang="en-US" dirty="0"/>
              <a:t>, </a:t>
            </a:r>
            <a:r>
              <a:rPr lang="en-US" i="1" dirty="0" smtClean="0"/>
              <a:t>JAMA </a:t>
            </a:r>
            <a:r>
              <a:rPr lang="en-US" i="1" dirty="0" err="1" smtClean="0"/>
              <a:t>Netw</a:t>
            </a:r>
            <a:r>
              <a:rPr lang="en-US" i="1" dirty="0" smtClean="0"/>
              <a:t>.  </a:t>
            </a:r>
            <a:r>
              <a:rPr lang="ru-RU" i="1" dirty="0" smtClean="0"/>
              <a:t>О</a:t>
            </a:r>
            <a:r>
              <a:rPr lang="en-US" i="1" dirty="0" smtClean="0"/>
              <a:t>pen</a:t>
            </a:r>
            <a:r>
              <a:rPr lang="en-US" i="1" dirty="0"/>
              <a:t>. </a:t>
            </a:r>
            <a:r>
              <a:rPr lang="en-US" i="1" dirty="0" smtClean="0"/>
              <a:t> </a:t>
            </a:r>
            <a:r>
              <a:rPr lang="en-US" dirty="0" smtClean="0"/>
              <a:t>2021;4(2</a:t>
            </a:r>
            <a:r>
              <a:rPr lang="en-US" dirty="0"/>
              <a:t>):e2037378. doi:10.1001/jamanetworkopen.2020.37378</a:t>
            </a:r>
          </a:p>
          <a:p>
            <a:endParaRPr lang="en-US" dirty="0"/>
          </a:p>
        </p:txBody>
      </p:sp>
      <p:sp>
        <p:nvSpPr>
          <p:cNvPr id="5" name="Date Placeholder 4"/>
          <p:cNvSpPr>
            <a:spLocks noGrp="1"/>
          </p:cNvSpPr>
          <p:nvPr>
            <p:ph type="dt" sz="half" idx="10"/>
          </p:nvPr>
        </p:nvSpPr>
        <p:spPr/>
        <p:txBody>
          <a:bodyPr/>
          <a:lstStyle/>
          <a:p>
            <a:fld id="{AF2D4C0E-6B93-4BCF-8597-F6F3EFE2265F}" type="datetime1">
              <a:rPr lang="ru-RU" smtClean="0"/>
              <a:t>14.10.2021</a:t>
            </a:fld>
            <a:endParaRPr lang="ru-RU" dirty="0"/>
          </a:p>
        </p:txBody>
      </p:sp>
      <p:sp>
        <p:nvSpPr>
          <p:cNvPr id="6" name="Footer Placeholder 5"/>
          <p:cNvSpPr>
            <a:spLocks noGrp="1"/>
          </p:cNvSpPr>
          <p:nvPr>
            <p:ph type="ftr" sz="quarter" idx="11"/>
          </p:nvPr>
        </p:nvSpPr>
        <p:spPr>
          <a:xfrm>
            <a:off x="4805498" y="6388626"/>
            <a:ext cx="3086100" cy="365125"/>
          </a:xfrm>
        </p:spPr>
        <p:txBody>
          <a:bodyPr/>
          <a:lstStyle/>
          <a:p>
            <a:r>
              <a:rPr lang="ru-RU" smtClean="0"/>
              <a:t>Телемедицина_НМИЦ_им_Бехтерева</a:t>
            </a:r>
            <a:endParaRPr lang="ru-RU"/>
          </a:p>
        </p:txBody>
      </p:sp>
      <p:sp>
        <p:nvSpPr>
          <p:cNvPr id="7" name="Slide Number Placeholder 6"/>
          <p:cNvSpPr>
            <a:spLocks noGrp="1"/>
          </p:cNvSpPr>
          <p:nvPr>
            <p:ph type="sldNum" sz="quarter" idx="12"/>
          </p:nvPr>
        </p:nvSpPr>
        <p:spPr/>
        <p:txBody>
          <a:bodyPr/>
          <a:lstStyle/>
          <a:p>
            <a:fld id="{070E8637-8D3E-4AB4-A0DE-38744868B430}" type="slidenum">
              <a:rPr lang="ru-RU" smtClean="0"/>
              <a:t>23</a:t>
            </a:fld>
            <a:endParaRPr lang="ru-RU"/>
          </a:p>
        </p:txBody>
      </p:sp>
      <p:sp>
        <p:nvSpPr>
          <p:cNvPr id="8" name="Oval 7"/>
          <p:cNvSpPr/>
          <p:nvPr/>
        </p:nvSpPr>
        <p:spPr>
          <a:xfrm>
            <a:off x="1045029" y="5686803"/>
            <a:ext cx="6714307" cy="8404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03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15" y="269872"/>
            <a:ext cx="7886700" cy="1325563"/>
          </a:xfrm>
        </p:spPr>
        <p:txBody>
          <a:bodyPr/>
          <a:lstStyle/>
          <a:p>
            <a:r>
              <a:rPr lang="en-US" dirty="0" smtClean="0"/>
              <a:t>Peru</a:t>
            </a:r>
            <a:endParaRPr lang="en-US" dirty="0"/>
          </a:p>
        </p:txBody>
      </p:sp>
      <p:pic>
        <p:nvPicPr>
          <p:cNvPr id="4" name="Picture 3"/>
          <p:cNvPicPr>
            <a:picLocks noChangeAspect="1"/>
          </p:cNvPicPr>
          <p:nvPr/>
        </p:nvPicPr>
        <p:blipFill>
          <a:blip r:embed="rId2"/>
          <a:stretch>
            <a:fillRect/>
          </a:stretch>
        </p:blipFill>
        <p:spPr>
          <a:xfrm>
            <a:off x="1763487" y="815089"/>
            <a:ext cx="7158445" cy="5651026"/>
          </a:xfrm>
          <a:prstGeom prst="rect">
            <a:avLst/>
          </a:prstGeom>
        </p:spPr>
      </p:pic>
      <p:sp>
        <p:nvSpPr>
          <p:cNvPr id="3" name="Oval 2"/>
          <p:cNvSpPr/>
          <p:nvPr/>
        </p:nvSpPr>
        <p:spPr>
          <a:xfrm>
            <a:off x="4428309" y="2416629"/>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846423" y="2449705"/>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46423" y="4998720"/>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28309" y="4998720"/>
            <a:ext cx="9144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5843A74-DFFB-4008-9CAD-EB2DCE4E17BC}" type="datetime1">
              <a:rPr lang="ru-RU" smtClean="0"/>
              <a:t>14.10.2021</a:t>
            </a:fld>
            <a:endParaRPr lang="ru-RU"/>
          </a:p>
        </p:txBody>
      </p:sp>
      <p:sp>
        <p:nvSpPr>
          <p:cNvPr id="9" name="Footer Placeholder 8"/>
          <p:cNvSpPr>
            <a:spLocks noGrp="1"/>
          </p:cNvSpPr>
          <p:nvPr>
            <p:ph type="ftr" sz="quarter" idx="11"/>
          </p:nvPr>
        </p:nvSpPr>
        <p:spPr/>
        <p:txBody>
          <a:bodyPr/>
          <a:lstStyle/>
          <a:p>
            <a:r>
              <a:rPr lang="ru-RU" smtClean="0"/>
              <a:t>Телемедицина_НМИЦ_им_Бехтерева</a:t>
            </a:r>
            <a:endParaRPr lang="ru-RU"/>
          </a:p>
        </p:txBody>
      </p:sp>
      <p:sp>
        <p:nvSpPr>
          <p:cNvPr id="10" name="Slide Number Placeholder 9"/>
          <p:cNvSpPr>
            <a:spLocks noGrp="1"/>
          </p:cNvSpPr>
          <p:nvPr>
            <p:ph type="sldNum" sz="quarter" idx="12"/>
          </p:nvPr>
        </p:nvSpPr>
        <p:spPr/>
        <p:txBody>
          <a:bodyPr/>
          <a:lstStyle/>
          <a:p>
            <a:fld id="{070E8637-8D3E-4AB4-A0DE-38744868B430}" type="slidenum">
              <a:rPr lang="ru-RU" smtClean="0"/>
              <a:t>24</a:t>
            </a:fld>
            <a:endParaRPr lang="ru-RU"/>
          </a:p>
        </p:txBody>
      </p:sp>
    </p:spTree>
    <p:extLst>
      <p:ext uri="{BB962C8B-B14F-4D97-AF65-F5344CB8AC3E}">
        <p14:creationId xmlns:p14="http://schemas.microsoft.com/office/powerpoint/2010/main" val="142029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Tyrol</a:t>
            </a:r>
            <a:endParaRPr lang="en-US" dirty="0"/>
          </a:p>
        </p:txBody>
      </p:sp>
      <p:pic>
        <p:nvPicPr>
          <p:cNvPr id="4" name="Picture 3"/>
          <p:cNvPicPr>
            <a:picLocks noChangeAspect="1"/>
          </p:cNvPicPr>
          <p:nvPr/>
        </p:nvPicPr>
        <p:blipFill>
          <a:blip r:embed="rId2"/>
          <a:stretch>
            <a:fillRect/>
          </a:stretch>
        </p:blipFill>
        <p:spPr>
          <a:xfrm>
            <a:off x="628650" y="2891682"/>
            <a:ext cx="7906026" cy="3012729"/>
          </a:xfrm>
          <a:prstGeom prst="rect">
            <a:avLst/>
          </a:prstGeom>
        </p:spPr>
      </p:pic>
      <p:pic>
        <p:nvPicPr>
          <p:cNvPr id="6" name="Picture 5"/>
          <p:cNvPicPr>
            <a:picLocks noChangeAspect="1"/>
          </p:cNvPicPr>
          <p:nvPr/>
        </p:nvPicPr>
        <p:blipFill>
          <a:blip r:embed="rId3"/>
          <a:stretch>
            <a:fillRect/>
          </a:stretch>
        </p:blipFill>
        <p:spPr>
          <a:xfrm>
            <a:off x="2481943" y="801685"/>
            <a:ext cx="6510608" cy="1973537"/>
          </a:xfrm>
          <a:prstGeom prst="rect">
            <a:avLst/>
          </a:prstGeom>
        </p:spPr>
      </p:pic>
      <p:pic>
        <p:nvPicPr>
          <p:cNvPr id="7" name="Picture 6"/>
          <p:cNvPicPr>
            <a:picLocks noChangeAspect="1"/>
          </p:cNvPicPr>
          <p:nvPr/>
        </p:nvPicPr>
        <p:blipFill>
          <a:blip r:embed="rId4"/>
          <a:stretch>
            <a:fillRect/>
          </a:stretch>
        </p:blipFill>
        <p:spPr>
          <a:xfrm>
            <a:off x="2447588" y="5924029"/>
            <a:ext cx="6544963" cy="816404"/>
          </a:xfrm>
          <a:prstGeom prst="rect">
            <a:avLst/>
          </a:prstGeom>
        </p:spPr>
      </p:pic>
      <p:sp>
        <p:nvSpPr>
          <p:cNvPr id="8" name="Oval 7"/>
          <p:cNvSpPr/>
          <p:nvPr/>
        </p:nvSpPr>
        <p:spPr>
          <a:xfrm>
            <a:off x="2823412" y="636022"/>
            <a:ext cx="5917475"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E69208-0AF3-4111-9A40-2D801DA82C9B}"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9" name="Slide Number Placeholder 8"/>
          <p:cNvSpPr>
            <a:spLocks noGrp="1"/>
          </p:cNvSpPr>
          <p:nvPr>
            <p:ph type="sldNum" sz="quarter" idx="12"/>
          </p:nvPr>
        </p:nvSpPr>
        <p:spPr/>
        <p:txBody>
          <a:bodyPr/>
          <a:lstStyle/>
          <a:p>
            <a:fld id="{070E8637-8D3E-4AB4-A0DE-38744868B430}" type="slidenum">
              <a:rPr lang="ru-RU" smtClean="0"/>
              <a:t>25</a:t>
            </a:fld>
            <a:endParaRPr lang="ru-RU"/>
          </a:p>
        </p:txBody>
      </p:sp>
    </p:spTree>
    <p:extLst>
      <p:ext uri="{BB962C8B-B14F-4D97-AF65-F5344CB8AC3E}">
        <p14:creationId xmlns:p14="http://schemas.microsoft.com/office/powerpoint/2010/main" val="7104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6118"/>
            <a:ext cx="7886700" cy="1325563"/>
          </a:xfrm>
        </p:spPr>
        <p:txBody>
          <a:bodyPr>
            <a:normAutofit fontScale="90000"/>
          </a:bodyPr>
          <a:lstStyle/>
          <a:p>
            <a:r>
              <a:rPr lang="en-US" dirty="0" smtClean="0"/>
              <a:t>USA (CDC) – </a:t>
            </a:r>
            <a:r>
              <a:rPr lang="ru-RU" dirty="0" smtClean="0"/>
              <a:t>обращения за скорой помощью и семейное насилие</a:t>
            </a:r>
            <a:endParaRPr lang="en-US"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786873"/>
            <a:ext cx="9144000" cy="5071127"/>
          </a:xfrm>
          <a:prstGeom prst="rect">
            <a:avLst/>
          </a:prstGeom>
        </p:spPr>
      </p:pic>
      <p:sp>
        <p:nvSpPr>
          <p:cNvPr id="2" name="Date Placeholder 1"/>
          <p:cNvSpPr>
            <a:spLocks noGrp="1"/>
          </p:cNvSpPr>
          <p:nvPr>
            <p:ph type="dt" sz="half" idx="10"/>
          </p:nvPr>
        </p:nvSpPr>
        <p:spPr/>
        <p:txBody>
          <a:bodyPr/>
          <a:lstStyle/>
          <a:p>
            <a:fld id="{5B26962A-0655-41F7-9B25-C89FA5FC847A}"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5" name="Slide Number Placeholder 4"/>
          <p:cNvSpPr>
            <a:spLocks noGrp="1"/>
          </p:cNvSpPr>
          <p:nvPr>
            <p:ph type="sldNum" sz="quarter" idx="12"/>
          </p:nvPr>
        </p:nvSpPr>
        <p:spPr/>
        <p:txBody>
          <a:bodyPr/>
          <a:lstStyle/>
          <a:p>
            <a:fld id="{070E8637-8D3E-4AB4-A0DE-38744868B430}" type="slidenum">
              <a:rPr lang="ru-RU" smtClean="0"/>
              <a:t>26</a:t>
            </a:fld>
            <a:endParaRPr lang="ru-RU"/>
          </a:p>
        </p:txBody>
      </p:sp>
    </p:spTree>
    <p:extLst>
      <p:ext uri="{BB962C8B-B14F-4D97-AF65-F5344CB8AC3E}">
        <p14:creationId xmlns:p14="http://schemas.microsoft.com/office/powerpoint/2010/main" val="12356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6748"/>
            <a:ext cx="9144000" cy="1325563"/>
          </a:xfrm>
        </p:spPr>
        <p:txBody>
          <a:bodyPr>
            <a:normAutofit/>
          </a:bodyPr>
          <a:lstStyle/>
          <a:p>
            <a:r>
              <a:rPr lang="ru-RU" sz="3600" dirty="0" smtClean="0"/>
              <a:t>Обращения за скорой помощью, психические расстройства и суицидальные попытки</a:t>
            </a:r>
            <a:endParaRPr lang="en-US" sz="36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570128"/>
            <a:ext cx="9144000" cy="5287872"/>
          </a:xfrm>
          <a:prstGeom prst="rect">
            <a:avLst/>
          </a:prstGeom>
        </p:spPr>
      </p:pic>
      <p:sp>
        <p:nvSpPr>
          <p:cNvPr id="2" name="Date Placeholder 1"/>
          <p:cNvSpPr>
            <a:spLocks noGrp="1"/>
          </p:cNvSpPr>
          <p:nvPr>
            <p:ph type="dt" sz="half" idx="10"/>
          </p:nvPr>
        </p:nvSpPr>
        <p:spPr/>
        <p:txBody>
          <a:bodyPr/>
          <a:lstStyle/>
          <a:p>
            <a:fld id="{84DA0FCE-E85A-4B92-802F-08DD088007E3}"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27</a:t>
            </a:fld>
            <a:endParaRPr lang="ru-RU"/>
          </a:p>
        </p:txBody>
      </p:sp>
    </p:spTree>
    <p:extLst>
      <p:ext uri="{BB962C8B-B14F-4D97-AF65-F5344CB8AC3E}">
        <p14:creationId xmlns:p14="http://schemas.microsoft.com/office/powerpoint/2010/main" val="184846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82" y="25488"/>
            <a:ext cx="8974183" cy="1325563"/>
          </a:xfrm>
        </p:spPr>
        <p:txBody>
          <a:bodyPr>
            <a:noAutofit/>
          </a:bodyPr>
          <a:lstStyle/>
          <a:p>
            <a:r>
              <a:rPr lang="ru-RU" sz="3600" dirty="0" smtClean="0"/>
              <a:t>Обращение за скорой помощью, лекарственные и наркотические </a:t>
            </a:r>
            <a:r>
              <a:rPr lang="ru-RU" sz="3600" dirty="0" err="1" smtClean="0"/>
              <a:t>передозы</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08" y="1293223"/>
            <a:ext cx="8974183" cy="5564777"/>
          </a:xfrm>
          <a:prstGeom prst="rect">
            <a:avLst/>
          </a:prstGeom>
        </p:spPr>
      </p:pic>
      <p:sp>
        <p:nvSpPr>
          <p:cNvPr id="2" name="Date Placeholder 1"/>
          <p:cNvSpPr>
            <a:spLocks noGrp="1"/>
          </p:cNvSpPr>
          <p:nvPr>
            <p:ph type="dt" sz="half" idx="10"/>
          </p:nvPr>
        </p:nvSpPr>
        <p:spPr/>
        <p:txBody>
          <a:bodyPr/>
          <a:lstStyle/>
          <a:p>
            <a:fld id="{9C3A70EE-16DB-42A9-B97E-0C8295AE8D36}"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28</a:t>
            </a:fld>
            <a:endParaRPr lang="ru-RU"/>
          </a:p>
        </p:txBody>
      </p:sp>
    </p:spTree>
    <p:extLst>
      <p:ext uri="{BB962C8B-B14F-4D97-AF65-F5344CB8AC3E}">
        <p14:creationId xmlns:p14="http://schemas.microsoft.com/office/powerpoint/2010/main" val="3086350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DE64-4B30-432C-86FB-8929EA7288CB}"/>
              </a:ext>
            </a:extLst>
          </p:cNvPr>
          <p:cNvSpPr>
            <a:spLocks noGrp="1"/>
          </p:cNvSpPr>
          <p:nvPr>
            <p:ph type="title"/>
          </p:nvPr>
        </p:nvSpPr>
        <p:spPr>
          <a:xfrm>
            <a:off x="471894" y="103866"/>
            <a:ext cx="8123464" cy="1325563"/>
          </a:xfrm>
        </p:spPr>
        <p:txBody>
          <a:bodyPr/>
          <a:lstStyle/>
          <a:p>
            <a:r>
              <a:rPr lang="ru-RU" b="1" dirty="0"/>
              <a:t>Д</a:t>
            </a:r>
            <a:r>
              <a:rPr lang="ru-RU" b="1" dirty="0" smtClean="0"/>
              <a:t>анные </a:t>
            </a:r>
            <a:r>
              <a:rPr lang="ru-RU" b="1" dirty="0"/>
              <a:t>по </a:t>
            </a:r>
            <a:r>
              <a:rPr lang="ru-RU" b="1" dirty="0" smtClean="0"/>
              <a:t>СПб (</a:t>
            </a:r>
            <a:r>
              <a:rPr lang="en-US" b="1" dirty="0" smtClean="0"/>
              <a:t>excess mortality)</a:t>
            </a:r>
            <a:endParaRPr lang="en-US" b="1" dirty="0"/>
          </a:p>
        </p:txBody>
      </p:sp>
      <p:pic>
        <p:nvPicPr>
          <p:cNvPr id="3" name="Picture 2"/>
          <p:cNvPicPr>
            <a:picLocks noChangeAspect="1"/>
          </p:cNvPicPr>
          <p:nvPr/>
        </p:nvPicPr>
        <p:blipFill>
          <a:blip r:embed="rId2"/>
          <a:stretch>
            <a:fillRect/>
          </a:stretch>
        </p:blipFill>
        <p:spPr>
          <a:xfrm>
            <a:off x="81116" y="1602540"/>
            <a:ext cx="3628735" cy="3060900"/>
          </a:xfrm>
          <a:prstGeom prst="rect">
            <a:avLst/>
          </a:prstGeom>
        </p:spPr>
      </p:pic>
      <p:pic>
        <p:nvPicPr>
          <p:cNvPr id="7" name="Picture 6"/>
          <p:cNvPicPr>
            <a:picLocks noChangeAspect="1"/>
          </p:cNvPicPr>
          <p:nvPr/>
        </p:nvPicPr>
        <p:blipFill>
          <a:blip r:embed="rId3"/>
          <a:stretch>
            <a:fillRect/>
          </a:stretch>
        </p:blipFill>
        <p:spPr>
          <a:xfrm>
            <a:off x="2011676" y="3838474"/>
            <a:ext cx="3396343" cy="2968655"/>
          </a:xfrm>
          <a:prstGeom prst="rect">
            <a:avLst/>
          </a:prstGeom>
        </p:spPr>
      </p:pic>
      <p:pic>
        <p:nvPicPr>
          <p:cNvPr id="8" name="Picture 7"/>
          <p:cNvPicPr>
            <a:picLocks noChangeAspect="1"/>
          </p:cNvPicPr>
          <p:nvPr/>
        </p:nvPicPr>
        <p:blipFill>
          <a:blip r:embed="rId4"/>
          <a:stretch>
            <a:fillRect/>
          </a:stretch>
        </p:blipFill>
        <p:spPr>
          <a:xfrm>
            <a:off x="5304496" y="1690689"/>
            <a:ext cx="3713837" cy="3190601"/>
          </a:xfrm>
          <a:prstGeom prst="rect">
            <a:avLst/>
          </a:prstGeom>
        </p:spPr>
      </p:pic>
      <p:sp>
        <p:nvSpPr>
          <p:cNvPr id="9" name="TextBox 8"/>
          <p:cNvSpPr txBox="1"/>
          <p:nvPr/>
        </p:nvSpPr>
        <p:spPr>
          <a:xfrm>
            <a:off x="5473332" y="5381900"/>
            <a:ext cx="3127010" cy="707886"/>
          </a:xfrm>
          <a:prstGeom prst="rect">
            <a:avLst/>
          </a:prstGeom>
          <a:noFill/>
        </p:spPr>
        <p:txBody>
          <a:bodyPr wrap="none" rtlCol="0">
            <a:spAutoFit/>
          </a:bodyPr>
          <a:lstStyle/>
          <a:p>
            <a:r>
              <a:rPr lang="ru-RU" sz="2000" dirty="0" smtClean="0"/>
              <a:t>0 – среднее за 2016-2019 г.</a:t>
            </a:r>
          </a:p>
          <a:p>
            <a:r>
              <a:rPr lang="ru-RU" sz="2000" dirty="0" smtClean="0"/>
              <a:t>Кривая – 2020 г.</a:t>
            </a:r>
            <a:endParaRPr lang="en-US" sz="2000" dirty="0"/>
          </a:p>
        </p:txBody>
      </p:sp>
      <p:sp>
        <p:nvSpPr>
          <p:cNvPr id="10" name="TextBox 9">
            <a:extLst>
              <a:ext uri="{FF2B5EF4-FFF2-40B4-BE49-F238E27FC236}">
                <a16:creationId xmlns:a16="http://schemas.microsoft.com/office/drawing/2014/main" id="{50E89C46-B8C2-4443-8C4C-8F50B9DE9F3D}"/>
              </a:ext>
            </a:extLst>
          </p:cNvPr>
          <p:cNvSpPr txBox="1"/>
          <p:nvPr/>
        </p:nvSpPr>
        <p:spPr>
          <a:xfrm>
            <a:off x="809502" y="3285989"/>
            <a:ext cx="1050288" cy="461665"/>
          </a:xfrm>
          <a:prstGeom prst="rect">
            <a:avLst/>
          </a:prstGeom>
          <a:noFill/>
        </p:spPr>
        <p:txBody>
          <a:bodyPr wrap="none" rtlCol="0">
            <a:spAutoFit/>
          </a:bodyPr>
          <a:lstStyle/>
          <a:p>
            <a:r>
              <a:rPr lang="ru-RU" sz="2400" b="1" dirty="0" smtClean="0">
                <a:solidFill>
                  <a:srgbClr val="FF0000"/>
                </a:solidFill>
              </a:rPr>
              <a:t>-24,4%</a:t>
            </a:r>
            <a:endParaRPr lang="en-US" sz="2400" b="1" dirty="0">
              <a:solidFill>
                <a:srgbClr val="FF0000"/>
              </a:solidFill>
            </a:endParaRPr>
          </a:p>
        </p:txBody>
      </p:sp>
      <p:sp>
        <p:nvSpPr>
          <p:cNvPr id="11" name="TextBox 10">
            <a:extLst>
              <a:ext uri="{FF2B5EF4-FFF2-40B4-BE49-F238E27FC236}">
                <a16:creationId xmlns:a16="http://schemas.microsoft.com/office/drawing/2014/main" id="{50E89C46-B8C2-4443-8C4C-8F50B9DE9F3D}"/>
              </a:ext>
            </a:extLst>
          </p:cNvPr>
          <p:cNvSpPr txBox="1"/>
          <p:nvPr/>
        </p:nvSpPr>
        <p:spPr>
          <a:xfrm>
            <a:off x="2647012" y="5735843"/>
            <a:ext cx="1050288" cy="461665"/>
          </a:xfrm>
          <a:prstGeom prst="rect">
            <a:avLst/>
          </a:prstGeom>
          <a:noFill/>
        </p:spPr>
        <p:txBody>
          <a:bodyPr wrap="none" rtlCol="0">
            <a:spAutoFit/>
          </a:bodyPr>
          <a:lstStyle/>
          <a:p>
            <a:r>
              <a:rPr lang="ru-RU" sz="2400" b="1" dirty="0" smtClean="0">
                <a:solidFill>
                  <a:srgbClr val="FF0000"/>
                </a:solidFill>
              </a:rPr>
              <a:t>-29,5%</a:t>
            </a:r>
            <a:endParaRPr lang="en-US" sz="2400" b="1" dirty="0">
              <a:solidFill>
                <a:srgbClr val="FF0000"/>
              </a:solidFill>
            </a:endParaRPr>
          </a:p>
        </p:txBody>
      </p:sp>
      <p:sp>
        <p:nvSpPr>
          <p:cNvPr id="12" name="TextBox 11">
            <a:extLst>
              <a:ext uri="{FF2B5EF4-FFF2-40B4-BE49-F238E27FC236}">
                <a16:creationId xmlns:a16="http://schemas.microsoft.com/office/drawing/2014/main" id="{50E89C46-B8C2-4443-8C4C-8F50B9DE9F3D}"/>
              </a:ext>
            </a:extLst>
          </p:cNvPr>
          <p:cNvSpPr txBox="1"/>
          <p:nvPr/>
        </p:nvSpPr>
        <p:spPr>
          <a:xfrm>
            <a:off x="2614302" y="3326798"/>
            <a:ext cx="1050288" cy="461665"/>
          </a:xfrm>
          <a:prstGeom prst="rect">
            <a:avLst/>
          </a:prstGeom>
          <a:noFill/>
        </p:spPr>
        <p:txBody>
          <a:bodyPr wrap="none" rtlCol="0">
            <a:spAutoFit/>
          </a:bodyPr>
          <a:lstStyle/>
          <a:p>
            <a:r>
              <a:rPr lang="ru-RU" sz="2400" b="1" dirty="0" smtClean="0">
                <a:solidFill>
                  <a:srgbClr val="FF0000"/>
                </a:solidFill>
              </a:rPr>
              <a:t>-37,7%</a:t>
            </a:r>
            <a:endParaRPr lang="en-US" sz="2400" b="1" dirty="0">
              <a:solidFill>
                <a:srgbClr val="FF0000"/>
              </a:solidFill>
            </a:endParaRPr>
          </a:p>
        </p:txBody>
      </p:sp>
      <p:sp>
        <p:nvSpPr>
          <p:cNvPr id="13" name="TextBox 12">
            <a:extLst>
              <a:ext uri="{FF2B5EF4-FFF2-40B4-BE49-F238E27FC236}">
                <a16:creationId xmlns:a16="http://schemas.microsoft.com/office/drawing/2014/main" id="{50E89C46-B8C2-4443-8C4C-8F50B9DE9F3D}"/>
              </a:ext>
            </a:extLst>
          </p:cNvPr>
          <p:cNvSpPr txBox="1"/>
          <p:nvPr/>
        </p:nvSpPr>
        <p:spPr>
          <a:xfrm>
            <a:off x="4188421" y="5846057"/>
            <a:ext cx="1204176" cy="461665"/>
          </a:xfrm>
          <a:prstGeom prst="rect">
            <a:avLst/>
          </a:prstGeom>
          <a:noFill/>
        </p:spPr>
        <p:txBody>
          <a:bodyPr wrap="none" rtlCol="0">
            <a:spAutoFit/>
          </a:bodyPr>
          <a:lstStyle/>
          <a:p>
            <a:r>
              <a:rPr lang="ru-RU" sz="2400" b="1" dirty="0" smtClean="0">
                <a:solidFill>
                  <a:srgbClr val="FF0000"/>
                </a:solidFill>
              </a:rPr>
              <a:t>-45,5%*</a:t>
            </a:r>
            <a:endParaRPr lang="en-US" sz="2400" b="1" dirty="0">
              <a:solidFill>
                <a:srgbClr val="FF0000"/>
              </a:solidFill>
            </a:endParaRPr>
          </a:p>
        </p:txBody>
      </p:sp>
      <p:sp>
        <p:nvSpPr>
          <p:cNvPr id="4" name="Date Placeholder 3"/>
          <p:cNvSpPr>
            <a:spLocks noGrp="1"/>
          </p:cNvSpPr>
          <p:nvPr>
            <p:ph type="dt" sz="half" idx="10"/>
          </p:nvPr>
        </p:nvSpPr>
        <p:spPr/>
        <p:txBody>
          <a:bodyPr/>
          <a:lstStyle/>
          <a:p>
            <a:fld id="{BCC1665F-59EB-4C2A-A445-920DE220EAC7}"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29</a:t>
            </a:fld>
            <a:endParaRPr lang="ru-RU"/>
          </a:p>
        </p:txBody>
      </p:sp>
    </p:spTree>
    <p:extLst>
      <p:ext uri="{BB962C8B-B14F-4D97-AF65-F5344CB8AC3E}">
        <p14:creationId xmlns:p14="http://schemas.microsoft.com/office/powerpoint/2010/main" val="109524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E2CC403-21CD-41DF-BAC4-329D7FF03C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ECE4E8B-3807-4BAB-BB9E-C934C3D9EDB4}"/>
              </a:ext>
            </a:extLst>
          </p:cNvPr>
          <p:cNvSpPr>
            <a:spLocks noGrp="1"/>
          </p:cNvSpPr>
          <p:nvPr>
            <p:ph type="title"/>
          </p:nvPr>
        </p:nvSpPr>
        <p:spPr>
          <a:xfrm>
            <a:off x="475191" y="391251"/>
            <a:ext cx="7568328" cy="5199652"/>
          </a:xfrm>
        </p:spPr>
        <p:txBody>
          <a:bodyPr vert="horz" lIns="91440" tIns="45720" rIns="91440" bIns="45720" rtlCol="0" anchor="ctr">
            <a:normAutofit/>
          </a:bodyPr>
          <a:lstStyle/>
          <a:p>
            <a:r>
              <a:rPr lang="en-US" sz="4000" b="1" kern="1200" dirty="0">
                <a:solidFill>
                  <a:schemeClr val="tx1"/>
                </a:solidFill>
                <a:latin typeface="+mn-lt"/>
                <a:ea typeface="+mj-ea"/>
                <a:cs typeface="+mj-cs"/>
              </a:rPr>
              <a:t>САМОУБИЙСТВО и…..</a:t>
            </a:r>
            <a:r>
              <a:rPr lang="en-US" sz="4000" kern="1200" dirty="0">
                <a:solidFill>
                  <a:schemeClr val="tx1"/>
                </a:solidFill>
                <a:latin typeface="+mn-lt"/>
                <a:ea typeface="+mj-ea"/>
                <a:cs typeface="+mj-cs"/>
              </a:rPr>
              <a:t/>
            </a:r>
            <a:br>
              <a:rPr lang="en-US" sz="4000" kern="1200" dirty="0">
                <a:solidFill>
                  <a:schemeClr val="tx1"/>
                </a:solidFill>
                <a:latin typeface="+mn-lt"/>
                <a:ea typeface="+mj-ea"/>
                <a:cs typeface="+mj-cs"/>
              </a:rPr>
            </a:br>
            <a:r>
              <a:rPr lang="en-US" sz="2900" kern="1200" dirty="0">
                <a:solidFill>
                  <a:schemeClr val="tx1"/>
                </a:solidFill>
                <a:latin typeface="+mn-lt"/>
                <a:ea typeface="+mj-ea"/>
                <a:cs typeface="+mj-cs"/>
              </a:rPr>
              <a:t/>
            </a:r>
            <a:br>
              <a:rPr lang="en-US" sz="2900" kern="1200" dirty="0">
                <a:solidFill>
                  <a:schemeClr val="tx1"/>
                </a:solidFill>
                <a:latin typeface="+mn-lt"/>
                <a:ea typeface="+mj-ea"/>
                <a:cs typeface="+mj-cs"/>
              </a:rPr>
            </a:br>
            <a:r>
              <a:rPr lang="ru-RU" sz="2900" kern="1200" dirty="0" smtClean="0">
                <a:solidFill>
                  <a:schemeClr val="tx1"/>
                </a:solidFill>
                <a:latin typeface="+mn-lt"/>
                <a:ea typeface="+mj-ea"/>
                <a:cs typeface="+mj-cs"/>
              </a:rPr>
              <a:t>- </a:t>
            </a:r>
            <a:r>
              <a:rPr lang="en-US" sz="3200" kern="1200" dirty="0" err="1" smtClean="0">
                <a:solidFill>
                  <a:schemeClr val="tx1"/>
                </a:solidFill>
                <a:latin typeface="+mn-lt"/>
                <a:ea typeface="+mj-ea"/>
                <a:cs typeface="+mj-cs"/>
              </a:rPr>
              <a:t>Пандемия</a:t>
            </a:r>
            <a:r>
              <a:rPr lang="en-US" sz="3200" kern="1200" dirty="0">
                <a:solidFill>
                  <a:schemeClr val="tx1"/>
                </a:solidFill>
                <a:latin typeface="+mn-lt"/>
                <a:ea typeface="+mj-ea"/>
                <a:cs typeface="+mj-cs"/>
              </a:rPr>
              <a:t/>
            </a:r>
            <a:br>
              <a:rPr lang="en-US" sz="3200" kern="1200" dirty="0">
                <a:solidFill>
                  <a:schemeClr val="tx1"/>
                </a:solidFill>
                <a:latin typeface="+mn-lt"/>
                <a:ea typeface="+mj-ea"/>
                <a:cs typeface="+mj-cs"/>
              </a:rPr>
            </a:br>
            <a:r>
              <a:rPr lang="ru-RU" sz="3200" kern="1200" dirty="0" smtClean="0">
                <a:solidFill>
                  <a:schemeClr val="tx1"/>
                </a:solidFill>
                <a:latin typeface="+mn-lt"/>
                <a:ea typeface="+mj-ea"/>
                <a:cs typeface="+mj-cs"/>
              </a:rPr>
              <a:t>- </a:t>
            </a:r>
            <a:r>
              <a:rPr lang="en-US" sz="3200" kern="1200" dirty="0" err="1" smtClean="0">
                <a:solidFill>
                  <a:schemeClr val="tx1"/>
                </a:solidFill>
                <a:latin typeface="+mn-lt"/>
                <a:ea typeface="+mj-ea"/>
                <a:cs typeface="+mj-cs"/>
              </a:rPr>
              <a:t>Кризис</a:t>
            </a:r>
            <a:r>
              <a:rPr lang="en-US" sz="3200" kern="1200" dirty="0" smtClean="0">
                <a:solidFill>
                  <a:schemeClr val="tx1"/>
                </a:solidFill>
                <a:latin typeface="+mn-lt"/>
                <a:ea typeface="+mj-ea"/>
                <a:cs typeface="+mj-cs"/>
              </a:rPr>
              <a:t> </a:t>
            </a:r>
            <a:r>
              <a:rPr lang="en-US" sz="3200" kern="1200" dirty="0" err="1">
                <a:solidFill>
                  <a:schemeClr val="tx1"/>
                </a:solidFill>
                <a:latin typeface="+mn-lt"/>
                <a:ea typeface="+mj-ea"/>
                <a:cs typeface="+mj-cs"/>
              </a:rPr>
              <a:t>мирового</a:t>
            </a:r>
            <a:r>
              <a:rPr lang="en-US" sz="3200" kern="1200" dirty="0">
                <a:solidFill>
                  <a:schemeClr val="tx1"/>
                </a:solidFill>
                <a:latin typeface="+mn-lt"/>
                <a:ea typeface="+mj-ea"/>
                <a:cs typeface="+mj-cs"/>
              </a:rPr>
              <a:t> </a:t>
            </a:r>
            <a:r>
              <a:rPr lang="en-US" sz="3200" kern="1200" dirty="0" err="1">
                <a:solidFill>
                  <a:schemeClr val="tx1"/>
                </a:solidFill>
                <a:latin typeface="+mn-lt"/>
                <a:ea typeface="+mj-ea"/>
                <a:cs typeface="+mj-cs"/>
              </a:rPr>
              <a:t>масштаба</a:t>
            </a:r>
            <a:r>
              <a:rPr lang="en-US" sz="3200" kern="1200" dirty="0">
                <a:solidFill>
                  <a:schemeClr val="tx1"/>
                </a:solidFill>
                <a:latin typeface="+mn-lt"/>
                <a:ea typeface="+mj-ea"/>
                <a:cs typeface="+mj-cs"/>
              </a:rPr>
              <a:t/>
            </a:r>
            <a:br>
              <a:rPr lang="en-US" sz="3200" kern="1200" dirty="0">
                <a:solidFill>
                  <a:schemeClr val="tx1"/>
                </a:solidFill>
                <a:latin typeface="+mn-lt"/>
                <a:ea typeface="+mj-ea"/>
                <a:cs typeface="+mj-cs"/>
              </a:rPr>
            </a:br>
            <a:r>
              <a:rPr lang="ru-RU" sz="3200" kern="1200" dirty="0" smtClean="0">
                <a:solidFill>
                  <a:schemeClr val="tx1"/>
                </a:solidFill>
                <a:latin typeface="+mn-lt"/>
                <a:ea typeface="+mj-ea"/>
                <a:cs typeface="+mj-cs"/>
              </a:rPr>
              <a:t>- </a:t>
            </a:r>
            <a:r>
              <a:rPr lang="en-US" sz="3200" kern="1200" dirty="0" err="1" smtClean="0">
                <a:solidFill>
                  <a:schemeClr val="tx1"/>
                </a:solidFill>
                <a:latin typeface="+mn-lt"/>
                <a:ea typeface="+mj-ea"/>
                <a:cs typeface="+mj-cs"/>
              </a:rPr>
              <a:t>Военный</a:t>
            </a:r>
            <a:r>
              <a:rPr lang="en-US" sz="3200" kern="1200" dirty="0" smtClean="0">
                <a:solidFill>
                  <a:schemeClr val="tx1"/>
                </a:solidFill>
                <a:latin typeface="+mn-lt"/>
                <a:ea typeface="+mj-ea"/>
                <a:cs typeface="+mj-cs"/>
              </a:rPr>
              <a:t> </a:t>
            </a:r>
            <a:r>
              <a:rPr lang="en-US" sz="3200" kern="1200" dirty="0" err="1">
                <a:solidFill>
                  <a:schemeClr val="tx1"/>
                </a:solidFill>
                <a:latin typeface="+mn-lt"/>
                <a:ea typeface="+mj-ea"/>
                <a:cs typeface="+mj-cs"/>
              </a:rPr>
              <a:t>конфликт</a:t>
            </a:r>
            <a:r>
              <a:rPr lang="en-US" sz="3200" kern="1200" dirty="0">
                <a:solidFill>
                  <a:schemeClr val="tx1"/>
                </a:solidFill>
                <a:latin typeface="+mn-lt"/>
                <a:ea typeface="+mj-ea"/>
                <a:cs typeface="+mj-cs"/>
              </a:rPr>
              <a:t/>
            </a:r>
            <a:br>
              <a:rPr lang="en-US" sz="3200" kern="1200" dirty="0">
                <a:solidFill>
                  <a:schemeClr val="tx1"/>
                </a:solidFill>
                <a:latin typeface="+mn-lt"/>
                <a:ea typeface="+mj-ea"/>
                <a:cs typeface="+mj-cs"/>
              </a:rPr>
            </a:br>
            <a:r>
              <a:rPr lang="ru-RU" sz="3200" kern="1200" dirty="0" smtClean="0">
                <a:solidFill>
                  <a:schemeClr val="tx1"/>
                </a:solidFill>
                <a:latin typeface="+mn-lt"/>
                <a:ea typeface="+mj-ea"/>
                <a:cs typeface="+mj-cs"/>
              </a:rPr>
              <a:t>- Иное глобальное</a:t>
            </a:r>
            <a:r>
              <a:rPr lang="en-US" sz="3200" kern="1200" dirty="0" smtClean="0">
                <a:solidFill>
                  <a:schemeClr val="tx1"/>
                </a:solidFill>
                <a:latin typeface="+mn-lt"/>
                <a:ea typeface="+mj-ea"/>
                <a:cs typeface="+mj-cs"/>
              </a:rPr>
              <a:t> </a:t>
            </a:r>
            <a:r>
              <a:rPr lang="en-US" sz="3200" kern="1200" dirty="0" err="1" smtClean="0">
                <a:solidFill>
                  <a:schemeClr val="tx1"/>
                </a:solidFill>
                <a:latin typeface="+mn-lt"/>
                <a:ea typeface="+mj-ea"/>
                <a:cs typeface="+mj-cs"/>
              </a:rPr>
              <a:t>соб</a:t>
            </a:r>
            <a:r>
              <a:rPr lang="ru-RU" sz="3200" kern="1200" dirty="0" err="1" smtClean="0">
                <a:latin typeface="+mn-lt"/>
                <a:ea typeface="+mj-ea"/>
                <a:cs typeface="+mj-cs"/>
              </a:rPr>
              <a:t>ытие</a:t>
            </a:r>
            <a:r>
              <a:rPr lang="ru-RU" sz="3200" kern="1200" dirty="0" smtClean="0">
                <a:latin typeface="+mn-lt"/>
                <a:ea typeface="+mj-ea"/>
                <a:cs typeface="+mj-cs"/>
              </a:rPr>
              <a:t/>
            </a:r>
            <a:br>
              <a:rPr lang="ru-RU" sz="3200" kern="1200" dirty="0" smtClean="0">
                <a:latin typeface="+mn-lt"/>
                <a:ea typeface="+mj-ea"/>
                <a:cs typeface="+mj-cs"/>
              </a:rPr>
            </a:br>
            <a:r>
              <a:rPr lang="ru-RU" sz="3200" kern="1200" dirty="0" smtClean="0">
                <a:latin typeface="+mn-lt"/>
                <a:ea typeface="+mj-ea"/>
                <a:cs typeface="+mj-cs"/>
              </a:rPr>
              <a:t/>
            </a:r>
            <a:br>
              <a:rPr lang="ru-RU" sz="3200" kern="1200" dirty="0" smtClean="0">
                <a:latin typeface="+mn-lt"/>
                <a:ea typeface="+mj-ea"/>
                <a:cs typeface="+mj-cs"/>
              </a:rPr>
            </a:br>
            <a:r>
              <a:rPr lang="en-US" sz="3200" kern="1200" dirty="0" err="1" smtClean="0">
                <a:solidFill>
                  <a:schemeClr val="tx1"/>
                </a:solidFill>
                <a:latin typeface="+mn-lt"/>
                <a:ea typeface="+mj-ea"/>
                <a:cs typeface="+mj-cs"/>
              </a:rPr>
              <a:t>Можно</a:t>
            </a:r>
            <a:r>
              <a:rPr lang="en-US" sz="3200" kern="1200" dirty="0" smtClean="0">
                <a:solidFill>
                  <a:schemeClr val="tx1"/>
                </a:solidFill>
                <a:latin typeface="+mn-lt"/>
                <a:ea typeface="+mj-ea"/>
                <a:cs typeface="+mj-cs"/>
              </a:rPr>
              <a:t> </a:t>
            </a:r>
            <a:r>
              <a:rPr lang="en-US" sz="3200" kern="1200" dirty="0" err="1">
                <a:solidFill>
                  <a:schemeClr val="tx1"/>
                </a:solidFill>
                <a:latin typeface="+mn-lt"/>
                <a:ea typeface="+mj-ea"/>
                <a:cs typeface="+mj-cs"/>
              </a:rPr>
              <a:t>ли</a:t>
            </a:r>
            <a:r>
              <a:rPr lang="en-US" sz="3200" kern="1200" dirty="0">
                <a:solidFill>
                  <a:schemeClr val="tx1"/>
                </a:solidFill>
                <a:latin typeface="+mn-lt"/>
                <a:ea typeface="+mj-ea"/>
                <a:cs typeface="+mj-cs"/>
              </a:rPr>
              <a:t> </a:t>
            </a:r>
            <a:r>
              <a:rPr lang="ru-RU" sz="3200" kern="1200" dirty="0">
                <a:solidFill>
                  <a:schemeClr val="tx1"/>
                </a:solidFill>
                <a:latin typeface="+mn-lt"/>
                <a:ea typeface="+mj-ea"/>
                <a:cs typeface="+mj-cs"/>
              </a:rPr>
              <a:t>заметить</a:t>
            </a:r>
            <a:r>
              <a:rPr lang="en-US" sz="3200" kern="1200" dirty="0">
                <a:solidFill>
                  <a:schemeClr val="tx1"/>
                </a:solidFill>
                <a:latin typeface="+mn-lt"/>
                <a:ea typeface="+mj-ea"/>
                <a:cs typeface="+mj-cs"/>
              </a:rPr>
              <a:t> </a:t>
            </a:r>
            <a:r>
              <a:rPr lang="en-US" sz="3200" kern="1200" dirty="0" err="1">
                <a:solidFill>
                  <a:schemeClr val="tx1"/>
                </a:solidFill>
                <a:latin typeface="+mn-lt"/>
                <a:ea typeface="+mj-ea"/>
                <a:cs typeface="+mj-cs"/>
              </a:rPr>
              <a:t>что-то</a:t>
            </a:r>
            <a:r>
              <a:rPr lang="en-US" sz="3200" kern="1200" dirty="0">
                <a:solidFill>
                  <a:schemeClr val="tx1"/>
                </a:solidFill>
                <a:latin typeface="+mn-lt"/>
                <a:ea typeface="+mj-ea"/>
                <a:cs typeface="+mj-cs"/>
              </a:rPr>
              <a:t> </a:t>
            </a:r>
            <a:r>
              <a:rPr lang="ru-RU" sz="3200" kern="1200" dirty="0" smtClean="0">
                <a:solidFill>
                  <a:schemeClr val="tx1"/>
                </a:solidFill>
                <a:latin typeface="+mn-lt"/>
                <a:ea typeface="+mj-ea"/>
                <a:cs typeface="+mj-cs"/>
              </a:rPr>
              <a:t/>
            </a:r>
            <a:br>
              <a:rPr lang="ru-RU" sz="3200" kern="1200" dirty="0" smtClean="0">
                <a:solidFill>
                  <a:schemeClr val="tx1"/>
                </a:solidFill>
                <a:latin typeface="+mn-lt"/>
                <a:ea typeface="+mj-ea"/>
                <a:cs typeface="+mj-cs"/>
              </a:rPr>
            </a:br>
            <a:r>
              <a:rPr lang="en-US" sz="3200" kern="1200" dirty="0" err="1" smtClean="0">
                <a:solidFill>
                  <a:schemeClr val="tx1"/>
                </a:solidFill>
                <a:latin typeface="+mn-lt"/>
                <a:ea typeface="+mj-ea"/>
                <a:cs typeface="+mj-cs"/>
              </a:rPr>
              <a:t>общее</a:t>
            </a:r>
            <a:r>
              <a:rPr lang="en-US" sz="3200" kern="1200" dirty="0">
                <a:solidFill>
                  <a:schemeClr val="tx1"/>
                </a:solidFill>
                <a:latin typeface="+mn-lt"/>
                <a:ea typeface="+mj-ea"/>
                <a:cs typeface="+mj-cs"/>
              </a:rPr>
              <a:t>?</a:t>
            </a:r>
          </a:p>
        </p:txBody>
      </p:sp>
      <p:grpSp>
        <p:nvGrpSpPr>
          <p:cNvPr id="22" name="Group 21">
            <a:extLst>
              <a:ext uri="{FF2B5EF4-FFF2-40B4-BE49-F238E27FC236}">
                <a16:creationId xmlns:a16="http://schemas.microsoft.com/office/drawing/2014/main" id="{B13AA5FE-3FFC-4725-9ADD-E428544EC6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23" name="Rectangle 22">
              <a:extLst>
                <a:ext uri="{FF2B5EF4-FFF2-40B4-BE49-F238E27FC236}">
                  <a16:creationId xmlns:a16="http://schemas.microsoft.com/office/drawing/2014/main" id="{4FA70700-3F72-44D4-8175-FEB2B9B23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93C0F6-5741-4C9D-90FF-A25824BFC5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1B2E1B-E962-432C-ADA1-2934CE3C54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7653717E-6F8C-43E0-9893-C03AE87D18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5BB14B4-EC3F-47C7-9AF3-B0E017B75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9620" y="391886"/>
            <a:ext cx="3021762"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AF81BA4-F48C-4964-A5E5-FDA6F84919C9}"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5" name="Slide Number Placeholder 4"/>
          <p:cNvSpPr>
            <a:spLocks noGrp="1"/>
          </p:cNvSpPr>
          <p:nvPr>
            <p:ph type="sldNum" sz="quarter" idx="12"/>
          </p:nvPr>
        </p:nvSpPr>
        <p:spPr/>
        <p:txBody>
          <a:bodyPr/>
          <a:lstStyle/>
          <a:p>
            <a:fld id="{070E8637-8D3E-4AB4-A0DE-38744868B430}" type="slidenum">
              <a:rPr lang="ru-RU" smtClean="0"/>
              <a:t>3</a:t>
            </a:fld>
            <a:endParaRPr lang="ru-RU"/>
          </a:p>
        </p:txBody>
      </p:sp>
    </p:spTree>
    <p:extLst>
      <p:ext uri="{BB962C8B-B14F-4D97-AF65-F5344CB8AC3E}">
        <p14:creationId xmlns:p14="http://schemas.microsoft.com/office/powerpoint/2010/main" val="1064132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497"/>
            <a:ext cx="7886700" cy="1189354"/>
          </a:xfrm>
        </p:spPr>
        <p:txBody>
          <a:bodyPr/>
          <a:lstStyle/>
          <a:p>
            <a:r>
              <a:rPr lang="ru-RU" dirty="0" smtClean="0"/>
              <a:t>Данные по Одесской области</a:t>
            </a:r>
            <a:endParaRPr lang="en-US" dirty="0"/>
          </a:p>
        </p:txBody>
      </p:sp>
      <p:pic>
        <p:nvPicPr>
          <p:cNvPr id="4" name="Picture 3"/>
          <p:cNvPicPr>
            <a:picLocks noChangeAspect="1"/>
          </p:cNvPicPr>
          <p:nvPr/>
        </p:nvPicPr>
        <p:blipFill>
          <a:blip r:embed="rId2"/>
          <a:stretch>
            <a:fillRect/>
          </a:stretch>
        </p:blipFill>
        <p:spPr>
          <a:xfrm>
            <a:off x="163984" y="1449977"/>
            <a:ext cx="3658979" cy="2886591"/>
          </a:xfrm>
          <a:prstGeom prst="rect">
            <a:avLst/>
          </a:prstGeom>
        </p:spPr>
      </p:pic>
      <p:pic>
        <p:nvPicPr>
          <p:cNvPr id="5" name="Picture 4"/>
          <p:cNvPicPr>
            <a:picLocks noChangeAspect="1"/>
          </p:cNvPicPr>
          <p:nvPr/>
        </p:nvPicPr>
        <p:blipFill>
          <a:blip r:embed="rId3"/>
          <a:stretch>
            <a:fillRect/>
          </a:stretch>
        </p:blipFill>
        <p:spPr>
          <a:xfrm>
            <a:off x="2522951" y="3775166"/>
            <a:ext cx="3608499" cy="2847703"/>
          </a:xfrm>
          <a:prstGeom prst="rect">
            <a:avLst/>
          </a:prstGeom>
        </p:spPr>
      </p:pic>
      <p:pic>
        <p:nvPicPr>
          <p:cNvPr id="6" name="Picture 5"/>
          <p:cNvPicPr>
            <a:picLocks noChangeAspect="1"/>
          </p:cNvPicPr>
          <p:nvPr/>
        </p:nvPicPr>
        <p:blipFill>
          <a:blip r:embed="rId4"/>
          <a:stretch>
            <a:fillRect/>
          </a:stretch>
        </p:blipFill>
        <p:spPr>
          <a:xfrm>
            <a:off x="5241876" y="1423851"/>
            <a:ext cx="3662371" cy="3127676"/>
          </a:xfrm>
          <a:prstGeom prst="rect">
            <a:avLst/>
          </a:prstGeom>
        </p:spPr>
      </p:pic>
      <p:sp>
        <p:nvSpPr>
          <p:cNvPr id="3" name="Date Placeholder 2"/>
          <p:cNvSpPr>
            <a:spLocks noGrp="1"/>
          </p:cNvSpPr>
          <p:nvPr>
            <p:ph type="dt" sz="half" idx="10"/>
          </p:nvPr>
        </p:nvSpPr>
        <p:spPr/>
        <p:txBody>
          <a:bodyPr/>
          <a:lstStyle/>
          <a:p>
            <a:fld id="{10B0DDEE-75AD-4F1A-8FAA-CFF6808D25AD}" type="datetime1">
              <a:rPr lang="ru-RU" smtClean="0"/>
              <a:t>14.10.2021</a:t>
            </a:fld>
            <a:endParaRPr lang="ru-RU"/>
          </a:p>
        </p:txBody>
      </p:sp>
      <p:sp>
        <p:nvSpPr>
          <p:cNvPr id="7" name="Footer Placeholder 6"/>
          <p:cNvSpPr>
            <a:spLocks noGrp="1"/>
          </p:cNvSpPr>
          <p:nvPr>
            <p:ph type="ftr" sz="quarter" idx="11"/>
          </p:nvPr>
        </p:nvSpPr>
        <p:spPr/>
        <p:txBody>
          <a:bodyPr/>
          <a:lstStyle/>
          <a:p>
            <a:r>
              <a:rPr lang="ru-RU" smtClean="0"/>
              <a:t>Телемедицина_НМИЦ_им_Бехтерева</a:t>
            </a:r>
            <a:endParaRPr lang="ru-RU"/>
          </a:p>
        </p:txBody>
      </p:sp>
      <p:sp>
        <p:nvSpPr>
          <p:cNvPr id="8" name="Slide Number Placeholder 7"/>
          <p:cNvSpPr>
            <a:spLocks noGrp="1"/>
          </p:cNvSpPr>
          <p:nvPr>
            <p:ph type="sldNum" sz="quarter" idx="12"/>
          </p:nvPr>
        </p:nvSpPr>
        <p:spPr/>
        <p:txBody>
          <a:bodyPr/>
          <a:lstStyle/>
          <a:p>
            <a:fld id="{070E8637-8D3E-4AB4-A0DE-38744868B430}" type="slidenum">
              <a:rPr lang="ru-RU" smtClean="0"/>
              <a:t>30</a:t>
            </a:fld>
            <a:endParaRPr lang="ru-RU"/>
          </a:p>
        </p:txBody>
      </p:sp>
    </p:spTree>
    <p:extLst>
      <p:ext uri="{BB962C8B-B14F-4D97-AF65-F5344CB8AC3E}">
        <p14:creationId xmlns:p14="http://schemas.microsoft.com/office/powerpoint/2010/main" val="57095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2F7A-2F14-42FC-9AD6-0107DCE64AA6}"/>
              </a:ext>
            </a:extLst>
          </p:cNvPr>
          <p:cNvSpPr>
            <a:spLocks noGrp="1"/>
          </p:cNvSpPr>
          <p:nvPr>
            <p:ph type="title"/>
          </p:nvPr>
        </p:nvSpPr>
        <p:spPr>
          <a:xfrm>
            <a:off x="513107" y="247561"/>
            <a:ext cx="8265133" cy="1032600"/>
          </a:xfrm>
        </p:spPr>
        <p:txBody>
          <a:bodyPr>
            <a:normAutofit/>
          </a:bodyPr>
          <a:lstStyle/>
          <a:p>
            <a:r>
              <a:rPr lang="ru-RU" b="1" dirty="0" smtClean="0"/>
              <a:t>Данные </a:t>
            </a:r>
            <a:r>
              <a:rPr lang="ru-RU" b="1" dirty="0"/>
              <a:t>по </a:t>
            </a:r>
            <a:r>
              <a:rPr lang="ru-RU" b="1" dirty="0" smtClean="0"/>
              <a:t>Республике Удмуртия</a:t>
            </a:r>
            <a:endParaRPr lang="en-US" dirty="0"/>
          </a:p>
        </p:txBody>
      </p:sp>
      <p:pic>
        <p:nvPicPr>
          <p:cNvPr id="3" name="Picture 2"/>
          <p:cNvPicPr>
            <a:picLocks noChangeAspect="1"/>
          </p:cNvPicPr>
          <p:nvPr/>
        </p:nvPicPr>
        <p:blipFill>
          <a:blip r:embed="rId2"/>
          <a:stretch>
            <a:fillRect/>
          </a:stretch>
        </p:blipFill>
        <p:spPr>
          <a:xfrm>
            <a:off x="116750" y="1280161"/>
            <a:ext cx="4060288" cy="3316511"/>
          </a:xfrm>
          <a:prstGeom prst="rect">
            <a:avLst/>
          </a:prstGeom>
        </p:spPr>
      </p:pic>
      <p:pic>
        <p:nvPicPr>
          <p:cNvPr id="4" name="Picture 3"/>
          <p:cNvPicPr>
            <a:picLocks noChangeAspect="1"/>
          </p:cNvPicPr>
          <p:nvPr/>
        </p:nvPicPr>
        <p:blipFill>
          <a:blip r:embed="rId3"/>
          <a:stretch>
            <a:fillRect/>
          </a:stretch>
        </p:blipFill>
        <p:spPr>
          <a:xfrm>
            <a:off x="2281017" y="3780644"/>
            <a:ext cx="3792041" cy="2981202"/>
          </a:xfrm>
          <a:prstGeom prst="rect">
            <a:avLst/>
          </a:prstGeom>
        </p:spPr>
      </p:pic>
      <p:pic>
        <p:nvPicPr>
          <p:cNvPr id="7" name="Picture 6"/>
          <p:cNvPicPr>
            <a:picLocks noChangeAspect="1"/>
          </p:cNvPicPr>
          <p:nvPr/>
        </p:nvPicPr>
        <p:blipFill>
          <a:blip r:embed="rId4"/>
          <a:stretch>
            <a:fillRect/>
          </a:stretch>
        </p:blipFill>
        <p:spPr>
          <a:xfrm>
            <a:off x="5239787" y="1280161"/>
            <a:ext cx="3706689" cy="2950720"/>
          </a:xfrm>
          <a:prstGeom prst="rect">
            <a:avLst/>
          </a:prstGeom>
        </p:spPr>
      </p:pic>
      <p:sp>
        <p:nvSpPr>
          <p:cNvPr id="5" name="TextBox 4">
            <a:extLst>
              <a:ext uri="{FF2B5EF4-FFF2-40B4-BE49-F238E27FC236}">
                <a16:creationId xmlns:a16="http://schemas.microsoft.com/office/drawing/2014/main" id="{50E89C46-B8C2-4443-8C4C-8F50B9DE9F3D}"/>
              </a:ext>
            </a:extLst>
          </p:cNvPr>
          <p:cNvSpPr txBox="1"/>
          <p:nvPr/>
        </p:nvSpPr>
        <p:spPr>
          <a:xfrm>
            <a:off x="1168605" y="3519034"/>
            <a:ext cx="1197764" cy="523220"/>
          </a:xfrm>
          <a:prstGeom prst="rect">
            <a:avLst/>
          </a:prstGeom>
          <a:noFill/>
        </p:spPr>
        <p:txBody>
          <a:bodyPr wrap="none" rtlCol="0">
            <a:spAutoFit/>
          </a:bodyPr>
          <a:lstStyle/>
          <a:p>
            <a:r>
              <a:rPr lang="ru-RU" sz="2800" b="1" dirty="0" smtClean="0">
                <a:solidFill>
                  <a:srgbClr val="FF0000"/>
                </a:solidFill>
              </a:rPr>
              <a:t>-27,4%</a:t>
            </a:r>
            <a:endParaRPr lang="en-US" sz="2800" b="1" dirty="0">
              <a:solidFill>
                <a:srgbClr val="FF0000"/>
              </a:solidFill>
            </a:endParaRPr>
          </a:p>
        </p:txBody>
      </p:sp>
      <p:sp>
        <p:nvSpPr>
          <p:cNvPr id="6" name="Date Placeholder 5"/>
          <p:cNvSpPr>
            <a:spLocks noGrp="1"/>
          </p:cNvSpPr>
          <p:nvPr>
            <p:ph type="dt" sz="half" idx="10"/>
          </p:nvPr>
        </p:nvSpPr>
        <p:spPr/>
        <p:txBody>
          <a:bodyPr/>
          <a:lstStyle/>
          <a:p>
            <a:fld id="{93C669A3-9497-4350-B22D-13AEF6381C05}" type="datetime1">
              <a:rPr lang="ru-RU" smtClean="0"/>
              <a:t>14.10.2021</a:t>
            </a:fld>
            <a:endParaRPr lang="ru-RU"/>
          </a:p>
        </p:txBody>
      </p:sp>
      <p:sp>
        <p:nvSpPr>
          <p:cNvPr id="8" name="Footer Placeholder 7"/>
          <p:cNvSpPr>
            <a:spLocks noGrp="1"/>
          </p:cNvSpPr>
          <p:nvPr>
            <p:ph type="ftr" sz="quarter" idx="11"/>
          </p:nvPr>
        </p:nvSpPr>
        <p:spPr/>
        <p:txBody>
          <a:bodyPr/>
          <a:lstStyle/>
          <a:p>
            <a:r>
              <a:rPr lang="ru-RU" smtClean="0"/>
              <a:t>Телемедицина_НМИЦ_им_Бехтерева</a:t>
            </a:r>
            <a:endParaRPr lang="ru-RU"/>
          </a:p>
        </p:txBody>
      </p:sp>
      <p:sp>
        <p:nvSpPr>
          <p:cNvPr id="9" name="Slide Number Placeholder 8"/>
          <p:cNvSpPr>
            <a:spLocks noGrp="1"/>
          </p:cNvSpPr>
          <p:nvPr>
            <p:ph type="sldNum" sz="quarter" idx="12"/>
          </p:nvPr>
        </p:nvSpPr>
        <p:spPr/>
        <p:txBody>
          <a:bodyPr/>
          <a:lstStyle/>
          <a:p>
            <a:fld id="{070E8637-8D3E-4AB4-A0DE-38744868B430}" type="slidenum">
              <a:rPr lang="ru-RU" smtClean="0"/>
              <a:t>31</a:t>
            </a:fld>
            <a:endParaRPr lang="ru-RU"/>
          </a:p>
        </p:txBody>
      </p:sp>
    </p:spTree>
    <p:extLst>
      <p:ext uri="{BB962C8B-B14F-4D97-AF65-F5344CB8AC3E}">
        <p14:creationId xmlns:p14="http://schemas.microsoft.com/office/powerpoint/2010/main" val="2538123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79D1-6F95-42A3-912E-284A910E81A6}"/>
              </a:ext>
            </a:extLst>
          </p:cNvPr>
          <p:cNvSpPr>
            <a:spLocks noGrp="1"/>
          </p:cNvSpPr>
          <p:nvPr>
            <p:ph type="title"/>
          </p:nvPr>
        </p:nvSpPr>
        <p:spPr>
          <a:xfrm>
            <a:off x="654776" y="234496"/>
            <a:ext cx="7886700" cy="1325563"/>
          </a:xfrm>
        </p:spPr>
        <p:txBody>
          <a:bodyPr/>
          <a:lstStyle/>
          <a:p>
            <a:r>
              <a:rPr lang="ru-RU" dirty="0" smtClean="0"/>
              <a:t>Итоги анализа трех регионов с населением 9,2</a:t>
            </a:r>
            <a:r>
              <a:rPr lang="en-US" dirty="0" smtClean="0"/>
              <a:t> </a:t>
            </a:r>
            <a:r>
              <a:rPr lang="ru-RU" dirty="0" smtClean="0"/>
              <a:t>млн чел.</a:t>
            </a:r>
            <a:endParaRPr lang="en-US" dirty="0"/>
          </a:p>
        </p:txBody>
      </p:sp>
      <p:sp>
        <p:nvSpPr>
          <p:cNvPr id="3" name="Content Placeholder 2"/>
          <p:cNvSpPr>
            <a:spLocks noGrp="1"/>
          </p:cNvSpPr>
          <p:nvPr>
            <p:ph idx="1"/>
          </p:nvPr>
        </p:nvSpPr>
        <p:spPr>
          <a:xfrm>
            <a:off x="418011" y="1737360"/>
            <a:ext cx="8268789" cy="4618991"/>
          </a:xfrm>
        </p:spPr>
        <p:txBody>
          <a:bodyPr>
            <a:normAutofit lnSpcReduction="10000"/>
          </a:bodyPr>
          <a:lstStyle/>
          <a:p>
            <a:r>
              <a:rPr lang="ru-RU" dirty="0" smtClean="0"/>
              <a:t>Непосредственно после «предъявления» глобальной кризисной ситуации (март-апрель-май) частота суицидов не увеличилась, наоборот, демонстрировала тенденцию к снижению</a:t>
            </a:r>
          </a:p>
          <a:p>
            <a:r>
              <a:rPr lang="ru-RU" dirty="0" smtClean="0"/>
              <a:t>В дальнейшем наблюдались незначительные подъемы, которые сменялись снижениями</a:t>
            </a:r>
          </a:p>
          <a:p>
            <a:r>
              <a:rPr lang="ru-RU" dirty="0" smtClean="0"/>
              <a:t>На фоне второй волны изменения были разнонаправленными</a:t>
            </a:r>
          </a:p>
          <a:p>
            <a:r>
              <a:rPr lang="ru-RU" dirty="0" smtClean="0"/>
              <a:t>Единственное достоверное изменение – снижение в СПб в конце 2020 г среди мужчин (нуждается в подтверждении)</a:t>
            </a:r>
          </a:p>
        </p:txBody>
      </p:sp>
      <p:sp>
        <p:nvSpPr>
          <p:cNvPr id="4" name="Date Placeholder 3"/>
          <p:cNvSpPr>
            <a:spLocks noGrp="1"/>
          </p:cNvSpPr>
          <p:nvPr>
            <p:ph type="dt" sz="half" idx="10"/>
          </p:nvPr>
        </p:nvSpPr>
        <p:spPr/>
        <p:txBody>
          <a:bodyPr/>
          <a:lstStyle/>
          <a:p>
            <a:fld id="{EF6239AE-9F9B-42C2-90A1-AAF5C0216062}"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32</a:t>
            </a:fld>
            <a:endParaRPr lang="ru-RU"/>
          </a:p>
        </p:txBody>
      </p:sp>
    </p:spTree>
    <p:extLst>
      <p:ext uri="{BB962C8B-B14F-4D97-AF65-F5344CB8AC3E}">
        <p14:creationId xmlns:p14="http://schemas.microsoft.com/office/powerpoint/2010/main" val="894255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79D1-6F95-42A3-912E-284A910E81A6}"/>
              </a:ext>
            </a:extLst>
          </p:cNvPr>
          <p:cNvSpPr>
            <a:spLocks noGrp="1"/>
          </p:cNvSpPr>
          <p:nvPr>
            <p:ph type="title"/>
          </p:nvPr>
        </p:nvSpPr>
        <p:spPr>
          <a:xfrm>
            <a:off x="628650" y="129993"/>
            <a:ext cx="7886700" cy="954224"/>
          </a:xfrm>
        </p:spPr>
        <p:txBody>
          <a:bodyPr/>
          <a:lstStyle/>
          <a:p>
            <a:r>
              <a:rPr lang="ru-RU" dirty="0" smtClean="0"/>
              <a:t>Ограничения анализа</a:t>
            </a:r>
            <a:endParaRPr lang="en-US" dirty="0"/>
          </a:p>
        </p:txBody>
      </p:sp>
      <p:sp>
        <p:nvSpPr>
          <p:cNvPr id="3" name="Content Placeholder 2"/>
          <p:cNvSpPr>
            <a:spLocks noGrp="1"/>
          </p:cNvSpPr>
          <p:nvPr>
            <p:ph idx="1"/>
          </p:nvPr>
        </p:nvSpPr>
        <p:spPr>
          <a:xfrm>
            <a:off x="628650" y="1240973"/>
            <a:ext cx="8084276" cy="5303520"/>
          </a:xfrm>
        </p:spPr>
        <p:txBody>
          <a:bodyPr/>
          <a:lstStyle/>
          <a:p>
            <a:r>
              <a:rPr lang="ru-RU" dirty="0" smtClean="0"/>
              <a:t>Статистика по регионам постоянно уточняется при участии следственных органов, все данные желательно пересмотреть через 6 мес.</a:t>
            </a:r>
          </a:p>
          <a:p>
            <a:r>
              <a:rPr lang="ru-RU" dirty="0" smtClean="0"/>
              <a:t>Статистика имеет свои ограничения – «неустановленные причины смерти», «самоповреждения с неопределенными намерениями» - роль пандемической ситуации неясна</a:t>
            </a:r>
          </a:p>
          <a:p>
            <a:r>
              <a:rPr lang="ru-RU" dirty="0" smtClean="0"/>
              <a:t>Не учтен временной тренд (по официальным данным идет снижение)</a:t>
            </a:r>
          </a:p>
          <a:p>
            <a:r>
              <a:rPr lang="ru-RU" dirty="0" smtClean="0"/>
              <a:t>Не устранено влияние сезонности</a:t>
            </a:r>
            <a:endParaRPr lang="en-US" dirty="0"/>
          </a:p>
        </p:txBody>
      </p:sp>
      <p:sp>
        <p:nvSpPr>
          <p:cNvPr id="4" name="Date Placeholder 3"/>
          <p:cNvSpPr>
            <a:spLocks noGrp="1"/>
          </p:cNvSpPr>
          <p:nvPr>
            <p:ph type="dt" sz="half" idx="10"/>
          </p:nvPr>
        </p:nvSpPr>
        <p:spPr/>
        <p:txBody>
          <a:bodyPr/>
          <a:lstStyle/>
          <a:p>
            <a:fld id="{AE6F86D6-FA51-46B3-8EE5-84AF68AB57EB}"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33</a:t>
            </a:fld>
            <a:endParaRPr lang="ru-RU"/>
          </a:p>
        </p:txBody>
      </p:sp>
    </p:spTree>
    <p:extLst>
      <p:ext uri="{BB962C8B-B14F-4D97-AF65-F5344CB8AC3E}">
        <p14:creationId xmlns:p14="http://schemas.microsoft.com/office/powerpoint/2010/main" val="3253365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0403-923A-486E-9579-C83329539345}"/>
              </a:ext>
            </a:extLst>
          </p:cNvPr>
          <p:cNvSpPr>
            <a:spLocks noGrp="1"/>
          </p:cNvSpPr>
          <p:nvPr>
            <p:ph type="title"/>
          </p:nvPr>
        </p:nvSpPr>
        <p:spPr>
          <a:xfrm>
            <a:off x="563335" y="208371"/>
            <a:ext cx="7886700" cy="1032600"/>
          </a:xfrm>
        </p:spPr>
        <p:txBody>
          <a:bodyPr/>
          <a:lstStyle/>
          <a:p>
            <a:r>
              <a:rPr lang="ru-RU" dirty="0"/>
              <a:t>Попытки</a:t>
            </a:r>
            <a:endParaRPr lang="en-US" dirty="0"/>
          </a:p>
        </p:txBody>
      </p:sp>
      <p:sp>
        <p:nvSpPr>
          <p:cNvPr id="3" name="Content Placeholder 2">
            <a:extLst>
              <a:ext uri="{FF2B5EF4-FFF2-40B4-BE49-F238E27FC236}">
                <a16:creationId xmlns:a16="http://schemas.microsoft.com/office/drawing/2014/main" id="{1F268550-CF61-4531-A65D-32D386B1A3E4}"/>
              </a:ext>
            </a:extLst>
          </p:cNvPr>
          <p:cNvSpPr>
            <a:spLocks noGrp="1"/>
          </p:cNvSpPr>
          <p:nvPr>
            <p:ph idx="1"/>
          </p:nvPr>
        </p:nvSpPr>
        <p:spPr>
          <a:xfrm>
            <a:off x="339635" y="1240971"/>
            <a:ext cx="8582296" cy="5107576"/>
          </a:xfrm>
        </p:spPr>
        <p:txBody>
          <a:bodyPr>
            <a:normAutofit fontScale="92500" lnSpcReduction="10000"/>
          </a:bodyPr>
          <a:lstStyle/>
          <a:p>
            <a:r>
              <a:rPr lang="ru-RU" dirty="0" smtClean="0"/>
              <a:t>Анализ обращений по поводу суицидальных попыток и самоповреждений (с</a:t>
            </a:r>
            <a:r>
              <a:rPr lang="en-US" dirty="0" smtClean="0"/>
              <a:t> 1</a:t>
            </a:r>
            <a:r>
              <a:rPr lang="ru-RU" dirty="0" smtClean="0"/>
              <a:t> октября</a:t>
            </a:r>
            <a:r>
              <a:rPr lang="en-US" dirty="0" smtClean="0"/>
              <a:t> 2015</a:t>
            </a:r>
            <a:r>
              <a:rPr lang="ru-RU" dirty="0" smtClean="0"/>
              <a:t> г. по </a:t>
            </a:r>
            <a:r>
              <a:rPr lang="en-US" dirty="0" smtClean="0"/>
              <a:t>31 </a:t>
            </a:r>
            <a:r>
              <a:rPr lang="ru-RU" dirty="0" smtClean="0"/>
              <a:t>октября </a:t>
            </a:r>
            <a:r>
              <a:rPr lang="en-US" dirty="0" smtClean="0"/>
              <a:t>2020</a:t>
            </a:r>
            <a:r>
              <a:rPr lang="ru-RU" dirty="0" smtClean="0"/>
              <a:t> г.)</a:t>
            </a:r>
            <a:r>
              <a:rPr lang="en-US" dirty="0" smtClean="0"/>
              <a:t> </a:t>
            </a:r>
            <a:r>
              <a:rPr lang="ru-RU" dirty="0" smtClean="0"/>
              <a:t>в Мичигане</a:t>
            </a:r>
            <a:r>
              <a:rPr lang="en-US" dirty="0" smtClean="0"/>
              <a:t>,</a:t>
            </a:r>
            <a:r>
              <a:rPr lang="en-US" dirty="0"/>
              <a:t> </a:t>
            </a:r>
            <a:r>
              <a:rPr lang="ru-RU" dirty="0" smtClean="0"/>
              <a:t>США</a:t>
            </a:r>
            <a:r>
              <a:rPr lang="en-US" dirty="0" smtClean="0"/>
              <a:t>. </a:t>
            </a:r>
            <a:r>
              <a:rPr lang="ru-RU" dirty="0" smtClean="0"/>
              <a:t>Наблюдалось снижение на</a:t>
            </a:r>
            <a:r>
              <a:rPr lang="en-US" dirty="0" smtClean="0"/>
              <a:t> </a:t>
            </a:r>
            <a:r>
              <a:rPr lang="en-US" dirty="0"/>
              <a:t>39.9% (95% C( 22.9% to 53.1</a:t>
            </a:r>
            <a:r>
              <a:rPr lang="en-US" dirty="0" smtClean="0"/>
              <a:t>%))</a:t>
            </a:r>
            <a:r>
              <a:rPr lang="ru-RU" dirty="0" smtClean="0"/>
              <a:t> в первые 12 недель после объявления пандемии</a:t>
            </a:r>
            <a:r>
              <a:rPr lang="en-US" dirty="0" smtClean="0"/>
              <a:t>. </a:t>
            </a:r>
            <a:r>
              <a:rPr lang="ru-RU" dirty="0" smtClean="0"/>
              <a:t>Снижение было более выраженным среди женщин</a:t>
            </a:r>
            <a:r>
              <a:rPr lang="en-US" dirty="0" smtClean="0"/>
              <a:t> </a:t>
            </a:r>
            <a:r>
              <a:rPr lang="ru-RU" dirty="0" smtClean="0"/>
              <a:t>и лиц до </a:t>
            </a:r>
            <a:r>
              <a:rPr lang="en-US" dirty="0" smtClean="0"/>
              <a:t>18 </a:t>
            </a:r>
            <a:r>
              <a:rPr lang="ru-RU" dirty="0" smtClean="0"/>
              <a:t>лет</a:t>
            </a:r>
            <a:endParaRPr lang="en-US" dirty="0"/>
          </a:p>
          <a:p>
            <a:pPr lvl="1"/>
            <a:r>
              <a:rPr lang="en-US" dirty="0"/>
              <a:t>Bergman et </a:t>
            </a:r>
            <a:r>
              <a:rPr lang="en-US" dirty="0" smtClean="0"/>
              <a:t>al</a:t>
            </a:r>
            <a:r>
              <a:rPr lang="ru-RU" dirty="0" smtClean="0"/>
              <a:t>.</a:t>
            </a:r>
            <a:r>
              <a:rPr lang="en-US" dirty="0"/>
              <a:t> </a:t>
            </a:r>
            <a:r>
              <a:rPr lang="en-US" dirty="0" smtClean="0"/>
              <a:t>Journal </a:t>
            </a:r>
            <a:r>
              <a:rPr lang="en-US" dirty="0"/>
              <a:t>of Epidemiology &amp; Community Health (bmj.com)</a:t>
            </a:r>
          </a:p>
          <a:p>
            <a:r>
              <a:rPr lang="ru-RU" dirty="0" smtClean="0"/>
              <a:t>По </a:t>
            </a:r>
            <a:r>
              <a:rPr lang="ru-RU" dirty="0"/>
              <a:t>данным НИИ им. Джанелидзе (отделение токсикологической реанимации) в апреле 2020 г. наблюдалось резкое снижение числа госпитализированных лиц (примерно на 60%, в основном женщин</a:t>
            </a:r>
            <a:r>
              <a:rPr lang="ru-RU" dirty="0" smtClean="0"/>
              <a:t>)</a:t>
            </a:r>
          </a:p>
          <a:p>
            <a:r>
              <a:rPr lang="ru-RU" dirty="0" smtClean="0"/>
              <a:t>В Республике Удмуртия – снижение в первые месяцы после пандемии, больше у женщин</a:t>
            </a:r>
          </a:p>
          <a:p>
            <a:endParaRPr lang="en-US" dirty="0"/>
          </a:p>
        </p:txBody>
      </p:sp>
      <p:sp>
        <p:nvSpPr>
          <p:cNvPr id="4" name="Date Placeholder 3"/>
          <p:cNvSpPr>
            <a:spLocks noGrp="1"/>
          </p:cNvSpPr>
          <p:nvPr>
            <p:ph type="dt" sz="half" idx="10"/>
          </p:nvPr>
        </p:nvSpPr>
        <p:spPr/>
        <p:txBody>
          <a:bodyPr/>
          <a:lstStyle/>
          <a:p>
            <a:fld id="{2A6CCE5B-9CC5-4795-AE79-5C9C6636FF1D}"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34</a:t>
            </a:fld>
            <a:endParaRPr lang="ru-RU"/>
          </a:p>
        </p:txBody>
      </p:sp>
    </p:spTree>
    <p:extLst>
      <p:ext uri="{BB962C8B-B14F-4D97-AF65-F5344CB8AC3E}">
        <p14:creationId xmlns:p14="http://schemas.microsoft.com/office/powerpoint/2010/main" val="3242646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17D4-27FF-4695-B789-45763C110057}"/>
              </a:ext>
            </a:extLst>
          </p:cNvPr>
          <p:cNvSpPr>
            <a:spLocks noGrp="1"/>
          </p:cNvSpPr>
          <p:nvPr>
            <p:ph type="title"/>
          </p:nvPr>
        </p:nvSpPr>
        <p:spPr/>
        <p:txBody>
          <a:bodyPr/>
          <a:lstStyle/>
          <a:p>
            <a:r>
              <a:rPr lang="ru-RU" dirty="0"/>
              <a:t>Международная группа </a:t>
            </a:r>
            <a:r>
              <a:rPr lang="en-US" dirty="0"/>
              <a:t>ICSPRC</a:t>
            </a:r>
            <a:r>
              <a:rPr lang="ru-RU" dirty="0"/>
              <a:t> </a:t>
            </a:r>
            <a:endParaRPr lang="en-US" dirty="0"/>
          </a:p>
        </p:txBody>
      </p:sp>
      <p:pic>
        <p:nvPicPr>
          <p:cNvPr id="5" name="Picture 4">
            <a:extLst>
              <a:ext uri="{FF2B5EF4-FFF2-40B4-BE49-F238E27FC236}">
                <a16:creationId xmlns:a16="http://schemas.microsoft.com/office/drawing/2014/main" id="{56B711D7-3AE4-4D23-89E1-12D94987A9EE}"/>
              </a:ext>
            </a:extLst>
          </p:cNvPr>
          <p:cNvPicPr>
            <a:picLocks noChangeAspect="1"/>
          </p:cNvPicPr>
          <p:nvPr/>
        </p:nvPicPr>
        <p:blipFill>
          <a:blip r:embed="rId2"/>
          <a:stretch>
            <a:fillRect/>
          </a:stretch>
        </p:blipFill>
        <p:spPr>
          <a:xfrm>
            <a:off x="1979272" y="4202347"/>
            <a:ext cx="6880634" cy="2290527"/>
          </a:xfrm>
          <a:prstGeom prst="rect">
            <a:avLst/>
          </a:prstGeom>
        </p:spPr>
      </p:pic>
      <p:sp>
        <p:nvSpPr>
          <p:cNvPr id="6" name="TextBox 5">
            <a:extLst>
              <a:ext uri="{FF2B5EF4-FFF2-40B4-BE49-F238E27FC236}">
                <a16:creationId xmlns:a16="http://schemas.microsoft.com/office/drawing/2014/main" id="{EE5C2CD6-E446-47D8-9364-20E9D4293998}"/>
              </a:ext>
            </a:extLst>
          </p:cNvPr>
          <p:cNvSpPr txBox="1"/>
          <p:nvPr/>
        </p:nvSpPr>
        <p:spPr>
          <a:xfrm>
            <a:off x="318052" y="1778490"/>
            <a:ext cx="6382999" cy="1754326"/>
          </a:xfrm>
          <a:prstGeom prst="rect">
            <a:avLst/>
          </a:prstGeom>
          <a:noFill/>
        </p:spPr>
        <p:txBody>
          <a:bodyPr wrap="square" rtlCol="0">
            <a:spAutoFit/>
          </a:bodyPr>
          <a:lstStyle/>
          <a:p>
            <a:r>
              <a:rPr lang="en-US" sz="3600" dirty="0"/>
              <a:t>International COVID-19 Suicide Prevention Research Collaboration</a:t>
            </a:r>
          </a:p>
        </p:txBody>
      </p:sp>
      <p:sp>
        <p:nvSpPr>
          <p:cNvPr id="3" name="Date Placeholder 2"/>
          <p:cNvSpPr>
            <a:spLocks noGrp="1"/>
          </p:cNvSpPr>
          <p:nvPr>
            <p:ph type="dt" sz="half" idx="10"/>
          </p:nvPr>
        </p:nvSpPr>
        <p:spPr/>
        <p:txBody>
          <a:bodyPr/>
          <a:lstStyle/>
          <a:p>
            <a:fld id="{9AD355C6-5114-472C-97DC-331B44AC3061}" type="datetime1">
              <a:rPr lang="ru-RU" smtClean="0"/>
              <a:t>14.10.2021</a:t>
            </a:fld>
            <a:endParaRPr lang="ru-RU"/>
          </a:p>
        </p:txBody>
      </p:sp>
      <p:sp>
        <p:nvSpPr>
          <p:cNvPr id="4" name="Footer Placeholder 3"/>
          <p:cNvSpPr>
            <a:spLocks noGrp="1"/>
          </p:cNvSpPr>
          <p:nvPr>
            <p:ph type="ftr" sz="quarter" idx="11"/>
          </p:nvPr>
        </p:nvSpPr>
        <p:spPr/>
        <p:txBody>
          <a:bodyPr/>
          <a:lstStyle/>
          <a:p>
            <a:r>
              <a:rPr lang="ru-RU" smtClean="0"/>
              <a:t>Телемедицина_НМИЦ_им_Бехтерева</a:t>
            </a:r>
            <a:endParaRPr lang="ru-RU"/>
          </a:p>
        </p:txBody>
      </p:sp>
      <p:sp>
        <p:nvSpPr>
          <p:cNvPr id="7" name="Slide Number Placeholder 6"/>
          <p:cNvSpPr>
            <a:spLocks noGrp="1"/>
          </p:cNvSpPr>
          <p:nvPr>
            <p:ph type="sldNum" sz="quarter" idx="12"/>
          </p:nvPr>
        </p:nvSpPr>
        <p:spPr/>
        <p:txBody>
          <a:bodyPr/>
          <a:lstStyle/>
          <a:p>
            <a:fld id="{070E8637-8D3E-4AB4-A0DE-38744868B430}" type="slidenum">
              <a:rPr lang="ru-RU" smtClean="0"/>
              <a:t>35</a:t>
            </a:fld>
            <a:endParaRPr lang="ru-RU"/>
          </a:p>
        </p:txBody>
      </p:sp>
    </p:spTree>
    <p:extLst>
      <p:ext uri="{BB962C8B-B14F-4D97-AF65-F5344CB8AC3E}">
        <p14:creationId xmlns:p14="http://schemas.microsoft.com/office/powerpoint/2010/main" val="1766560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02" y="156118"/>
            <a:ext cx="7886700" cy="1325563"/>
          </a:xfrm>
        </p:spPr>
        <p:txBody>
          <a:bodyPr/>
          <a:lstStyle/>
          <a:p>
            <a:r>
              <a:rPr lang="en-US" dirty="0" smtClean="0"/>
              <a:t>Lancet Psychiatry</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846320" y="365126"/>
            <a:ext cx="3946570" cy="6327776"/>
          </a:xfrm>
          <a:prstGeom prst="rect">
            <a:avLst/>
          </a:prstGeom>
        </p:spPr>
      </p:pic>
      <p:sp>
        <p:nvSpPr>
          <p:cNvPr id="5" name="Rectangle 2"/>
          <p:cNvSpPr>
            <a:spLocks noChangeArrowheads="1"/>
          </p:cNvSpPr>
          <p:nvPr/>
        </p:nvSpPr>
        <p:spPr bwMode="auto">
          <a:xfrm>
            <a:off x="169817" y="33963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3597870"/>
              </p:ext>
            </p:extLst>
          </p:nvPr>
        </p:nvGraphicFramePr>
        <p:xfrm>
          <a:off x="26894" y="5048472"/>
          <a:ext cx="4898572" cy="1901893"/>
        </p:xfrm>
        <a:graphic>
          <a:graphicData uri="http://schemas.openxmlformats.org/presentationml/2006/ole">
            <mc:AlternateContent xmlns:mc="http://schemas.openxmlformats.org/markup-compatibility/2006">
              <mc:Choice xmlns:v="urn:schemas-microsoft-com:vml" Requires="v">
                <p:oleObj spid="_x0000_s2103" r:id="rId4" imgW="5838866" imgH="2267097" progId="Visio.Drawing.15">
                  <p:embed/>
                </p:oleObj>
              </mc:Choice>
              <mc:Fallback>
                <p:oleObj r:id="rId4" imgW="5838866" imgH="2267097"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4" y="5048472"/>
                        <a:ext cx="4898572" cy="1901893"/>
                      </a:xfrm>
                      <a:prstGeom prst="rect">
                        <a:avLst/>
                      </a:prstGeom>
                      <a:noFill/>
                    </p:spPr>
                  </p:pic>
                </p:oleObj>
              </mc:Fallback>
            </mc:AlternateContent>
          </a:graphicData>
        </a:graphic>
      </p:graphicFrame>
      <p:sp>
        <p:nvSpPr>
          <p:cNvPr id="7" name="TextBox 6"/>
          <p:cNvSpPr txBox="1"/>
          <p:nvPr/>
        </p:nvSpPr>
        <p:spPr>
          <a:xfrm>
            <a:off x="169817" y="1294717"/>
            <a:ext cx="4585063" cy="3877985"/>
          </a:xfrm>
          <a:prstGeom prst="rect">
            <a:avLst/>
          </a:prstGeom>
          <a:noFill/>
        </p:spPr>
        <p:txBody>
          <a:bodyPr wrap="square" rtlCol="0">
            <a:spAutoFit/>
          </a:bodyPr>
          <a:lstStyle/>
          <a:p>
            <a:r>
              <a:rPr lang="en-AU" sz="1200" dirty="0"/>
              <a:t>Jane Pirkis,</a:t>
            </a:r>
            <a:r>
              <a:rPr lang="en-AU" sz="1200" baseline="30000" dirty="0"/>
              <a:t>1</a:t>
            </a:r>
            <a:r>
              <a:rPr lang="en-AU" sz="1200" dirty="0"/>
              <a:t> Ann John,</a:t>
            </a:r>
            <a:r>
              <a:rPr lang="en-AU" sz="1200" baseline="30000" dirty="0"/>
              <a:t>2</a:t>
            </a:r>
            <a:r>
              <a:rPr lang="en-AU" sz="1200" dirty="0"/>
              <a:t> </a:t>
            </a:r>
            <a:r>
              <a:rPr lang="en-AU" sz="1200" dirty="0" err="1"/>
              <a:t>Sangsoo</a:t>
            </a:r>
            <a:r>
              <a:rPr lang="en-AU" sz="1200" dirty="0"/>
              <a:t> Shin,</a:t>
            </a:r>
            <a:r>
              <a:rPr lang="en-AU" sz="1200" baseline="30000" dirty="0"/>
              <a:t>1</a:t>
            </a:r>
            <a:r>
              <a:rPr lang="en-AU" sz="1200" dirty="0"/>
              <a:t> Marcos DelPozo-Banos,</a:t>
            </a:r>
            <a:r>
              <a:rPr lang="en-AU" sz="1200" baseline="30000" dirty="0"/>
              <a:t>2</a:t>
            </a:r>
            <a:r>
              <a:rPr lang="en-AU" sz="1200" dirty="0"/>
              <a:t> </a:t>
            </a:r>
            <a:r>
              <a:rPr lang="en-AU" sz="1200" dirty="0" err="1"/>
              <a:t>Vikas</a:t>
            </a:r>
            <a:r>
              <a:rPr lang="en-AU" sz="1200" dirty="0"/>
              <a:t> Arya,</a:t>
            </a:r>
            <a:r>
              <a:rPr lang="en-AU" sz="1200" baseline="30000" dirty="0"/>
              <a:t>1.3</a:t>
            </a:r>
            <a:r>
              <a:rPr lang="en-AU" sz="1200" dirty="0"/>
              <a:t> Pablo </a:t>
            </a:r>
            <a:r>
              <a:rPr lang="en-AU" sz="1200" dirty="0" err="1"/>
              <a:t>Analuisa</a:t>
            </a:r>
            <a:r>
              <a:rPr lang="en-AU" sz="1200" dirty="0"/>
              <a:t> Aguilar,</a:t>
            </a:r>
            <a:r>
              <a:rPr lang="en-AU" sz="1200" baseline="30000" dirty="0"/>
              <a:t>4</a:t>
            </a:r>
            <a:r>
              <a:rPr lang="en-AU" sz="1200" dirty="0"/>
              <a:t> Louis Appleby,</a:t>
            </a:r>
            <a:r>
              <a:rPr lang="en-AU" sz="1200" baseline="30000" dirty="0"/>
              <a:t>5</a:t>
            </a:r>
            <a:r>
              <a:rPr lang="en-AU" sz="1200" dirty="0"/>
              <a:t> Ella Arensman,</a:t>
            </a:r>
            <a:r>
              <a:rPr lang="en-AU" sz="1200" baseline="30000" dirty="0"/>
              <a:t>6,7</a:t>
            </a:r>
            <a:r>
              <a:rPr lang="en-AU" sz="1200" dirty="0"/>
              <a:t> Jason Bantjes,</a:t>
            </a:r>
            <a:r>
              <a:rPr lang="en-AU" sz="1200" baseline="30000" dirty="0"/>
              <a:t>8</a:t>
            </a:r>
            <a:r>
              <a:rPr lang="en-AU" sz="1200" dirty="0"/>
              <a:t> Anna Baran,</a:t>
            </a:r>
            <a:r>
              <a:rPr lang="en-AU" sz="1200" baseline="30000" dirty="0"/>
              <a:t>9,10</a:t>
            </a:r>
            <a:r>
              <a:rPr lang="en-AU" sz="1200" dirty="0"/>
              <a:t> Jose M Bertolote,</a:t>
            </a:r>
            <a:r>
              <a:rPr lang="en-AU" sz="1200" baseline="30000" dirty="0"/>
              <a:t>11</a:t>
            </a:r>
            <a:r>
              <a:rPr lang="en-AU" sz="1200" dirty="0"/>
              <a:t> </a:t>
            </a:r>
            <a:r>
              <a:rPr lang="en-AU" sz="1200" dirty="0" err="1"/>
              <a:t>Guilherme</a:t>
            </a:r>
            <a:r>
              <a:rPr lang="en-AU" sz="1200" dirty="0"/>
              <a:t> Borges,</a:t>
            </a:r>
            <a:r>
              <a:rPr lang="en-AU" sz="1200" baseline="30000" dirty="0"/>
              <a:t>12</a:t>
            </a:r>
            <a:r>
              <a:rPr lang="en-AU" sz="1200" dirty="0"/>
              <a:t> </a:t>
            </a:r>
            <a:r>
              <a:rPr lang="en-AU" sz="1200" dirty="0" err="1"/>
              <a:t>Petrana</a:t>
            </a:r>
            <a:r>
              <a:rPr lang="en-AU" sz="1200" dirty="0"/>
              <a:t> Brečić,</a:t>
            </a:r>
            <a:r>
              <a:rPr lang="en-AU" sz="1200" baseline="30000" dirty="0"/>
              <a:t>13</a:t>
            </a:r>
            <a:r>
              <a:rPr lang="en-AU" sz="1200" dirty="0"/>
              <a:t> Eric Caine,</a:t>
            </a:r>
            <a:r>
              <a:rPr lang="en-AU" sz="1200" baseline="30000" dirty="0"/>
              <a:t>14</a:t>
            </a:r>
            <a:r>
              <a:rPr lang="en-AU" sz="1200" dirty="0"/>
              <a:t> Giulio Castelpietra,</a:t>
            </a:r>
            <a:r>
              <a:rPr lang="en-AU" sz="1200" baseline="30000" dirty="0"/>
              <a:t>15,16</a:t>
            </a:r>
            <a:r>
              <a:rPr lang="en-AU" sz="1200" dirty="0"/>
              <a:t> Shu-Sen Chang,</a:t>
            </a:r>
            <a:r>
              <a:rPr lang="en-AU" sz="1200" baseline="30000" dirty="0"/>
              <a:t>17</a:t>
            </a:r>
            <a:r>
              <a:rPr lang="en-AU" sz="1200" dirty="0"/>
              <a:t> David Colchester,</a:t>
            </a:r>
            <a:r>
              <a:rPr lang="en-AU" sz="1200" baseline="30000" dirty="0"/>
              <a:t>18</a:t>
            </a:r>
            <a:r>
              <a:rPr lang="en-AU" sz="1200" dirty="0"/>
              <a:t> David Crompton,</a:t>
            </a:r>
            <a:r>
              <a:rPr lang="en-AU" sz="1200" baseline="30000" dirty="0"/>
              <a:t>6</a:t>
            </a:r>
            <a:r>
              <a:rPr lang="en-AU" sz="1200" dirty="0"/>
              <a:t> Marko Curkovic,</a:t>
            </a:r>
            <a:r>
              <a:rPr lang="en-AU" sz="1200" baseline="30000" dirty="0"/>
              <a:t>19</a:t>
            </a:r>
            <a:r>
              <a:rPr lang="en-AU" sz="1200" dirty="0"/>
              <a:t> Eberhard A Deisenhammer,</a:t>
            </a:r>
            <a:r>
              <a:rPr lang="en-AU" sz="1200" baseline="30000" dirty="0"/>
              <a:t>20</a:t>
            </a:r>
            <a:r>
              <a:rPr lang="en-AU" sz="1200" dirty="0"/>
              <a:t> </a:t>
            </a:r>
            <a:r>
              <a:rPr lang="en-AU" sz="1200" dirty="0" err="1"/>
              <a:t>Chengan</a:t>
            </a:r>
            <a:r>
              <a:rPr lang="en-AU" sz="1200" dirty="0"/>
              <a:t> Du,</a:t>
            </a:r>
            <a:r>
              <a:rPr lang="en-AU" sz="1200" baseline="30000" dirty="0"/>
              <a:t>21</a:t>
            </a:r>
            <a:r>
              <a:rPr lang="en-AU" sz="1200" dirty="0"/>
              <a:t> Jeremy Dwyer,</a:t>
            </a:r>
            <a:r>
              <a:rPr lang="en-AU" sz="1200" baseline="30000" dirty="0"/>
              <a:t>22</a:t>
            </a:r>
            <a:r>
              <a:rPr lang="en-AU" sz="1200" dirty="0"/>
              <a:t> Annette Erlangsen,</a:t>
            </a:r>
            <a:r>
              <a:rPr lang="en-AU" sz="1200" baseline="30000" dirty="0"/>
              <a:t>23,24,25</a:t>
            </a:r>
            <a:r>
              <a:rPr lang="en-AU" sz="1200" dirty="0"/>
              <a:t> Jeremy S Faust,</a:t>
            </a:r>
            <a:r>
              <a:rPr lang="en-AU" sz="1200" baseline="30000" dirty="0"/>
              <a:t>26</a:t>
            </a:r>
            <a:r>
              <a:rPr lang="en-AU" sz="1200" dirty="0"/>
              <a:t> Sarah Fortune,</a:t>
            </a:r>
            <a:r>
              <a:rPr lang="en-AU" sz="1200" baseline="30000" dirty="0"/>
              <a:t>27</a:t>
            </a:r>
            <a:r>
              <a:rPr lang="en-AU" sz="1200" dirty="0"/>
              <a:t> Andrew Garrett,</a:t>
            </a:r>
            <a:r>
              <a:rPr lang="en-AU" sz="1200" baseline="30000" dirty="0"/>
              <a:t>28</a:t>
            </a:r>
            <a:r>
              <a:rPr lang="en-AU" sz="1200" dirty="0"/>
              <a:t> Devin George,</a:t>
            </a:r>
            <a:r>
              <a:rPr lang="en-AU" sz="1200" baseline="30000" dirty="0"/>
              <a:t>29</a:t>
            </a:r>
            <a:r>
              <a:rPr lang="en-AU" sz="1200" dirty="0"/>
              <a:t> </a:t>
            </a:r>
            <a:r>
              <a:rPr lang="en-AU" sz="1200" dirty="0" err="1"/>
              <a:t>Rebekka</a:t>
            </a:r>
            <a:r>
              <a:rPr lang="en-AU" sz="1200" dirty="0"/>
              <a:t> Gerstner,</a:t>
            </a:r>
            <a:r>
              <a:rPr lang="en-AU" sz="1200" baseline="30000" dirty="0"/>
              <a:t>30</a:t>
            </a:r>
            <a:r>
              <a:rPr lang="en-AU" sz="1200" dirty="0"/>
              <a:t> Renske Gilissen,</a:t>
            </a:r>
            <a:r>
              <a:rPr lang="en-AU" sz="1200" baseline="30000" dirty="0"/>
              <a:t>31</a:t>
            </a:r>
            <a:r>
              <a:rPr lang="en-AU" sz="1200" dirty="0"/>
              <a:t> Madelyn Gould,</a:t>
            </a:r>
            <a:r>
              <a:rPr lang="en-AU" sz="1200" baseline="30000" dirty="0"/>
              <a:t>32</a:t>
            </a:r>
            <a:r>
              <a:rPr lang="en-AU" sz="1200" dirty="0"/>
              <a:t> Keith Hawton,</a:t>
            </a:r>
            <a:r>
              <a:rPr lang="en-AU" sz="1200" baseline="30000" dirty="0"/>
              <a:t>33</a:t>
            </a:r>
            <a:r>
              <a:rPr lang="en-AU" sz="1200" dirty="0"/>
              <a:t> Joseph Kanter,</a:t>
            </a:r>
            <a:r>
              <a:rPr lang="en-AU" sz="1200" baseline="30000" dirty="0"/>
              <a:t>34</a:t>
            </a:r>
            <a:r>
              <a:rPr lang="en-AU" sz="1200" dirty="0"/>
              <a:t> </a:t>
            </a:r>
            <a:r>
              <a:rPr lang="en-AU" sz="1200" dirty="0" err="1"/>
              <a:t>Navneet</a:t>
            </a:r>
            <a:r>
              <a:rPr lang="en-AU" sz="1200" dirty="0"/>
              <a:t> Kapur,</a:t>
            </a:r>
            <a:r>
              <a:rPr lang="en-AU" sz="1200" baseline="30000" dirty="0"/>
              <a:t>35,36</a:t>
            </a:r>
            <a:r>
              <a:rPr lang="en-AU" sz="1200" dirty="0"/>
              <a:t> Murad Khan,</a:t>
            </a:r>
            <a:r>
              <a:rPr lang="en-AU" sz="1200" baseline="30000" dirty="0"/>
              <a:t>37</a:t>
            </a:r>
            <a:r>
              <a:rPr lang="en-AU" sz="1200" dirty="0"/>
              <a:t> Olivia J Kirtley,</a:t>
            </a:r>
            <a:r>
              <a:rPr lang="en-AU" sz="1200" baseline="30000" dirty="0"/>
              <a:t>38</a:t>
            </a:r>
            <a:r>
              <a:rPr lang="en-AU" sz="1200" dirty="0"/>
              <a:t> </a:t>
            </a:r>
            <a:r>
              <a:rPr lang="en-AU" sz="1200" dirty="0" err="1"/>
              <a:t>Duleeka</a:t>
            </a:r>
            <a:r>
              <a:rPr lang="en-AU" sz="1200" dirty="0"/>
              <a:t> Knipe,</a:t>
            </a:r>
            <a:r>
              <a:rPr lang="en-AU" sz="1200" baseline="30000" dirty="0"/>
              <a:t>39,40</a:t>
            </a:r>
            <a:r>
              <a:rPr lang="en-AU" sz="1200" dirty="0"/>
              <a:t> Kairi Kolves,</a:t>
            </a:r>
            <a:r>
              <a:rPr lang="en-AU" sz="1200" baseline="30000" dirty="0"/>
              <a:t>6</a:t>
            </a:r>
            <a:r>
              <a:rPr lang="en-AU" sz="1200" dirty="0"/>
              <a:t> Stuart Leske,</a:t>
            </a:r>
            <a:r>
              <a:rPr lang="en-AU" sz="1200" baseline="30000" dirty="0"/>
              <a:t>6</a:t>
            </a:r>
            <a:r>
              <a:rPr lang="en-AU" sz="1200" dirty="0"/>
              <a:t> </a:t>
            </a:r>
            <a:r>
              <a:rPr lang="en-AU" sz="1200" dirty="0" err="1"/>
              <a:t>Kedar</a:t>
            </a:r>
            <a:r>
              <a:rPr lang="en-AU" sz="1200" dirty="0"/>
              <a:t> Marahatta,</a:t>
            </a:r>
            <a:r>
              <a:rPr lang="en-AU" sz="1200" baseline="30000" dirty="0"/>
              <a:t>41</a:t>
            </a:r>
            <a:r>
              <a:rPr lang="en-AU" sz="1200" dirty="0"/>
              <a:t> </a:t>
            </a:r>
            <a:r>
              <a:rPr lang="en-AU" sz="1200" dirty="0" err="1"/>
              <a:t>Ellenor</a:t>
            </a:r>
            <a:r>
              <a:rPr lang="en-AU" sz="1200" dirty="0"/>
              <a:t> Mittendorfer-Rutz,</a:t>
            </a:r>
            <a:r>
              <a:rPr lang="en-AU" sz="1200" baseline="30000" dirty="0"/>
              <a:t>42</a:t>
            </a:r>
            <a:r>
              <a:rPr lang="en-AU" sz="1200" dirty="0"/>
              <a:t> Nikolay Neznanov,</a:t>
            </a:r>
            <a:r>
              <a:rPr lang="en-AU" sz="1200" baseline="30000" dirty="0"/>
              <a:t>43</a:t>
            </a:r>
            <a:r>
              <a:rPr lang="en-AU" sz="1200" dirty="0"/>
              <a:t> Thomas Niederkrotenthaler,</a:t>
            </a:r>
            <a:r>
              <a:rPr lang="en-AU" sz="1200" baseline="30000" dirty="0"/>
              <a:t>44</a:t>
            </a:r>
            <a:r>
              <a:rPr lang="en-AU" sz="1200" dirty="0"/>
              <a:t> Emma Nielsen,</a:t>
            </a:r>
            <a:r>
              <a:rPr lang="en-AU" sz="1200" baseline="30000" dirty="0"/>
              <a:t>45</a:t>
            </a:r>
            <a:r>
              <a:rPr lang="en-AU" sz="1200" dirty="0"/>
              <a:t> Merete Nordentoft,</a:t>
            </a:r>
            <a:r>
              <a:rPr lang="en-AU" sz="1200" baseline="30000" dirty="0"/>
              <a:t>46</a:t>
            </a:r>
            <a:r>
              <a:rPr lang="en-AU" sz="1200" dirty="0"/>
              <a:t> Herwig Oberlerchner,</a:t>
            </a:r>
            <a:r>
              <a:rPr lang="en-AU" sz="1200" baseline="30000" dirty="0"/>
              <a:t>47</a:t>
            </a:r>
            <a:r>
              <a:rPr lang="en-AU" sz="1200" dirty="0"/>
              <a:t> Rory C O'Connor,</a:t>
            </a:r>
            <a:r>
              <a:rPr lang="en-AU" sz="1200" baseline="30000" dirty="0"/>
              <a:t>48</a:t>
            </a:r>
            <a:r>
              <a:rPr lang="en-AU" sz="1200" dirty="0"/>
              <a:t> Melissa Pearson,</a:t>
            </a:r>
            <a:r>
              <a:rPr lang="en-AU" sz="1200" baseline="30000" dirty="0"/>
              <a:t>49</a:t>
            </a:r>
            <a:r>
              <a:rPr lang="en-AU" sz="1200" dirty="0"/>
              <a:t> Michael R Phillips,</a:t>
            </a:r>
            <a:r>
              <a:rPr lang="en-AU" sz="1200" baseline="30000" dirty="0"/>
              <a:t>50,51</a:t>
            </a:r>
            <a:r>
              <a:rPr lang="en-AU" sz="1200" dirty="0"/>
              <a:t> Steve Platt,</a:t>
            </a:r>
            <a:r>
              <a:rPr lang="en-AU" sz="1200" baseline="30000" dirty="0"/>
              <a:t>52</a:t>
            </a:r>
            <a:r>
              <a:rPr lang="en-AU" sz="1200" dirty="0"/>
              <a:t> Paul L Plener,</a:t>
            </a:r>
            <a:r>
              <a:rPr lang="en-AU" sz="1200" baseline="30000" dirty="0"/>
              <a:t>53,54</a:t>
            </a:r>
            <a:r>
              <a:rPr lang="en-AU" sz="1200" dirty="0"/>
              <a:t> Georg Psota,</a:t>
            </a:r>
            <a:r>
              <a:rPr lang="en-AU" sz="1200" baseline="30000" dirty="0"/>
              <a:t>55</a:t>
            </a:r>
            <a:r>
              <a:rPr lang="en-AU" sz="1200" dirty="0"/>
              <a:t> Ping Qin,</a:t>
            </a:r>
            <a:r>
              <a:rPr lang="en-AU" sz="1200" baseline="30000" dirty="0"/>
              <a:t>56</a:t>
            </a:r>
            <a:r>
              <a:rPr lang="en-AU" sz="1200" dirty="0"/>
              <a:t> Daniel Radeloff,</a:t>
            </a:r>
            <a:r>
              <a:rPr lang="en-AU" sz="1200" baseline="30000" dirty="0"/>
              <a:t>57</a:t>
            </a:r>
            <a:r>
              <a:rPr lang="en-AU" sz="1200" dirty="0"/>
              <a:t> Christa Rados,</a:t>
            </a:r>
            <a:r>
              <a:rPr lang="en-AU" sz="1200" baseline="30000" dirty="0"/>
              <a:t>58</a:t>
            </a:r>
            <a:r>
              <a:rPr lang="en-AU" sz="1200" dirty="0"/>
              <a:t> Andreas Reif,</a:t>
            </a:r>
            <a:r>
              <a:rPr lang="en-AU" sz="1200" baseline="30000" dirty="0"/>
              <a:t>59</a:t>
            </a:r>
            <a:r>
              <a:rPr lang="en-AU" sz="1200" dirty="0"/>
              <a:t> Christine Reif-Leonhard,</a:t>
            </a:r>
            <a:r>
              <a:rPr lang="en-AU" sz="1200" baseline="30000" dirty="0"/>
              <a:t>59</a:t>
            </a:r>
            <a:r>
              <a:rPr lang="en-AU" sz="1200" dirty="0"/>
              <a:t> Vsevolod Rozanov,</a:t>
            </a:r>
            <a:r>
              <a:rPr lang="en-AU" sz="1200" baseline="30000" dirty="0"/>
              <a:t>60</a:t>
            </a:r>
            <a:r>
              <a:rPr lang="en-AU" sz="1200" dirty="0"/>
              <a:t> Christiane Schlang,</a:t>
            </a:r>
            <a:r>
              <a:rPr lang="en-AU" sz="1200" baseline="30000" dirty="0"/>
              <a:t>61</a:t>
            </a:r>
            <a:r>
              <a:rPr lang="en-AU" sz="1200" dirty="0"/>
              <a:t> Barbara Schneider,</a:t>
            </a:r>
            <a:r>
              <a:rPr lang="en-AU" sz="1200" baseline="30000" dirty="0"/>
              <a:t>62,63</a:t>
            </a:r>
            <a:r>
              <a:rPr lang="en-AU" sz="1200" dirty="0"/>
              <a:t> Natalia Semenova,</a:t>
            </a:r>
            <a:r>
              <a:rPr lang="en-AU" sz="1200" baseline="30000" dirty="0"/>
              <a:t>64</a:t>
            </a:r>
            <a:r>
              <a:rPr lang="en-AU" sz="1200" dirty="0"/>
              <a:t> Mark Sinyor,</a:t>
            </a:r>
            <a:r>
              <a:rPr lang="en-AU" sz="1200" baseline="30000" dirty="0"/>
              <a:t>65,66</a:t>
            </a:r>
            <a:r>
              <a:rPr lang="en-AU" sz="1200" dirty="0"/>
              <a:t> Ellen Townsend,</a:t>
            </a:r>
            <a:r>
              <a:rPr lang="en-AU" sz="1200" baseline="30000" dirty="0"/>
              <a:t>67</a:t>
            </a:r>
            <a:r>
              <a:rPr lang="en-AU" sz="1200" dirty="0"/>
              <a:t> Michiko Ueda,</a:t>
            </a:r>
            <a:r>
              <a:rPr lang="en-AU" sz="1200" baseline="30000" dirty="0"/>
              <a:t>68</a:t>
            </a:r>
            <a:r>
              <a:rPr lang="en-AU" sz="1200" dirty="0"/>
              <a:t> Lakshmi Vijayakumar,</a:t>
            </a:r>
            <a:r>
              <a:rPr lang="en-AU" sz="1200" baseline="30000" dirty="0"/>
              <a:t>69</a:t>
            </a:r>
            <a:r>
              <a:rPr lang="en-AU" sz="1200" dirty="0"/>
              <a:t> Roger T Webb,</a:t>
            </a:r>
            <a:r>
              <a:rPr lang="en-AU" sz="1200" baseline="30000" dirty="0"/>
              <a:t>35,36</a:t>
            </a:r>
            <a:r>
              <a:rPr lang="en-AU" sz="1200" dirty="0"/>
              <a:t> </a:t>
            </a:r>
            <a:r>
              <a:rPr lang="en-AU" sz="1200" dirty="0" err="1"/>
              <a:t>Manjula</a:t>
            </a:r>
            <a:r>
              <a:rPr lang="en-AU" sz="1200" dirty="0"/>
              <a:t> Weerasinghe,</a:t>
            </a:r>
            <a:r>
              <a:rPr lang="en-AU" sz="1200" baseline="30000" dirty="0"/>
              <a:t>70</a:t>
            </a:r>
            <a:r>
              <a:rPr lang="en-AU" sz="1200" dirty="0"/>
              <a:t> Gil Zalsman,</a:t>
            </a:r>
            <a:r>
              <a:rPr lang="en-AU" sz="1200" baseline="30000" dirty="0"/>
              <a:t>71,72</a:t>
            </a:r>
            <a:r>
              <a:rPr lang="en-AU" sz="1200" dirty="0"/>
              <a:t> David Gunnell,</a:t>
            </a:r>
            <a:r>
              <a:rPr lang="en-AU" sz="1200" baseline="30000" dirty="0"/>
              <a:t>73</a:t>
            </a:r>
            <a:r>
              <a:rPr lang="en-AU" sz="1200" dirty="0"/>
              <a:t>* Matthew J Spittal</a:t>
            </a:r>
            <a:r>
              <a:rPr lang="en-AU" sz="1200" baseline="30000" dirty="0"/>
              <a:t>1</a:t>
            </a:r>
            <a:r>
              <a:rPr lang="en-AU" sz="1200" dirty="0"/>
              <a:t>*</a:t>
            </a:r>
            <a:endParaRPr lang="en-US" sz="1200" dirty="0"/>
          </a:p>
          <a:p>
            <a:endParaRPr lang="en-US" dirty="0"/>
          </a:p>
        </p:txBody>
      </p:sp>
      <p:sp>
        <p:nvSpPr>
          <p:cNvPr id="3" name="Date Placeholder 2"/>
          <p:cNvSpPr>
            <a:spLocks noGrp="1"/>
          </p:cNvSpPr>
          <p:nvPr>
            <p:ph type="dt" sz="half" idx="10"/>
          </p:nvPr>
        </p:nvSpPr>
        <p:spPr/>
        <p:txBody>
          <a:bodyPr/>
          <a:lstStyle/>
          <a:p>
            <a:fld id="{EC90419A-FE41-4B56-819F-88F5CA6C456A}" type="datetime1">
              <a:rPr lang="ru-RU" smtClean="0"/>
              <a:t>14.10.2021</a:t>
            </a:fld>
            <a:endParaRPr lang="ru-RU"/>
          </a:p>
        </p:txBody>
      </p:sp>
      <p:sp>
        <p:nvSpPr>
          <p:cNvPr id="8" name="Footer Placeholder 7"/>
          <p:cNvSpPr>
            <a:spLocks noGrp="1"/>
          </p:cNvSpPr>
          <p:nvPr>
            <p:ph type="ftr" sz="quarter" idx="11"/>
          </p:nvPr>
        </p:nvSpPr>
        <p:spPr/>
        <p:txBody>
          <a:bodyPr/>
          <a:lstStyle/>
          <a:p>
            <a:r>
              <a:rPr lang="ru-RU" smtClean="0"/>
              <a:t>Телемедицина_НМИЦ_им_Бехтерева</a:t>
            </a:r>
            <a:endParaRPr lang="ru-RU"/>
          </a:p>
        </p:txBody>
      </p:sp>
      <p:sp>
        <p:nvSpPr>
          <p:cNvPr id="9" name="Slide Number Placeholder 8"/>
          <p:cNvSpPr>
            <a:spLocks noGrp="1"/>
          </p:cNvSpPr>
          <p:nvPr>
            <p:ph type="sldNum" sz="quarter" idx="12"/>
          </p:nvPr>
        </p:nvSpPr>
        <p:spPr/>
        <p:txBody>
          <a:bodyPr/>
          <a:lstStyle/>
          <a:p>
            <a:fld id="{070E8637-8D3E-4AB4-A0DE-38744868B430}" type="slidenum">
              <a:rPr lang="ru-RU" smtClean="0"/>
              <a:t>36</a:t>
            </a:fld>
            <a:endParaRPr lang="ru-RU"/>
          </a:p>
        </p:txBody>
      </p:sp>
    </p:spTree>
    <p:extLst>
      <p:ext uri="{BB962C8B-B14F-4D97-AF65-F5344CB8AC3E}">
        <p14:creationId xmlns:p14="http://schemas.microsoft.com/office/powerpoint/2010/main" val="1069076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D61CF-D91F-4F41-B50C-BC733DA04978}"/>
              </a:ext>
            </a:extLst>
          </p:cNvPr>
          <p:cNvSpPr>
            <a:spLocks noGrp="1"/>
          </p:cNvSpPr>
          <p:nvPr>
            <p:ph type="title"/>
          </p:nvPr>
        </p:nvSpPr>
        <p:spPr>
          <a:xfrm>
            <a:off x="482878" y="83516"/>
            <a:ext cx="7886700" cy="1052953"/>
          </a:xfrm>
        </p:spPr>
        <p:txBody>
          <a:bodyPr>
            <a:normAutofit/>
          </a:bodyPr>
          <a:lstStyle/>
          <a:p>
            <a:r>
              <a:rPr lang="ru-RU" b="1" dirty="0" smtClean="0"/>
              <a:t>Расслабляться не следует!</a:t>
            </a:r>
            <a:endParaRPr lang="ru-RU" b="1" dirty="0"/>
          </a:p>
        </p:txBody>
      </p:sp>
      <p:sp>
        <p:nvSpPr>
          <p:cNvPr id="6" name="Content Placeholder 5">
            <a:extLst>
              <a:ext uri="{FF2B5EF4-FFF2-40B4-BE49-F238E27FC236}">
                <a16:creationId xmlns:a16="http://schemas.microsoft.com/office/drawing/2014/main" id="{99316D00-C1D4-4D58-B503-B957CA2FD48B}"/>
              </a:ext>
            </a:extLst>
          </p:cNvPr>
          <p:cNvSpPr>
            <a:spLocks noGrp="1"/>
          </p:cNvSpPr>
          <p:nvPr>
            <p:ph idx="1"/>
          </p:nvPr>
        </p:nvSpPr>
        <p:spPr>
          <a:xfrm>
            <a:off x="318052" y="1136469"/>
            <a:ext cx="8507896" cy="5396161"/>
          </a:xfrm>
        </p:spPr>
        <p:txBody>
          <a:bodyPr>
            <a:normAutofit lnSpcReduction="10000"/>
          </a:bodyPr>
          <a:lstStyle/>
          <a:p>
            <a:r>
              <a:rPr lang="ru-RU" dirty="0"/>
              <a:t>Снижение суицидов сразу после начала пандемии не должно никого вводить в заблуждение  </a:t>
            </a:r>
          </a:p>
          <a:p>
            <a:r>
              <a:rPr lang="ru-RU" dirty="0"/>
              <a:t>В начале любого кризиса, представляющего смертельную опасность для всей популяции, самоубийства действительно часто снижаются </a:t>
            </a:r>
          </a:p>
          <a:p>
            <a:r>
              <a:rPr lang="ru-RU" dirty="0"/>
              <a:t>Это можно объяснить преобладанием </a:t>
            </a:r>
            <a:r>
              <a:rPr lang="ru-RU" dirty="0" err="1"/>
              <a:t>антисуицидальных</a:t>
            </a:r>
            <a:r>
              <a:rPr lang="ru-RU" dirty="0"/>
              <a:t> мотивов выживания и преодоления в момент предъявления </a:t>
            </a:r>
            <a:r>
              <a:rPr lang="ru-RU" dirty="0" smtClean="0"/>
              <a:t>угрозы </a:t>
            </a:r>
            <a:endParaRPr lang="ru-RU" dirty="0"/>
          </a:p>
          <a:p>
            <a:r>
              <a:rPr lang="ru-RU" dirty="0"/>
              <a:t>Еще одно объяснение – консолидирующая роль кризиса</a:t>
            </a:r>
          </a:p>
          <a:p>
            <a:r>
              <a:rPr lang="ru-RU" dirty="0"/>
              <a:t>Однако накопление проблем психического здоровья и особенно обострение аффективных расстройств, а также </a:t>
            </a:r>
            <a:r>
              <a:rPr lang="ru-RU" dirty="0" err="1"/>
              <a:t>аддикций</a:t>
            </a:r>
            <a:r>
              <a:rPr lang="ru-RU" dirty="0"/>
              <a:t> может оказать </a:t>
            </a:r>
            <a:r>
              <a:rPr lang="ru-RU" dirty="0" smtClean="0"/>
              <a:t>свое влияние </a:t>
            </a:r>
            <a:r>
              <a:rPr lang="ru-RU" dirty="0"/>
              <a:t>позже</a:t>
            </a:r>
            <a:endParaRPr lang="en-US" dirty="0"/>
          </a:p>
        </p:txBody>
      </p:sp>
      <p:sp>
        <p:nvSpPr>
          <p:cNvPr id="3" name="Date Placeholder 2"/>
          <p:cNvSpPr>
            <a:spLocks noGrp="1"/>
          </p:cNvSpPr>
          <p:nvPr>
            <p:ph type="dt" sz="half" idx="10"/>
          </p:nvPr>
        </p:nvSpPr>
        <p:spPr/>
        <p:txBody>
          <a:bodyPr/>
          <a:lstStyle/>
          <a:p>
            <a:fld id="{D84F8930-2EB5-48FF-8F09-75BB3CCD5FD5}" type="datetime1">
              <a:rPr lang="ru-RU" smtClean="0"/>
              <a:t>14.10.2021</a:t>
            </a:fld>
            <a:endParaRPr lang="ru-RU"/>
          </a:p>
        </p:txBody>
      </p:sp>
      <p:sp>
        <p:nvSpPr>
          <p:cNvPr id="4" name="Footer Placeholder 3"/>
          <p:cNvSpPr>
            <a:spLocks noGrp="1"/>
          </p:cNvSpPr>
          <p:nvPr>
            <p:ph type="ftr" sz="quarter" idx="11"/>
          </p:nvPr>
        </p:nvSpPr>
        <p:spPr/>
        <p:txBody>
          <a:bodyPr/>
          <a:lstStyle/>
          <a:p>
            <a:r>
              <a:rPr lang="ru-RU" smtClean="0"/>
              <a:t>Телемедицина_НМИЦ_им_Бехтерева</a:t>
            </a:r>
            <a:endParaRPr lang="ru-RU"/>
          </a:p>
        </p:txBody>
      </p:sp>
      <p:sp>
        <p:nvSpPr>
          <p:cNvPr id="5" name="Slide Number Placeholder 4"/>
          <p:cNvSpPr>
            <a:spLocks noGrp="1"/>
          </p:cNvSpPr>
          <p:nvPr>
            <p:ph type="sldNum" sz="quarter" idx="12"/>
          </p:nvPr>
        </p:nvSpPr>
        <p:spPr/>
        <p:txBody>
          <a:bodyPr/>
          <a:lstStyle/>
          <a:p>
            <a:fld id="{070E8637-8D3E-4AB4-A0DE-38744868B430}" type="slidenum">
              <a:rPr lang="ru-RU" smtClean="0"/>
              <a:t>37</a:t>
            </a:fld>
            <a:endParaRPr lang="ru-RU"/>
          </a:p>
        </p:txBody>
      </p:sp>
    </p:spTree>
    <p:extLst>
      <p:ext uri="{BB962C8B-B14F-4D97-AF65-F5344CB8AC3E}">
        <p14:creationId xmlns:p14="http://schemas.microsoft.com/office/powerpoint/2010/main" val="397907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39"/>
            <a:ext cx="7886700" cy="1063672"/>
          </a:xfrm>
        </p:spPr>
        <p:txBody>
          <a:bodyPr/>
          <a:lstStyle/>
          <a:p>
            <a:r>
              <a:rPr lang="ru-RU" dirty="0" smtClean="0"/>
              <a:t>Вопросы, требующие ответов</a:t>
            </a:r>
            <a:endParaRPr lang="en-US" dirty="0"/>
          </a:p>
        </p:txBody>
      </p:sp>
      <p:sp>
        <p:nvSpPr>
          <p:cNvPr id="3" name="Content Placeholder 2"/>
          <p:cNvSpPr>
            <a:spLocks noGrp="1"/>
          </p:cNvSpPr>
          <p:nvPr>
            <p:ph idx="1"/>
          </p:nvPr>
        </p:nvSpPr>
        <p:spPr>
          <a:xfrm>
            <a:off x="391886" y="1155111"/>
            <a:ext cx="8412480" cy="5350192"/>
          </a:xfrm>
        </p:spPr>
        <p:txBody>
          <a:bodyPr>
            <a:normAutofit lnSpcReduction="10000"/>
          </a:bodyPr>
          <a:lstStyle/>
          <a:p>
            <a:r>
              <a:rPr lang="ru-RU" dirty="0" smtClean="0"/>
              <a:t>Есть ли связь между динамикой пандемии и суицидальным поведением, в чем она заключается (</a:t>
            </a:r>
            <a:r>
              <a:rPr lang="ru-RU" dirty="0" smtClean="0"/>
              <a:t>начальное </a:t>
            </a:r>
            <a:r>
              <a:rPr lang="ru-RU" dirty="0" smtClean="0"/>
              <a:t>снижение, </a:t>
            </a:r>
            <a:r>
              <a:rPr lang="ru-RU" dirty="0" smtClean="0"/>
              <a:t>быстрый подъем</a:t>
            </a:r>
            <a:r>
              <a:rPr lang="ru-RU" dirty="0" smtClean="0"/>
              <a:t>, новое снижение или отдаленный подъем)?</a:t>
            </a:r>
          </a:p>
          <a:p>
            <a:r>
              <a:rPr lang="ru-RU" dirty="0" smtClean="0"/>
              <a:t>Какие категории имеют повышенный риск в этих специфических условиях – мужчины, женщины, молодежь, подростки, пожилые люди, городские или сельские жители?</a:t>
            </a:r>
          </a:p>
          <a:p>
            <a:r>
              <a:rPr lang="ru-RU" dirty="0" smtClean="0"/>
              <a:t>Какой уровень риска среди тех, кто оказался непосредственно затронут заболеванием?</a:t>
            </a:r>
          </a:p>
          <a:p>
            <a:r>
              <a:rPr lang="ru-RU" dirty="0" smtClean="0"/>
              <a:t>Какие факторы эпидемии (карантин, социальное </a:t>
            </a:r>
            <a:r>
              <a:rPr lang="ru-RU" dirty="0" err="1" smtClean="0"/>
              <a:t>дистанцирование</a:t>
            </a:r>
            <a:r>
              <a:rPr lang="ru-RU" dirty="0" smtClean="0"/>
              <a:t>, нейропсихиатрические последствия и т.д.) </a:t>
            </a:r>
            <a:r>
              <a:rPr lang="ru-RU" dirty="0" smtClean="0"/>
              <a:t>сильне</a:t>
            </a:r>
            <a:r>
              <a:rPr lang="ru-RU" dirty="0" smtClean="0"/>
              <a:t>е всего </a:t>
            </a:r>
            <a:r>
              <a:rPr lang="ru-RU" dirty="0" smtClean="0"/>
              <a:t>влияют </a:t>
            </a:r>
            <a:r>
              <a:rPr lang="ru-RU" dirty="0" smtClean="0"/>
              <a:t>на риск на фоне обычных факторов? </a:t>
            </a:r>
            <a:endParaRPr lang="en-US" dirty="0"/>
          </a:p>
        </p:txBody>
      </p:sp>
      <p:sp>
        <p:nvSpPr>
          <p:cNvPr id="4" name="Date Placeholder 3"/>
          <p:cNvSpPr>
            <a:spLocks noGrp="1"/>
          </p:cNvSpPr>
          <p:nvPr>
            <p:ph type="dt" sz="half" idx="10"/>
          </p:nvPr>
        </p:nvSpPr>
        <p:spPr/>
        <p:txBody>
          <a:bodyPr/>
          <a:lstStyle/>
          <a:p>
            <a:fld id="{9657CF0F-CA79-4CDE-BBB6-571E1F39E331}"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38</a:t>
            </a:fld>
            <a:endParaRPr lang="ru-RU"/>
          </a:p>
        </p:txBody>
      </p:sp>
    </p:spTree>
    <p:extLst>
      <p:ext uri="{BB962C8B-B14F-4D97-AF65-F5344CB8AC3E}">
        <p14:creationId xmlns:p14="http://schemas.microsoft.com/office/powerpoint/2010/main" val="4267997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61" y="260623"/>
            <a:ext cx="7886700" cy="993412"/>
          </a:xfrm>
        </p:spPr>
        <p:txBody>
          <a:bodyPr/>
          <a:lstStyle/>
          <a:p>
            <a:r>
              <a:rPr lang="ru-RU" dirty="0" smtClean="0"/>
              <a:t>Чего ждать в дальнейшем?</a:t>
            </a:r>
            <a:endParaRPr lang="en-US" dirty="0"/>
          </a:p>
        </p:txBody>
      </p:sp>
      <p:sp>
        <p:nvSpPr>
          <p:cNvPr id="3" name="Content Placeholder 2"/>
          <p:cNvSpPr>
            <a:spLocks noGrp="1"/>
          </p:cNvSpPr>
          <p:nvPr>
            <p:ph idx="1"/>
          </p:nvPr>
        </p:nvSpPr>
        <p:spPr>
          <a:xfrm>
            <a:off x="398417" y="1379405"/>
            <a:ext cx="8373291" cy="4786265"/>
          </a:xfrm>
        </p:spPr>
        <p:txBody>
          <a:bodyPr>
            <a:normAutofit/>
          </a:bodyPr>
          <a:lstStyle/>
          <a:p>
            <a:r>
              <a:rPr lang="ru-RU" dirty="0" smtClean="0"/>
              <a:t>Пандемия разворачивается по довольно непредсказуемому сценарию</a:t>
            </a:r>
          </a:p>
          <a:p>
            <a:r>
              <a:rPr lang="ru-RU" dirty="0" smtClean="0"/>
              <a:t>Пандемия случилась во время (или </a:t>
            </a:r>
            <a:r>
              <a:rPr lang="ru-RU" dirty="0" smtClean="0"/>
              <a:t>сама спровоцировала</a:t>
            </a:r>
            <a:r>
              <a:rPr lang="ru-RU" dirty="0" smtClean="0"/>
              <a:t>?) глобальный кризис </a:t>
            </a:r>
          </a:p>
          <a:p>
            <a:r>
              <a:rPr lang="ru-RU" dirty="0" smtClean="0"/>
              <a:t>Все происходящее в мире вызывает большое беспокойство и тревогу</a:t>
            </a:r>
          </a:p>
          <a:p>
            <a:r>
              <a:rPr lang="ru-RU" dirty="0" smtClean="0"/>
              <a:t>Необходимо адаптировать меры превенции к новой ситуации</a:t>
            </a:r>
          </a:p>
          <a:p>
            <a:r>
              <a:rPr lang="ru-RU" dirty="0" smtClean="0"/>
              <a:t>Все происходящее – это большой стресс-тест для человечества, государств и </a:t>
            </a:r>
            <a:r>
              <a:rPr lang="ru-RU" dirty="0" smtClean="0"/>
              <a:t>правительств</a:t>
            </a:r>
            <a:endParaRPr lang="ru-RU" dirty="0" smtClean="0"/>
          </a:p>
        </p:txBody>
      </p:sp>
      <p:sp>
        <p:nvSpPr>
          <p:cNvPr id="4" name="Date Placeholder 3"/>
          <p:cNvSpPr>
            <a:spLocks noGrp="1"/>
          </p:cNvSpPr>
          <p:nvPr>
            <p:ph type="dt" sz="half" idx="10"/>
          </p:nvPr>
        </p:nvSpPr>
        <p:spPr/>
        <p:txBody>
          <a:bodyPr/>
          <a:lstStyle/>
          <a:p>
            <a:fld id="{557A88CD-6193-40CD-B19C-4CA17E60EE79}"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39</a:t>
            </a:fld>
            <a:endParaRPr lang="ru-RU"/>
          </a:p>
        </p:txBody>
      </p:sp>
    </p:spTree>
    <p:extLst>
      <p:ext uri="{BB962C8B-B14F-4D97-AF65-F5344CB8AC3E}">
        <p14:creationId xmlns:p14="http://schemas.microsoft.com/office/powerpoint/2010/main" val="111948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C69F9-EE49-48FB-8C7D-C6723D7E5411}"/>
              </a:ext>
            </a:extLst>
          </p:cNvPr>
          <p:cNvSpPr>
            <a:spLocks noGrp="1"/>
          </p:cNvSpPr>
          <p:nvPr>
            <p:ph type="title"/>
          </p:nvPr>
        </p:nvSpPr>
        <p:spPr>
          <a:xfrm>
            <a:off x="287383" y="324909"/>
            <a:ext cx="8543108" cy="1345134"/>
          </a:xfrm>
        </p:spPr>
        <p:txBody>
          <a:bodyPr vert="horz" lIns="91440" tIns="45720" rIns="91440" bIns="45720" rtlCol="0" anchor="ctr">
            <a:normAutofit fontScale="90000"/>
          </a:bodyPr>
          <a:lstStyle/>
          <a:p>
            <a:pPr algn="ctr"/>
            <a:r>
              <a:rPr lang="ru-RU" sz="3800" b="1" dirty="0" smtClean="0"/>
              <a:t>Пандемия</a:t>
            </a:r>
            <a:r>
              <a:rPr lang="en-US" sz="3800" b="1" kern="1200" dirty="0" smtClean="0">
                <a:latin typeface="+mj-lt"/>
                <a:ea typeface="+mj-ea"/>
                <a:cs typeface="+mj-cs"/>
              </a:rPr>
              <a:t> - </a:t>
            </a:r>
            <a:r>
              <a:rPr lang="ru-RU" sz="3800" b="1" kern="1200" dirty="0" smtClean="0">
                <a:latin typeface="+mj-lt"/>
                <a:ea typeface="+mj-ea"/>
                <a:cs typeface="+mj-cs"/>
              </a:rPr>
              <a:t>н</a:t>
            </a:r>
            <a:r>
              <a:rPr lang="en-US" sz="3800" b="1" kern="1200" dirty="0" err="1" smtClean="0">
                <a:latin typeface="+mj-lt"/>
                <a:ea typeface="+mj-ea"/>
                <a:cs typeface="+mj-cs"/>
              </a:rPr>
              <a:t>алицо</a:t>
            </a:r>
            <a:r>
              <a:rPr lang="en-US" sz="3800" b="1" kern="1200" dirty="0" smtClean="0">
                <a:latin typeface="+mj-lt"/>
                <a:ea typeface="+mj-ea"/>
                <a:cs typeface="+mj-cs"/>
              </a:rPr>
              <a:t> </a:t>
            </a:r>
            <a:r>
              <a:rPr lang="en-US" sz="3800" b="1" kern="1200" dirty="0" err="1">
                <a:latin typeface="+mj-lt"/>
                <a:ea typeface="+mj-ea"/>
                <a:cs typeface="+mj-cs"/>
              </a:rPr>
              <a:t>множество</a:t>
            </a:r>
            <a:r>
              <a:rPr lang="en-US" sz="3800" b="1" kern="1200" dirty="0">
                <a:latin typeface="+mj-lt"/>
                <a:ea typeface="+mj-ea"/>
                <a:cs typeface="+mj-cs"/>
              </a:rPr>
              <a:t> </a:t>
            </a:r>
            <a:r>
              <a:rPr lang="en-US" sz="3800" b="1" kern="1200" dirty="0" err="1">
                <a:latin typeface="+mj-lt"/>
                <a:ea typeface="+mj-ea"/>
                <a:cs typeface="+mj-cs"/>
              </a:rPr>
              <a:t>обстоятельств</a:t>
            </a:r>
            <a:r>
              <a:rPr lang="en-US" sz="3800" b="1" kern="1200" dirty="0">
                <a:latin typeface="+mj-lt"/>
                <a:ea typeface="+mj-ea"/>
                <a:cs typeface="+mj-cs"/>
              </a:rPr>
              <a:t> и </a:t>
            </a:r>
            <a:r>
              <a:rPr lang="en-US" sz="3800" b="1" kern="1200" dirty="0" err="1">
                <a:latin typeface="+mj-lt"/>
                <a:ea typeface="+mj-ea"/>
                <a:cs typeface="+mj-cs"/>
              </a:rPr>
              <a:t>факторов</a:t>
            </a:r>
            <a:r>
              <a:rPr lang="en-US" sz="3800" b="1" kern="1200" dirty="0">
                <a:latin typeface="+mj-lt"/>
                <a:ea typeface="+mj-ea"/>
                <a:cs typeface="+mj-cs"/>
              </a:rPr>
              <a:t>, </a:t>
            </a:r>
            <a:r>
              <a:rPr lang="en-US" sz="3800" b="1" kern="1200" dirty="0" err="1">
                <a:latin typeface="+mj-lt"/>
                <a:ea typeface="+mj-ea"/>
                <a:cs typeface="+mj-cs"/>
              </a:rPr>
              <a:t>повышающих</a:t>
            </a:r>
            <a:r>
              <a:rPr lang="en-US" sz="3800" b="1" kern="1200" dirty="0">
                <a:latin typeface="+mj-lt"/>
                <a:ea typeface="+mj-ea"/>
                <a:cs typeface="+mj-cs"/>
              </a:rPr>
              <a:t> </a:t>
            </a:r>
            <a:r>
              <a:rPr lang="en-US" sz="3800" b="1" kern="1200" dirty="0" err="1">
                <a:latin typeface="+mj-lt"/>
                <a:ea typeface="+mj-ea"/>
                <a:cs typeface="+mj-cs"/>
              </a:rPr>
              <a:t>риск</a:t>
            </a:r>
            <a:r>
              <a:rPr lang="en-US" sz="3800" b="1" kern="1200" dirty="0">
                <a:latin typeface="+mj-lt"/>
                <a:ea typeface="+mj-ea"/>
                <a:cs typeface="+mj-cs"/>
              </a:rPr>
              <a:t> </a:t>
            </a:r>
            <a:r>
              <a:rPr lang="en-US" sz="3800" b="1" kern="1200" dirty="0" err="1">
                <a:latin typeface="+mj-lt"/>
                <a:ea typeface="+mj-ea"/>
                <a:cs typeface="+mj-cs"/>
              </a:rPr>
              <a:t>суицида</a:t>
            </a:r>
            <a:endParaRPr lang="en-US" sz="3800" b="1" kern="1200" dirty="0">
              <a:latin typeface="+mj-lt"/>
              <a:ea typeface="+mj-ea"/>
              <a:cs typeface="+mj-cs"/>
            </a:endParaRPr>
          </a:p>
        </p:txBody>
      </p:sp>
      <p:sp>
        <p:nvSpPr>
          <p:cNvPr id="5" name="Isosceles Triangle 4">
            <a:extLst>
              <a:ext uri="{FF2B5EF4-FFF2-40B4-BE49-F238E27FC236}">
                <a16:creationId xmlns:a16="http://schemas.microsoft.com/office/drawing/2014/main" id="{601A57C8-5CC9-4FBE-A7B2-CE51492984E5}"/>
              </a:ext>
            </a:extLst>
          </p:cNvPr>
          <p:cNvSpPr/>
          <p:nvPr/>
        </p:nvSpPr>
        <p:spPr>
          <a:xfrm>
            <a:off x="4170947" y="5935578"/>
            <a:ext cx="802105" cy="7058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A0CDD97-7464-4FF1-B7D2-610AEEA9663A}"/>
              </a:ext>
            </a:extLst>
          </p:cNvPr>
          <p:cNvCxnSpPr>
            <a:cxnSpLocks/>
          </p:cNvCxnSpPr>
          <p:nvPr/>
        </p:nvCxnSpPr>
        <p:spPr>
          <a:xfrm flipV="1">
            <a:off x="3272590" y="5446266"/>
            <a:ext cx="2534653" cy="85828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21A1F23-D2FD-435C-BB20-096083D0BF30}"/>
              </a:ext>
            </a:extLst>
          </p:cNvPr>
          <p:cNvSpPr/>
          <p:nvPr/>
        </p:nvSpPr>
        <p:spPr>
          <a:xfrm>
            <a:off x="674181" y="2230161"/>
            <a:ext cx="3124241" cy="914400"/>
          </a:xfrm>
          <a:prstGeom prst="rect">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t>Протективные</a:t>
            </a:r>
            <a:r>
              <a:rPr lang="ru-RU" sz="2400" dirty="0"/>
              <a:t> факторы</a:t>
            </a:r>
            <a:endParaRPr lang="en-US" sz="2400" dirty="0"/>
          </a:p>
        </p:txBody>
      </p:sp>
      <p:sp>
        <p:nvSpPr>
          <p:cNvPr id="28" name="Rectangle 27">
            <a:extLst>
              <a:ext uri="{FF2B5EF4-FFF2-40B4-BE49-F238E27FC236}">
                <a16:creationId xmlns:a16="http://schemas.microsoft.com/office/drawing/2014/main" id="{4B6BE7E9-28CB-4321-992E-FFECC3DC42EB}"/>
              </a:ext>
            </a:extLst>
          </p:cNvPr>
          <p:cNvSpPr/>
          <p:nvPr/>
        </p:nvSpPr>
        <p:spPr>
          <a:xfrm>
            <a:off x="5472341" y="2230161"/>
            <a:ext cx="3124241"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Факторы риска</a:t>
            </a:r>
            <a:endParaRPr lang="en-US" sz="2400" dirty="0"/>
          </a:p>
        </p:txBody>
      </p:sp>
      <p:cxnSp>
        <p:nvCxnSpPr>
          <p:cNvPr id="30" name="Straight Arrow Connector 29">
            <a:extLst>
              <a:ext uri="{FF2B5EF4-FFF2-40B4-BE49-F238E27FC236}">
                <a16:creationId xmlns:a16="http://schemas.microsoft.com/office/drawing/2014/main" id="{CC4CBB89-48D0-4BC3-846C-975D1355845E}"/>
              </a:ext>
            </a:extLst>
          </p:cNvPr>
          <p:cNvCxnSpPr>
            <a:cxnSpLocks/>
          </p:cNvCxnSpPr>
          <p:nvPr/>
        </p:nvCxnSpPr>
        <p:spPr>
          <a:xfrm>
            <a:off x="3443015" y="5165558"/>
            <a:ext cx="0" cy="998217"/>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6EAF79-337C-4134-87FD-24082A6D7B04}"/>
              </a:ext>
            </a:extLst>
          </p:cNvPr>
          <p:cNvCxnSpPr>
            <a:cxnSpLocks/>
          </p:cNvCxnSpPr>
          <p:nvPr/>
        </p:nvCxnSpPr>
        <p:spPr>
          <a:xfrm flipV="1">
            <a:off x="5662863" y="5614738"/>
            <a:ext cx="0" cy="102669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265E430-5C5B-4741-89E1-2E80367E0058}"/>
              </a:ext>
            </a:extLst>
          </p:cNvPr>
          <p:cNvSpPr txBox="1"/>
          <p:nvPr/>
        </p:nvSpPr>
        <p:spPr>
          <a:xfrm>
            <a:off x="435327" y="3411232"/>
            <a:ext cx="3972113" cy="1938992"/>
          </a:xfrm>
          <a:prstGeom prst="rect">
            <a:avLst/>
          </a:prstGeom>
          <a:noFill/>
        </p:spPr>
        <p:txBody>
          <a:bodyPr wrap="none" rtlCol="0">
            <a:spAutoFit/>
          </a:bodyPr>
          <a:lstStyle/>
          <a:p>
            <a:r>
              <a:rPr lang="ru-RU" sz="2000" dirty="0"/>
              <a:t>Устойчивые отношения</a:t>
            </a:r>
          </a:p>
          <a:p>
            <a:r>
              <a:rPr lang="ru-RU" sz="2000" dirty="0"/>
              <a:t>Поддержка со стороны окружения</a:t>
            </a:r>
          </a:p>
          <a:p>
            <a:r>
              <a:rPr lang="ru-RU" sz="2000" dirty="0"/>
              <a:t>Эффективная система психиатрии</a:t>
            </a:r>
          </a:p>
          <a:p>
            <a:r>
              <a:rPr lang="ru-RU" sz="2000" dirty="0"/>
              <a:t>Позитивные навыки (разрешение</a:t>
            </a:r>
          </a:p>
          <a:p>
            <a:r>
              <a:rPr lang="ru-RU" sz="2000" dirty="0"/>
              <a:t>проблем, приспособляемость</a:t>
            </a:r>
          </a:p>
          <a:p>
            <a:r>
              <a:rPr lang="ru-RU" sz="2000" dirty="0"/>
              <a:t>Благополучие </a:t>
            </a:r>
            <a:endParaRPr lang="en-US" sz="2000" dirty="0"/>
          </a:p>
        </p:txBody>
      </p:sp>
      <p:sp>
        <p:nvSpPr>
          <p:cNvPr id="44" name="TextBox 43">
            <a:extLst>
              <a:ext uri="{FF2B5EF4-FFF2-40B4-BE49-F238E27FC236}">
                <a16:creationId xmlns:a16="http://schemas.microsoft.com/office/drawing/2014/main" id="{47E5CB2B-181B-4C46-8C45-149CBEA462DF}"/>
              </a:ext>
            </a:extLst>
          </p:cNvPr>
          <p:cNvSpPr txBox="1"/>
          <p:nvPr/>
        </p:nvSpPr>
        <p:spPr>
          <a:xfrm>
            <a:off x="5807243" y="3478872"/>
            <a:ext cx="3124237" cy="1938992"/>
          </a:xfrm>
          <a:prstGeom prst="rect">
            <a:avLst/>
          </a:prstGeom>
          <a:noFill/>
        </p:spPr>
        <p:txBody>
          <a:bodyPr wrap="square" rtlCol="0">
            <a:spAutoFit/>
          </a:bodyPr>
          <a:lstStyle/>
          <a:p>
            <a:r>
              <a:rPr lang="ru-RU" sz="2000" dirty="0"/>
              <a:t>Одиночество, изоляция</a:t>
            </a:r>
          </a:p>
          <a:p>
            <a:r>
              <a:rPr lang="ru-RU" sz="2000" dirty="0"/>
              <a:t>Конфликты</a:t>
            </a:r>
          </a:p>
          <a:p>
            <a:r>
              <a:rPr lang="ru-RU" sz="2000" dirty="0"/>
              <a:t>Психические расстройства</a:t>
            </a:r>
          </a:p>
          <a:p>
            <a:r>
              <a:rPr lang="ru-RU" sz="2000" dirty="0"/>
              <a:t>Потребление алкоголя</a:t>
            </a:r>
          </a:p>
          <a:p>
            <a:r>
              <a:rPr lang="ru-RU" sz="2000" dirty="0"/>
              <a:t>Потеря работы</a:t>
            </a:r>
          </a:p>
          <a:p>
            <a:r>
              <a:rPr lang="ru-RU" sz="2000" dirty="0"/>
              <a:t>Финансовые проблемы </a:t>
            </a:r>
            <a:endParaRPr lang="en-US" sz="2000" dirty="0"/>
          </a:p>
        </p:txBody>
      </p:sp>
      <p:sp>
        <p:nvSpPr>
          <p:cNvPr id="2" name="Date Placeholder 1"/>
          <p:cNvSpPr>
            <a:spLocks noGrp="1"/>
          </p:cNvSpPr>
          <p:nvPr>
            <p:ph type="dt" sz="half" idx="10"/>
          </p:nvPr>
        </p:nvSpPr>
        <p:spPr/>
        <p:txBody>
          <a:bodyPr/>
          <a:lstStyle/>
          <a:p>
            <a:fld id="{4DB772C8-FA53-4819-872D-6F0828C1D899}"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4</a:t>
            </a:fld>
            <a:endParaRPr lang="ru-RU"/>
          </a:p>
        </p:txBody>
      </p:sp>
    </p:spTree>
    <p:extLst>
      <p:ext uri="{BB962C8B-B14F-4D97-AF65-F5344CB8AC3E}">
        <p14:creationId xmlns:p14="http://schemas.microsoft.com/office/powerpoint/2010/main" val="3555368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708" y="235126"/>
            <a:ext cx="7315200" cy="883075"/>
          </a:xfrm>
        </p:spPr>
        <p:txBody>
          <a:bodyPr/>
          <a:lstStyle/>
          <a:p>
            <a:r>
              <a:rPr lang="ru-RU" dirty="0" smtClean="0"/>
              <a:t>Группы повышенного риска</a:t>
            </a:r>
            <a:endParaRPr lang="en-US" dirty="0"/>
          </a:p>
        </p:txBody>
      </p:sp>
      <p:sp>
        <p:nvSpPr>
          <p:cNvPr id="4" name="Content Placeholder 3"/>
          <p:cNvSpPr>
            <a:spLocks noGrp="1"/>
          </p:cNvSpPr>
          <p:nvPr>
            <p:ph idx="1"/>
          </p:nvPr>
        </p:nvSpPr>
        <p:spPr>
          <a:xfrm>
            <a:off x="365759" y="1136465"/>
            <a:ext cx="8634549" cy="5225143"/>
          </a:xfrm>
        </p:spPr>
        <p:txBody>
          <a:bodyPr>
            <a:normAutofit lnSpcReduction="10000"/>
          </a:bodyPr>
          <a:lstStyle/>
          <a:p>
            <a:r>
              <a:rPr lang="ru-RU" sz="2400" dirty="0" smtClean="0"/>
              <a:t>Переболевшие </a:t>
            </a:r>
            <a:r>
              <a:rPr lang="en-US" sz="2400" dirty="0" smtClean="0"/>
              <a:t>COVID-19 (</a:t>
            </a:r>
            <a:r>
              <a:rPr lang="ru-RU" sz="2400" dirty="0" smtClean="0"/>
              <a:t>ПТСР, неврологические, психологические и психиатрические последствия)</a:t>
            </a:r>
          </a:p>
          <a:p>
            <a:r>
              <a:rPr lang="ru-RU" sz="2400" dirty="0" smtClean="0"/>
              <a:t>Родственники переболевших</a:t>
            </a:r>
          </a:p>
          <a:p>
            <a:r>
              <a:rPr lang="ru-RU" sz="2400" dirty="0" smtClean="0"/>
              <a:t>Люди, потерявшие своих близких в результате инфекции</a:t>
            </a:r>
          </a:p>
          <a:p>
            <a:r>
              <a:rPr lang="ru-RU" sz="2400" dirty="0" smtClean="0"/>
              <a:t>Медицинские работники «красной зоны»</a:t>
            </a:r>
          </a:p>
          <a:p>
            <a:r>
              <a:rPr lang="ru-RU" sz="2400" dirty="0" smtClean="0"/>
              <a:t>Медицинские работники в более широком плане</a:t>
            </a:r>
          </a:p>
          <a:p>
            <a:r>
              <a:rPr lang="ru-RU" sz="2400" dirty="0" smtClean="0"/>
              <a:t>Высококвалифицированные представители различных специальностей, сфера деятельности которых понесла наибольшие потери</a:t>
            </a:r>
          </a:p>
          <a:p>
            <a:r>
              <a:rPr lang="ru-RU" sz="2400" dirty="0" smtClean="0"/>
              <a:t>Все, кто потерял финансово (разорился) в результате пандемии</a:t>
            </a:r>
          </a:p>
          <a:p>
            <a:r>
              <a:rPr lang="ru-RU" sz="2400" dirty="0" smtClean="0"/>
              <a:t>Женщины, молодые люди, студенты, школьники</a:t>
            </a:r>
          </a:p>
          <a:p>
            <a:r>
              <a:rPr lang="ru-RU" sz="2400" dirty="0" smtClean="0"/>
              <a:t>Все население (как жертвы потока информации)</a:t>
            </a:r>
          </a:p>
          <a:p>
            <a:endParaRPr lang="en-US" sz="2400" dirty="0"/>
          </a:p>
        </p:txBody>
      </p:sp>
    </p:spTree>
    <p:extLst>
      <p:ext uri="{BB962C8B-B14F-4D97-AF65-F5344CB8AC3E}">
        <p14:creationId xmlns:p14="http://schemas.microsoft.com/office/powerpoint/2010/main" val="1572971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556792"/>
            <a:ext cx="7920880" cy="2160240"/>
          </a:xfrm>
        </p:spPr>
        <p:txBody>
          <a:bodyPr>
            <a:normAutofit/>
          </a:bodyPr>
          <a:lstStyle/>
          <a:p>
            <a:r>
              <a:rPr lang="ru-RU" dirty="0" smtClean="0"/>
              <a:t>Наша задача – ослабить факторы риска и усилить </a:t>
            </a:r>
            <a:r>
              <a:rPr lang="ru-RU" dirty="0" err="1" smtClean="0"/>
              <a:t>антисуицидальные</a:t>
            </a:r>
            <a:r>
              <a:rPr lang="ru-RU" dirty="0" smtClean="0"/>
              <a:t> барьеры</a:t>
            </a:r>
            <a:endParaRPr lang="en-US" dirty="0"/>
          </a:p>
        </p:txBody>
      </p:sp>
    </p:spTree>
    <p:extLst>
      <p:ext uri="{BB962C8B-B14F-4D97-AF65-F5344CB8AC3E}">
        <p14:creationId xmlns:p14="http://schemas.microsoft.com/office/powerpoint/2010/main" val="1032591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8F67-1414-42F3-91BB-E3DBC6225753}"/>
              </a:ext>
            </a:extLst>
          </p:cNvPr>
          <p:cNvSpPr>
            <a:spLocks noGrp="1"/>
          </p:cNvSpPr>
          <p:nvPr>
            <p:ph type="title"/>
          </p:nvPr>
        </p:nvSpPr>
        <p:spPr>
          <a:xfrm>
            <a:off x="218377" y="273686"/>
            <a:ext cx="8752114" cy="1176291"/>
          </a:xfrm>
        </p:spPr>
        <p:txBody>
          <a:bodyPr/>
          <a:lstStyle/>
          <a:p>
            <a:r>
              <a:rPr lang="ru-RU" dirty="0" smtClean="0"/>
              <a:t>Основные принципы – что делать?</a:t>
            </a:r>
            <a:endParaRPr lang="en-US" dirty="0"/>
          </a:p>
        </p:txBody>
      </p:sp>
      <p:sp>
        <p:nvSpPr>
          <p:cNvPr id="3" name="Content Placeholder 2">
            <a:extLst>
              <a:ext uri="{FF2B5EF4-FFF2-40B4-BE49-F238E27FC236}">
                <a16:creationId xmlns:a16="http://schemas.microsoft.com/office/drawing/2014/main" id="{D8EBB5F0-5CF3-4148-A19F-D09B0D2A04E6}"/>
              </a:ext>
            </a:extLst>
          </p:cNvPr>
          <p:cNvSpPr>
            <a:spLocks noGrp="1"/>
          </p:cNvSpPr>
          <p:nvPr>
            <p:ph idx="1"/>
          </p:nvPr>
        </p:nvSpPr>
        <p:spPr>
          <a:xfrm>
            <a:off x="410628" y="1449977"/>
            <a:ext cx="8367612" cy="4792175"/>
          </a:xfrm>
        </p:spPr>
        <p:txBody>
          <a:bodyPr>
            <a:normAutofit lnSpcReduction="10000"/>
          </a:bodyPr>
          <a:lstStyle/>
          <a:p>
            <a:r>
              <a:rPr lang="ru-RU" dirty="0" smtClean="0"/>
              <a:t>Меры превенции необходимо адаптировать </a:t>
            </a:r>
            <a:r>
              <a:rPr lang="ru-RU" dirty="0"/>
              <a:t>к текущей ситуации </a:t>
            </a:r>
            <a:r>
              <a:rPr lang="ru-RU" dirty="0" smtClean="0"/>
              <a:t>и сделать их </a:t>
            </a:r>
            <a:r>
              <a:rPr lang="ru-RU" dirty="0"/>
              <a:t>более эффективными</a:t>
            </a:r>
          </a:p>
          <a:p>
            <a:r>
              <a:rPr lang="ru-RU" dirty="0"/>
              <a:t>Повышение эффективности лечения </a:t>
            </a:r>
            <a:r>
              <a:rPr lang="ru-RU" dirty="0" smtClean="0"/>
              <a:t>психических расстройств</a:t>
            </a:r>
            <a:endParaRPr lang="ru-RU" dirty="0"/>
          </a:p>
          <a:p>
            <a:r>
              <a:rPr lang="ru-RU" dirty="0"/>
              <a:t>Улучшение доступности психиатрической помощи</a:t>
            </a:r>
          </a:p>
          <a:p>
            <a:r>
              <a:rPr lang="ru-RU" dirty="0"/>
              <a:t>Повышение уровня информированности широкой общественности</a:t>
            </a:r>
          </a:p>
          <a:p>
            <a:r>
              <a:rPr lang="ru-RU" dirty="0" smtClean="0"/>
              <a:t>Добиваться ответственного поведения </a:t>
            </a:r>
            <a:r>
              <a:rPr lang="ru-RU" dirty="0"/>
              <a:t>СМИ</a:t>
            </a:r>
          </a:p>
          <a:p>
            <a:r>
              <a:rPr lang="ru-RU" dirty="0" smtClean="0"/>
              <a:t>Более широкое </a:t>
            </a:r>
            <a:r>
              <a:rPr lang="ru-RU" dirty="0"/>
              <a:t>использование телемедицины и онлайн </a:t>
            </a:r>
            <a:r>
              <a:rPr lang="ru-RU" dirty="0" smtClean="0"/>
              <a:t>технологий</a:t>
            </a:r>
            <a:endParaRPr lang="en-US" dirty="0"/>
          </a:p>
        </p:txBody>
      </p:sp>
      <p:sp>
        <p:nvSpPr>
          <p:cNvPr id="4" name="Date Placeholder 3"/>
          <p:cNvSpPr>
            <a:spLocks noGrp="1"/>
          </p:cNvSpPr>
          <p:nvPr>
            <p:ph type="dt" sz="half" idx="10"/>
          </p:nvPr>
        </p:nvSpPr>
        <p:spPr/>
        <p:txBody>
          <a:bodyPr/>
          <a:lstStyle/>
          <a:p>
            <a:fld id="{A30A4D31-B8E3-4677-AC20-99B1B1351B43}"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42</a:t>
            </a:fld>
            <a:endParaRPr lang="ru-RU"/>
          </a:p>
        </p:txBody>
      </p:sp>
    </p:spTree>
    <p:extLst>
      <p:ext uri="{BB962C8B-B14F-4D97-AF65-F5344CB8AC3E}">
        <p14:creationId xmlns:p14="http://schemas.microsoft.com/office/powerpoint/2010/main" val="63472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470263"/>
            <a:ext cx="8425543" cy="5982788"/>
          </a:xfrm>
        </p:spPr>
        <p:txBody>
          <a:bodyPr>
            <a:normAutofit fontScale="90000"/>
          </a:bodyPr>
          <a:lstStyle/>
          <a:p>
            <a:r>
              <a:rPr lang="ru-RU" sz="4800" dirty="0"/>
              <a:t>Образование, просвещение и </a:t>
            </a:r>
            <a:r>
              <a:rPr lang="ru-RU" sz="4800" dirty="0" smtClean="0"/>
              <a:t>информирование…</a:t>
            </a:r>
            <a:r>
              <a:rPr lang="ru-RU" sz="4800" dirty="0"/>
              <a:t/>
            </a:r>
            <a:br>
              <a:rPr lang="ru-RU" sz="4800" dirty="0"/>
            </a:br>
            <a:r>
              <a:rPr lang="ru-RU" sz="4800" dirty="0"/>
              <a:t>И </a:t>
            </a:r>
            <a:r>
              <a:rPr lang="ru-RU" sz="4800" dirty="0" smtClean="0"/>
              <a:t>больше внимания…</a:t>
            </a:r>
            <a:br>
              <a:rPr lang="ru-RU" sz="4800" dirty="0" smtClean="0"/>
            </a:br>
            <a:r>
              <a:rPr lang="ru-RU" sz="4800" dirty="0" smtClean="0"/>
              <a:t> </a:t>
            </a:r>
            <a:r>
              <a:rPr lang="ru-RU" dirty="0" smtClean="0"/>
              <a:t>- </a:t>
            </a:r>
            <a:r>
              <a:rPr lang="ru-RU" sz="3200" dirty="0" smtClean="0"/>
              <a:t>друг к другу</a:t>
            </a:r>
            <a:br>
              <a:rPr lang="ru-RU" sz="3200" dirty="0" smtClean="0"/>
            </a:br>
            <a:r>
              <a:rPr lang="ru-RU" sz="3200" dirty="0"/>
              <a:t> </a:t>
            </a:r>
            <a:r>
              <a:rPr lang="ru-RU" sz="3200" dirty="0" smtClean="0"/>
              <a:t>- к коллегам</a:t>
            </a:r>
            <a:br>
              <a:rPr lang="ru-RU" sz="3200" dirty="0" smtClean="0"/>
            </a:br>
            <a:r>
              <a:rPr lang="ru-RU" sz="3200" dirty="0"/>
              <a:t> </a:t>
            </a:r>
            <a:r>
              <a:rPr lang="ru-RU" sz="3200" dirty="0" smtClean="0"/>
              <a:t>- к членам семьи</a:t>
            </a:r>
            <a:br>
              <a:rPr lang="ru-RU" sz="3200" dirty="0" smtClean="0"/>
            </a:br>
            <a:r>
              <a:rPr lang="ru-RU" sz="3200" dirty="0"/>
              <a:t> </a:t>
            </a:r>
            <a:r>
              <a:rPr lang="ru-RU" sz="3200" dirty="0" smtClean="0"/>
              <a:t>- к своим пациентам</a:t>
            </a:r>
            <a:br>
              <a:rPr lang="ru-RU" sz="3200" dirty="0" smtClean="0"/>
            </a:br>
            <a:r>
              <a:rPr lang="ru-RU" sz="3200" dirty="0" smtClean="0"/>
              <a:t> - к детям и подросткам</a:t>
            </a:r>
            <a:br>
              <a:rPr lang="ru-RU" sz="3200" dirty="0" smtClean="0"/>
            </a:br>
            <a:r>
              <a:rPr lang="ru-RU" sz="3200" dirty="0"/>
              <a:t> </a:t>
            </a:r>
            <a:r>
              <a:rPr lang="ru-RU" sz="3200" dirty="0" smtClean="0"/>
              <a:t>- к пожилым людям</a:t>
            </a:r>
            <a:br>
              <a:rPr lang="ru-RU" sz="3200" dirty="0" smtClean="0"/>
            </a:br>
            <a:r>
              <a:rPr lang="ru-RU" sz="3200" dirty="0"/>
              <a:t> </a:t>
            </a:r>
            <a:r>
              <a:rPr lang="ru-RU" sz="3200" dirty="0" smtClean="0"/>
              <a:t>- к лицам, совершившим попытки и</a:t>
            </a:r>
            <a:br>
              <a:rPr lang="ru-RU" sz="3200" dirty="0" smtClean="0"/>
            </a:br>
            <a:r>
              <a:rPr lang="ru-RU" sz="3200" dirty="0"/>
              <a:t> </a:t>
            </a:r>
            <a:r>
              <a:rPr lang="ru-RU" sz="3200" dirty="0" smtClean="0"/>
              <a:t> поступающим в соматические стационары</a:t>
            </a:r>
            <a:br>
              <a:rPr lang="ru-RU" sz="3200" dirty="0" smtClean="0"/>
            </a:br>
            <a:r>
              <a:rPr lang="ru-RU" sz="3200" dirty="0"/>
              <a:t> </a:t>
            </a:r>
            <a:r>
              <a:rPr lang="ru-RU" sz="3200" dirty="0" smtClean="0"/>
              <a:t>- ко всем окружающим</a:t>
            </a:r>
            <a:br>
              <a:rPr lang="ru-RU" sz="3200" dirty="0" smtClean="0"/>
            </a:br>
            <a:endParaRPr lang="en-US" sz="3200" dirty="0"/>
          </a:p>
        </p:txBody>
      </p:sp>
    </p:spTree>
    <p:extLst>
      <p:ext uri="{BB962C8B-B14F-4D97-AF65-F5344CB8AC3E}">
        <p14:creationId xmlns:p14="http://schemas.microsoft.com/office/powerpoint/2010/main" val="3472606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A1A65C-D396-4DF8-82E3-9DA31C6D5E06}"/>
              </a:ext>
            </a:extLst>
          </p:cNvPr>
          <p:cNvSpPr txBox="1"/>
          <p:nvPr/>
        </p:nvSpPr>
        <p:spPr>
          <a:xfrm>
            <a:off x="596351" y="495301"/>
            <a:ext cx="7510389" cy="2062103"/>
          </a:xfrm>
          <a:prstGeom prst="rect">
            <a:avLst/>
          </a:prstGeom>
          <a:noFill/>
        </p:spPr>
        <p:txBody>
          <a:bodyPr wrap="none" rtlCol="0">
            <a:spAutoFit/>
          </a:bodyPr>
          <a:lstStyle/>
          <a:p>
            <a:r>
              <a:rPr lang="ru-RU" sz="6000" dirty="0"/>
              <a:t>Спасибо за внимание!</a:t>
            </a:r>
          </a:p>
          <a:p>
            <a:endParaRPr lang="ru-RU" dirty="0"/>
          </a:p>
          <a:p>
            <a:r>
              <a:rPr lang="en-US" sz="3200" dirty="0"/>
              <a:t>v.rozanov@spbu.ru</a:t>
            </a:r>
            <a:endParaRPr lang="ru-RU" sz="3200" dirty="0"/>
          </a:p>
          <a:p>
            <a:endParaRPr lang="ru-RU" dirty="0"/>
          </a:p>
        </p:txBody>
      </p:sp>
      <p:pic>
        <p:nvPicPr>
          <p:cNvPr id="1026" name="Picture 2" descr="Банковский мост — Википедия">
            <a:extLst>
              <a:ext uri="{FF2B5EF4-FFF2-40B4-BE49-F238E27FC236}">
                <a16:creationId xmlns:a16="http://schemas.microsoft.com/office/drawing/2014/main" id="{D2A79885-A7F9-4623-8490-42DF3C887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095" y="3039562"/>
            <a:ext cx="5319920" cy="364118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8C504E9E-12A7-4D76-A3EA-8DA1E904A830}" type="datetime1">
              <a:rPr lang="ru-RU" smtClean="0"/>
              <a:t>14.10.2021</a:t>
            </a:fld>
            <a:endParaRPr lang="ru-RU"/>
          </a:p>
        </p:txBody>
      </p:sp>
      <p:sp>
        <p:nvSpPr>
          <p:cNvPr id="3" name="Footer Placeholder 2"/>
          <p:cNvSpPr>
            <a:spLocks noGrp="1"/>
          </p:cNvSpPr>
          <p:nvPr>
            <p:ph type="ftr" sz="quarter" idx="11"/>
          </p:nvPr>
        </p:nvSpPr>
        <p:spPr/>
        <p:txBody>
          <a:bodyPr/>
          <a:lstStyle/>
          <a:p>
            <a:r>
              <a:rPr lang="ru-RU" smtClean="0"/>
              <a:t>Телемедицина_НМИЦ_им_Бехтерева</a:t>
            </a:r>
            <a:endParaRPr lang="ru-RU"/>
          </a:p>
        </p:txBody>
      </p:sp>
      <p:sp>
        <p:nvSpPr>
          <p:cNvPr id="5" name="Slide Number Placeholder 4"/>
          <p:cNvSpPr>
            <a:spLocks noGrp="1"/>
          </p:cNvSpPr>
          <p:nvPr>
            <p:ph type="sldNum" sz="quarter" idx="12"/>
          </p:nvPr>
        </p:nvSpPr>
        <p:spPr/>
        <p:txBody>
          <a:bodyPr/>
          <a:lstStyle/>
          <a:p>
            <a:fld id="{070E8637-8D3E-4AB4-A0DE-38744868B430}" type="slidenum">
              <a:rPr lang="ru-RU" smtClean="0"/>
              <a:t>44</a:t>
            </a:fld>
            <a:endParaRPr lang="ru-RU"/>
          </a:p>
        </p:txBody>
      </p:sp>
    </p:spTree>
    <p:extLst>
      <p:ext uri="{BB962C8B-B14F-4D97-AF65-F5344CB8AC3E}">
        <p14:creationId xmlns:p14="http://schemas.microsoft.com/office/powerpoint/2010/main" val="53672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6BAA-4E1A-4898-AB33-9EB0B2FD34B3}"/>
              </a:ext>
            </a:extLst>
          </p:cNvPr>
          <p:cNvSpPr>
            <a:spLocks noGrp="1"/>
          </p:cNvSpPr>
          <p:nvPr>
            <p:ph type="title"/>
          </p:nvPr>
        </p:nvSpPr>
        <p:spPr>
          <a:xfrm>
            <a:off x="5417165" y="326572"/>
            <a:ext cx="3646924" cy="4995108"/>
          </a:xfrm>
        </p:spPr>
        <p:txBody>
          <a:bodyPr vert="horz" lIns="91440" tIns="45720" rIns="91440" bIns="45720" rtlCol="0" anchor="b">
            <a:noAutofit/>
          </a:bodyPr>
          <a:lstStyle/>
          <a:p>
            <a:r>
              <a:rPr lang="ru-RU"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Факты</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далеко</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не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подтверждают</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обыденного</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мнения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что</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самоубийства</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вызываются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главным</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образом</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тяготами</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жизни</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наоборот</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число</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их</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уменьшается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по</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мере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того</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как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существование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становится</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тяжелее</a:t>
            </a:r>
            <a:r>
              <a:rPr lang="ru-RU"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Э.ДЮРКГЕЙМ – Социология и теория познания: konstmikh — LiveJournal">
            <a:extLst>
              <a:ext uri="{FF2B5EF4-FFF2-40B4-BE49-F238E27FC236}">
                <a16:creationId xmlns:a16="http://schemas.microsoft.com/office/drawing/2014/main" id="{51F6E83B-FF92-4A8B-8C6C-B1D4BB689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35" r="10440" b="1"/>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03966" y="5551714"/>
            <a:ext cx="2708416" cy="1107996"/>
          </a:xfrm>
          <a:prstGeom prst="rect">
            <a:avLst/>
          </a:prstGeom>
          <a:noFill/>
        </p:spPr>
        <p:txBody>
          <a:bodyPr wrap="square" rtlCol="0">
            <a:spAutoFit/>
          </a:bodyPr>
          <a:lstStyle/>
          <a:p>
            <a:pPr algn="ctr"/>
            <a:r>
              <a:rPr lang="ru-RU" sz="2400" dirty="0" smtClean="0"/>
              <a:t>Эмиль Дюркгейм</a:t>
            </a:r>
          </a:p>
          <a:p>
            <a:pPr algn="ctr"/>
            <a:r>
              <a:rPr lang="ru-RU" sz="2400" dirty="0" smtClean="0"/>
              <a:t>1858 - 1917 </a:t>
            </a:r>
          </a:p>
          <a:p>
            <a:endParaRPr lang="en-US" dirty="0"/>
          </a:p>
        </p:txBody>
      </p:sp>
      <p:sp>
        <p:nvSpPr>
          <p:cNvPr id="4" name="Date Placeholder 3"/>
          <p:cNvSpPr>
            <a:spLocks noGrp="1"/>
          </p:cNvSpPr>
          <p:nvPr>
            <p:ph type="dt" sz="half" idx="10"/>
          </p:nvPr>
        </p:nvSpPr>
        <p:spPr/>
        <p:txBody>
          <a:bodyPr/>
          <a:lstStyle/>
          <a:p>
            <a:fld id="{133062B8-3AE3-46A5-AF5B-BC281D9732A5}"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5</a:t>
            </a:fld>
            <a:endParaRPr lang="ru-RU"/>
          </a:p>
        </p:txBody>
      </p:sp>
    </p:spTree>
    <p:extLst>
      <p:ext uri="{BB962C8B-B14F-4D97-AF65-F5344CB8AC3E}">
        <p14:creationId xmlns:p14="http://schemas.microsoft.com/office/powerpoint/2010/main" val="2206664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C795-D926-43F5-9702-69A55F903B16}"/>
              </a:ext>
            </a:extLst>
          </p:cNvPr>
          <p:cNvSpPr>
            <a:spLocks noGrp="1"/>
          </p:cNvSpPr>
          <p:nvPr>
            <p:ph type="title"/>
          </p:nvPr>
        </p:nvSpPr>
        <p:spPr>
          <a:xfrm>
            <a:off x="404949" y="179598"/>
            <a:ext cx="8608422" cy="956871"/>
          </a:xfrm>
        </p:spPr>
        <p:txBody>
          <a:bodyPr>
            <a:normAutofit/>
          </a:bodyPr>
          <a:lstStyle/>
          <a:p>
            <a:r>
              <a:rPr lang="ru-RU" sz="4000" dirty="0"/>
              <a:t>Что известно из </a:t>
            </a:r>
            <a:r>
              <a:rPr lang="ru-RU" sz="4000" dirty="0" smtClean="0"/>
              <a:t>ранних исследований</a:t>
            </a:r>
            <a:r>
              <a:rPr lang="ru-RU" sz="4000" dirty="0"/>
              <a:t>?</a:t>
            </a:r>
            <a:endParaRPr lang="en-US" sz="4000" dirty="0"/>
          </a:p>
        </p:txBody>
      </p:sp>
      <p:sp>
        <p:nvSpPr>
          <p:cNvPr id="3" name="Content Placeholder 2">
            <a:extLst>
              <a:ext uri="{FF2B5EF4-FFF2-40B4-BE49-F238E27FC236}">
                <a16:creationId xmlns:a16="http://schemas.microsoft.com/office/drawing/2014/main" id="{84808A41-ADC9-4064-A753-257829E938A0}"/>
              </a:ext>
            </a:extLst>
          </p:cNvPr>
          <p:cNvSpPr>
            <a:spLocks noGrp="1"/>
          </p:cNvSpPr>
          <p:nvPr>
            <p:ph idx="1"/>
          </p:nvPr>
        </p:nvSpPr>
        <p:spPr>
          <a:xfrm>
            <a:off x="404949" y="1391478"/>
            <a:ext cx="8373291" cy="5244453"/>
          </a:xfrm>
        </p:spPr>
        <p:txBody>
          <a:bodyPr>
            <a:normAutofit/>
          </a:bodyPr>
          <a:lstStyle/>
          <a:p>
            <a:endParaRPr lang="ru-RU" dirty="0" smtClean="0">
              <a:effectLst/>
              <a:latin typeface="Calibri" panose="020F0502020204030204" pitchFamily="34" charset="0"/>
              <a:ea typeface="Calibri" panose="020F0502020204030204" pitchFamily="34" charset="0"/>
              <a:cs typeface="Calibri" panose="020F0502020204030204" pitchFamily="34" charset="0"/>
            </a:endParaRPr>
          </a:p>
          <a:p>
            <a:r>
              <a:rPr lang="ru-RU" dirty="0" smtClean="0">
                <a:effectLst/>
                <a:latin typeface="Calibri" panose="020F0502020204030204" pitchFamily="34" charset="0"/>
                <a:ea typeface="Calibri" panose="020F0502020204030204" pitchFamily="34" charset="0"/>
                <a:cs typeface="Calibri" panose="020F0502020204030204" pitchFamily="34" charset="0"/>
              </a:rPr>
              <a:t>Смертность </a:t>
            </a:r>
            <a:r>
              <a:rPr lang="ru-RU" dirty="0">
                <a:effectLst/>
                <a:latin typeface="Calibri" panose="020F0502020204030204" pitchFamily="34" charset="0"/>
                <a:ea typeface="Calibri" panose="020F0502020204030204" pitchFamily="34" charset="0"/>
                <a:cs typeface="Calibri" panose="020F0502020204030204" pitchFamily="34" charset="0"/>
              </a:rPr>
              <a:t>от суицидов в США - Первая Мировая Война (1914-1918 г.), пандемия «испанки» (1918-1920 </a:t>
            </a:r>
            <a:r>
              <a:rPr lang="ru-RU" dirty="0" err="1">
                <a:effectLst/>
                <a:latin typeface="Calibri" panose="020F0502020204030204" pitchFamily="34" charset="0"/>
                <a:ea typeface="Calibri" panose="020F0502020204030204" pitchFamily="34" charset="0"/>
                <a:cs typeface="Calibri" panose="020F0502020204030204" pitchFamily="34" charset="0"/>
              </a:rPr>
              <a:t>гг</a:t>
            </a:r>
            <a:r>
              <a:rPr lang="ru-RU" dirty="0">
                <a:effectLst/>
                <a:latin typeface="Calibri" panose="020F0502020204030204" pitchFamily="34" charset="0"/>
                <a:ea typeface="Calibri" panose="020F0502020204030204" pitchFamily="34" charset="0"/>
                <a:cs typeface="Calibri" panose="020F0502020204030204" pitchFamily="34" charset="0"/>
              </a:rPr>
              <a:t>) и введение «сухого закона» (</a:t>
            </a:r>
            <a:r>
              <a:rPr lang="en-US" dirty="0">
                <a:effectLst/>
                <a:latin typeface="Calibri" panose="020F0502020204030204" pitchFamily="34" charset="0"/>
                <a:ea typeface="Calibri" panose="020F0502020204030204" pitchFamily="34" charset="0"/>
                <a:cs typeface="Calibri" panose="020F0502020204030204" pitchFamily="34" charset="0"/>
              </a:rPr>
              <a:t>c</a:t>
            </a:r>
            <a:r>
              <a:rPr lang="ru-RU" dirty="0">
                <a:effectLst/>
                <a:latin typeface="Calibri" panose="020F0502020204030204" pitchFamily="34" charset="0"/>
                <a:ea typeface="Calibri" panose="020F0502020204030204" pitchFamily="34" charset="0"/>
                <a:cs typeface="Calibri" panose="020F0502020204030204" pitchFamily="34" charset="0"/>
              </a:rPr>
              <a:t> 1919 г.)</a:t>
            </a:r>
          </a:p>
          <a:p>
            <a:r>
              <a:rPr lang="ru-RU" dirty="0">
                <a:ea typeface="Calibri" panose="020F0502020204030204" pitchFamily="34" charset="0"/>
              </a:rPr>
              <a:t>В</a:t>
            </a:r>
            <a:r>
              <a:rPr lang="ru-RU" dirty="0">
                <a:effectLst/>
                <a:ea typeface="Calibri" panose="020F0502020204030204" pitchFamily="34" charset="0"/>
              </a:rPr>
              <a:t>ойна не оказала никакого влияния на частоту самоубийств, пандемия привела к повышению индексов, а ограничение продаж алкоголя </a:t>
            </a:r>
            <a:r>
              <a:rPr lang="ru-RU" dirty="0" smtClean="0">
                <a:effectLst/>
                <a:ea typeface="Calibri" panose="020F0502020204030204" pitchFamily="34" charset="0"/>
              </a:rPr>
              <a:t>– </a:t>
            </a:r>
            <a:r>
              <a:rPr lang="ru-RU" dirty="0">
                <a:effectLst/>
                <a:ea typeface="Calibri" panose="020F0502020204030204" pitchFamily="34" charset="0"/>
              </a:rPr>
              <a:t>к снижению</a:t>
            </a:r>
            <a:endParaRPr lang="en-US" dirty="0">
              <a:effectLst/>
              <a:ea typeface="Calibri" panose="020F0502020204030204" pitchFamily="34" charset="0"/>
            </a:endParaRPr>
          </a:p>
          <a:p>
            <a:pPr marL="0" indent="0">
              <a:buNone/>
            </a:pPr>
            <a:r>
              <a:rPr lang="en-US" sz="2000" dirty="0">
                <a:effectLst/>
                <a:latin typeface="Times New Roman" panose="02020603050405020304" pitchFamily="18" charset="0"/>
                <a:ea typeface="Times New Roman" panose="02020603050405020304" pitchFamily="18" charset="0"/>
              </a:rPr>
              <a:t>Wasserman I.M. The impact of epidemic, war, prohibition and media on suicide: United </a:t>
            </a:r>
            <a:r>
              <a:rPr lang="en-US" sz="2000" dirty="0" smtClean="0">
                <a:effectLst/>
                <a:latin typeface="Times New Roman" panose="02020603050405020304" pitchFamily="18" charset="0"/>
                <a:ea typeface="Times New Roman" panose="02020603050405020304" pitchFamily="18" charset="0"/>
              </a:rPr>
              <a:t>States</a:t>
            </a:r>
            <a:r>
              <a:rPr lang="en-US" sz="2000" dirty="0">
                <a:effectLst/>
                <a:latin typeface="Times New Roman" panose="02020603050405020304" pitchFamily="18" charset="0"/>
                <a:ea typeface="Times New Roman" panose="02020603050405020304" pitchFamily="18" charset="0"/>
              </a:rPr>
              <a:t>, 1910–1920. Suicide Life Threat </a:t>
            </a:r>
            <a:r>
              <a:rPr lang="en-US" sz="2000" dirty="0" err="1">
                <a:effectLst/>
                <a:latin typeface="Times New Roman" panose="02020603050405020304" pitchFamily="18" charset="0"/>
                <a:ea typeface="Times New Roman" panose="02020603050405020304" pitchFamily="18" charset="0"/>
              </a:rPr>
              <a:t>Behav</a:t>
            </a:r>
            <a:r>
              <a:rPr lang="en-US" sz="2000" dirty="0">
                <a:effectLst/>
                <a:latin typeface="Times New Roman" panose="02020603050405020304" pitchFamily="18" charset="0"/>
                <a:ea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rPr>
              <a:t>1992;22:240–254</a:t>
            </a:r>
            <a:endParaRPr lang="ru-RU" sz="2000" dirty="0" smtClean="0">
              <a:effectLst/>
              <a:latin typeface="Times New Roman" panose="02020603050405020304" pitchFamily="18" charset="0"/>
              <a:ea typeface="Times New Roman" panose="02020603050405020304" pitchFamily="18" charset="0"/>
            </a:endParaRPr>
          </a:p>
          <a:p>
            <a:pPr marL="0" indent="0">
              <a:buNone/>
            </a:pPr>
            <a:endParaRPr lang="en-US" sz="2000" dirty="0">
              <a:cs typeface="Calibri" panose="020F0502020204030204" pitchFamily="34" charset="0"/>
            </a:endParaRPr>
          </a:p>
        </p:txBody>
      </p:sp>
      <p:sp>
        <p:nvSpPr>
          <p:cNvPr id="4" name="Date Placeholder 3"/>
          <p:cNvSpPr>
            <a:spLocks noGrp="1"/>
          </p:cNvSpPr>
          <p:nvPr>
            <p:ph type="dt" sz="half" idx="10"/>
          </p:nvPr>
        </p:nvSpPr>
        <p:spPr/>
        <p:txBody>
          <a:bodyPr/>
          <a:lstStyle/>
          <a:p>
            <a:fld id="{DCB2EECC-20EE-4005-AAD2-C871EC0591FA}"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6</a:t>
            </a:fld>
            <a:endParaRPr lang="ru-RU"/>
          </a:p>
        </p:txBody>
      </p:sp>
    </p:spTree>
    <p:extLst>
      <p:ext uri="{BB962C8B-B14F-4D97-AF65-F5344CB8AC3E}">
        <p14:creationId xmlns:p14="http://schemas.microsoft.com/office/powerpoint/2010/main" val="2423059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234496"/>
            <a:ext cx="8477794" cy="1325563"/>
          </a:xfrm>
        </p:spPr>
        <p:txBody>
          <a:bodyPr/>
          <a:lstStyle/>
          <a:p>
            <a:r>
              <a:rPr lang="ru-RU" dirty="0" smtClean="0"/>
              <a:t>Немного о пандемии 1918-1920 гг.</a:t>
            </a:r>
            <a:endParaRPr lang="en-US" dirty="0"/>
          </a:p>
        </p:txBody>
      </p:sp>
      <p:sp>
        <p:nvSpPr>
          <p:cNvPr id="3" name="Content Placeholder 2"/>
          <p:cNvSpPr>
            <a:spLocks noGrp="1"/>
          </p:cNvSpPr>
          <p:nvPr>
            <p:ph idx="1"/>
          </p:nvPr>
        </p:nvSpPr>
        <p:spPr>
          <a:xfrm>
            <a:off x="628650" y="1541417"/>
            <a:ext cx="8214904" cy="4624252"/>
          </a:xfrm>
        </p:spPr>
        <p:txBody>
          <a:bodyPr>
            <a:normAutofit/>
          </a:bodyPr>
          <a:lstStyle/>
          <a:p>
            <a:r>
              <a:rPr lang="ru-RU" dirty="0"/>
              <a:t> Заболевание было вызвано вирусом </a:t>
            </a:r>
            <a:r>
              <a:rPr lang="ru-RU" dirty="0" smtClean="0"/>
              <a:t>гриппа серотипа</a:t>
            </a:r>
            <a:r>
              <a:rPr lang="ru-RU" dirty="0"/>
              <a:t> H1N1 и поразило не менее 550 миллионов человек </a:t>
            </a:r>
            <a:r>
              <a:rPr lang="ru-RU" dirty="0" smtClean="0"/>
              <a:t>(на тот момент - около </a:t>
            </a:r>
            <a:r>
              <a:rPr lang="ru-RU" dirty="0"/>
              <a:t>30 % населения </a:t>
            </a:r>
            <a:r>
              <a:rPr lang="ru-RU" dirty="0" smtClean="0"/>
              <a:t>Земли). </a:t>
            </a:r>
          </a:p>
          <a:p>
            <a:r>
              <a:rPr lang="ru-RU" dirty="0" smtClean="0"/>
              <a:t>Число </a:t>
            </a:r>
            <a:r>
              <a:rPr lang="ru-RU" dirty="0"/>
              <a:t>умерших от «испанки» достоверно неизвестно, различные оценки составляют от 17,4 млн до 100 млн </a:t>
            </a:r>
            <a:r>
              <a:rPr lang="ru-RU" dirty="0" smtClean="0"/>
              <a:t>человек</a:t>
            </a:r>
            <a:r>
              <a:rPr lang="ru-RU" dirty="0"/>
              <a:t> </a:t>
            </a:r>
            <a:r>
              <a:rPr lang="ru-RU" dirty="0" smtClean="0"/>
              <a:t>(т.е. 0,9—5,3</a:t>
            </a:r>
            <a:r>
              <a:rPr lang="ru-RU" dirty="0"/>
              <a:t> % населения </a:t>
            </a:r>
            <a:r>
              <a:rPr lang="ru-RU" dirty="0" smtClean="0"/>
              <a:t>Земли), </a:t>
            </a:r>
          </a:p>
          <a:p>
            <a:r>
              <a:rPr lang="ru-RU" dirty="0" smtClean="0"/>
              <a:t>При этом летальность среди заражённых составила 3—20 %.</a:t>
            </a:r>
            <a:endParaRPr lang="en-US" dirty="0"/>
          </a:p>
        </p:txBody>
      </p:sp>
      <p:sp>
        <p:nvSpPr>
          <p:cNvPr id="4" name="Date Placeholder 3"/>
          <p:cNvSpPr>
            <a:spLocks noGrp="1"/>
          </p:cNvSpPr>
          <p:nvPr>
            <p:ph type="dt" sz="half" idx="10"/>
          </p:nvPr>
        </p:nvSpPr>
        <p:spPr/>
        <p:txBody>
          <a:bodyPr/>
          <a:lstStyle/>
          <a:p>
            <a:fld id="{38CB9E23-C96C-4686-9DDB-A6047F2A9298}"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7</a:t>
            </a:fld>
            <a:endParaRPr lang="ru-RU"/>
          </a:p>
        </p:txBody>
      </p:sp>
    </p:spTree>
    <p:extLst>
      <p:ext uri="{BB962C8B-B14F-4D97-AF65-F5344CB8AC3E}">
        <p14:creationId xmlns:p14="http://schemas.microsoft.com/office/powerpoint/2010/main" val="44256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273685"/>
            <a:ext cx="8425543" cy="1325563"/>
          </a:xfrm>
        </p:spPr>
        <p:txBody>
          <a:bodyPr/>
          <a:lstStyle/>
          <a:p>
            <a:r>
              <a:rPr lang="ru-RU" dirty="0" smtClean="0"/>
              <a:t>Новый анализ суицидов во времена «испанки» </a:t>
            </a:r>
            <a:endParaRPr lang="en-US" dirty="0"/>
          </a:p>
        </p:txBody>
      </p:sp>
      <p:sp>
        <p:nvSpPr>
          <p:cNvPr id="3" name="Content Placeholder 2"/>
          <p:cNvSpPr>
            <a:spLocks noGrp="1"/>
          </p:cNvSpPr>
          <p:nvPr>
            <p:ph idx="1"/>
          </p:nvPr>
        </p:nvSpPr>
        <p:spPr>
          <a:xfrm>
            <a:off x="509451" y="1904003"/>
            <a:ext cx="8164286" cy="4351338"/>
          </a:xfrm>
        </p:spPr>
        <p:txBody>
          <a:bodyPr>
            <a:normAutofit/>
          </a:bodyPr>
          <a:lstStyle/>
          <a:p>
            <a:r>
              <a:rPr lang="ru-RU" dirty="0" smtClean="0"/>
              <a:t>По данным статистики смертности на Тайване выявлено, что во время первой волны </a:t>
            </a:r>
            <a:r>
              <a:rPr lang="en-US" dirty="0" smtClean="0"/>
              <a:t>Spanish Flu, </a:t>
            </a:r>
            <a:r>
              <a:rPr lang="ru-RU" dirty="0" smtClean="0"/>
              <a:t>когда заболели почти</a:t>
            </a:r>
            <a:r>
              <a:rPr lang="en-US" dirty="0" smtClean="0"/>
              <a:t> </a:t>
            </a:r>
            <a:r>
              <a:rPr lang="en-US" dirty="0"/>
              <a:t>22% </a:t>
            </a:r>
            <a:r>
              <a:rPr lang="ru-RU" dirty="0" smtClean="0"/>
              <a:t>всех жителей</a:t>
            </a:r>
            <a:r>
              <a:rPr lang="en-US" dirty="0" smtClean="0"/>
              <a:t>, </a:t>
            </a:r>
            <a:r>
              <a:rPr lang="ru-RU" dirty="0" smtClean="0"/>
              <a:t>индексы суицидов были не выше ожидаемых, а в начале второй волны, когда заболело всего </a:t>
            </a:r>
            <a:r>
              <a:rPr lang="en-US" dirty="0" smtClean="0"/>
              <a:t>4.3</a:t>
            </a:r>
            <a:r>
              <a:rPr lang="en-US" dirty="0"/>
              <a:t>% </a:t>
            </a:r>
            <a:r>
              <a:rPr lang="ru-RU" dirty="0" smtClean="0"/>
              <a:t>жителей</a:t>
            </a:r>
            <a:r>
              <a:rPr lang="en-US" dirty="0" smtClean="0"/>
              <a:t>, </a:t>
            </a:r>
            <a:r>
              <a:rPr lang="ru-RU" dirty="0" smtClean="0"/>
              <a:t>наблюдалось повышение индексов на </a:t>
            </a:r>
            <a:r>
              <a:rPr lang="en-US" dirty="0" smtClean="0"/>
              <a:t>33-35%</a:t>
            </a:r>
            <a:endParaRPr lang="ru-RU" dirty="0" smtClean="0"/>
          </a:p>
          <a:p>
            <a:pPr algn="r"/>
            <a:r>
              <a:rPr lang="en-US" sz="2000" dirty="0">
                <a:latin typeface="Times New Roman" panose="02020603050405020304" pitchFamily="18" charset="0"/>
                <a:cs typeface="Times New Roman" panose="02020603050405020304" pitchFamily="18" charset="0"/>
              </a:rPr>
              <a:t>Chang YH, Chang SS, Hsu CY, </a:t>
            </a:r>
            <a:r>
              <a:rPr lang="en-US" sz="2000" dirty="0" err="1">
                <a:latin typeface="Times New Roman" panose="02020603050405020304" pitchFamily="18" charset="0"/>
                <a:cs typeface="Times New Roman" panose="02020603050405020304" pitchFamily="18" charset="0"/>
              </a:rPr>
              <a:t>Gunnell</a:t>
            </a:r>
            <a:r>
              <a:rPr lang="en-US" sz="2000" dirty="0">
                <a:latin typeface="Times New Roman" panose="02020603050405020304" pitchFamily="18" charset="0"/>
                <a:cs typeface="Times New Roman" panose="02020603050405020304" pitchFamily="18" charset="0"/>
              </a:rPr>
              <a:t> D. Impact of Pandemic on Suicide: Excess Suicides in Taiwan During the 1918-1920 Influenza Pandemic. </a:t>
            </a:r>
            <a:r>
              <a:rPr lang="en-US" sz="2000" i="1" dirty="0">
                <a:latin typeface="Times New Roman" panose="02020603050405020304" pitchFamily="18" charset="0"/>
                <a:cs typeface="Times New Roman" panose="02020603050405020304" pitchFamily="18" charset="0"/>
              </a:rPr>
              <a:t>J </a:t>
            </a:r>
            <a:r>
              <a:rPr lang="en-US" sz="2000" i="1" dirty="0" err="1">
                <a:latin typeface="Times New Roman" panose="02020603050405020304" pitchFamily="18" charset="0"/>
                <a:cs typeface="Times New Roman" panose="02020603050405020304" pitchFamily="18" charset="0"/>
              </a:rPr>
              <a:t>Clin</a:t>
            </a:r>
            <a:r>
              <a:rPr lang="en-US" sz="2000" i="1" dirty="0">
                <a:latin typeface="Times New Roman" panose="02020603050405020304" pitchFamily="18" charset="0"/>
                <a:cs typeface="Times New Roman" panose="02020603050405020304" pitchFamily="18" charset="0"/>
              </a:rPr>
              <a:t> Psychiatry</a:t>
            </a:r>
            <a:r>
              <a:rPr lang="en-US" sz="2000" dirty="0">
                <a:latin typeface="Times New Roman" panose="02020603050405020304" pitchFamily="18" charset="0"/>
                <a:cs typeface="Times New Roman" panose="02020603050405020304" pitchFamily="18" charset="0"/>
              </a:rPr>
              <a:t>. 2020;81(6). doi:10.4088/JCP.20l13454</a:t>
            </a:r>
          </a:p>
        </p:txBody>
      </p:sp>
      <p:sp>
        <p:nvSpPr>
          <p:cNvPr id="4" name="Date Placeholder 3"/>
          <p:cNvSpPr>
            <a:spLocks noGrp="1"/>
          </p:cNvSpPr>
          <p:nvPr>
            <p:ph type="dt" sz="half" idx="10"/>
          </p:nvPr>
        </p:nvSpPr>
        <p:spPr/>
        <p:txBody>
          <a:bodyPr/>
          <a:lstStyle/>
          <a:p>
            <a:fld id="{C606C08C-8713-42BF-836A-BDE17DAE2B1B}"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8</a:t>
            </a:fld>
            <a:endParaRPr lang="ru-RU"/>
          </a:p>
        </p:txBody>
      </p:sp>
    </p:spTree>
    <p:extLst>
      <p:ext uri="{BB962C8B-B14F-4D97-AF65-F5344CB8AC3E}">
        <p14:creationId xmlns:p14="http://schemas.microsoft.com/office/powerpoint/2010/main" val="28760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96F2-BAA4-4D96-BF98-B0EA338C78AA}"/>
              </a:ext>
            </a:extLst>
          </p:cNvPr>
          <p:cNvSpPr>
            <a:spLocks noGrp="1"/>
          </p:cNvSpPr>
          <p:nvPr>
            <p:ph type="title"/>
          </p:nvPr>
        </p:nvSpPr>
        <p:spPr>
          <a:xfrm>
            <a:off x="589083" y="414733"/>
            <a:ext cx="7886700" cy="1061374"/>
          </a:xfrm>
        </p:spPr>
        <p:txBody>
          <a:bodyPr>
            <a:normAutofit fontScale="90000"/>
          </a:bodyPr>
          <a:lstStyle/>
          <a:p>
            <a:r>
              <a:rPr lang="ru-RU" dirty="0"/>
              <a:t>Недавние эпидемии (</a:t>
            </a:r>
            <a:r>
              <a:rPr lang="en-US" dirty="0" smtClean="0"/>
              <a:t>SARS</a:t>
            </a:r>
            <a:r>
              <a:rPr lang="ru-RU" dirty="0" smtClean="0"/>
              <a:t>, </a:t>
            </a:r>
            <a:r>
              <a:rPr lang="en-US" dirty="0" smtClean="0"/>
              <a:t>2002-2003 </a:t>
            </a:r>
            <a:r>
              <a:rPr lang="ru-RU" dirty="0" smtClean="0"/>
              <a:t>гг.</a:t>
            </a:r>
            <a:r>
              <a:rPr lang="en-US" dirty="0" smtClean="0"/>
              <a:t>)</a:t>
            </a:r>
            <a:endParaRPr lang="en-US" dirty="0"/>
          </a:p>
        </p:txBody>
      </p:sp>
      <p:sp>
        <p:nvSpPr>
          <p:cNvPr id="3" name="Content Placeholder 2">
            <a:extLst>
              <a:ext uri="{FF2B5EF4-FFF2-40B4-BE49-F238E27FC236}">
                <a16:creationId xmlns:a16="http://schemas.microsoft.com/office/drawing/2014/main" id="{3B156DDA-D8F2-43DB-AF57-1AD04A5AB65A}"/>
              </a:ext>
            </a:extLst>
          </p:cNvPr>
          <p:cNvSpPr>
            <a:spLocks noGrp="1"/>
          </p:cNvSpPr>
          <p:nvPr>
            <p:ph idx="1"/>
          </p:nvPr>
        </p:nvSpPr>
        <p:spPr>
          <a:xfrm>
            <a:off x="431075" y="1345474"/>
            <a:ext cx="8334102" cy="5185955"/>
          </a:xfrm>
        </p:spPr>
        <p:txBody>
          <a:bodyPr/>
          <a:lstStyle/>
          <a:p>
            <a:pPr marL="0" indent="0">
              <a:buNone/>
            </a:pPr>
            <a:endParaRPr lang="ru-RU" dirty="0" smtClean="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ru-RU" dirty="0" smtClean="0">
                <a:effectLst/>
                <a:latin typeface="Calibri" panose="020F0502020204030204" pitchFamily="34" charset="0"/>
                <a:ea typeface="Calibri" panose="020F0502020204030204" pitchFamily="34" charset="0"/>
                <a:cs typeface="Calibri" panose="020F0502020204030204" pitchFamily="34" charset="0"/>
              </a:rPr>
              <a:t>В </a:t>
            </a:r>
            <a:r>
              <a:rPr lang="ru-RU" dirty="0">
                <a:effectLst/>
                <a:latin typeface="Calibri" panose="020F0502020204030204" pitchFamily="34" charset="0"/>
                <a:ea typeface="Calibri" panose="020F0502020204030204" pitchFamily="34" charset="0"/>
                <a:cs typeface="Calibri" panose="020F0502020204030204" pitchFamily="34" charset="0"/>
              </a:rPr>
              <a:t>Гонконге (где эпидемия нанесла значительный ущерб) за период с 1993 по 2004 г., обнаружили достоверное повышение индексов суицидов среди пожилых людей в течение двух месяцев (в апреле и в июне) в 2003 году, т.е. уже после того, как пик эпидемии прошел </a:t>
            </a:r>
            <a:endParaRPr lang="ru-RU"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000" dirty="0">
                <a:effectLst/>
                <a:ea typeface="Times New Roman" panose="02020603050405020304" pitchFamily="18" charset="0"/>
              </a:rPr>
              <a:t>Cheung Y.T., Chau P.H., Yip P.S. A revisit on older adults’ suicides and severe acute respiratory syndrome (SARS) epidemic in Hong Kong. Int J </a:t>
            </a:r>
            <a:r>
              <a:rPr lang="en-US" sz="2000" dirty="0" err="1">
                <a:effectLst/>
                <a:ea typeface="Times New Roman" panose="02020603050405020304" pitchFamily="18" charset="0"/>
              </a:rPr>
              <a:t>Geriatr</a:t>
            </a:r>
            <a:r>
              <a:rPr lang="en-US" sz="2000" dirty="0">
                <a:effectLst/>
                <a:ea typeface="Times New Roman" panose="02020603050405020304" pitchFamily="18" charset="0"/>
              </a:rPr>
              <a:t> Psychiatry. 2008;23:1231–1238.</a:t>
            </a:r>
          </a:p>
          <a:p>
            <a:endParaRPr lang="en-US" dirty="0"/>
          </a:p>
        </p:txBody>
      </p:sp>
      <p:sp>
        <p:nvSpPr>
          <p:cNvPr id="4" name="Date Placeholder 3"/>
          <p:cNvSpPr>
            <a:spLocks noGrp="1"/>
          </p:cNvSpPr>
          <p:nvPr>
            <p:ph type="dt" sz="half" idx="10"/>
          </p:nvPr>
        </p:nvSpPr>
        <p:spPr/>
        <p:txBody>
          <a:bodyPr/>
          <a:lstStyle/>
          <a:p>
            <a:fld id="{62CAD61C-36FE-4DBF-8931-41CE482E86B1}" type="datetime1">
              <a:rPr lang="ru-RU" smtClean="0"/>
              <a:t>14.10.2021</a:t>
            </a:fld>
            <a:endParaRPr lang="ru-RU"/>
          </a:p>
        </p:txBody>
      </p:sp>
      <p:sp>
        <p:nvSpPr>
          <p:cNvPr id="5" name="Footer Placeholder 4"/>
          <p:cNvSpPr>
            <a:spLocks noGrp="1"/>
          </p:cNvSpPr>
          <p:nvPr>
            <p:ph type="ftr" sz="quarter" idx="11"/>
          </p:nvPr>
        </p:nvSpPr>
        <p:spPr/>
        <p:txBody>
          <a:bodyPr/>
          <a:lstStyle/>
          <a:p>
            <a:r>
              <a:rPr lang="ru-RU" smtClean="0"/>
              <a:t>Телемедицина_НМИЦ_им_Бехтерева</a:t>
            </a:r>
            <a:endParaRPr lang="ru-RU"/>
          </a:p>
        </p:txBody>
      </p:sp>
      <p:sp>
        <p:nvSpPr>
          <p:cNvPr id="6" name="Slide Number Placeholder 5"/>
          <p:cNvSpPr>
            <a:spLocks noGrp="1"/>
          </p:cNvSpPr>
          <p:nvPr>
            <p:ph type="sldNum" sz="quarter" idx="12"/>
          </p:nvPr>
        </p:nvSpPr>
        <p:spPr/>
        <p:txBody>
          <a:bodyPr/>
          <a:lstStyle/>
          <a:p>
            <a:fld id="{070E8637-8D3E-4AB4-A0DE-38744868B430}" type="slidenum">
              <a:rPr lang="ru-RU" smtClean="0"/>
              <a:t>9</a:t>
            </a:fld>
            <a:endParaRPr lang="ru-RU"/>
          </a:p>
        </p:txBody>
      </p:sp>
    </p:spTree>
    <p:extLst>
      <p:ext uri="{BB962C8B-B14F-4D97-AF65-F5344CB8AC3E}">
        <p14:creationId xmlns:p14="http://schemas.microsoft.com/office/powerpoint/2010/main" val="951969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1977</Words>
  <Application>Microsoft Office PowerPoint</Application>
  <PresentationFormat>On-screen Show (4:3)</PresentationFormat>
  <Paragraphs>289</Paragraphs>
  <Slides>44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Calibri Light</vt:lpstr>
      <vt:lpstr>Times New Roman</vt:lpstr>
      <vt:lpstr>Тема Office</vt:lpstr>
      <vt:lpstr>Visio.Drawing.15</vt:lpstr>
      <vt:lpstr>Динамика суицидов в период пандемии</vt:lpstr>
      <vt:lpstr>PowerPoint Presentation</vt:lpstr>
      <vt:lpstr>САМОУБИЙСТВО и…..  - Пандемия - Кризис мирового масштаба - Военный конфликт - Иное глобальное событие  Можно ли заметить что-то  общее?</vt:lpstr>
      <vt:lpstr>Пандемия - налицо множество обстоятельств и факторов, повышающих риск суицида</vt:lpstr>
      <vt:lpstr>«Факты далеко не подтверждают обыденного мнения, что самоубийства вызываются главным образом тяготами жизни; наоборот, число их уменьшается по мере того, как существование становится тяжелее»</vt:lpstr>
      <vt:lpstr>Что известно из ранних исследований?</vt:lpstr>
      <vt:lpstr>Немного о пандемии 1918-1920 гг.</vt:lpstr>
      <vt:lpstr>Новый анализ суицидов во времена «испанки» </vt:lpstr>
      <vt:lpstr>Недавние эпидемии (SARS, 2002-2003 гг.)</vt:lpstr>
      <vt:lpstr>Другие катастрофические события</vt:lpstr>
      <vt:lpstr>“Research consistently finds that in the face of disaster, people react with solidarity, not panic.” Nature, October 12, 2021  Исследования систематически выявляют, что перед лицом серьезной опасности люди реагируют укреплением солидарности, а не паникой  </vt:lpstr>
      <vt:lpstr>Ситуация актуального кризиса</vt:lpstr>
      <vt:lpstr>Симптомы неблагополучия - данные интернет-опросов</vt:lpstr>
      <vt:lpstr>Россия – исследование НМИЦ</vt:lpstr>
      <vt:lpstr>В то же время…</vt:lpstr>
      <vt:lpstr>Оценки «до» и «после»</vt:lpstr>
      <vt:lpstr>Роль СМИ и социальных сетей</vt:lpstr>
      <vt:lpstr>Некоторые заголовки</vt:lpstr>
      <vt:lpstr>Что реально происходит с динамикой суицидов?</vt:lpstr>
      <vt:lpstr>Massachusets (USA)</vt:lpstr>
      <vt:lpstr>Japan</vt:lpstr>
      <vt:lpstr>Japan</vt:lpstr>
      <vt:lpstr>Japan</vt:lpstr>
      <vt:lpstr>Peru</vt:lpstr>
      <vt:lpstr>Tyrol</vt:lpstr>
      <vt:lpstr>USA (CDC) – обращения за скорой помощью и семейное насилие</vt:lpstr>
      <vt:lpstr>Обращения за скорой помощью, психические расстройства и суицидальные попытки</vt:lpstr>
      <vt:lpstr>Обращение за скорой помощью, лекарственные и наркотические передозы</vt:lpstr>
      <vt:lpstr>Данные по СПб (excess mortality)</vt:lpstr>
      <vt:lpstr>Данные по Одесской области</vt:lpstr>
      <vt:lpstr>Данные по Республике Удмуртия</vt:lpstr>
      <vt:lpstr>Итоги анализа трех регионов с населением 9,2 млн чел.</vt:lpstr>
      <vt:lpstr>Ограничения анализа</vt:lpstr>
      <vt:lpstr>Попытки</vt:lpstr>
      <vt:lpstr>Международная группа ICSPRC </vt:lpstr>
      <vt:lpstr>Lancet Psychiatry</vt:lpstr>
      <vt:lpstr>Расслабляться не следует!</vt:lpstr>
      <vt:lpstr>Вопросы, требующие ответов</vt:lpstr>
      <vt:lpstr>Чего ждать в дальнейшем?</vt:lpstr>
      <vt:lpstr>Группы повышенного риска</vt:lpstr>
      <vt:lpstr>Наша задача – ослабить факторы риска и усилить антисуицидальные барьеры</vt:lpstr>
      <vt:lpstr>Основные принципы – что делать?</vt:lpstr>
      <vt:lpstr>Образование, просвещение и информирование… И больше внимания…  - друг к другу  - к коллегам  - к членам семьи  - к своим пациентам  - к детям и подросткам  - к пожилым людям  - к лицам, совершившим попытки и   поступающим в соматические стационары  - ко всем окружающим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ПАНДЕМИЯ И СУИЦИД (предварительные наблюдения в режиме реального времени)</dc:title>
  <dc:creator>Rozanov Vsevolod</dc:creator>
  <cp:lastModifiedBy>Rozanov Vsevolod</cp:lastModifiedBy>
  <cp:revision>66</cp:revision>
  <dcterms:created xsi:type="dcterms:W3CDTF">2020-12-05T13:09:08Z</dcterms:created>
  <dcterms:modified xsi:type="dcterms:W3CDTF">2021-10-14T06:31:35Z</dcterms:modified>
</cp:coreProperties>
</file>