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9"/>
  </p:notesMasterIdLst>
  <p:handoutMasterIdLst>
    <p:handoutMasterId r:id="rId10"/>
  </p:handoutMasterIdLst>
  <p:sldIdLst>
    <p:sldId id="259" r:id="rId3"/>
    <p:sldId id="476" r:id="rId4"/>
    <p:sldId id="485" r:id="rId5"/>
    <p:sldId id="477" r:id="rId6"/>
    <p:sldId id="486" r:id="rId7"/>
    <p:sldId id="475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9933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0941" autoAdjust="0"/>
  </p:normalViewPr>
  <p:slideViewPr>
    <p:cSldViewPr snapToGrid="0">
      <p:cViewPr>
        <p:scale>
          <a:sx n="60" d="100"/>
          <a:sy n="60" d="100"/>
        </p:scale>
        <p:origin x="-2670" y="-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0F6B-6A0F-4C0E-BF7E-3C64E4B4FF2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6552-DF18-40CA-ADDB-B86140583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359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2DFA9-B4B9-4EC3-95E7-25E70F6F828A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FEE11-4658-4CCA-A572-43DA677C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987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48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56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1060969-6C0D-4FB2-BBC1-A7D51427FECF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1B4F-3177-44EF-A3A2-82D7A2B3D743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7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5D3C53-6DBB-4704-9838-B7B4B07AC242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A762BF-4B05-4C5E-A009-4906F0A0FF86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91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DCE-EE3B-42BD-BE55-CFDFA8714292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40259" y="6316936"/>
            <a:ext cx="451741" cy="365125"/>
          </a:xfrm>
          <a:ln>
            <a:noFill/>
          </a:ln>
        </p:spPr>
        <p:txBody>
          <a:bodyPr/>
          <a:lstStyle>
            <a:lvl1pPr>
              <a:defRPr sz="1400">
                <a:latin typeface="Arial Black" panose="020B0A04020102020204" pitchFamily="34" charset="0"/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28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CA25F6A-29C7-406F-969F-4F775A0839E0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26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F42-62FB-4507-A955-CC268538DE44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0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E183-88C2-4379-96C4-2BC849FA6EBD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50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0AFA-0CA5-4D6D-9E9C-7189365B658B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92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7040-4238-47D1-AE2C-7211DD831E15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54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D12FEE-1E23-4E98-894D-DCE18A39A52B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3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5993-363D-4EC7-951C-FFB5A7FB3970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4823" y="6377005"/>
            <a:ext cx="609601" cy="365125"/>
          </a:xfrm>
        </p:spPr>
        <p:txBody>
          <a:bodyPr/>
          <a:lstStyle>
            <a:lvl1pPr algn="ctr">
              <a:defRPr/>
            </a:lvl1pPr>
          </a:lstStyle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88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7B13-112B-41E1-8DC7-F7CCC269C6CE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38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D2B6-E38E-4BEB-8E15-083F9B8C0DF2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DEE979C-693F-4A6E-9E1A-E7E743E48AEC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3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6E2AAB-0434-4F3B-BF96-07CA5FC6E1E8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8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1989-5C2E-4469-99F5-3C81E251616F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1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214-C247-40BC-A68A-D05BAD2656B0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72524" y="6418536"/>
            <a:ext cx="391045" cy="365125"/>
          </a:xfrm>
          <a:ln>
            <a:noFill/>
          </a:ln>
        </p:spPr>
        <p:txBody>
          <a:bodyPr/>
          <a:lstStyle>
            <a:lvl1pPr>
              <a:defRPr sz="1200">
                <a:latin typeface="Arial Black" panose="020B0A04020102020204" pitchFamily="34" charset="0"/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7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1CE6-4E50-4733-8A93-1BA7503DA682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7F72-66F4-4FF8-903F-8C45B4E7785D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6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37F9D6-BE85-49F2-95EE-FC4B4C462976}" type="datetime1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t>24.05.2021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90316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>
              <a:solidFill>
                <a:srgbClr val="90316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4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CC51-0347-4BBB-809D-63838E9B5FDF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2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365C315-D771-466F-A238-34C085821BE6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1474" y="6300122"/>
            <a:ext cx="518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‹#›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109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C34E097-09D4-42DE-B812-91165A7FF444}" type="datetime1">
              <a:rPr lang="ru-RU" smtClean="0">
                <a:solidFill>
                  <a:srgbClr val="CE71A2"/>
                </a:solidFill>
              </a:rPr>
              <a:t>24.05.2021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CE71A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3367" y="650214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760000"/>
                </a:solidFill>
                <a:latin typeface="Arial Black" panose="020B0A04020102020204" pitchFamily="34" charset="0"/>
              </a:defRPr>
            </a:lvl1pPr>
          </a:lstStyle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002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3714" y="6927"/>
            <a:ext cx="8825658" cy="2677648"/>
          </a:xfrm>
        </p:spPr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Казахский НАЦИОНАЛЬНЫЙ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МЕДИЦИНСКИЙ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УНИВЕРСИТЕТ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им.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С.Д.Асфендиярова</a:t>
            </a:r>
            <a:endParaRPr lang="ru-RU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03263" y="3209925"/>
            <a:ext cx="10944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/>
        </p:nvSpPr>
        <p:spPr>
          <a:xfrm>
            <a:off x="453714" y="3738855"/>
            <a:ext cx="10993549" cy="1986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в докторантуру ОП Медицина</a:t>
            </a:r>
            <a:endParaRPr lang="ru-RU" sz="36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2021 - 2022 </a:t>
            </a:r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год</a:t>
            </a:r>
            <a:b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155" y="651432"/>
            <a:ext cx="1782769" cy="21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ГОСО 647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2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324000" lvl="1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Предшествующий уровень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Магистратура по специальностям: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6М110100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 «Медицина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специальности резидентуры;</a:t>
            </a:r>
          </a:p>
          <a:p>
            <a:pPr lvl="1" algn="ctr"/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6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3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020" y="1970691"/>
            <a:ext cx="11029615" cy="399846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Статья 221, пункт 5. Послевузовское медицинское и фармацевтическое образование включает резидентуру, магистратуру и докторантуру.</a:t>
            </a: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Лица, имеющие степень "магистр", имеют право поступить в докторантуру неклинического профиля.</a:t>
            </a: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Лица, завершившие обучение в резидентуре, имеют право поступить в докторантуру клинического профиля.</a:t>
            </a: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организациях высшего и (или) послевузовского медицинского образования могут реализовываться программы непрерывного послевузовского медицинского образования, включающие в себя программы резидентуры и докторантуры клинического профиля.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5572" y="725214"/>
            <a:ext cx="10216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Кодекс Республики Казахстан от 7 июля 2020 года № 360-VI ЗРК.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ЗДОРОВЬЕ НАРОДА И СИСТЕМЕ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205565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25214"/>
            <a:ext cx="11029616" cy="990741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Республики Казахстан от 7 июля 2020 года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О ЗДОРОВЬЕ НАРОДА И СИСТЕМЕ ЗДРАВООХРАНЕНИЯ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4</a:t>
            </a:fld>
            <a:endParaRPr lang="ru-RU">
              <a:solidFill>
                <a:srgbClr val="CE71A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07628"/>
            <a:ext cx="11029615" cy="3951171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221 «Подготовка врачебных кадров осуществляется по программам непрерывного интегрированного медицинского образования. По завершении обучения по программам непрерывного интегрированного медицинского образования выпускнику, прошедшему итоговую аттестацию, присуждается степень "магистр медицины"».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Т.о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, 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реализации обязательного параметра Болонского процесса – трехуровневая подготовка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-магистратура-докторантура) правом поступления в докторантуру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клинического профиля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освоения программы резидентуры обладают выпускники непрерывной интегрированной подготовки.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1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РЕШЕНИЯ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23393"/>
            <a:ext cx="11029615" cy="4130565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практику приема в докторантуру в соответствии с действующим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законодательством (магистратура Медицина,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резиденура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Предусмотреть внесение норм по клинической докторантуре для выпускников программам непрерывного интегрированного медицинского образования в ГОСО к 2025 году.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5</a:t>
            </a:fld>
            <a:endParaRPr lang="ru-RU">
              <a:solidFill>
                <a:srgbClr val="CE7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2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aznmu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63" y="1986896"/>
            <a:ext cx="11237720" cy="461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9775" y="2668596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573" y="768908"/>
            <a:ext cx="90101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КАЗАХСКИЙ НАЦИОНАЛЬНЫЙ МЕДИЦИНСКИЙ УНИВЕРСИТЕТ ИМ. С.Д.АСФЕНДИЯРОВА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>
                <a:solidFill>
                  <a:srgbClr val="CE71A2"/>
                </a:solidFill>
              </a:rPr>
              <a:pPr/>
              <a:t>6</a:t>
            </a:fld>
            <a:endParaRPr lang="ru-RU">
              <a:solidFill>
                <a:srgbClr val="CE71A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100" y="2805481"/>
            <a:ext cx="2750063" cy="265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ругая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903163"/>
      </a:accent1>
      <a:accent2>
        <a:srgbClr val="CE71A2"/>
      </a:accent2>
      <a:accent3>
        <a:srgbClr val="B2324B"/>
      </a:accent3>
      <a:accent4>
        <a:srgbClr val="F6DEEB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2_Дивиденд">
  <a:themeElements>
    <a:clrScheme name="Другая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903163"/>
      </a:accent1>
      <a:accent2>
        <a:srgbClr val="CE71A2"/>
      </a:accent2>
      <a:accent3>
        <a:srgbClr val="B2324B"/>
      </a:accent3>
      <a:accent4>
        <a:srgbClr val="F6DEEB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</TotalTime>
  <Words>257</Words>
  <Application>Microsoft Office PowerPoint</Application>
  <PresentationFormat>Произвольный</PresentationFormat>
  <Paragraphs>29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Дивиденд</vt:lpstr>
      <vt:lpstr>2_Дивиденд</vt:lpstr>
      <vt:lpstr>  Казахский НАЦИОНАЛЬНЫЙ МЕДИЦИНСКИЙ УНИВЕРСИТЕТ  им. С.Д.Асфендиярова</vt:lpstr>
      <vt:lpstr>ГОСО 647   </vt:lpstr>
      <vt:lpstr>Презентация PowerPoint</vt:lpstr>
      <vt:lpstr>Кодекс Республики Казахстан от 7 июля 2020 года № О ЗДОРОВЬЕ НАРОДА И СИСТЕМЕ ЗДРАВООХРАНЕНИЯ </vt:lpstr>
      <vt:lpstr>ПРОЕКТ РЕШЕНИЯ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451</cp:revision>
  <cp:lastPrinted>2020-09-21T05:20:07Z</cp:lastPrinted>
  <dcterms:created xsi:type="dcterms:W3CDTF">2020-02-10T05:13:31Z</dcterms:created>
  <dcterms:modified xsi:type="dcterms:W3CDTF">2021-05-24T13:18:14Z</dcterms:modified>
</cp:coreProperties>
</file>