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8" r:id="rId2"/>
    <p:sldId id="333" r:id="rId3"/>
    <p:sldId id="327" r:id="rId4"/>
    <p:sldId id="269" r:id="rId5"/>
    <p:sldId id="330" r:id="rId6"/>
    <p:sldId id="332" r:id="rId7"/>
    <p:sldId id="331" r:id="rId8"/>
    <p:sldId id="270" r:id="rId9"/>
    <p:sldId id="317" r:id="rId10"/>
    <p:sldId id="320" r:id="rId11"/>
    <p:sldId id="328" r:id="rId12"/>
    <p:sldId id="329" r:id="rId1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83199-B354-45A8-A668-BD0238BC3D92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D4FA1-4BBF-4A53-A28C-17399170E8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9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C08A5-C58C-42F8-B80D-591A3BA9BC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6D5-7AF2-4405-A7B9-840C9B6BEF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AF73-9CE3-43FE-95B5-32B5FD0A70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BA93-0747-4590-81F1-D1996FBF0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3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B7A6-6296-4783-87A4-B5F6ED65B0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45C3-1DDE-4346-840C-8FA1083F6F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3300-85AB-4BC4-BE30-975926EF8C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5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B051-7B6F-4B3B-819D-46505DC305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2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0F4-0D0D-407C-9674-CA1EBBDFD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070C-B051-4960-8850-6031BB4A63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7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6CDF-2175-4F8D-8699-61004AE56B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3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3AEF-BCB3-419D-9163-14CD0C5F37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44DB-E9EC-4542-A90F-D2A40E12AA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461" y="89157"/>
            <a:ext cx="9251968" cy="68682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5521" y="-4691"/>
            <a:ext cx="2831931" cy="682826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Шеврон 4"/>
          <p:cNvSpPr/>
          <p:nvPr/>
        </p:nvSpPr>
        <p:spPr>
          <a:xfrm flipH="1">
            <a:off x="855912" y="-15472"/>
            <a:ext cx="3912055" cy="687347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flipH="1">
            <a:off x="2663379" y="-26253"/>
            <a:ext cx="2644248" cy="3375037"/>
          </a:xfrm>
          <a:custGeom>
            <a:avLst/>
            <a:gdLst>
              <a:gd name="T0" fmla="*/ 0 w 630"/>
              <a:gd name="T1" fmla="*/ 0 h 499"/>
              <a:gd name="T2" fmla="*/ 498 w 630"/>
              <a:gd name="T3" fmla="*/ 499 h 499"/>
              <a:gd name="T4" fmla="*/ 630 w 630"/>
              <a:gd name="T5" fmla="*/ 499 h 499"/>
              <a:gd name="T6" fmla="*/ 132 w 630"/>
              <a:gd name="T7" fmla="*/ 0 h 499"/>
              <a:gd name="T8" fmla="*/ 0 w 630"/>
              <a:gd name="T9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" h="499">
                <a:moveTo>
                  <a:pt x="0" y="0"/>
                </a:moveTo>
                <a:lnTo>
                  <a:pt x="498" y="499"/>
                </a:lnTo>
                <a:lnTo>
                  <a:pt x="630" y="499"/>
                </a:lnTo>
                <a:lnTo>
                  <a:pt x="13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47FB9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20"/>
          <p:cNvSpPr>
            <a:spLocks/>
          </p:cNvSpPr>
          <p:nvPr/>
        </p:nvSpPr>
        <p:spPr bwMode="auto">
          <a:xfrm>
            <a:off x="-1828194" y="-240672"/>
            <a:ext cx="6829503" cy="6652953"/>
          </a:xfrm>
          <a:custGeom>
            <a:avLst/>
            <a:gdLst>
              <a:gd name="T0" fmla="*/ 728 w 1601"/>
              <a:gd name="T1" fmla="*/ 0 h 1831"/>
              <a:gd name="T2" fmla="*/ 1601 w 1601"/>
              <a:gd name="T3" fmla="*/ 1831 h 1831"/>
              <a:gd name="T4" fmla="*/ 872 w 1601"/>
              <a:gd name="T5" fmla="*/ 1831 h 1831"/>
              <a:gd name="T6" fmla="*/ 0 w 1601"/>
              <a:gd name="T7" fmla="*/ 0 h 1831"/>
              <a:gd name="T8" fmla="*/ 728 w 1601"/>
              <a:gd name="T9" fmla="*/ 0 h 1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1" h="1831">
                <a:moveTo>
                  <a:pt x="728" y="0"/>
                </a:moveTo>
                <a:lnTo>
                  <a:pt x="1601" y="1831"/>
                </a:lnTo>
                <a:lnTo>
                  <a:pt x="872" y="1831"/>
                </a:lnTo>
                <a:lnTo>
                  <a:pt x="0" y="0"/>
                </a:lnTo>
                <a:lnTo>
                  <a:pt x="728" y="0"/>
                </a:lnTo>
                <a:close/>
              </a:path>
            </a:pathLst>
          </a:custGeom>
          <a:gradFill flip="none" rotWithShape="1">
            <a:gsLst>
              <a:gs pos="0">
                <a:srgbClr val="8E57A4">
                  <a:alpha val="72000"/>
                </a:srgbClr>
              </a:gs>
              <a:gs pos="100000">
                <a:schemeClr val="accent5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7" name="Группа 76"/>
          <p:cNvGrpSpPr/>
          <p:nvPr/>
        </p:nvGrpSpPr>
        <p:grpSpPr>
          <a:xfrm>
            <a:off x="-479109" y="-16559"/>
            <a:ext cx="7546517" cy="7661963"/>
            <a:chOff x="-965324" y="-925358"/>
            <a:chExt cx="10062022" cy="8705371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-965324" y="-925358"/>
              <a:ext cx="7819915" cy="8705371"/>
              <a:chOff x="2288879" y="-925358"/>
              <a:chExt cx="6987458" cy="7778653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288879" y="-925358"/>
                <a:ext cx="5616936" cy="7078505"/>
                <a:chOff x="2288879" y="-925358"/>
                <a:chExt cx="5616936" cy="7078505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2288879" y="-925358"/>
                  <a:ext cx="5616936" cy="7060877"/>
                  <a:chOff x="2288879" y="-925358"/>
                  <a:chExt cx="5616936" cy="7060877"/>
                </a:xfrm>
              </p:grpSpPr>
              <p:grpSp>
                <p:nvGrpSpPr>
                  <p:cNvPr id="17" name="Группа 16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15" name="Прямая соединительная линия 1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" name="Группа 17"/>
                  <p:cNvGrpSpPr/>
                  <p:nvPr/>
                </p:nvGrpSpPr>
                <p:grpSpPr>
                  <a:xfrm>
                    <a:off x="2576789" y="-923208"/>
                    <a:ext cx="5329026" cy="7058727"/>
                    <a:chOff x="2288879" y="-925358"/>
                    <a:chExt cx="5329026" cy="7058727"/>
                  </a:xfrm>
                </p:grpSpPr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3175673" y="-90703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2" name="Группа 21"/>
                <p:cNvGrpSpPr/>
                <p:nvPr/>
              </p:nvGrpSpPr>
              <p:grpSpPr>
                <a:xfrm>
                  <a:off x="3029332" y="-917984"/>
                  <a:ext cx="4730142" cy="7071131"/>
                  <a:chOff x="2435106" y="-925358"/>
                  <a:chExt cx="4730142" cy="7071131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2435106" y="-925358"/>
                    <a:ext cx="4662172" cy="7071131"/>
                    <a:chOff x="2435106" y="-925358"/>
                    <a:chExt cx="4662172" cy="7071131"/>
                  </a:xfrm>
                </p:grpSpPr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2655046" y="-894634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" name="Группа 23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30" name="Группа 29"/>
              <p:cNvGrpSpPr/>
              <p:nvPr/>
            </p:nvGrpSpPr>
            <p:grpSpPr>
              <a:xfrm>
                <a:off x="3458858" y="-915834"/>
                <a:ext cx="5817479" cy="7769129"/>
                <a:chOff x="2288879" y="-925358"/>
                <a:chExt cx="5817479" cy="7769129"/>
              </a:xfrm>
            </p:grpSpPr>
            <p:grpSp>
              <p:nvGrpSpPr>
                <p:cNvPr id="31" name="Группа 30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39" name="Группа 38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единительная линия 4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0" name="Группа 39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1" name="Прямая соединительная линия 40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2" name="Группа 31"/>
                <p:cNvGrpSpPr/>
                <p:nvPr/>
              </p:nvGrpSpPr>
              <p:grpSpPr>
                <a:xfrm>
                  <a:off x="2883105" y="-917984"/>
                  <a:ext cx="5223253" cy="7761755"/>
                  <a:chOff x="2288879" y="-925358"/>
                  <a:chExt cx="5223253" cy="7761755"/>
                </a:xfrm>
              </p:grpSpPr>
              <p:grpSp>
                <p:nvGrpSpPr>
                  <p:cNvPr id="33" name="Группа 32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Группа 33"/>
                  <p:cNvGrpSpPr/>
                  <p:nvPr/>
                </p:nvGrpSpPr>
                <p:grpSpPr>
                  <a:xfrm>
                    <a:off x="2576789" y="-923208"/>
                    <a:ext cx="4935343" cy="7759605"/>
                    <a:chOff x="2288879" y="-925358"/>
                    <a:chExt cx="4935343" cy="7759605"/>
                  </a:xfrm>
                </p:grpSpPr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/>
                    <p:cNvCxnSpPr/>
                    <p:nvPr/>
                  </p:nvCxnSpPr>
                  <p:spPr>
                    <a:xfrm>
                      <a:off x="2435106" y="-925358"/>
                      <a:ext cx="4789116" cy="7759605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46" name="Группа 45"/>
            <p:cNvGrpSpPr/>
            <p:nvPr/>
          </p:nvGrpSpPr>
          <p:grpSpPr>
            <a:xfrm>
              <a:off x="1664993" y="-906446"/>
              <a:ext cx="7431705" cy="8489751"/>
              <a:chOff x="2288879" y="-925358"/>
              <a:chExt cx="6640574" cy="7585987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2288879" y="-925358"/>
                <a:ext cx="5470595" cy="7585987"/>
                <a:chOff x="2288879" y="-925358"/>
                <a:chExt cx="5470595" cy="7585987"/>
              </a:xfrm>
            </p:grpSpPr>
            <p:grpSp>
              <p:nvGrpSpPr>
                <p:cNvPr id="63" name="Группа 62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71" name="Группа 70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" name="Группа 71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4" name="Группа 63"/>
                <p:cNvGrpSpPr/>
                <p:nvPr/>
              </p:nvGrpSpPr>
              <p:grpSpPr>
                <a:xfrm>
                  <a:off x="2872820" y="-917984"/>
                  <a:ext cx="4886654" cy="7578613"/>
                  <a:chOff x="2278594" y="-925358"/>
                  <a:chExt cx="4886654" cy="7578613"/>
                </a:xfrm>
              </p:grpSpPr>
              <p:grpSp>
                <p:nvGrpSpPr>
                  <p:cNvPr id="65" name="Группа 64"/>
                  <p:cNvGrpSpPr/>
                  <p:nvPr/>
                </p:nvGrpSpPr>
                <p:grpSpPr>
                  <a:xfrm>
                    <a:off x="2278594" y="-925358"/>
                    <a:ext cx="4598744" cy="7578613"/>
                    <a:chOff x="2278594" y="-925358"/>
                    <a:chExt cx="4598744" cy="7578613"/>
                  </a:xfrm>
                </p:grpSpPr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>
                      <a:off x="2278594" y="-387152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" name="Группа 65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3458858" y="-915834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49" name="Группа 48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57" name="Группа 56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Прямая соединительная линия 61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Группа 57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9" name="Прямая соединительная линия 58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0" name="Группа 49"/>
                <p:cNvGrpSpPr/>
                <p:nvPr/>
              </p:nvGrpSpPr>
              <p:grpSpPr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51" name="Группа 50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5" name="Прямая соединительная линия 5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Группа 51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cxnSp>
        <p:nvCxnSpPr>
          <p:cNvPr id="79" name="Прямая соединительная линия 78"/>
          <p:cNvCxnSpPr/>
          <p:nvPr/>
        </p:nvCxnSpPr>
        <p:spPr>
          <a:xfrm>
            <a:off x="197097" y="5641601"/>
            <a:ext cx="23487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8013" y="6001478"/>
            <a:ext cx="327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РОО «Национальный Центр Независимой Экзаменации»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56" y="678778"/>
            <a:ext cx="662847" cy="6628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0897" y="756287"/>
            <a:ext cx="3847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Национальный центр</a:t>
            </a:r>
            <a:endParaRPr lang="en-US" sz="135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1350" dirty="0">
                <a:solidFill>
                  <a:schemeClr val="bg1"/>
                </a:solidFill>
                <a:latin typeface="Arial Black" panose="020B0A04020102020204" pitchFamily="34" charset="0"/>
              </a:rPr>
              <a:t>независимой экзаменации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66088" y="3255092"/>
            <a:ext cx="58258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Подготовка к независимой оценке выпускников ОП по направлению подготовки Здравоохранения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</a:t>
            </a:r>
            <a:r>
              <a:rPr lang="ru-RU" sz="2500" b="1" dirty="0" smtClean="0">
                <a:solidFill>
                  <a:srgbClr val="C00000"/>
                </a:solidFill>
              </a:rPr>
              <a:t>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70068"/>
              </p:ext>
            </p:extLst>
          </p:nvPr>
        </p:nvGraphicFramePr>
        <p:xfrm>
          <a:off x="251520" y="1370001"/>
          <a:ext cx="6552728" cy="4404967"/>
        </p:xfrm>
        <a:graphic>
          <a:graphicData uri="http://schemas.openxmlformats.org/drawingml/2006/table">
            <a:tbl>
              <a:tblPr firstRow="1" firstCol="1" bandRow="1"/>
              <a:tblGrid>
                <a:gridCol w="504056">
                  <a:extLst>
                    <a:ext uri="{9D8B030D-6E8A-4147-A177-3AD203B41FA5}">
                      <a16:colId xmlns:a16="http://schemas.microsoft.com/office/drawing/2014/main" val="2948583428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4259947692"/>
                    </a:ext>
                  </a:extLst>
                </a:gridCol>
              </a:tblGrid>
              <a:tr h="33446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22 - 23 апреля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077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8813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Акушерство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гинекология, в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50331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Анестезиология и реанимация,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1493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Лучевая диагностика,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2199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Неврология,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641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Гастроэнтерология,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69006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Ревматология,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052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Педиатрия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324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Неонатология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15888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Семейная медицина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4379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Терапия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190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Эндокринология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04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4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</a:t>
            </a:r>
            <a:r>
              <a:rPr lang="ru-RU" sz="2500" b="1" dirty="0" smtClean="0">
                <a:solidFill>
                  <a:srgbClr val="C00000"/>
                </a:solidFill>
              </a:rPr>
              <a:t>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08847"/>
              </p:ext>
            </p:extLst>
          </p:nvPr>
        </p:nvGraphicFramePr>
        <p:xfrm>
          <a:off x="251520" y="1370001"/>
          <a:ext cx="6552728" cy="4404967"/>
        </p:xfrm>
        <a:graphic>
          <a:graphicData uri="http://schemas.openxmlformats.org/drawingml/2006/table">
            <a:tbl>
              <a:tblPr firstRow="1" firstCol="1" bandRow="1"/>
              <a:tblGrid>
                <a:gridCol w="504056">
                  <a:extLst>
                    <a:ext uri="{9D8B030D-6E8A-4147-A177-3AD203B41FA5}">
                      <a16:colId xmlns:a16="http://schemas.microsoft.com/office/drawing/2014/main" val="2948583428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4259947692"/>
                    </a:ext>
                  </a:extLst>
                </a:gridCol>
              </a:tblGrid>
              <a:tr h="33446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26 - 27 апреля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077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Аллергология и иммунология,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8813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Гематология (взрослая)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50331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Дерматовенерология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1493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Инфекционные болезни,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2199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Клиническая фармакология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641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Нефрология,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69006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Пульмонология,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052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Онкология, гематология детская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324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 (взрослая)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4379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Лучевая терапия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190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Судебно-медицинская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экспертиза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5964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медицина, реабилитация, в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1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97693"/>
              </p:ext>
            </p:extLst>
          </p:nvPr>
        </p:nvGraphicFramePr>
        <p:xfrm>
          <a:off x="251520" y="1370001"/>
          <a:ext cx="6552728" cy="5057239"/>
        </p:xfrm>
        <a:graphic>
          <a:graphicData uri="http://schemas.openxmlformats.org/drawingml/2006/table">
            <a:tbl>
              <a:tblPr firstRow="1" firstCol="1" bandRow="1"/>
              <a:tblGrid>
                <a:gridCol w="504056">
                  <a:extLst>
                    <a:ext uri="{9D8B030D-6E8A-4147-A177-3AD203B41FA5}">
                      <a16:colId xmlns:a16="http://schemas.microsoft.com/office/drawing/2014/main" val="2948583428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4259947692"/>
                    </a:ext>
                  </a:extLst>
                </a:gridCol>
              </a:tblGrid>
              <a:tr h="33446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28 - 29 апреля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077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Офтальмология,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8813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Оториноларингология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50331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Урология и андрология,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1493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Челюстно-лицевая хирургия,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2199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Нейрохирургия,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641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Кардиохирургия,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69006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Травматология и ортопедия,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052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хирургия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324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Ангиохирургия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4379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Детская хирургия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190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Спортивная медицина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5964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Психиатрия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15769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Медицинская генетика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14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8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Выпускники 2020-2021 </a:t>
            </a:r>
            <a:r>
              <a:rPr lang="ru-RU" b="1" dirty="0" err="1" smtClean="0"/>
              <a:t>уч.года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887364"/>
              </p:ext>
            </p:extLst>
          </p:nvPr>
        </p:nvGraphicFramePr>
        <p:xfrm>
          <a:off x="457200" y="1600200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414416928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02193625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8552687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77273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Выпускники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выпускников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Кол-во специальностей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Бакалавриат</a:t>
                      </a:r>
                      <a:r>
                        <a:rPr lang="ru-RU" sz="2800" dirty="0" smtClean="0"/>
                        <a:t>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838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61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Интернатура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4946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Резидентура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2706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Итого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8490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6388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6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График проведения экспертизы экзаменационного 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Для </a:t>
            </a:r>
            <a:r>
              <a:rPr lang="ru-RU" dirty="0" err="1"/>
              <a:t>б</a:t>
            </a:r>
            <a:r>
              <a:rPr lang="ru-RU" dirty="0" err="1" smtClean="0"/>
              <a:t>акалавриата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accent2"/>
                </a:solidFill>
              </a:rPr>
              <a:t>12.05.21-14.05.21</a:t>
            </a:r>
          </a:p>
          <a:p>
            <a:endParaRPr lang="ru-RU" dirty="0"/>
          </a:p>
          <a:p>
            <a:r>
              <a:rPr lang="ru-RU" dirty="0" smtClean="0"/>
              <a:t>2. Для интернатуры  - </a:t>
            </a:r>
            <a:r>
              <a:rPr lang="ru-RU" dirty="0" smtClean="0">
                <a:solidFill>
                  <a:schemeClr val="accent2"/>
                </a:solidFill>
              </a:rPr>
              <a:t>17.05.21- 18.05.21</a:t>
            </a:r>
          </a:p>
          <a:p>
            <a:endParaRPr lang="ru-RU" dirty="0"/>
          </a:p>
          <a:p>
            <a:r>
              <a:rPr lang="ru-RU" dirty="0" smtClean="0"/>
              <a:t>3. Для резидентуры – </a:t>
            </a:r>
            <a:r>
              <a:rPr lang="ru-RU" dirty="0" smtClean="0">
                <a:solidFill>
                  <a:schemeClr val="accent2"/>
                </a:solidFill>
              </a:rPr>
              <a:t>22.04.21-29.04.21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График проведения независимой оценки для  выпускников </a:t>
            </a:r>
            <a:r>
              <a:rPr lang="ru-RU" sz="2800" b="1" dirty="0" err="1" smtClean="0">
                <a:solidFill>
                  <a:srgbClr val="C00000"/>
                </a:solidFill>
              </a:rPr>
              <a:t>бакалавриата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6491064" cy="49251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Экспертиза базы экзаменационного материала– </a:t>
            </a:r>
            <a:r>
              <a:rPr lang="ru-RU" dirty="0" smtClean="0">
                <a:solidFill>
                  <a:schemeClr val="accent2"/>
                </a:solidFill>
              </a:rPr>
              <a:t>12-14 мая 2021г.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Проведение независимой оценки:</a:t>
            </a:r>
          </a:p>
          <a:p>
            <a:pPr marL="0" indent="0">
              <a:buNone/>
            </a:pPr>
            <a:r>
              <a:rPr lang="ru-RU" dirty="0" smtClean="0"/>
              <a:t>1-ый этап – 21.06.21</a:t>
            </a:r>
          </a:p>
          <a:p>
            <a:pPr marL="0" indent="0">
              <a:buNone/>
            </a:pPr>
            <a:r>
              <a:rPr lang="ru-RU" dirty="0" smtClean="0"/>
              <a:t>Апелляция – 22.06.21</a:t>
            </a:r>
          </a:p>
          <a:p>
            <a:pPr marL="0" indent="0">
              <a:buNone/>
            </a:pPr>
            <a:r>
              <a:rPr lang="ru-RU" dirty="0" smtClean="0"/>
              <a:t>2-ой этап -  24.06.21</a:t>
            </a:r>
          </a:p>
          <a:p>
            <a:pPr marL="0" indent="0">
              <a:buNone/>
            </a:pPr>
            <a:r>
              <a:rPr lang="ru-RU" dirty="0" smtClean="0"/>
              <a:t>Апелляция – 25.06.21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Перечень клинических (практических) станций для выпускников </a:t>
            </a:r>
            <a:r>
              <a:rPr lang="ru-RU" sz="3200" b="1" dirty="0" err="1" smtClean="0"/>
              <a:t>бакалавриата</a:t>
            </a:r>
            <a:r>
              <a:rPr lang="ru-RU" sz="3200" b="1" smtClean="0"/>
              <a:t> по </a:t>
            </a:r>
            <a:r>
              <a:rPr lang="ru-RU" sz="3200" b="1" dirty="0" smtClean="0"/>
              <a:t>специальности «Сестринское </a:t>
            </a:r>
            <a:r>
              <a:rPr lang="ru-RU" sz="3200" b="1" smtClean="0"/>
              <a:t>дело» (</a:t>
            </a:r>
            <a:r>
              <a:rPr lang="ru-RU" sz="3200" b="1" dirty="0" smtClean="0"/>
              <a:t>4 г.)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Оказание медицинской помощи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догоспитальной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 при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шоках</a:t>
            </a:r>
          </a:p>
          <a:p>
            <a:pPr lvl="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Оказание медицинской помощи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догоспитальной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 при внезапной остановке сердца</a:t>
            </a:r>
            <a:endParaRPr lang="ru-RU" dirty="0"/>
          </a:p>
          <a:p>
            <a:pPr lvl="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Заполнение учетно-отчетной документации</a:t>
            </a:r>
            <a:endParaRPr lang="ru-RU" dirty="0"/>
          </a:p>
          <a:p>
            <a:pPr lvl="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 показателей материнской (младенческой) смертности 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регионе</a:t>
            </a:r>
          </a:p>
          <a:p>
            <a:pPr lvl="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Коммуникативные навыки</a:t>
            </a:r>
            <a:endParaRPr lang="ru-RU" dirty="0"/>
          </a:p>
          <a:p>
            <a:pPr lvl="0">
              <a:buFont typeface="+mj-lt"/>
              <a:buAutoNum type="arabicPeriod"/>
            </a:pPr>
            <a:endParaRPr lang="ru-RU" dirty="0"/>
          </a:p>
          <a:p>
            <a:pPr lvl="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2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6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</a:t>
            </a: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практических станций для выпускников </a:t>
            </a:r>
            <a:r>
              <a:rPr lang="ru-RU" sz="31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бакалавриата</a:t>
            </a: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специальности «Сестринское дело» (10 месяцев обучения)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Лидерство в сестринском деле: Управление средним медицинским персоналом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Лидерство в сестринском деле: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конфликтами, стрессами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Менеджмент в сестринском деле: заполнение учетно-отчетной документации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качеством в сестринском деле: Индикаторы качества медицинских услуг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 навыки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9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dirty="0">
                <a:solidFill>
                  <a:prstClr val="black"/>
                </a:solidFill>
              </a:rPr>
              <a:t>Перечень </a:t>
            </a:r>
            <a:r>
              <a:rPr lang="ru-RU" sz="2900" b="1" dirty="0" smtClean="0">
                <a:solidFill>
                  <a:prstClr val="black"/>
                </a:solidFill>
              </a:rPr>
              <a:t>практических станций </a:t>
            </a:r>
            <a:r>
              <a:rPr lang="ru-RU" sz="2900" b="1" dirty="0">
                <a:solidFill>
                  <a:prstClr val="black"/>
                </a:solidFill>
              </a:rPr>
              <a:t>по специальности </a:t>
            </a:r>
            <a:r>
              <a:rPr lang="ru-RU" sz="2900" b="1" dirty="0" smtClean="0">
                <a:solidFill>
                  <a:prstClr val="black"/>
                </a:solidFill>
              </a:rPr>
              <a:t>«Фармация»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фармакогностического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лекарственного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сырья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приготовления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лекарственных средств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лекарственных средств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приема, учета,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хранения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реализация лекарственных средств</a:t>
            </a: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44624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</a:t>
            </a:r>
            <a:r>
              <a:rPr lang="ru-RU" sz="2500" b="1" dirty="0" smtClean="0">
                <a:solidFill>
                  <a:srgbClr val="C00000"/>
                </a:solidFill>
              </a:rPr>
              <a:t>оценки для  </a:t>
            </a:r>
            <a:r>
              <a:rPr lang="ru-RU" sz="2500" b="1" dirty="0">
                <a:solidFill>
                  <a:srgbClr val="C00000"/>
                </a:solidFill>
              </a:rPr>
              <a:t>выпускников </a:t>
            </a:r>
            <a:r>
              <a:rPr lang="ru-RU" sz="2500" b="1" dirty="0" smtClean="0">
                <a:solidFill>
                  <a:srgbClr val="C00000"/>
                </a:solidFill>
              </a:rPr>
              <a:t>интернатуры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6"/>
            <a:ext cx="5452639" cy="4525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Экспертиза базы экзаменационного материала – </a:t>
            </a:r>
            <a:r>
              <a:rPr lang="ru-RU" sz="2800" dirty="0" smtClean="0">
                <a:solidFill>
                  <a:schemeClr val="accent2"/>
                </a:solidFill>
              </a:rPr>
              <a:t>17-18 мая 2021 г.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Проведение независимой оценки :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1-ый этап -  14.06.21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15.06.21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2-ой этап – 17.06.21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18.06.21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300" b="1" dirty="0">
                <a:solidFill>
                  <a:srgbClr val="C00000"/>
                </a:solidFill>
              </a:rPr>
              <a:t>График проведения </a:t>
            </a:r>
            <a:r>
              <a:rPr lang="ru-RU" sz="2300" b="1" dirty="0" smtClean="0">
                <a:solidFill>
                  <a:srgbClr val="C00000"/>
                </a:solidFill>
              </a:rPr>
              <a:t>независимой оценки для  </a:t>
            </a:r>
            <a:r>
              <a:rPr lang="ru-RU" sz="2300" b="1" dirty="0">
                <a:solidFill>
                  <a:srgbClr val="C00000"/>
                </a:solidFill>
              </a:rPr>
              <a:t>выпускников </a:t>
            </a:r>
            <a:r>
              <a:rPr lang="ru-RU" sz="2300" b="1" dirty="0" smtClean="0">
                <a:solidFill>
                  <a:srgbClr val="C00000"/>
                </a:solidFill>
              </a:rPr>
              <a:t>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6"/>
            <a:ext cx="5452639" cy="4525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Экспертиза базы экзаменационного материала– </a:t>
            </a:r>
            <a:r>
              <a:rPr lang="ru-RU" sz="2800" dirty="0" smtClean="0">
                <a:solidFill>
                  <a:schemeClr val="accent2"/>
                </a:solidFill>
              </a:rPr>
              <a:t>22-29 апреля  2021г.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Проведение независимой оценки :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1-ый этап -  12.07.21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13.07 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2-ой этап – 15.07.21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16.07.21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13900</TotalTime>
  <Words>551</Words>
  <Application>Microsoft Office PowerPoint</Application>
  <PresentationFormat>Экран (4:3)</PresentationFormat>
  <Paragraphs>162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Tahoma</vt:lpstr>
      <vt:lpstr>Times New Roman</vt:lpstr>
      <vt:lpstr>2_Тема Office</vt:lpstr>
      <vt:lpstr>Презентация PowerPoint</vt:lpstr>
      <vt:lpstr>Выпускники 2020-2021 уч.года.</vt:lpstr>
      <vt:lpstr>График проведения экспертизы экзаменационного  материала</vt:lpstr>
      <vt:lpstr>График проведения независимой оценки для  выпускников бакалавриата</vt:lpstr>
      <vt:lpstr>Перечень клинических (практических) станций для выпускников бакалавриата по специальности «Сестринское дело» (4 г.)</vt:lpstr>
      <vt:lpstr> Перечень практических станций для выпускников бакалавриата по специальности «Сестринское дело» (10 месяцев обучения) </vt:lpstr>
      <vt:lpstr>Перечень практических станций по специальности «Фармация»</vt:lpstr>
      <vt:lpstr>График проведения оценки для  выпускников интернатуры</vt:lpstr>
      <vt:lpstr>График проведения независимой оценки для  выпускников резидентуры</vt:lpstr>
      <vt:lpstr>График проведения экспертизы экзаменационного материала резидентуры</vt:lpstr>
      <vt:lpstr>График проведения экспертизы экзаменационного материала резидентуры</vt:lpstr>
      <vt:lpstr>График проведения экспертизы экзаменационного материала резидентуры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тестирования по спецификации тестовых заданий по выпускникам 2 курса</dc:title>
  <dc:creator>Олжас</dc:creator>
  <cp:lastModifiedBy>Досмамбетова Кульсара Коралбаевна</cp:lastModifiedBy>
  <cp:revision>224</cp:revision>
  <cp:lastPrinted>2019-04-30T02:13:01Z</cp:lastPrinted>
  <dcterms:created xsi:type="dcterms:W3CDTF">2018-11-12T10:33:21Z</dcterms:created>
  <dcterms:modified xsi:type="dcterms:W3CDTF">2021-04-09T07:57:58Z</dcterms:modified>
</cp:coreProperties>
</file>