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6" r:id="rId3"/>
    <p:sldId id="272" r:id="rId4"/>
    <p:sldId id="270" r:id="rId5"/>
    <p:sldId id="271" r:id="rId6"/>
    <p:sldId id="274" r:id="rId7"/>
    <p:sldId id="273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BD1A-6AA0-4E94-BDBB-88654A9C9FC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E11EA-99F5-4182-BF43-D8592EEF1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0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C55A-45B2-4834-B456-6C0D17CA76B3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70C6-5B5F-4A34-A568-C4483F62A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7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5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174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2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C1E8-A5F8-4310-BD46-846E78605F0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C700-16DC-4D57-8AF4-7206F9FB4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7FEC3E-B2FE-9045-8D49-89B1E3D20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115"/>
            <a:ext cx="5618375" cy="3849043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effectLst>
            <a:reflection endPos="0" dist="50800" dir="5400000" sy="-100000" algn="bl" rotWithShape="0"/>
          </a:effectLst>
        </p:spPr>
      </p:pic>
      <p:pic>
        <p:nvPicPr>
          <p:cNvPr id="1026" name="Picture 2" descr="C:\Users\User\AppData\Local\Temp\Rar$DIa0.026\Логотип КазНМ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5" y="196915"/>
            <a:ext cx="1857498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819\Юбилейный логотип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25" y="4448315"/>
            <a:ext cx="1831383" cy="25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39849" y="457229"/>
            <a:ext cx="8677963" cy="20374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проведения исследования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серопревалетности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антител к вирусу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SARS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среди обучающихся и преподавателей медицинских вузов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831" y="5305645"/>
            <a:ext cx="576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Танабаева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Шынар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9431" y="28418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(В рамках научно-технической </a:t>
            </a:r>
            <a:r>
              <a:rPr lang="ru-RU" b="1" i="1" dirty="0"/>
              <a:t>программы Национальная программа внедрения персонализированной и превентивной медицины в Республике </a:t>
            </a:r>
            <a:r>
              <a:rPr lang="ru-RU" b="1" i="1" dirty="0" smtClean="0"/>
              <a:t>Казахстан)</a:t>
            </a:r>
            <a:endParaRPr lang="ru-RU" b="1" i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1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150" y="3134023"/>
            <a:ext cx="10477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Когда </a:t>
            </a:r>
            <a:r>
              <a:rPr lang="ru-RU" dirty="0"/>
              <a:t>возникает вспышка новой вирусной инфекции, неизбежно </a:t>
            </a:r>
            <a:r>
              <a:rPr lang="ru-RU" dirty="0" smtClean="0"/>
              <a:t>встает </a:t>
            </a:r>
            <a:r>
              <a:rPr lang="ru-RU" dirty="0" smtClean="0"/>
              <a:t>вопрос о</a:t>
            </a:r>
            <a:r>
              <a:rPr lang="en-US" dirty="0" smtClean="0"/>
              <a:t> </a:t>
            </a:r>
            <a:r>
              <a:rPr lang="ru-RU" dirty="0" smtClean="0"/>
              <a:t>необходимости </a:t>
            </a:r>
            <a:r>
              <a:rPr lang="ru-RU" dirty="0"/>
              <a:t>изучения особенностей ее передачи, тяжести течения и факторов </a:t>
            </a:r>
            <a:r>
              <a:rPr lang="ru-RU" dirty="0" smtClean="0"/>
              <a:t>риска.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поисках ответа на эти вопросы </a:t>
            </a:r>
            <a:r>
              <a:rPr lang="ru-RU" dirty="0" smtClean="0"/>
              <a:t>необходимы протокола для проведения</a:t>
            </a:r>
            <a:r>
              <a:rPr lang="en-US" dirty="0" smtClean="0"/>
              <a:t> </a:t>
            </a:r>
            <a:r>
              <a:rPr lang="ru-RU" dirty="0" err="1" smtClean="0"/>
              <a:t>сероэпидемиологических</a:t>
            </a:r>
            <a:r>
              <a:rPr lang="ru-RU" dirty="0" smtClean="0"/>
              <a:t> </a:t>
            </a:r>
            <a:r>
              <a:rPr lang="ru-RU" dirty="0"/>
              <a:t>исследований на ранних этапах распространения </a:t>
            </a:r>
            <a:r>
              <a:rPr lang="ru-RU" dirty="0" smtClean="0"/>
              <a:t>инфекции.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Данные</a:t>
            </a:r>
            <a:r>
              <a:rPr lang="ru-RU" dirty="0"/>
              <a:t>, собранные с использованием </a:t>
            </a:r>
            <a:r>
              <a:rPr lang="ru-RU" dirty="0" smtClean="0"/>
              <a:t>протокола </a:t>
            </a:r>
            <a:r>
              <a:rPr lang="ru-RU" dirty="0"/>
              <a:t>исследований, будут </a:t>
            </a:r>
            <a:r>
              <a:rPr lang="ru-RU" dirty="0" smtClean="0"/>
              <a:t>иметь</a:t>
            </a:r>
            <a:r>
              <a:rPr lang="en-US" dirty="0" smtClean="0"/>
              <a:t> </a:t>
            </a:r>
            <a:r>
              <a:rPr lang="ru-RU" dirty="0" smtClean="0"/>
              <a:t>решающее </a:t>
            </a:r>
            <a:r>
              <a:rPr lang="ru-RU" dirty="0"/>
              <a:t>значение для уточнения рекомендаций по определениям случаев заболевания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err="1" smtClean="0"/>
              <a:t>эпиднадзору</a:t>
            </a:r>
            <a:r>
              <a:rPr lang="ru-RU" dirty="0"/>
              <a:t>, для характеристики ключевых эпидемиологических параметров </a:t>
            </a:r>
            <a:r>
              <a:rPr lang="ru-RU" dirty="0" smtClean="0"/>
              <a:t>инфекции</a:t>
            </a:r>
            <a:r>
              <a:rPr lang="en-US" dirty="0" smtClean="0"/>
              <a:t> </a:t>
            </a:r>
            <a:r>
              <a:rPr lang="ru-RU" dirty="0" smtClean="0"/>
              <a:t>COVID-19</a:t>
            </a:r>
            <a:r>
              <a:rPr lang="ru-RU" dirty="0"/>
              <a:t>, понимания особенностей ее распространения, тяжести и вариантов </a:t>
            </a:r>
            <a:r>
              <a:rPr lang="ru-RU" dirty="0" smtClean="0"/>
              <a:t>течения,</a:t>
            </a:r>
            <a:r>
              <a:rPr lang="en-US" dirty="0" smtClean="0"/>
              <a:t> </a:t>
            </a:r>
            <a:r>
              <a:rPr lang="ru-RU" dirty="0" smtClean="0"/>
              <a:t>воздействия </a:t>
            </a:r>
            <a:r>
              <a:rPr lang="ru-RU" dirty="0"/>
              <a:t>на </a:t>
            </a:r>
            <a:r>
              <a:rPr lang="ru-RU" dirty="0" smtClean="0"/>
              <a:t>население.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2350" y="200025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еория: коронавирус SARS-CoV-2 в течение многих лет находился в организме  чело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63361"/>
            <a:ext cx="4393348" cy="20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Лабораторное происхождение SARS-CoV-2 не подтверждает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763361"/>
            <a:ext cx="4150621" cy="20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295275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825" y="1188712"/>
            <a:ext cx="10553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Результаты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исследований серопревалетности играют большую роль в планировании и осуществлении противоэпидемических 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поскольку на их основе оценивается уровень коллективного иммунитета к вирусу, влияющий на темп и потенциал распространения инфекции.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Медицинские работники, обучающиеся и преподаватели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медицинских вузов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силу своей профессиональной деятельности с одной стороны имеют повышенный риск инфицирования, с другой – играют ключевую роль в борьбе с эпидемией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OVID-19: ученые провели исследование по выявлению антител у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486150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14448" y="536432"/>
            <a:ext cx="9667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Предлагаемое исследование среди обучающихся и преподавателей медицинских вузов имеет две цели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коллективного иммунитета среди общего населения на основе обследования участников, которые не были вовлечены в предоставление медицинской помощи во время эпидемии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заболеваемости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 среди медицинских работников исходя из обследования обучающихся и преподавателей, осуществлявших медицинскую деятельность в период эпидемии.</a:t>
            </a:r>
          </a:p>
        </p:txBody>
      </p:sp>
      <p:pic>
        <p:nvPicPr>
          <p:cNvPr id="3074" name="Picture 2" descr="Онлайн-семинары для медицинских кадров системы здравоохранения РК по  актуальным вопросам коронавирусной инфекции COVID-19 - Новости КазНМ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24348"/>
            <a:ext cx="3924302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6811" y="1380170"/>
            <a:ext cx="1013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Предлагается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лонгитьюдное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(панельное) исследование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репрезентативной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выборки обучающихся и преподавателей – минимум двукратное обследование на антитела каждого участника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1446" y="510268"/>
            <a:ext cx="3184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Дизайн исследования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Разница меня глаголами study, teach, lea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70" y="3057525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149" y="1059827"/>
            <a:ext cx="100488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наличие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антител класса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и/или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сероконверсия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первого результата тестирования;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респираторных заболеваний с марта 2020 года, включая описание симптомов, тяжести, получения медицинской помощи;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проведенные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тесты 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 (ПЦР, экспресс-тесты, ИФА) с указанием даты и результата;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факторы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риска и защитные факторы, в том числе предоставление медицинской помощи населению и лицам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подозрением,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либо подтвержденным диагнозом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-19, использование средств индивидуальной защиты и т.д.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	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отношение к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-19.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6805" y="325602"/>
            <a:ext cx="6425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изучаемые характеристики (переменные): </a:t>
            </a:r>
          </a:p>
        </p:txBody>
      </p:sp>
    </p:spTree>
    <p:extLst>
      <p:ext uri="{BB962C8B-B14F-4D97-AF65-F5344CB8AC3E}">
        <p14:creationId xmlns:p14="http://schemas.microsoft.com/office/powerpoint/2010/main" val="1293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20536" cy="10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7793" y="2755527"/>
            <a:ext cx="8067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Преимуществом предлагаемого исследования является несомненная польза для непосредственных участников и профессиональной группы в целом, а также для всего населения, которое получит представление о распространенности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антител к вирусу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4950" y="649558"/>
            <a:ext cx="4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Цель, задачи, краткое обоснование, краткий план деятельности, ожидаемые  результаты проекта | Физический факультет Б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34333"/>
            <a:ext cx="2789001" cy="37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79" y="0"/>
            <a:ext cx="1069521" cy="106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8151" y="2699772"/>
            <a:ext cx="6975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145</Words>
  <Application>Microsoft Office PowerPoint</Application>
  <PresentationFormat>Произвольный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Актуальность проведения исследования серопревалетности антител к вирусу SARS-CoV-2 среди обучающихся и преподавателей медицинских вузов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Шынар Танабаева</cp:lastModifiedBy>
  <cp:revision>172</cp:revision>
  <cp:lastPrinted>2020-10-28T15:16:14Z</cp:lastPrinted>
  <dcterms:created xsi:type="dcterms:W3CDTF">2020-08-24T04:09:13Z</dcterms:created>
  <dcterms:modified xsi:type="dcterms:W3CDTF">2020-10-28T15:46:22Z</dcterms:modified>
</cp:coreProperties>
</file>