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56" r:id="rId3"/>
    <p:sldId id="270" r:id="rId4"/>
    <p:sldId id="272" r:id="rId5"/>
    <p:sldId id="273" r:id="rId6"/>
    <p:sldId id="271" r:id="rId7"/>
    <p:sldId id="276" r:id="rId8"/>
    <p:sldId id="275" r:id="rId9"/>
    <p:sldId id="274" r:id="rId10"/>
    <p:sldId id="277" r:id="rId11"/>
    <p:sldId id="26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8C55A-45B2-4834-B456-6C0D17CA76B3}" type="datetimeFigureOut">
              <a:rPr lang="en-GB" smtClean="0"/>
              <a:t>28/10/2020</a:t>
            </a:fld>
            <a:endParaRPr lang="en-GB"/>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070C6-5B5F-4A34-A568-C4483F62AD49}" type="slidenum">
              <a:rPr lang="en-GB" smtClean="0"/>
              <a:t>‹#›</a:t>
            </a:fld>
            <a:endParaRPr lang="en-GB"/>
          </a:p>
        </p:txBody>
      </p:sp>
    </p:spTree>
    <p:extLst>
      <p:ext uri="{BB962C8B-B14F-4D97-AF65-F5344CB8AC3E}">
        <p14:creationId xmlns:p14="http://schemas.microsoft.com/office/powerpoint/2010/main" val="395157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11</a:t>
            </a:fld>
            <a:endParaRPr lang="ru-RU" dirty="0"/>
          </a:p>
        </p:txBody>
      </p:sp>
    </p:spTree>
    <p:extLst>
      <p:ext uri="{BB962C8B-B14F-4D97-AF65-F5344CB8AC3E}">
        <p14:creationId xmlns:p14="http://schemas.microsoft.com/office/powerpoint/2010/main" val="26728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D56C1E8-A5F8-4310-BD46-846E78605F05}"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247237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D56C1E8-A5F8-4310-BD46-846E78605F05}"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93821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D56C1E8-A5F8-4310-BD46-846E78605F05}"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217125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лайд-разделитель 1">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800" b="1" spc="-300">
                <a:solidFill>
                  <a:schemeClr val="bg1">
                    <a:lumMod val="95000"/>
                  </a:schemeClr>
                </a:solidFill>
              </a:defRPr>
            </a:lvl1pPr>
          </a:lstStyle>
          <a:p>
            <a:pPr rtl="0"/>
            <a:r>
              <a:rPr lang="ru-RU" noProof="0" dirty="0"/>
              <a:t>Щелкните, чтобы изменить заголовок слайда-разделителя</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4" name="Нижний колонтитул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38174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D56C1E8-A5F8-4310-BD46-846E78605F05}"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191349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D56C1E8-A5F8-4310-BD46-846E78605F05}"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395600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D56C1E8-A5F8-4310-BD46-846E78605F05}" type="datetimeFigureOut">
              <a:rPr lang="ru-RU" smtClean="0"/>
              <a:t>28.10.2020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33519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D56C1E8-A5F8-4310-BD46-846E78605F05}" type="datetimeFigureOut">
              <a:rPr lang="ru-RU" smtClean="0"/>
              <a:t>28.10.2020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406403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D56C1E8-A5F8-4310-BD46-846E78605F05}" type="datetimeFigureOut">
              <a:rPr lang="ru-RU" smtClean="0"/>
              <a:t>28.10.2020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329796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56C1E8-A5F8-4310-BD46-846E78605F05}" type="datetimeFigureOut">
              <a:rPr lang="ru-RU" smtClean="0"/>
              <a:t>28.10.2020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34392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D56C1E8-A5F8-4310-BD46-846E78605F05}" type="datetimeFigureOut">
              <a:rPr lang="ru-RU" smtClean="0"/>
              <a:t>28.10.2020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400392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D56C1E8-A5F8-4310-BD46-846E78605F05}" type="datetimeFigureOut">
              <a:rPr lang="ru-RU" smtClean="0"/>
              <a:t>28.10.2020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EDC700-16DC-4D57-8AF4-7206F9FB4963}" type="slidenum">
              <a:rPr lang="ru-RU" smtClean="0"/>
              <a:t>‹#›</a:t>
            </a:fld>
            <a:endParaRPr lang="ru-RU"/>
          </a:p>
        </p:txBody>
      </p:sp>
    </p:spTree>
    <p:extLst>
      <p:ext uri="{BB962C8B-B14F-4D97-AF65-F5344CB8AC3E}">
        <p14:creationId xmlns:p14="http://schemas.microsoft.com/office/powerpoint/2010/main" val="170167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6C1E8-A5F8-4310-BD46-846E78605F05}" type="datetimeFigureOut">
              <a:rPr lang="ru-RU" smtClean="0"/>
              <a:t>28.10.2020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DC700-16DC-4D57-8AF4-7206F9FB4963}" type="slidenum">
              <a:rPr lang="ru-RU" smtClean="0"/>
              <a:t>‹#›</a:t>
            </a:fld>
            <a:endParaRPr lang="ru-RU"/>
          </a:p>
        </p:txBody>
      </p:sp>
    </p:spTree>
    <p:extLst>
      <p:ext uri="{BB962C8B-B14F-4D97-AF65-F5344CB8AC3E}">
        <p14:creationId xmlns:p14="http://schemas.microsoft.com/office/powerpoint/2010/main" val="256148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77FEC3E-B2FE-9045-8D49-89B1E3D20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2115"/>
            <a:ext cx="5618375" cy="3849043"/>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effectLst>
            <a:reflection endPos="0" dist="50800" dir="5400000" sy="-100000" algn="bl" rotWithShape="0"/>
          </a:effectLst>
        </p:spPr>
      </p:pic>
      <p:pic>
        <p:nvPicPr>
          <p:cNvPr id="1026" name="Picture 2" descr="C:\Users\User\AppData\Local\Temp\Rar$DIa0.026\Логотип КазНМУ.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845" y="259438"/>
            <a:ext cx="1857498"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AppData\Local\Temp\Rar$DIa0.819\Юбилейный логотип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3125" y="4448315"/>
            <a:ext cx="1831383" cy="2589298"/>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a:spLocks noGrp="1"/>
          </p:cNvSpPr>
          <p:nvPr>
            <p:ph type="ctrTitle"/>
          </p:nvPr>
        </p:nvSpPr>
        <p:spPr>
          <a:xfrm>
            <a:off x="2809187" y="49916"/>
            <a:ext cx="8636976" cy="2654243"/>
          </a:xfrm>
        </p:spPr>
        <p:txBody>
          <a:bodyPr>
            <a:noAutofit/>
          </a:bodyPr>
          <a:lstStyle/>
          <a:p>
            <a:r>
              <a:rPr lang="en-GB" sz="3200" dirty="0">
                <a:latin typeface="Times New Roman" pitchFamily="18" charset="0"/>
                <a:cs typeface="Times New Roman" pitchFamily="18" charset="0"/>
              </a:rPr>
              <a:t>COVID-19 in the paediatric population of The Republic of Kazakhstan</a:t>
            </a:r>
            <a:endParaRPr lang="ru-RU" sz="3200" dirty="0">
              <a:latin typeface="Times New Roman" pitchFamily="18" charset="0"/>
              <a:cs typeface="Times New Roman" pitchFamily="18" charset="0"/>
            </a:endParaRPr>
          </a:p>
        </p:txBody>
      </p:sp>
      <p:sp>
        <p:nvSpPr>
          <p:cNvPr id="9" name="TextBox 8"/>
          <p:cNvSpPr txBox="1"/>
          <p:nvPr/>
        </p:nvSpPr>
        <p:spPr>
          <a:xfrm>
            <a:off x="5126156" y="3474702"/>
            <a:ext cx="5763986" cy="369332"/>
          </a:xfrm>
          <a:prstGeom prst="rect">
            <a:avLst/>
          </a:prstGeom>
          <a:noFill/>
        </p:spPr>
        <p:txBody>
          <a:bodyPr wrap="square" rtlCol="0">
            <a:spAutoFit/>
          </a:bodyPr>
          <a:lstStyle/>
          <a:p>
            <a:pPr algn="r"/>
            <a:r>
              <a:rPr lang="en-US" dirty="0" err="1" smtClean="0">
                <a:latin typeface="Times New Roman" pitchFamily="18" charset="0"/>
                <a:cs typeface="Times New Roman" pitchFamily="18" charset="0"/>
              </a:rPr>
              <a:t>Fakhradiyev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Ildar</a:t>
            </a:r>
            <a:endParaRPr 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2119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7750" y="2273300"/>
            <a:ext cx="10515600" cy="4351338"/>
          </a:xfrm>
        </p:spPr>
        <p:txBody>
          <a:bodyPr>
            <a:normAutofit/>
          </a:bodyPr>
          <a:lstStyle/>
          <a:p>
            <a:pPr marL="0" indent="0" algn="just">
              <a:buNone/>
            </a:pPr>
            <a:r>
              <a:rPr lang="en-US" sz="2400" dirty="0">
                <a:latin typeface="Times New Roman" pitchFamily="18" charset="0"/>
                <a:cs typeface="Times New Roman" pitchFamily="18" charset="0"/>
              </a:rPr>
              <a:t>The results of this study suggest that most </a:t>
            </a:r>
            <a:r>
              <a:rPr lang="en-US" sz="2400" dirty="0" err="1">
                <a:latin typeface="Times New Roman" pitchFamily="18" charset="0"/>
                <a:cs typeface="Times New Roman" pitchFamily="18" charset="0"/>
              </a:rPr>
              <a:t>paediatric</a:t>
            </a:r>
            <a:r>
              <a:rPr lang="en-US" sz="2400" dirty="0">
                <a:latin typeface="Times New Roman" pitchFamily="18" charset="0"/>
                <a:cs typeface="Times New Roman" pitchFamily="18" charset="0"/>
              </a:rPr>
              <a:t> cases in Kazakhstan are asymptomatic or mild. These findings are compatible with the results of a </a:t>
            </a:r>
            <a:r>
              <a:rPr lang="en-US" sz="2400" dirty="0" err="1" smtClean="0">
                <a:latin typeface="Times New Roman" pitchFamily="18" charset="0"/>
                <a:cs typeface="Times New Roman" pitchFamily="18" charset="0"/>
              </a:rPr>
              <a:t>multicentre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cohort study of children and adolescents in 82 participating institutions across 25 European countries [20]. </a:t>
            </a:r>
            <a:endParaRPr lang="ru-RU" sz="2400" dirty="0" smtClean="0">
              <a:latin typeface="Times New Roman" pitchFamily="18" charset="0"/>
              <a:cs typeface="Times New Roman" pitchFamily="18" charset="0"/>
            </a:endParaRPr>
          </a:p>
          <a:p>
            <a:pPr marL="0" indent="0" algn="just">
              <a:buNone/>
            </a:pPr>
            <a:endParaRPr lang="ru-RU" sz="2400" dirty="0" smtClean="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present study, only four children and adolescents developed severe forms of the disease and required intensive therapy, but the children under 1 year of age are at substantial at risk of being infected by COVID-19. </a:t>
            </a:r>
            <a:endParaRPr lang="ru-RU" sz="2400" dirty="0">
              <a:latin typeface="Times New Roman" pitchFamily="18" charset="0"/>
              <a:cs typeface="Times New Roman" pitchFamily="18" charset="0"/>
            </a:endParaRPr>
          </a:p>
        </p:txBody>
      </p:sp>
      <p:sp>
        <p:nvSpPr>
          <p:cNvPr id="6" name="Rectangle 1"/>
          <p:cNvSpPr>
            <a:spLocks noChangeArrowheads="1"/>
          </p:cNvSpPr>
          <p:nvPr/>
        </p:nvSpPr>
        <p:spPr bwMode="auto">
          <a:xfrm>
            <a:off x="3800475" y="96969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4804508" y="802986"/>
            <a:ext cx="2318263" cy="584775"/>
          </a:xfrm>
          <a:prstGeom prst="rect">
            <a:avLst/>
          </a:prstGeom>
        </p:spPr>
        <p:txBody>
          <a:bodyPr wrap="none">
            <a:spAutoFit/>
          </a:bodyPr>
          <a:lstStyle/>
          <a:p>
            <a:r>
              <a:rPr lang="ru-RU" sz="3200" dirty="0" smtClean="0">
                <a:latin typeface="Times New Roman" pitchFamily="18" charset="0"/>
                <a:cs typeface="Times New Roman" pitchFamily="18" charset="0"/>
              </a:rPr>
              <a:t>С</a:t>
            </a:r>
            <a:r>
              <a:rPr lang="en-US" sz="3200" dirty="0" err="1" smtClean="0">
                <a:latin typeface="Times New Roman" pitchFamily="18" charset="0"/>
                <a:cs typeface="Times New Roman" pitchFamily="18" charset="0"/>
              </a:rPr>
              <a:t>onclusions</a:t>
            </a:r>
            <a:r>
              <a:rPr lang="en-US"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04981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2479" y="0"/>
            <a:ext cx="1069521" cy="106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08151" y="2699772"/>
            <a:ext cx="6975757" cy="1754326"/>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Спасибо за внимание</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Thank you for attention</a:t>
            </a:r>
            <a:endParaRPr lang="ru-RU"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4953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0"/>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09550" y="2302546"/>
            <a:ext cx="5591175" cy="923330"/>
          </a:xfrm>
          <a:prstGeom prst="rect">
            <a:avLst/>
          </a:prstGeom>
        </p:spPr>
        <p:txBody>
          <a:bodyPr wrap="square">
            <a:spAutoFit/>
          </a:bodyPr>
          <a:lstStyle/>
          <a:p>
            <a:pPr algn="ctr"/>
            <a:r>
              <a:rPr lang="en-US" dirty="0">
                <a:latin typeface="Times New Roman" pitchFamily="18" charset="0"/>
                <a:cs typeface="Times New Roman" pitchFamily="18" charset="0"/>
              </a:rPr>
              <a:t>Since the first reports of COVID-19 (SARS-CoV-2) in January 2020 from Wuhan, China, the infection has spread rapidly across all continents </a:t>
            </a:r>
            <a:endParaRPr lang="ru-RU" dirty="0">
              <a:latin typeface="Times New Roman" pitchFamily="18" charset="0"/>
              <a:cs typeface="Times New Roman" pitchFamily="18" charset="0"/>
            </a:endParaRPr>
          </a:p>
        </p:txBody>
      </p:sp>
      <p:sp>
        <p:nvSpPr>
          <p:cNvPr id="7" name="Прямоугольник 6"/>
          <p:cNvSpPr/>
          <p:nvPr/>
        </p:nvSpPr>
        <p:spPr>
          <a:xfrm>
            <a:off x="3005137" y="279435"/>
            <a:ext cx="6096000" cy="584775"/>
          </a:xfrm>
          <a:prstGeom prst="rect">
            <a:avLst/>
          </a:prstGeom>
        </p:spPr>
        <p:txBody>
          <a:bodyPr>
            <a:spAutoFit/>
          </a:bodyPr>
          <a:lstStyle/>
          <a:p>
            <a:pPr algn="ctr"/>
            <a:r>
              <a:rPr lang="en-US" sz="3200" b="1" dirty="0">
                <a:latin typeface="Times New Roman" pitchFamily="18" charset="0"/>
                <a:cs typeface="Times New Roman" pitchFamily="18" charset="0"/>
              </a:rPr>
              <a:t>Introduction</a:t>
            </a:r>
            <a:endParaRPr lang="ru-RU" sz="3200" dirty="0">
              <a:latin typeface="Times New Roman" pitchFamily="18" charset="0"/>
              <a:cs typeface="Times New Roman" pitchFamily="18" charset="0"/>
            </a:endParaRPr>
          </a:p>
        </p:txBody>
      </p:sp>
      <p:pic>
        <p:nvPicPr>
          <p:cNvPr id="1028" name="Picture 4" descr="SARS-CoV-2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427" y="724222"/>
            <a:ext cx="1286359" cy="1292102"/>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733549" y="4967585"/>
            <a:ext cx="9028299" cy="646331"/>
          </a:xfrm>
          <a:prstGeom prst="rect">
            <a:avLst/>
          </a:prstGeom>
        </p:spPr>
        <p:txBody>
          <a:bodyPr wrap="square">
            <a:spAutoFit/>
          </a:bodyPr>
          <a:lstStyle/>
          <a:p>
            <a:pPr algn="ctr"/>
            <a:r>
              <a:rPr lang="en-US" dirty="0">
                <a:latin typeface="Times New Roman" pitchFamily="18" charset="0"/>
                <a:cs typeface="Times New Roman" pitchFamily="18" charset="0"/>
              </a:rPr>
              <a:t>Coronavirus infection in children is usually mild-to-moderate and many reported cases were asymptomatic </a:t>
            </a:r>
            <a:r>
              <a:rPr lang="en-US" dirty="0" smtClean="0">
                <a:latin typeface="Times New Roman" pitchFamily="18" charset="0"/>
                <a:cs typeface="Times New Roman" pitchFamily="18" charset="0"/>
              </a:rPr>
              <a:t>also</a:t>
            </a:r>
            <a:r>
              <a:rPr lang="en-US" dirty="0">
                <a:latin typeface="Times New Roman" pitchFamily="18" charset="0"/>
                <a:cs typeface="Times New Roman" pitchFamily="18" charset="0"/>
              </a:rPr>
              <a:t>, the rate of infection in children may vary between the </a:t>
            </a:r>
            <a:r>
              <a:rPr lang="en-US" dirty="0" smtClean="0">
                <a:latin typeface="Times New Roman" pitchFamily="18" charset="0"/>
                <a:cs typeface="Times New Roman" pitchFamily="18" charset="0"/>
              </a:rPr>
              <a:t>sexes</a:t>
            </a:r>
            <a:endParaRPr lang="ru-RU" dirty="0">
              <a:latin typeface="Times New Roman" pitchFamily="18" charset="0"/>
              <a:cs typeface="Times New Roman" pitchFamily="18" charset="0"/>
            </a:endParaRPr>
          </a:p>
        </p:txBody>
      </p:sp>
      <p:sp>
        <p:nvSpPr>
          <p:cNvPr id="11" name="Прямоугольник 10"/>
          <p:cNvSpPr/>
          <p:nvPr/>
        </p:nvSpPr>
        <p:spPr>
          <a:xfrm>
            <a:off x="2066923" y="3741866"/>
            <a:ext cx="8201025" cy="646331"/>
          </a:xfrm>
          <a:prstGeom prst="rect">
            <a:avLst/>
          </a:prstGeom>
        </p:spPr>
        <p:txBody>
          <a:bodyPr wrap="square">
            <a:spAutoFit/>
          </a:bodyPr>
          <a:lstStyle/>
          <a:p>
            <a:pPr algn="ctr"/>
            <a:r>
              <a:rPr lang="en-US" dirty="0">
                <a:latin typeface="Times New Roman" pitchFamily="18" charset="0"/>
                <a:cs typeface="Times New Roman" pitchFamily="18" charset="0"/>
              </a:rPr>
              <a:t>Some authors confirm that children compared to adults have better innate immune response and also healthier respiratory system due to smoke-free lifestyle </a:t>
            </a:r>
            <a:endParaRPr lang="ru-RU" dirty="0">
              <a:latin typeface="Times New Roman" pitchFamily="18" charset="0"/>
              <a:cs typeface="Times New Roman" pitchFamily="18" charset="0"/>
            </a:endParaRPr>
          </a:p>
        </p:txBody>
      </p:sp>
      <p:pic>
        <p:nvPicPr>
          <p:cNvPr id="1030" name="Picture 6" descr="How to recognize Covid-19 symptoms in children, based on pediatricians'  advice | Health Central | news.le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7654" y="864210"/>
            <a:ext cx="3846594" cy="25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5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0"/>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802610" y="404904"/>
            <a:ext cx="6096000" cy="461665"/>
          </a:xfrm>
          <a:prstGeom prst="rect">
            <a:avLst/>
          </a:prstGeom>
        </p:spPr>
        <p:txBody>
          <a:bodyPr>
            <a:spAutoFit/>
          </a:bodyPr>
          <a:lstStyle/>
          <a:p>
            <a:pPr algn="ctr"/>
            <a:r>
              <a:rPr lang="en-US" sz="2400" dirty="0" smtClean="0">
                <a:latin typeface="Times New Roman" pitchFamily="18" charset="0"/>
                <a:cs typeface="Times New Roman" pitchFamily="18" charset="0"/>
              </a:rPr>
              <a:t>Aim</a:t>
            </a:r>
            <a:endParaRPr lang="ru-RU" sz="2400" dirty="0">
              <a:latin typeface="Times New Roman" pitchFamily="18" charset="0"/>
              <a:cs typeface="Times New Roman" pitchFamily="18" charset="0"/>
            </a:endParaRPr>
          </a:p>
        </p:txBody>
      </p:sp>
      <p:sp>
        <p:nvSpPr>
          <p:cNvPr id="3" name="Прямоугольник 2"/>
          <p:cNvSpPr/>
          <p:nvPr/>
        </p:nvSpPr>
        <p:spPr>
          <a:xfrm>
            <a:off x="2190749" y="1044646"/>
            <a:ext cx="7953375" cy="646331"/>
          </a:xfrm>
          <a:prstGeom prst="rect">
            <a:avLst/>
          </a:prstGeom>
        </p:spPr>
        <p:txBody>
          <a:bodyPr wrap="square">
            <a:spAutoFit/>
          </a:bodyPr>
          <a:lstStyle/>
          <a:p>
            <a:pPr algn="ctr"/>
            <a:r>
              <a:rPr lang="en-US" dirty="0">
                <a:latin typeface="Times New Roman" pitchFamily="18" charset="0"/>
                <a:cs typeface="Times New Roman" pitchFamily="18" charset="0"/>
              </a:rPr>
              <a:t>The objective of this study was to determine the epidemiological and clinical features of </a:t>
            </a:r>
            <a:r>
              <a:rPr lang="en-US" dirty="0" err="1">
                <a:latin typeface="Times New Roman" pitchFamily="18" charset="0"/>
                <a:cs typeface="Times New Roman" pitchFamily="18" charset="0"/>
              </a:rPr>
              <a:t>paediatric</a:t>
            </a:r>
            <a:r>
              <a:rPr lang="en-US" dirty="0">
                <a:latin typeface="Times New Roman" pitchFamily="18" charset="0"/>
                <a:cs typeface="Times New Roman" pitchFamily="18" charset="0"/>
              </a:rPr>
              <a:t> COVID-19 in The Republic of Kazakhstan. </a:t>
            </a:r>
            <a:endParaRPr lang="ru-RU" dirty="0">
              <a:latin typeface="Times New Roman" pitchFamily="18" charset="0"/>
              <a:cs typeface="Times New Roman" pitchFamily="18" charset="0"/>
            </a:endParaRPr>
          </a:p>
        </p:txBody>
      </p:sp>
      <p:sp>
        <p:nvSpPr>
          <p:cNvPr id="4" name="Прямоугольник 3"/>
          <p:cNvSpPr/>
          <p:nvPr/>
        </p:nvSpPr>
        <p:spPr>
          <a:xfrm>
            <a:off x="1743075" y="5434310"/>
            <a:ext cx="8496300" cy="646331"/>
          </a:xfrm>
          <a:prstGeom prst="rect">
            <a:avLst/>
          </a:prstGeom>
        </p:spPr>
        <p:txBody>
          <a:bodyPr wrap="square">
            <a:spAutoFit/>
          </a:bodyPr>
          <a:lstStyle/>
          <a:p>
            <a:pPr algn="ctr"/>
            <a:r>
              <a:rPr lang="en-US" i="1" dirty="0" smtClean="0"/>
              <a:t>The first </a:t>
            </a:r>
            <a:r>
              <a:rPr lang="en-US" i="1" dirty="0"/>
              <a:t>epidemiological research and analysis of the incidence of coronavirus infection in children in Central Asia, in particular in The Republic of </a:t>
            </a:r>
            <a:r>
              <a:rPr lang="en-US" i="1" dirty="0" smtClean="0"/>
              <a:t>Kazakhstan</a:t>
            </a:r>
            <a:endParaRPr lang="ru-RU" i="1" dirty="0"/>
          </a:p>
        </p:txBody>
      </p:sp>
      <p:sp>
        <p:nvSpPr>
          <p:cNvPr id="8" name="AutoShape 2" descr="COVID-19 pandemic in Kazakhstan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COVID-19 pandemic in Kazakhstan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0" name="Picture 8" descr="Подтверждённые случаи на территории Казахста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512" y="1690977"/>
            <a:ext cx="6043847" cy="370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1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0"/>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95923" y="404904"/>
            <a:ext cx="6096000" cy="830997"/>
          </a:xfrm>
          <a:prstGeom prst="rect">
            <a:avLst/>
          </a:prstGeom>
        </p:spPr>
        <p:txBody>
          <a:bodyPr>
            <a:spAutoFit/>
          </a:bodyPr>
          <a:lstStyle/>
          <a:p>
            <a:pPr algn="ctr"/>
            <a:r>
              <a:rPr lang="en-US" sz="2400" b="1" dirty="0" smtClean="0">
                <a:latin typeface="Times New Roman" pitchFamily="18" charset="0"/>
                <a:cs typeface="Times New Roman" pitchFamily="18" charset="0"/>
              </a:rPr>
              <a:t>Subjects </a:t>
            </a:r>
            <a:r>
              <a:rPr lang="en-US" sz="2400" b="1" dirty="0">
                <a:latin typeface="Times New Roman" pitchFamily="18" charset="0"/>
                <a:cs typeface="Times New Roman" pitchFamily="18" charset="0"/>
              </a:rPr>
              <a:t>and methods</a:t>
            </a:r>
            <a:endParaRPr lang="ru-RU"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p:txBody>
      </p:sp>
      <p:sp>
        <p:nvSpPr>
          <p:cNvPr id="8" name="Прямоугольник 7"/>
          <p:cNvSpPr/>
          <p:nvPr/>
        </p:nvSpPr>
        <p:spPr>
          <a:xfrm>
            <a:off x="441137" y="1507723"/>
            <a:ext cx="6021737" cy="923330"/>
          </a:xfrm>
          <a:prstGeom prst="rect">
            <a:avLst/>
          </a:prstGeom>
        </p:spPr>
        <p:txBody>
          <a:bodyPr wrap="square">
            <a:spAutoFit/>
          </a:bodyPr>
          <a:lstStyle/>
          <a:p>
            <a:pPr algn="ctr"/>
            <a:r>
              <a:rPr lang="en-US" dirty="0">
                <a:latin typeface="Times New Roman" pitchFamily="18" charset="0"/>
                <a:cs typeface="Times New Roman" pitchFamily="18" charset="0"/>
              </a:rPr>
              <a:t>The study focused on the epidemiological and clinical features of confirmed cases of COVID-19 in  all 17 regions of the Republic of Kazakhstan from 6 March to 11 June </a:t>
            </a:r>
            <a:r>
              <a:rPr lang="en-US" dirty="0" smtClean="0">
                <a:latin typeface="Times New Roman" pitchFamily="18" charset="0"/>
                <a:cs typeface="Times New Roman" pitchFamily="18" charset="0"/>
              </a:rPr>
              <a:t>2020</a:t>
            </a:r>
            <a:endParaRPr lang="ru-RU" dirty="0">
              <a:latin typeface="Times New Roman" pitchFamily="18" charset="0"/>
              <a:cs typeface="Times New Roman" pitchFamily="18" charset="0"/>
            </a:endParaRPr>
          </a:p>
        </p:txBody>
      </p:sp>
      <p:sp>
        <p:nvSpPr>
          <p:cNvPr id="9" name="Прямоугольник 8"/>
          <p:cNvSpPr/>
          <p:nvPr/>
        </p:nvSpPr>
        <p:spPr>
          <a:xfrm>
            <a:off x="202122" y="3590392"/>
            <a:ext cx="6875274" cy="923330"/>
          </a:xfrm>
          <a:prstGeom prst="rect">
            <a:avLst/>
          </a:prstGeom>
        </p:spPr>
        <p:txBody>
          <a:bodyPr wrap="square">
            <a:spAutoFit/>
          </a:bodyPr>
          <a:lstStyle/>
          <a:p>
            <a:pPr algn="ctr"/>
            <a:r>
              <a:rPr lang="en-US" dirty="0">
                <a:latin typeface="Times New Roman" pitchFamily="18" charset="0"/>
                <a:cs typeface="Times New Roman" pitchFamily="18" charset="0"/>
              </a:rPr>
              <a:t>Children were subdivided into four age groups according to the WHO classification [9]: neonates and infants (&lt;1 y), young children (1–4 y), older children (5–12 y) and adolescents (13–18 y).</a:t>
            </a:r>
            <a:endParaRPr lang="ru-RU" dirty="0">
              <a:latin typeface="Times New Roman" pitchFamily="18" charset="0"/>
              <a:cs typeface="Times New Roman" pitchFamily="18" charset="0"/>
            </a:endParaRPr>
          </a:p>
        </p:txBody>
      </p:sp>
      <p:sp>
        <p:nvSpPr>
          <p:cNvPr id="10" name="Прямоугольник 9"/>
          <p:cNvSpPr/>
          <p:nvPr/>
        </p:nvSpPr>
        <p:spPr>
          <a:xfrm>
            <a:off x="7381875" y="1615773"/>
            <a:ext cx="4486275" cy="2862322"/>
          </a:xfrm>
          <a:prstGeom prst="rect">
            <a:avLst/>
          </a:prstGeom>
        </p:spPr>
        <p:txBody>
          <a:bodyPr wrap="square">
            <a:spAutoFit/>
          </a:bodyPr>
          <a:lstStyle/>
          <a:p>
            <a:pPr algn="just"/>
            <a:r>
              <a:rPr lang="en-US" dirty="0">
                <a:latin typeface="Times New Roman" pitchFamily="18" charset="0"/>
                <a:cs typeface="Times New Roman" pitchFamily="18" charset="0"/>
              </a:rPr>
              <a:t>The diagnosis of COVID-19 was confirmed by positive PCR results from nasal and pharyngeal swabs from the following groups: patients with symptoms of COVID-19, those with suspected infection (from ‘contact’ category), patients with respiratory disease, and asymptomatic patients. The severity of the disease was determined by clinical symptoms and radiological findings [chest radiograph and computed tomography (CT)]. </a:t>
            </a:r>
            <a:endParaRPr lang="ru-RU" dirty="0">
              <a:latin typeface="Times New Roman" pitchFamily="18" charset="0"/>
              <a:cs typeface="Times New Roman" pitchFamily="18" charset="0"/>
            </a:endParaRPr>
          </a:p>
        </p:txBody>
      </p:sp>
      <p:sp>
        <p:nvSpPr>
          <p:cNvPr id="11" name="Прямоугольник 10"/>
          <p:cNvSpPr/>
          <p:nvPr/>
        </p:nvSpPr>
        <p:spPr>
          <a:xfrm>
            <a:off x="2191073" y="5205710"/>
            <a:ext cx="8543602" cy="707886"/>
          </a:xfrm>
          <a:prstGeom prst="rect">
            <a:avLst/>
          </a:prstGeom>
        </p:spPr>
        <p:txBody>
          <a:bodyPr wrap="square">
            <a:spAutoFit/>
          </a:bodyPr>
          <a:lstStyle/>
          <a:p>
            <a:pPr algn="ctr"/>
            <a:r>
              <a:rPr lang="en-US" sz="2000" dirty="0">
                <a:latin typeface="Times New Roman" pitchFamily="18" charset="0"/>
                <a:cs typeface="Times New Roman" pitchFamily="18" charset="0"/>
              </a:rPr>
              <a:t>Clinical features were compared and disease outcome in patients diagnosed with COVID-19 were examined for a link between age and severity of </a:t>
            </a:r>
            <a:r>
              <a:rPr lang="en-US" sz="2000" dirty="0" smtClean="0">
                <a:latin typeface="Times New Roman" pitchFamily="18" charset="0"/>
                <a:cs typeface="Times New Roman" pitchFamily="18" charset="0"/>
              </a:rPr>
              <a:t>disease</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63733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0"/>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95449" y="4360813"/>
            <a:ext cx="8763001" cy="1477328"/>
          </a:xfrm>
          <a:prstGeom prst="rect">
            <a:avLst/>
          </a:prstGeom>
        </p:spPr>
        <p:txBody>
          <a:bodyPr wrap="square">
            <a:spAutoFit/>
          </a:bodyPr>
          <a:lstStyle/>
          <a:p>
            <a:pPr algn="just"/>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statistical calculations were performed using the SPSS program (version 22.0, IBM SPSS Inc., Chicago, IL, USA) and </a:t>
            </a:r>
            <a:r>
              <a:rPr lang="en-US" i="1" dirty="0">
                <a:latin typeface="Times New Roman" pitchFamily="18" charset="0"/>
                <a:cs typeface="Times New Roman" pitchFamily="18" charset="0"/>
              </a:rPr>
              <a:t>p</a:t>
            </a:r>
            <a:r>
              <a:rPr lang="en-US" dirty="0">
                <a:latin typeface="Times New Roman" pitchFamily="18" charset="0"/>
                <a:cs typeface="Times New Roman" pitchFamily="18" charset="0"/>
              </a:rPr>
              <a:t>&lt;0.05 was considered statistically significant. Continuous and categorical variables were presented as mean (SD) and </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 (%), respectively. The χ</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and Fisher’s Exact tests were used to calculate categorical variables.</a:t>
            </a:r>
            <a:endParaRPr lang="ru-RU"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5" name="Прямоугольник 4"/>
          <p:cNvSpPr/>
          <p:nvPr/>
        </p:nvSpPr>
        <p:spPr>
          <a:xfrm>
            <a:off x="4594686" y="159808"/>
            <a:ext cx="2497800" cy="461665"/>
          </a:xfrm>
          <a:prstGeom prst="rect">
            <a:avLst/>
          </a:prstGeom>
        </p:spPr>
        <p:txBody>
          <a:bodyPr wrap="none">
            <a:spAutoFit/>
          </a:bodyPr>
          <a:lstStyle/>
          <a:p>
            <a:r>
              <a:rPr lang="en-US" sz="2400" i="1" dirty="0">
                <a:latin typeface="Times New Roman" pitchFamily="18" charset="0"/>
                <a:cs typeface="Times New Roman" pitchFamily="18" charset="0"/>
              </a:rPr>
              <a:t>Statistical analysis</a:t>
            </a:r>
            <a:endParaRPr lang="ru-RU" sz="2400" dirty="0">
              <a:latin typeface="Times New Roman" pitchFamily="18" charset="0"/>
              <a:cs typeface="Times New Roman" pitchFamily="18" charset="0"/>
            </a:endParaRPr>
          </a:p>
        </p:txBody>
      </p:sp>
      <p:pic>
        <p:nvPicPr>
          <p:cNvPr id="5122" name="Picture 2" descr="Statistical Analysis Types | 7 Different Types of Statistical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883" y="903907"/>
            <a:ext cx="5222005" cy="294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3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1464" y="130052"/>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3676800188"/>
              </p:ext>
            </p:extLst>
          </p:nvPr>
        </p:nvGraphicFramePr>
        <p:xfrm>
          <a:off x="1890827" y="130052"/>
          <a:ext cx="4586173" cy="2404872"/>
        </p:xfrm>
        <a:graphic>
          <a:graphicData uri="http://schemas.openxmlformats.org/drawingml/2006/table">
            <a:tbl>
              <a:tblPr firstRow="1">
                <a:tableStyleId>{5C22544A-7EE6-4342-B048-85BDC9FD1C3A}</a:tableStyleId>
              </a:tblPr>
              <a:tblGrid>
                <a:gridCol w="3319348"/>
                <a:gridCol w="1266825"/>
              </a:tblGrid>
              <a:tr h="106680">
                <a:tc>
                  <a:txBody>
                    <a:bodyPr/>
                    <a:lstStyle/>
                    <a:p>
                      <a:pPr>
                        <a:lnSpc>
                          <a:spcPct val="115000"/>
                        </a:lnSpc>
                        <a:spcAft>
                          <a:spcPts val="0"/>
                        </a:spcAft>
                      </a:pPr>
                      <a:r>
                        <a:rPr lang="ru-RU" sz="1200" dirty="0">
                          <a:effectLst/>
                        </a:rPr>
                        <a:t>Characteristics</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err="1" smtClean="0">
                          <a:effectLst/>
                        </a:rPr>
                        <a:t>Value</a:t>
                      </a:r>
                      <a:r>
                        <a:rPr lang="ru-RU" sz="1100" baseline="0" dirty="0" smtClean="0">
                          <a:effectLst/>
                        </a:rPr>
                        <a:t> </a:t>
                      </a:r>
                      <a:r>
                        <a:rPr lang="ru-RU" sz="1200" dirty="0" smtClean="0">
                          <a:effectLst/>
                        </a:rPr>
                        <a:t>N </a:t>
                      </a:r>
                      <a:r>
                        <a:rPr lang="ru-RU" sz="1200" dirty="0">
                          <a:effectLst/>
                        </a:rPr>
                        <a:t>(%)</a:t>
                      </a:r>
                      <a:endParaRPr lang="ru-RU" sz="1100" dirty="0">
                        <a:effectLst/>
                        <a:latin typeface="Calibri"/>
                        <a:ea typeface="Calibri"/>
                        <a:cs typeface="Times New Roman"/>
                      </a:endParaRPr>
                    </a:p>
                  </a:txBody>
                  <a:tcPr marL="68580" marR="68580" marT="0" marB="0"/>
                </a:tc>
              </a:tr>
              <a:tr h="106680">
                <a:tc>
                  <a:txBody>
                    <a:bodyPr/>
                    <a:lstStyle/>
                    <a:p>
                      <a:pPr>
                        <a:spcAft>
                          <a:spcPts val="0"/>
                        </a:spcAft>
                      </a:pPr>
                      <a:r>
                        <a:rPr lang="en-US" sz="1200" dirty="0">
                          <a:effectLst/>
                        </a:rPr>
                        <a:t>Gender, male</a:t>
                      </a:r>
                      <a:endParaRPr lang="ru-RU" sz="1100" dirty="0">
                        <a:effectLst/>
                        <a:latin typeface="Calibri"/>
                        <a:ea typeface="Calibri"/>
                        <a:cs typeface="SimSun"/>
                      </a:endParaRPr>
                    </a:p>
                  </a:txBody>
                  <a:tcPr marL="68580" marR="68580" marT="0" marB="0"/>
                </a:tc>
                <a:tc>
                  <a:txBody>
                    <a:bodyPr/>
                    <a:lstStyle/>
                    <a:p>
                      <a:pPr>
                        <a:spcAft>
                          <a:spcPts val="0"/>
                        </a:spcAft>
                      </a:pPr>
                      <a:r>
                        <a:rPr lang="en-US" sz="1200">
                          <a:effectLst/>
                        </a:rPr>
                        <a:t>366 (56.3)</a:t>
                      </a:r>
                      <a:endParaRPr lang="ru-RU" sz="1100">
                        <a:effectLst/>
                        <a:latin typeface="Calibri"/>
                        <a:ea typeface="Calibri"/>
                        <a:cs typeface="SimSun"/>
                      </a:endParaRPr>
                    </a:p>
                  </a:txBody>
                  <a:tcPr marL="68580" marR="68580" marT="0" marB="0"/>
                </a:tc>
              </a:tr>
              <a:tr h="106680">
                <a:tc>
                  <a:txBody>
                    <a:bodyPr/>
                    <a:lstStyle/>
                    <a:p>
                      <a:pPr>
                        <a:spcAft>
                          <a:spcPts val="0"/>
                        </a:spcAft>
                      </a:pPr>
                      <a:r>
                        <a:rPr lang="en-US" sz="1200" dirty="0">
                          <a:effectLst/>
                        </a:rPr>
                        <a:t>Age, mean [SD]</a:t>
                      </a:r>
                      <a:endParaRPr lang="ru-RU" sz="1100" dirty="0">
                        <a:effectLst/>
                      </a:endParaRPr>
                    </a:p>
                    <a:p>
                      <a:pPr>
                        <a:spcAft>
                          <a:spcPts val="0"/>
                        </a:spcAft>
                      </a:pPr>
                      <a:r>
                        <a:rPr lang="en-US" sz="1200" dirty="0">
                          <a:effectLst/>
                        </a:rPr>
                        <a:t>Age groups</a:t>
                      </a:r>
                      <a:endParaRPr lang="ru-RU" sz="1100" dirty="0">
                        <a:effectLst/>
                        <a:latin typeface="Calibri"/>
                        <a:ea typeface="Calibri"/>
                        <a:cs typeface="SimSun"/>
                      </a:endParaRPr>
                    </a:p>
                  </a:txBody>
                  <a:tcPr marL="68580" marR="68580" marT="0" marB="0"/>
                </a:tc>
                <a:tc>
                  <a:txBody>
                    <a:bodyPr/>
                    <a:lstStyle/>
                    <a:p>
                      <a:pPr>
                        <a:spcAft>
                          <a:spcPts val="0"/>
                        </a:spcAft>
                      </a:pPr>
                      <a:r>
                        <a:rPr lang="en-US" sz="1200" dirty="0">
                          <a:effectLst/>
                        </a:rPr>
                        <a:t>7.1 [6.1]</a:t>
                      </a:r>
                      <a:endParaRPr lang="ru-RU" sz="1100" dirty="0">
                        <a:effectLst/>
                        <a:latin typeface="Calibri"/>
                        <a:ea typeface="Calibri"/>
                        <a:cs typeface="SimSun"/>
                      </a:endParaRPr>
                    </a:p>
                  </a:txBody>
                  <a:tcPr marL="68580" marR="68580" marT="0" marB="0"/>
                </a:tc>
              </a:tr>
              <a:tr h="106680">
                <a:tc>
                  <a:txBody>
                    <a:bodyPr/>
                    <a:lstStyle/>
                    <a:p>
                      <a:pPr>
                        <a:spcAft>
                          <a:spcPts val="0"/>
                        </a:spcAft>
                      </a:pPr>
                      <a:r>
                        <a:rPr lang="en-US" sz="1200" dirty="0">
                          <a:effectLst/>
                        </a:rPr>
                        <a:t>   </a:t>
                      </a:r>
                      <a:r>
                        <a:rPr lang="ru-RU" sz="1200" dirty="0" smtClean="0">
                          <a:effectLst/>
                        </a:rPr>
                        <a:t>    </a:t>
                      </a:r>
                      <a:r>
                        <a:rPr lang="en-US" sz="1200" dirty="0" smtClean="0">
                          <a:effectLst/>
                        </a:rPr>
                        <a:t>neonates </a:t>
                      </a:r>
                      <a:r>
                        <a:rPr lang="en-US" sz="1200" dirty="0">
                          <a:effectLst/>
                        </a:rPr>
                        <a:t>&amp; infants (&lt;1)</a:t>
                      </a:r>
                      <a:endParaRPr lang="ru-RU" sz="1100" dirty="0">
                        <a:effectLst/>
                        <a:latin typeface="Calibri"/>
                        <a:ea typeface="Calibri"/>
                        <a:cs typeface="SimSun"/>
                      </a:endParaRPr>
                    </a:p>
                  </a:txBody>
                  <a:tcPr marL="68580" marR="68580" marT="0" marB="0"/>
                </a:tc>
                <a:tc>
                  <a:txBody>
                    <a:bodyPr/>
                    <a:lstStyle/>
                    <a:p>
                      <a:pPr>
                        <a:spcAft>
                          <a:spcPts val="0"/>
                        </a:spcAft>
                      </a:pPr>
                      <a:r>
                        <a:rPr lang="en-US" sz="1200">
                          <a:effectLst/>
                        </a:rPr>
                        <a:t>122 (18.8)</a:t>
                      </a:r>
                      <a:endParaRPr lang="ru-RU" sz="1100">
                        <a:effectLst/>
                        <a:latin typeface="Calibri"/>
                        <a:ea typeface="Calibri"/>
                        <a:cs typeface="SimSun"/>
                      </a:endParaRPr>
                    </a:p>
                  </a:txBody>
                  <a:tcPr marL="68580" marR="68580" marT="0" marB="0"/>
                </a:tc>
              </a:tr>
              <a:tr h="106680">
                <a:tc>
                  <a:txBody>
                    <a:bodyPr/>
                    <a:lstStyle/>
                    <a:p>
                      <a:pPr>
                        <a:spcAft>
                          <a:spcPts val="0"/>
                        </a:spcAft>
                      </a:pPr>
                      <a:r>
                        <a:rPr lang="en-US" sz="1200" dirty="0">
                          <a:effectLst/>
                        </a:rPr>
                        <a:t>  </a:t>
                      </a:r>
                      <a:r>
                        <a:rPr lang="ru-RU" sz="1200" dirty="0" smtClean="0">
                          <a:effectLst/>
                        </a:rPr>
                        <a:t>     </a:t>
                      </a:r>
                      <a:r>
                        <a:rPr lang="en-US" sz="1200" dirty="0" smtClean="0">
                          <a:effectLst/>
                        </a:rPr>
                        <a:t> </a:t>
                      </a:r>
                      <a:r>
                        <a:rPr lang="en-US" sz="1200" dirty="0">
                          <a:effectLst/>
                        </a:rPr>
                        <a:t>young children (1-4)</a:t>
                      </a:r>
                      <a:endParaRPr lang="ru-RU" sz="1100" dirty="0">
                        <a:effectLst/>
                        <a:latin typeface="Calibri"/>
                        <a:ea typeface="Calibri"/>
                        <a:cs typeface="SimSun"/>
                      </a:endParaRPr>
                    </a:p>
                  </a:txBody>
                  <a:tcPr marL="68580" marR="68580" marT="0" marB="0"/>
                </a:tc>
                <a:tc>
                  <a:txBody>
                    <a:bodyPr/>
                    <a:lstStyle/>
                    <a:p>
                      <a:pPr>
                        <a:spcAft>
                          <a:spcPts val="0"/>
                        </a:spcAft>
                      </a:pPr>
                      <a:r>
                        <a:rPr lang="en-US" sz="1200">
                          <a:effectLst/>
                        </a:rPr>
                        <a:t>156 (24.0)</a:t>
                      </a:r>
                      <a:endParaRPr lang="ru-RU" sz="1100">
                        <a:effectLst/>
                        <a:latin typeface="Calibri"/>
                        <a:ea typeface="Calibri"/>
                        <a:cs typeface="SimSun"/>
                      </a:endParaRPr>
                    </a:p>
                  </a:txBody>
                  <a:tcPr marL="68580" marR="68580" marT="0" marB="0"/>
                </a:tc>
              </a:tr>
              <a:tr h="106680">
                <a:tc>
                  <a:txBody>
                    <a:bodyPr/>
                    <a:lstStyle/>
                    <a:p>
                      <a:pPr>
                        <a:spcAft>
                          <a:spcPts val="0"/>
                        </a:spcAft>
                      </a:pPr>
                      <a:r>
                        <a:rPr lang="en-US" sz="1200" dirty="0">
                          <a:effectLst/>
                        </a:rPr>
                        <a:t>   </a:t>
                      </a:r>
                      <a:r>
                        <a:rPr lang="ru-RU" sz="1200" dirty="0" smtClean="0">
                          <a:effectLst/>
                        </a:rPr>
                        <a:t>    </a:t>
                      </a:r>
                      <a:r>
                        <a:rPr lang="en-US" sz="1200" dirty="0" smtClean="0">
                          <a:effectLst/>
                        </a:rPr>
                        <a:t>older </a:t>
                      </a:r>
                      <a:r>
                        <a:rPr lang="en-US" sz="1200" dirty="0">
                          <a:effectLst/>
                        </a:rPr>
                        <a:t>children (5-12)</a:t>
                      </a:r>
                      <a:endParaRPr lang="ru-RU" sz="1100" dirty="0">
                        <a:effectLst/>
                        <a:latin typeface="Calibri"/>
                        <a:ea typeface="Calibri"/>
                        <a:cs typeface="SimSun"/>
                      </a:endParaRPr>
                    </a:p>
                  </a:txBody>
                  <a:tcPr marL="68580" marR="68580" marT="0" marB="0"/>
                </a:tc>
                <a:tc>
                  <a:txBody>
                    <a:bodyPr/>
                    <a:lstStyle/>
                    <a:p>
                      <a:pPr>
                        <a:spcAft>
                          <a:spcPts val="0"/>
                        </a:spcAft>
                      </a:pPr>
                      <a:r>
                        <a:rPr lang="en-US" sz="1200">
                          <a:effectLst/>
                        </a:rPr>
                        <a:t>219 (33.7)</a:t>
                      </a:r>
                      <a:endParaRPr lang="ru-RU" sz="1100">
                        <a:effectLst/>
                        <a:latin typeface="Calibri"/>
                        <a:ea typeface="Calibri"/>
                        <a:cs typeface="SimSun"/>
                      </a:endParaRPr>
                    </a:p>
                  </a:txBody>
                  <a:tcPr marL="68580" marR="68580" marT="0" marB="0"/>
                </a:tc>
              </a:tr>
              <a:tr h="106680">
                <a:tc>
                  <a:txBody>
                    <a:bodyPr/>
                    <a:lstStyle/>
                    <a:p>
                      <a:pPr>
                        <a:spcAft>
                          <a:spcPts val="0"/>
                        </a:spcAft>
                      </a:pPr>
                      <a:r>
                        <a:rPr lang="en-US" sz="1200" dirty="0">
                          <a:effectLst/>
                        </a:rPr>
                        <a:t>   </a:t>
                      </a:r>
                      <a:r>
                        <a:rPr lang="ru-RU" sz="1200" dirty="0" smtClean="0">
                          <a:effectLst/>
                        </a:rPr>
                        <a:t>    </a:t>
                      </a:r>
                      <a:r>
                        <a:rPr lang="en-US" sz="1200" dirty="0" smtClean="0">
                          <a:effectLst/>
                        </a:rPr>
                        <a:t>adolescents </a:t>
                      </a:r>
                      <a:r>
                        <a:rPr lang="en-US" sz="1200" dirty="0">
                          <a:effectLst/>
                        </a:rPr>
                        <a:t>(13-18)</a:t>
                      </a:r>
                      <a:endParaRPr lang="ru-RU" sz="1100" dirty="0">
                        <a:effectLst/>
                        <a:latin typeface="Calibri"/>
                        <a:ea typeface="Calibri"/>
                        <a:cs typeface="SimSun"/>
                      </a:endParaRPr>
                    </a:p>
                  </a:txBody>
                  <a:tcPr marL="68580" marR="68580" marT="0" marB="0"/>
                </a:tc>
                <a:tc>
                  <a:txBody>
                    <a:bodyPr/>
                    <a:lstStyle/>
                    <a:p>
                      <a:pPr>
                        <a:spcAft>
                          <a:spcPts val="0"/>
                        </a:spcAft>
                      </a:pPr>
                      <a:r>
                        <a:rPr lang="en-US" sz="1200" dirty="0">
                          <a:effectLst/>
                        </a:rPr>
                        <a:t>153 (23.5)</a:t>
                      </a:r>
                      <a:endParaRPr lang="ru-RU" sz="1100" dirty="0">
                        <a:effectLst/>
                        <a:latin typeface="Calibri"/>
                        <a:ea typeface="Calibri"/>
                        <a:cs typeface="SimSun"/>
                      </a:endParaRPr>
                    </a:p>
                  </a:txBody>
                  <a:tcPr marL="68580" marR="68580" marT="0" marB="0"/>
                </a:tc>
              </a:tr>
              <a:tr h="106680">
                <a:tc>
                  <a:txBody>
                    <a:bodyPr/>
                    <a:lstStyle/>
                    <a:p>
                      <a:pPr>
                        <a:spcAft>
                          <a:spcPts val="0"/>
                        </a:spcAft>
                      </a:pPr>
                      <a:r>
                        <a:rPr lang="en-US" sz="1200">
                          <a:effectLst/>
                        </a:rPr>
                        <a:t>Residents, urban</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483 (74.3)</a:t>
                      </a:r>
                      <a:endParaRPr lang="ru-RU" sz="1100">
                        <a:effectLst/>
                        <a:latin typeface="Calibri"/>
                        <a:ea typeface="Calibri"/>
                        <a:cs typeface="SimSun"/>
                      </a:endParaRPr>
                    </a:p>
                  </a:txBody>
                  <a:tcPr marL="68580" marR="68580" marT="0" marB="0"/>
                </a:tc>
              </a:tr>
              <a:tr h="106680">
                <a:tc>
                  <a:txBody>
                    <a:bodyPr/>
                    <a:lstStyle/>
                    <a:p>
                      <a:pPr>
                        <a:spcAft>
                          <a:spcPts val="0"/>
                        </a:spcAft>
                      </a:pPr>
                      <a:r>
                        <a:rPr lang="en-US" sz="1200">
                          <a:effectLst/>
                        </a:rPr>
                        <a:t>  The presence of symptoms before case  </a:t>
                      </a:r>
                      <a:endParaRPr lang="ru-RU" sz="1100">
                        <a:effectLst/>
                      </a:endParaRPr>
                    </a:p>
                    <a:p>
                      <a:pPr>
                        <a:spcAft>
                          <a:spcPts val="0"/>
                        </a:spcAft>
                      </a:pPr>
                      <a:r>
                        <a:rPr lang="en-US" sz="1200">
                          <a:effectLst/>
                        </a:rPr>
                        <a:t>   registration</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197 (30.3)</a:t>
                      </a:r>
                      <a:endParaRPr lang="ru-RU" sz="1100">
                        <a:effectLst/>
                        <a:latin typeface="Calibri"/>
                        <a:ea typeface="Calibri"/>
                        <a:cs typeface="SimSun"/>
                      </a:endParaRPr>
                    </a:p>
                  </a:txBody>
                  <a:tcPr marL="68580" marR="68580" marT="0" marB="0"/>
                </a:tc>
              </a:tr>
              <a:tr h="295275">
                <a:tc>
                  <a:txBody>
                    <a:bodyPr/>
                    <a:lstStyle/>
                    <a:p>
                      <a:pPr>
                        <a:spcAft>
                          <a:spcPts val="0"/>
                        </a:spcAft>
                      </a:pPr>
                      <a:r>
                        <a:rPr lang="en-US" sz="1200">
                          <a:effectLst/>
                        </a:rPr>
                        <a:t>  The presence of symptoms after case   </a:t>
                      </a:r>
                      <a:endParaRPr lang="ru-RU" sz="1100">
                        <a:effectLst/>
                      </a:endParaRPr>
                    </a:p>
                    <a:p>
                      <a:pPr>
                        <a:spcAft>
                          <a:spcPts val="0"/>
                        </a:spcAft>
                      </a:pPr>
                      <a:r>
                        <a:rPr lang="en-US" sz="1200">
                          <a:effectLst/>
                        </a:rPr>
                        <a:t>  registration</a:t>
                      </a:r>
                      <a:endParaRPr lang="ru-RU" sz="1100">
                        <a:effectLst/>
                        <a:latin typeface="Calibri"/>
                        <a:ea typeface="Calibri"/>
                        <a:cs typeface="SimSun"/>
                      </a:endParaRPr>
                    </a:p>
                  </a:txBody>
                  <a:tcPr marL="68580" marR="68580" marT="0" marB="0"/>
                </a:tc>
                <a:tc>
                  <a:txBody>
                    <a:bodyPr/>
                    <a:lstStyle/>
                    <a:p>
                      <a:pPr>
                        <a:spcAft>
                          <a:spcPts val="0"/>
                        </a:spcAft>
                      </a:pPr>
                      <a:r>
                        <a:rPr lang="en-US" sz="1200" dirty="0">
                          <a:effectLst/>
                        </a:rPr>
                        <a:t>138 (21.2)</a:t>
                      </a:r>
                      <a:endParaRPr lang="ru-RU" sz="1100" dirty="0">
                        <a:effectLst/>
                        <a:latin typeface="Calibri"/>
                        <a:ea typeface="Calibri"/>
                        <a:cs typeface="SimSun"/>
                      </a:endParaRPr>
                    </a:p>
                  </a:txBody>
                  <a:tcPr marL="68580" marR="68580" marT="0" marB="0"/>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958553240"/>
              </p:ext>
            </p:extLst>
          </p:nvPr>
        </p:nvGraphicFramePr>
        <p:xfrm>
          <a:off x="1947977" y="2656205"/>
          <a:ext cx="4576648" cy="3416935"/>
        </p:xfrm>
        <a:graphic>
          <a:graphicData uri="http://schemas.openxmlformats.org/drawingml/2006/table">
            <a:tbl>
              <a:tblPr firstRow="1">
                <a:tableStyleId>{5C22544A-7EE6-4342-B048-85BDC9FD1C3A}</a:tableStyleId>
              </a:tblPr>
              <a:tblGrid>
                <a:gridCol w="3300298"/>
                <a:gridCol w="1276350"/>
              </a:tblGrid>
              <a:tr h="143351">
                <a:tc>
                  <a:txBody>
                    <a:bodyPr/>
                    <a:lstStyle/>
                    <a:p>
                      <a:pPr>
                        <a:spcAft>
                          <a:spcPts val="0"/>
                        </a:spcAft>
                      </a:pPr>
                      <a:r>
                        <a:rPr lang="en-US" sz="1200" dirty="0">
                          <a:effectLst/>
                        </a:rPr>
                        <a:t>Symptoms</a:t>
                      </a:r>
                      <a:endParaRPr lang="ru-RU" sz="1100" dirty="0">
                        <a:effectLst/>
                        <a:latin typeface="Calibri"/>
                        <a:ea typeface="Calibri"/>
                        <a:cs typeface="SimSun"/>
                      </a:endParaRPr>
                    </a:p>
                  </a:txBody>
                  <a:tcPr marL="68580" marR="68580" marT="0" marB="0"/>
                </a:tc>
                <a:tc>
                  <a:txBody>
                    <a:bodyPr/>
                    <a:lstStyle/>
                    <a:p>
                      <a:pPr>
                        <a:spcAft>
                          <a:spcPts val="0"/>
                        </a:spcAft>
                      </a:pPr>
                      <a:r>
                        <a:rPr lang="en-US" sz="1200" dirty="0">
                          <a:effectLst/>
                        </a:rPr>
                        <a:t>       </a:t>
                      </a:r>
                      <a:r>
                        <a:rPr lang="ru-RU" sz="1200" dirty="0">
                          <a:effectLst/>
                        </a:rPr>
                        <a:t>306 (47.1)</a:t>
                      </a:r>
                      <a:endParaRPr lang="ru-RU" sz="1100" dirty="0">
                        <a:effectLst/>
                        <a:latin typeface="Calibri"/>
                        <a:ea typeface="Calibri"/>
                        <a:cs typeface="SimSun"/>
                      </a:endParaRPr>
                    </a:p>
                  </a:txBody>
                  <a:tcPr marL="68580" marR="68580" marT="0" marB="0"/>
                </a:tc>
              </a:tr>
              <a:tr h="106680">
                <a:tc>
                  <a:txBody>
                    <a:bodyPr/>
                    <a:lstStyle/>
                    <a:p>
                      <a:pPr>
                        <a:spcAft>
                          <a:spcPts val="0"/>
                        </a:spcAft>
                      </a:pPr>
                      <a:r>
                        <a:rPr lang="en-US" sz="1200">
                          <a:effectLst/>
                        </a:rPr>
                        <a:t>  Cough</a:t>
                      </a:r>
                      <a:endParaRPr lang="ru-RU" sz="1100">
                        <a:effectLst/>
                        <a:latin typeface="Calibri"/>
                        <a:ea typeface="Calibri"/>
                        <a:cs typeface="SimSun"/>
                      </a:endParaRPr>
                    </a:p>
                  </a:txBody>
                  <a:tcPr marL="68580" marR="68580" marT="0" marB="0"/>
                </a:tc>
                <a:tc>
                  <a:txBody>
                    <a:bodyPr/>
                    <a:lstStyle/>
                    <a:p>
                      <a:pPr>
                        <a:spcAft>
                          <a:spcPts val="0"/>
                        </a:spcAft>
                      </a:pPr>
                      <a:r>
                        <a:rPr lang="en-US" sz="1200" dirty="0">
                          <a:effectLst/>
                        </a:rPr>
                        <a:t>96 (14.8)</a:t>
                      </a:r>
                      <a:endParaRPr lang="ru-RU" sz="1100" dirty="0">
                        <a:effectLst/>
                        <a:latin typeface="Calibri"/>
                        <a:ea typeface="Calibri"/>
                        <a:cs typeface="SimSun"/>
                      </a:endParaRPr>
                    </a:p>
                  </a:txBody>
                  <a:tcPr marL="68580" marR="68580" marT="0" marB="0"/>
                </a:tc>
              </a:tr>
              <a:tr h="106680">
                <a:tc>
                  <a:txBody>
                    <a:bodyPr/>
                    <a:lstStyle/>
                    <a:p>
                      <a:pPr>
                        <a:spcAft>
                          <a:spcPts val="0"/>
                        </a:spcAft>
                      </a:pPr>
                      <a:r>
                        <a:rPr lang="en-US" sz="1200">
                          <a:effectLst/>
                        </a:rPr>
                        <a:t>  Sore throat</a:t>
                      </a:r>
                      <a:endParaRPr lang="ru-RU" sz="1100">
                        <a:effectLst/>
                        <a:latin typeface="Calibri"/>
                        <a:ea typeface="Calibri"/>
                        <a:cs typeface="SimSun"/>
                      </a:endParaRPr>
                    </a:p>
                  </a:txBody>
                  <a:tcPr marL="68580" marR="68580" marT="0" marB="0"/>
                </a:tc>
                <a:tc>
                  <a:txBody>
                    <a:bodyPr/>
                    <a:lstStyle/>
                    <a:p>
                      <a:pPr>
                        <a:spcAft>
                          <a:spcPts val="0"/>
                        </a:spcAft>
                      </a:pPr>
                      <a:r>
                        <a:rPr lang="en-US" sz="1200" dirty="0">
                          <a:effectLst/>
                        </a:rPr>
                        <a:t>83 (12.8)</a:t>
                      </a:r>
                      <a:endParaRPr lang="ru-RU" sz="1100" dirty="0">
                        <a:effectLst/>
                        <a:latin typeface="Calibri"/>
                        <a:ea typeface="Calibri"/>
                        <a:cs typeface="SimSun"/>
                      </a:endParaRPr>
                    </a:p>
                  </a:txBody>
                  <a:tcPr marL="68580" marR="68580" marT="0" marB="0"/>
                </a:tc>
              </a:tr>
              <a:tr h="106680">
                <a:tc>
                  <a:txBody>
                    <a:bodyPr/>
                    <a:lstStyle/>
                    <a:p>
                      <a:pPr>
                        <a:spcAft>
                          <a:spcPts val="0"/>
                        </a:spcAft>
                      </a:pPr>
                      <a:r>
                        <a:rPr lang="en-US" sz="1200">
                          <a:effectLst/>
                        </a:rPr>
                        <a:t>  Fever</a:t>
                      </a:r>
                      <a:endParaRPr lang="ru-RU" sz="1100">
                        <a:effectLst/>
                        <a:latin typeface="Calibri"/>
                        <a:ea typeface="Calibri"/>
                        <a:cs typeface="SimSun"/>
                      </a:endParaRPr>
                    </a:p>
                  </a:txBody>
                  <a:tcPr marL="68580" marR="68580" marT="0" marB="0"/>
                </a:tc>
                <a:tc>
                  <a:txBody>
                    <a:bodyPr/>
                    <a:lstStyle/>
                    <a:p>
                      <a:pPr>
                        <a:spcAft>
                          <a:spcPts val="0"/>
                        </a:spcAft>
                      </a:pPr>
                      <a:r>
                        <a:rPr lang="en-US" sz="1200" dirty="0">
                          <a:effectLst/>
                        </a:rPr>
                        <a:t>59 (9.1)</a:t>
                      </a:r>
                      <a:endParaRPr lang="ru-RU" sz="1100" dirty="0">
                        <a:effectLst/>
                        <a:latin typeface="Calibri"/>
                        <a:ea typeface="Calibri"/>
                        <a:cs typeface="SimSun"/>
                      </a:endParaRPr>
                    </a:p>
                  </a:txBody>
                  <a:tcPr marL="68580" marR="68580" marT="0" marB="0"/>
                </a:tc>
              </a:tr>
              <a:tr h="106680">
                <a:tc>
                  <a:txBody>
                    <a:bodyPr/>
                    <a:lstStyle/>
                    <a:p>
                      <a:pPr>
                        <a:spcAft>
                          <a:spcPts val="0"/>
                        </a:spcAft>
                      </a:pPr>
                      <a:r>
                        <a:rPr lang="en-US" sz="1200">
                          <a:effectLst/>
                        </a:rPr>
                        <a:t>  Rhinorrhea</a:t>
                      </a:r>
                      <a:endParaRPr lang="ru-RU" sz="1100">
                        <a:effectLst/>
                        <a:latin typeface="Calibri"/>
                        <a:ea typeface="Calibri"/>
                        <a:cs typeface="SimSun"/>
                      </a:endParaRPr>
                    </a:p>
                  </a:txBody>
                  <a:tcPr marL="68580" marR="68580" marT="0" marB="0"/>
                </a:tc>
                <a:tc>
                  <a:txBody>
                    <a:bodyPr/>
                    <a:lstStyle/>
                    <a:p>
                      <a:pPr>
                        <a:spcAft>
                          <a:spcPts val="0"/>
                        </a:spcAft>
                      </a:pPr>
                      <a:r>
                        <a:rPr lang="en-US" sz="1200" dirty="0">
                          <a:effectLst/>
                        </a:rPr>
                        <a:t>36 (5.5)</a:t>
                      </a:r>
                      <a:endParaRPr lang="ru-RU" sz="1100" dirty="0">
                        <a:effectLst/>
                        <a:latin typeface="Calibri"/>
                        <a:ea typeface="Calibri"/>
                        <a:cs typeface="SimSun"/>
                      </a:endParaRPr>
                    </a:p>
                  </a:txBody>
                  <a:tcPr marL="68580" marR="68580" marT="0" marB="0"/>
                </a:tc>
              </a:tr>
              <a:tr h="106680">
                <a:tc>
                  <a:txBody>
                    <a:bodyPr/>
                    <a:lstStyle/>
                    <a:p>
                      <a:pPr>
                        <a:spcAft>
                          <a:spcPts val="0"/>
                        </a:spcAft>
                      </a:pPr>
                      <a:r>
                        <a:rPr lang="en-US" sz="1200">
                          <a:effectLst/>
                        </a:rPr>
                        <a:t>  Diarrhea</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13 (2.0)</a:t>
                      </a:r>
                      <a:endParaRPr lang="ru-RU" sz="1100">
                        <a:effectLst/>
                        <a:latin typeface="Calibri"/>
                        <a:ea typeface="Calibri"/>
                        <a:cs typeface="SimSun"/>
                      </a:endParaRPr>
                    </a:p>
                  </a:txBody>
                  <a:tcPr marL="68580" marR="68580" marT="0" marB="0"/>
                </a:tc>
              </a:tr>
              <a:tr h="106680">
                <a:tc>
                  <a:txBody>
                    <a:bodyPr/>
                    <a:lstStyle/>
                    <a:p>
                      <a:pPr>
                        <a:spcAft>
                          <a:spcPts val="0"/>
                        </a:spcAft>
                      </a:pPr>
                      <a:r>
                        <a:rPr lang="en-US" sz="1200">
                          <a:effectLst/>
                        </a:rPr>
                        <a:t>  Dyspnea</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12 (1.8)</a:t>
                      </a:r>
                      <a:endParaRPr lang="ru-RU" sz="1100">
                        <a:effectLst/>
                        <a:latin typeface="Calibri"/>
                        <a:ea typeface="Calibri"/>
                        <a:cs typeface="SimSun"/>
                      </a:endParaRPr>
                    </a:p>
                  </a:txBody>
                  <a:tcPr marL="68580" marR="68580" marT="0" marB="0"/>
                </a:tc>
              </a:tr>
              <a:tr h="106680">
                <a:tc>
                  <a:txBody>
                    <a:bodyPr/>
                    <a:lstStyle/>
                    <a:p>
                      <a:pPr>
                        <a:spcAft>
                          <a:spcPts val="0"/>
                        </a:spcAft>
                      </a:pPr>
                      <a:r>
                        <a:rPr lang="en-US" sz="1200">
                          <a:effectLst/>
                        </a:rPr>
                        <a:t>  Muscle pain</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7 (1.1)</a:t>
                      </a:r>
                      <a:endParaRPr lang="ru-RU" sz="1100">
                        <a:effectLst/>
                        <a:latin typeface="Calibri"/>
                        <a:ea typeface="Calibri"/>
                        <a:cs typeface="SimSun"/>
                      </a:endParaRPr>
                    </a:p>
                  </a:txBody>
                  <a:tcPr marL="68580" marR="68580" marT="0" marB="0"/>
                </a:tc>
              </a:tr>
              <a:tr h="200025">
                <a:tc>
                  <a:txBody>
                    <a:bodyPr/>
                    <a:lstStyle/>
                    <a:p>
                      <a:pPr>
                        <a:spcAft>
                          <a:spcPts val="0"/>
                        </a:spcAft>
                      </a:pPr>
                      <a:r>
                        <a:rPr lang="en-US" sz="1200">
                          <a:effectLst/>
                        </a:rPr>
                        <a:t>Co-morbidities</a:t>
                      </a:r>
                      <a:r>
                        <a:rPr lang="ru-RU" sz="1200">
                          <a:effectLst/>
                        </a:rPr>
                        <a:t>     </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7</a:t>
                      </a:r>
                      <a:r>
                        <a:rPr lang="ru-RU" sz="1200">
                          <a:effectLst/>
                        </a:rPr>
                        <a:t>6</a:t>
                      </a:r>
                      <a:r>
                        <a:rPr lang="en-US" sz="1200">
                          <a:effectLst/>
                        </a:rPr>
                        <a:t> (11.2)</a:t>
                      </a:r>
                      <a:endParaRPr lang="ru-RU" sz="1100">
                        <a:effectLst/>
                        <a:latin typeface="Calibri"/>
                        <a:ea typeface="Calibri"/>
                        <a:cs typeface="SimSun"/>
                      </a:endParaRPr>
                    </a:p>
                  </a:txBody>
                  <a:tcPr marL="68580" marR="68580" marT="0" marB="0"/>
                </a:tc>
              </a:tr>
              <a:tr h="158115">
                <a:tc>
                  <a:txBody>
                    <a:bodyPr/>
                    <a:lstStyle/>
                    <a:p>
                      <a:pPr>
                        <a:spcAft>
                          <a:spcPts val="0"/>
                        </a:spcAft>
                      </a:pPr>
                      <a:r>
                        <a:rPr lang="en-US" sz="1200">
                          <a:effectLst/>
                        </a:rPr>
                        <a:t>  Cardiovascular disease</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7 (1.1)  </a:t>
                      </a:r>
                      <a:endParaRPr lang="ru-RU" sz="1100">
                        <a:effectLst/>
                        <a:latin typeface="Calibri"/>
                        <a:ea typeface="Calibri"/>
                        <a:cs typeface="SimSun"/>
                      </a:endParaRPr>
                    </a:p>
                  </a:txBody>
                  <a:tcPr marL="68580" marR="68580" marT="0" marB="0"/>
                </a:tc>
              </a:tr>
              <a:tr h="189230">
                <a:tc>
                  <a:txBody>
                    <a:bodyPr/>
                    <a:lstStyle/>
                    <a:p>
                      <a:pPr>
                        <a:spcAft>
                          <a:spcPts val="0"/>
                        </a:spcAft>
                      </a:pPr>
                      <a:r>
                        <a:rPr lang="en-US" sz="1200">
                          <a:effectLst/>
                        </a:rPr>
                        <a:t>  Hypertension</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8 (1.2)  </a:t>
                      </a:r>
                      <a:endParaRPr lang="ru-RU" sz="1100">
                        <a:effectLst/>
                        <a:latin typeface="Calibri"/>
                        <a:ea typeface="Calibri"/>
                        <a:cs typeface="SimSun"/>
                      </a:endParaRPr>
                    </a:p>
                  </a:txBody>
                  <a:tcPr marL="68580" marR="68580" marT="0" marB="0"/>
                </a:tc>
              </a:tr>
              <a:tr h="200025">
                <a:tc>
                  <a:txBody>
                    <a:bodyPr/>
                    <a:lstStyle/>
                    <a:p>
                      <a:pPr>
                        <a:spcAft>
                          <a:spcPts val="0"/>
                        </a:spcAft>
                      </a:pPr>
                      <a:r>
                        <a:rPr lang="en-US" sz="1200">
                          <a:effectLst/>
                        </a:rPr>
                        <a:t>  Diabetes</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3 (0.5)  </a:t>
                      </a:r>
                      <a:endParaRPr lang="ru-RU" sz="1100">
                        <a:effectLst/>
                        <a:latin typeface="Calibri"/>
                        <a:ea typeface="Calibri"/>
                        <a:cs typeface="SimSun"/>
                      </a:endParaRPr>
                    </a:p>
                  </a:txBody>
                  <a:tcPr marL="68580" marR="68580" marT="0" marB="0"/>
                </a:tc>
              </a:tr>
              <a:tr h="200025">
                <a:tc>
                  <a:txBody>
                    <a:bodyPr/>
                    <a:lstStyle/>
                    <a:p>
                      <a:pPr>
                        <a:spcAft>
                          <a:spcPts val="0"/>
                        </a:spcAft>
                      </a:pPr>
                      <a:r>
                        <a:rPr lang="en-US" sz="1200">
                          <a:effectLst/>
                        </a:rPr>
                        <a:t>  Obesity</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3 (0.5)  </a:t>
                      </a:r>
                      <a:endParaRPr lang="ru-RU" sz="1100">
                        <a:effectLst/>
                        <a:latin typeface="Calibri"/>
                        <a:ea typeface="Calibri"/>
                        <a:cs typeface="SimSun"/>
                      </a:endParaRPr>
                    </a:p>
                  </a:txBody>
                  <a:tcPr marL="68580" marR="68580" marT="0" marB="0"/>
                </a:tc>
              </a:tr>
              <a:tr h="215900">
                <a:tc>
                  <a:txBody>
                    <a:bodyPr/>
                    <a:lstStyle/>
                    <a:p>
                      <a:pPr>
                        <a:spcAft>
                          <a:spcPts val="0"/>
                        </a:spcAft>
                      </a:pPr>
                      <a:r>
                        <a:rPr lang="en-US" sz="1200">
                          <a:effectLst/>
                        </a:rPr>
                        <a:t>  Chronic kidney disease</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2 (0.3)  </a:t>
                      </a:r>
                      <a:endParaRPr lang="ru-RU" sz="1100">
                        <a:effectLst/>
                        <a:latin typeface="Calibri"/>
                        <a:ea typeface="Calibri"/>
                        <a:cs typeface="SimSun"/>
                      </a:endParaRPr>
                    </a:p>
                  </a:txBody>
                  <a:tcPr marL="68580" marR="68580" marT="0" marB="0"/>
                </a:tc>
              </a:tr>
              <a:tr h="200025">
                <a:tc>
                  <a:txBody>
                    <a:bodyPr/>
                    <a:lstStyle/>
                    <a:p>
                      <a:pPr>
                        <a:spcAft>
                          <a:spcPts val="0"/>
                        </a:spcAft>
                      </a:pPr>
                      <a:r>
                        <a:rPr lang="en-US" sz="1200">
                          <a:effectLst/>
                        </a:rPr>
                        <a:t>  Chronic liver disease</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2 (0.3)  </a:t>
                      </a:r>
                      <a:endParaRPr lang="ru-RU" sz="1100">
                        <a:effectLst/>
                        <a:latin typeface="Calibri"/>
                        <a:ea typeface="Calibri"/>
                        <a:cs typeface="SimSun"/>
                      </a:endParaRPr>
                    </a:p>
                  </a:txBody>
                  <a:tcPr marL="68580" marR="68580" marT="0" marB="0"/>
                </a:tc>
              </a:tr>
              <a:tr h="157480">
                <a:tc>
                  <a:txBody>
                    <a:bodyPr/>
                    <a:lstStyle/>
                    <a:p>
                      <a:pPr>
                        <a:spcAft>
                          <a:spcPts val="0"/>
                        </a:spcAft>
                      </a:pPr>
                      <a:r>
                        <a:rPr lang="en-US" sz="1200">
                          <a:effectLst/>
                        </a:rPr>
                        <a:t>  Chronic neurological disease</a:t>
                      </a:r>
                      <a:endParaRPr lang="ru-RU" sz="1100">
                        <a:effectLst/>
                        <a:latin typeface="Calibri"/>
                        <a:ea typeface="Calibri"/>
                        <a:cs typeface="SimSun"/>
                      </a:endParaRPr>
                    </a:p>
                  </a:txBody>
                  <a:tcPr marL="68580" marR="68580" marT="0" marB="0"/>
                </a:tc>
                <a:tc>
                  <a:txBody>
                    <a:bodyPr/>
                    <a:lstStyle/>
                    <a:p>
                      <a:pPr>
                        <a:spcAft>
                          <a:spcPts val="0"/>
                        </a:spcAft>
                      </a:pPr>
                      <a:r>
                        <a:rPr lang="en-US" sz="1200">
                          <a:effectLst/>
                        </a:rPr>
                        <a:t>6 (0.9)  </a:t>
                      </a:r>
                      <a:endParaRPr lang="ru-RU" sz="1100">
                        <a:effectLst/>
                        <a:latin typeface="Calibri"/>
                        <a:ea typeface="Calibri"/>
                        <a:cs typeface="SimSun"/>
                      </a:endParaRPr>
                    </a:p>
                  </a:txBody>
                  <a:tcPr marL="68580" marR="68580" marT="0" marB="0"/>
                </a:tc>
              </a:tr>
              <a:tr h="200025">
                <a:tc>
                  <a:txBody>
                    <a:bodyPr/>
                    <a:lstStyle/>
                    <a:p>
                      <a:pPr>
                        <a:spcAft>
                          <a:spcPts val="0"/>
                        </a:spcAft>
                      </a:pPr>
                      <a:r>
                        <a:rPr lang="en-US" sz="1200">
                          <a:effectLst/>
                        </a:rPr>
                        <a:t>  Anemia</a:t>
                      </a:r>
                      <a:endParaRPr lang="ru-RU" sz="1100">
                        <a:effectLst/>
                        <a:latin typeface="Calibri"/>
                        <a:ea typeface="Calibri"/>
                        <a:cs typeface="SimSun"/>
                      </a:endParaRPr>
                    </a:p>
                  </a:txBody>
                  <a:tcPr marL="68580" marR="68580" marT="0" marB="0"/>
                </a:tc>
                <a:tc>
                  <a:txBody>
                    <a:bodyPr/>
                    <a:lstStyle/>
                    <a:p>
                      <a:pPr>
                        <a:spcAft>
                          <a:spcPts val="0"/>
                        </a:spcAft>
                      </a:pPr>
                      <a:r>
                        <a:rPr lang="en-US" sz="1200" dirty="0">
                          <a:effectLst/>
                        </a:rPr>
                        <a:t>39 (6.0)  </a:t>
                      </a:r>
                      <a:endParaRPr lang="ru-RU" sz="1100" dirty="0">
                        <a:effectLst/>
                        <a:latin typeface="Calibri"/>
                        <a:ea typeface="Calibri"/>
                        <a:cs typeface="SimSun"/>
                      </a:endParaRPr>
                    </a:p>
                  </a:txBody>
                  <a:tcPr marL="68580" marR="68580" marT="0" marB="0"/>
                </a:tc>
              </a:tr>
              <a:tr h="144780">
                <a:tc>
                  <a:txBody>
                    <a:bodyPr/>
                    <a:lstStyle/>
                    <a:p>
                      <a:pPr>
                        <a:spcAft>
                          <a:spcPts val="0"/>
                        </a:spcAft>
                      </a:pPr>
                      <a:r>
                        <a:rPr lang="en-US" sz="1200">
                          <a:effectLst/>
                        </a:rPr>
                        <a:t>  Congenital malformation</a:t>
                      </a:r>
                      <a:endParaRPr lang="ru-RU" sz="1100">
                        <a:effectLst/>
                        <a:latin typeface="Calibri"/>
                        <a:ea typeface="Calibri"/>
                        <a:cs typeface="SimSun"/>
                      </a:endParaRPr>
                    </a:p>
                  </a:txBody>
                  <a:tcPr marL="68580" marR="68580" marT="0" marB="0"/>
                </a:tc>
                <a:tc>
                  <a:txBody>
                    <a:bodyPr/>
                    <a:lstStyle/>
                    <a:p>
                      <a:pPr>
                        <a:spcAft>
                          <a:spcPts val="0"/>
                        </a:spcAft>
                      </a:pPr>
                      <a:r>
                        <a:rPr lang="en-US" sz="1200" dirty="0">
                          <a:effectLst/>
                        </a:rPr>
                        <a:t>6 (0.9)  </a:t>
                      </a:r>
                      <a:endParaRPr lang="ru-RU" sz="1100" dirty="0">
                        <a:effectLst/>
                        <a:latin typeface="Calibri"/>
                        <a:ea typeface="Calibri"/>
                        <a:cs typeface="SimSun"/>
                      </a:endParaRPr>
                    </a:p>
                  </a:txBody>
                  <a:tcPr marL="68580" marR="68580" marT="0" marB="0"/>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347419733"/>
              </p:ext>
            </p:extLst>
          </p:nvPr>
        </p:nvGraphicFramePr>
        <p:xfrm>
          <a:off x="6779098" y="117229"/>
          <a:ext cx="4300783" cy="6766560"/>
        </p:xfrm>
        <a:graphic>
          <a:graphicData uri="http://schemas.openxmlformats.org/drawingml/2006/table">
            <a:tbl>
              <a:tblPr firstRow="1">
                <a:tableStyleId>{5C22544A-7EE6-4342-B048-85BDC9FD1C3A}</a:tableStyleId>
              </a:tblPr>
              <a:tblGrid>
                <a:gridCol w="3436326"/>
                <a:gridCol w="864457"/>
              </a:tblGrid>
              <a:tr h="175144">
                <a:tc>
                  <a:txBody>
                    <a:bodyPr/>
                    <a:lstStyle/>
                    <a:p>
                      <a:pPr>
                        <a:spcAft>
                          <a:spcPts val="0"/>
                        </a:spcAft>
                      </a:pPr>
                      <a:r>
                        <a:rPr lang="en-US" sz="1200" dirty="0">
                          <a:effectLst/>
                        </a:rPr>
                        <a:t>Disease severity </a:t>
                      </a:r>
                      <a:endParaRPr lang="ru-RU" sz="1200" dirty="0">
                        <a:effectLst/>
                        <a:latin typeface="Calibri"/>
                        <a:ea typeface="Calibri"/>
                        <a:cs typeface="SimSun"/>
                      </a:endParaRPr>
                    </a:p>
                  </a:txBody>
                  <a:tcPr marL="43554" marR="43554" marT="0" marB="0"/>
                </a:tc>
                <a:tc>
                  <a:txBody>
                    <a:bodyPr/>
                    <a:lstStyle/>
                    <a:p>
                      <a:pPr>
                        <a:spcAft>
                          <a:spcPts val="0"/>
                        </a:spcAft>
                      </a:pPr>
                      <a:r>
                        <a:rPr lang="en-US" sz="1200">
                          <a:effectLst/>
                        </a:rPr>
                        <a:t> </a:t>
                      </a:r>
                      <a:endParaRPr lang="ru-RU" sz="1200">
                        <a:effectLst/>
                        <a:latin typeface="Calibri"/>
                        <a:ea typeface="Calibri"/>
                        <a:cs typeface="SimSun"/>
                      </a:endParaRPr>
                    </a:p>
                  </a:txBody>
                  <a:tcPr marL="43554" marR="43554" marT="0" marB="0"/>
                </a:tc>
              </a:tr>
              <a:tr h="175144">
                <a:tc>
                  <a:txBody>
                    <a:bodyPr/>
                    <a:lstStyle/>
                    <a:p>
                      <a:pPr>
                        <a:spcAft>
                          <a:spcPts val="0"/>
                        </a:spcAft>
                      </a:pPr>
                      <a:r>
                        <a:rPr lang="en-US" sz="1200" dirty="0">
                          <a:effectLst/>
                        </a:rPr>
                        <a:t>  Mild and w/o symptoms</a:t>
                      </a:r>
                      <a:endParaRPr lang="ru-RU" sz="1200" dirty="0">
                        <a:effectLst/>
                        <a:latin typeface="Calibri"/>
                        <a:ea typeface="Calibri"/>
                        <a:cs typeface="SimSun"/>
                      </a:endParaRPr>
                    </a:p>
                  </a:txBody>
                  <a:tcPr marL="43554" marR="43554" marT="0" marB="0"/>
                </a:tc>
                <a:tc>
                  <a:txBody>
                    <a:bodyPr/>
                    <a:lstStyle/>
                    <a:p>
                      <a:pPr>
                        <a:spcAft>
                          <a:spcPts val="0"/>
                        </a:spcAft>
                      </a:pPr>
                      <a:r>
                        <a:rPr lang="en-US" sz="1200">
                          <a:effectLst/>
                        </a:rPr>
                        <a:t>558 (85.8)</a:t>
                      </a:r>
                      <a:endParaRPr lang="ru-RU" sz="1200">
                        <a:effectLst/>
                        <a:latin typeface="Calibri"/>
                        <a:ea typeface="Calibri"/>
                        <a:cs typeface="SimSun"/>
                      </a:endParaRPr>
                    </a:p>
                  </a:txBody>
                  <a:tcPr marL="43554" marR="43554" marT="0" marB="0"/>
                </a:tc>
              </a:tr>
              <a:tr h="175144">
                <a:tc>
                  <a:txBody>
                    <a:bodyPr/>
                    <a:lstStyle/>
                    <a:p>
                      <a:pPr>
                        <a:spcAft>
                          <a:spcPts val="0"/>
                        </a:spcAft>
                      </a:pPr>
                      <a:r>
                        <a:rPr lang="en-US" sz="1200" dirty="0">
                          <a:effectLst/>
                        </a:rPr>
                        <a:t>  Moderate</a:t>
                      </a:r>
                      <a:endParaRPr lang="ru-RU" sz="1200" dirty="0">
                        <a:effectLst/>
                        <a:latin typeface="Calibri"/>
                        <a:ea typeface="Calibri"/>
                        <a:cs typeface="SimSun"/>
                      </a:endParaRPr>
                    </a:p>
                  </a:txBody>
                  <a:tcPr marL="43554" marR="43554" marT="0" marB="0"/>
                </a:tc>
                <a:tc>
                  <a:txBody>
                    <a:bodyPr/>
                    <a:lstStyle/>
                    <a:p>
                      <a:pPr>
                        <a:spcAft>
                          <a:spcPts val="0"/>
                        </a:spcAft>
                      </a:pPr>
                      <a:r>
                        <a:rPr lang="en-US" sz="1200">
                          <a:effectLst/>
                        </a:rPr>
                        <a:t>88 (13.5)</a:t>
                      </a:r>
                      <a:endParaRPr lang="ru-RU" sz="1200">
                        <a:effectLst/>
                        <a:latin typeface="Calibri"/>
                        <a:ea typeface="Calibri"/>
                        <a:cs typeface="SimSun"/>
                      </a:endParaRPr>
                    </a:p>
                  </a:txBody>
                  <a:tcPr marL="43554" marR="43554" marT="0" marB="0"/>
                </a:tc>
              </a:tr>
              <a:tr h="350287">
                <a:tc>
                  <a:txBody>
                    <a:bodyPr/>
                    <a:lstStyle/>
                    <a:p>
                      <a:pPr>
                        <a:spcAft>
                          <a:spcPts val="0"/>
                        </a:spcAft>
                      </a:pPr>
                      <a:r>
                        <a:rPr lang="en-US" sz="1200" dirty="0">
                          <a:effectLst/>
                        </a:rPr>
                        <a:t>  Severe and critical</a:t>
                      </a:r>
                      <a:endParaRPr lang="ru-RU" sz="1200" dirty="0">
                        <a:effectLst/>
                      </a:endParaRPr>
                    </a:p>
                    <a:p>
                      <a:pPr>
                        <a:spcAft>
                          <a:spcPts val="0"/>
                        </a:spcAft>
                      </a:pPr>
                      <a:r>
                        <a:rPr lang="en-US" sz="1200" dirty="0">
                          <a:effectLst/>
                        </a:rPr>
                        <a:t>Complications</a:t>
                      </a:r>
                      <a:endParaRPr lang="ru-RU" sz="1200" dirty="0">
                        <a:effectLst/>
                        <a:latin typeface="Calibri"/>
                        <a:ea typeface="Calibri"/>
                        <a:cs typeface="SimSun"/>
                      </a:endParaRPr>
                    </a:p>
                  </a:txBody>
                  <a:tcPr marL="43554" marR="43554" marT="0" marB="0"/>
                </a:tc>
                <a:tc>
                  <a:txBody>
                    <a:bodyPr/>
                    <a:lstStyle/>
                    <a:p>
                      <a:pPr>
                        <a:spcAft>
                          <a:spcPts val="0"/>
                        </a:spcAft>
                      </a:pPr>
                      <a:r>
                        <a:rPr lang="en-US" sz="1200">
                          <a:effectLst/>
                        </a:rPr>
                        <a:t>4 (0.6)</a:t>
                      </a:r>
                      <a:endParaRPr lang="ru-RU" sz="1200">
                        <a:effectLst/>
                        <a:latin typeface="Calibri"/>
                        <a:ea typeface="Calibri"/>
                        <a:cs typeface="SimSun"/>
                      </a:endParaRPr>
                    </a:p>
                  </a:txBody>
                  <a:tcPr marL="43554" marR="43554" marT="0" marB="0"/>
                </a:tc>
              </a:tr>
              <a:tr h="175144">
                <a:tc>
                  <a:txBody>
                    <a:bodyPr/>
                    <a:lstStyle/>
                    <a:p>
                      <a:pPr>
                        <a:spcAft>
                          <a:spcPts val="0"/>
                        </a:spcAft>
                      </a:pPr>
                      <a:r>
                        <a:rPr lang="en-US" sz="1200" dirty="0">
                          <a:effectLst/>
                        </a:rPr>
                        <a:t>   Pneumonia diagnosed by CT and/or X-ray</a:t>
                      </a:r>
                      <a:endParaRPr lang="ru-RU" sz="1200" dirty="0">
                        <a:effectLst/>
                        <a:latin typeface="Calibri"/>
                        <a:ea typeface="Calibri"/>
                        <a:cs typeface="SimSun"/>
                      </a:endParaRPr>
                    </a:p>
                  </a:txBody>
                  <a:tcPr marL="43554" marR="43554" marT="0" marB="0"/>
                </a:tc>
                <a:tc>
                  <a:txBody>
                    <a:bodyPr/>
                    <a:lstStyle/>
                    <a:p>
                      <a:pPr>
                        <a:spcAft>
                          <a:spcPts val="0"/>
                        </a:spcAft>
                      </a:pPr>
                      <a:r>
                        <a:rPr lang="en-US" sz="1200">
                          <a:effectLst/>
                        </a:rPr>
                        <a:t>54 (8.</a:t>
                      </a:r>
                      <a:r>
                        <a:rPr lang="ru-RU" sz="1200">
                          <a:effectLst/>
                        </a:rPr>
                        <a:t>3</a:t>
                      </a:r>
                      <a:r>
                        <a:rPr lang="en-US" sz="1200">
                          <a:effectLst/>
                        </a:rPr>
                        <a:t>)</a:t>
                      </a:r>
                      <a:endParaRPr lang="ru-RU" sz="1200">
                        <a:effectLst/>
                        <a:latin typeface="Calibri"/>
                        <a:ea typeface="Calibri"/>
                        <a:cs typeface="SimSun"/>
                      </a:endParaRPr>
                    </a:p>
                  </a:txBody>
                  <a:tcPr marL="43554" marR="43554" marT="0" marB="0"/>
                </a:tc>
              </a:tr>
              <a:tr h="175144">
                <a:tc>
                  <a:txBody>
                    <a:bodyPr/>
                    <a:lstStyle/>
                    <a:p>
                      <a:pPr>
                        <a:spcAft>
                          <a:spcPts val="0"/>
                        </a:spcAft>
                      </a:pPr>
                      <a:r>
                        <a:rPr lang="en-US" sz="1200" dirty="0">
                          <a:effectLst/>
                        </a:rPr>
                        <a:t>   ARDS</a:t>
                      </a:r>
                      <a:endParaRPr lang="ru-RU" sz="1200" dirty="0">
                        <a:effectLst/>
                        <a:latin typeface="Calibri"/>
                        <a:ea typeface="Calibri"/>
                        <a:cs typeface="SimSun"/>
                      </a:endParaRPr>
                    </a:p>
                  </a:txBody>
                  <a:tcPr marL="43554" marR="43554" marT="0" marB="0"/>
                </a:tc>
                <a:tc>
                  <a:txBody>
                    <a:bodyPr/>
                    <a:lstStyle/>
                    <a:p>
                      <a:pPr>
                        <a:spcAft>
                          <a:spcPts val="0"/>
                        </a:spcAft>
                        <a:tabLst>
                          <a:tab pos="638175" algn="l"/>
                        </a:tabLst>
                      </a:pPr>
                      <a:r>
                        <a:rPr lang="en-US" sz="1200">
                          <a:effectLst/>
                        </a:rPr>
                        <a:t>1 (0.2)	</a:t>
                      </a:r>
                      <a:endParaRPr lang="ru-RU" sz="1200">
                        <a:effectLst/>
                        <a:latin typeface="Calibri"/>
                        <a:ea typeface="Calibri"/>
                        <a:cs typeface="SimSun"/>
                      </a:endParaRPr>
                    </a:p>
                  </a:txBody>
                  <a:tcPr marL="43554" marR="43554" marT="0" marB="0"/>
                </a:tc>
              </a:tr>
              <a:tr h="175144">
                <a:tc>
                  <a:txBody>
                    <a:bodyPr/>
                    <a:lstStyle/>
                    <a:p>
                      <a:pPr>
                        <a:spcAft>
                          <a:spcPts val="0"/>
                        </a:spcAft>
                      </a:pPr>
                      <a:r>
                        <a:rPr lang="en-US" sz="1200" dirty="0">
                          <a:effectLst/>
                        </a:rPr>
                        <a:t>Changes in CT</a:t>
                      </a:r>
                      <a:endParaRPr lang="ru-RU" sz="1200" dirty="0">
                        <a:effectLst/>
                        <a:latin typeface="Calibri"/>
                        <a:ea typeface="Calibri"/>
                        <a:cs typeface="SimSun"/>
                      </a:endParaRPr>
                    </a:p>
                  </a:txBody>
                  <a:tcPr marL="43554" marR="43554" marT="0" marB="0"/>
                </a:tc>
                <a:tc>
                  <a:txBody>
                    <a:bodyPr/>
                    <a:lstStyle/>
                    <a:p>
                      <a:pPr>
                        <a:spcAft>
                          <a:spcPts val="0"/>
                        </a:spcAft>
                      </a:pPr>
                      <a:r>
                        <a:rPr lang="en-US" sz="1200">
                          <a:effectLst/>
                        </a:rPr>
                        <a:t>44</a:t>
                      </a:r>
                      <a:r>
                        <a:rPr lang="ru-RU" sz="1200">
                          <a:effectLst/>
                        </a:rPr>
                        <a:t>(6.8)</a:t>
                      </a:r>
                      <a:endParaRPr lang="ru-RU" sz="1200">
                        <a:effectLst/>
                        <a:latin typeface="Calibri"/>
                        <a:ea typeface="Calibri"/>
                        <a:cs typeface="SimSun"/>
                      </a:endParaRPr>
                    </a:p>
                  </a:txBody>
                  <a:tcPr marL="43554" marR="43554" marT="0" marB="0"/>
                </a:tc>
              </a:tr>
              <a:tr h="189617">
                <a:tc>
                  <a:txBody>
                    <a:bodyPr/>
                    <a:lstStyle/>
                    <a:p>
                      <a:pPr>
                        <a:lnSpc>
                          <a:spcPct val="115000"/>
                        </a:lnSpc>
                        <a:spcAft>
                          <a:spcPts val="0"/>
                        </a:spcAft>
                      </a:pPr>
                      <a:r>
                        <a:rPr lang="en-US" sz="1200" dirty="0">
                          <a:effectLst/>
                        </a:rPr>
                        <a:t>   </a:t>
                      </a:r>
                      <a:r>
                        <a:rPr lang="ru-RU" sz="1200" dirty="0" err="1">
                          <a:effectLst/>
                        </a:rPr>
                        <a:t>Round</a:t>
                      </a:r>
                      <a:r>
                        <a:rPr lang="ru-RU" sz="1200" dirty="0">
                          <a:effectLst/>
                        </a:rPr>
                        <a:t> </a:t>
                      </a:r>
                      <a:r>
                        <a:rPr lang="ru-RU" sz="1200" dirty="0" err="1">
                          <a:effectLst/>
                        </a:rPr>
                        <a:t>ground</a:t>
                      </a:r>
                      <a:r>
                        <a:rPr lang="ru-RU" sz="1200" dirty="0">
                          <a:effectLst/>
                        </a:rPr>
                        <a:t> </a:t>
                      </a:r>
                      <a:r>
                        <a:rPr lang="ru-RU" sz="1200" dirty="0" err="1">
                          <a:effectLst/>
                        </a:rPr>
                        <a:t>glass</a:t>
                      </a:r>
                      <a:r>
                        <a:rPr lang="ru-RU" sz="1200" dirty="0">
                          <a:effectLst/>
                        </a:rPr>
                        <a:t> </a:t>
                      </a:r>
                      <a:r>
                        <a:rPr lang="ru-RU" sz="1200" dirty="0" err="1">
                          <a:effectLst/>
                        </a:rPr>
                        <a:t>shadow</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2</a:t>
                      </a:r>
                      <a:r>
                        <a:rPr lang="ru-RU" sz="1200">
                          <a:effectLst/>
                        </a:rPr>
                        <a:t> (0.3)</a:t>
                      </a:r>
                      <a:endParaRPr lang="ru-RU" sz="1200">
                        <a:effectLst/>
                        <a:latin typeface="Calibri"/>
                        <a:ea typeface="Calibri"/>
                        <a:cs typeface="Times New Roman"/>
                      </a:endParaRPr>
                    </a:p>
                  </a:txBody>
                  <a:tcPr marL="43554" marR="43554" marT="0" marB="0" anchor="b"/>
                </a:tc>
              </a:tr>
              <a:tr h="189617">
                <a:tc>
                  <a:txBody>
                    <a:bodyPr/>
                    <a:lstStyle/>
                    <a:p>
                      <a:pPr>
                        <a:lnSpc>
                          <a:spcPct val="115000"/>
                        </a:lnSpc>
                        <a:spcAft>
                          <a:spcPts val="0"/>
                        </a:spcAft>
                      </a:pPr>
                      <a:r>
                        <a:rPr lang="ru-RU" sz="1200" dirty="0">
                          <a:effectLst/>
                        </a:rPr>
                        <a:t>   </a:t>
                      </a:r>
                      <a:r>
                        <a:rPr lang="ru-RU" sz="1200" dirty="0" err="1">
                          <a:effectLst/>
                        </a:rPr>
                        <a:t>Small</a:t>
                      </a:r>
                      <a:r>
                        <a:rPr lang="ru-RU" sz="1200" dirty="0">
                          <a:effectLst/>
                        </a:rPr>
                        <a:t> </a:t>
                      </a:r>
                      <a:r>
                        <a:rPr lang="ru-RU" sz="1200" dirty="0" err="1">
                          <a:effectLst/>
                        </a:rPr>
                        <a:t>ground</a:t>
                      </a:r>
                      <a:r>
                        <a:rPr lang="ru-RU" sz="1200" dirty="0">
                          <a:effectLst/>
                        </a:rPr>
                        <a:t> </a:t>
                      </a:r>
                      <a:r>
                        <a:rPr lang="ru-RU" sz="1200" dirty="0" err="1">
                          <a:effectLst/>
                        </a:rPr>
                        <a:t>glass</a:t>
                      </a:r>
                      <a:r>
                        <a:rPr lang="ru-RU" sz="1200" dirty="0">
                          <a:effectLst/>
                        </a:rPr>
                        <a:t> </a:t>
                      </a:r>
                      <a:r>
                        <a:rPr lang="ru-RU" sz="1200" dirty="0" err="1">
                          <a:effectLst/>
                        </a:rPr>
                        <a:t>shadow</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5</a:t>
                      </a:r>
                      <a:r>
                        <a:rPr lang="ru-RU" sz="1200">
                          <a:effectLst/>
                        </a:rPr>
                        <a:t> (0.8)</a:t>
                      </a:r>
                      <a:endParaRPr lang="ru-RU" sz="1200">
                        <a:effectLst/>
                        <a:latin typeface="Calibri"/>
                        <a:ea typeface="Calibri"/>
                        <a:cs typeface="Times New Roman"/>
                      </a:endParaRPr>
                    </a:p>
                  </a:txBody>
                  <a:tcPr marL="43554" marR="43554" marT="0" marB="0" anchor="b"/>
                </a:tc>
              </a:tr>
              <a:tr h="189617">
                <a:tc>
                  <a:txBody>
                    <a:bodyPr/>
                    <a:lstStyle/>
                    <a:p>
                      <a:pPr>
                        <a:lnSpc>
                          <a:spcPct val="115000"/>
                        </a:lnSpc>
                        <a:spcAft>
                          <a:spcPts val="0"/>
                        </a:spcAft>
                      </a:pPr>
                      <a:r>
                        <a:rPr lang="ru-RU" sz="1200" dirty="0">
                          <a:effectLst/>
                        </a:rPr>
                        <a:t>   </a:t>
                      </a:r>
                      <a:r>
                        <a:rPr lang="ru-RU" sz="1200" dirty="0" err="1">
                          <a:effectLst/>
                        </a:rPr>
                        <a:t>Large</a:t>
                      </a:r>
                      <a:r>
                        <a:rPr lang="ru-RU" sz="1200" dirty="0">
                          <a:effectLst/>
                        </a:rPr>
                        <a:t> </a:t>
                      </a:r>
                      <a:r>
                        <a:rPr lang="ru-RU" sz="1200" dirty="0" err="1">
                          <a:effectLst/>
                        </a:rPr>
                        <a:t>ground</a:t>
                      </a:r>
                      <a:r>
                        <a:rPr lang="ru-RU" sz="1200" dirty="0">
                          <a:effectLst/>
                        </a:rPr>
                        <a:t> </a:t>
                      </a:r>
                      <a:r>
                        <a:rPr lang="ru-RU" sz="1200" dirty="0" err="1">
                          <a:effectLst/>
                        </a:rPr>
                        <a:t>glass</a:t>
                      </a:r>
                      <a:r>
                        <a:rPr lang="ru-RU" sz="1200" dirty="0">
                          <a:effectLst/>
                        </a:rPr>
                        <a:t> </a:t>
                      </a:r>
                      <a:r>
                        <a:rPr lang="ru-RU" sz="1200" dirty="0" err="1">
                          <a:effectLst/>
                        </a:rPr>
                        <a:t>shadow</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7</a:t>
                      </a:r>
                      <a:r>
                        <a:rPr lang="ru-RU" sz="1200">
                          <a:effectLst/>
                        </a:rPr>
                        <a:t> (1.1)</a:t>
                      </a:r>
                      <a:endParaRPr lang="ru-RU" sz="1200">
                        <a:effectLst/>
                        <a:latin typeface="Calibri"/>
                        <a:ea typeface="Calibri"/>
                        <a:cs typeface="Times New Roman"/>
                      </a:endParaRPr>
                    </a:p>
                  </a:txBody>
                  <a:tcPr marL="43554" marR="43554" marT="0" marB="0" anchor="b"/>
                </a:tc>
              </a:tr>
              <a:tr h="189617">
                <a:tc>
                  <a:txBody>
                    <a:bodyPr/>
                    <a:lstStyle/>
                    <a:p>
                      <a:pPr>
                        <a:lnSpc>
                          <a:spcPct val="115000"/>
                        </a:lnSpc>
                        <a:spcAft>
                          <a:spcPts val="0"/>
                        </a:spcAft>
                      </a:pPr>
                      <a:r>
                        <a:rPr lang="en-US" sz="1200" dirty="0">
                          <a:effectLst/>
                        </a:rPr>
                        <a:t>   Large and small mixed ground glass shadow</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5</a:t>
                      </a:r>
                      <a:r>
                        <a:rPr lang="ru-RU" sz="1200">
                          <a:effectLst/>
                        </a:rPr>
                        <a:t> (0.8)</a:t>
                      </a:r>
                      <a:endParaRPr lang="ru-RU" sz="1200">
                        <a:effectLst/>
                        <a:latin typeface="Calibri"/>
                        <a:ea typeface="Calibri"/>
                        <a:cs typeface="Times New Roman"/>
                      </a:endParaRPr>
                    </a:p>
                  </a:txBody>
                  <a:tcPr marL="43554" marR="43554" marT="0" marB="0" anchor="b"/>
                </a:tc>
              </a:tr>
              <a:tr h="189617">
                <a:tc>
                  <a:txBody>
                    <a:bodyPr/>
                    <a:lstStyle/>
                    <a:p>
                      <a:pPr>
                        <a:lnSpc>
                          <a:spcPct val="115000"/>
                        </a:lnSpc>
                        <a:spcAft>
                          <a:spcPts val="0"/>
                        </a:spcAft>
                      </a:pPr>
                      <a:r>
                        <a:rPr lang="en-US" sz="1200" dirty="0">
                          <a:effectLst/>
                        </a:rPr>
                        <a:t>   Ground glass shadow and solid shadow</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 10</a:t>
                      </a:r>
                      <a:r>
                        <a:rPr lang="ru-RU" sz="1200">
                          <a:effectLst/>
                        </a:rPr>
                        <a:t> (1.5)</a:t>
                      </a:r>
                      <a:endParaRPr lang="ru-RU" sz="1200">
                        <a:effectLst/>
                        <a:latin typeface="Calibri"/>
                        <a:ea typeface="Calibri"/>
                        <a:cs typeface="Times New Roman"/>
                      </a:endParaRPr>
                    </a:p>
                  </a:txBody>
                  <a:tcPr marL="43554" marR="43554" marT="0" marB="0" anchor="b"/>
                </a:tc>
              </a:tr>
              <a:tr h="189617">
                <a:tc>
                  <a:txBody>
                    <a:bodyPr/>
                    <a:lstStyle/>
                    <a:p>
                      <a:pPr>
                        <a:lnSpc>
                          <a:spcPct val="115000"/>
                        </a:lnSpc>
                        <a:spcAft>
                          <a:spcPts val="0"/>
                        </a:spcAft>
                      </a:pPr>
                      <a:r>
                        <a:rPr lang="en-US" sz="1200" dirty="0">
                          <a:effectLst/>
                        </a:rPr>
                        <a:t>   </a:t>
                      </a:r>
                      <a:r>
                        <a:rPr lang="ru-RU" sz="1200" dirty="0" err="1">
                          <a:effectLst/>
                        </a:rPr>
                        <a:t>Small</a:t>
                      </a:r>
                      <a:r>
                        <a:rPr lang="ru-RU" sz="1200" dirty="0">
                          <a:effectLst/>
                        </a:rPr>
                        <a:t> </a:t>
                      </a:r>
                      <a:r>
                        <a:rPr lang="ru-RU" sz="1200" dirty="0" err="1">
                          <a:effectLst/>
                        </a:rPr>
                        <a:t>patch</a:t>
                      </a:r>
                      <a:r>
                        <a:rPr lang="ru-RU" sz="1200" dirty="0">
                          <a:effectLst/>
                        </a:rPr>
                        <a:t> </a:t>
                      </a:r>
                      <a:r>
                        <a:rPr lang="ru-RU" sz="1200" dirty="0" err="1">
                          <a:effectLst/>
                        </a:rPr>
                        <a:t>consolidation</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6</a:t>
                      </a:r>
                      <a:r>
                        <a:rPr lang="ru-RU" sz="1200">
                          <a:effectLst/>
                        </a:rPr>
                        <a:t> (0.9)</a:t>
                      </a:r>
                      <a:endParaRPr lang="ru-RU" sz="1200">
                        <a:effectLst/>
                        <a:latin typeface="Calibri"/>
                        <a:ea typeface="Calibri"/>
                        <a:cs typeface="Times New Roman"/>
                      </a:endParaRPr>
                    </a:p>
                  </a:txBody>
                  <a:tcPr marL="43554" marR="43554" marT="0" marB="0" anchor="b"/>
                </a:tc>
              </a:tr>
              <a:tr h="189617">
                <a:tc>
                  <a:txBody>
                    <a:bodyPr/>
                    <a:lstStyle/>
                    <a:p>
                      <a:pPr>
                        <a:lnSpc>
                          <a:spcPct val="115000"/>
                        </a:lnSpc>
                        <a:spcAft>
                          <a:spcPts val="0"/>
                        </a:spcAft>
                      </a:pPr>
                      <a:r>
                        <a:rPr lang="en-US" sz="1200" dirty="0">
                          <a:effectLst/>
                        </a:rPr>
                        <a:t>    Large and small mixed patch consolidation</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9</a:t>
                      </a:r>
                      <a:r>
                        <a:rPr lang="ru-RU" sz="1200">
                          <a:effectLst/>
                        </a:rPr>
                        <a:t> (1.4)</a:t>
                      </a:r>
                      <a:endParaRPr lang="ru-RU" sz="1200">
                        <a:effectLst/>
                        <a:latin typeface="Calibri"/>
                        <a:ea typeface="Calibri"/>
                        <a:cs typeface="Times New Roman"/>
                      </a:endParaRPr>
                    </a:p>
                  </a:txBody>
                  <a:tcPr marL="43554" marR="43554" marT="0" marB="0" anchor="b"/>
                </a:tc>
              </a:tr>
              <a:tr h="391032">
                <a:tc>
                  <a:txBody>
                    <a:bodyPr/>
                    <a:lstStyle/>
                    <a:p>
                      <a:pPr>
                        <a:spcAft>
                          <a:spcPts val="0"/>
                        </a:spcAft>
                      </a:pPr>
                      <a:r>
                        <a:rPr lang="en-US" sz="1200" dirty="0" err="1">
                          <a:effectLst/>
                        </a:rPr>
                        <a:t>Dissribution</a:t>
                      </a:r>
                      <a:r>
                        <a:rPr lang="en-US" sz="1200" dirty="0">
                          <a:effectLst/>
                        </a:rPr>
                        <a:t> ( CT</a:t>
                      </a:r>
                      <a:r>
                        <a:rPr lang="en-US" sz="1200" dirty="0" smtClean="0">
                          <a:effectLst/>
                        </a:rPr>
                        <a:t>)</a:t>
                      </a:r>
                      <a:endParaRPr lang="ru-RU" sz="1200" dirty="0">
                        <a:effectLst/>
                        <a:latin typeface="Calibri"/>
                        <a:ea typeface="Calibri"/>
                        <a:cs typeface="SimSun"/>
                      </a:endParaRPr>
                    </a:p>
                  </a:txBody>
                  <a:tcPr marL="43554" marR="43554" marT="0" marB="0"/>
                </a:tc>
                <a:tc>
                  <a:txBody>
                    <a:bodyPr/>
                    <a:lstStyle/>
                    <a:p>
                      <a:pPr>
                        <a:lnSpc>
                          <a:spcPct val="115000"/>
                        </a:lnSpc>
                        <a:spcAft>
                          <a:spcPts val="0"/>
                        </a:spcAft>
                      </a:pPr>
                      <a:r>
                        <a:rPr lang="en-US" sz="1200">
                          <a:effectLst/>
                        </a:rPr>
                        <a:t> </a:t>
                      </a:r>
                      <a:endParaRPr lang="ru-RU" sz="1200">
                        <a:effectLst/>
                      </a:endParaRPr>
                    </a:p>
                    <a:p>
                      <a:pPr>
                        <a:lnSpc>
                          <a:spcPct val="115000"/>
                        </a:lnSpc>
                        <a:spcAft>
                          <a:spcPts val="0"/>
                        </a:spcAft>
                      </a:pPr>
                      <a:r>
                        <a:rPr lang="en-US" sz="1200">
                          <a:effectLst/>
                        </a:rPr>
                        <a:t> </a:t>
                      </a:r>
                      <a:endParaRPr lang="ru-RU" sz="1200">
                        <a:effectLst/>
                        <a:latin typeface="Calibri"/>
                        <a:ea typeface="Calibri"/>
                        <a:cs typeface="Times New Roman"/>
                      </a:endParaRPr>
                    </a:p>
                  </a:txBody>
                  <a:tcPr marL="43554" marR="43554" marT="0" marB="0" anchor="b"/>
                </a:tc>
              </a:tr>
              <a:tr h="189617">
                <a:tc>
                  <a:txBody>
                    <a:bodyPr/>
                    <a:lstStyle/>
                    <a:p>
                      <a:pPr>
                        <a:lnSpc>
                          <a:spcPct val="115000"/>
                        </a:lnSpc>
                        <a:spcAft>
                          <a:spcPts val="0"/>
                        </a:spcAft>
                      </a:pPr>
                      <a:r>
                        <a:rPr lang="en-US" sz="1200" dirty="0">
                          <a:effectLst/>
                        </a:rPr>
                        <a:t>    </a:t>
                      </a:r>
                      <a:r>
                        <a:rPr lang="ru-RU" sz="1200" dirty="0" err="1">
                          <a:effectLst/>
                        </a:rPr>
                        <a:t>Unilateral</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28 </a:t>
                      </a:r>
                      <a:r>
                        <a:rPr lang="ru-RU" sz="1200">
                          <a:effectLst/>
                        </a:rPr>
                        <a:t>(4.3)</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Bilateral </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16 </a:t>
                      </a:r>
                      <a:r>
                        <a:rPr lang="ru-RU" sz="1200">
                          <a:effectLst/>
                        </a:rPr>
                        <a:t>(2.5)</a:t>
                      </a:r>
                      <a:endParaRPr lang="ru-RU" sz="1200">
                        <a:effectLst/>
                        <a:latin typeface="Calibri"/>
                        <a:ea typeface="Calibri"/>
                        <a:cs typeface="Times New Roman"/>
                      </a:endParaRPr>
                    </a:p>
                  </a:txBody>
                  <a:tcPr marL="43554" marR="43554" marT="0" marB="0"/>
                </a:tc>
              </a:tr>
              <a:tr h="189617">
                <a:tc>
                  <a:txBody>
                    <a:bodyPr/>
                    <a:lstStyle/>
                    <a:p>
                      <a:pPr>
                        <a:spcAft>
                          <a:spcPts val="0"/>
                        </a:spcAft>
                      </a:pPr>
                      <a:r>
                        <a:rPr lang="en-US" sz="1200" dirty="0">
                          <a:effectLst/>
                        </a:rPr>
                        <a:t>Changes in X-ray</a:t>
                      </a:r>
                      <a:endParaRPr lang="ru-RU" sz="1200" dirty="0">
                        <a:effectLst/>
                        <a:latin typeface="Calibri"/>
                        <a:ea typeface="Calibri"/>
                        <a:cs typeface="SimSun"/>
                      </a:endParaRPr>
                    </a:p>
                  </a:txBody>
                  <a:tcPr marL="43554" marR="43554" marT="0" marB="0" anchor="b"/>
                </a:tc>
                <a:tc>
                  <a:txBody>
                    <a:bodyPr/>
                    <a:lstStyle/>
                    <a:p>
                      <a:pPr>
                        <a:lnSpc>
                          <a:spcPct val="115000"/>
                        </a:lnSpc>
                        <a:spcAft>
                          <a:spcPts val="0"/>
                        </a:spcAft>
                      </a:pPr>
                      <a:r>
                        <a:rPr lang="en-US" sz="1200">
                          <a:effectLst/>
                        </a:rPr>
                        <a:t> </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a:t>
                      </a:r>
                      <a:r>
                        <a:rPr lang="ru-RU" sz="1200" dirty="0" err="1">
                          <a:effectLst/>
                        </a:rPr>
                        <a:t>Consolidation</a:t>
                      </a:r>
                      <a:r>
                        <a:rPr lang="ru-RU" sz="1200" dirty="0">
                          <a:effectLst/>
                        </a:rPr>
                        <a:t>       </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4 </a:t>
                      </a:r>
                      <a:r>
                        <a:rPr lang="ru-RU" sz="1200">
                          <a:effectLst/>
                        </a:rPr>
                        <a:t>(0.6)</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Ground glass symptom </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6 </a:t>
                      </a:r>
                      <a:r>
                        <a:rPr lang="ru-RU" sz="1200">
                          <a:effectLst/>
                        </a:rPr>
                        <a:t>(0.9)</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err="1">
                          <a:effectLst/>
                        </a:rPr>
                        <a:t>Dissribution</a:t>
                      </a:r>
                      <a:r>
                        <a:rPr lang="en-US" sz="1200" dirty="0">
                          <a:effectLst/>
                        </a:rPr>
                        <a:t> </a:t>
                      </a:r>
                      <a:r>
                        <a:rPr lang="ru-RU" sz="1200" dirty="0">
                          <a:effectLst/>
                        </a:rPr>
                        <a:t>( </a:t>
                      </a:r>
                      <a:r>
                        <a:rPr lang="en-US" sz="1200" dirty="0">
                          <a:effectLst/>
                        </a:rPr>
                        <a:t>X-ray</a:t>
                      </a:r>
                      <a:r>
                        <a:rPr lang="ru-RU" sz="1200" dirty="0">
                          <a:effectLst/>
                        </a:rPr>
                        <a:t>)</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 </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a:t>
                      </a:r>
                      <a:r>
                        <a:rPr lang="ru-RU" sz="1200" dirty="0" err="1">
                          <a:effectLst/>
                        </a:rPr>
                        <a:t>Peripheral</a:t>
                      </a:r>
                      <a:r>
                        <a:rPr lang="ru-RU" sz="1200" dirty="0">
                          <a:effectLst/>
                        </a:rPr>
                        <a:t> </a:t>
                      </a:r>
                      <a:r>
                        <a:rPr lang="en-US" sz="1200" dirty="0">
                          <a:effectLst/>
                        </a:rPr>
                        <a:t>pre</a:t>
                      </a:r>
                      <a:r>
                        <a:rPr lang="ru-RU" sz="1200" dirty="0" err="1">
                          <a:effectLst/>
                        </a:rPr>
                        <a:t>dominance</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1 </a:t>
                      </a:r>
                      <a:r>
                        <a:rPr lang="ru-RU" sz="1200">
                          <a:effectLst/>
                        </a:rPr>
                        <a:t>(0.2)</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a:t>
                      </a:r>
                      <a:r>
                        <a:rPr lang="ru-RU" sz="1200" dirty="0" err="1">
                          <a:effectLst/>
                        </a:rPr>
                        <a:t>Perihilar</a:t>
                      </a:r>
                      <a:r>
                        <a:rPr lang="ru-RU" sz="1200" dirty="0">
                          <a:effectLst/>
                        </a:rPr>
                        <a:t> </a:t>
                      </a:r>
                      <a:r>
                        <a:rPr lang="en-US" sz="1200" dirty="0">
                          <a:effectLst/>
                        </a:rPr>
                        <a:t>pre</a:t>
                      </a:r>
                      <a:r>
                        <a:rPr lang="ru-RU" sz="1200" dirty="0" err="1">
                          <a:effectLst/>
                        </a:rPr>
                        <a:t>dominance</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6 </a:t>
                      </a:r>
                      <a:r>
                        <a:rPr lang="ru-RU" sz="1200">
                          <a:effectLst/>
                        </a:rPr>
                        <a:t>(0.9)</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a:t>
                      </a:r>
                      <a:r>
                        <a:rPr lang="ru-RU" sz="1200" dirty="0" err="1">
                          <a:effectLst/>
                        </a:rPr>
                        <a:t>Diffuse</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3 </a:t>
                      </a:r>
                      <a:r>
                        <a:rPr lang="ru-RU" sz="1200">
                          <a:effectLst/>
                        </a:rPr>
                        <a:t>(0.5)</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a:t>
                      </a:r>
                      <a:r>
                        <a:rPr lang="ru-RU" sz="1200" dirty="0" err="1">
                          <a:effectLst/>
                        </a:rPr>
                        <a:t>Unilateral</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4</a:t>
                      </a:r>
                      <a:r>
                        <a:rPr lang="ru-RU" sz="1200">
                          <a:effectLst/>
                        </a:rPr>
                        <a:t>(0.6)</a:t>
                      </a:r>
                      <a:endParaRPr lang="ru-RU" sz="1200">
                        <a:effectLst/>
                        <a:latin typeface="Calibri"/>
                        <a:ea typeface="Calibri"/>
                        <a:cs typeface="Times New Roman"/>
                      </a:endParaRPr>
                    </a:p>
                  </a:txBody>
                  <a:tcPr marL="43554" marR="43554" marT="0" marB="0"/>
                </a:tc>
              </a:tr>
              <a:tr h="189617">
                <a:tc>
                  <a:txBody>
                    <a:bodyPr/>
                    <a:lstStyle/>
                    <a:p>
                      <a:pPr>
                        <a:lnSpc>
                          <a:spcPct val="115000"/>
                        </a:lnSpc>
                        <a:spcAft>
                          <a:spcPts val="0"/>
                        </a:spcAft>
                      </a:pPr>
                      <a:r>
                        <a:rPr lang="en-US" sz="1200" dirty="0">
                          <a:effectLst/>
                        </a:rPr>
                        <a:t>     Bilateral </a:t>
                      </a:r>
                      <a:endParaRPr lang="ru-RU" sz="1200" dirty="0">
                        <a:effectLst/>
                        <a:latin typeface="Calibri"/>
                        <a:ea typeface="Calibri"/>
                        <a:cs typeface="Times New Roman"/>
                      </a:endParaRPr>
                    </a:p>
                  </a:txBody>
                  <a:tcPr marL="43554" marR="43554" marT="0" marB="0" anchor="b"/>
                </a:tc>
                <a:tc>
                  <a:txBody>
                    <a:bodyPr/>
                    <a:lstStyle/>
                    <a:p>
                      <a:pPr>
                        <a:lnSpc>
                          <a:spcPct val="115000"/>
                        </a:lnSpc>
                        <a:spcAft>
                          <a:spcPts val="0"/>
                        </a:spcAft>
                      </a:pPr>
                      <a:r>
                        <a:rPr lang="en-US" sz="1200">
                          <a:effectLst/>
                        </a:rPr>
                        <a:t>6 </a:t>
                      </a:r>
                      <a:r>
                        <a:rPr lang="ru-RU" sz="1200">
                          <a:effectLst/>
                        </a:rPr>
                        <a:t>(0.9)</a:t>
                      </a:r>
                      <a:endParaRPr lang="ru-RU" sz="1200">
                        <a:effectLst/>
                        <a:latin typeface="Calibri"/>
                        <a:ea typeface="Calibri"/>
                        <a:cs typeface="Times New Roman"/>
                      </a:endParaRPr>
                    </a:p>
                  </a:txBody>
                  <a:tcPr marL="43554" marR="43554" marT="0" marB="0"/>
                </a:tc>
              </a:tr>
              <a:tr h="350287">
                <a:tc>
                  <a:txBody>
                    <a:bodyPr/>
                    <a:lstStyle/>
                    <a:p>
                      <a:pPr>
                        <a:spcAft>
                          <a:spcPts val="0"/>
                        </a:spcAft>
                      </a:pPr>
                      <a:r>
                        <a:rPr lang="en-US" sz="1200" dirty="0">
                          <a:effectLst/>
                        </a:rPr>
                        <a:t>ICU admission</a:t>
                      </a:r>
                      <a:endParaRPr lang="ru-RU" sz="1200" dirty="0">
                        <a:effectLst/>
                      </a:endParaRPr>
                    </a:p>
                    <a:p>
                      <a:pPr>
                        <a:spcAft>
                          <a:spcPts val="0"/>
                        </a:spcAft>
                      </a:pPr>
                      <a:r>
                        <a:rPr lang="en-US" sz="1200" dirty="0">
                          <a:effectLst/>
                        </a:rPr>
                        <a:t>Respiratory support</a:t>
                      </a:r>
                      <a:endParaRPr lang="ru-RU" sz="1200" dirty="0">
                        <a:effectLst/>
                        <a:latin typeface="Calibri"/>
                        <a:ea typeface="Calibri"/>
                        <a:cs typeface="SimSun"/>
                      </a:endParaRPr>
                    </a:p>
                  </a:txBody>
                  <a:tcPr marL="43554" marR="43554" marT="0" marB="0"/>
                </a:tc>
                <a:tc>
                  <a:txBody>
                    <a:bodyPr/>
                    <a:lstStyle/>
                    <a:p>
                      <a:pPr>
                        <a:spcAft>
                          <a:spcPts val="0"/>
                        </a:spcAft>
                      </a:pPr>
                      <a:r>
                        <a:rPr lang="en-US" sz="1200">
                          <a:effectLst/>
                        </a:rPr>
                        <a:t>6 (0.9)</a:t>
                      </a:r>
                      <a:endParaRPr lang="ru-RU" sz="1200">
                        <a:effectLst/>
                        <a:latin typeface="Calibri"/>
                        <a:ea typeface="Calibri"/>
                        <a:cs typeface="SimSun"/>
                      </a:endParaRPr>
                    </a:p>
                  </a:txBody>
                  <a:tcPr marL="43554" marR="43554" marT="0" marB="0"/>
                </a:tc>
              </a:tr>
              <a:tr h="175144">
                <a:tc>
                  <a:txBody>
                    <a:bodyPr/>
                    <a:lstStyle/>
                    <a:p>
                      <a:pPr>
                        <a:spcAft>
                          <a:spcPts val="0"/>
                        </a:spcAft>
                      </a:pPr>
                      <a:r>
                        <a:rPr lang="en-US" sz="1200" dirty="0">
                          <a:effectLst/>
                        </a:rPr>
                        <a:t>  Mechanical ventilation                      </a:t>
                      </a:r>
                      <a:endParaRPr lang="ru-RU" sz="1200" dirty="0">
                        <a:effectLst/>
                        <a:latin typeface="Calibri"/>
                        <a:ea typeface="Calibri"/>
                        <a:cs typeface="SimSun"/>
                      </a:endParaRPr>
                    </a:p>
                  </a:txBody>
                  <a:tcPr marL="43554" marR="43554" marT="0" marB="0"/>
                </a:tc>
                <a:tc>
                  <a:txBody>
                    <a:bodyPr/>
                    <a:lstStyle/>
                    <a:p>
                      <a:pPr>
                        <a:spcAft>
                          <a:spcPts val="0"/>
                        </a:spcAft>
                      </a:pPr>
                      <a:r>
                        <a:rPr lang="en-US" sz="1200" dirty="0">
                          <a:effectLst/>
                        </a:rPr>
                        <a:t>3 (0.5)</a:t>
                      </a:r>
                      <a:endParaRPr lang="ru-RU" sz="1200" dirty="0">
                        <a:effectLst/>
                        <a:latin typeface="Calibri"/>
                        <a:ea typeface="Calibri"/>
                        <a:cs typeface="SimSun"/>
                      </a:endParaRPr>
                    </a:p>
                  </a:txBody>
                  <a:tcPr marL="43554" marR="43554" marT="0" marB="0"/>
                </a:tc>
              </a:tr>
              <a:tr h="175144">
                <a:tc>
                  <a:txBody>
                    <a:bodyPr/>
                    <a:lstStyle/>
                    <a:p>
                      <a:pPr>
                        <a:spcAft>
                          <a:spcPts val="0"/>
                        </a:spcAft>
                      </a:pPr>
                      <a:r>
                        <a:rPr lang="en-US" sz="1200">
                          <a:effectLst/>
                        </a:rPr>
                        <a:t>Outcome</a:t>
                      </a:r>
                      <a:endParaRPr lang="ru-RU" sz="1200">
                        <a:effectLst/>
                        <a:latin typeface="Calibri"/>
                        <a:ea typeface="Calibri"/>
                        <a:cs typeface="SimSun"/>
                      </a:endParaRPr>
                    </a:p>
                  </a:txBody>
                  <a:tcPr marL="43554" marR="43554" marT="0" marB="0"/>
                </a:tc>
                <a:tc>
                  <a:txBody>
                    <a:bodyPr/>
                    <a:lstStyle/>
                    <a:p>
                      <a:pPr>
                        <a:spcAft>
                          <a:spcPts val="0"/>
                        </a:spcAft>
                      </a:pPr>
                      <a:r>
                        <a:rPr lang="en-US" sz="1200" dirty="0">
                          <a:effectLst/>
                        </a:rPr>
                        <a:t> </a:t>
                      </a:r>
                      <a:endParaRPr lang="ru-RU" sz="1200" dirty="0">
                        <a:effectLst/>
                        <a:latin typeface="Calibri"/>
                        <a:ea typeface="Calibri"/>
                        <a:cs typeface="SimSun"/>
                      </a:endParaRPr>
                    </a:p>
                  </a:txBody>
                  <a:tcPr marL="43554" marR="43554" marT="0" marB="0"/>
                </a:tc>
              </a:tr>
              <a:tr h="175144">
                <a:tc>
                  <a:txBody>
                    <a:bodyPr/>
                    <a:lstStyle/>
                    <a:p>
                      <a:pPr>
                        <a:spcAft>
                          <a:spcPts val="0"/>
                        </a:spcAft>
                      </a:pPr>
                      <a:r>
                        <a:rPr lang="en-US" sz="1200">
                          <a:effectLst/>
                        </a:rPr>
                        <a:t>   Cured  </a:t>
                      </a:r>
                      <a:endParaRPr lang="ru-RU" sz="1200">
                        <a:effectLst/>
                        <a:latin typeface="Calibri"/>
                        <a:ea typeface="Calibri"/>
                        <a:cs typeface="SimSun"/>
                      </a:endParaRPr>
                    </a:p>
                  </a:txBody>
                  <a:tcPr marL="43554" marR="43554" marT="0" marB="0"/>
                </a:tc>
                <a:tc>
                  <a:txBody>
                    <a:bodyPr/>
                    <a:lstStyle/>
                    <a:p>
                      <a:pPr>
                        <a:spcAft>
                          <a:spcPts val="0"/>
                        </a:spcAft>
                      </a:pPr>
                      <a:r>
                        <a:rPr lang="en-US" sz="1200" dirty="0">
                          <a:effectLst/>
                        </a:rPr>
                        <a:t>650(100)</a:t>
                      </a:r>
                      <a:endParaRPr lang="ru-RU" sz="1200" dirty="0">
                        <a:effectLst/>
                        <a:latin typeface="Calibri"/>
                        <a:ea typeface="Calibri"/>
                        <a:cs typeface="SimSun"/>
                      </a:endParaRPr>
                    </a:p>
                  </a:txBody>
                  <a:tcPr marL="43554" marR="43554" marT="0" marB="0"/>
                </a:tc>
              </a:tr>
              <a:tr h="175144">
                <a:tc>
                  <a:txBody>
                    <a:bodyPr/>
                    <a:lstStyle/>
                    <a:p>
                      <a:pPr>
                        <a:spcAft>
                          <a:spcPts val="0"/>
                        </a:spcAft>
                      </a:pPr>
                      <a:r>
                        <a:rPr lang="en-US" sz="1200">
                          <a:effectLst/>
                        </a:rPr>
                        <a:t>   Died</a:t>
                      </a:r>
                      <a:endParaRPr lang="ru-RU" sz="1200">
                        <a:effectLst/>
                        <a:latin typeface="Calibri"/>
                        <a:ea typeface="Calibri"/>
                        <a:cs typeface="SimSun"/>
                      </a:endParaRPr>
                    </a:p>
                  </a:txBody>
                  <a:tcPr marL="43554" marR="43554" marT="0" marB="0"/>
                </a:tc>
                <a:tc>
                  <a:txBody>
                    <a:bodyPr/>
                    <a:lstStyle/>
                    <a:p>
                      <a:pPr>
                        <a:spcAft>
                          <a:spcPts val="0"/>
                        </a:spcAft>
                      </a:pPr>
                      <a:r>
                        <a:rPr lang="en-US" sz="1200" dirty="0">
                          <a:effectLst/>
                        </a:rPr>
                        <a:t>0 (0)</a:t>
                      </a:r>
                      <a:endParaRPr lang="ru-RU" sz="1200" dirty="0">
                        <a:effectLst/>
                        <a:latin typeface="Calibri"/>
                        <a:ea typeface="Calibri"/>
                        <a:cs typeface="SimSun"/>
                      </a:endParaRPr>
                    </a:p>
                  </a:txBody>
                  <a:tcPr marL="43554" marR="43554" marT="0" marB="0"/>
                </a:tc>
              </a:tr>
            </a:tbl>
          </a:graphicData>
        </a:graphic>
      </p:graphicFrame>
      <p:sp>
        <p:nvSpPr>
          <p:cNvPr id="12" name="Прямоугольник 11"/>
          <p:cNvSpPr/>
          <p:nvPr/>
        </p:nvSpPr>
        <p:spPr>
          <a:xfrm>
            <a:off x="607419" y="270988"/>
            <a:ext cx="868956" cy="369332"/>
          </a:xfrm>
          <a:prstGeom prst="rect">
            <a:avLst/>
          </a:prstGeom>
        </p:spPr>
        <p:txBody>
          <a:bodyPr wrap="none">
            <a:spAutoFit/>
          </a:bodyPr>
          <a:lstStyle/>
          <a:p>
            <a:r>
              <a:rPr lang="en-US" b="1" dirty="0"/>
              <a:t>Results</a:t>
            </a:r>
            <a:endParaRPr lang="ru-RU" dirty="0"/>
          </a:p>
        </p:txBody>
      </p:sp>
      <p:sp>
        <p:nvSpPr>
          <p:cNvPr id="16" name="Прямоугольник 15"/>
          <p:cNvSpPr/>
          <p:nvPr/>
        </p:nvSpPr>
        <p:spPr>
          <a:xfrm>
            <a:off x="2864043" y="6178034"/>
            <a:ext cx="2202847" cy="307777"/>
          </a:xfrm>
          <a:prstGeom prst="rect">
            <a:avLst/>
          </a:prstGeom>
        </p:spPr>
        <p:txBody>
          <a:bodyPr wrap="none">
            <a:spAutoFit/>
          </a:bodyPr>
          <a:lstStyle/>
          <a:p>
            <a:r>
              <a:rPr lang="en-US" sz="1400" dirty="0">
                <a:latin typeface="Times New Roman" pitchFamily="18" charset="0"/>
                <a:cs typeface="Times New Roman" pitchFamily="18" charset="0"/>
              </a:rPr>
              <a:t>Data are mean (SD),  n (%);</a:t>
            </a:r>
            <a:endParaRPr lang="ru-RU" sz="1400" dirty="0">
              <a:latin typeface="Times New Roman" pitchFamily="18" charset="0"/>
              <a:cs typeface="Times New Roman" pitchFamily="18" charset="0"/>
            </a:endParaRPr>
          </a:p>
        </p:txBody>
      </p:sp>
      <p:sp>
        <p:nvSpPr>
          <p:cNvPr id="13" name="Прямоугольник 12"/>
          <p:cNvSpPr/>
          <p:nvPr/>
        </p:nvSpPr>
        <p:spPr>
          <a:xfrm>
            <a:off x="522363" y="882134"/>
            <a:ext cx="1039067" cy="369332"/>
          </a:xfrm>
          <a:prstGeom prst="rect">
            <a:avLst/>
          </a:prstGeom>
        </p:spPr>
        <p:txBody>
          <a:bodyPr wrap="none">
            <a:spAutoFit/>
          </a:bodyPr>
          <a:lstStyle/>
          <a:p>
            <a:r>
              <a:rPr lang="en-US" dirty="0">
                <a:latin typeface="Times New Roman" pitchFamily="18" charset="0"/>
                <a:cs typeface="Times New Roman" pitchFamily="18" charset="0"/>
              </a:rPr>
              <a:t>(N=650)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6021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0"/>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94414" y="279435"/>
            <a:ext cx="8238987" cy="461665"/>
          </a:xfrm>
          <a:prstGeom prst="rect">
            <a:avLst/>
          </a:prstGeom>
        </p:spPr>
        <p:txBody>
          <a:bodyPr wrap="none">
            <a:spAutoFit/>
          </a:bodyPr>
          <a:lstStyle/>
          <a:p>
            <a:r>
              <a:rPr lang="en-US" sz="2400" dirty="0">
                <a:latin typeface="Times New Roman" pitchFamily="18" charset="0"/>
                <a:cs typeface="Times New Roman" pitchFamily="18" charset="0"/>
              </a:rPr>
              <a:t>CT and X-ray results among pediatric COVID-19 cases (N=650) </a:t>
            </a:r>
            <a:endParaRPr lang="ru-RU" sz="24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36514513"/>
              </p:ext>
            </p:extLst>
          </p:nvPr>
        </p:nvGraphicFramePr>
        <p:xfrm>
          <a:off x="1693576" y="1059997"/>
          <a:ext cx="8850599" cy="4272479"/>
        </p:xfrm>
        <a:graphic>
          <a:graphicData uri="http://schemas.openxmlformats.org/drawingml/2006/table">
            <a:tbl>
              <a:tblPr firstRow="1" firstCol="1" bandRow="1">
                <a:tableStyleId>{5C22544A-7EE6-4342-B048-85BDC9FD1C3A}</a:tableStyleId>
              </a:tblPr>
              <a:tblGrid>
                <a:gridCol w="1057275"/>
                <a:gridCol w="1576245"/>
                <a:gridCol w="1605702"/>
                <a:gridCol w="1539634"/>
                <a:gridCol w="1538798"/>
                <a:gridCol w="1532945"/>
              </a:tblGrid>
              <a:tr h="1187903">
                <a:tc>
                  <a:txBody>
                    <a:bodyPr/>
                    <a:lstStyle/>
                    <a:p>
                      <a:pPr algn="ctr">
                        <a:lnSpc>
                          <a:spcPct val="115000"/>
                        </a:lnSpc>
                        <a:spcAft>
                          <a:spcPts val="0"/>
                        </a:spcAft>
                      </a:pPr>
                      <a:r>
                        <a:rPr lang="en-US"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600" dirty="0" smtClean="0">
                          <a:effectLst/>
                          <a:latin typeface="Times New Roman" pitchFamily="18" charset="0"/>
                          <a:cs typeface="Times New Roman" pitchFamily="18" charset="0"/>
                        </a:rPr>
                        <a:t>Characteristics</a:t>
                      </a:r>
                      <a:r>
                        <a:rPr lang="en-US"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600" dirty="0">
                          <a:effectLst/>
                          <a:latin typeface="Times New Roman" pitchFamily="18" charset="0"/>
                          <a:cs typeface="Times New Roman" pitchFamily="18" charset="0"/>
                        </a:rPr>
                        <a:t>Pneumonia diagnosed by CT or X-ray </a:t>
                      </a:r>
                      <a:endParaRPr lang="ru-RU" sz="1600"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600">
                          <a:effectLst/>
                          <a:latin typeface="Times New Roman" pitchFamily="18" charset="0"/>
                          <a:cs typeface="Times New Roman" pitchFamily="18" charset="0"/>
                        </a:rPr>
                        <a:t>Pneumonia not diagnosed by CT or X-ray</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600" dirty="0">
                          <a:effectLst/>
                          <a:latin typeface="Times New Roman" pitchFamily="18" charset="0"/>
                          <a:cs typeface="Times New Roman" pitchFamily="18" charset="0"/>
                        </a:rPr>
                        <a:t>CT or X-ray not performed</a:t>
                      </a:r>
                      <a:endParaRPr lang="ru-RU"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effectLst/>
                          <a:latin typeface="Times New Roman" pitchFamily="18" charset="0"/>
                          <a:cs typeface="Times New Roman" pitchFamily="18" charset="0"/>
                        </a:rPr>
                        <a:t>p-</a:t>
                      </a:r>
                      <a:r>
                        <a:rPr lang="ru-RU" sz="1600" dirty="0" err="1">
                          <a:effectLst/>
                          <a:latin typeface="Times New Roman" pitchFamily="18" charset="0"/>
                          <a:cs typeface="Times New Roman" pitchFamily="18" charset="0"/>
                        </a:rPr>
                        <a:t>value</a:t>
                      </a:r>
                      <a:endParaRPr lang="ru-RU" sz="1600" dirty="0">
                        <a:effectLst/>
                        <a:latin typeface="Times New Roman" pitchFamily="18" charset="0"/>
                        <a:ea typeface="Calibri"/>
                        <a:cs typeface="Times New Roman" pitchFamily="18" charset="0"/>
                      </a:endParaRPr>
                    </a:p>
                  </a:txBody>
                  <a:tcPr marL="68580" marR="68580" marT="0" marB="0"/>
                </a:tc>
              </a:tr>
              <a:tr h="182880">
                <a:tc rowSpan="2">
                  <a:txBody>
                    <a:bodyPr/>
                    <a:lstStyle/>
                    <a:p>
                      <a:pPr algn="ctr">
                        <a:lnSpc>
                          <a:spcPct val="115000"/>
                        </a:lnSpc>
                        <a:spcAft>
                          <a:spcPts val="0"/>
                        </a:spcAft>
                      </a:pPr>
                      <a:r>
                        <a:rPr lang="ru-RU" sz="1600">
                          <a:effectLst/>
                          <a:latin typeface="Times New Roman" pitchFamily="18" charset="0"/>
                          <a:cs typeface="Times New Roman" pitchFamily="18" charset="0"/>
                        </a:rPr>
                        <a:t>Gender</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600">
                          <a:effectLst/>
                          <a:latin typeface="Times New Roman" pitchFamily="18" charset="0"/>
                          <a:cs typeface="Times New Roman" pitchFamily="18" charset="0"/>
                        </a:rPr>
                        <a:t>male</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31 (</a:t>
                      </a:r>
                      <a:r>
                        <a:rPr lang="en-US" sz="1600">
                          <a:effectLst/>
                          <a:latin typeface="Times New Roman" pitchFamily="18" charset="0"/>
                          <a:cs typeface="Times New Roman" pitchFamily="18" charset="0"/>
                        </a:rPr>
                        <a:t>57.4</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320 (</a:t>
                      </a:r>
                      <a:r>
                        <a:rPr lang="en-US" sz="1600">
                          <a:effectLst/>
                          <a:latin typeface="Times New Roman" pitchFamily="18" charset="0"/>
                          <a:cs typeface="Times New Roman" pitchFamily="18" charset="0"/>
                        </a:rPr>
                        <a:t>56.1</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15(57.7)</a:t>
                      </a:r>
                      <a:endParaRPr lang="ru-RU" sz="1600">
                        <a:effectLst/>
                        <a:latin typeface="Times New Roman" pitchFamily="18" charset="0"/>
                        <a:ea typeface="Calibri"/>
                        <a:cs typeface="Times New Roman" pitchFamily="18" charset="0"/>
                      </a:endParaRPr>
                    </a:p>
                  </a:txBody>
                  <a:tcPr marL="68580" marR="68580" marT="0" marB="0" anchor="ctr"/>
                </a:tc>
                <a:tc rowSpan="2">
                  <a:txBody>
                    <a:bodyPr/>
                    <a:lstStyle/>
                    <a:p>
                      <a:pPr algn="ctr">
                        <a:lnSpc>
                          <a:spcPct val="115000"/>
                        </a:lnSpc>
                        <a:spcAft>
                          <a:spcPts val="0"/>
                        </a:spcAft>
                      </a:pPr>
                      <a:r>
                        <a:rPr lang="ru-RU" sz="1600">
                          <a:effectLst/>
                          <a:latin typeface="Times New Roman" pitchFamily="18" charset="0"/>
                          <a:cs typeface="Times New Roman" pitchFamily="18" charset="0"/>
                        </a:rPr>
                        <a:t>&gt;0.1</a:t>
                      </a:r>
                      <a:endParaRPr lang="ru-RU" sz="1600">
                        <a:effectLst/>
                        <a:latin typeface="Times New Roman" pitchFamily="18" charset="0"/>
                        <a:ea typeface="Calibri"/>
                        <a:cs typeface="Times New Roman" pitchFamily="18" charset="0"/>
                      </a:endParaRPr>
                    </a:p>
                  </a:txBody>
                  <a:tcPr marL="68580" marR="68580" marT="0" marB="0"/>
                </a:tc>
              </a:tr>
              <a:tr h="182880">
                <a:tc vMerge="1">
                  <a:txBody>
                    <a:bodyPr/>
                    <a:lstStyle/>
                    <a:p>
                      <a:endParaRPr lang="ru-RU"/>
                    </a:p>
                  </a:txBody>
                  <a:tcPr/>
                </a:tc>
                <a:tc>
                  <a:txBody>
                    <a:bodyPr/>
                    <a:lstStyle/>
                    <a:p>
                      <a:pPr algn="ctr">
                        <a:lnSpc>
                          <a:spcPct val="115000"/>
                        </a:lnSpc>
                        <a:spcAft>
                          <a:spcPts val="0"/>
                        </a:spcAft>
                      </a:pPr>
                      <a:r>
                        <a:rPr lang="ru-RU" sz="1600">
                          <a:effectLst/>
                          <a:latin typeface="Times New Roman" pitchFamily="18" charset="0"/>
                          <a:cs typeface="Times New Roman" pitchFamily="18" charset="0"/>
                        </a:rPr>
                        <a:t>female</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23 (</a:t>
                      </a:r>
                      <a:r>
                        <a:rPr lang="en-US" sz="1600">
                          <a:effectLst/>
                          <a:latin typeface="Times New Roman" pitchFamily="18" charset="0"/>
                          <a:cs typeface="Times New Roman" pitchFamily="18" charset="0"/>
                        </a:rPr>
                        <a:t>42.6</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250 (</a:t>
                      </a:r>
                      <a:r>
                        <a:rPr lang="en-US" sz="1600">
                          <a:effectLst/>
                          <a:latin typeface="Times New Roman" pitchFamily="18" charset="0"/>
                          <a:cs typeface="Times New Roman" pitchFamily="18" charset="0"/>
                        </a:rPr>
                        <a:t>43.9</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11(42.3)</a:t>
                      </a:r>
                      <a:endParaRPr lang="ru-RU" sz="1600">
                        <a:effectLst/>
                        <a:latin typeface="Times New Roman" pitchFamily="18" charset="0"/>
                        <a:ea typeface="Calibri"/>
                        <a:cs typeface="Times New Roman" pitchFamily="18" charset="0"/>
                      </a:endParaRPr>
                    </a:p>
                  </a:txBody>
                  <a:tcPr marL="68580" marR="68580" marT="0" marB="0" anchor="ctr"/>
                </a:tc>
                <a:tc vMerge="1">
                  <a:txBody>
                    <a:bodyPr/>
                    <a:lstStyle/>
                    <a:p>
                      <a:endParaRPr lang="ru-RU"/>
                    </a:p>
                  </a:txBody>
                  <a:tcPr/>
                </a:tc>
              </a:tr>
              <a:tr h="182880">
                <a:tc rowSpan="4">
                  <a:txBody>
                    <a:bodyPr/>
                    <a:lstStyle/>
                    <a:p>
                      <a:pPr algn="ctr">
                        <a:lnSpc>
                          <a:spcPct val="115000"/>
                        </a:lnSpc>
                        <a:spcAft>
                          <a:spcPts val="0"/>
                        </a:spcAft>
                      </a:pPr>
                      <a:r>
                        <a:rPr lang="ru-RU" sz="1600" dirty="0" err="1">
                          <a:effectLst/>
                          <a:latin typeface="Times New Roman" pitchFamily="18" charset="0"/>
                          <a:cs typeface="Times New Roman" pitchFamily="18" charset="0"/>
                        </a:rPr>
                        <a:t>Age</a:t>
                      </a:r>
                      <a:r>
                        <a:rPr lang="ru-RU" sz="1600" dirty="0">
                          <a:effectLst/>
                          <a:latin typeface="Times New Roman" pitchFamily="18" charset="0"/>
                          <a:cs typeface="Times New Roman" pitchFamily="18" charset="0"/>
                        </a:rPr>
                        <a:t> </a:t>
                      </a:r>
                      <a:r>
                        <a:rPr lang="ru-RU" sz="1600" dirty="0" err="1">
                          <a:effectLst/>
                          <a:latin typeface="Times New Roman" pitchFamily="18" charset="0"/>
                          <a:cs typeface="Times New Roman" pitchFamily="18" charset="0"/>
                        </a:rPr>
                        <a:t>group</a:t>
                      </a:r>
                      <a:r>
                        <a:rPr lang="ru-RU"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600">
                          <a:effectLst/>
                          <a:latin typeface="Times New Roman" pitchFamily="18" charset="0"/>
                          <a:cs typeface="Times New Roman" pitchFamily="18" charset="0"/>
                        </a:rPr>
                        <a:t>neonate or infant</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16 (</a:t>
                      </a:r>
                      <a:r>
                        <a:rPr lang="en-US" sz="1600">
                          <a:effectLst/>
                          <a:latin typeface="Times New Roman" pitchFamily="18" charset="0"/>
                          <a:cs typeface="Times New Roman" pitchFamily="18" charset="0"/>
                        </a:rPr>
                        <a:t>29.</a:t>
                      </a:r>
                      <a:r>
                        <a:rPr lang="ru-RU" sz="1600">
                          <a:effectLst/>
                          <a:latin typeface="Times New Roman" pitchFamily="18" charset="0"/>
                          <a:cs typeface="Times New Roman" pitchFamily="18" charset="0"/>
                        </a:rPr>
                        <a:t>7)</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101 (</a:t>
                      </a:r>
                      <a:r>
                        <a:rPr lang="en-US" sz="1600">
                          <a:effectLst/>
                          <a:latin typeface="Times New Roman" pitchFamily="18" charset="0"/>
                          <a:cs typeface="Times New Roman" pitchFamily="18" charset="0"/>
                        </a:rPr>
                        <a:t>17.7</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5(19.2)</a:t>
                      </a:r>
                      <a:endParaRPr lang="ru-RU" sz="1600">
                        <a:effectLst/>
                        <a:latin typeface="Times New Roman" pitchFamily="18" charset="0"/>
                        <a:ea typeface="Calibri"/>
                        <a:cs typeface="Times New Roman" pitchFamily="18" charset="0"/>
                      </a:endParaRPr>
                    </a:p>
                  </a:txBody>
                  <a:tcPr marL="68580" marR="68580" marT="0" marB="0" anchor="ctr"/>
                </a:tc>
                <a:tc rowSpan="4">
                  <a:txBody>
                    <a:bodyPr/>
                    <a:lstStyle/>
                    <a:p>
                      <a:pPr algn="ctr">
                        <a:lnSpc>
                          <a:spcPct val="115000"/>
                        </a:lnSpc>
                        <a:spcAft>
                          <a:spcPts val="0"/>
                        </a:spcAft>
                      </a:pPr>
                      <a:r>
                        <a:rPr lang="ru-RU" sz="1600">
                          <a:effectLst/>
                          <a:latin typeface="Times New Roman" pitchFamily="18" charset="0"/>
                          <a:cs typeface="Times New Roman" pitchFamily="18" charset="0"/>
                        </a:rPr>
                        <a:t>&gt;0.1</a:t>
                      </a:r>
                      <a:endParaRPr lang="ru-RU" sz="1600">
                        <a:effectLst/>
                        <a:latin typeface="Times New Roman" pitchFamily="18" charset="0"/>
                        <a:ea typeface="Calibri"/>
                        <a:cs typeface="Times New Roman" pitchFamily="18" charset="0"/>
                      </a:endParaRPr>
                    </a:p>
                  </a:txBody>
                  <a:tcPr marL="68580" marR="68580" marT="0" marB="0"/>
                </a:tc>
              </a:tr>
              <a:tr h="182880">
                <a:tc vMerge="1">
                  <a:txBody>
                    <a:bodyPr/>
                    <a:lstStyle/>
                    <a:p>
                      <a:endParaRPr lang="ru-RU"/>
                    </a:p>
                  </a:txBody>
                  <a:tcPr/>
                </a:tc>
                <a:tc>
                  <a:txBody>
                    <a:bodyPr/>
                    <a:lstStyle/>
                    <a:p>
                      <a:pPr algn="ctr">
                        <a:lnSpc>
                          <a:spcPct val="115000"/>
                        </a:lnSpc>
                        <a:spcAft>
                          <a:spcPts val="0"/>
                        </a:spcAft>
                      </a:pPr>
                      <a:r>
                        <a:rPr lang="ru-RU" sz="1600">
                          <a:effectLst/>
                          <a:latin typeface="Times New Roman" pitchFamily="18" charset="0"/>
                          <a:cs typeface="Times New Roman" pitchFamily="18" charset="0"/>
                        </a:rPr>
                        <a:t>young child</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12 (</a:t>
                      </a:r>
                      <a:r>
                        <a:rPr lang="en-US" sz="1600">
                          <a:effectLst/>
                          <a:latin typeface="Times New Roman" pitchFamily="18" charset="0"/>
                          <a:cs typeface="Times New Roman" pitchFamily="18" charset="0"/>
                        </a:rPr>
                        <a:t>22.2</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141 (</a:t>
                      </a:r>
                      <a:r>
                        <a:rPr lang="en-US" sz="1600">
                          <a:effectLst/>
                          <a:latin typeface="Times New Roman" pitchFamily="18" charset="0"/>
                          <a:cs typeface="Times New Roman" pitchFamily="18" charset="0"/>
                        </a:rPr>
                        <a:t>24.7</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3(11.5)</a:t>
                      </a:r>
                      <a:endParaRPr lang="ru-RU" sz="1600">
                        <a:effectLst/>
                        <a:latin typeface="Times New Roman" pitchFamily="18" charset="0"/>
                        <a:ea typeface="Calibri"/>
                        <a:cs typeface="Times New Roman" pitchFamily="18" charset="0"/>
                      </a:endParaRPr>
                    </a:p>
                  </a:txBody>
                  <a:tcPr marL="68580" marR="68580" marT="0" marB="0" anchor="ctr"/>
                </a:tc>
                <a:tc vMerge="1">
                  <a:txBody>
                    <a:bodyPr/>
                    <a:lstStyle/>
                    <a:p>
                      <a:endParaRPr lang="ru-RU"/>
                    </a:p>
                  </a:txBody>
                  <a:tcPr/>
                </a:tc>
              </a:tr>
              <a:tr h="182880">
                <a:tc vMerge="1">
                  <a:txBody>
                    <a:bodyPr/>
                    <a:lstStyle/>
                    <a:p>
                      <a:endParaRPr lang="ru-RU"/>
                    </a:p>
                  </a:txBody>
                  <a:tcPr/>
                </a:tc>
                <a:tc>
                  <a:txBody>
                    <a:bodyPr/>
                    <a:lstStyle/>
                    <a:p>
                      <a:pPr algn="ctr">
                        <a:lnSpc>
                          <a:spcPct val="115000"/>
                        </a:lnSpc>
                        <a:spcAft>
                          <a:spcPts val="0"/>
                        </a:spcAft>
                      </a:pPr>
                      <a:r>
                        <a:rPr lang="ru-RU" sz="1600">
                          <a:effectLst/>
                          <a:latin typeface="Times New Roman" pitchFamily="18" charset="0"/>
                          <a:cs typeface="Times New Roman" pitchFamily="18" charset="0"/>
                        </a:rPr>
                        <a:t>older child</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14 (</a:t>
                      </a:r>
                      <a:r>
                        <a:rPr lang="en-US" sz="1600">
                          <a:effectLst/>
                          <a:latin typeface="Times New Roman" pitchFamily="18" charset="0"/>
                          <a:cs typeface="Times New Roman" pitchFamily="18" charset="0"/>
                        </a:rPr>
                        <a:t>25.9</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193 (</a:t>
                      </a:r>
                      <a:r>
                        <a:rPr lang="en-US" sz="1600">
                          <a:effectLst/>
                          <a:latin typeface="Times New Roman" pitchFamily="18" charset="0"/>
                          <a:cs typeface="Times New Roman" pitchFamily="18" charset="0"/>
                        </a:rPr>
                        <a:t>33.</a:t>
                      </a:r>
                      <a:r>
                        <a:rPr lang="ru-RU" sz="1600">
                          <a:effectLst/>
                          <a:latin typeface="Times New Roman" pitchFamily="18" charset="0"/>
                          <a:cs typeface="Times New Roman" pitchFamily="18" charset="0"/>
                        </a:rPr>
                        <a:t>9)</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12(46.2)</a:t>
                      </a:r>
                      <a:endParaRPr lang="ru-RU" sz="1600">
                        <a:effectLst/>
                        <a:latin typeface="Times New Roman" pitchFamily="18" charset="0"/>
                        <a:ea typeface="Calibri"/>
                        <a:cs typeface="Times New Roman" pitchFamily="18" charset="0"/>
                      </a:endParaRPr>
                    </a:p>
                  </a:txBody>
                  <a:tcPr marL="68580" marR="68580" marT="0" marB="0" anchor="ctr"/>
                </a:tc>
                <a:tc vMerge="1">
                  <a:txBody>
                    <a:bodyPr/>
                    <a:lstStyle/>
                    <a:p>
                      <a:endParaRPr lang="ru-RU"/>
                    </a:p>
                  </a:txBody>
                  <a:tcPr/>
                </a:tc>
              </a:tr>
              <a:tr h="182880">
                <a:tc vMerge="1">
                  <a:txBody>
                    <a:bodyPr/>
                    <a:lstStyle/>
                    <a:p>
                      <a:endParaRPr lang="ru-RU"/>
                    </a:p>
                  </a:txBody>
                  <a:tcPr/>
                </a:tc>
                <a:tc>
                  <a:txBody>
                    <a:bodyPr/>
                    <a:lstStyle/>
                    <a:p>
                      <a:pPr algn="ctr">
                        <a:lnSpc>
                          <a:spcPct val="115000"/>
                        </a:lnSpc>
                        <a:spcAft>
                          <a:spcPts val="0"/>
                        </a:spcAft>
                      </a:pPr>
                      <a:r>
                        <a:rPr lang="ru-RU" sz="1600">
                          <a:effectLst/>
                          <a:latin typeface="Times New Roman" pitchFamily="18" charset="0"/>
                          <a:cs typeface="Times New Roman" pitchFamily="18" charset="0"/>
                        </a:rPr>
                        <a:t>adolescent</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12 (</a:t>
                      </a:r>
                      <a:r>
                        <a:rPr lang="en-US" sz="1600">
                          <a:effectLst/>
                          <a:latin typeface="Times New Roman" pitchFamily="18" charset="0"/>
                          <a:cs typeface="Times New Roman" pitchFamily="18" charset="0"/>
                        </a:rPr>
                        <a:t>22.2</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135 (</a:t>
                      </a:r>
                      <a:r>
                        <a:rPr lang="en-US" sz="1600">
                          <a:effectLst/>
                          <a:latin typeface="Times New Roman" pitchFamily="18" charset="0"/>
                          <a:cs typeface="Times New Roman" pitchFamily="18" charset="0"/>
                        </a:rPr>
                        <a:t>23.</a:t>
                      </a:r>
                      <a:r>
                        <a:rPr lang="ru-RU" sz="1600">
                          <a:effectLst/>
                          <a:latin typeface="Times New Roman" pitchFamily="18" charset="0"/>
                          <a:cs typeface="Times New Roman" pitchFamily="18" charset="0"/>
                        </a:rPr>
                        <a:t>7)</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6(23.1)</a:t>
                      </a:r>
                      <a:endParaRPr lang="ru-RU" sz="1600">
                        <a:effectLst/>
                        <a:latin typeface="Times New Roman" pitchFamily="18" charset="0"/>
                        <a:ea typeface="Calibri"/>
                        <a:cs typeface="Times New Roman" pitchFamily="18" charset="0"/>
                      </a:endParaRPr>
                    </a:p>
                  </a:txBody>
                  <a:tcPr marL="68580" marR="68580" marT="0" marB="0" anchor="ctr"/>
                </a:tc>
                <a:tc vMerge="1">
                  <a:txBody>
                    <a:bodyPr/>
                    <a:lstStyle/>
                    <a:p>
                      <a:endParaRPr lang="ru-RU"/>
                    </a:p>
                  </a:txBody>
                  <a:tcPr/>
                </a:tc>
              </a:tr>
              <a:tr h="182880">
                <a:tc rowSpan="3">
                  <a:txBody>
                    <a:bodyPr/>
                    <a:lstStyle/>
                    <a:p>
                      <a:pPr algn="ctr">
                        <a:lnSpc>
                          <a:spcPct val="115000"/>
                        </a:lnSpc>
                        <a:spcAft>
                          <a:spcPts val="0"/>
                        </a:spcAft>
                      </a:pPr>
                      <a:r>
                        <a:rPr lang="ru-RU" sz="1600">
                          <a:effectLst/>
                          <a:latin typeface="Times New Roman" pitchFamily="18" charset="0"/>
                          <a:cs typeface="Times New Roman" pitchFamily="18" charset="0"/>
                        </a:rPr>
                        <a:t>Disease Severity </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600">
                          <a:effectLst/>
                          <a:latin typeface="Times New Roman" pitchFamily="18" charset="0"/>
                          <a:cs typeface="Times New Roman" pitchFamily="18" charset="0"/>
                        </a:rPr>
                        <a:t>mild or w/o symptoms</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22 (</a:t>
                      </a:r>
                      <a:r>
                        <a:rPr lang="en-US" sz="1600">
                          <a:effectLst/>
                          <a:latin typeface="Times New Roman" pitchFamily="18" charset="0"/>
                          <a:cs typeface="Times New Roman" pitchFamily="18" charset="0"/>
                        </a:rPr>
                        <a:t>40.7</a:t>
                      </a:r>
                      <a:r>
                        <a:rPr lang="ru-RU" sz="1600">
                          <a:effectLst/>
                          <a:latin typeface="Times New Roman" pitchFamily="18" charset="0"/>
                          <a:cs typeface="Times New Roman" pitchFamily="18" charset="0"/>
                        </a:rPr>
                        <a:t>)</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512 (89.8)</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24(92.3)</a:t>
                      </a:r>
                      <a:endParaRPr lang="ru-RU" sz="1600">
                        <a:effectLst/>
                        <a:latin typeface="Times New Roman" pitchFamily="18" charset="0"/>
                        <a:ea typeface="Calibri"/>
                        <a:cs typeface="Times New Roman" pitchFamily="18" charset="0"/>
                      </a:endParaRPr>
                    </a:p>
                  </a:txBody>
                  <a:tcPr marL="68580" marR="68580" marT="0" marB="0" anchor="ctr"/>
                </a:tc>
                <a:tc rowSpan="3">
                  <a:txBody>
                    <a:bodyPr/>
                    <a:lstStyle/>
                    <a:p>
                      <a:pPr algn="ctr">
                        <a:lnSpc>
                          <a:spcPct val="115000"/>
                        </a:lnSpc>
                        <a:spcAft>
                          <a:spcPts val="0"/>
                        </a:spcAft>
                      </a:pPr>
                      <a:r>
                        <a:rPr lang="ru-RU" sz="1600">
                          <a:effectLst/>
                          <a:latin typeface="Times New Roman" pitchFamily="18" charset="0"/>
                          <a:cs typeface="Times New Roman" pitchFamily="18" charset="0"/>
                        </a:rPr>
                        <a:t>&lt;0.001</a:t>
                      </a:r>
                      <a:endParaRPr lang="ru-RU" sz="1600">
                        <a:effectLst/>
                        <a:latin typeface="Times New Roman" pitchFamily="18" charset="0"/>
                        <a:ea typeface="Calibri"/>
                        <a:cs typeface="Times New Roman" pitchFamily="18" charset="0"/>
                      </a:endParaRPr>
                    </a:p>
                  </a:txBody>
                  <a:tcPr marL="68580" marR="68580" marT="0" marB="0"/>
                </a:tc>
              </a:tr>
              <a:tr h="182880">
                <a:tc vMerge="1">
                  <a:txBody>
                    <a:bodyPr/>
                    <a:lstStyle/>
                    <a:p>
                      <a:endParaRPr lang="ru-RU"/>
                    </a:p>
                  </a:txBody>
                  <a:tcPr/>
                </a:tc>
                <a:tc>
                  <a:txBody>
                    <a:bodyPr/>
                    <a:lstStyle/>
                    <a:p>
                      <a:pPr algn="ctr">
                        <a:lnSpc>
                          <a:spcPct val="115000"/>
                        </a:lnSpc>
                        <a:spcAft>
                          <a:spcPts val="0"/>
                        </a:spcAft>
                      </a:pPr>
                      <a:r>
                        <a:rPr lang="ru-RU" sz="1600">
                          <a:effectLst/>
                          <a:latin typeface="Times New Roman" pitchFamily="18" charset="0"/>
                          <a:cs typeface="Times New Roman" pitchFamily="18" charset="0"/>
                        </a:rPr>
                        <a:t>moderate</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32 (</a:t>
                      </a:r>
                      <a:r>
                        <a:rPr lang="en-US" sz="1600">
                          <a:effectLst/>
                          <a:latin typeface="Times New Roman" pitchFamily="18" charset="0"/>
                          <a:cs typeface="Times New Roman" pitchFamily="18" charset="0"/>
                        </a:rPr>
                        <a:t>59.</a:t>
                      </a:r>
                      <a:r>
                        <a:rPr lang="ru-RU" sz="1600">
                          <a:effectLst/>
                          <a:latin typeface="Times New Roman" pitchFamily="18" charset="0"/>
                          <a:cs typeface="Times New Roman" pitchFamily="18" charset="0"/>
                        </a:rPr>
                        <a:t>3)</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54 (9.5)</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2(7.7)</a:t>
                      </a:r>
                      <a:endParaRPr lang="ru-RU" sz="1600">
                        <a:effectLst/>
                        <a:latin typeface="Times New Roman" pitchFamily="18" charset="0"/>
                        <a:ea typeface="Calibri"/>
                        <a:cs typeface="Times New Roman" pitchFamily="18" charset="0"/>
                      </a:endParaRPr>
                    </a:p>
                  </a:txBody>
                  <a:tcPr marL="68580" marR="68580" marT="0" marB="0" anchor="ctr"/>
                </a:tc>
                <a:tc vMerge="1">
                  <a:txBody>
                    <a:bodyPr/>
                    <a:lstStyle/>
                    <a:p>
                      <a:endParaRPr lang="ru-RU"/>
                    </a:p>
                  </a:txBody>
                  <a:tcPr/>
                </a:tc>
              </a:tr>
              <a:tr h="182880">
                <a:tc vMerge="1">
                  <a:txBody>
                    <a:bodyPr/>
                    <a:lstStyle/>
                    <a:p>
                      <a:endParaRPr lang="ru-RU"/>
                    </a:p>
                  </a:txBody>
                  <a:tcPr/>
                </a:tc>
                <a:tc>
                  <a:txBody>
                    <a:bodyPr/>
                    <a:lstStyle/>
                    <a:p>
                      <a:pPr algn="ctr">
                        <a:lnSpc>
                          <a:spcPct val="115000"/>
                        </a:lnSpc>
                        <a:spcAft>
                          <a:spcPts val="0"/>
                        </a:spcAft>
                      </a:pPr>
                      <a:r>
                        <a:rPr lang="ru-RU" sz="1600">
                          <a:effectLst/>
                          <a:latin typeface="Times New Roman" pitchFamily="18" charset="0"/>
                          <a:cs typeface="Times New Roman" pitchFamily="18" charset="0"/>
                        </a:rPr>
                        <a:t>severe</a:t>
                      </a:r>
                      <a:endParaRPr lang="ru-RU" sz="1600">
                        <a:effectLst/>
                        <a:latin typeface="Times New Roman" pitchFamily="18" charset="0"/>
                        <a:ea typeface="Calibri"/>
                        <a:cs typeface="Times New Roman" pitchFamily="18" charset="0"/>
                      </a:endParaRPr>
                    </a:p>
                  </a:txBody>
                  <a:tcPr marL="68580" marR="68580" marT="0" marB="0" anchor="b"/>
                </a:tc>
                <a:tc>
                  <a:txBody>
                    <a:bodyPr/>
                    <a:lstStyle/>
                    <a:p>
                      <a:pPr algn="ctr">
                        <a:lnSpc>
                          <a:spcPct val="106000"/>
                        </a:lnSpc>
                        <a:spcAft>
                          <a:spcPts val="0"/>
                        </a:spcAft>
                      </a:pPr>
                      <a:r>
                        <a:rPr lang="ru-RU" sz="1600">
                          <a:effectLst/>
                          <a:latin typeface="Times New Roman" pitchFamily="18" charset="0"/>
                          <a:cs typeface="Times New Roman" pitchFamily="18" charset="0"/>
                        </a:rPr>
                        <a:t>0 </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4 (0.7)</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0</a:t>
                      </a:r>
                      <a:endParaRPr lang="ru-RU" sz="1600">
                        <a:effectLst/>
                        <a:latin typeface="Times New Roman" pitchFamily="18" charset="0"/>
                        <a:ea typeface="Calibri"/>
                        <a:cs typeface="Times New Roman" pitchFamily="18" charset="0"/>
                      </a:endParaRPr>
                    </a:p>
                  </a:txBody>
                  <a:tcPr marL="68580" marR="68580" marT="0" marB="0" anchor="ctr"/>
                </a:tc>
                <a:tc vMerge="1">
                  <a:txBody>
                    <a:bodyPr/>
                    <a:lstStyle/>
                    <a:p>
                      <a:endParaRPr lang="ru-RU"/>
                    </a:p>
                  </a:txBody>
                  <a:tcPr/>
                </a:tc>
              </a:tr>
              <a:tr h="182880">
                <a:tc gridSpan="2">
                  <a:txBody>
                    <a:bodyPr/>
                    <a:lstStyle/>
                    <a:p>
                      <a:pPr algn="ctr">
                        <a:lnSpc>
                          <a:spcPct val="115000"/>
                        </a:lnSpc>
                        <a:spcAft>
                          <a:spcPts val="0"/>
                        </a:spcAft>
                      </a:pPr>
                      <a:r>
                        <a:rPr lang="ru-RU" sz="1600">
                          <a:effectLst/>
                          <a:latin typeface="Times New Roman" pitchFamily="18" charset="0"/>
                          <a:cs typeface="Times New Roman" pitchFamily="18" charset="0"/>
                        </a:rPr>
                        <a:t>Total</a:t>
                      </a:r>
                      <a:endParaRPr lang="ru-RU" sz="1600">
                        <a:effectLst/>
                        <a:latin typeface="Times New Roman" pitchFamily="18" charset="0"/>
                        <a:ea typeface="Calibri"/>
                        <a:cs typeface="Times New Roman" pitchFamily="18" charset="0"/>
                      </a:endParaRPr>
                    </a:p>
                  </a:txBody>
                  <a:tcPr marL="68580" marR="68580" marT="0" marB="0" anchor="b"/>
                </a:tc>
                <a:tc hMerge="1">
                  <a:txBody>
                    <a:bodyPr/>
                    <a:lstStyle/>
                    <a:p>
                      <a:endParaRPr lang="ru-RU"/>
                    </a:p>
                  </a:txBody>
                  <a:tcPr/>
                </a:tc>
                <a:tc>
                  <a:txBody>
                    <a:bodyPr/>
                    <a:lstStyle/>
                    <a:p>
                      <a:pPr algn="ctr">
                        <a:lnSpc>
                          <a:spcPct val="106000"/>
                        </a:lnSpc>
                        <a:spcAft>
                          <a:spcPts val="0"/>
                        </a:spcAft>
                      </a:pPr>
                      <a:r>
                        <a:rPr lang="ru-RU" sz="1600">
                          <a:effectLst/>
                          <a:latin typeface="Times New Roman" pitchFamily="18" charset="0"/>
                          <a:cs typeface="Times New Roman" pitchFamily="18" charset="0"/>
                        </a:rPr>
                        <a:t>54 (8.3)</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570 (87.7)</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6000"/>
                        </a:lnSpc>
                        <a:spcAft>
                          <a:spcPts val="0"/>
                        </a:spcAft>
                      </a:pPr>
                      <a:r>
                        <a:rPr lang="ru-RU" sz="1600">
                          <a:effectLst/>
                          <a:latin typeface="Times New Roman" pitchFamily="18" charset="0"/>
                          <a:cs typeface="Times New Roman" pitchFamily="18" charset="0"/>
                        </a:rPr>
                        <a:t>26 (4.0)</a:t>
                      </a:r>
                      <a:endParaRPr lang="ru-RU"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4" name="Прямоугольник 3"/>
          <p:cNvSpPr/>
          <p:nvPr/>
        </p:nvSpPr>
        <p:spPr>
          <a:xfrm>
            <a:off x="2594351" y="5558911"/>
            <a:ext cx="7639050" cy="369332"/>
          </a:xfrm>
          <a:prstGeom prst="rect">
            <a:avLst/>
          </a:prstGeom>
        </p:spPr>
        <p:txBody>
          <a:bodyPr wrap="square">
            <a:spAutoFit/>
          </a:bodyPr>
          <a:lstStyle/>
          <a:p>
            <a:pPr algn="ctr"/>
            <a:r>
              <a:rPr lang="en-US" dirty="0"/>
              <a:t>Data presented in  n (%) ; χ² statistic was used to calculate p-values. </a:t>
            </a:r>
            <a:endParaRPr lang="ru-RU" dirty="0"/>
          </a:p>
        </p:txBody>
      </p:sp>
    </p:spTree>
    <p:extLst>
      <p:ext uri="{BB962C8B-B14F-4D97-AF65-F5344CB8AC3E}">
        <p14:creationId xmlns:p14="http://schemas.microsoft.com/office/powerpoint/2010/main" val="139595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0"/>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76450" y="160250"/>
            <a:ext cx="7848600" cy="707886"/>
          </a:xfrm>
          <a:prstGeom prst="rect">
            <a:avLst/>
          </a:prstGeom>
        </p:spPr>
        <p:txBody>
          <a:bodyPr wrap="square">
            <a:spAutoFit/>
          </a:bodyPr>
          <a:lstStyle/>
          <a:p>
            <a:pPr algn="ctr"/>
            <a:r>
              <a:rPr lang="en-US" sz="2000" dirty="0">
                <a:latin typeface="Times New Roman" pitchFamily="18" charset="0"/>
                <a:cs typeface="Times New Roman" pitchFamily="18" charset="0"/>
              </a:rPr>
              <a:t>Association of demographic characteristics and co-morbidities with severity of disease</a:t>
            </a:r>
            <a:endParaRPr lang="ru-RU" sz="20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60508253"/>
              </p:ext>
            </p:extLst>
          </p:nvPr>
        </p:nvGraphicFramePr>
        <p:xfrm>
          <a:off x="1581149" y="868136"/>
          <a:ext cx="9215541" cy="5175504"/>
        </p:xfrm>
        <a:graphic>
          <a:graphicData uri="http://schemas.openxmlformats.org/drawingml/2006/table">
            <a:tbl>
              <a:tblPr firstRow="1">
                <a:tableStyleId>{5C22544A-7EE6-4342-B048-85BDC9FD1C3A}</a:tableStyleId>
              </a:tblPr>
              <a:tblGrid>
                <a:gridCol w="3017167"/>
                <a:gridCol w="1590603"/>
                <a:gridCol w="2044007"/>
                <a:gridCol w="2044007"/>
                <a:gridCol w="519757"/>
              </a:tblGrid>
              <a:tr h="184311">
                <a:tc rowSpan="2">
                  <a:txBody>
                    <a:bodyPr/>
                    <a:lstStyle/>
                    <a:p>
                      <a:pPr algn="ctr">
                        <a:lnSpc>
                          <a:spcPct val="115000"/>
                        </a:lnSpc>
                        <a:spcAft>
                          <a:spcPts val="0"/>
                        </a:spcAft>
                      </a:pPr>
                      <a:r>
                        <a:rPr lang="ru-RU" sz="1200" dirty="0">
                          <a:effectLst/>
                        </a:rPr>
                        <a:t>Characteristics</a:t>
                      </a:r>
                      <a:endParaRPr lang="ru-RU" sz="1200" dirty="0">
                        <a:effectLst/>
                        <a:latin typeface="Calibri"/>
                        <a:ea typeface="Calibri"/>
                        <a:cs typeface="Times New Roman"/>
                      </a:endParaRPr>
                    </a:p>
                  </a:txBody>
                  <a:tcPr marL="60101" marR="60101" marT="0" marB="0"/>
                </a:tc>
                <a:tc gridSpan="4">
                  <a:txBody>
                    <a:bodyPr/>
                    <a:lstStyle/>
                    <a:p>
                      <a:pPr algn="ctr">
                        <a:lnSpc>
                          <a:spcPct val="115000"/>
                        </a:lnSpc>
                        <a:spcAft>
                          <a:spcPts val="0"/>
                        </a:spcAft>
                      </a:pPr>
                      <a:r>
                        <a:rPr lang="ru-RU" sz="1200">
                          <a:effectLst/>
                        </a:rPr>
                        <a:t>Disease severity</a:t>
                      </a:r>
                      <a:endParaRPr lang="ru-RU" sz="1200">
                        <a:effectLst/>
                        <a:latin typeface="Calibri"/>
                        <a:ea typeface="Calibri"/>
                        <a:cs typeface="Times New Roman"/>
                      </a:endParaRPr>
                    </a:p>
                  </a:txBody>
                  <a:tcPr marL="60101" marR="60101" marT="0" marB="0"/>
                </a:tc>
                <a:tc hMerge="1">
                  <a:txBody>
                    <a:bodyPr/>
                    <a:lstStyle/>
                    <a:p>
                      <a:endParaRPr lang="ru-RU"/>
                    </a:p>
                  </a:txBody>
                  <a:tcPr/>
                </a:tc>
                <a:tc hMerge="1">
                  <a:txBody>
                    <a:bodyPr/>
                    <a:lstStyle/>
                    <a:p>
                      <a:endParaRPr lang="ru-RU"/>
                    </a:p>
                  </a:txBody>
                  <a:tcPr/>
                </a:tc>
                <a:tc hMerge="1">
                  <a:txBody>
                    <a:bodyPr/>
                    <a:lstStyle/>
                    <a:p>
                      <a:endParaRPr lang="ru-RU"/>
                    </a:p>
                  </a:txBody>
                  <a:tcPr/>
                </a:tc>
              </a:tr>
              <a:tr h="368622">
                <a:tc vMerge="1">
                  <a:txBody>
                    <a:bodyPr/>
                    <a:lstStyle/>
                    <a:p>
                      <a:endParaRPr lang="ru-RU"/>
                    </a:p>
                  </a:txBody>
                  <a:tcPr/>
                </a:tc>
                <a:tc>
                  <a:txBody>
                    <a:bodyPr/>
                    <a:lstStyle/>
                    <a:p>
                      <a:pPr>
                        <a:lnSpc>
                          <a:spcPct val="115000"/>
                        </a:lnSpc>
                        <a:spcAft>
                          <a:spcPts val="0"/>
                        </a:spcAft>
                      </a:pPr>
                      <a:r>
                        <a:rPr lang="ru-RU" sz="1200" dirty="0" err="1">
                          <a:effectLst/>
                        </a:rPr>
                        <a:t>Severe</a:t>
                      </a:r>
                      <a:r>
                        <a:rPr lang="ru-RU" sz="1200" dirty="0">
                          <a:effectLst/>
                        </a:rPr>
                        <a:t> (n=4)</a:t>
                      </a:r>
                      <a:endParaRPr lang="ru-RU" sz="1200" dirty="0">
                        <a:effectLst/>
                        <a:latin typeface="Calibri"/>
                        <a:ea typeface="Calibri"/>
                        <a:cs typeface="Times New Roman"/>
                      </a:endParaRPr>
                    </a:p>
                  </a:txBody>
                  <a:tcPr marL="60101" marR="60101" marT="0" marB="0"/>
                </a:tc>
                <a:tc>
                  <a:txBody>
                    <a:bodyPr/>
                    <a:lstStyle/>
                    <a:p>
                      <a:pPr algn="ctr">
                        <a:lnSpc>
                          <a:spcPct val="115000"/>
                        </a:lnSpc>
                        <a:spcAft>
                          <a:spcPts val="0"/>
                        </a:spcAft>
                      </a:pPr>
                      <a:r>
                        <a:rPr lang="ru-RU" sz="1200" dirty="0" err="1">
                          <a:effectLst/>
                        </a:rPr>
                        <a:t>Moderate</a:t>
                      </a:r>
                      <a:r>
                        <a:rPr lang="ru-RU" sz="1200" dirty="0">
                          <a:effectLst/>
                        </a:rPr>
                        <a:t> (n=88)</a:t>
                      </a:r>
                      <a:endParaRPr lang="ru-RU" sz="1200" dirty="0">
                        <a:effectLst/>
                        <a:latin typeface="Calibri"/>
                        <a:ea typeface="Calibri"/>
                        <a:cs typeface="Times New Roman"/>
                      </a:endParaRPr>
                    </a:p>
                  </a:txBody>
                  <a:tcPr marL="60101" marR="60101" marT="0" marB="0"/>
                </a:tc>
                <a:tc>
                  <a:txBody>
                    <a:bodyPr/>
                    <a:lstStyle/>
                    <a:p>
                      <a:pPr algn="ctr">
                        <a:lnSpc>
                          <a:spcPct val="115000"/>
                        </a:lnSpc>
                        <a:spcAft>
                          <a:spcPts val="0"/>
                        </a:spcAft>
                      </a:pPr>
                      <a:r>
                        <a:rPr lang="ru-RU" sz="1200">
                          <a:effectLst/>
                        </a:rPr>
                        <a:t>Mild or asymptomatic (n=558)</a:t>
                      </a:r>
                      <a:endParaRPr lang="ru-RU" sz="1200">
                        <a:effectLst/>
                        <a:latin typeface="Calibri"/>
                        <a:ea typeface="Calibri"/>
                        <a:cs typeface="Times New Roman"/>
                      </a:endParaRPr>
                    </a:p>
                  </a:txBody>
                  <a:tcPr marL="60101" marR="60101" marT="0" marB="0"/>
                </a:tc>
                <a:tc>
                  <a:txBody>
                    <a:bodyPr/>
                    <a:lstStyle/>
                    <a:p>
                      <a:pPr algn="ctr">
                        <a:lnSpc>
                          <a:spcPct val="115000"/>
                        </a:lnSpc>
                        <a:spcAft>
                          <a:spcPts val="0"/>
                        </a:spcAft>
                      </a:pPr>
                      <a:r>
                        <a:rPr lang="ru-RU" sz="1200">
                          <a:effectLst/>
                        </a:rPr>
                        <a:t>p-value</a:t>
                      </a:r>
                      <a:endParaRPr lang="ru-RU" sz="1200">
                        <a:effectLst/>
                        <a:latin typeface="Calibri"/>
                        <a:ea typeface="Calibri"/>
                        <a:cs typeface="Times New Roman"/>
                      </a:endParaRPr>
                    </a:p>
                  </a:txBody>
                  <a:tcPr marL="60101" marR="60101" marT="0" marB="0"/>
                </a:tc>
              </a:tr>
              <a:tr h="368622">
                <a:tc rowSpan="2">
                  <a:txBody>
                    <a:bodyPr/>
                    <a:lstStyle/>
                    <a:p>
                      <a:pPr>
                        <a:spcAft>
                          <a:spcPts val="0"/>
                        </a:spcAft>
                      </a:pPr>
                      <a:r>
                        <a:rPr lang="en-US" sz="1200">
                          <a:effectLst/>
                        </a:rPr>
                        <a:t>Gender</a:t>
                      </a:r>
                      <a:endParaRPr lang="ru-RU" sz="1200">
                        <a:effectLst/>
                      </a:endParaRPr>
                    </a:p>
                    <a:p>
                      <a:pPr>
                        <a:spcAft>
                          <a:spcPts val="0"/>
                        </a:spcAft>
                      </a:pPr>
                      <a:r>
                        <a:rPr lang="en-US" sz="1200">
                          <a:effectLst/>
                        </a:rPr>
                        <a:t>      m</a:t>
                      </a:r>
                      <a:r>
                        <a:rPr lang="ru-RU" sz="1200">
                          <a:effectLst/>
                        </a:rPr>
                        <a:t>ale</a:t>
                      </a:r>
                    </a:p>
                    <a:p>
                      <a:pPr>
                        <a:spcAft>
                          <a:spcPts val="0"/>
                        </a:spcAft>
                      </a:pPr>
                      <a:r>
                        <a:rPr lang="en-US" sz="1200">
                          <a:effectLst/>
                        </a:rPr>
                        <a:t>      female</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en-US" sz="1200">
                          <a:effectLst/>
                        </a:rPr>
                        <a:t> </a:t>
                      </a:r>
                      <a:endParaRPr lang="ru-RU" sz="1200">
                        <a:effectLst/>
                      </a:endParaRPr>
                    </a:p>
                    <a:p>
                      <a:pPr>
                        <a:lnSpc>
                          <a:spcPct val="115000"/>
                        </a:lnSpc>
                        <a:spcAft>
                          <a:spcPts val="0"/>
                        </a:spcAft>
                      </a:pPr>
                      <a:r>
                        <a:rPr lang="ru-RU" sz="1200">
                          <a:effectLst/>
                        </a:rPr>
                        <a:t>3 </a:t>
                      </a:r>
                      <a:r>
                        <a:rPr lang="en-US" sz="1200">
                          <a:effectLst/>
                        </a:rPr>
                        <a:t>(75)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51 </a:t>
                      </a:r>
                      <a:r>
                        <a:rPr lang="en-US" sz="1200">
                          <a:effectLst/>
                        </a:rPr>
                        <a:t>(57.9)</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312</a:t>
                      </a:r>
                      <a:r>
                        <a:rPr lang="en-US" sz="1200">
                          <a:effectLst/>
                        </a:rPr>
                        <a:t> (55.9)</a:t>
                      </a:r>
                      <a:endParaRPr lang="ru-RU" sz="1200">
                        <a:effectLst/>
                        <a:latin typeface="Calibri"/>
                        <a:ea typeface="Calibri"/>
                        <a:cs typeface="Times New Roman"/>
                      </a:endParaRPr>
                    </a:p>
                  </a:txBody>
                  <a:tcPr marL="60101" marR="60101" marT="0" marB="0" anchor="b"/>
                </a:tc>
                <a:tc rowSpan="2">
                  <a:txBody>
                    <a:bodyPr/>
                    <a:lstStyle/>
                    <a:p>
                      <a:pPr>
                        <a:lnSpc>
                          <a:spcPct val="115000"/>
                        </a:lnSpc>
                        <a:spcAft>
                          <a:spcPts val="0"/>
                        </a:spcAft>
                      </a:pPr>
                      <a:r>
                        <a:rPr lang="ru-RU" sz="1200">
                          <a:effectLst/>
                        </a:rPr>
                        <a:t>0.7</a:t>
                      </a:r>
                      <a:endParaRPr lang="ru-RU" sz="1200">
                        <a:effectLst/>
                        <a:latin typeface="Calibri"/>
                        <a:ea typeface="Calibri"/>
                        <a:cs typeface="Times New Roman"/>
                      </a:endParaRPr>
                    </a:p>
                  </a:txBody>
                  <a:tcPr marL="60101" marR="60101" marT="0" marB="0" anchor="b"/>
                </a:tc>
              </a:tr>
              <a:tr h="184311">
                <a:tc vMerge="1">
                  <a:txBody>
                    <a:bodyPr/>
                    <a:lstStyle/>
                    <a:p>
                      <a:endParaRPr lang="ru-RU"/>
                    </a:p>
                  </a:txBody>
                  <a:tcPr/>
                </a:tc>
                <a:tc>
                  <a:txBody>
                    <a:bodyPr/>
                    <a:lstStyle/>
                    <a:p>
                      <a:pPr>
                        <a:lnSpc>
                          <a:spcPct val="115000"/>
                        </a:lnSpc>
                        <a:spcAft>
                          <a:spcPts val="0"/>
                        </a:spcAft>
                      </a:pPr>
                      <a:r>
                        <a:rPr lang="ru-RU" sz="1200">
                          <a:effectLst/>
                        </a:rPr>
                        <a:t>1 </a:t>
                      </a:r>
                      <a:r>
                        <a:rPr lang="en-US" sz="1200">
                          <a:effectLst/>
                        </a:rPr>
                        <a:t>(25)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37 </a:t>
                      </a:r>
                      <a:r>
                        <a:rPr lang="en-US" sz="1200">
                          <a:effectLst/>
                        </a:rPr>
                        <a:t>(42.04)</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246 </a:t>
                      </a:r>
                      <a:r>
                        <a:rPr lang="en-US" sz="1200">
                          <a:effectLst/>
                        </a:rPr>
                        <a:t>(44.1)</a:t>
                      </a:r>
                      <a:endParaRPr lang="ru-RU" sz="1200">
                        <a:effectLst/>
                        <a:latin typeface="Calibri"/>
                        <a:ea typeface="Calibri"/>
                        <a:cs typeface="Times New Roman"/>
                      </a:endParaRPr>
                    </a:p>
                  </a:txBody>
                  <a:tcPr marL="60101" marR="60101" marT="0" marB="0" anchor="b"/>
                </a:tc>
                <a:tc vMerge="1">
                  <a:txBody>
                    <a:bodyPr/>
                    <a:lstStyle/>
                    <a:p>
                      <a:endParaRPr lang="ru-RU"/>
                    </a:p>
                  </a:txBody>
                  <a:tcPr/>
                </a:tc>
              </a:tr>
              <a:tr h="368622">
                <a:tc rowSpan="4">
                  <a:txBody>
                    <a:bodyPr/>
                    <a:lstStyle/>
                    <a:p>
                      <a:pPr>
                        <a:spcAft>
                          <a:spcPts val="0"/>
                        </a:spcAft>
                      </a:pPr>
                      <a:r>
                        <a:rPr lang="en-US" sz="1200">
                          <a:effectLst/>
                        </a:rPr>
                        <a:t>Age group</a:t>
                      </a:r>
                      <a:endParaRPr lang="ru-RU" sz="1200">
                        <a:effectLst/>
                      </a:endParaRPr>
                    </a:p>
                    <a:p>
                      <a:pPr>
                        <a:lnSpc>
                          <a:spcPct val="115000"/>
                        </a:lnSpc>
                        <a:spcAft>
                          <a:spcPts val="0"/>
                        </a:spcAft>
                      </a:pPr>
                      <a:r>
                        <a:rPr lang="en-US" sz="1200">
                          <a:effectLst/>
                        </a:rPr>
                        <a:t>    neonates or infants</a:t>
                      </a:r>
                      <a:endParaRPr lang="ru-RU" sz="1200">
                        <a:effectLst/>
                      </a:endParaRPr>
                    </a:p>
                    <a:p>
                      <a:pPr>
                        <a:lnSpc>
                          <a:spcPct val="115000"/>
                        </a:lnSpc>
                        <a:spcAft>
                          <a:spcPts val="0"/>
                        </a:spcAft>
                      </a:pPr>
                      <a:r>
                        <a:rPr lang="en-US" sz="1200">
                          <a:effectLst/>
                        </a:rPr>
                        <a:t>    young children</a:t>
                      </a:r>
                      <a:endParaRPr lang="ru-RU" sz="1200">
                        <a:effectLst/>
                      </a:endParaRPr>
                    </a:p>
                    <a:p>
                      <a:pPr>
                        <a:lnSpc>
                          <a:spcPct val="115000"/>
                        </a:lnSpc>
                        <a:spcAft>
                          <a:spcPts val="0"/>
                        </a:spcAft>
                      </a:pPr>
                      <a:r>
                        <a:rPr lang="en-US" sz="1200">
                          <a:effectLst/>
                        </a:rPr>
                        <a:t>   older children</a:t>
                      </a:r>
                      <a:endParaRPr lang="ru-RU" sz="1200">
                        <a:effectLst/>
                      </a:endParaRPr>
                    </a:p>
                    <a:p>
                      <a:pPr>
                        <a:lnSpc>
                          <a:spcPct val="115000"/>
                        </a:lnSpc>
                        <a:spcAft>
                          <a:spcPts val="0"/>
                        </a:spcAft>
                      </a:pPr>
                      <a:r>
                        <a:rPr lang="en-US" sz="1200">
                          <a:effectLst/>
                        </a:rPr>
                        <a:t>   </a:t>
                      </a:r>
                      <a:r>
                        <a:rPr lang="ru-RU" sz="1200">
                          <a:effectLst/>
                        </a:rPr>
                        <a:t>adolescents</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en-US" sz="1200">
                          <a:effectLst/>
                        </a:rPr>
                        <a:t> </a:t>
                      </a:r>
                      <a:endParaRPr lang="ru-RU" sz="1200">
                        <a:effectLst/>
                      </a:endParaRPr>
                    </a:p>
                    <a:p>
                      <a:pPr>
                        <a:lnSpc>
                          <a:spcPct val="115000"/>
                        </a:lnSpc>
                        <a:spcAft>
                          <a:spcPts val="0"/>
                        </a:spcAft>
                      </a:pPr>
                      <a:r>
                        <a:rPr lang="ru-RU" sz="1200">
                          <a:effectLst/>
                        </a:rPr>
                        <a:t>1 </a:t>
                      </a:r>
                      <a:r>
                        <a:rPr lang="en-US" sz="1200">
                          <a:effectLst/>
                        </a:rPr>
                        <a:t>(25)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35 </a:t>
                      </a:r>
                      <a:r>
                        <a:rPr lang="en-US" sz="1200">
                          <a:effectLst/>
                        </a:rPr>
                        <a:t>(39.7)</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86 </a:t>
                      </a:r>
                      <a:r>
                        <a:rPr lang="en-US" sz="1200">
                          <a:effectLst/>
                        </a:rPr>
                        <a:t>(15.4)</a:t>
                      </a:r>
                      <a:endParaRPr lang="ru-RU" sz="1200">
                        <a:effectLst/>
                        <a:latin typeface="Calibri"/>
                        <a:ea typeface="Calibri"/>
                        <a:cs typeface="Times New Roman"/>
                      </a:endParaRPr>
                    </a:p>
                  </a:txBody>
                  <a:tcPr marL="60101" marR="60101" marT="0" marB="0" anchor="b"/>
                </a:tc>
                <a:tc rowSpan="4">
                  <a:txBody>
                    <a:bodyPr/>
                    <a:lstStyle/>
                    <a:p>
                      <a:pPr>
                        <a:lnSpc>
                          <a:spcPct val="115000"/>
                        </a:lnSpc>
                        <a:spcAft>
                          <a:spcPts val="0"/>
                        </a:spcAft>
                      </a:pPr>
                      <a:r>
                        <a:rPr lang="ru-RU" sz="1200">
                          <a:effectLst/>
                        </a:rPr>
                        <a:t>&lt;0.001</a:t>
                      </a:r>
                      <a:endParaRPr lang="ru-RU" sz="1200">
                        <a:effectLst/>
                        <a:latin typeface="Calibri"/>
                        <a:ea typeface="Calibri"/>
                        <a:cs typeface="Times New Roman"/>
                      </a:endParaRPr>
                    </a:p>
                  </a:txBody>
                  <a:tcPr marL="60101" marR="60101" marT="0" marB="0" anchor="b"/>
                </a:tc>
              </a:tr>
              <a:tr h="184311">
                <a:tc vMerge="1">
                  <a:txBody>
                    <a:bodyPr/>
                    <a:lstStyle/>
                    <a:p>
                      <a:endParaRPr lang="ru-RU"/>
                    </a:p>
                  </a:txBody>
                  <a:tcP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20 </a:t>
                      </a:r>
                      <a:r>
                        <a:rPr lang="en-US" sz="1200">
                          <a:effectLst/>
                        </a:rPr>
                        <a:t>(22.7)</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136 </a:t>
                      </a:r>
                      <a:r>
                        <a:rPr lang="en-US" sz="1200">
                          <a:effectLst/>
                        </a:rPr>
                        <a:t>(24.4)</a:t>
                      </a:r>
                      <a:endParaRPr lang="ru-RU" sz="1200">
                        <a:effectLst/>
                        <a:latin typeface="Calibri"/>
                        <a:ea typeface="Calibri"/>
                        <a:cs typeface="Times New Roman"/>
                      </a:endParaRPr>
                    </a:p>
                  </a:txBody>
                  <a:tcPr marL="60101" marR="60101" marT="0" marB="0" anchor="b"/>
                </a:tc>
                <a:tc vMerge="1">
                  <a:txBody>
                    <a:bodyPr/>
                    <a:lstStyle/>
                    <a:p>
                      <a:endParaRPr lang="ru-RU"/>
                    </a:p>
                  </a:txBody>
                  <a:tcPr/>
                </a:tc>
              </a:tr>
              <a:tr h="184311">
                <a:tc vMerge="1">
                  <a:txBody>
                    <a:bodyPr/>
                    <a:lstStyle/>
                    <a:p>
                      <a:endParaRPr lang="ru-RU"/>
                    </a:p>
                  </a:txBody>
                  <a:tcPr/>
                </a:tc>
                <a:tc>
                  <a:txBody>
                    <a:bodyPr/>
                    <a:lstStyle/>
                    <a:p>
                      <a:pPr>
                        <a:lnSpc>
                          <a:spcPct val="115000"/>
                        </a:lnSpc>
                        <a:spcAft>
                          <a:spcPts val="0"/>
                        </a:spcAft>
                      </a:pPr>
                      <a:r>
                        <a:rPr lang="ru-RU" sz="1200">
                          <a:effectLst/>
                        </a:rPr>
                        <a:t>1 </a:t>
                      </a:r>
                      <a:r>
                        <a:rPr lang="en-US" sz="1200">
                          <a:effectLst/>
                        </a:rPr>
                        <a:t>(25)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17 </a:t>
                      </a:r>
                      <a:r>
                        <a:rPr lang="en-US" sz="1200">
                          <a:effectLst/>
                        </a:rPr>
                        <a:t>(19.3)</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201 </a:t>
                      </a:r>
                      <a:r>
                        <a:rPr lang="en-US" sz="1200">
                          <a:effectLst/>
                        </a:rPr>
                        <a:t>(36.02)</a:t>
                      </a:r>
                      <a:endParaRPr lang="ru-RU" sz="1200">
                        <a:effectLst/>
                        <a:latin typeface="Calibri"/>
                        <a:ea typeface="Calibri"/>
                        <a:cs typeface="Times New Roman"/>
                      </a:endParaRPr>
                    </a:p>
                  </a:txBody>
                  <a:tcPr marL="60101" marR="60101" marT="0" marB="0" anchor="b"/>
                </a:tc>
                <a:tc vMerge="1">
                  <a:txBody>
                    <a:bodyPr/>
                    <a:lstStyle/>
                    <a:p>
                      <a:endParaRPr lang="ru-RU"/>
                    </a:p>
                  </a:txBody>
                  <a:tcPr/>
                </a:tc>
              </a:tr>
              <a:tr h="184311">
                <a:tc vMerge="1">
                  <a:txBody>
                    <a:bodyPr/>
                    <a:lstStyle/>
                    <a:p>
                      <a:endParaRPr lang="ru-RU"/>
                    </a:p>
                  </a:txBody>
                  <a:tcPr/>
                </a:tc>
                <a:tc>
                  <a:txBody>
                    <a:bodyPr/>
                    <a:lstStyle/>
                    <a:p>
                      <a:pPr>
                        <a:lnSpc>
                          <a:spcPct val="115000"/>
                        </a:lnSpc>
                        <a:spcAft>
                          <a:spcPts val="0"/>
                        </a:spcAft>
                      </a:pPr>
                      <a:r>
                        <a:rPr lang="ru-RU" sz="1200">
                          <a:effectLst/>
                        </a:rPr>
                        <a:t>2 </a:t>
                      </a:r>
                      <a:r>
                        <a:rPr lang="en-US" sz="1200">
                          <a:effectLst/>
                        </a:rPr>
                        <a:t>(50)</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16 </a:t>
                      </a:r>
                      <a:r>
                        <a:rPr lang="en-US" sz="1200">
                          <a:effectLst/>
                        </a:rPr>
                        <a:t>(18.2)</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135 </a:t>
                      </a:r>
                      <a:r>
                        <a:rPr lang="en-US" sz="1200">
                          <a:effectLst/>
                        </a:rPr>
                        <a:t>(24.2)</a:t>
                      </a:r>
                      <a:endParaRPr lang="ru-RU" sz="1200">
                        <a:effectLst/>
                        <a:latin typeface="Calibri"/>
                        <a:ea typeface="Calibri"/>
                        <a:cs typeface="Times New Roman"/>
                      </a:endParaRPr>
                    </a:p>
                  </a:txBody>
                  <a:tcPr marL="60101" marR="60101" marT="0" marB="0" anchor="b"/>
                </a:tc>
                <a:tc vMerge="1">
                  <a:txBody>
                    <a:bodyPr/>
                    <a:lstStyle/>
                    <a:p>
                      <a:endParaRPr lang="ru-RU"/>
                    </a:p>
                  </a:txBody>
                  <a:tcPr/>
                </a:tc>
              </a:tr>
              <a:tr h="275465">
                <a:tc rowSpan="2">
                  <a:txBody>
                    <a:bodyPr/>
                    <a:lstStyle/>
                    <a:p>
                      <a:pPr>
                        <a:spcAft>
                          <a:spcPts val="0"/>
                        </a:spcAft>
                      </a:pPr>
                      <a:r>
                        <a:rPr lang="en-US" sz="1200">
                          <a:effectLst/>
                        </a:rPr>
                        <a:t>Type of settlement</a:t>
                      </a:r>
                      <a:endParaRPr lang="ru-RU" sz="1200">
                        <a:effectLst/>
                      </a:endParaRPr>
                    </a:p>
                    <a:p>
                      <a:pPr>
                        <a:spcAft>
                          <a:spcPts val="0"/>
                        </a:spcAft>
                      </a:pPr>
                      <a:r>
                        <a:rPr lang="en-US" sz="1200">
                          <a:effectLst/>
                        </a:rPr>
                        <a:t>   urban</a:t>
                      </a:r>
                      <a:endParaRPr lang="ru-RU" sz="1200">
                        <a:effectLst/>
                      </a:endParaRPr>
                    </a:p>
                    <a:p>
                      <a:pPr>
                        <a:spcAft>
                          <a:spcPts val="0"/>
                        </a:spcAft>
                      </a:pPr>
                      <a:r>
                        <a:rPr lang="en-US" sz="1200">
                          <a:effectLst/>
                        </a:rPr>
                        <a:t>   rural</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4 </a:t>
                      </a:r>
                      <a:r>
                        <a:rPr lang="en-US" sz="1200">
                          <a:effectLst/>
                        </a:rPr>
                        <a:t>(100)</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62 </a:t>
                      </a:r>
                      <a:r>
                        <a:rPr lang="en-US" sz="1200">
                          <a:effectLst/>
                        </a:rPr>
                        <a:t>(70.4)</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417 </a:t>
                      </a:r>
                      <a:r>
                        <a:rPr lang="en-US" sz="1200">
                          <a:effectLst/>
                        </a:rPr>
                        <a:t>(74.7)</a:t>
                      </a:r>
                      <a:endParaRPr lang="ru-RU" sz="1200">
                        <a:effectLst/>
                        <a:latin typeface="Calibri"/>
                        <a:ea typeface="Calibri"/>
                        <a:cs typeface="Times New Roman"/>
                      </a:endParaRPr>
                    </a:p>
                  </a:txBody>
                  <a:tcPr marL="60101" marR="60101" marT="0" marB="0" anchor="b"/>
                </a:tc>
                <a:tc rowSpan="2">
                  <a:txBody>
                    <a:bodyPr/>
                    <a:lstStyle/>
                    <a:p>
                      <a:pPr>
                        <a:lnSpc>
                          <a:spcPct val="115000"/>
                        </a:lnSpc>
                        <a:spcAft>
                          <a:spcPts val="0"/>
                        </a:spcAft>
                      </a:pPr>
                      <a:r>
                        <a:rPr lang="ru-RU" sz="1200">
                          <a:effectLst/>
                        </a:rPr>
                        <a:t>0.3</a:t>
                      </a:r>
                      <a:endParaRPr lang="ru-RU" sz="1200">
                        <a:effectLst/>
                        <a:latin typeface="Calibri"/>
                        <a:ea typeface="Calibri"/>
                        <a:cs typeface="Times New Roman"/>
                      </a:endParaRPr>
                    </a:p>
                  </a:txBody>
                  <a:tcPr marL="60101" marR="60101" marT="0" marB="0" anchor="b"/>
                </a:tc>
              </a:tr>
              <a:tr h="205346">
                <a:tc vMerge="1">
                  <a:txBody>
                    <a:bodyPr/>
                    <a:lstStyle/>
                    <a:p>
                      <a:endParaRPr lang="ru-RU"/>
                    </a:p>
                  </a:txBody>
                  <a:tcP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26 </a:t>
                      </a:r>
                      <a:r>
                        <a:rPr lang="en-US" sz="1200">
                          <a:effectLst/>
                        </a:rPr>
                        <a:t>(29.5)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141 </a:t>
                      </a:r>
                      <a:r>
                        <a:rPr lang="en-US" sz="1200">
                          <a:effectLst/>
                        </a:rPr>
                        <a:t>(25.3)</a:t>
                      </a:r>
                      <a:endParaRPr lang="ru-RU" sz="1200">
                        <a:effectLst/>
                        <a:latin typeface="Calibri"/>
                        <a:ea typeface="Calibri"/>
                        <a:cs typeface="Times New Roman"/>
                      </a:endParaRPr>
                    </a:p>
                  </a:txBody>
                  <a:tcPr marL="60101" marR="60101" marT="0" marB="0" anchor="b"/>
                </a:tc>
                <a:tc vMerge="1">
                  <a:txBody>
                    <a:bodyPr/>
                    <a:lstStyle/>
                    <a:p>
                      <a:endParaRPr lang="ru-RU"/>
                    </a:p>
                  </a:txBody>
                  <a:tcPr/>
                </a:tc>
              </a:tr>
              <a:tr h="184311">
                <a:tc>
                  <a:txBody>
                    <a:bodyPr/>
                    <a:lstStyle/>
                    <a:p>
                      <a:pPr>
                        <a:spcAft>
                          <a:spcPts val="0"/>
                        </a:spcAft>
                      </a:pPr>
                      <a:r>
                        <a:rPr lang="en-US" sz="1200">
                          <a:effectLst/>
                        </a:rPr>
                        <a:t>Any co-morbidity</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2 </a:t>
                      </a:r>
                      <a:r>
                        <a:rPr lang="en-US" sz="1200">
                          <a:effectLst/>
                        </a:rPr>
                        <a:t>(50)</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23 </a:t>
                      </a:r>
                      <a:r>
                        <a:rPr lang="en-US" sz="1200">
                          <a:effectLst/>
                        </a:rPr>
                        <a:t>(26.1)</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52 </a:t>
                      </a:r>
                      <a:r>
                        <a:rPr lang="en-US" sz="1200">
                          <a:effectLst/>
                        </a:rPr>
                        <a:t>(9.3)</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&lt;0.001</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Cardio-vascular disease</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1 </a:t>
                      </a:r>
                      <a:r>
                        <a:rPr lang="en-US" sz="1200">
                          <a:effectLst/>
                        </a:rPr>
                        <a:t>(25)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4 </a:t>
                      </a:r>
                      <a:r>
                        <a:rPr lang="en-US" sz="1200">
                          <a:effectLst/>
                        </a:rPr>
                        <a:t>(4.5)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 </a:t>
                      </a:r>
                      <a:r>
                        <a:rPr lang="en-US" sz="1200">
                          <a:effectLst/>
                        </a:rPr>
                        <a:t>(0,35)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Hypertension</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1</a:t>
                      </a:r>
                      <a:r>
                        <a:rPr lang="en-US" sz="1200">
                          <a:effectLst/>
                        </a:rPr>
                        <a:t>(25)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5 </a:t>
                      </a:r>
                      <a:r>
                        <a:rPr lang="en-US" sz="1200">
                          <a:effectLst/>
                        </a:rPr>
                        <a:t>(5.7)</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 </a:t>
                      </a:r>
                      <a:r>
                        <a:rPr lang="en-US" sz="1200">
                          <a:effectLst/>
                        </a:rPr>
                        <a:t>(0,35)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Diabetes</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 </a:t>
                      </a:r>
                      <a:r>
                        <a:rPr lang="en-US" sz="1200">
                          <a:effectLst/>
                        </a:rPr>
                        <a:t>(1.1)</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 </a:t>
                      </a:r>
                      <a:r>
                        <a:rPr lang="en-US" sz="1200">
                          <a:effectLst/>
                        </a:rPr>
                        <a:t>(0,35)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0.6</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Obesity</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 </a:t>
                      </a:r>
                      <a:r>
                        <a:rPr lang="en-US" sz="1200">
                          <a:effectLst/>
                        </a:rPr>
                        <a:t>(1.1)</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 </a:t>
                      </a:r>
                      <a:r>
                        <a:rPr lang="en-US" sz="1200">
                          <a:effectLst/>
                        </a:rPr>
                        <a:t>(0,35)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0.6</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Kidney disease</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 </a:t>
                      </a:r>
                      <a:r>
                        <a:rPr lang="en-US" sz="1200">
                          <a:effectLst/>
                        </a:rPr>
                        <a:t>(1.1)</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 </a:t>
                      </a:r>
                      <a:r>
                        <a:rPr lang="en-US" sz="1200">
                          <a:effectLst/>
                        </a:rPr>
                        <a:t>(0.2)</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0.3</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Liver disease</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 </a:t>
                      </a:r>
                      <a:r>
                        <a:rPr lang="en-US" sz="1200">
                          <a:effectLst/>
                        </a:rPr>
                        <a:t>(0,35)</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0.9</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Chronic neurological disease</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1 </a:t>
                      </a:r>
                      <a:r>
                        <a:rPr lang="en-US" sz="1200">
                          <a:effectLst/>
                        </a:rPr>
                        <a:t>(</a:t>
                      </a:r>
                      <a:r>
                        <a:rPr lang="ru-RU" sz="1200">
                          <a:effectLst/>
                        </a:rPr>
                        <a:t>25</a:t>
                      </a:r>
                      <a:r>
                        <a:rPr lang="en-US" sz="1200">
                          <a:effectLst/>
                        </a:rPr>
                        <a:t>)</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 </a:t>
                      </a:r>
                      <a:r>
                        <a:rPr lang="en-US" sz="1200">
                          <a:effectLst/>
                        </a:rPr>
                        <a:t>(1.1)</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4 </a:t>
                      </a:r>
                      <a:r>
                        <a:rPr lang="en-US" sz="1200">
                          <a:effectLst/>
                        </a:rPr>
                        <a:t>(0.7)</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0.1</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Anemia</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13 </a:t>
                      </a:r>
                      <a:r>
                        <a:rPr lang="en-US" sz="1200">
                          <a:effectLst/>
                        </a:rPr>
                        <a:t>(14.8)</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26 </a:t>
                      </a:r>
                      <a:r>
                        <a:rPr lang="en-US" sz="1200">
                          <a:effectLst/>
                        </a:rPr>
                        <a:t>(4.6)</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0.001</a:t>
                      </a:r>
                      <a:endParaRPr lang="ru-RU" sz="1200">
                        <a:effectLst/>
                        <a:latin typeface="Calibri"/>
                        <a:ea typeface="Calibri"/>
                        <a:cs typeface="Times New Roman"/>
                      </a:endParaRPr>
                    </a:p>
                  </a:txBody>
                  <a:tcPr marL="60101" marR="60101" marT="0" marB="0" anchor="b"/>
                </a:tc>
              </a:tr>
              <a:tr h="184311">
                <a:tc>
                  <a:txBody>
                    <a:bodyPr/>
                    <a:lstStyle/>
                    <a:p>
                      <a:pPr>
                        <a:spcAft>
                          <a:spcPts val="0"/>
                        </a:spcAft>
                      </a:pPr>
                      <a:r>
                        <a:rPr lang="en-US" sz="1200">
                          <a:effectLst/>
                        </a:rPr>
                        <a:t>Congenital malformation</a:t>
                      </a:r>
                      <a:endParaRPr lang="ru-RU" sz="1200">
                        <a:effectLst/>
                        <a:latin typeface="Calibri"/>
                        <a:ea typeface="Calibri"/>
                        <a:cs typeface="SimSun"/>
                      </a:endParaRPr>
                    </a:p>
                  </a:txBody>
                  <a:tcPr marL="60101" marR="60101"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2 </a:t>
                      </a:r>
                      <a:r>
                        <a:rPr lang="en-US" sz="1200">
                          <a:effectLst/>
                        </a:rPr>
                        <a:t>(2.3)</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a:effectLst/>
                        </a:rPr>
                        <a:t>4 </a:t>
                      </a:r>
                      <a:r>
                        <a:rPr lang="en-US" sz="1200">
                          <a:effectLst/>
                        </a:rPr>
                        <a:t>(0.7)</a:t>
                      </a:r>
                      <a:endParaRPr lang="ru-RU" sz="1200">
                        <a:effectLst/>
                        <a:latin typeface="Calibri"/>
                        <a:ea typeface="Calibri"/>
                        <a:cs typeface="Times New Roman"/>
                      </a:endParaRPr>
                    </a:p>
                  </a:txBody>
                  <a:tcPr marL="60101" marR="60101" marT="0" marB="0" anchor="b"/>
                </a:tc>
                <a:tc>
                  <a:txBody>
                    <a:bodyPr/>
                    <a:lstStyle/>
                    <a:p>
                      <a:pPr>
                        <a:lnSpc>
                          <a:spcPct val="115000"/>
                        </a:lnSpc>
                        <a:spcAft>
                          <a:spcPts val="0"/>
                        </a:spcAft>
                      </a:pPr>
                      <a:r>
                        <a:rPr lang="ru-RU" sz="1200" dirty="0">
                          <a:effectLst/>
                        </a:rPr>
                        <a:t>0.4</a:t>
                      </a:r>
                      <a:endParaRPr lang="ru-RU" sz="1200" dirty="0">
                        <a:effectLst/>
                        <a:latin typeface="Calibri"/>
                        <a:ea typeface="Calibri"/>
                        <a:cs typeface="Times New Roman"/>
                      </a:endParaRPr>
                    </a:p>
                  </a:txBody>
                  <a:tcPr marL="60101" marR="60101" marT="0" marB="0" anchor="b"/>
                </a:tc>
              </a:tr>
            </a:tbl>
          </a:graphicData>
        </a:graphic>
      </p:graphicFrame>
      <p:sp>
        <p:nvSpPr>
          <p:cNvPr id="5" name="Прямоугольник 4"/>
          <p:cNvSpPr/>
          <p:nvPr/>
        </p:nvSpPr>
        <p:spPr>
          <a:xfrm>
            <a:off x="1581149" y="6087160"/>
            <a:ext cx="10715625" cy="307777"/>
          </a:xfrm>
          <a:prstGeom prst="rect">
            <a:avLst/>
          </a:prstGeom>
        </p:spPr>
        <p:txBody>
          <a:bodyPr wrap="square">
            <a:spAutoFit/>
          </a:bodyPr>
          <a:lstStyle/>
          <a:p>
            <a:r>
              <a:rPr lang="en-US" sz="1400" dirty="0">
                <a:latin typeface="Times New Roman" pitchFamily="18" charset="0"/>
                <a:cs typeface="Times New Roman" pitchFamily="18" charset="0"/>
              </a:rPr>
              <a:t>Data presented in  n (%) ; χ² statistic was used to calculate p-values</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39595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0"/>
            <a:ext cx="1020536" cy="102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28749" y="4743867"/>
            <a:ext cx="9877425" cy="923330"/>
          </a:xfrm>
          <a:prstGeom prst="rect">
            <a:avLst/>
          </a:prstGeom>
        </p:spPr>
        <p:txBody>
          <a:bodyPr wrap="square">
            <a:spAutoFit/>
          </a:bodyPr>
          <a:lstStyle/>
          <a:p>
            <a:pPr algn="ctr"/>
            <a:r>
              <a:rPr lang="en-US" dirty="0"/>
              <a:t>In the present study , only four children and adolescents developed severe forms of the disease and required intensive therapy , but the children under 1 year of age are at substantial at risk of being </a:t>
            </a:r>
            <a:endParaRPr lang="ru-RU" dirty="0" smtClean="0"/>
          </a:p>
          <a:p>
            <a:pPr algn="ctr"/>
            <a:r>
              <a:rPr lang="en-US" dirty="0" smtClean="0"/>
              <a:t>infected </a:t>
            </a:r>
            <a:r>
              <a:rPr lang="en-US" dirty="0"/>
              <a:t>by COVID-19.</a:t>
            </a:r>
            <a:endParaRPr lang="ru-RU" dirty="0"/>
          </a:p>
        </p:txBody>
      </p:sp>
      <p:sp>
        <p:nvSpPr>
          <p:cNvPr id="6" name="Прямоугольник 5"/>
          <p:cNvSpPr/>
          <p:nvPr/>
        </p:nvSpPr>
        <p:spPr>
          <a:xfrm>
            <a:off x="548431" y="1264104"/>
            <a:ext cx="11249025" cy="2585323"/>
          </a:xfrm>
          <a:prstGeom prst="rect">
            <a:avLst/>
          </a:prstGeom>
        </p:spPr>
        <p:txBody>
          <a:bodyPr wrap="square">
            <a:spAutoFit/>
          </a:bodyPr>
          <a:lstStyle/>
          <a:p>
            <a:endParaRPr lang="en-US" dirty="0"/>
          </a:p>
          <a:p>
            <a:pPr algn="just"/>
            <a:r>
              <a:rPr lang="ru-RU" dirty="0" smtClean="0"/>
              <a:t>	</a:t>
            </a:r>
            <a:r>
              <a:rPr lang="en-US" dirty="0" smtClean="0"/>
              <a:t>Confirmation </a:t>
            </a:r>
            <a:r>
              <a:rPr lang="en-US" dirty="0"/>
              <a:t>of COVID-19 in a relatively high proportion of neonates and infants in our study can possibly related to a familial cluster of transmission. Since, according to previously published work, SARS-CoV-2 diagnosis was confirmed on newborn in the delayed neonatal period, who was born from mother infected with COVID-19 during pregnancy, although the risks of vertical transmission of the virus and infection in the early neonatal period were completely excluded [36]. </a:t>
            </a:r>
            <a:endParaRPr lang="ru-RU" dirty="0" smtClean="0"/>
          </a:p>
          <a:p>
            <a:pPr algn="just"/>
            <a:r>
              <a:rPr lang="ru-RU" dirty="0"/>
              <a:t>	</a:t>
            </a:r>
            <a:r>
              <a:rPr lang="en-US" dirty="0" smtClean="0"/>
              <a:t>Hence</a:t>
            </a:r>
            <a:r>
              <a:rPr lang="en-US" dirty="0"/>
              <a:t>, newborns in such risk group should, at least until the 12 month of life, undergo more frequent regular clinical check with laboratory and instrumental methods for the detection of signs of infection and its possible complications on time [36].</a:t>
            </a:r>
          </a:p>
        </p:txBody>
      </p:sp>
      <p:sp>
        <p:nvSpPr>
          <p:cNvPr id="7" name="Прямоугольник 6"/>
          <p:cNvSpPr/>
          <p:nvPr/>
        </p:nvSpPr>
        <p:spPr>
          <a:xfrm>
            <a:off x="5504331" y="487527"/>
            <a:ext cx="1337226" cy="400110"/>
          </a:xfrm>
          <a:prstGeom prst="rect">
            <a:avLst/>
          </a:prstGeom>
        </p:spPr>
        <p:txBody>
          <a:bodyPr wrap="none">
            <a:spAutoFit/>
          </a:bodyPr>
          <a:lstStyle/>
          <a:p>
            <a:r>
              <a:rPr lang="en-US" sz="2000" b="1" dirty="0">
                <a:latin typeface="Times New Roman" pitchFamily="18" charset="0"/>
                <a:cs typeface="Times New Roman" pitchFamily="18" charset="0"/>
              </a:rPr>
              <a:t>Discussion</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3959565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1389</Words>
  <Application>Microsoft Office PowerPoint</Application>
  <PresentationFormat>Произвольный</PresentationFormat>
  <Paragraphs>310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COVID-19 in the paediatric population of The Republic of Kazakhstan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Шынар Танабаева</cp:lastModifiedBy>
  <cp:revision>141</cp:revision>
  <dcterms:created xsi:type="dcterms:W3CDTF">2020-08-24T04:09:13Z</dcterms:created>
  <dcterms:modified xsi:type="dcterms:W3CDTF">2020-10-28T15:56:51Z</dcterms:modified>
</cp:coreProperties>
</file>