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56" r:id="rId4"/>
    <p:sldId id="266" r:id="rId5"/>
    <p:sldId id="258" r:id="rId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315"/>
    <a:srgbClr val="FDD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9.3818250405117737E-2"/>
          <c:y val="9.6900851354094028E-2"/>
          <c:w val="0.89999965497425538"/>
          <c:h val="0.130214906250333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D5532B"/>
            </a:solidFill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60-4C5E-8522-9039942E8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60-4C5E-8522-9039942E822F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Century Gothic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Century Gothic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госпитальная летальность</c:v>
                </c:pt>
                <c:pt idx="1">
                  <c:v>догоспитальная летальность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20.100000000000001</c:v>
                </c:pt>
                <c:pt idx="1">
                  <c:v>79.900000000000006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60-4C5E-8522-9039942E82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212744870572007"/>
          <c:y val="0.18350883760027056"/>
          <c:w val="0.32873883241242807"/>
          <c:h val="0.6413218147371047"/>
        </c:manualLayout>
      </c:layout>
      <c:overlay val="0"/>
      <c:txPr>
        <a:bodyPr/>
        <a:lstStyle/>
        <a:p>
          <a:pPr>
            <a:defRPr sz="1050">
              <a:solidFill>
                <a:schemeClr val="tx1"/>
              </a:solidFill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'[+Отчет по СМП за 12 месяцев 2016-2017 г.г. Крг.xls]Лист1'!$A$1:$A$4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</c:v>
                </c:pt>
                <c:pt idx="3">
                  <c:v>8 месяцев 2019 года</c:v>
                </c:pt>
              </c:strCache>
            </c:strRef>
          </c:cat>
          <c:val>
            <c:numRef>
              <c:f>'[+Отчет по СМП за 12 месяцев 2016-2017 г.г. Крг.xls]Лист1'!$B$1:$B$4</c:f>
              <c:numCache>
                <c:formatCode>0.0%</c:formatCode>
                <c:ptCount val="4"/>
                <c:pt idx="0">
                  <c:v>0.33300000000000002</c:v>
                </c:pt>
                <c:pt idx="1">
                  <c:v>0.40500000000000003</c:v>
                </c:pt>
                <c:pt idx="2">
                  <c:v>0.46</c:v>
                </c:pt>
                <c:pt idx="3">
                  <c:v>0.40400000000000003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679696"/>
        <c:axId val="143528552"/>
      </c:barChart>
      <c:catAx>
        <c:axId val="14367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3528552"/>
        <c:crosses val="autoZero"/>
        <c:auto val="1"/>
        <c:lblAlgn val="ctr"/>
        <c:lblOffset val="100"/>
        <c:noMultiLvlLbl val="0"/>
      </c:catAx>
      <c:valAx>
        <c:axId val="14352855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367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4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5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9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95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4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6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3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A908-A24B-4F6F-BE2B-38D5A995FA67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32005-1391-428C-A869-FA57DC7CE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13695"/>
            <a:ext cx="10341429" cy="10994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2162" y="3190430"/>
            <a:ext cx="9189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Система </a:t>
            </a: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обучения специалистов скорой медицинской помощи, санитарной авиации и приемных отделений </a:t>
            </a:r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стационаров международным </a:t>
            </a: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стандартам </a:t>
            </a:r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</a:t>
            </a: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ACLS, PALS, </a:t>
            </a:r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PHTLS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6143" y="6313715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2019 год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54458" y="5114697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Агыбаев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Г.Р.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5032" y="316092"/>
            <a:ext cx="9302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РГП на ПХВ «Национальный координационный центр экстренной медицины» 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Министерства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здравоохранения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Республики Казахстан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2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07071" y="562052"/>
            <a:ext cx="8984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Century Gothic" pitchFamily="34" charset="0"/>
              </a:rPr>
              <a:t>Одной </a:t>
            </a:r>
            <a:r>
              <a:rPr lang="ru-RU" sz="1400" dirty="0" smtClean="0">
                <a:latin typeface="Century Gothic" pitchFamily="34" charset="0"/>
              </a:rPr>
              <a:t>из </a:t>
            </a:r>
            <a:r>
              <a:rPr lang="ru-RU" sz="1400" dirty="0">
                <a:latin typeface="Century Gothic" pitchFamily="34" charset="0"/>
              </a:rPr>
              <a:t>причин </a:t>
            </a:r>
            <a:r>
              <a:rPr lang="ru-RU" sz="1400" dirty="0" smtClean="0">
                <a:latin typeface="Century Gothic" pitchFamily="34" charset="0"/>
              </a:rPr>
              <a:t>непрерывного обучения сотрудников скорой </a:t>
            </a:r>
            <a:r>
              <a:rPr lang="ru-RU" sz="1400" dirty="0" smtClean="0">
                <a:latin typeface="Century Gothic" pitchFamily="34" charset="0"/>
              </a:rPr>
              <a:t>медицинской помощи </a:t>
            </a:r>
            <a:r>
              <a:rPr lang="ru-RU" sz="1400" dirty="0" smtClean="0">
                <a:latin typeface="Century Gothic" pitchFamily="34" charset="0"/>
              </a:rPr>
              <a:t>является </a:t>
            </a:r>
            <a:endParaRPr lang="ru-RU" sz="1400" dirty="0">
              <a:latin typeface="Century Gothic" pitchFamily="34" charset="0"/>
            </a:endParaRPr>
          </a:p>
          <a:p>
            <a:pPr algn="ctr"/>
            <a:r>
              <a:rPr lang="ru-RU" sz="1400" b="1" dirty="0" smtClean="0">
                <a:latin typeface="Century Gothic" pitchFamily="34" charset="0"/>
              </a:rPr>
              <a:t>высокий показатель </a:t>
            </a:r>
            <a:r>
              <a:rPr lang="ru-RU" sz="1400" b="1" dirty="0" err="1" smtClean="0">
                <a:latin typeface="Century Gothic" pitchFamily="34" charset="0"/>
              </a:rPr>
              <a:t>догоспитальной</a:t>
            </a:r>
            <a:r>
              <a:rPr lang="ru-RU" sz="1400" b="1" dirty="0" smtClean="0">
                <a:latin typeface="Century Gothic" pitchFamily="34" charset="0"/>
              </a:rPr>
              <a:t> летальности – 80%</a:t>
            </a:r>
            <a:endParaRPr lang="ru-RU" sz="1400" dirty="0">
              <a:latin typeface="Century Gothic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42195161"/>
              </p:ext>
            </p:extLst>
          </p:nvPr>
        </p:nvGraphicFramePr>
        <p:xfrm>
          <a:off x="5007774" y="1340006"/>
          <a:ext cx="2608501" cy="196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324845486"/>
              </p:ext>
            </p:extLst>
          </p:nvPr>
        </p:nvGraphicFramePr>
        <p:xfrm>
          <a:off x="4277479" y="1414583"/>
          <a:ext cx="3840243" cy="152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4703231" y="1283465"/>
            <a:ext cx="2473424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atin typeface="Century Gothic" panose="020B0502020202020204" pitchFamily="34" charset="0"/>
              </a:rPr>
              <a:t>структура летальности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11188"/>
            <a:ext cx="12192000" cy="3443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820045" y="-32959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Актуальность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72003" y="3156010"/>
            <a:ext cx="653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Низкий показатель </a:t>
            </a:r>
            <a:r>
              <a:rPr lang="ru-RU" sz="1400" b="1" dirty="0" smtClean="0">
                <a:latin typeface="Century Gothic" pitchFamily="34" charset="0"/>
              </a:rPr>
              <a:t>успешной реанимации</a:t>
            </a:r>
            <a:r>
              <a:rPr lang="ru-RU" sz="1400" dirty="0" smtClean="0">
                <a:latin typeface="Century Gothic" pitchFamily="34" charset="0"/>
              </a:rPr>
              <a:t> в </a:t>
            </a:r>
            <a:r>
              <a:rPr lang="ru-RU" sz="1400" dirty="0" smtClean="0">
                <a:latin typeface="Century Gothic" pitchFamily="34" charset="0"/>
              </a:rPr>
              <a:t>2016 году, </a:t>
            </a:r>
          </a:p>
          <a:p>
            <a:pPr algn="ctr"/>
            <a:r>
              <a:rPr lang="ru-RU" sz="1400" dirty="0" smtClean="0">
                <a:latin typeface="Century Gothic" pitchFamily="34" charset="0"/>
              </a:rPr>
              <a:t>стал еще одной причиной </a:t>
            </a:r>
            <a:r>
              <a:rPr lang="ru-RU" sz="1400" dirty="0">
                <a:latin typeface="Century Gothic" pitchFamily="34" charset="0"/>
              </a:rPr>
              <a:t>непрерывного обучения </a:t>
            </a:r>
            <a:r>
              <a:rPr lang="ru-RU" sz="1400" dirty="0" smtClean="0">
                <a:latin typeface="Century Gothic" pitchFamily="34" charset="0"/>
              </a:rPr>
              <a:t> </a:t>
            </a:r>
            <a:endParaRPr lang="ru-RU" sz="1400" dirty="0">
              <a:latin typeface="Century Gothic" pitchFamily="34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225346"/>
              </p:ext>
            </p:extLst>
          </p:nvPr>
        </p:nvGraphicFramePr>
        <p:xfrm>
          <a:off x="1845171" y="3713169"/>
          <a:ext cx="50210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7418974" y="4306984"/>
            <a:ext cx="3082634" cy="1754326"/>
          </a:xfrm>
          <a:prstGeom prst="rect">
            <a:avLst/>
          </a:prstGeom>
          <a:ln>
            <a:solidFill>
              <a:srgbClr val="00B050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Century Gothic" pitchFamily="34" charset="0"/>
              </a:rPr>
              <a:t>В рамках реализации мероприятий Дорожной карты по вопросам совершенствования организации оказания скорой медицинской помощи в Республике Казахстан в 2017 году начато непрерывное обучение сотрудников СМП, отделения СМП при ПМСП и приемных отделений стационаров</a:t>
            </a:r>
            <a:endParaRPr lang="ru-RU" sz="12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2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1188"/>
            <a:ext cx="12192000" cy="3443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820045" y="-32959"/>
            <a:ext cx="2122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Текущая ситуация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95188"/>
              </p:ext>
            </p:extLst>
          </p:nvPr>
        </p:nvGraphicFramePr>
        <p:xfrm>
          <a:off x="820880" y="426026"/>
          <a:ext cx="4540830" cy="557068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34799"/>
                <a:gridCol w="1217394"/>
                <a:gridCol w="692246"/>
                <a:gridCol w="737754"/>
                <a:gridCol w="685800"/>
                <a:gridCol w="872837"/>
              </a:tblGrid>
              <a:tr h="63384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Обучение международным стандартам BLS, ACLS, PALS, PHTLS медицинских работников ССМП РК за 9 месяцев 2019 </a:t>
                      </a:r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года (%)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Наименование региона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В</a:t>
                      </a:r>
                      <a:r>
                        <a:rPr lang="en-US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LS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ACLS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PALS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PHTLS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Акмолинская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92,8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99,1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Актюбинская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71,7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71,7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71,7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0,0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Алматинская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Атырауская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ВКО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81,7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81,7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Жамбылская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35,8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31,8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ЗКО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87,6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47,4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47,4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</a:tr>
              <a:tr h="3008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Карагандинская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90,8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90,8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90,8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90,8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Костанайская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80,7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80,3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69,7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81,8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</a:tr>
              <a:tr h="3197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Кызылординская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93,8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93,8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93,8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93,8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Мангистауская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91,4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92,3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92,3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92,3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Павлодарская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СКО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99,3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98,0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98,0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98,0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Туркестанская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г. Шымкент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96,0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96,0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г. Алматы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83,9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77,7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76,6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76,6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</a:tr>
              <a:tr h="242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г. Нур-Султан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Century Gothic" panose="020B0502020202020204" pitchFamily="34" charset="0"/>
                        </a:rPr>
                        <a:t>96,8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87,4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67,7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Century Gothic" panose="020B0502020202020204" pitchFamily="34" charset="0"/>
                        </a:rPr>
                        <a:t>74,9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>
                    <a:solidFill>
                      <a:srgbClr val="FF0000"/>
                    </a:solidFill>
                  </a:tcPr>
                </a:tc>
              </a:tr>
              <a:tr h="2424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РК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94,3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92,3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83,2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81,0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76" marR="6876" marT="6876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444727"/>
              </p:ext>
            </p:extLst>
          </p:nvPr>
        </p:nvGraphicFramePr>
        <p:xfrm>
          <a:off x="5953988" y="426026"/>
          <a:ext cx="5756565" cy="557010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9198"/>
                <a:gridCol w="1874615"/>
                <a:gridCol w="860460"/>
                <a:gridCol w="1346205"/>
                <a:gridCol w="1246087"/>
              </a:tblGrid>
              <a:tr h="540328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Обучение международному стандартам BLS </a:t>
                      </a:r>
                      <a:r>
                        <a:rPr lang="ru-RU" sz="1200" b="1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за 9 </a:t>
                      </a:r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месяцев 2019 года (%)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8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Century Gothic" panose="020B0502020202020204" pitchFamily="34" charset="0"/>
                        </a:rPr>
                        <a:t>Наименование региона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Врачи</a:t>
                      </a:r>
                      <a:r>
                        <a:rPr lang="ru-RU" sz="1050" b="1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ПМСП</a:t>
                      </a:r>
                    </a:p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Врачи ОАРИТ и ПИТ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Врачей приемных отделений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Акмолинская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50,1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Актюбинская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21,0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8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Алматинская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22,8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54,7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33,2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59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Атырауская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25,2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43,8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3,2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07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ВКО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28,9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69,3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65,5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Жамбылская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77,0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64,2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87,3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ЗКО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62,7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39,4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69,8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Карагандинская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30,5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51,3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Костанайская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18,1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43,3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64,3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Кызылординская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6,3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51,4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58,3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Мангистауская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4,1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74,6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48,8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Павлодарская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11,1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29,0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30,6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СКО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14,5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64,3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50,0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Туркестанская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18,3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42,4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53,4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г. Шымкент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26,6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68,8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8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г. Алматы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16,4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2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Century Gothic" panose="020B0502020202020204" pitchFamily="34" charset="0"/>
                        </a:rPr>
                        <a:t>г. Нур-Султан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Century Gothic" panose="020B0502020202020204" pitchFamily="34" charset="0"/>
                        </a:rPr>
                        <a:t>23,6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78,4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72,4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97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РК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26,9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63,2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66,9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7091" y="6063047"/>
            <a:ext cx="11637818" cy="646331"/>
          </a:xfrm>
          <a:prstGeom prst="rect">
            <a:avLst/>
          </a:prstGeom>
          <a:ln>
            <a:solidFill>
              <a:srgbClr val="00B050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latin typeface="Century Gothic" pitchFamily="34" charset="0"/>
              </a:rPr>
              <a:t>В целях отработки практических навыков специалистами ССМП по оказанию экстренной медицинской помощи на базе областных и ССМП городов республиканского значения и столицы </a:t>
            </a:r>
            <a:r>
              <a:rPr lang="ru-RU" sz="1200" b="1" i="1" dirty="0">
                <a:latin typeface="Century Gothic" pitchFamily="34" charset="0"/>
              </a:rPr>
              <a:t>организуются </a:t>
            </a:r>
            <a:r>
              <a:rPr lang="ru-RU" sz="1200" b="1" i="1" dirty="0" err="1">
                <a:latin typeface="Century Gothic" pitchFamily="34" charset="0"/>
              </a:rPr>
              <a:t>симуляционные</a:t>
            </a:r>
            <a:r>
              <a:rPr lang="ru-RU" sz="1200" b="1" i="1" dirty="0">
                <a:latin typeface="Century Gothic" pitchFamily="34" charset="0"/>
              </a:rPr>
              <a:t> </a:t>
            </a:r>
            <a:r>
              <a:rPr lang="ru-RU" sz="1200" b="1" i="1" dirty="0" smtClean="0">
                <a:latin typeface="Century Gothic" pitchFamily="34" charset="0"/>
              </a:rPr>
              <a:t>кабинеты</a:t>
            </a:r>
            <a:r>
              <a:rPr lang="ru-RU" sz="1200" i="1" dirty="0" smtClean="0">
                <a:latin typeface="Century Gothic" pitchFamily="34" charset="0"/>
              </a:rPr>
              <a:t>, оснащенные учебно-наглядными </a:t>
            </a:r>
            <a:r>
              <a:rPr lang="ru-RU" sz="1200" i="1" dirty="0">
                <a:latin typeface="Century Gothic" pitchFamily="34" charset="0"/>
              </a:rPr>
              <a:t>пособиями, приспособлениями для практических занятий по дисциплине, а также </a:t>
            </a:r>
            <a:r>
              <a:rPr lang="ru-RU" sz="1200" i="1" dirty="0" smtClean="0">
                <a:latin typeface="Century Gothic" pitchFamily="34" charset="0"/>
              </a:rPr>
              <a:t>минимальным </a:t>
            </a:r>
            <a:r>
              <a:rPr lang="ru-RU" sz="1200" i="1" dirty="0">
                <a:latin typeface="Century Gothic" pitchFamily="34" charset="0"/>
              </a:rPr>
              <a:t>перечнем </a:t>
            </a:r>
            <a:r>
              <a:rPr lang="ru-RU" sz="1200" i="1" dirty="0" err="1">
                <a:latin typeface="Century Gothic" pitchFamily="34" charset="0"/>
              </a:rPr>
              <a:t>симуляционного</a:t>
            </a:r>
            <a:r>
              <a:rPr lang="ru-RU" sz="1200" i="1" dirty="0">
                <a:latin typeface="Century Gothic" pitchFamily="34" charset="0"/>
              </a:rPr>
              <a:t> </a:t>
            </a:r>
            <a:r>
              <a:rPr lang="ru-RU" sz="1200" i="1" dirty="0" smtClean="0">
                <a:latin typeface="Century Gothic" pitchFamily="34" charset="0"/>
              </a:rPr>
              <a:t>оборудования. </a:t>
            </a:r>
            <a:endParaRPr lang="ru-RU" sz="12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3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0" y="-11188"/>
            <a:ext cx="12192000" cy="3443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A308-3A23-476D-9B0A-AA25A36842B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18416" y="0"/>
            <a:ext cx="345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Проблемные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вопросы: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114" y="550551"/>
            <a:ext cx="116897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1.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Отсутствие нормативно-правовых актов регламентирующие систему непрерывного обучения (сроки действия сертификатов, контроль качества за проводимым обучением) сотрудников станций скорой медицинской помощи, отделений СМП при ПМСП и приемных отделений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стационаров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 международным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стандартам 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BLS/ACLS/PALS/PHTLS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(далее – стандартов)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. Отсутствие единых требований к учебным процессам (общее количество обучаемых в группе, продолжительность курса и  т.д.) и программам обучения (теоретические, практические, </a:t>
            </a:r>
            <a:r>
              <a:rPr lang="ru-RU" sz="16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экзаменнационные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части)по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стандартам.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3. Отсутствие понятия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«сертифицированный тренер» в Кодексе «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О здоровье народа и системе здравоохранения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4. Отсутствие специальности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«врач неотложной помощи» («</a:t>
            </a:r>
            <a:r>
              <a:rPr lang="en-U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Emergency doctor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») в номенклатуре специальностей, введение должности медсестра </a:t>
            </a:r>
            <a:r>
              <a:rPr lang="ru-RU" sz="16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триажа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в штатное расписание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приемных отделений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стационаров.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28702" y="4435145"/>
            <a:ext cx="10515600" cy="172388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1. Разработка, утверждение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и внедрение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нормативно-правовых актов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регламентирующие систему непрерывного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2. Разработка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единой программы обучения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 принципам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и правилам преподавания всех инструкторов, проводящих обучение по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стандартам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60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3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Внесение изменений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дополнений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проект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Кодекса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О здоровье народа и системе здравоохранения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», в части понятия «сертифицированный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тренер».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0254"/>
            <a:ext cx="12193057" cy="347502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 noGrp="1"/>
          </p:cNvSpPr>
          <p:nvPr>
            <p:ph type="title"/>
          </p:nvPr>
        </p:nvSpPr>
        <p:spPr>
          <a:xfrm>
            <a:off x="4994564" y="3820254"/>
            <a:ext cx="248689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Пути решения: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3831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97548" y="13810"/>
            <a:ext cx="3209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Ожидаемые результаты: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9765" y="1077239"/>
            <a:ext cx="109602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Century Gothic" panose="020B0502020202020204" pitchFamily="34" charset="0"/>
              </a:rPr>
              <a:t>Снижение </a:t>
            </a:r>
            <a:r>
              <a:rPr lang="ru-RU" b="1" dirty="0" err="1" smtClean="0">
                <a:latin typeface="Century Gothic" panose="020B0502020202020204" pitchFamily="34" charset="0"/>
              </a:rPr>
              <a:t>догоспитальной</a:t>
            </a:r>
            <a:r>
              <a:rPr lang="ru-RU" b="1" dirty="0" smtClean="0">
                <a:latin typeface="Century Gothic" panose="020B0502020202020204" pitchFamily="34" charset="0"/>
              </a:rPr>
              <a:t> летальности</a:t>
            </a:r>
          </a:p>
          <a:p>
            <a:pPr algn="just"/>
            <a:endParaRPr lang="ru-RU" b="1" dirty="0" smtClean="0">
              <a:latin typeface="Century Gothic" panose="020B0502020202020204" pitchFamily="34" charset="0"/>
            </a:endParaRPr>
          </a:p>
          <a:p>
            <a:pPr algn="just"/>
            <a:endParaRPr lang="ru-RU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b="1" dirty="0" smtClean="0">
                <a:latin typeface="Century Gothic" panose="020B0502020202020204" pitchFamily="34" charset="0"/>
              </a:rPr>
              <a:t>Увеличение показателей успешной реанимации</a:t>
            </a:r>
            <a:endParaRPr lang="ru-RU" b="1" dirty="0">
              <a:latin typeface="Century Gothic" panose="020B0502020202020204" pitchFamily="34" charset="0"/>
            </a:endParaRPr>
          </a:p>
          <a:p>
            <a:pPr algn="just"/>
            <a:endParaRPr lang="ru-RU" b="1" dirty="0" smtClean="0">
              <a:latin typeface="Century Gothic" panose="020B0502020202020204" pitchFamily="34" charset="0"/>
            </a:endParaRPr>
          </a:p>
          <a:p>
            <a:pPr algn="just"/>
            <a:endParaRPr lang="ru-RU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b="1" dirty="0" smtClean="0">
                <a:latin typeface="Century Gothic" panose="020B0502020202020204" pitchFamily="34" charset="0"/>
              </a:rPr>
              <a:t>Увеличение ожидаемой продолжительности жизни населения</a:t>
            </a:r>
          </a:p>
          <a:p>
            <a:pPr algn="just"/>
            <a:endParaRPr lang="ru-RU" b="1" dirty="0">
              <a:latin typeface="Century Gothic" panose="020B0502020202020204" pitchFamily="34" charset="0"/>
            </a:endParaRPr>
          </a:p>
          <a:p>
            <a:pPr algn="just"/>
            <a:endParaRPr lang="ru-RU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b="1" dirty="0" smtClean="0">
                <a:latin typeface="Century Gothic" panose="020B0502020202020204" pitchFamily="34" charset="0"/>
              </a:rPr>
              <a:t>Снижение </a:t>
            </a:r>
            <a:r>
              <a:rPr lang="ru-RU" b="1" dirty="0" err="1" smtClean="0">
                <a:latin typeface="Century Gothic" panose="020B0502020202020204" pitchFamily="34" charset="0"/>
              </a:rPr>
              <a:t>инвалидизации</a:t>
            </a:r>
            <a:r>
              <a:rPr lang="ru-RU" b="1" dirty="0" smtClean="0">
                <a:latin typeface="Century Gothic" panose="020B0502020202020204" pitchFamily="34" charset="0"/>
              </a:rPr>
              <a:t> населения </a:t>
            </a:r>
          </a:p>
          <a:p>
            <a:pPr algn="just"/>
            <a:endParaRPr lang="ru-RU" b="1" dirty="0">
              <a:latin typeface="Century Gothic" panose="020B0502020202020204" pitchFamily="34" charset="0"/>
            </a:endParaRPr>
          </a:p>
          <a:p>
            <a:pPr algn="just"/>
            <a:endParaRPr lang="ru-RU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b="1" dirty="0" smtClean="0">
                <a:latin typeface="Century Gothic" panose="020B0502020202020204" pitchFamily="34" charset="0"/>
              </a:rPr>
              <a:t>Повышение качества оказания скорой медицинской помощи, удовлетворенности населения </a:t>
            </a:r>
          </a:p>
        </p:txBody>
      </p:sp>
      <p:pic>
        <p:nvPicPr>
          <p:cNvPr id="1026" name="Picture 2" descr="Картинки по запросу icon пад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69" y="533043"/>
            <a:ext cx="864296" cy="88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icon семь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07" y="4459481"/>
            <a:ext cx="628825" cy="6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icon happy 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5" y="2757075"/>
            <a:ext cx="708721" cy="70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Похожее изображени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1" y="3616395"/>
            <a:ext cx="921919" cy="79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Картинки по запросу icon managem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87" y="1756373"/>
            <a:ext cx="822145" cy="82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245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626</Words>
  <Application>Microsoft Office PowerPoint</Application>
  <PresentationFormat>Широкоэкранный</PresentationFormat>
  <Paragraphs>249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Пути решения: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107</cp:revision>
  <cp:lastPrinted>2019-10-09T03:49:02Z</cp:lastPrinted>
  <dcterms:created xsi:type="dcterms:W3CDTF">2017-01-04T04:27:40Z</dcterms:created>
  <dcterms:modified xsi:type="dcterms:W3CDTF">2019-10-09T03:58:39Z</dcterms:modified>
</cp:coreProperties>
</file>