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96" r:id="rId3"/>
    <p:sldId id="297" r:id="rId4"/>
    <p:sldId id="300" r:id="rId5"/>
    <p:sldId id="301" r:id="rId6"/>
    <p:sldId id="257" r:id="rId7"/>
    <p:sldId id="269" r:id="rId8"/>
    <p:sldId id="268" r:id="rId9"/>
    <p:sldId id="270" r:id="rId10"/>
    <p:sldId id="263" r:id="rId11"/>
    <p:sldId id="271" r:id="rId12"/>
    <p:sldId id="259" r:id="rId13"/>
    <p:sldId id="265" r:id="rId14"/>
    <p:sldId id="267" r:id="rId15"/>
    <p:sldId id="266" r:id="rId16"/>
    <p:sldId id="302" r:id="rId17"/>
    <p:sldId id="261" r:id="rId18"/>
    <p:sldId id="303" r:id="rId19"/>
    <p:sldId id="275" r:id="rId20"/>
    <p:sldId id="276" r:id="rId21"/>
    <p:sldId id="277" r:id="rId22"/>
    <p:sldId id="278" r:id="rId23"/>
    <p:sldId id="279" r:id="rId24"/>
    <p:sldId id="280" r:id="rId25"/>
    <p:sldId id="281" r:id="rId26"/>
    <p:sldId id="304" r:id="rId27"/>
    <p:sldId id="282" r:id="rId28"/>
    <p:sldId id="285" r:id="rId29"/>
    <p:sldId id="286" r:id="rId30"/>
    <p:sldId id="287" r:id="rId31"/>
    <p:sldId id="288" r:id="rId32"/>
    <p:sldId id="289" r:id="rId33"/>
    <p:sldId id="291" r:id="rId34"/>
    <p:sldId id="305" r:id="rId35"/>
    <p:sldId id="306" r:id="rId36"/>
    <p:sldId id="308" r:id="rId37"/>
    <p:sldId id="309" r:id="rId38"/>
    <p:sldId id="298" r:id="rId39"/>
    <p:sldId id="307" r:id="rId4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1F1"/>
    <a:srgbClr val="003365"/>
    <a:srgbClr val="FF6500"/>
    <a:srgbClr val="0000FF"/>
    <a:srgbClr val="CC99FF"/>
    <a:srgbClr val="00FFFF"/>
    <a:srgbClr val="800080"/>
    <a:srgbClr val="339965"/>
    <a:srgbClr val="FF00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Orta Stil 3 - Vurgu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4" autoAdjust="0"/>
    <p:restoredTop sz="92963" autoAdjust="0"/>
  </p:normalViewPr>
  <p:slideViewPr>
    <p:cSldViewPr snapToGrid="0">
      <p:cViewPr varScale="1">
        <p:scale>
          <a:sx n="59" d="100"/>
          <a:sy n="59" d="100"/>
        </p:scale>
        <p:origin x="70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D8941A-EC2A-4553-8029-ED80AD9FFB9E}" type="doc">
      <dgm:prSet loTypeId="urn:microsoft.com/office/officeart/2005/8/layout/equation2" loCatId="process" qsTypeId="urn:microsoft.com/office/officeart/2005/8/quickstyle/simple1" qsCatId="simple" csTypeId="urn:microsoft.com/office/officeart/2005/8/colors/colorful4" csCatId="colorful" phldr="1"/>
      <dgm:spPr/>
    </dgm:pt>
    <dgm:pt modelId="{ECEB0A7D-C971-428D-BC8A-155BA45B15B0}">
      <dgm:prSet phldrT="[Metin]" custT="1"/>
      <dgm:spPr/>
      <dgm:t>
        <a:bodyPr/>
        <a:lstStyle/>
        <a:p>
          <a:r>
            <a:rPr lang="tr-TR" sz="2400" dirty="0">
              <a:solidFill>
                <a:schemeClr val="tx1"/>
              </a:solidFill>
            </a:rPr>
            <a:t>COMPETENCIES</a:t>
          </a:r>
        </a:p>
      </dgm:t>
    </dgm:pt>
    <dgm:pt modelId="{0A447857-292C-4DF0-863D-699828E851F6}" type="parTrans" cxnId="{8D2CA20B-A1F5-42B1-B195-6323926A2607}">
      <dgm:prSet/>
      <dgm:spPr/>
      <dgm:t>
        <a:bodyPr/>
        <a:lstStyle/>
        <a:p>
          <a:endParaRPr lang="tr-TR"/>
        </a:p>
      </dgm:t>
    </dgm:pt>
    <dgm:pt modelId="{FE646B24-9B03-47B5-B5D8-5B54A98AD50A}" type="sibTrans" cxnId="{8D2CA20B-A1F5-42B1-B195-6323926A2607}">
      <dgm:prSet/>
      <dgm:spPr/>
      <dgm:t>
        <a:bodyPr/>
        <a:lstStyle/>
        <a:p>
          <a:endParaRPr lang="tr-TR"/>
        </a:p>
      </dgm:t>
    </dgm:pt>
    <dgm:pt modelId="{1E88A384-F4F0-4756-BC61-6313FC2C97F0}">
      <dgm:prSet phldrT="[Metin]" custT="1"/>
      <dgm:spPr/>
      <dgm:t>
        <a:bodyPr/>
        <a:lstStyle/>
        <a:p>
          <a:r>
            <a:rPr lang="tr-TR" sz="2400" dirty="0">
              <a:solidFill>
                <a:schemeClr val="tx1"/>
              </a:solidFill>
            </a:rPr>
            <a:t>CAPABILITIES</a:t>
          </a:r>
        </a:p>
      </dgm:t>
    </dgm:pt>
    <dgm:pt modelId="{4BBFA9BB-1A97-4952-998C-E754928FD01E}" type="parTrans" cxnId="{A051DE7A-FA46-45B7-B4E1-F0BA4142119F}">
      <dgm:prSet/>
      <dgm:spPr/>
      <dgm:t>
        <a:bodyPr/>
        <a:lstStyle/>
        <a:p>
          <a:endParaRPr lang="tr-TR"/>
        </a:p>
      </dgm:t>
    </dgm:pt>
    <dgm:pt modelId="{CE882901-8822-4470-B27D-EBAE451B8B7B}" type="sibTrans" cxnId="{A051DE7A-FA46-45B7-B4E1-F0BA4142119F}">
      <dgm:prSet/>
      <dgm:spPr/>
      <dgm:t>
        <a:bodyPr/>
        <a:lstStyle/>
        <a:p>
          <a:endParaRPr lang="tr-TR"/>
        </a:p>
      </dgm:t>
    </dgm:pt>
    <dgm:pt modelId="{43864272-5722-40B1-BE00-6293BDF7859C}">
      <dgm:prSet phldrT="[Metin]"/>
      <dgm:spPr/>
      <dgm:t>
        <a:bodyPr/>
        <a:lstStyle/>
        <a:p>
          <a:r>
            <a:rPr lang="tr-TR" dirty="0"/>
            <a:t>QUALIFICATION</a:t>
          </a:r>
        </a:p>
      </dgm:t>
    </dgm:pt>
    <dgm:pt modelId="{B7A3668C-E1ED-4956-ACAD-E307A671C140}" type="parTrans" cxnId="{2D27E30B-4DB0-4187-97C5-19FF8DDF486F}">
      <dgm:prSet/>
      <dgm:spPr/>
      <dgm:t>
        <a:bodyPr/>
        <a:lstStyle/>
        <a:p>
          <a:endParaRPr lang="tr-TR"/>
        </a:p>
      </dgm:t>
    </dgm:pt>
    <dgm:pt modelId="{2AA71CF8-6A41-4826-8578-3F4C689C1101}" type="sibTrans" cxnId="{2D27E30B-4DB0-4187-97C5-19FF8DDF486F}">
      <dgm:prSet/>
      <dgm:spPr/>
      <dgm:t>
        <a:bodyPr/>
        <a:lstStyle/>
        <a:p>
          <a:endParaRPr lang="tr-TR"/>
        </a:p>
      </dgm:t>
    </dgm:pt>
    <dgm:pt modelId="{68283E4E-5179-4D73-88EE-A23FE7BABEC4}">
      <dgm:prSet/>
      <dgm:spPr/>
      <dgm:t>
        <a:bodyPr/>
        <a:lstStyle/>
        <a:p>
          <a:r>
            <a:rPr lang="tr-TR" dirty="0">
              <a:solidFill>
                <a:schemeClr val="tx1"/>
              </a:solidFill>
            </a:rPr>
            <a:t>EXPERIENTIAL LEARNING</a:t>
          </a:r>
        </a:p>
      </dgm:t>
    </dgm:pt>
    <dgm:pt modelId="{67D8B920-A151-4058-B112-1863FDB39176}" type="parTrans" cxnId="{0937FDE0-3F25-41A9-96ED-29CC96F9BD98}">
      <dgm:prSet/>
      <dgm:spPr/>
      <dgm:t>
        <a:bodyPr/>
        <a:lstStyle/>
        <a:p>
          <a:endParaRPr lang="tr-TR"/>
        </a:p>
      </dgm:t>
    </dgm:pt>
    <dgm:pt modelId="{9BE95D29-D750-488D-BAC9-049DDD187ABF}" type="sibTrans" cxnId="{0937FDE0-3F25-41A9-96ED-29CC96F9BD98}">
      <dgm:prSet/>
      <dgm:spPr/>
      <dgm:t>
        <a:bodyPr/>
        <a:lstStyle/>
        <a:p>
          <a:endParaRPr lang="tr-TR"/>
        </a:p>
      </dgm:t>
    </dgm:pt>
    <dgm:pt modelId="{FF7533AD-C1E9-44CE-AC9A-AF311DD2EBC5}" type="pres">
      <dgm:prSet presAssocID="{DED8941A-EC2A-4553-8029-ED80AD9FFB9E}" presName="Name0" presStyleCnt="0">
        <dgm:presLayoutVars>
          <dgm:dir/>
          <dgm:resizeHandles val="exact"/>
        </dgm:presLayoutVars>
      </dgm:prSet>
      <dgm:spPr/>
    </dgm:pt>
    <dgm:pt modelId="{68BE4909-E1AB-4274-BDA2-B3C4EF279C21}" type="pres">
      <dgm:prSet presAssocID="{DED8941A-EC2A-4553-8029-ED80AD9FFB9E}" presName="vNodes" presStyleCnt="0"/>
      <dgm:spPr/>
    </dgm:pt>
    <dgm:pt modelId="{30FF180B-2DE3-4719-85F9-BAF3054C652D}" type="pres">
      <dgm:prSet presAssocID="{ECEB0A7D-C971-428D-BC8A-155BA45B15B0}" presName="node" presStyleLbl="node1" presStyleIdx="0" presStyleCnt="4" custScaleX="257494" custScaleY="66697">
        <dgm:presLayoutVars>
          <dgm:bulletEnabled val="1"/>
        </dgm:presLayoutVars>
      </dgm:prSet>
      <dgm:spPr/>
    </dgm:pt>
    <dgm:pt modelId="{9334B320-34E5-4F47-898A-897548B3CA8F}" type="pres">
      <dgm:prSet presAssocID="{FE646B24-9B03-47B5-B5D8-5B54A98AD50A}" presName="spacerT" presStyleCnt="0"/>
      <dgm:spPr/>
    </dgm:pt>
    <dgm:pt modelId="{D34897B5-B544-433C-9A43-065E4C3AFD64}" type="pres">
      <dgm:prSet presAssocID="{FE646B24-9B03-47B5-B5D8-5B54A98AD50A}" presName="sibTrans" presStyleLbl="sibTrans2D1" presStyleIdx="0" presStyleCnt="3" custScaleX="80211" custScaleY="89608"/>
      <dgm:spPr/>
    </dgm:pt>
    <dgm:pt modelId="{440A3641-1B6B-4552-BD18-E4FD0AA9C098}" type="pres">
      <dgm:prSet presAssocID="{FE646B24-9B03-47B5-B5D8-5B54A98AD50A}" presName="spacerB" presStyleCnt="0"/>
      <dgm:spPr/>
    </dgm:pt>
    <dgm:pt modelId="{6889E2DB-7BFD-4AEB-ADB3-FECC645686BF}" type="pres">
      <dgm:prSet presAssocID="{1E88A384-F4F0-4756-BC61-6313FC2C97F0}" presName="node" presStyleLbl="node1" presStyleIdx="1" presStyleCnt="4" custScaleX="252589" custScaleY="65711">
        <dgm:presLayoutVars>
          <dgm:bulletEnabled val="1"/>
        </dgm:presLayoutVars>
      </dgm:prSet>
      <dgm:spPr/>
    </dgm:pt>
    <dgm:pt modelId="{7C97912A-FEFB-4320-A09F-4645CE331ED8}" type="pres">
      <dgm:prSet presAssocID="{CE882901-8822-4470-B27D-EBAE451B8B7B}" presName="spacerT" presStyleCnt="0"/>
      <dgm:spPr/>
    </dgm:pt>
    <dgm:pt modelId="{D24A9D88-EBD2-4987-B4C1-98AB8EC019EE}" type="pres">
      <dgm:prSet presAssocID="{CE882901-8822-4470-B27D-EBAE451B8B7B}" presName="sibTrans" presStyleLbl="sibTrans2D1" presStyleIdx="1" presStyleCnt="3" custLinFactNeighborX="6262"/>
      <dgm:spPr/>
    </dgm:pt>
    <dgm:pt modelId="{AF0AEC07-3DBA-46D3-B258-890B21BFB2A2}" type="pres">
      <dgm:prSet presAssocID="{CE882901-8822-4470-B27D-EBAE451B8B7B}" presName="spacerB" presStyleCnt="0"/>
      <dgm:spPr/>
    </dgm:pt>
    <dgm:pt modelId="{D948B90E-9B82-4C02-BD31-5684B1EB25D6}" type="pres">
      <dgm:prSet presAssocID="{68283E4E-5179-4D73-88EE-A23FE7BABEC4}" presName="node" presStyleLbl="node1" presStyleIdx="2" presStyleCnt="4" custScaleX="332221" custScaleY="62998">
        <dgm:presLayoutVars>
          <dgm:bulletEnabled val="1"/>
        </dgm:presLayoutVars>
      </dgm:prSet>
      <dgm:spPr/>
    </dgm:pt>
    <dgm:pt modelId="{2644EE6B-1BBD-42AF-BC18-21C24CF82F30}" type="pres">
      <dgm:prSet presAssocID="{DED8941A-EC2A-4553-8029-ED80AD9FFB9E}" presName="sibTransLast" presStyleLbl="sibTrans2D1" presStyleIdx="2" presStyleCnt="3"/>
      <dgm:spPr/>
    </dgm:pt>
    <dgm:pt modelId="{C4E4828B-145F-4158-8A81-E7CA733F82B6}" type="pres">
      <dgm:prSet presAssocID="{DED8941A-EC2A-4553-8029-ED80AD9FFB9E}" presName="connectorText" presStyleLbl="sibTrans2D1" presStyleIdx="2" presStyleCnt="3"/>
      <dgm:spPr/>
    </dgm:pt>
    <dgm:pt modelId="{36D9F304-4763-4319-A04A-CF6BE168E2C6}" type="pres">
      <dgm:prSet presAssocID="{DED8941A-EC2A-4553-8029-ED80AD9FFB9E}" presName="lastNode" presStyleLbl="node1" presStyleIdx="3" presStyleCnt="4" custScaleX="140467">
        <dgm:presLayoutVars>
          <dgm:bulletEnabled val="1"/>
        </dgm:presLayoutVars>
      </dgm:prSet>
      <dgm:spPr/>
    </dgm:pt>
  </dgm:ptLst>
  <dgm:cxnLst>
    <dgm:cxn modelId="{8D2CA20B-A1F5-42B1-B195-6323926A2607}" srcId="{DED8941A-EC2A-4553-8029-ED80AD9FFB9E}" destId="{ECEB0A7D-C971-428D-BC8A-155BA45B15B0}" srcOrd="0" destOrd="0" parTransId="{0A447857-292C-4DF0-863D-699828E851F6}" sibTransId="{FE646B24-9B03-47B5-B5D8-5B54A98AD50A}"/>
    <dgm:cxn modelId="{2D27E30B-4DB0-4187-97C5-19FF8DDF486F}" srcId="{DED8941A-EC2A-4553-8029-ED80AD9FFB9E}" destId="{43864272-5722-40B1-BE00-6293BDF7859C}" srcOrd="3" destOrd="0" parTransId="{B7A3668C-E1ED-4956-ACAD-E307A671C140}" sibTransId="{2AA71CF8-6A41-4826-8578-3F4C689C1101}"/>
    <dgm:cxn modelId="{31C56313-6B61-4033-AD26-C98FF6F5ECB4}" type="presOf" srcId="{43864272-5722-40B1-BE00-6293BDF7859C}" destId="{36D9F304-4763-4319-A04A-CF6BE168E2C6}" srcOrd="0" destOrd="0" presId="urn:microsoft.com/office/officeart/2005/8/layout/equation2"/>
    <dgm:cxn modelId="{04D8C531-A0F4-458B-9AB0-BAF26A529A1A}" type="presOf" srcId="{DED8941A-EC2A-4553-8029-ED80AD9FFB9E}" destId="{FF7533AD-C1E9-44CE-AC9A-AF311DD2EBC5}" srcOrd="0" destOrd="0" presId="urn:microsoft.com/office/officeart/2005/8/layout/equation2"/>
    <dgm:cxn modelId="{AF25046D-4928-4763-A0FB-BC60408DD445}" type="presOf" srcId="{9BE95D29-D750-488D-BAC9-049DDD187ABF}" destId="{2644EE6B-1BBD-42AF-BC18-21C24CF82F30}" srcOrd="0" destOrd="0" presId="urn:microsoft.com/office/officeart/2005/8/layout/equation2"/>
    <dgm:cxn modelId="{A051DE7A-FA46-45B7-B4E1-F0BA4142119F}" srcId="{DED8941A-EC2A-4553-8029-ED80AD9FFB9E}" destId="{1E88A384-F4F0-4756-BC61-6313FC2C97F0}" srcOrd="1" destOrd="0" parTransId="{4BBFA9BB-1A97-4952-998C-E754928FD01E}" sibTransId="{CE882901-8822-4470-B27D-EBAE451B8B7B}"/>
    <dgm:cxn modelId="{E04BF57F-E780-4BCE-A8F7-27E18E2B0505}" type="presOf" srcId="{FE646B24-9B03-47B5-B5D8-5B54A98AD50A}" destId="{D34897B5-B544-433C-9A43-065E4C3AFD64}" srcOrd="0" destOrd="0" presId="urn:microsoft.com/office/officeart/2005/8/layout/equation2"/>
    <dgm:cxn modelId="{2A6D1186-D047-4754-A663-2BCE8ECD9AC1}" type="presOf" srcId="{1E88A384-F4F0-4756-BC61-6313FC2C97F0}" destId="{6889E2DB-7BFD-4AEB-ADB3-FECC645686BF}" srcOrd="0" destOrd="0" presId="urn:microsoft.com/office/officeart/2005/8/layout/equation2"/>
    <dgm:cxn modelId="{3F62D389-76BE-48C2-804D-BD51B4A3235B}" type="presOf" srcId="{CE882901-8822-4470-B27D-EBAE451B8B7B}" destId="{D24A9D88-EBD2-4987-B4C1-98AB8EC019EE}" srcOrd="0" destOrd="0" presId="urn:microsoft.com/office/officeart/2005/8/layout/equation2"/>
    <dgm:cxn modelId="{B46E6D9C-6FB5-4AE0-BFFE-FEE762B9E1E2}" type="presOf" srcId="{68283E4E-5179-4D73-88EE-A23FE7BABEC4}" destId="{D948B90E-9B82-4C02-BD31-5684B1EB25D6}" srcOrd="0" destOrd="0" presId="urn:microsoft.com/office/officeart/2005/8/layout/equation2"/>
    <dgm:cxn modelId="{0937FDE0-3F25-41A9-96ED-29CC96F9BD98}" srcId="{DED8941A-EC2A-4553-8029-ED80AD9FFB9E}" destId="{68283E4E-5179-4D73-88EE-A23FE7BABEC4}" srcOrd="2" destOrd="0" parTransId="{67D8B920-A151-4058-B112-1863FDB39176}" sibTransId="{9BE95D29-D750-488D-BAC9-049DDD187ABF}"/>
    <dgm:cxn modelId="{087897E4-8F90-4B40-A105-6E3550C4E721}" type="presOf" srcId="{9BE95D29-D750-488D-BAC9-049DDD187ABF}" destId="{C4E4828B-145F-4158-8A81-E7CA733F82B6}" srcOrd="1" destOrd="0" presId="urn:microsoft.com/office/officeart/2005/8/layout/equation2"/>
    <dgm:cxn modelId="{4EB3A9EF-BFE6-4997-BB16-C1862B6AE7C9}" type="presOf" srcId="{ECEB0A7D-C971-428D-BC8A-155BA45B15B0}" destId="{30FF180B-2DE3-4719-85F9-BAF3054C652D}" srcOrd="0" destOrd="0" presId="urn:microsoft.com/office/officeart/2005/8/layout/equation2"/>
    <dgm:cxn modelId="{E68DF41A-B769-40A5-8301-97E493D3EAA9}" type="presParOf" srcId="{FF7533AD-C1E9-44CE-AC9A-AF311DD2EBC5}" destId="{68BE4909-E1AB-4274-BDA2-B3C4EF279C21}" srcOrd="0" destOrd="0" presId="urn:microsoft.com/office/officeart/2005/8/layout/equation2"/>
    <dgm:cxn modelId="{A648E39C-68BD-4D78-A3EB-0D571E98155E}" type="presParOf" srcId="{68BE4909-E1AB-4274-BDA2-B3C4EF279C21}" destId="{30FF180B-2DE3-4719-85F9-BAF3054C652D}" srcOrd="0" destOrd="0" presId="urn:microsoft.com/office/officeart/2005/8/layout/equation2"/>
    <dgm:cxn modelId="{F08394D7-5B2B-4FC3-B591-9332541A88BA}" type="presParOf" srcId="{68BE4909-E1AB-4274-BDA2-B3C4EF279C21}" destId="{9334B320-34E5-4F47-898A-897548B3CA8F}" srcOrd="1" destOrd="0" presId="urn:microsoft.com/office/officeart/2005/8/layout/equation2"/>
    <dgm:cxn modelId="{9B96D6CE-B8A9-4D3A-B317-FE2C788935B2}" type="presParOf" srcId="{68BE4909-E1AB-4274-BDA2-B3C4EF279C21}" destId="{D34897B5-B544-433C-9A43-065E4C3AFD64}" srcOrd="2" destOrd="0" presId="urn:microsoft.com/office/officeart/2005/8/layout/equation2"/>
    <dgm:cxn modelId="{86842376-F0D6-446F-9B6C-1B9D02ED2D04}" type="presParOf" srcId="{68BE4909-E1AB-4274-BDA2-B3C4EF279C21}" destId="{440A3641-1B6B-4552-BD18-E4FD0AA9C098}" srcOrd="3" destOrd="0" presId="urn:microsoft.com/office/officeart/2005/8/layout/equation2"/>
    <dgm:cxn modelId="{7B9AFE3A-40BA-4728-9F49-18D63F58795C}" type="presParOf" srcId="{68BE4909-E1AB-4274-BDA2-B3C4EF279C21}" destId="{6889E2DB-7BFD-4AEB-ADB3-FECC645686BF}" srcOrd="4" destOrd="0" presId="urn:microsoft.com/office/officeart/2005/8/layout/equation2"/>
    <dgm:cxn modelId="{813EE6EA-95D9-4179-B527-3EE89261DEDB}" type="presParOf" srcId="{68BE4909-E1AB-4274-BDA2-B3C4EF279C21}" destId="{7C97912A-FEFB-4320-A09F-4645CE331ED8}" srcOrd="5" destOrd="0" presId="urn:microsoft.com/office/officeart/2005/8/layout/equation2"/>
    <dgm:cxn modelId="{5A243C89-8E4B-40C0-A563-92F60C0BFD24}" type="presParOf" srcId="{68BE4909-E1AB-4274-BDA2-B3C4EF279C21}" destId="{D24A9D88-EBD2-4987-B4C1-98AB8EC019EE}" srcOrd="6" destOrd="0" presId="urn:microsoft.com/office/officeart/2005/8/layout/equation2"/>
    <dgm:cxn modelId="{2D707806-7F81-4D6E-9D04-DC5E5F574ADF}" type="presParOf" srcId="{68BE4909-E1AB-4274-BDA2-B3C4EF279C21}" destId="{AF0AEC07-3DBA-46D3-B258-890B21BFB2A2}" srcOrd="7" destOrd="0" presId="urn:microsoft.com/office/officeart/2005/8/layout/equation2"/>
    <dgm:cxn modelId="{79BCDA59-363D-44CC-93E3-97C643DAEF45}" type="presParOf" srcId="{68BE4909-E1AB-4274-BDA2-B3C4EF279C21}" destId="{D948B90E-9B82-4C02-BD31-5684B1EB25D6}" srcOrd="8" destOrd="0" presId="urn:microsoft.com/office/officeart/2005/8/layout/equation2"/>
    <dgm:cxn modelId="{64DB9E72-6074-4F07-B97F-3F6A041702AD}" type="presParOf" srcId="{FF7533AD-C1E9-44CE-AC9A-AF311DD2EBC5}" destId="{2644EE6B-1BBD-42AF-BC18-21C24CF82F30}" srcOrd="1" destOrd="0" presId="urn:microsoft.com/office/officeart/2005/8/layout/equation2"/>
    <dgm:cxn modelId="{DA7930CB-0BB7-49A2-8FEA-BE821DC53309}" type="presParOf" srcId="{2644EE6B-1BBD-42AF-BC18-21C24CF82F30}" destId="{C4E4828B-145F-4158-8A81-E7CA733F82B6}" srcOrd="0" destOrd="0" presId="urn:microsoft.com/office/officeart/2005/8/layout/equation2"/>
    <dgm:cxn modelId="{A0C3A54B-2B6B-43FF-AD6C-D89ACA938517}" type="presParOf" srcId="{FF7533AD-C1E9-44CE-AC9A-AF311DD2EBC5}" destId="{36D9F304-4763-4319-A04A-CF6BE168E2C6}"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C62F4A-FA8D-4625-8779-5D975C8B67D5}" type="doc">
      <dgm:prSet loTypeId="urn:microsoft.com/office/officeart/2005/8/layout/funnel1" loCatId="process" qsTypeId="urn:microsoft.com/office/officeart/2005/8/quickstyle/simple1" qsCatId="simple" csTypeId="urn:microsoft.com/office/officeart/2005/8/colors/colorful5" csCatId="colorful" phldr="1"/>
      <dgm:spPr/>
      <dgm:t>
        <a:bodyPr/>
        <a:lstStyle/>
        <a:p>
          <a:endParaRPr lang="tr-TR"/>
        </a:p>
      </dgm:t>
    </dgm:pt>
    <dgm:pt modelId="{1C449E96-AC9D-4973-9CCA-F7B2696AD865}">
      <dgm:prSet phldrT="[Metin]" custT="1"/>
      <dgm:spPr/>
      <dgm:t>
        <a:bodyPr/>
        <a:lstStyle/>
        <a:p>
          <a:r>
            <a:rPr lang="tr-TR" sz="2200" dirty="0"/>
            <a:t>Knowledge, </a:t>
          </a:r>
          <a:r>
            <a:rPr lang="tr-TR" sz="2200" dirty="0" err="1"/>
            <a:t>Skills</a:t>
          </a:r>
          <a:r>
            <a:rPr lang="tr-TR" sz="2200" dirty="0"/>
            <a:t> </a:t>
          </a:r>
          <a:r>
            <a:rPr lang="tr-TR" sz="2200" dirty="0" err="1"/>
            <a:t>and</a:t>
          </a:r>
          <a:r>
            <a:rPr lang="tr-TR" sz="2200" dirty="0"/>
            <a:t> </a:t>
          </a:r>
          <a:r>
            <a:rPr lang="tr-TR" sz="2200" dirty="0" err="1"/>
            <a:t>Performance</a:t>
          </a:r>
          <a:endParaRPr lang="tr-TR" sz="2200" dirty="0"/>
        </a:p>
      </dgm:t>
    </dgm:pt>
    <dgm:pt modelId="{096FE1A5-58B0-4997-B485-BE891A54A756}" type="parTrans" cxnId="{CB9B8A20-99A0-4D08-925A-6EC9E396FD8E}">
      <dgm:prSet/>
      <dgm:spPr/>
      <dgm:t>
        <a:bodyPr/>
        <a:lstStyle/>
        <a:p>
          <a:endParaRPr lang="tr-TR"/>
        </a:p>
      </dgm:t>
    </dgm:pt>
    <dgm:pt modelId="{9FC8DC24-7EBD-43E0-BD6D-F6EEC0E85A6D}" type="sibTrans" cxnId="{CB9B8A20-99A0-4D08-925A-6EC9E396FD8E}">
      <dgm:prSet/>
      <dgm:spPr/>
      <dgm:t>
        <a:bodyPr/>
        <a:lstStyle/>
        <a:p>
          <a:endParaRPr lang="tr-TR"/>
        </a:p>
      </dgm:t>
    </dgm:pt>
    <dgm:pt modelId="{6EA5BB66-334E-40A4-BC31-A5178ABE6A44}">
      <dgm:prSet phldrT="[Metin]" custT="1"/>
      <dgm:spPr/>
      <dgm:t>
        <a:bodyPr/>
        <a:lstStyle/>
        <a:p>
          <a:r>
            <a:rPr lang="tr-TR" sz="2200" dirty="0" err="1"/>
            <a:t>Safety</a:t>
          </a:r>
          <a:r>
            <a:rPr lang="tr-TR" sz="2200" dirty="0"/>
            <a:t> </a:t>
          </a:r>
          <a:r>
            <a:rPr lang="tr-TR" sz="2200" dirty="0" err="1"/>
            <a:t>and</a:t>
          </a:r>
          <a:r>
            <a:rPr lang="tr-TR" sz="2200" dirty="0"/>
            <a:t> </a:t>
          </a:r>
          <a:r>
            <a:rPr lang="tr-TR" sz="2200" dirty="0" err="1"/>
            <a:t>Quality</a:t>
          </a:r>
          <a:endParaRPr lang="tr-TR" sz="2200" dirty="0"/>
        </a:p>
      </dgm:t>
    </dgm:pt>
    <dgm:pt modelId="{E4301A02-E48C-4606-BC55-F9082A01596C}" type="parTrans" cxnId="{5D1238FF-98D9-4B30-B688-9CF9A5E27AE4}">
      <dgm:prSet/>
      <dgm:spPr/>
      <dgm:t>
        <a:bodyPr/>
        <a:lstStyle/>
        <a:p>
          <a:endParaRPr lang="tr-TR"/>
        </a:p>
      </dgm:t>
    </dgm:pt>
    <dgm:pt modelId="{8B818FE7-469C-4B91-BD47-E11E9E32B8C0}" type="sibTrans" cxnId="{5D1238FF-98D9-4B30-B688-9CF9A5E27AE4}">
      <dgm:prSet/>
      <dgm:spPr/>
      <dgm:t>
        <a:bodyPr/>
        <a:lstStyle/>
        <a:p>
          <a:endParaRPr lang="tr-TR"/>
        </a:p>
      </dgm:t>
    </dgm:pt>
    <dgm:pt modelId="{74574E14-2F5F-43BA-A596-E493C8518075}">
      <dgm:prSet phldrT="[Metin]" custT="1"/>
      <dgm:spPr/>
      <dgm:t>
        <a:bodyPr/>
        <a:lstStyle/>
        <a:p>
          <a:r>
            <a:rPr lang="tr-TR" sz="2200" dirty="0" err="1"/>
            <a:t>Communication</a:t>
          </a:r>
          <a:r>
            <a:rPr lang="tr-TR" sz="2200" dirty="0"/>
            <a:t>, </a:t>
          </a:r>
          <a:r>
            <a:rPr lang="tr-TR" sz="2200" dirty="0" err="1"/>
            <a:t>Partnership</a:t>
          </a:r>
          <a:r>
            <a:rPr lang="tr-TR" sz="2200" dirty="0"/>
            <a:t> </a:t>
          </a:r>
          <a:r>
            <a:rPr lang="tr-TR" sz="2200" dirty="0" err="1"/>
            <a:t>and</a:t>
          </a:r>
          <a:r>
            <a:rPr lang="tr-TR" sz="2200" dirty="0"/>
            <a:t> </a:t>
          </a:r>
          <a:r>
            <a:rPr lang="tr-TR" sz="2200" dirty="0" err="1"/>
            <a:t>Teamwork</a:t>
          </a:r>
          <a:endParaRPr lang="tr-TR" sz="2200" dirty="0"/>
        </a:p>
      </dgm:t>
    </dgm:pt>
    <dgm:pt modelId="{1E4E5B5B-0458-4D0C-AAF7-302E941F67BB}" type="parTrans" cxnId="{A3C6054D-407C-475D-A3FF-C55945D95726}">
      <dgm:prSet/>
      <dgm:spPr/>
      <dgm:t>
        <a:bodyPr/>
        <a:lstStyle/>
        <a:p>
          <a:endParaRPr lang="tr-TR"/>
        </a:p>
      </dgm:t>
    </dgm:pt>
    <dgm:pt modelId="{B0FCDC88-2F64-4732-A8D5-A4A497E21A8E}" type="sibTrans" cxnId="{A3C6054D-407C-475D-A3FF-C55945D95726}">
      <dgm:prSet/>
      <dgm:spPr/>
      <dgm:t>
        <a:bodyPr/>
        <a:lstStyle/>
        <a:p>
          <a:endParaRPr lang="tr-TR"/>
        </a:p>
      </dgm:t>
    </dgm:pt>
    <dgm:pt modelId="{58F61575-454B-404C-A56A-581D92FDD401}">
      <dgm:prSet phldrT="[Metin]"/>
      <dgm:spPr/>
      <dgm:t>
        <a:bodyPr/>
        <a:lstStyle/>
        <a:p>
          <a:r>
            <a:rPr lang="tr-TR" dirty="0"/>
            <a:t>QUALIFIED</a:t>
          </a:r>
        </a:p>
      </dgm:t>
    </dgm:pt>
    <dgm:pt modelId="{328D82E1-416E-499D-B809-BFD60EAE99A1}" type="parTrans" cxnId="{AE7D4265-07EF-4037-B305-DBA4CB65ABEE}">
      <dgm:prSet/>
      <dgm:spPr/>
      <dgm:t>
        <a:bodyPr/>
        <a:lstStyle/>
        <a:p>
          <a:endParaRPr lang="tr-TR"/>
        </a:p>
      </dgm:t>
    </dgm:pt>
    <dgm:pt modelId="{272AE6B6-EB45-49B2-9897-1F25F238E6F8}" type="sibTrans" cxnId="{AE7D4265-07EF-4037-B305-DBA4CB65ABEE}">
      <dgm:prSet/>
      <dgm:spPr/>
      <dgm:t>
        <a:bodyPr/>
        <a:lstStyle/>
        <a:p>
          <a:endParaRPr lang="tr-TR"/>
        </a:p>
      </dgm:t>
    </dgm:pt>
    <dgm:pt modelId="{FC64E172-BCD5-4FD8-9232-BE2F6F1C31FF}">
      <dgm:prSet phldrT="[Metin]" custAng="20681103" custScaleX="183925" custLinFactX="-11962" custLinFactY="-5331" custLinFactNeighborX="-100000" custLinFactNeighborY="-100000"/>
      <dgm:spPr/>
      <dgm:t>
        <a:bodyPr/>
        <a:lstStyle/>
        <a:p>
          <a:endParaRPr lang="tr-TR"/>
        </a:p>
      </dgm:t>
    </dgm:pt>
    <dgm:pt modelId="{372BB1C0-ECC9-4820-8335-B01EAC523713}" type="parTrans" cxnId="{F35052D1-0C08-4632-B225-2F36319EE72E}">
      <dgm:prSet/>
      <dgm:spPr/>
      <dgm:t>
        <a:bodyPr/>
        <a:lstStyle/>
        <a:p>
          <a:endParaRPr lang="tr-TR"/>
        </a:p>
      </dgm:t>
    </dgm:pt>
    <dgm:pt modelId="{2D2F6719-D8FD-40B8-BFB3-8F7786045BA9}" type="sibTrans" cxnId="{F35052D1-0C08-4632-B225-2F36319EE72E}">
      <dgm:prSet/>
      <dgm:spPr/>
      <dgm:t>
        <a:bodyPr/>
        <a:lstStyle/>
        <a:p>
          <a:endParaRPr lang="tr-TR"/>
        </a:p>
      </dgm:t>
    </dgm:pt>
    <dgm:pt modelId="{2C1BD4E9-E11B-47EE-82F3-6848DC2CAFE4}" type="pres">
      <dgm:prSet presAssocID="{6DC62F4A-FA8D-4625-8779-5D975C8B67D5}" presName="Name0" presStyleCnt="0">
        <dgm:presLayoutVars>
          <dgm:chMax val="4"/>
          <dgm:resizeHandles val="exact"/>
        </dgm:presLayoutVars>
      </dgm:prSet>
      <dgm:spPr/>
    </dgm:pt>
    <dgm:pt modelId="{32F0EFC7-33FC-478E-B2AD-93763DD21E53}" type="pres">
      <dgm:prSet presAssocID="{6DC62F4A-FA8D-4625-8779-5D975C8B67D5}" presName="ellipse" presStyleLbl="trBgShp" presStyleIdx="0" presStyleCnt="1" custScaleX="142526" custScaleY="115451" custLinFactNeighborX="-7475" custLinFactNeighborY="-11680"/>
      <dgm:spPr>
        <a:noFill/>
      </dgm:spPr>
    </dgm:pt>
    <dgm:pt modelId="{10062801-EBB5-409A-99D0-57F5A1900DCB}" type="pres">
      <dgm:prSet presAssocID="{6DC62F4A-FA8D-4625-8779-5D975C8B67D5}" presName="arrow1" presStyleLbl="fgShp" presStyleIdx="0" presStyleCnt="1" custLinFactNeighborX="-98821" custLinFactNeighborY="-57254"/>
      <dgm:spPr/>
    </dgm:pt>
    <dgm:pt modelId="{66AF5DBE-0DE5-4189-B86A-43C20862DB37}" type="pres">
      <dgm:prSet presAssocID="{6DC62F4A-FA8D-4625-8779-5D975C8B67D5}" presName="rectangle" presStyleLbl="revTx" presStyleIdx="0" presStyleCnt="1" custLinFactNeighborX="-20938" custLinFactNeighborY="-36508">
        <dgm:presLayoutVars>
          <dgm:bulletEnabled val="1"/>
        </dgm:presLayoutVars>
      </dgm:prSet>
      <dgm:spPr/>
    </dgm:pt>
    <dgm:pt modelId="{46F00661-E056-46D9-93E4-AD6DB8B79339}" type="pres">
      <dgm:prSet presAssocID="{6EA5BB66-334E-40A4-BC31-A5178ABE6A44}" presName="item1" presStyleLbl="node1" presStyleIdx="0" presStyleCnt="3" custAng="20681103" custScaleX="243584" custLinFactX="-33391" custLinFactNeighborX="-100000" custLinFactNeighborY="-97831">
        <dgm:presLayoutVars>
          <dgm:bulletEnabled val="1"/>
        </dgm:presLayoutVars>
      </dgm:prSet>
      <dgm:spPr/>
    </dgm:pt>
    <dgm:pt modelId="{C36C2737-26C5-413C-A24B-36C9FFF08ADF}" type="pres">
      <dgm:prSet presAssocID="{74574E14-2F5F-43BA-A596-E493C8518075}" presName="item2" presStyleLbl="node1" presStyleIdx="1" presStyleCnt="3" custAng="159073" custScaleX="124187" custScaleY="108222" custLinFactNeighborX="93233" custLinFactNeighborY="98604">
        <dgm:presLayoutVars>
          <dgm:bulletEnabled val="1"/>
        </dgm:presLayoutVars>
      </dgm:prSet>
      <dgm:spPr/>
    </dgm:pt>
    <dgm:pt modelId="{E6834783-6369-4452-B15D-1A4169A57038}" type="pres">
      <dgm:prSet presAssocID="{58F61575-454B-404C-A56A-581D92FDD401}" presName="item3" presStyleLbl="node1" presStyleIdx="2" presStyleCnt="3" custAng="1960335" custScaleX="214308" custLinFactNeighborX="7082" custLinFactNeighborY="14493">
        <dgm:presLayoutVars>
          <dgm:bulletEnabled val="1"/>
        </dgm:presLayoutVars>
      </dgm:prSet>
      <dgm:spPr/>
    </dgm:pt>
    <dgm:pt modelId="{53903134-2B6E-485A-86DF-4AC29A94AB48}" type="pres">
      <dgm:prSet presAssocID="{6DC62F4A-FA8D-4625-8779-5D975C8B67D5}" presName="funnel" presStyleLbl="trAlignAcc1" presStyleIdx="0" presStyleCnt="1" custScaleX="136021" custScaleY="111071" custLinFactNeighborX="-12076" custLinFactNeighborY="-3013"/>
      <dgm:spPr>
        <a:noFill/>
        <a:ln>
          <a:noFill/>
        </a:ln>
      </dgm:spPr>
    </dgm:pt>
  </dgm:ptLst>
  <dgm:cxnLst>
    <dgm:cxn modelId="{CB9B8A20-99A0-4D08-925A-6EC9E396FD8E}" srcId="{6DC62F4A-FA8D-4625-8779-5D975C8B67D5}" destId="{1C449E96-AC9D-4973-9CCA-F7B2696AD865}" srcOrd="0" destOrd="0" parTransId="{096FE1A5-58B0-4997-B485-BE891A54A756}" sibTransId="{9FC8DC24-7EBD-43E0-BD6D-F6EEC0E85A6D}"/>
    <dgm:cxn modelId="{3F35DC33-6EAD-491B-885F-9A3040E319B1}" type="presOf" srcId="{1C449E96-AC9D-4973-9CCA-F7B2696AD865}" destId="{E6834783-6369-4452-B15D-1A4169A57038}" srcOrd="0" destOrd="0" presId="urn:microsoft.com/office/officeart/2005/8/layout/funnel1"/>
    <dgm:cxn modelId="{54731E37-3D4C-4398-8612-72B754CA884B}" type="presOf" srcId="{58F61575-454B-404C-A56A-581D92FDD401}" destId="{66AF5DBE-0DE5-4189-B86A-43C20862DB37}" srcOrd="0" destOrd="0" presId="urn:microsoft.com/office/officeart/2005/8/layout/funnel1"/>
    <dgm:cxn modelId="{AE7D4265-07EF-4037-B305-DBA4CB65ABEE}" srcId="{6DC62F4A-FA8D-4625-8779-5D975C8B67D5}" destId="{58F61575-454B-404C-A56A-581D92FDD401}" srcOrd="3" destOrd="0" parTransId="{328D82E1-416E-499D-B809-BFD60EAE99A1}" sibTransId="{272AE6B6-EB45-49B2-9897-1F25F238E6F8}"/>
    <dgm:cxn modelId="{A3C6054D-407C-475D-A3FF-C55945D95726}" srcId="{6DC62F4A-FA8D-4625-8779-5D975C8B67D5}" destId="{74574E14-2F5F-43BA-A596-E493C8518075}" srcOrd="2" destOrd="0" parTransId="{1E4E5B5B-0458-4D0C-AAF7-302E941F67BB}" sibTransId="{B0FCDC88-2F64-4732-A8D5-A4A497E21A8E}"/>
    <dgm:cxn modelId="{3CBF6F84-2388-427B-92C8-042E04953346}" type="presOf" srcId="{74574E14-2F5F-43BA-A596-E493C8518075}" destId="{46F00661-E056-46D9-93E4-AD6DB8B79339}" srcOrd="0" destOrd="0" presId="urn:microsoft.com/office/officeart/2005/8/layout/funnel1"/>
    <dgm:cxn modelId="{F35052D1-0C08-4632-B225-2F36319EE72E}" srcId="{6DC62F4A-FA8D-4625-8779-5D975C8B67D5}" destId="{FC64E172-BCD5-4FD8-9232-BE2F6F1C31FF}" srcOrd="4" destOrd="0" parTransId="{372BB1C0-ECC9-4820-8335-B01EAC523713}" sibTransId="{2D2F6719-D8FD-40B8-BFB3-8F7786045BA9}"/>
    <dgm:cxn modelId="{0D7CB4D8-AEC1-4182-A6CF-8E59FF9D1971}" type="presOf" srcId="{6DC62F4A-FA8D-4625-8779-5D975C8B67D5}" destId="{2C1BD4E9-E11B-47EE-82F3-6848DC2CAFE4}" srcOrd="0" destOrd="0" presId="urn:microsoft.com/office/officeart/2005/8/layout/funnel1"/>
    <dgm:cxn modelId="{9E2CDADE-7F42-4D78-B1AC-C0673BEF2281}" type="presOf" srcId="{6EA5BB66-334E-40A4-BC31-A5178ABE6A44}" destId="{C36C2737-26C5-413C-A24B-36C9FFF08ADF}" srcOrd="0" destOrd="0" presId="urn:microsoft.com/office/officeart/2005/8/layout/funnel1"/>
    <dgm:cxn modelId="{5D1238FF-98D9-4B30-B688-9CF9A5E27AE4}" srcId="{6DC62F4A-FA8D-4625-8779-5D975C8B67D5}" destId="{6EA5BB66-334E-40A4-BC31-A5178ABE6A44}" srcOrd="1" destOrd="0" parTransId="{E4301A02-E48C-4606-BC55-F9082A01596C}" sibTransId="{8B818FE7-469C-4B91-BD47-E11E9E32B8C0}"/>
    <dgm:cxn modelId="{6478F083-50A0-4EE7-B56D-5E3FAF60BF38}" type="presParOf" srcId="{2C1BD4E9-E11B-47EE-82F3-6848DC2CAFE4}" destId="{32F0EFC7-33FC-478E-B2AD-93763DD21E53}" srcOrd="0" destOrd="0" presId="urn:microsoft.com/office/officeart/2005/8/layout/funnel1"/>
    <dgm:cxn modelId="{7FE2353F-89DB-4B81-8A9B-77EB91C76552}" type="presParOf" srcId="{2C1BD4E9-E11B-47EE-82F3-6848DC2CAFE4}" destId="{10062801-EBB5-409A-99D0-57F5A1900DCB}" srcOrd="1" destOrd="0" presId="urn:microsoft.com/office/officeart/2005/8/layout/funnel1"/>
    <dgm:cxn modelId="{BB1BBAED-9B9E-4484-A127-E2D3DFB732C2}" type="presParOf" srcId="{2C1BD4E9-E11B-47EE-82F3-6848DC2CAFE4}" destId="{66AF5DBE-0DE5-4189-B86A-43C20862DB37}" srcOrd="2" destOrd="0" presId="urn:microsoft.com/office/officeart/2005/8/layout/funnel1"/>
    <dgm:cxn modelId="{C7FE05D3-226A-46B8-82C6-E2F61678E973}" type="presParOf" srcId="{2C1BD4E9-E11B-47EE-82F3-6848DC2CAFE4}" destId="{46F00661-E056-46D9-93E4-AD6DB8B79339}" srcOrd="3" destOrd="0" presId="urn:microsoft.com/office/officeart/2005/8/layout/funnel1"/>
    <dgm:cxn modelId="{6CE94279-0C6C-48B3-A370-96E38CF6ACEA}" type="presParOf" srcId="{2C1BD4E9-E11B-47EE-82F3-6848DC2CAFE4}" destId="{C36C2737-26C5-413C-A24B-36C9FFF08ADF}" srcOrd="4" destOrd="0" presId="urn:microsoft.com/office/officeart/2005/8/layout/funnel1"/>
    <dgm:cxn modelId="{D95DFA10-B362-437C-9A6C-45D9FCEDC18C}" type="presParOf" srcId="{2C1BD4E9-E11B-47EE-82F3-6848DC2CAFE4}" destId="{E6834783-6369-4452-B15D-1A4169A57038}" srcOrd="5" destOrd="0" presId="urn:microsoft.com/office/officeart/2005/8/layout/funnel1"/>
    <dgm:cxn modelId="{EFDCFD36-495C-4453-BBA6-3AEC41D004C1}" type="presParOf" srcId="{2C1BD4E9-E11B-47EE-82F3-6848DC2CAFE4}" destId="{53903134-2B6E-485A-86DF-4AC29A94AB48}"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FF180B-2DE3-4719-85F9-BAF3054C652D}">
      <dsp:nvSpPr>
        <dsp:cNvPr id="0" name=""/>
        <dsp:cNvSpPr/>
      </dsp:nvSpPr>
      <dsp:spPr>
        <a:xfrm>
          <a:off x="559979" y="473524"/>
          <a:ext cx="3832015" cy="99258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tr-TR" sz="2400" kern="1200" dirty="0">
              <a:solidFill>
                <a:schemeClr val="tx1"/>
              </a:solidFill>
            </a:rPr>
            <a:t>COMPETENCIES</a:t>
          </a:r>
        </a:p>
      </dsp:txBody>
      <dsp:txXfrm>
        <a:off x="1121165" y="618884"/>
        <a:ext cx="2709643" cy="701862"/>
      </dsp:txXfrm>
    </dsp:sp>
    <dsp:sp modelId="{D34897B5-B544-433C-9A43-065E4C3AFD64}">
      <dsp:nvSpPr>
        <dsp:cNvPr id="0" name=""/>
        <dsp:cNvSpPr/>
      </dsp:nvSpPr>
      <dsp:spPr>
        <a:xfrm>
          <a:off x="2129815" y="1586948"/>
          <a:ext cx="692344" cy="773454"/>
        </a:xfrm>
        <a:prstGeom prst="mathPlus">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tr-TR" sz="1100" kern="1200"/>
        </a:p>
      </dsp:txBody>
      <dsp:txXfrm>
        <a:off x="2221585" y="1892255"/>
        <a:ext cx="508804" cy="162840"/>
      </dsp:txXfrm>
    </dsp:sp>
    <dsp:sp modelId="{6889E2DB-7BFD-4AEB-ADB3-FECC645686BF}">
      <dsp:nvSpPr>
        <dsp:cNvPr id="0" name=""/>
        <dsp:cNvSpPr/>
      </dsp:nvSpPr>
      <dsp:spPr>
        <a:xfrm>
          <a:off x="596477" y="2481244"/>
          <a:ext cx="3759019" cy="977908"/>
        </a:xfrm>
        <a:prstGeom prst="ellipse">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tr-TR" sz="2400" kern="1200" dirty="0">
              <a:solidFill>
                <a:schemeClr val="tx1"/>
              </a:solidFill>
            </a:rPr>
            <a:t>CAPABILITIES</a:t>
          </a:r>
        </a:p>
      </dsp:txBody>
      <dsp:txXfrm>
        <a:off x="1146973" y="2624455"/>
        <a:ext cx="2658027" cy="691486"/>
      </dsp:txXfrm>
    </dsp:sp>
    <dsp:sp modelId="{D24A9D88-EBD2-4987-B4C1-98AB8EC019EE}">
      <dsp:nvSpPr>
        <dsp:cNvPr id="0" name=""/>
        <dsp:cNvSpPr/>
      </dsp:nvSpPr>
      <dsp:spPr>
        <a:xfrm>
          <a:off x="2098461" y="3579994"/>
          <a:ext cx="863153" cy="863153"/>
        </a:xfrm>
        <a:prstGeom prst="mathPlus">
          <a:avLst/>
        </a:prstGeom>
        <a:solidFill>
          <a:schemeClr val="accent4">
            <a:hueOff val="5197846"/>
            <a:satOff val="-23984"/>
            <a:lumOff val="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tr-TR" sz="1400" kern="1200"/>
        </a:p>
      </dsp:txBody>
      <dsp:txXfrm>
        <a:off x="2212872" y="3910064"/>
        <a:ext cx="634331" cy="203013"/>
      </dsp:txXfrm>
    </dsp:sp>
    <dsp:sp modelId="{D948B90E-9B82-4C02-BD31-5684B1EB25D6}">
      <dsp:nvSpPr>
        <dsp:cNvPr id="0" name=""/>
        <dsp:cNvSpPr/>
      </dsp:nvSpPr>
      <dsp:spPr>
        <a:xfrm>
          <a:off x="3937" y="4563989"/>
          <a:ext cx="4944099" cy="937533"/>
        </a:xfrm>
        <a:prstGeom prst="ellipse">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tr-TR" sz="2600" kern="1200" dirty="0">
              <a:solidFill>
                <a:schemeClr val="tx1"/>
              </a:solidFill>
            </a:rPr>
            <a:t>EXPERIENTIAL LEARNING</a:t>
          </a:r>
        </a:p>
      </dsp:txBody>
      <dsp:txXfrm>
        <a:off x="727984" y="4701288"/>
        <a:ext cx="3496005" cy="662935"/>
      </dsp:txXfrm>
    </dsp:sp>
    <dsp:sp modelId="{2644EE6B-1BBD-42AF-BC18-21C24CF82F30}">
      <dsp:nvSpPr>
        <dsp:cNvPr id="0" name=""/>
        <dsp:cNvSpPr/>
      </dsp:nvSpPr>
      <dsp:spPr>
        <a:xfrm>
          <a:off x="5171267" y="2710719"/>
          <a:ext cx="473246" cy="553608"/>
        </a:xfrm>
        <a:prstGeom prst="rightArrow">
          <a:avLst>
            <a:gd name="adj1" fmla="val 60000"/>
            <a:gd name="adj2" fmla="val 50000"/>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tr-TR" sz="2100" kern="1200"/>
        </a:p>
      </dsp:txBody>
      <dsp:txXfrm>
        <a:off x="5171267" y="2821441"/>
        <a:ext cx="331272" cy="332164"/>
      </dsp:txXfrm>
    </dsp:sp>
    <dsp:sp modelId="{36D9F304-4763-4319-A04A-CF6BE168E2C6}">
      <dsp:nvSpPr>
        <dsp:cNvPr id="0" name=""/>
        <dsp:cNvSpPr/>
      </dsp:nvSpPr>
      <dsp:spPr>
        <a:xfrm>
          <a:off x="5840955" y="1499327"/>
          <a:ext cx="4180848" cy="2976392"/>
        </a:xfrm>
        <a:prstGeom prst="ellips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tr-TR" sz="3500" kern="1200" dirty="0"/>
            <a:t>QUALIFICATION</a:t>
          </a:r>
        </a:p>
      </dsp:txBody>
      <dsp:txXfrm>
        <a:off x="6453226" y="1935210"/>
        <a:ext cx="2956306" cy="21046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0EFC7-33FC-478E-B2AD-93763DD21E53}">
      <dsp:nvSpPr>
        <dsp:cNvPr id="0" name=""/>
        <dsp:cNvSpPr/>
      </dsp:nvSpPr>
      <dsp:spPr>
        <a:xfrm>
          <a:off x="126556" y="30690"/>
          <a:ext cx="6226676" cy="1751653"/>
        </a:xfrm>
        <a:prstGeom prst="ellipse">
          <a:avLst/>
        </a:prstGeom>
        <a:noFill/>
        <a:ln>
          <a:noFill/>
        </a:ln>
        <a:effectLst/>
      </dsp:spPr>
      <dsp:style>
        <a:lnRef idx="0">
          <a:scrgbClr r="0" g="0" b="0"/>
        </a:lnRef>
        <a:fillRef idx="1">
          <a:scrgbClr r="0" g="0" b="0"/>
        </a:fillRef>
        <a:effectRef idx="0">
          <a:scrgbClr r="0" g="0" b="0"/>
        </a:effectRef>
        <a:fontRef idx="minor"/>
      </dsp:style>
    </dsp:sp>
    <dsp:sp modelId="{10062801-EBB5-409A-99D0-57F5A1900DCB}">
      <dsp:nvSpPr>
        <dsp:cNvPr id="0" name=""/>
        <dsp:cNvSpPr/>
      </dsp:nvSpPr>
      <dsp:spPr>
        <a:xfrm>
          <a:off x="2313217" y="3730049"/>
          <a:ext cx="846666" cy="541866"/>
        </a:xfrm>
        <a:prstGeom prst="down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AF5DBE-0DE5-4189-B86A-43C20862DB37}">
      <dsp:nvSpPr>
        <dsp:cNvPr id="0" name=""/>
        <dsp:cNvSpPr/>
      </dsp:nvSpPr>
      <dsp:spPr>
        <a:xfrm>
          <a:off x="690315" y="4102861"/>
          <a:ext cx="4064000" cy="10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tr-TR" sz="3600" kern="1200" dirty="0"/>
            <a:t>QUALIFIED</a:t>
          </a:r>
        </a:p>
      </dsp:txBody>
      <dsp:txXfrm>
        <a:off x="690315" y="4102861"/>
        <a:ext cx="4064000" cy="1016000"/>
      </dsp:txXfrm>
    </dsp:sp>
    <dsp:sp modelId="{46F00661-E056-46D9-93E4-AD6DB8B79339}">
      <dsp:nvSpPr>
        <dsp:cNvPr id="0" name=""/>
        <dsp:cNvSpPr/>
      </dsp:nvSpPr>
      <dsp:spPr>
        <a:xfrm rot="20681103">
          <a:off x="135349" y="468576"/>
          <a:ext cx="3712220" cy="152400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tr-TR" sz="2200" kern="1200" dirty="0" err="1"/>
            <a:t>Communication</a:t>
          </a:r>
          <a:r>
            <a:rPr lang="tr-TR" sz="2200" kern="1200" dirty="0"/>
            <a:t>, </a:t>
          </a:r>
          <a:r>
            <a:rPr lang="tr-TR" sz="2200" kern="1200" dirty="0" err="1"/>
            <a:t>Partnership</a:t>
          </a:r>
          <a:r>
            <a:rPr lang="tr-TR" sz="2200" kern="1200" dirty="0"/>
            <a:t> </a:t>
          </a:r>
          <a:r>
            <a:rPr lang="tr-TR" sz="2200" kern="1200" dirty="0" err="1"/>
            <a:t>and</a:t>
          </a:r>
          <a:r>
            <a:rPr lang="tr-TR" sz="2200" kern="1200" dirty="0"/>
            <a:t> </a:t>
          </a:r>
          <a:r>
            <a:rPr lang="tr-TR" sz="2200" kern="1200" dirty="0" err="1"/>
            <a:t>Teamwork</a:t>
          </a:r>
          <a:endParaRPr lang="tr-TR" sz="2200" kern="1200" dirty="0"/>
        </a:p>
      </dsp:txBody>
      <dsp:txXfrm>
        <a:off x="678991" y="691761"/>
        <a:ext cx="2624936" cy="1077630"/>
      </dsp:txXfrm>
    </dsp:sp>
    <dsp:sp modelId="{C36C2737-26C5-413C-A24B-36C9FFF08ADF}">
      <dsp:nvSpPr>
        <dsp:cNvPr id="0" name=""/>
        <dsp:cNvSpPr/>
      </dsp:nvSpPr>
      <dsp:spPr>
        <a:xfrm rot="159073">
          <a:off x="3116468" y="2256256"/>
          <a:ext cx="1892609" cy="1649303"/>
        </a:xfrm>
        <a:prstGeom prst="ellips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tr-TR" sz="2200" kern="1200" dirty="0" err="1"/>
            <a:t>Safety</a:t>
          </a:r>
          <a:r>
            <a:rPr lang="tr-TR" sz="2200" kern="1200" dirty="0"/>
            <a:t> </a:t>
          </a:r>
          <a:r>
            <a:rPr lang="tr-TR" sz="2200" kern="1200" dirty="0" err="1"/>
            <a:t>and</a:t>
          </a:r>
          <a:r>
            <a:rPr lang="tr-TR" sz="2200" kern="1200" dirty="0"/>
            <a:t> </a:t>
          </a:r>
          <a:r>
            <a:rPr lang="tr-TR" sz="2200" kern="1200" dirty="0" err="1"/>
            <a:t>Quality</a:t>
          </a:r>
          <a:endParaRPr lang="tr-TR" sz="2200" kern="1200" dirty="0"/>
        </a:p>
      </dsp:txBody>
      <dsp:txXfrm>
        <a:off x="3393634" y="2497791"/>
        <a:ext cx="1338277" cy="1166233"/>
      </dsp:txXfrm>
    </dsp:sp>
    <dsp:sp modelId="{E6834783-6369-4452-B15D-1A4169A57038}">
      <dsp:nvSpPr>
        <dsp:cNvPr id="0" name=""/>
        <dsp:cNvSpPr/>
      </dsp:nvSpPr>
      <dsp:spPr>
        <a:xfrm rot="1960335">
          <a:off x="2674671" y="668586"/>
          <a:ext cx="3266054" cy="1524000"/>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tr-TR" sz="2200" kern="1200" dirty="0"/>
            <a:t>Knowledge, </a:t>
          </a:r>
          <a:r>
            <a:rPr lang="tr-TR" sz="2200" kern="1200" dirty="0" err="1"/>
            <a:t>Skills</a:t>
          </a:r>
          <a:r>
            <a:rPr lang="tr-TR" sz="2200" kern="1200" dirty="0"/>
            <a:t> </a:t>
          </a:r>
          <a:r>
            <a:rPr lang="tr-TR" sz="2200" kern="1200" dirty="0" err="1"/>
            <a:t>and</a:t>
          </a:r>
          <a:r>
            <a:rPr lang="tr-TR" sz="2200" kern="1200" dirty="0"/>
            <a:t> </a:t>
          </a:r>
          <a:r>
            <a:rPr lang="tr-TR" sz="2200" kern="1200" dirty="0" err="1"/>
            <a:t>Performance</a:t>
          </a:r>
          <a:endParaRPr lang="tr-TR" sz="2200" kern="1200" dirty="0"/>
        </a:p>
      </dsp:txBody>
      <dsp:txXfrm>
        <a:off x="3152974" y="891771"/>
        <a:ext cx="2309448" cy="1077630"/>
      </dsp:txXfrm>
    </dsp:sp>
    <dsp:sp modelId="{53903134-2B6E-485A-86DF-4AC29A94AB48}">
      <dsp:nvSpPr>
        <dsp:cNvPr id="0" name=""/>
        <dsp:cNvSpPr/>
      </dsp:nvSpPr>
      <dsp:spPr>
        <a:xfrm>
          <a:off x="0" y="-71115"/>
          <a:ext cx="6449209" cy="4212997"/>
        </a:xfrm>
        <a:prstGeom prst="funnel">
          <a:avLst/>
        </a:prstGeom>
        <a:noFill/>
        <a:ln w="6350" cap="flat" cmpd="sng" algn="ctr">
          <a:no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D0A2F8-CB86-4810-943A-9C0AF6196EEB}" type="datetimeFigureOut">
              <a:rPr lang="tr-TR" smtClean="0"/>
              <a:t>13.11.2019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3A018E-EFCD-4F11-BF93-3BD7E693E8F6}" type="slidenum">
              <a:rPr lang="tr-TR" smtClean="0"/>
              <a:t>‹#›</a:t>
            </a:fld>
            <a:endParaRPr lang="tr-TR"/>
          </a:p>
        </p:txBody>
      </p:sp>
    </p:spTree>
    <p:extLst>
      <p:ext uri="{BB962C8B-B14F-4D97-AF65-F5344CB8AC3E}">
        <p14:creationId xmlns:p14="http://schemas.microsoft.com/office/powerpoint/2010/main" val="1665068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mc-uk.org/ethical-guidance/ethical-guidance-for-doctors/confidentiality"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bwMode="auto">
          <a:xfrm>
            <a:off x="2697163" y="481013"/>
            <a:ext cx="4532312" cy="2551112"/>
          </a:xfrm>
          <a:prstGeom prst="rect">
            <a:avLst/>
          </a:prstGeom>
          <a:noFill/>
          <a:ln>
            <a:solidFill>
              <a:srgbClr val="000000"/>
            </a:solidFill>
            <a:miter lim="800000"/>
            <a:headEnd/>
            <a:tailEnd/>
          </a:ln>
        </p:spPr>
      </p:sp>
      <p:sp>
        <p:nvSpPr>
          <p:cNvPr id="15363" name="Rectangle 3"/>
          <p:cNvSpPr>
            <a:spLocks noGrp="1" noChangeArrowheads="1"/>
          </p:cNvSpPr>
          <p:nvPr>
            <p:ph type="body" idx="1"/>
          </p:nvPr>
        </p:nvSpPr>
        <p:spPr bwMode="auto">
          <a:xfrm>
            <a:off x="1323707" y="3230880"/>
            <a:ext cx="7279225" cy="3056942"/>
          </a:xfrm>
          <a:prstGeom prst="rect">
            <a:avLst/>
          </a:prstGeom>
          <a:noFill/>
        </p:spPr>
        <p:txBody>
          <a:bodyPr wrap="square" lIns="94111" tIns="47055" rIns="94111" bIns="47055" numCol="1" anchor="t" anchorCtr="0" compatLnSpc="1">
            <a:prstTxWarp prst="textNoShape">
              <a:avLst/>
            </a:prstTxWarp>
          </a:bodyPr>
          <a:lstStyle/>
          <a:p>
            <a:pPr>
              <a:spcBef>
                <a:spcPct val="0"/>
              </a:spcBef>
            </a:pPr>
            <a:endParaRPr lang="tr-TR"/>
          </a:p>
        </p:txBody>
      </p:sp>
    </p:spTree>
    <p:extLst>
      <p:ext uri="{BB962C8B-B14F-4D97-AF65-F5344CB8AC3E}">
        <p14:creationId xmlns:p14="http://schemas.microsoft.com/office/powerpoint/2010/main" val="3151303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bwMode="auto">
          <a:xfrm>
            <a:off x="2697163" y="481013"/>
            <a:ext cx="4532312" cy="2551112"/>
          </a:xfrm>
          <a:prstGeom prst="rect">
            <a:avLst/>
          </a:prstGeom>
          <a:noFill/>
          <a:ln>
            <a:solidFill>
              <a:srgbClr val="000000"/>
            </a:solidFill>
            <a:miter lim="800000"/>
            <a:headEnd/>
            <a:tailEnd/>
          </a:ln>
        </p:spPr>
      </p:sp>
      <p:sp>
        <p:nvSpPr>
          <p:cNvPr id="15363" name="Rectangle 3"/>
          <p:cNvSpPr>
            <a:spLocks noGrp="1" noChangeArrowheads="1"/>
          </p:cNvSpPr>
          <p:nvPr>
            <p:ph type="body" idx="1"/>
          </p:nvPr>
        </p:nvSpPr>
        <p:spPr bwMode="auto">
          <a:xfrm>
            <a:off x="1323707" y="3230880"/>
            <a:ext cx="7279225" cy="3056942"/>
          </a:xfrm>
          <a:prstGeom prst="rect">
            <a:avLst/>
          </a:prstGeom>
          <a:noFill/>
        </p:spPr>
        <p:txBody>
          <a:bodyPr wrap="square" lIns="94111" tIns="47055" rIns="94111" bIns="47055" numCol="1" anchor="t" anchorCtr="0" compatLnSpc="1">
            <a:prstTxWarp prst="textNoShape">
              <a:avLst/>
            </a:prstTxWarp>
          </a:bodyPr>
          <a:lstStyle/>
          <a:p>
            <a:pPr>
              <a:spcBef>
                <a:spcPct val="0"/>
              </a:spcBef>
            </a:pPr>
            <a:endParaRPr lang="tr-TR"/>
          </a:p>
        </p:txBody>
      </p:sp>
    </p:spTree>
    <p:extLst>
      <p:ext uri="{BB962C8B-B14F-4D97-AF65-F5344CB8AC3E}">
        <p14:creationId xmlns:p14="http://schemas.microsoft.com/office/powerpoint/2010/main" val="323348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43A018E-EFCD-4F11-BF93-3BD7E693E8F6}" type="slidenum">
              <a:rPr lang="tr-TR" smtClean="0"/>
              <a:t>13</a:t>
            </a:fld>
            <a:endParaRPr lang="tr-TR"/>
          </a:p>
        </p:txBody>
      </p:sp>
    </p:spTree>
    <p:extLst>
      <p:ext uri="{BB962C8B-B14F-4D97-AF65-F5344CB8AC3E}">
        <p14:creationId xmlns:p14="http://schemas.microsoft.com/office/powerpoint/2010/main" val="535163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0" i="0" kern="1200" dirty="0">
                <a:solidFill>
                  <a:schemeClr val="tx1"/>
                </a:solidFill>
                <a:effectLst/>
                <a:latin typeface="+mn-lt"/>
                <a:ea typeface="+mn-ea"/>
                <a:cs typeface="+mn-cs"/>
              </a:rPr>
              <a:t>Modern health care management takes place in organizations and institutions that are becoming more and more complex. </a:t>
            </a:r>
            <a:endParaRPr lang="tr-TR" dirty="0"/>
          </a:p>
        </p:txBody>
      </p:sp>
      <p:sp>
        <p:nvSpPr>
          <p:cNvPr id="4" name="Slayt Numarası Yer Tutucusu 3"/>
          <p:cNvSpPr>
            <a:spLocks noGrp="1"/>
          </p:cNvSpPr>
          <p:nvPr>
            <p:ph type="sldNum" sz="quarter" idx="10"/>
          </p:nvPr>
        </p:nvSpPr>
        <p:spPr/>
        <p:txBody>
          <a:bodyPr/>
          <a:lstStyle/>
          <a:p>
            <a:fld id="{143A018E-EFCD-4F11-BF93-3BD7E693E8F6}" type="slidenum">
              <a:rPr lang="tr-TR" smtClean="0"/>
              <a:t>15</a:t>
            </a:fld>
            <a:endParaRPr lang="tr-TR"/>
          </a:p>
        </p:txBody>
      </p:sp>
    </p:spTree>
    <p:extLst>
      <p:ext uri="{BB962C8B-B14F-4D97-AF65-F5344CB8AC3E}">
        <p14:creationId xmlns:p14="http://schemas.microsoft.com/office/powerpoint/2010/main" val="4205652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"a comprehensive approach includes the ability to manage multiple complaints and pathologies simultaneously, promote health and well-being by applying disease prevention strategies appropriately and manage and coordinate health promotion, prevention, cure, care, palliation, and rehabilitation " </a:t>
            </a:r>
            <a:endParaRPr lang="tr-TR" dirty="0"/>
          </a:p>
          <a:p>
            <a:endParaRPr lang="tr-TR" dirty="0"/>
          </a:p>
          <a:p>
            <a:r>
              <a:rPr lang="en-US" dirty="0"/>
              <a:t>A holistic approach includes the ability to use a biopsychosocial model that takes into account cultural and existential dimensions </a:t>
            </a:r>
            <a:endParaRPr lang="tr-TR" dirty="0"/>
          </a:p>
          <a:p>
            <a:endParaRPr lang="tr-TR" sz="1200" b="0" i="0" kern="1200" dirty="0">
              <a:solidFill>
                <a:schemeClr val="tx1"/>
              </a:solidFill>
              <a:effectLst/>
              <a:latin typeface="+mn-lt"/>
              <a:ea typeface="+mn-ea"/>
              <a:cs typeface="+mn-cs"/>
            </a:endParaRPr>
          </a:p>
          <a:p>
            <a:endParaRPr lang="tr-TR"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Patient-centered care is the practice of caring for patients (and their families) in ways that are meaningful and valuable to the individual patient.  It includes listening to, informing and involving patients in their care. </a:t>
            </a:r>
            <a:endParaRPr lang="tr-TR"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Involve patients in decision-making, recognizing they are individuals with their own unique values and preferences. Treat patients with dignity, respect and sensitivity to his/her cultural values and autonomy.</a:t>
            </a:r>
          </a:p>
          <a:p>
            <a:pPr fontAlgn="base"/>
            <a:r>
              <a:rPr lang="en-US" sz="1200" b="0" i="0" kern="1200" dirty="0">
                <a:solidFill>
                  <a:schemeClr val="tx1"/>
                </a:solidFill>
                <a:effectLst/>
                <a:latin typeface="+mn-lt"/>
                <a:ea typeface="+mn-ea"/>
                <a:cs typeface="+mn-cs"/>
              </a:rPr>
              <a:t>During focus groups, patients expressed feeling vulnerable and powerless in the face of illness. Proper coordination of care can alleviate those feelings. Patients identified three areas in which care coordination can reduce feelings of vulnerability:</a:t>
            </a:r>
          </a:p>
          <a:p>
            <a:pPr fontAlgn="base"/>
            <a:r>
              <a:rPr lang="en-US" sz="1200" b="0" i="0" kern="1200" dirty="0">
                <a:solidFill>
                  <a:schemeClr val="tx1"/>
                </a:solidFill>
                <a:effectLst/>
                <a:latin typeface="+mn-lt"/>
                <a:ea typeface="+mn-ea"/>
                <a:cs typeface="+mn-cs"/>
              </a:rPr>
              <a:t>Coordination of clinical care</a:t>
            </a:r>
          </a:p>
          <a:p>
            <a:pPr fontAlgn="base"/>
            <a:r>
              <a:rPr lang="en-US" sz="1200" b="0" i="0" kern="1200" dirty="0">
                <a:solidFill>
                  <a:schemeClr val="tx1"/>
                </a:solidFill>
                <a:effectLst/>
                <a:latin typeface="+mn-lt"/>
                <a:ea typeface="+mn-ea"/>
                <a:cs typeface="+mn-cs"/>
              </a:rPr>
              <a:t>Coordination of ancillary and support services</a:t>
            </a:r>
          </a:p>
          <a:p>
            <a:pPr fontAlgn="base"/>
            <a:r>
              <a:rPr lang="en-US" sz="1200" b="0" i="0" kern="1200" dirty="0">
                <a:solidFill>
                  <a:schemeClr val="tx1"/>
                </a:solidFill>
                <a:effectLst/>
                <a:latin typeface="+mn-lt"/>
                <a:ea typeface="+mn-ea"/>
                <a:cs typeface="+mn-cs"/>
              </a:rPr>
              <a:t>Coordination of front-line patient care</a:t>
            </a:r>
          </a:p>
          <a:p>
            <a:pPr fontAlgn="base"/>
            <a:r>
              <a:rPr lang="en-US" sz="1200" b="0" i="0" kern="1200" dirty="0">
                <a:solidFill>
                  <a:schemeClr val="tx1"/>
                </a:solidFill>
                <a:effectLst/>
                <a:latin typeface="+mn-lt"/>
                <a:ea typeface="+mn-ea"/>
                <a:cs typeface="+mn-cs"/>
              </a:rPr>
              <a:t>In interviews, patients expressed their worries that they were not being completely informed about their condition or prognosis.  To counter this fear, hospitals can focus on three kinds of communication:</a:t>
            </a:r>
          </a:p>
          <a:p>
            <a:pPr fontAlgn="base"/>
            <a:r>
              <a:rPr lang="en-US" sz="1200" b="0" i="0" kern="1200" dirty="0">
                <a:solidFill>
                  <a:schemeClr val="tx1"/>
                </a:solidFill>
                <a:effectLst/>
                <a:latin typeface="+mn-lt"/>
                <a:ea typeface="+mn-ea"/>
                <a:cs typeface="+mn-cs"/>
              </a:rPr>
              <a:t>Information on clinical status, progress and prognosis</a:t>
            </a:r>
          </a:p>
          <a:p>
            <a:pPr fontAlgn="base"/>
            <a:r>
              <a:rPr lang="en-US" sz="1200" b="0" i="0" kern="1200" dirty="0">
                <a:solidFill>
                  <a:schemeClr val="tx1"/>
                </a:solidFill>
                <a:effectLst/>
                <a:latin typeface="+mn-lt"/>
                <a:ea typeface="+mn-ea"/>
                <a:cs typeface="+mn-cs"/>
              </a:rPr>
              <a:t>Information on processes of care</a:t>
            </a:r>
          </a:p>
          <a:p>
            <a:pPr fontAlgn="base"/>
            <a:r>
              <a:rPr lang="en-US" sz="1200" b="0" i="0" kern="1200" dirty="0">
                <a:solidFill>
                  <a:schemeClr val="tx1"/>
                </a:solidFill>
                <a:effectLst/>
                <a:latin typeface="+mn-lt"/>
                <a:ea typeface="+mn-ea"/>
                <a:cs typeface="+mn-cs"/>
              </a:rPr>
              <a:t>Information to facilitate autonomy, self-care and health promotion</a:t>
            </a:r>
          </a:p>
          <a:p>
            <a:pPr fontAlgn="base"/>
            <a:r>
              <a:rPr lang="en-US" sz="1200" b="0" i="0" kern="1200" dirty="0">
                <a:solidFill>
                  <a:schemeClr val="tx1"/>
                </a:solidFill>
                <a:effectLst/>
                <a:latin typeface="+mn-lt"/>
                <a:ea typeface="+mn-ea"/>
                <a:cs typeface="+mn-cs"/>
              </a:rPr>
              <a:t>The level of physical comfort patients report has a significant impact on their experience. Three areas were reported as particularly important to patients:</a:t>
            </a:r>
          </a:p>
          <a:p>
            <a:pPr fontAlgn="base"/>
            <a:r>
              <a:rPr lang="en-US" sz="1200" b="0" i="0" kern="1200" dirty="0">
                <a:solidFill>
                  <a:schemeClr val="tx1"/>
                </a:solidFill>
                <a:effectLst/>
                <a:latin typeface="+mn-lt"/>
                <a:ea typeface="+mn-ea"/>
                <a:cs typeface="+mn-cs"/>
              </a:rPr>
              <a:t>Pain management</a:t>
            </a:r>
          </a:p>
          <a:p>
            <a:pPr fontAlgn="base"/>
            <a:r>
              <a:rPr lang="en-US" sz="1200" b="0" i="0" kern="1200" dirty="0">
                <a:solidFill>
                  <a:schemeClr val="tx1"/>
                </a:solidFill>
                <a:effectLst/>
                <a:latin typeface="+mn-lt"/>
                <a:ea typeface="+mn-ea"/>
                <a:cs typeface="+mn-cs"/>
              </a:rPr>
              <a:t>Assistance with activities and daily living needs</a:t>
            </a:r>
          </a:p>
          <a:p>
            <a:pPr fontAlgn="base"/>
            <a:r>
              <a:rPr lang="en-US" sz="1200" b="0" i="0" kern="1200" dirty="0">
                <a:solidFill>
                  <a:schemeClr val="tx1"/>
                </a:solidFill>
                <a:effectLst/>
                <a:latin typeface="+mn-lt"/>
                <a:ea typeface="+mn-ea"/>
                <a:cs typeface="+mn-cs"/>
              </a:rPr>
              <a:t>Hospital surroundings and environment</a:t>
            </a:r>
          </a:p>
          <a:p>
            <a:pPr fontAlgn="base"/>
            <a:r>
              <a:rPr lang="en-US" sz="1200" b="0" i="0" kern="1200" dirty="0">
                <a:solidFill>
                  <a:schemeClr val="tx1"/>
                </a:solidFill>
                <a:effectLst/>
                <a:latin typeface="+mn-lt"/>
                <a:ea typeface="+mn-ea"/>
                <a:cs typeface="+mn-cs"/>
              </a:rPr>
              <a:t>Fear and anxiety associated with illness can be as debilitating as the physical effects. Caregivers should pay particular attention to:</a:t>
            </a:r>
          </a:p>
          <a:p>
            <a:pPr fontAlgn="base"/>
            <a:r>
              <a:rPr lang="en-US" sz="1200" b="0" i="0" kern="1200" dirty="0">
                <a:solidFill>
                  <a:schemeClr val="tx1"/>
                </a:solidFill>
                <a:effectLst/>
                <a:latin typeface="+mn-lt"/>
                <a:ea typeface="+mn-ea"/>
                <a:cs typeface="+mn-cs"/>
              </a:rPr>
              <a:t>Anxiety over physical status, treatment and prognosis</a:t>
            </a:r>
          </a:p>
          <a:p>
            <a:pPr fontAlgn="base"/>
            <a:r>
              <a:rPr lang="en-US" sz="1200" b="0" i="0" kern="1200" dirty="0">
                <a:solidFill>
                  <a:schemeClr val="tx1"/>
                </a:solidFill>
                <a:effectLst/>
                <a:latin typeface="+mn-lt"/>
                <a:ea typeface="+mn-ea"/>
                <a:cs typeface="+mn-cs"/>
              </a:rPr>
              <a:t>Anxiety over the impact of the illness on themselves and family</a:t>
            </a:r>
          </a:p>
          <a:p>
            <a:pPr fontAlgn="base"/>
            <a:r>
              <a:rPr lang="en-US" sz="1200" b="0" i="0" kern="1200" dirty="0">
                <a:solidFill>
                  <a:schemeClr val="tx1"/>
                </a:solidFill>
                <a:effectLst/>
                <a:latin typeface="+mn-lt"/>
                <a:ea typeface="+mn-ea"/>
                <a:cs typeface="+mn-cs"/>
              </a:rPr>
              <a:t>Anxiety over the financial impact of illness</a:t>
            </a:r>
          </a:p>
          <a:p>
            <a:pPr fontAlgn="base"/>
            <a:r>
              <a:rPr lang="en-US" sz="1200" b="0" i="0" kern="1200" dirty="0">
                <a:solidFill>
                  <a:schemeClr val="tx1"/>
                </a:solidFill>
                <a:effectLst/>
                <a:latin typeface="+mn-lt"/>
                <a:ea typeface="+mn-ea"/>
                <a:cs typeface="+mn-cs"/>
              </a:rPr>
              <a:t>This principle addresses the role of family and friends in the patient experience.  Family dimensions of patient-centered care were identified as follows:</a:t>
            </a:r>
          </a:p>
          <a:p>
            <a:pPr fontAlgn="base"/>
            <a:r>
              <a:rPr lang="en-US" sz="1200" b="0" i="0" kern="1200" dirty="0">
                <a:solidFill>
                  <a:schemeClr val="tx1"/>
                </a:solidFill>
                <a:effectLst/>
                <a:latin typeface="+mn-lt"/>
                <a:ea typeface="+mn-ea"/>
                <a:cs typeface="+mn-cs"/>
              </a:rPr>
              <a:t>Providing accommodations for family and friends</a:t>
            </a:r>
          </a:p>
          <a:p>
            <a:pPr fontAlgn="base"/>
            <a:r>
              <a:rPr lang="en-US" sz="1200" b="0" i="0" kern="1200" dirty="0">
                <a:solidFill>
                  <a:schemeClr val="tx1"/>
                </a:solidFill>
                <a:effectLst/>
                <a:latin typeface="+mn-lt"/>
                <a:ea typeface="+mn-ea"/>
                <a:cs typeface="+mn-cs"/>
              </a:rPr>
              <a:t>Involving family and close friends in decision making</a:t>
            </a:r>
          </a:p>
          <a:p>
            <a:pPr fontAlgn="base"/>
            <a:r>
              <a:rPr lang="en-US" sz="1200" b="0" i="0" kern="1200" dirty="0">
                <a:solidFill>
                  <a:schemeClr val="tx1"/>
                </a:solidFill>
                <a:effectLst/>
                <a:latin typeface="+mn-lt"/>
                <a:ea typeface="+mn-ea"/>
                <a:cs typeface="+mn-cs"/>
              </a:rPr>
              <a:t>Supporting family members as caregivers</a:t>
            </a:r>
          </a:p>
          <a:p>
            <a:pPr fontAlgn="base"/>
            <a:r>
              <a:rPr lang="en-US" sz="1200" b="0" i="0" kern="1200" dirty="0">
                <a:solidFill>
                  <a:schemeClr val="tx1"/>
                </a:solidFill>
                <a:effectLst/>
                <a:latin typeface="+mn-lt"/>
                <a:ea typeface="+mn-ea"/>
                <a:cs typeface="+mn-cs"/>
              </a:rPr>
              <a:t>Recognizing the needs of family and friends</a:t>
            </a:r>
          </a:p>
          <a:p>
            <a:pPr fontAlgn="base"/>
            <a:r>
              <a:rPr lang="en-US" sz="1200" b="0" i="0" kern="1200" dirty="0">
                <a:solidFill>
                  <a:schemeClr val="tx1"/>
                </a:solidFill>
                <a:effectLst/>
                <a:latin typeface="+mn-lt"/>
                <a:ea typeface="+mn-ea"/>
                <a:cs typeface="+mn-cs"/>
              </a:rPr>
              <a:t>Patients expressed concern about their ability to care for themselves after discharge. Meeting patient needs in this area requires the following:</a:t>
            </a:r>
          </a:p>
          <a:p>
            <a:pPr fontAlgn="base"/>
            <a:r>
              <a:rPr lang="en-US" sz="1200" b="0" i="0" kern="1200" dirty="0">
                <a:solidFill>
                  <a:schemeClr val="tx1"/>
                </a:solidFill>
                <a:effectLst/>
                <a:latin typeface="+mn-lt"/>
                <a:ea typeface="+mn-ea"/>
                <a:cs typeface="+mn-cs"/>
              </a:rPr>
              <a:t>Understandable, detailed information regarding medications, physical limitations, dietary needs, etc.</a:t>
            </a:r>
          </a:p>
          <a:p>
            <a:pPr fontAlgn="base"/>
            <a:r>
              <a:rPr lang="en-US" sz="1200" b="0" i="0" kern="1200" dirty="0">
                <a:solidFill>
                  <a:schemeClr val="tx1"/>
                </a:solidFill>
                <a:effectLst/>
                <a:latin typeface="+mn-lt"/>
                <a:ea typeface="+mn-ea"/>
                <a:cs typeface="+mn-cs"/>
              </a:rPr>
              <a:t>Coordinate and plan ongoing treatment and services after discharge</a:t>
            </a:r>
          </a:p>
          <a:p>
            <a:pPr fontAlgn="base"/>
            <a:r>
              <a:rPr lang="en-US" sz="1200" b="0" i="0" kern="1200" dirty="0">
                <a:solidFill>
                  <a:schemeClr val="tx1"/>
                </a:solidFill>
                <a:effectLst/>
                <a:latin typeface="+mn-lt"/>
                <a:ea typeface="+mn-ea"/>
                <a:cs typeface="+mn-cs"/>
              </a:rPr>
              <a:t>Provide information regarding access to clinical, social, physical and financial support on a continuing basis.</a:t>
            </a:r>
          </a:p>
          <a:p>
            <a:pPr fontAlgn="base"/>
            <a:r>
              <a:rPr lang="en-US" sz="1200" b="0" i="0" kern="1200" dirty="0">
                <a:solidFill>
                  <a:schemeClr val="tx1"/>
                </a:solidFill>
                <a:effectLst/>
                <a:latin typeface="+mn-lt"/>
                <a:ea typeface="+mn-ea"/>
                <a:cs typeface="+mn-cs"/>
              </a:rPr>
              <a:t>Patients need to know they can access care when it is needed. Focusing mainly on ambulatory care, the following areas were of importance to the patient:</a:t>
            </a:r>
          </a:p>
          <a:p>
            <a:pPr fontAlgn="base"/>
            <a:r>
              <a:rPr lang="en-US" sz="1200" b="0" i="0" kern="1200" dirty="0">
                <a:solidFill>
                  <a:schemeClr val="tx1"/>
                </a:solidFill>
                <a:effectLst/>
                <a:latin typeface="+mn-lt"/>
                <a:ea typeface="+mn-ea"/>
                <a:cs typeface="+mn-cs"/>
              </a:rPr>
              <a:t>Access to the location of hospitals, clinics and physician offices</a:t>
            </a:r>
          </a:p>
          <a:p>
            <a:pPr fontAlgn="base"/>
            <a:r>
              <a:rPr lang="en-US" sz="1200" b="0" i="0" kern="1200" dirty="0">
                <a:solidFill>
                  <a:schemeClr val="tx1"/>
                </a:solidFill>
                <a:effectLst/>
                <a:latin typeface="+mn-lt"/>
                <a:ea typeface="+mn-ea"/>
                <a:cs typeface="+mn-cs"/>
              </a:rPr>
              <a:t>Availability of transportation</a:t>
            </a:r>
          </a:p>
          <a:p>
            <a:pPr fontAlgn="base"/>
            <a:r>
              <a:rPr lang="en-US" sz="1200" b="0" i="0" kern="1200" dirty="0">
                <a:solidFill>
                  <a:schemeClr val="tx1"/>
                </a:solidFill>
                <a:effectLst/>
                <a:latin typeface="+mn-lt"/>
                <a:ea typeface="+mn-ea"/>
                <a:cs typeface="+mn-cs"/>
              </a:rPr>
              <a:t>Ease of scheduling appointments</a:t>
            </a:r>
          </a:p>
          <a:p>
            <a:pPr fontAlgn="base"/>
            <a:r>
              <a:rPr lang="en-US" sz="1200" b="0" i="0" kern="1200" dirty="0">
                <a:solidFill>
                  <a:schemeClr val="tx1"/>
                </a:solidFill>
                <a:effectLst/>
                <a:latin typeface="+mn-lt"/>
                <a:ea typeface="+mn-ea"/>
                <a:cs typeface="+mn-cs"/>
              </a:rPr>
              <a:t>Availability of appointments when needed</a:t>
            </a:r>
          </a:p>
          <a:p>
            <a:pPr fontAlgn="base"/>
            <a:r>
              <a:rPr lang="en-US" sz="1200" b="0" i="0" kern="1200" dirty="0">
                <a:solidFill>
                  <a:schemeClr val="tx1"/>
                </a:solidFill>
                <a:effectLst/>
                <a:latin typeface="+mn-lt"/>
                <a:ea typeface="+mn-ea"/>
                <a:cs typeface="+mn-cs"/>
              </a:rPr>
              <a:t>Accessibility to specialists or specialty services when a referral is made</a:t>
            </a:r>
          </a:p>
          <a:p>
            <a:pPr fontAlgn="base"/>
            <a:r>
              <a:rPr lang="en-US" sz="1200" b="0" i="0" kern="1200" dirty="0">
                <a:solidFill>
                  <a:schemeClr val="tx1"/>
                </a:solidFill>
                <a:effectLst/>
                <a:latin typeface="+mn-lt"/>
                <a:ea typeface="+mn-ea"/>
                <a:cs typeface="+mn-cs"/>
              </a:rPr>
              <a:t>Clear instructions provided on when and how to get referrals.</a:t>
            </a:r>
            <a:endParaRPr lang="tr-TR" sz="1200" b="0" i="0" kern="1200" dirty="0">
              <a:solidFill>
                <a:schemeClr val="tx1"/>
              </a:solidFill>
              <a:effectLst/>
              <a:latin typeface="+mn-lt"/>
              <a:ea typeface="+mn-ea"/>
              <a:cs typeface="+mn-cs"/>
            </a:endParaRPr>
          </a:p>
          <a:p>
            <a:pPr fontAlgn="base"/>
            <a:endParaRPr lang="tr-TR"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The OODA Loop can be subdivided further into an eight-step problem solving process.</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Observe</a:t>
            </a:r>
            <a:br>
              <a:rPr lang="en-US" sz="1200" b="1"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Step 1: Clarify the Problem</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This is a critical step. You need to recognize the correct problem and be sure it is completely understood by all. It helps to state the problem by developing a “problem statement” in terms of what, where, when, and the significance. You also need to “lay eyes” on the situation, ensuring you have first-hand observation. This will then help in drafting a flowchart that diagrams the steps of the process. Lastly, you need to conduct surveys and interviews, talking with the “customer” or end user who determines the value of the process under review.</a:t>
            </a: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Step 2: Break Down the Problem and Identify Performance Gaps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It is tempting to jump to action but you must refrain from doing so just yet. Gather and review the key data. Understand what data is necessary and what role it plays in problem solving. Are there gaps in your analysis? Are there bottlenecks in the process you are reviewing? Under this step, you must also look at waste in your practice as it relates to the problem. There are generally eight types of waste: defects, over production, waiting, over processing, transportation, intellect, motion, and excess inventory. You should always look for waste in your processes.</a:t>
            </a:r>
          </a:p>
          <a:p>
            <a:r>
              <a:rPr lang="en-US" sz="1200" b="1" i="0" kern="1200" dirty="0">
                <a:solidFill>
                  <a:schemeClr val="tx1"/>
                </a:solidFill>
                <a:effectLst/>
                <a:latin typeface="+mn-lt"/>
                <a:ea typeface="+mn-ea"/>
                <a:cs typeface="+mn-cs"/>
              </a:rPr>
              <a:t>Orient</a:t>
            </a:r>
            <a:br>
              <a:rPr lang="en-US" sz="1200" b="1"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Step 3: Set Improvement Targets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Where do you want to be? Determine your desired outcome for the practice. Be sure to look at both strategic and tactical targets. Strategic targets are visions of what your practice strives to become. Tactical targets define the performance level necessary to make your strategic vision a reality. Remember to keep your tactical targets challenging but achievable.</a:t>
            </a: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Step 4: Determine Root Causes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This is the most vital step in the problem solving process. All too often practice managers find themselves addressing problems that have been “solved” many times before. This is usually due to directing problem solving efforts at the symptoms of a problem rather than at the root cause of the problem. It often helps to do much brainstorming and when you think you understand the cause of the problem, ask what caused the problem (continue to ask “why?”).</a:t>
            </a:r>
          </a:p>
          <a:p>
            <a:r>
              <a:rPr lang="en-US" sz="1200" b="1" i="0" kern="1200" dirty="0">
                <a:solidFill>
                  <a:schemeClr val="tx1"/>
                </a:solidFill>
                <a:effectLst/>
                <a:latin typeface="+mn-lt"/>
                <a:ea typeface="+mn-ea"/>
                <a:cs typeface="+mn-cs"/>
              </a:rPr>
              <a:t>Decide</a:t>
            </a:r>
            <a:br>
              <a:rPr lang="en-US" sz="1200" b="1"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Step 5: Select Solutions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When selecting solutions, consider both quality and practicality. Be sure to also gain acceptance (or “buy in”) from those that must implement the solutions. Some key factors to consider when analyzing solutions include effectiveness, feasibility, and impact. When developing your action plan, be sure that you have created a clear and detailed plan that everyone can understand.  Most importantly, build consensus with others by involving all of your team appropriately to cultivate a sense of ownership in the solution and in its success. Effective communications can be a deciding element as to whether the plan succeeds.</a:t>
            </a:r>
          </a:p>
          <a:p>
            <a:r>
              <a:rPr lang="en-US" sz="1200" b="1" i="0" kern="1200" dirty="0">
                <a:solidFill>
                  <a:schemeClr val="tx1"/>
                </a:solidFill>
                <a:effectLst/>
                <a:latin typeface="+mn-lt"/>
                <a:ea typeface="+mn-ea"/>
                <a:cs typeface="+mn-cs"/>
              </a:rPr>
              <a:t>Act</a:t>
            </a:r>
            <a:br>
              <a:rPr lang="en-US" sz="1200" b="1"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Step 6: See the Plan Through</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Collect data according to the action plan. Remember the old adage, “You can’t manage what you can’t measure.” You may need to implement a contingency plan as conditions change and you need to keep the project on focus. Continue to provide required training during this step as well.</a:t>
            </a: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Step 7: Confirm Results and Process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Ensure the plan is producing the intended results. Monitor the project for performance relative to: a) the baseline developed in steps 1 and 2; b) the improvement targets established in step 3; c) where you thought you would be at this stage; and d) meeting targets by the established deadline. You should return to any step as necessary.</a:t>
            </a: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Step 8: Standardize Successful Processes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This is the most commonly skipped and under completed step of the entire problem solving process. You can define this step by asking a series of questions : What is needed to standardize the improvements? Is the appropriate documentation in place? Were other opportunities or problems identified by the problem solving process?</a:t>
            </a:r>
          </a:p>
        </p:txBody>
      </p:sp>
      <p:sp>
        <p:nvSpPr>
          <p:cNvPr id="4" name="Slayt Numarası Yer Tutucusu 3"/>
          <p:cNvSpPr>
            <a:spLocks noGrp="1"/>
          </p:cNvSpPr>
          <p:nvPr>
            <p:ph type="sldNum" sz="quarter" idx="10"/>
          </p:nvPr>
        </p:nvSpPr>
        <p:spPr/>
        <p:txBody>
          <a:bodyPr/>
          <a:lstStyle/>
          <a:p>
            <a:fld id="{143A018E-EFCD-4F11-BF93-3BD7E693E8F6}" type="slidenum">
              <a:rPr lang="tr-TR" smtClean="0"/>
              <a:t>16</a:t>
            </a:fld>
            <a:endParaRPr lang="tr-TR"/>
          </a:p>
        </p:txBody>
      </p:sp>
    </p:spTree>
    <p:extLst>
      <p:ext uri="{BB962C8B-B14F-4D97-AF65-F5344CB8AC3E}">
        <p14:creationId xmlns:p14="http://schemas.microsoft.com/office/powerpoint/2010/main" val="1376425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0" i="0" kern="1200" dirty="0">
                <a:solidFill>
                  <a:schemeClr val="tx1"/>
                </a:solidFill>
                <a:effectLst/>
                <a:latin typeface="+mn-lt"/>
                <a:ea typeface="+mn-ea"/>
                <a:cs typeface="+mn-cs"/>
              </a:rPr>
              <a:t>different specialties would need to decide the best way to assess doctors’ professional capabilities, and they may need to devise a “variety of assessment approaches to achieve this, including adapting existing assessment methods.</a:t>
            </a:r>
            <a:endParaRPr lang="tr-TR" sz="1200" b="0" i="0" kern="1200" dirty="0">
              <a:solidFill>
                <a:schemeClr val="tx1"/>
              </a:solidFill>
              <a:effectLst/>
              <a:latin typeface="+mn-lt"/>
              <a:ea typeface="+mn-ea"/>
              <a:cs typeface="+mn-cs"/>
            </a:endParaRPr>
          </a:p>
          <a:p>
            <a:r>
              <a:rPr lang="en-US" dirty="0"/>
              <a:t>Due to the complex nature of medical practice, doctors in training must develop high levels of communication and interpersonal skills. Doctors in training must demonstrate that they can communicate effectively and be able to share decision making, while maintaining appropriate situational awareness, professional </a:t>
            </a:r>
            <a:r>
              <a:rPr lang="en-US" dirty="0" err="1"/>
              <a:t>behaviour</a:t>
            </a:r>
            <a:r>
              <a:rPr lang="en-US" dirty="0"/>
              <a:t> and professional judgement. </a:t>
            </a:r>
            <a:endParaRPr lang="tr-TR" dirty="0"/>
          </a:p>
          <a:p>
            <a:endParaRPr lang="tr-TR" dirty="0"/>
          </a:p>
          <a:p>
            <a:r>
              <a:rPr lang="en-US" sz="1200" b="1" i="0" kern="1200" dirty="0" err="1">
                <a:solidFill>
                  <a:schemeClr val="tx1"/>
                </a:solidFill>
                <a:effectLst/>
                <a:latin typeface="+mn-lt"/>
                <a:ea typeface="+mn-ea"/>
                <a:cs typeface="+mn-cs"/>
              </a:rPr>
              <a:t>Synthesise</a:t>
            </a:r>
            <a:r>
              <a:rPr lang="en-US" sz="1200" b="1" i="0" kern="1200" dirty="0">
                <a:solidFill>
                  <a:schemeClr val="tx1"/>
                </a:solidFill>
                <a:effectLst/>
                <a:latin typeface="+mn-lt"/>
                <a:ea typeface="+mn-ea"/>
                <a:cs typeface="+mn-cs"/>
              </a:rPr>
              <a:t> conflicting and incomplete information</a:t>
            </a:r>
            <a:r>
              <a:rPr lang="en-US" sz="1200" b="0" i="0" kern="1200" dirty="0">
                <a:solidFill>
                  <a:schemeClr val="tx1"/>
                </a:solidFill>
                <a:effectLst/>
                <a:latin typeface="+mn-lt"/>
                <a:ea typeface="+mn-ea"/>
                <a:cs typeface="+mn-cs"/>
              </a:rPr>
              <a:t> to reach a diagnosis.</a:t>
            </a:r>
          </a:p>
          <a:p>
            <a:r>
              <a:rPr lang="en-US" sz="1200" b="1" i="0" kern="1200" dirty="0">
                <a:solidFill>
                  <a:schemeClr val="tx1"/>
                </a:solidFill>
                <a:effectLst/>
                <a:latin typeface="+mn-lt"/>
                <a:ea typeface="+mn-ea"/>
                <a:cs typeface="+mn-cs"/>
              </a:rPr>
              <a:t>– Deal with uncertainty</a:t>
            </a:r>
            <a:r>
              <a:rPr lang="en-US" sz="1200" b="0" i="0" kern="1200" dirty="0">
                <a:solidFill>
                  <a:schemeClr val="tx1"/>
                </a:solidFill>
                <a:effectLst/>
                <a:latin typeface="+mn-lt"/>
                <a:ea typeface="+mn-ea"/>
                <a:cs typeface="+mn-cs"/>
              </a:rPr>
              <a:t> – protocols are great, but doctors often must work off-protocol in the best interests of the patient, for example when the best treatment for one condition may make a co-existing condition worse.</a:t>
            </a:r>
          </a:p>
          <a:p>
            <a:r>
              <a:rPr lang="en-US" sz="1200" b="1" i="0" kern="1200" dirty="0">
                <a:solidFill>
                  <a:schemeClr val="tx1"/>
                </a:solidFill>
                <a:effectLst/>
                <a:latin typeface="+mn-lt"/>
                <a:ea typeface="+mn-ea"/>
                <a:cs typeface="+mn-cs"/>
              </a:rPr>
              <a:t>– Manage risk</a:t>
            </a:r>
            <a:r>
              <a:rPr lang="en-US" sz="1200" b="0" i="0" kern="1200" dirty="0">
                <a:solidFill>
                  <a:schemeClr val="tx1"/>
                </a:solidFill>
                <a:effectLst/>
                <a:latin typeface="+mn-lt"/>
                <a:ea typeface="+mn-ea"/>
                <a:cs typeface="+mn-cs"/>
              </a:rPr>
              <a:t> – many patients are alive today because doctors took risks and as doctors we bring all our professional experience to bear on knowing when acceptable, informed and carefully considered risk ends and recklessness begins – and we share that information openly and honestly with our patients, always respecting that the final decision is theirs.</a:t>
            </a:r>
            <a:endParaRPr lang="tr-TR" sz="1200" b="0" i="0" kern="1200" dirty="0">
              <a:solidFill>
                <a:schemeClr val="tx1"/>
              </a:solidFill>
              <a:effectLst/>
              <a:latin typeface="+mn-lt"/>
              <a:ea typeface="+mn-ea"/>
              <a:cs typeface="+mn-cs"/>
            </a:endParaRPr>
          </a:p>
          <a:p>
            <a:endParaRPr lang="tr-TR" sz="1200" b="0" i="0" kern="1200" dirty="0">
              <a:solidFill>
                <a:schemeClr val="tx1"/>
              </a:solidFill>
              <a:effectLst/>
              <a:latin typeface="+mn-lt"/>
              <a:ea typeface="+mn-ea"/>
              <a:cs typeface="+mn-cs"/>
            </a:endParaRPr>
          </a:p>
          <a:p>
            <a:endParaRPr lang="tr-TR" sz="1200" b="0" i="0" kern="1200" dirty="0">
              <a:solidFill>
                <a:schemeClr val="tx1"/>
              </a:solidFill>
              <a:effectLst/>
              <a:latin typeface="+mn-lt"/>
              <a:ea typeface="+mn-ea"/>
              <a:cs typeface="+mn-cs"/>
            </a:endParaRPr>
          </a:p>
          <a:p>
            <a:r>
              <a:rPr lang="tr-TR" sz="1200" b="1" i="0" kern="1200" dirty="0">
                <a:solidFill>
                  <a:schemeClr val="tx1"/>
                </a:solidFill>
                <a:effectLst/>
                <a:latin typeface="+mn-lt"/>
                <a:ea typeface="+mn-ea"/>
                <a:cs typeface="+mn-cs"/>
              </a:rPr>
              <a:t>KNOWLEDGE SKILLS AND PERFORMANCE</a:t>
            </a:r>
          </a:p>
          <a:p>
            <a:r>
              <a:rPr lang="en-US" sz="1200" b="0" i="0" kern="1200" dirty="0">
                <a:solidFill>
                  <a:schemeClr val="tx1"/>
                </a:solidFill>
                <a:effectLst/>
                <a:latin typeface="+mn-lt"/>
                <a:ea typeface="+mn-ea"/>
                <a:cs typeface="+mn-cs"/>
              </a:rPr>
              <a:t>Develop and maintain your professional performance</a:t>
            </a:r>
          </a:p>
          <a:p>
            <a:r>
              <a:rPr lang="en-US" sz="1200" b="1" i="0" kern="1200" dirty="0">
                <a:solidFill>
                  <a:schemeClr val="tx1"/>
                </a:solidFill>
                <a:effectLst/>
                <a:latin typeface="+mn-lt"/>
                <a:ea typeface="+mn-ea"/>
                <a:cs typeface="+mn-cs"/>
              </a:rPr>
              <a:t>7</a:t>
            </a:r>
            <a:r>
              <a:rPr lang="en-US" sz="1200" b="0" i="0" kern="1200" dirty="0">
                <a:solidFill>
                  <a:schemeClr val="tx1"/>
                </a:solidFill>
                <a:effectLst/>
                <a:latin typeface="+mn-lt"/>
                <a:ea typeface="+mn-ea"/>
                <a:cs typeface="+mn-cs"/>
              </a:rPr>
              <a:t>You must be competent in all aspects of your work, including management, research and teaching.</a:t>
            </a:r>
            <a:r>
              <a:rPr lang="en-US" sz="1200" b="0" i="0" kern="1200" baseline="30000" dirty="0">
                <a:solidFill>
                  <a:schemeClr val="tx1"/>
                </a:solidFill>
                <a:effectLst/>
                <a:latin typeface="+mn-lt"/>
                <a:ea typeface="+mn-ea"/>
                <a:cs typeface="+mn-cs"/>
              </a:rPr>
              <a:t>3</a:t>
            </a:r>
            <a:r>
              <a:rPr lang="en-US" sz="1200" b="0" i="0" kern="1200" dirty="0">
                <a:solidFill>
                  <a:schemeClr val="tx1"/>
                </a:solidFill>
                <a:effectLst/>
                <a:latin typeface="+mn-lt"/>
                <a:ea typeface="+mn-ea"/>
                <a:cs typeface="+mn-cs"/>
              </a:rPr>
              <a:t> </a:t>
            </a:r>
            <a:r>
              <a:rPr lang="en-US" sz="1200" b="0" i="0" kern="1200" baseline="30000" dirty="0">
                <a:solidFill>
                  <a:schemeClr val="tx1"/>
                </a:solidFill>
                <a:effectLst/>
                <a:latin typeface="+mn-lt"/>
                <a:ea typeface="+mn-ea"/>
                <a:cs typeface="+mn-cs"/>
              </a:rPr>
              <a:t>4</a:t>
            </a:r>
            <a:r>
              <a:rPr lang="en-US" sz="1200" b="0" i="0" kern="1200" dirty="0">
                <a:solidFill>
                  <a:schemeClr val="tx1"/>
                </a:solidFill>
                <a:effectLst/>
                <a:latin typeface="+mn-lt"/>
                <a:ea typeface="+mn-ea"/>
                <a:cs typeface="+mn-cs"/>
              </a:rPr>
              <a:t> </a:t>
            </a:r>
            <a:r>
              <a:rPr lang="en-US" sz="1200" b="0" i="0" kern="1200" baseline="30000" dirty="0">
                <a:solidFill>
                  <a:schemeClr val="tx1"/>
                </a:solidFill>
                <a:effectLst/>
                <a:latin typeface="+mn-lt"/>
                <a:ea typeface="+mn-ea"/>
                <a:cs typeface="+mn-cs"/>
              </a:rPr>
              <a:t>5</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8</a:t>
            </a:r>
            <a:r>
              <a:rPr lang="en-US" sz="1200" b="0" i="0" kern="1200" dirty="0">
                <a:solidFill>
                  <a:schemeClr val="tx1"/>
                </a:solidFill>
                <a:effectLst/>
                <a:latin typeface="+mn-lt"/>
                <a:ea typeface="+mn-ea"/>
                <a:cs typeface="+mn-cs"/>
              </a:rPr>
              <a:t>You must keep your professional knowledge and skills up to date.</a:t>
            </a:r>
          </a:p>
          <a:p>
            <a:r>
              <a:rPr lang="en-US" sz="1200" b="1" i="0" kern="1200" dirty="0">
                <a:solidFill>
                  <a:schemeClr val="tx1"/>
                </a:solidFill>
                <a:effectLst/>
                <a:latin typeface="+mn-lt"/>
                <a:ea typeface="+mn-ea"/>
                <a:cs typeface="+mn-cs"/>
              </a:rPr>
              <a:t>9</a:t>
            </a:r>
            <a:r>
              <a:rPr lang="en-US" sz="1200" b="0" i="0" kern="1200" dirty="0">
                <a:solidFill>
                  <a:schemeClr val="tx1"/>
                </a:solidFill>
                <a:effectLst/>
                <a:latin typeface="+mn-lt"/>
                <a:ea typeface="+mn-ea"/>
                <a:cs typeface="+mn-cs"/>
              </a:rPr>
              <a:t>You must regularly take part in activities that maintain and develop your competence and performance.</a:t>
            </a:r>
            <a:r>
              <a:rPr lang="en-US" sz="1200" b="0" i="0" kern="1200" baseline="30000" dirty="0">
                <a:solidFill>
                  <a:schemeClr val="tx1"/>
                </a:solidFill>
                <a:effectLst/>
                <a:latin typeface="+mn-lt"/>
                <a:ea typeface="+mn-ea"/>
                <a:cs typeface="+mn-cs"/>
              </a:rPr>
              <a:t>6</a:t>
            </a:r>
            <a:r>
              <a:rPr lang="en-US" sz="1200" b="0" i="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10</a:t>
            </a:r>
            <a:r>
              <a:rPr lang="en-US" sz="1200" b="0" i="0" kern="1200" dirty="0">
                <a:solidFill>
                  <a:schemeClr val="tx1"/>
                </a:solidFill>
                <a:effectLst/>
                <a:latin typeface="+mn-lt"/>
                <a:ea typeface="+mn-ea"/>
                <a:cs typeface="+mn-cs"/>
              </a:rPr>
              <a:t>You should be willing to find and take part in structured support opportunities offered by your employer or contracting body (for example, mentoring). You should do this when you join an </a:t>
            </a:r>
            <a:r>
              <a:rPr lang="en-US" sz="1200" b="0" i="0" kern="1200" dirty="0" err="1">
                <a:solidFill>
                  <a:schemeClr val="tx1"/>
                </a:solidFill>
                <a:effectLst/>
                <a:latin typeface="+mn-lt"/>
                <a:ea typeface="+mn-ea"/>
                <a:cs typeface="+mn-cs"/>
              </a:rPr>
              <a:t>organisation</a:t>
            </a:r>
            <a:r>
              <a:rPr lang="en-US" sz="1200" b="0" i="0" kern="1200" dirty="0">
                <a:solidFill>
                  <a:schemeClr val="tx1"/>
                </a:solidFill>
                <a:effectLst/>
                <a:latin typeface="+mn-lt"/>
                <a:ea typeface="+mn-ea"/>
                <a:cs typeface="+mn-cs"/>
              </a:rPr>
              <a:t> and whenever your role changes significantly throughout your career.</a:t>
            </a:r>
          </a:p>
          <a:p>
            <a:r>
              <a:rPr lang="en-US" sz="1200" b="1" i="0" kern="1200" dirty="0">
                <a:solidFill>
                  <a:schemeClr val="tx1"/>
                </a:solidFill>
                <a:effectLst/>
                <a:latin typeface="+mn-lt"/>
                <a:ea typeface="+mn-ea"/>
                <a:cs typeface="+mn-cs"/>
              </a:rPr>
              <a:t>11</a:t>
            </a:r>
            <a:r>
              <a:rPr lang="en-US" sz="1200" b="0" i="0" kern="1200" dirty="0">
                <a:solidFill>
                  <a:schemeClr val="tx1"/>
                </a:solidFill>
                <a:effectLst/>
                <a:latin typeface="+mn-lt"/>
                <a:ea typeface="+mn-ea"/>
                <a:cs typeface="+mn-cs"/>
              </a:rPr>
              <a:t>You must be familiar with guidelines and developments that affect your work.</a:t>
            </a:r>
          </a:p>
          <a:p>
            <a:r>
              <a:rPr lang="en-US" sz="1200" b="1" i="0" kern="1200" dirty="0">
                <a:solidFill>
                  <a:schemeClr val="tx1"/>
                </a:solidFill>
                <a:effectLst/>
                <a:latin typeface="+mn-lt"/>
                <a:ea typeface="+mn-ea"/>
                <a:cs typeface="+mn-cs"/>
              </a:rPr>
              <a:t>12</a:t>
            </a:r>
            <a:r>
              <a:rPr lang="en-US" sz="1200" b="0" i="0" kern="1200" dirty="0">
                <a:solidFill>
                  <a:schemeClr val="tx1"/>
                </a:solidFill>
                <a:effectLst/>
                <a:latin typeface="+mn-lt"/>
                <a:ea typeface="+mn-ea"/>
                <a:cs typeface="+mn-cs"/>
              </a:rPr>
              <a:t>You must keep up to date with, and follow, the law, our guidance and other regulations relevant to your work.</a:t>
            </a:r>
          </a:p>
          <a:p>
            <a:r>
              <a:rPr lang="en-US" sz="1200" b="1" i="0" kern="1200" dirty="0">
                <a:solidFill>
                  <a:schemeClr val="tx1"/>
                </a:solidFill>
                <a:effectLst/>
                <a:latin typeface="+mn-lt"/>
                <a:ea typeface="+mn-ea"/>
                <a:cs typeface="+mn-cs"/>
              </a:rPr>
              <a:t>13</a:t>
            </a:r>
            <a:r>
              <a:rPr lang="en-US" sz="1200" b="0" i="0" kern="1200" dirty="0">
                <a:solidFill>
                  <a:schemeClr val="tx1"/>
                </a:solidFill>
                <a:effectLst/>
                <a:latin typeface="+mn-lt"/>
                <a:ea typeface="+mn-ea"/>
                <a:cs typeface="+mn-cs"/>
              </a:rPr>
              <a:t>You must take steps to monitor and improve the quality of your work.</a:t>
            </a:r>
          </a:p>
          <a:p>
            <a:r>
              <a:rPr lang="en-US" sz="1200" b="0" i="0" kern="1200" dirty="0">
                <a:solidFill>
                  <a:schemeClr val="tx1"/>
                </a:solidFill>
                <a:effectLst/>
                <a:latin typeface="+mn-lt"/>
                <a:ea typeface="+mn-ea"/>
                <a:cs typeface="+mn-cs"/>
              </a:rPr>
              <a:t>Apply knowledge and experience to practice</a:t>
            </a:r>
          </a:p>
          <a:p>
            <a:r>
              <a:rPr lang="en-US" sz="1200" b="1" i="0" kern="1200" dirty="0">
                <a:solidFill>
                  <a:schemeClr val="tx1"/>
                </a:solidFill>
                <a:effectLst/>
                <a:latin typeface="+mn-lt"/>
                <a:ea typeface="+mn-ea"/>
                <a:cs typeface="+mn-cs"/>
              </a:rPr>
              <a:t>14</a:t>
            </a:r>
            <a:r>
              <a:rPr lang="en-US" sz="1200" b="0" i="0" kern="1200" dirty="0">
                <a:solidFill>
                  <a:schemeClr val="tx1"/>
                </a:solidFill>
                <a:effectLst/>
                <a:latin typeface="+mn-lt"/>
                <a:ea typeface="+mn-ea"/>
                <a:cs typeface="+mn-cs"/>
              </a:rPr>
              <a:t>You must </a:t>
            </a:r>
            <a:r>
              <a:rPr lang="en-US" sz="1200" b="0" i="0" kern="1200" dirty="0" err="1">
                <a:solidFill>
                  <a:schemeClr val="tx1"/>
                </a:solidFill>
                <a:effectLst/>
                <a:latin typeface="+mn-lt"/>
                <a:ea typeface="+mn-ea"/>
                <a:cs typeface="+mn-cs"/>
              </a:rPr>
              <a:t>recognise</a:t>
            </a:r>
            <a:r>
              <a:rPr lang="en-US" sz="1200" b="0" i="0" kern="1200" dirty="0">
                <a:solidFill>
                  <a:schemeClr val="tx1"/>
                </a:solidFill>
                <a:effectLst/>
                <a:latin typeface="+mn-lt"/>
                <a:ea typeface="+mn-ea"/>
                <a:cs typeface="+mn-cs"/>
              </a:rPr>
              <a:t> and work within the limits of your competence.</a:t>
            </a:r>
          </a:p>
          <a:p>
            <a:r>
              <a:rPr lang="en-US" sz="1200" b="1" i="0" kern="1200" dirty="0">
                <a:solidFill>
                  <a:schemeClr val="tx1"/>
                </a:solidFill>
                <a:effectLst/>
                <a:latin typeface="+mn-lt"/>
                <a:ea typeface="+mn-ea"/>
                <a:cs typeface="+mn-cs"/>
              </a:rPr>
              <a:t>14.1</a:t>
            </a:r>
            <a:r>
              <a:rPr lang="en-US" sz="1200" b="0" i="0" kern="1200" dirty="0">
                <a:solidFill>
                  <a:schemeClr val="tx1"/>
                </a:solidFill>
                <a:effectLst/>
                <a:latin typeface="+mn-lt"/>
                <a:ea typeface="+mn-ea"/>
                <a:cs typeface="+mn-cs"/>
              </a:rPr>
              <a:t>You must have the necessary knowledge of the English language to provide a good standard of practice and care in the UK.</a:t>
            </a:r>
            <a:r>
              <a:rPr lang="en-US" sz="1200" b="0" i="0" kern="1200" baseline="30000" dirty="0">
                <a:solidFill>
                  <a:schemeClr val="tx1"/>
                </a:solidFill>
                <a:effectLst/>
                <a:latin typeface="+mn-lt"/>
                <a:ea typeface="+mn-ea"/>
                <a:cs typeface="+mn-cs"/>
              </a:rPr>
              <a:t>7</a:t>
            </a:r>
            <a:r>
              <a:rPr lang="en-US" sz="1200" b="0" i="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15</a:t>
            </a:r>
            <a:r>
              <a:rPr lang="en-US" sz="1200" b="0" i="0" kern="1200" dirty="0">
                <a:solidFill>
                  <a:schemeClr val="tx1"/>
                </a:solidFill>
                <a:effectLst/>
                <a:latin typeface="+mn-lt"/>
                <a:ea typeface="+mn-ea"/>
                <a:cs typeface="+mn-cs"/>
              </a:rPr>
              <a:t>You must provide a good standard of practice and care. If you assess, diagnose or treat patients, you must: </a:t>
            </a:r>
          </a:p>
          <a:p>
            <a:r>
              <a:rPr lang="en-US" sz="1200" b="0" i="0" kern="1200" dirty="0">
                <a:solidFill>
                  <a:schemeClr val="tx1"/>
                </a:solidFill>
                <a:effectLst/>
                <a:latin typeface="+mn-lt"/>
                <a:ea typeface="+mn-ea"/>
                <a:cs typeface="+mn-cs"/>
              </a:rPr>
              <a:t>adequately assess the patient’s conditions, taking account of their history (including the symptoms and psychological, spiritual, social and cultural factors), their views and values; where necessary, examine the patient</a:t>
            </a:r>
          </a:p>
          <a:p>
            <a:r>
              <a:rPr lang="en-US" sz="1200" b="0" i="0" kern="1200" dirty="0">
                <a:solidFill>
                  <a:schemeClr val="tx1"/>
                </a:solidFill>
                <a:effectLst/>
                <a:latin typeface="+mn-lt"/>
                <a:ea typeface="+mn-ea"/>
                <a:cs typeface="+mn-cs"/>
              </a:rPr>
              <a:t>promptly provide or arrange suitable advice, investigations or treatment where necessary</a:t>
            </a:r>
          </a:p>
          <a:p>
            <a:r>
              <a:rPr lang="en-US" sz="1200" b="0" i="0" kern="1200" dirty="0">
                <a:solidFill>
                  <a:schemeClr val="tx1"/>
                </a:solidFill>
                <a:effectLst/>
                <a:latin typeface="+mn-lt"/>
                <a:ea typeface="+mn-ea"/>
                <a:cs typeface="+mn-cs"/>
              </a:rPr>
              <a:t>refer a patient to another practitioner when this serves the patient’s needs.</a:t>
            </a:r>
            <a:r>
              <a:rPr lang="en-US" sz="1200" b="0" i="0" kern="1200" baseline="30000" dirty="0">
                <a:solidFill>
                  <a:schemeClr val="tx1"/>
                </a:solidFill>
                <a:effectLst/>
                <a:latin typeface="+mn-lt"/>
                <a:ea typeface="+mn-ea"/>
                <a:cs typeface="+mn-cs"/>
              </a:rPr>
              <a:t>8</a:t>
            </a:r>
            <a:r>
              <a:rPr lang="en-US" sz="1200" b="0" i="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16</a:t>
            </a:r>
            <a:r>
              <a:rPr lang="en-US" sz="1200" b="0" i="0" kern="1200" dirty="0">
                <a:solidFill>
                  <a:schemeClr val="tx1"/>
                </a:solidFill>
                <a:effectLst/>
                <a:latin typeface="+mn-lt"/>
                <a:ea typeface="+mn-ea"/>
                <a:cs typeface="+mn-cs"/>
              </a:rPr>
              <a:t>In providing clinical care you must: </a:t>
            </a:r>
          </a:p>
          <a:p>
            <a:r>
              <a:rPr lang="en-US" sz="1200" b="0" i="0" kern="1200" dirty="0">
                <a:solidFill>
                  <a:schemeClr val="tx1"/>
                </a:solidFill>
                <a:effectLst/>
                <a:latin typeface="+mn-lt"/>
                <a:ea typeface="+mn-ea"/>
                <a:cs typeface="+mn-cs"/>
              </a:rPr>
              <a:t>prescribe drugs or treatment, including repeat prescriptions, only when you have adequate knowledge of the patient’s health and are satisfied that the drugs or treatment serve the patient’s needs</a:t>
            </a:r>
            <a:r>
              <a:rPr lang="en-US" sz="1200" b="0" i="0" kern="1200" baseline="30000" dirty="0">
                <a:solidFill>
                  <a:schemeClr val="tx1"/>
                </a:solidFill>
                <a:effectLst/>
                <a:latin typeface="+mn-lt"/>
                <a:ea typeface="+mn-ea"/>
                <a:cs typeface="+mn-cs"/>
              </a:rPr>
              <a:t>9</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provide effective treatments based on the best available evidence</a:t>
            </a:r>
          </a:p>
          <a:p>
            <a:r>
              <a:rPr lang="en-US" sz="1200" b="0" i="0" kern="1200" dirty="0">
                <a:solidFill>
                  <a:schemeClr val="tx1"/>
                </a:solidFill>
                <a:effectLst/>
                <a:latin typeface="+mn-lt"/>
                <a:ea typeface="+mn-ea"/>
                <a:cs typeface="+mn-cs"/>
              </a:rPr>
              <a:t>take all possible steps to alleviate pain and distress whether or not a cure may be possible</a:t>
            </a:r>
            <a:r>
              <a:rPr lang="en-US" sz="1200" b="0" i="0" kern="1200" baseline="30000" dirty="0">
                <a:solidFill>
                  <a:schemeClr val="tx1"/>
                </a:solidFill>
                <a:effectLst/>
                <a:latin typeface="+mn-lt"/>
                <a:ea typeface="+mn-ea"/>
                <a:cs typeface="+mn-cs"/>
              </a:rPr>
              <a:t>10</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consult colleagues where appropriate</a:t>
            </a:r>
          </a:p>
          <a:p>
            <a:r>
              <a:rPr lang="en-US" sz="1200" b="0" i="0" kern="1200" dirty="0">
                <a:solidFill>
                  <a:schemeClr val="tx1"/>
                </a:solidFill>
                <a:effectLst/>
                <a:latin typeface="+mn-lt"/>
                <a:ea typeface="+mn-ea"/>
                <a:cs typeface="+mn-cs"/>
              </a:rPr>
              <a:t>respect the patient’s right to seek a second opinion</a:t>
            </a:r>
          </a:p>
          <a:p>
            <a:r>
              <a:rPr lang="en-US" sz="1200" b="0" i="0" kern="1200" dirty="0">
                <a:solidFill>
                  <a:schemeClr val="tx1"/>
                </a:solidFill>
                <a:effectLst/>
                <a:latin typeface="+mn-lt"/>
                <a:ea typeface="+mn-ea"/>
                <a:cs typeface="+mn-cs"/>
              </a:rPr>
              <a:t>check that the care or treatment you provide for each patient is compatible with any other treatments the patient is receiving, including (where possible) self-prescribed over-the-counter medications</a:t>
            </a:r>
          </a:p>
          <a:p>
            <a:r>
              <a:rPr lang="en-US" sz="1200" b="0" i="0" kern="1200" dirty="0">
                <a:solidFill>
                  <a:schemeClr val="tx1"/>
                </a:solidFill>
                <a:effectLst/>
                <a:latin typeface="+mn-lt"/>
                <a:ea typeface="+mn-ea"/>
                <a:cs typeface="+mn-cs"/>
              </a:rPr>
              <a:t>wherever possible, avoid providing medical care to yourself or anyone with whom you have a close personal relationship.</a:t>
            </a:r>
            <a:r>
              <a:rPr lang="en-US" sz="1200" b="0" i="0" kern="1200" baseline="30000" dirty="0">
                <a:solidFill>
                  <a:schemeClr val="tx1"/>
                </a:solidFill>
                <a:effectLst/>
                <a:latin typeface="+mn-lt"/>
                <a:ea typeface="+mn-ea"/>
                <a:cs typeface="+mn-cs"/>
              </a:rPr>
              <a:t>9</a:t>
            </a:r>
            <a:r>
              <a:rPr lang="en-US" sz="1200" b="0" i="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17</a:t>
            </a:r>
            <a:r>
              <a:rPr lang="en-US" sz="1200" b="0" i="0" kern="1200" dirty="0">
                <a:solidFill>
                  <a:schemeClr val="tx1"/>
                </a:solidFill>
                <a:effectLst/>
                <a:latin typeface="+mn-lt"/>
                <a:ea typeface="+mn-ea"/>
                <a:cs typeface="+mn-cs"/>
              </a:rPr>
              <a:t>You must be satisfied that you have consent or other valid authority before you carry out any examination or investigation, provide treatment or involve patients or volunteers in teaching or research.</a:t>
            </a:r>
            <a:r>
              <a:rPr lang="en-US" sz="1200" b="0" i="0" kern="1200" baseline="30000" dirty="0">
                <a:solidFill>
                  <a:schemeClr val="tx1"/>
                </a:solidFill>
                <a:effectLst/>
                <a:latin typeface="+mn-lt"/>
                <a:ea typeface="+mn-ea"/>
                <a:cs typeface="+mn-cs"/>
              </a:rPr>
              <a:t>4</a:t>
            </a:r>
            <a:r>
              <a:rPr lang="en-US" sz="1200" b="0" i="0" kern="1200" dirty="0">
                <a:solidFill>
                  <a:schemeClr val="tx1"/>
                </a:solidFill>
                <a:effectLst/>
                <a:latin typeface="+mn-lt"/>
                <a:ea typeface="+mn-ea"/>
                <a:cs typeface="+mn-cs"/>
              </a:rPr>
              <a:t> </a:t>
            </a:r>
            <a:r>
              <a:rPr lang="en-US" sz="1200" b="0" i="0" kern="1200" baseline="30000" dirty="0">
                <a:solidFill>
                  <a:schemeClr val="tx1"/>
                </a:solidFill>
                <a:effectLst/>
                <a:latin typeface="+mn-lt"/>
                <a:ea typeface="+mn-ea"/>
                <a:cs typeface="+mn-cs"/>
              </a:rPr>
              <a:t>11</a:t>
            </a:r>
            <a:r>
              <a:rPr lang="en-US" sz="1200" b="0" i="0" kern="1200" dirty="0">
                <a:solidFill>
                  <a:schemeClr val="tx1"/>
                </a:solidFill>
                <a:effectLst/>
                <a:latin typeface="+mn-lt"/>
                <a:ea typeface="+mn-ea"/>
                <a:cs typeface="+mn-cs"/>
              </a:rPr>
              <a:t> </a:t>
            </a:r>
            <a:r>
              <a:rPr lang="en-US" sz="1200" b="0" i="0" kern="1200" baseline="30000" dirty="0">
                <a:solidFill>
                  <a:schemeClr val="tx1"/>
                </a:solidFill>
                <a:effectLst/>
                <a:latin typeface="+mn-lt"/>
                <a:ea typeface="+mn-ea"/>
                <a:cs typeface="+mn-cs"/>
              </a:rPr>
              <a:t>12</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18</a:t>
            </a:r>
            <a:r>
              <a:rPr lang="en-US" sz="1200" b="0" i="0" kern="1200" dirty="0">
                <a:solidFill>
                  <a:schemeClr val="tx1"/>
                </a:solidFill>
                <a:effectLst/>
                <a:latin typeface="+mn-lt"/>
                <a:ea typeface="+mn-ea"/>
                <a:cs typeface="+mn-cs"/>
              </a:rPr>
              <a:t>You must make good use of the resources available to you.</a:t>
            </a:r>
            <a:r>
              <a:rPr lang="en-US" sz="1200" b="0" i="0" kern="1200" baseline="30000" dirty="0">
                <a:solidFill>
                  <a:schemeClr val="tx1"/>
                </a:solidFill>
                <a:effectLst/>
                <a:latin typeface="+mn-lt"/>
                <a:ea typeface="+mn-ea"/>
                <a:cs typeface="+mn-cs"/>
              </a:rPr>
              <a:t>3</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Record your work clearly, accurately and legibly</a:t>
            </a:r>
          </a:p>
          <a:p>
            <a:r>
              <a:rPr lang="en-US" sz="1200" b="1" i="0" kern="1200" dirty="0">
                <a:solidFill>
                  <a:schemeClr val="tx1"/>
                </a:solidFill>
                <a:effectLst/>
                <a:latin typeface="+mn-lt"/>
                <a:ea typeface="+mn-ea"/>
                <a:cs typeface="+mn-cs"/>
              </a:rPr>
              <a:t>19</a:t>
            </a:r>
            <a:r>
              <a:rPr lang="en-US" sz="1200" b="0" i="0" kern="1200" dirty="0">
                <a:solidFill>
                  <a:schemeClr val="tx1"/>
                </a:solidFill>
                <a:effectLst/>
                <a:latin typeface="+mn-lt"/>
                <a:ea typeface="+mn-ea"/>
                <a:cs typeface="+mn-cs"/>
              </a:rPr>
              <a:t>Documents you make (including clinical records) to formally record your work must be clear, accurate and legible. You should make records at the same time as the events you are recording or as soon as possible afterwards.</a:t>
            </a:r>
          </a:p>
          <a:p>
            <a:r>
              <a:rPr lang="en-US" sz="1200" b="1" i="0" kern="1200" dirty="0">
                <a:solidFill>
                  <a:schemeClr val="tx1"/>
                </a:solidFill>
                <a:effectLst/>
                <a:latin typeface="+mn-lt"/>
                <a:ea typeface="+mn-ea"/>
                <a:cs typeface="+mn-cs"/>
              </a:rPr>
              <a:t>20</a:t>
            </a:r>
            <a:r>
              <a:rPr lang="en-US" sz="1200" b="0" i="0" kern="1200" dirty="0">
                <a:solidFill>
                  <a:schemeClr val="tx1"/>
                </a:solidFill>
                <a:effectLst/>
                <a:latin typeface="+mn-lt"/>
                <a:ea typeface="+mn-ea"/>
                <a:cs typeface="+mn-cs"/>
              </a:rPr>
              <a:t>You must keep records that contain personal information about patients, colleagues or others securely, and in line with any data protection law requirements.</a:t>
            </a:r>
            <a:r>
              <a:rPr lang="en-US" sz="1200" b="0" i="0" kern="1200" baseline="30000" dirty="0">
                <a:solidFill>
                  <a:schemeClr val="tx1"/>
                </a:solidFill>
                <a:effectLst/>
                <a:latin typeface="+mn-lt"/>
                <a:ea typeface="+mn-ea"/>
                <a:cs typeface="+mn-cs"/>
              </a:rPr>
              <a:t>14</a:t>
            </a:r>
            <a:r>
              <a:rPr lang="en-US" sz="1200" b="0" i="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21</a:t>
            </a:r>
            <a:r>
              <a:rPr lang="en-US" sz="1200" b="0" i="0" kern="1200" dirty="0">
                <a:solidFill>
                  <a:schemeClr val="tx1"/>
                </a:solidFill>
                <a:effectLst/>
                <a:latin typeface="+mn-lt"/>
                <a:ea typeface="+mn-ea"/>
                <a:cs typeface="+mn-cs"/>
              </a:rPr>
              <a:t>Clinical records should include:</a:t>
            </a:r>
          </a:p>
          <a:p>
            <a:r>
              <a:rPr lang="en-US" sz="1200" b="0" i="0" kern="1200" dirty="0">
                <a:solidFill>
                  <a:schemeClr val="tx1"/>
                </a:solidFill>
                <a:effectLst/>
                <a:latin typeface="+mn-lt"/>
                <a:ea typeface="+mn-ea"/>
                <a:cs typeface="+mn-cs"/>
              </a:rPr>
              <a:t>relevant clinical findings</a:t>
            </a:r>
          </a:p>
          <a:p>
            <a:r>
              <a:rPr lang="en-US" sz="1200" b="0" i="0" kern="1200" dirty="0">
                <a:solidFill>
                  <a:schemeClr val="tx1"/>
                </a:solidFill>
                <a:effectLst/>
                <a:latin typeface="+mn-lt"/>
                <a:ea typeface="+mn-ea"/>
                <a:cs typeface="+mn-cs"/>
              </a:rPr>
              <a:t>the decisions made and actions agreed, and who is making the decisions and agreeing the actions</a:t>
            </a:r>
          </a:p>
          <a:p>
            <a:r>
              <a:rPr lang="en-US" sz="1200" b="0" i="0" kern="1200" dirty="0">
                <a:solidFill>
                  <a:schemeClr val="tx1"/>
                </a:solidFill>
                <a:effectLst/>
                <a:latin typeface="+mn-lt"/>
                <a:ea typeface="+mn-ea"/>
                <a:cs typeface="+mn-cs"/>
              </a:rPr>
              <a:t>the information given to patients</a:t>
            </a:r>
          </a:p>
          <a:p>
            <a:r>
              <a:rPr lang="en-US" sz="1200" b="0" i="0" kern="1200" dirty="0">
                <a:solidFill>
                  <a:schemeClr val="tx1"/>
                </a:solidFill>
                <a:effectLst/>
                <a:latin typeface="+mn-lt"/>
                <a:ea typeface="+mn-ea"/>
                <a:cs typeface="+mn-cs"/>
              </a:rPr>
              <a:t>any drugs prescribed or other investigation or treatment</a:t>
            </a:r>
          </a:p>
          <a:p>
            <a:r>
              <a:rPr lang="en-US" sz="1200" b="0" i="0" kern="1200" dirty="0">
                <a:solidFill>
                  <a:schemeClr val="tx1"/>
                </a:solidFill>
                <a:effectLst/>
                <a:latin typeface="+mn-lt"/>
                <a:ea typeface="+mn-ea"/>
                <a:cs typeface="+mn-cs"/>
              </a:rPr>
              <a:t>who is making the record and when.</a:t>
            </a:r>
          </a:p>
          <a:p>
            <a:endParaRPr lang="tr-TR"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tr-TR" b="1" dirty="0"/>
          </a:p>
          <a:p>
            <a:r>
              <a:rPr lang="tr-TR" sz="1200" b="1" i="0" kern="1200" dirty="0">
                <a:solidFill>
                  <a:schemeClr val="tx1"/>
                </a:solidFill>
                <a:effectLst/>
                <a:latin typeface="+mn-lt"/>
                <a:ea typeface="+mn-ea"/>
                <a:cs typeface="+mn-cs"/>
              </a:rPr>
              <a:t>COMMUNICATION PARTNERSHIP AND TEAMWORK</a:t>
            </a:r>
            <a:r>
              <a:rPr lang="tr-TR" sz="1200" b="1" i="0" kern="1200" baseline="0" dirty="0">
                <a:solidFill>
                  <a:schemeClr val="tx1"/>
                </a:solidFill>
                <a:effectLst/>
                <a:latin typeface="+mn-lt"/>
                <a:ea typeface="+mn-ea"/>
                <a:cs typeface="+mn-cs"/>
              </a:rPr>
              <a:t> </a:t>
            </a:r>
            <a:endParaRPr lang="tr-TR" sz="1200" b="1" i="0" kern="1200" dirty="0">
              <a:solidFill>
                <a:schemeClr val="tx1"/>
              </a:solidFill>
              <a:effectLst/>
              <a:latin typeface="+mn-lt"/>
              <a:ea typeface="+mn-ea"/>
              <a:cs typeface="+mn-cs"/>
            </a:endParaRPr>
          </a:p>
          <a:p>
            <a:endParaRPr lang="tr-TR"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Communicate effectively</a:t>
            </a:r>
          </a:p>
          <a:p>
            <a:r>
              <a:rPr lang="en-US" sz="1200" b="1" i="0" kern="1200" dirty="0">
                <a:solidFill>
                  <a:schemeClr val="tx1"/>
                </a:solidFill>
                <a:effectLst/>
                <a:latin typeface="+mn-lt"/>
                <a:ea typeface="+mn-ea"/>
                <a:cs typeface="+mn-cs"/>
              </a:rPr>
              <a:t>31</a:t>
            </a:r>
            <a:r>
              <a:rPr lang="en-US" sz="1200" b="0" i="0" kern="1200" dirty="0">
                <a:solidFill>
                  <a:schemeClr val="tx1"/>
                </a:solidFill>
                <a:effectLst/>
                <a:latin typeface="+mn-lt"/>
                <a:ea typeface="+mn-ea"/>
                <a:cs typeface="+mn-cs"/>
              </a:rPr>
              <a:t>You must listen to patients, take account of their views, and respond honestly to their questions.</a:t>
            </a:r>
          </a:p>
          <a:p>
            <a:r>
              <a:rPr lang="en-US" sz="1200" b="1" i="0" kern="1200" dirty="0">
                <a:solidFill>
                  <a:schemeClr val="tx1"/>
                </a:solidFill>
                <a:effectLst/>
                <a:latin typeface="+mn-lt"/>
                <a:ea typeface="+mn-ea"/>
                <a:cs typeface="+mn-cs"/>
              </a:rPr>
              <a:t>32</a:t>
            </a:r>
            <a:r>
              <a:rPr lang="en-US" sz="1200" b="0" i="0" kern="1200" dirty="0">
                <a:solidFill>
                  <a:schemeClr val="tx1"/>
                </a:solidFill>
                <a:effectLst/>
                <a:latin typeface="+mn-lt"/>
                <a:ea typeface="+mn-ea"/>
                <a:cs typeface="+mn-cs"/>
              </a:rPr>
              <a:t>You must give patients</a:t>
            </a:r>
            <a:r>
              <a:rPr lang="en-US" sz="1200" b="0" i="0" kern="1200" baseline="30000" dirty="0">
                <a:solidFill>
                  <a:schemeClr val="tx1"/>
                </a:solidFill>
                <a:effectLst/>
                <a:latin typeface="+mn-lt"/>
                <a:ea typeface="+mn-ea"/>
                <a:cs typeface="+mn-cs"/>
              </a:rPr>
              <a:t>20</a:t>
            </a:r>
            <a:r>
              <a:rPr lang="en-US" sz="1200" b="0" i="0" kern="1200" dirty="0">
                <a:solidFill>
                  <a:schemeClr val="tx1"/>
                </a:solidFill>
                <a:effectLst/>
                <a:latin typeface="+mn-lt"/>
                <a:ea typeface="+mn-ea"/>
                <a:cs typeface="+mn-cs"/>
              </a:rPr>
              <a:t>  the information they want or need to know in a way they can understand. You should make sure that arrangements are made, wherever possible, to meet patients’ language and communication needs.</a:t>
            </a:r>
            <a:r>
              <a:rPr lang="en-US" sz="1200" b="0" i="0" kern="1200" baseline="30000" dirty="0">
                <a:solidFill>
                  <a:schemeClr val="tx1"/>
                </a:solidFill>
                <a:effectLst/>
                <a:latin typeface="+mn-lt"/>
                <a:ea typeface="+mn-ea"/>
                <a:cs typeface="+mn-cs"/>
              </a:rPr>
              <a:t>21</a:t>
            </a:r>
            <a:r>
              <a:rPr lang="en-US" sz="1200" b="0" i="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33</a:t>
            </a:r>
            <a:r>
              <a:rPr lang="en-US" sz="1200" b="0" i="0" kern="1200" dirty="0">
                <a:solidFill>
                  <a:schemeClr val="tx1"/>
                </a:solidFill>
                <a:effectLst/>
                <a:latin typeface="+mn-lt"/>
                <a:ea typeface="+mn-ea"/>
                <a:cs typeface="+mn-cs"/>
              </a:rPr>
              <a:t>You must be considerate to those close to the patient and be sensitive and responsive in giving them information and support.</a:t>
            </a:r>
          </a:p>
          <a:p>
            <a:r>
              <a:rPr lang="en-US" sz="1200" b="1" i="0" kern="1200" dirty="0">
                <a:solidFill>
                  <a:schemeClr val="tx1"/>
                </a:solidFill>
                <a:effectLst/>
                <a:latin typeface="+mn-lt"/>
                <a:ea typeface="+mn-ea"/>
                <a:cs typeface="+mn-cs"/>
              </a:rPr>
              <a:t>34</a:t>
            </a:r>
            <a:r>
              <a:rPr lang="en-US" sz="1200" b="0" i="0" kern="1200" dirty="0">
                <a:solidFill>
                  <a:schemeClr val="tx1"/>
                </a:solidFill>
                <a:effectLst/>
                <a:latin typeface="+mn-lt"/>
                <a:ea typeface="+mn-ea"/>
                <a:cs typeface="+mn-cs"/>
              </a:rPr>
              <a:t>When you are on duty you must be readily accessible to patients and colleagues seeking information, advice or support.   </a:t>
            </a:r>
          </a:p>
          <a:p>
            <a:r>
              <a:rPr lang="en-US" sz="1200" b="0" i="0" kern="1200" dirty="0">
                <a:solidFill>
                  <a:schemeClr val="tx1"/>
                </a:solidFill>
                <a:effectLst/>
                <a:latin typeface="+mn-lt"/>
                <a:ea typeface="+mn-ea"/>
                <a:cs typeface="+mn-cs"/>
              </a:rPr>
              <a:t>Working collaboratively with colleagues</a:t>
            </a:r>
          </a:p>
          <a:p>
            <a:r>
              <a:rPr lang="en-US" sz="1200" b="1" i="0" kern="1200" dirty="0">
                <a:solidFill>
                  <a:schemeClr val="tx1"/>
                </a:solidFill>
                <a:effectLst/>
                <a:latin typeface="+mn-lt"/>
                <a:ea typeface="+mn-ea"/>
                <a:cs typeface="+mn-cs"/>
              </a:rPr>
              <a:t>35</a:t>
            </a:r>
            <a:r>
              <a:rPr lang="en-US" sz="1200" b="0" i="0" kern="1200" dirty="0">
                <a:solidFill>
                  <a:schemeClr val="tx1"/>
                </a:solidFill>
                <a:effectLst/>
                <a:latin typeface="+mn-lt"/>
                <a:ea typeface="+mn-ea"/>
                <a:cs typeface="+mn-cs"/>
              </a:rPr>
              <a:t>You must work collaboratively with colleagues, respecting their skills and contributions.</a:t>
            </a:r>
            <a:r>
              <a:rPr lang="en-US" sz="1200" b="0" i="0" kern="1200" baseline="30000" dirty="0">
                <a:solidFill>
                  <a:schemeClr val="tx1"/>
                </a:solidFill>
                <a:effectLst/>
                <a:latin typeface="+mn-lt"/>
                <a:ea typeface="+mn-ea"/>
                <a:cs typeface="+mn-cs"/>
              </a:rPr>
              <a:t>3</a:t>
            </a:r>
            <a:r>
              <a:rPr lang="en-US" sz="1200" b="0" i="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36</a:t>
            </a:r>
            <a:r>
              <a:rPr lang="en-US" sz="1200" b="0" i="0" kern="1200" dirty="0">
                <a:solidFill>
                  <a:schemeClr val="tx1"/>
                </a:solidFill>
                <a:effectLst/>
                <a:latin typeface="+mn-lt"/>
                <a:ea typeface="+mn-ea"/>
                <a:cs typeface="+mn-cs"/>
              </a:rPr>
              <a:t>You must treat colleagues fairly and with respect.</a:t>
            </a:r>
          </a:p>
          <a:p>
            <a:r>
              <a:rPr lang="en-US" sz="1200" b="1" i="0" kern="1200" dirty="0">
                <a:solidFill>
                  <a:schemeClr val="tx1"/>
                </a:solidFill>
                <a:effectLst/>
                <a:latin typeface="+mn-lt"/>
                <a:ea typeface="+mn-ea"/>
                <a:cs typeface="+mn-cs"/>
              </a:rPr>
              <a:t>37</a:t>
            </a:r>
            <a:r>
              <a:rPr lang="en-US" sz="1200" b="0" i="0" kern="1200" dirty="0">
                <a:solidFill>
                  <a:schemeClr val="tx1"/>
                </a:solidFill>
                <a:effectLst/>
                <a:latin typeface="+mn-lt"/>
                <a:ea typeface="+mn-ea"/>
                <a:cs typeface="+mn-cs"/>
              </a:rPr>
              <a:t>You must be aware of how your </a:t>
            </a:r>
            <a:r>
              <a:rPr lang="en-US" sz="1200" b="0" i="0" kern="1200" dirty="0" err="1">
                <a:solidFill>
                  <a:schemeClr val="tx1"/>
                </a:solidFill>
                <a:effectLst/>
                <a:latin typeface="+mn-lt"/>
                <a:ea typeface="+mn-ea"/>
                <a:cs typeface="+mn-cs"/>
              </a:rPr>
              <a:t>behaviour</a:t>
            </a:r>
            <a:r>
              <a:rPr lang="en-US" sz="1200" b="0" i="0" kern="1200" dirty="0">
                <a:solidFill>
                  <a:schemeClr val="tx1"/>
                </a:solidFill>
                <a:effectLst/>
                <a:latin typeface="+mn-lt"/>
                <a:ea typeface="+mn-ea"/>
                <a:cs typeface="+mn-cs"/>
              </a:rPr>
              <a:t> may influence others within and outside the team.</a:t>
            </a:r>
          </a:p>
          <a:p>
            <a:r>
              <a:rPr lang="en-US" sz="1200" b="1" i="0" kern="1200" dirty="0">
                <a:solidFill>
                  <a:schemeClr val="tx1"/>
                </a:solidFill>
                <a:effectLst/>
                <a:latin typeface="+mn-lt"/>
                <a:ea typeface="+mn-ea"/>
                <a:cs typeface="+mn-cs"/>
              </a:rPr>
              <a:t>38</a:t>
            </a:r>
            <a:r>
              <a:rPr lang="en-US" sz="1200" b="0" i="0" kern="1200" dirty="0">
                <a:solidFill>
                  <a:schemeClr val="tx1"/>
                </a:solidFill>
                <a:effectLst/>
                <a:latin typeface="+mn-lt"/>
                <a:ea typeface="+mn-ea"/>
                <a:cs typeface="+mn-cs"/>
              </a:rPr>
              <a:t>Patient safety may be affected if there is not enough medical cover. So you must take up any post you have formally accepted, and work your contractual notice period before leaving a job, unless the employer has reasonable time to make other arrangements.</a:t>
            </a:r>
          </a:p>
          <a:p>
            <a:r>
              <a:rPr lang="en-US" sz="1200" b="0" i="0" kern="1200" dirty="0">
                <a:solidFill>
                  <a:schemeClr val="tx1"/>
                </a:solidFill>
                <a:effectLst/>
                <a:latin typeface="+mn-lt"/>
                <a:ea typeface="+mn-ea"/>
                <a:cs typeface="+mn-cs"/>
              </a:rPr>
              <a:t>Teaching, training, supporting and assessing</a:t>
            </a:r>
          </a:p>
          <a:p>
            <a:r>
              <a:rPr lang="en-US" sz="1200" b="1" i="0" kern="1200" dirty="0">
                <a:solidFill>
                  <a:schemeClr val="tx1"/>
                </a:solidFill>
                <a:effectLst/>
                <a:latin typeface="+mn-lt"/>
                <a:ea typeface="+mn-ea"/>
                <a:cs typeface="+mn-cs"/>
              </a:rPr>
              <a:t>39</a:t>
            </a:r>
            <a:r>
              <a:rPr lang="en-US" sz="1200" b="0" i="0" kern="1200" dirty="0">
                <a:solidFill>
                  <a:schemeClr val="tx1"/>
                </a:solidFill>
                <a:effectLst/>
                <a:latin typeface="+mn-lt"/>
                <a:ea typeface="+mn-ea"/>
                <a:cs typeface="+mn-cs"/>
              </a:rPr>
              <a:t>You should be prepared to contribute to teaching and training doctors and students.</a:t>
            </a:r>
          </a:p>
          <a:p>
            <a:r>
              <a:rPr lang="en-US" sz="1200" b="1" i="0" kern="1200" dirty="0">
                <a:solidFill>
                  <a:schemeClr val="tx1"/>
                </a:solidFill>
                <a:effectLst/>
                <a:latin typeface="+mn-lt"/>
                <a:ea typeface="+mn-ea"/>
                <a:cs typeface="+mn-cs"/>
              </a:rPr>
              <a:t>40</a:t>
            </a:r>
            <a:r>
              <a:rPr lang="en-US" sz="1200" b="0" i="0" kern="1200" dirty="0">
                <a:solidFill>
                  <a:schemeClr val="tx1"/>
                </a:solidFill>
                <a:effectLst/>
                <a:latin typeface="+mn-lt"/>
                <a:ea typeface="+mn-ea"/>
                <a:cs typeface="+mn-cs"/>
              </a:rPr>
              <a:t>You must make sure that all staff you manage have appropriate supervision.</a:t>
            </a:r>
          </a:p>
          <a:p>
            <a:r>
              <a:rPr lang="en-US" sz="1200" b="1" i="0" kern="1200" dirty="0">
                <a:solidFill>
                  <a:schemeClr val="tx1"/>
                </a:solidFill>
                <a:effectLst/>
                <a:latin typeface="+mn-lt"/>
                <a:ea typeface="+mn-ea"/>
                <a:cs typeface="+mn-cs"/>
              </a:rPr>
              <a:t>41</a:t>
            </a:r>
            <a:r>
              <a:rPr lang="en-US" sz="1200" b="0" i="0" kern="1200" dirty="0">
                <a:solidFill>
                  <a:schemeClr val="tx1"/>
                </a:solidFill>
                <a:effectLst/>
                <a:latin typeface="+mn-lt"/>
                <a:ea typeface="+mn-ea"/>
                <a:cs typeface="+mn-cs"/>
              </a:rPr>
              <a:t>You must be honest and objective when writing references, and when appraising or assessing the performance of colleagues, including locums and students. References must include all information relevant to your colleagues’ competence, performance and conduct.</a:t>
            </a:r>
            <a:r>
              <a:rPr lang="en-US" sz="1200" b="0" i="0" kern="1200" baseline="30000" dirty="0">
                <a:solidFill>
                  <a:schemeClr val="tx1"/>
                </a:solidFill>
                <a:effectLst/>
                <a:latin typeface="+mn-lt"/>
                <a:ea typeface="+mn-ea"/>
                <a:cs typeface="+mn-cs"/>
              </a:rPr>
              <a:t>22</a:t>
            </a:r>
            <a:r>
              <a:rPr lang="en-US" sz="1200" b="0" i="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42</a:t>
            </a:r>
            <a:r>
              <a:rPr lang="en-US" sz="1200" b="0" i="0" kern="1200" dirty="0">
                <a:solidFill>
                  <a:schemeClr val="tx1"/>
                </a:solidFill>
                <a:effectLst/>
                <a:latin typeface="+mn-lt"/>
                <a:ea typeface="+mn-ea"/>
                <a:cs typeface="+mn-cs"/>
              </a:rPr>
              <a:t>You should be willing to take on a mentoring role for more junior doctors and other healthcare professionals.</a:t>
            </a:r>
            <a:r>
              <a:rPr lang="en-US" sz="1200" b="0" i="0" kern="1200" baseline="30000" dirty="0">
                <a:solidFill>
                  <a:schemeClr val="tx1"/>
                </a:solidFill>
                <a:effectLst/>
                <a:latin typeface="+mn-lt"/>
                <a:ea typeface="+mn-ea"/>
                <a:cs typeface="+mn-cs"/>
              </a:rPr>
              <a:t>3</a:t>
            </a:r>
            <a:r>
              <a:rPr lang="en-US" sz="1200" b="0" i="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43</a:t>
            </a:r>
            <a:r>
              <a:rPr lang="en-US" sz="1200" b="0" i="0" kern="1200" dirty="0">
                <a:solidFill>
                  <a:schemeClr val="tx1"/>
                </a:solidFill>
                <a:effectLst/>
                <a:latin typeface="+mn-lt"/>
                <a:ea typeface="+mn-ea"/>
                <a:cs typeface="+mn-cs"/>
              </a:rPr>
              <a:t>You must support colleagues who have problems with their performance or health. But you must put patient safety first at all times.</a:t>
            </a:r>
            <a:r>
              <a:rPr lang="en-US" sz="1200" b="0" i="0" kern="1200" baseline="30000" dirty="0">
                <a:solidFill>
                  <a:schemeClr val="tx1"/>
                </a:solidFill>
                <a:effectLst/>
                <a:latin typeface="+mn-lt"/>
                <a:ea typeface="+mn-ea"/>
                <a:cs typeface="+mn-cs"/>
              </a:rPr>
              <a:t>3</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Continuity and coordination of care</a:t>
            </a:r>
          </a:p>
          <a:p>
            <a:r>
              <a:rPr lang="en-US" sz="1200" b="1" i="0" kern="1200" dirty="0">
                <a:solidFill>
                  <a:schemeClr val="tx1"/>
                </a:solidFill>
                <a:effectLst/>
                <a:latin typeface="+mn-lt"/>
                <a:ea typeface="+mn-ea"/>
                <a:cs typeface="+mn-cs"/>
              </a:rPr>
              <a:t>44</a:t>
            </a:r>
            <a:r>
              <a:rPr lang="en-US" sz="1200" b="0" i="0" kern="1200" dirty="0">
                <a:solidFill>
                  <a:schemeClr val="tx1"/>
                </a:solidFill>
                <a:effectLst/>
                <a:latin typeface="+mn-lt"/>
                <a:ea typeface="+mn-ea"/>
                <a:cs typeface="+mn-cs"/>
              </a:rPr>
              <a:t>You must contribute to the safe transfer of patients between healthcare providers and between health and social care providers. This means you must:</a:t>
            </a:r>
          </a:p>
          <a:p>
            <a:r>
              <a:rPr lang="en-US" sz="1200" b="0" i="0" kern="1200" dirty="0">
                <a:solidFill>
                  <a:schemeClr val="tx1"/>
                </a:solidFill>
                <a:effectLst/>
                <a:latin typeface="+mn-lt"/>
                <a:ea typeface="+mn-ea"/>
                <a:cs typeface="+mn-cs"/>
              </a:rPr>
              <a:t>share all relevant information with colleagues involved in your patients’ care within and outside the team, including when you hand over care as you go off duty, and when you delegate care or refer patients to other health or social care providers</a:t>
            </a:r>
            <a:r>
              <a:rPr lang="en-US" sz="1200" b="0" i="0" kern="1200" baseline="30000" dirty="0">
                <a:solidFill>
                  <a:schemeClr val="tx1"/>
                </a:solidFill>
                <a:effectLst/>
                <a:latin typeface="+mn-lt"/>
                <a:ea typeface="+mn-ea"/>
                <a:cs typeface="+mn-cs"/>
              </a:rPr>
              <a:t>8</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check, where practical, that a named clinician or team has taken over responsibility when your role in providing a patient’s care has ended. This may be particularly important for patients with impaired capacity or who are vulnerable for other reasons.</a:t>
            </a:r>
          </a:p>
          <a:p>
            <a:r>
              <a:rPr lang="en-US" sz="1200" b="1" i="0" kern="1200" dirty="0">
                <a:solidFill>
                  <a:schemeClr val="tx1"/>
                </a:solidFill>
                <a:effectLst/>
                <a:latin typeface="+mn-lt"/>
                <a:ea typeface="+mn-ea"/>
                <a:cs typeface="+mn-cs"/>
              </a:rPr>
              <a:t>45</a:t>
            </a:r>
            <a:r>
              <a:rPr lang="en-US" sz="1200" b="0" i="0" kern="1200" dirty="0">
                <a:solidFill>
                  <a:schemeClr val="tx1"/>
                </a:solidFill>
                <a:effectLst/>
                <a:latin typeface="+mn-lt"/>
                <a:ea typeface="+mn-ea"/>
                <a:cs typeface="+mn-cs"/>
              </a:rPr>
              <a:t>When you do not provide your patients’ care yourself, for example when you are off duty, or you delegate the care of a patient to a colleague, you must be satisfied that the person providing care has the appropriate qualifications, skills and experience to provide safe care for the patient.</a:t>
            </a:r>
            <a:r>
              <a:rPr lang="en-US" sz="1200" b="0" i="0" kern="1200" baseline="30000" dirty="0">
                <a:solidFill>
                  <a:schemeClr val="tx1"/>
                </a:solidFill>
                <a:effectLst/>
                <a:latin typeface="+mn-lt"/>
                <a:ea typeface="+mn-ea"/>
                <a:cs typeface="+mn-cs"/>
              </a:rPr>
              <a:t>8</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Establish and maintain partnerships with patients</a:t>
            </a:r>
          </a:p>
          <a:p>
            <a:r>
              <a:rPr lang="en-US" sz="1200" b="1" i="0" kern="1200" dirty="0">
                <a:solidFill>
                  <a:schemeClr val="tx1"/>
                </a:solidFill>
                <a:effectLst/>
                <a:latin typeface="+mn-lt"/>
                <a:ea typeface="+mn-ea"/>
                <a:cs typeface="+mn-cs"/>
              </a:rPr>
              <a:t>46</a:t>
            </a:r>
            <a:r>
              <a:rPr lang="en-US" sz="1200" b="0" i="0" kern="1200" dirty="0">
                <a:solidFill>
                  <a:schemeClr val="tx1"/>
                </a:solidFill>
                <a:effectLst/>
                <a:latin typeface="+mn-lt"/>
                <a:ea typeface="+mn-ea"/>
                <a:cs typeface="+mn-cs"/>
              </a:rPr>
              <a:t>You must be polite and considerate.</a:t>
            </a:r>
          </a:p>
          <a:p>
            <a:r>
              <a:rPr lang="en-US" sz="1200" b="1" i="0" kern="1200" dirty="0">
                <a:solidFill>
                  <a:schemeClr val="tx1"/>
                </a:solidFill>
                <a:effectLst/>
                <a:latin typeface="+mn-lt"/>
                <a:ea typeface="+mn-ea"/>
                <a:cs typeface="+mn-cs"/>
              </a:rPr>
              <a:t>47</a:t>
            </a:r>
            <a:r>
              <a:rPr lang="en-US" sz="1200" b="0" i="0" kern="1200" dirty="0">
                <a:solidFill>
                  <a:schemeClr val="tx1"/>
                </a:solidFill>
                <a:effectLst/>
                <a:latin typeface="+mn-lt"/>
                <a:ea typeface="+mn-ea"/>
                <a:cs typeface="+mn-cs"/>
              </a:rPr>
              <a:t>You must treat patients as individuals and respect their dignity and privacy.</a:t>
            </a:r>
            <a:r>
              <a:rPr lang="en-US" sz="1200" b="0" i="0" kern="1200" baseline="30000" dirty="0">
                <a:solidFill>
                  <a:schemeClr val="tx1"/>
                </a:solidFill>
                <a:effectLst/>
                <a:latin typeface="+mn-lt"/>
                <a:ea typeface="+mn-ea"/>
                <a:cs typeface="+mn-cs"/>
              </a:rPr>
              <a:t>16</a:t>
            </a:r>
            <a:r>
              <a:rPr lang="en-US" sz="1200" b="0" i="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48</a:t>
            </a:r>
            <a:r>
              <a:rPr lang="en-US" sz="1200" b="0" i="0" kern="1200" dirty="0">
                <a:solidFill>
                  <a:schemeClr val="tx1"/>
                </a:solidFill>
                <a:effectLst/>
                <a:latin typeface="+mn-lt"/>
                <a:ea typeface="+mn-ea"/>
                <a:cs typeface="+mn-cs"/>
              </a:rPr>
              <a:t>You must treat patients fairly and with respect whatever their life choices and beliefs.</a:t>
            </a:r>
          </a:p>
          <a:p>
            <a:r>
              <a:rPr lang="en-US" sz="1200" b="1" i="0" kern="1200" dirty="0">
                <a:solidFill>
                  <a:schemeClr val="tx1"/>
                </a:solidFill>
                <a:effectLst/>
                <a:latin typeface="+mn-lt"/>
                <a:ea typeface="+mn-ea"/>
                <a:cs typeface="+mn-cs"/>
              </a:rPr>
              <a:t>49</a:t>
            </a:r>
            <a:r>
              <a:rPr lang="en-US" sz="1200" b="0" i="0" kern="1200" dirty="0">
                <a:solidFill>
                  <a:schemeClr val="tx1"/>
                </a:solidFill>
                <a:effectLst/>
                <a:latin typeface="+mn-lt"/>
                <a:ea typeface="+mn-ea"/>
                <a:cs typeface="+mn-cs"/>
              </a:rPr>
              <a:t>You must work in partnership with patients, sharing with them the information they will need to make decisions about their care,</a:t>
            </a:r>
            <a:r>
              <a:rPr lang="en-US" sz="1200" b="0" i="0" kern="1200" baseline="30000" dirty="0">
                <a:solidFill>
                  <a:schemeClr val="tx1"/>
                </a:solidFill>
                <a:effectLst/>
                <a:latin typeface="+mn-lt"/>
                <a:ea typeface="+mn-ea"/>
                <a:cs typeface="+mn-cs"/>
              </a:rPr>
              <a:t>21</a:t>
            </a:r>
            <a:r>
              <a:rPr lang="en-US" sz="1200" b="0" i="0" kern="1200" dirty="0">
                <a:solidFill>
                  <a:schemeClr val="tx1"/>
                </a:solidFill>
                <a:effectLst/>
                <a:latin typeface="+mn-lt"/>
                <a:ea typeface="+mn-ea"/>
                <a:cs typeface="+mn-cs"/>
              </a:rPr>
              <a:t> including:</a:t>
            </a:r>
          </a:p>
          <a:p>
            <a:r>
              <a:rPr lang="en-US" sz="1200" b="0" i="0" kern="1200" dirty="0">
                <a:solidFill>
                  <a:schemeClr val="tx1"/>
                </a:solidFill>
                <a:effectLst/>
                <a:latin typeface="+mn-lt"/>
                <a:ea typeface="+mn-ea"/>
                <a:cs typeface="+mn-cs"/>
              </a:rPr>
              <a:t>their condition, its likely progression and the options for treatment, including associated risks and uncertainties</a:t>
            </a:r>
          </a:p>
          <a:p>
            <a:r>
              <a:rPr lang="en-US" sz="1200" b="0" i="0" kern="1200" dirty="0">
                <a:solidFill>
                  <a:schemeClr val="tx1"/>
                </a:solidFill>
                <a:effectLst/>
                <a:latin typeface="+mn-lt"/>
                <a:ea typeface="+mn-ea"/>
                <a:cs typeface="+mn-cs"/>
              </a:rPr>
              <a:t>the progress of their care, and your role and responsibilities in the team</a:t>
            </a:r>
          </a:p>
          <a:p>
            <a:r>
              <a:rPr lang="en-US" sz="1200" b="0" i="0" kern="1200" dirty="0">
                <a:solidFill>
                  <a:schemeClr val="tx1"/>
                </a:solidFill>
                <a:effectLst/>
                <a:latin typeface="+mn-lt"/>
                <a:ea typeface="+mn-ea"/>
                <a:cs typeface="+mn-cs"/>
              </a:rPr>
              <a:t>who is responsible for each aspect of patient care, and how information is shared within teams and among those who will be providing their care</a:t>
            </a:r>
          </a:p>
          <a:p>
            <a:r>
              <a:rPr lang="en-US" sz="1200" b="0" i="0" kern="1200" dirty="0">
                <a:solidFill>
                  <a:schemeClr val="tx1"/>
                </a:solidFill>
                <a:effectLst/>
                <a:latin typeface="+mn-lt"/>
                <a:ea typeface="+mn-ea"/>
                <a:cs typeface="+mn-cs"/>
              </a:rPr>
              <a:t>any other information patients need if they are asked to agree to be involved in teaching or research.</a:t>
            </a:r>
            <a:r>
              <a:rPr lang="en-US" sz="1200" b="0" i="0" kern="1200" baseline="30000" dirty="0">
                <a:solidFill>
                  <a:schemeClr val="tx1"/>
                </a:solidFill>
                <a:effectLst/>
                <a:latin typeface="+mn-lt"/>
                <a:ea typeface="+mn-ea"/>
                <a:cs typeface="+mn-cs"/>
              </a:rPr>
              <a:t>12</a:t>
            </a:r>
            <a:r>
              <a:rPr lang="en-US" sz="1200" b="0" i="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50</a:t>
            </a:r>
            <a:r>
              <a:rPr lang="en-US" sz="1200" b="0" i="0" kern="1200" dirty="0">
                <a:solidFill>
                  <a:schemeClr val="tx1"/>
                </a:solidFill>
                <a:effectLst/>
                <a:latin typeface="+mn-lt"/>
                <a:ea typeface="+mn-ea"/>
                <a:cs typeface="+mn-cs"/>
              </a:rPr>
              <a:t>You must treat information about patients as confidential. This includes after a patient has died.</a:t>
            </a:r>
            <a:r>
              <a:rPr lang="en-US" sz="1200" b="0" i="0" kern="1200" baseline="30000" dirty="0">
                <a:solidFill>
                  <a:schemeClr val="tx1"/>
                </a:solidFill>
                <a:effectLst/>
                <a:latin typeface="+mn-lt"/>
                <a:ea typeface="+mn-ea"/>
                <a:cs typeface="+mn-cs"/>
              </a:rPr>
              <a:t>14</a:t>
            </a:r>
            <a:r>
              <a:rPr lang="en-US" sz="1200" b="0" i="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51</a:t>
            </a:r>
            <a:r>
              <a:rPr lang="en-US" sz="1200" b="0" i="0" kern="1200" dirty="0">
                <a:solidFill>
                  <a:schemeClr val="tx1"/>
                </a:solidFill>
                <a:effectLst/>
                <a:latin typeface="+mn-lt"/>
                <a:ea typeface="+mn-ea"/>
                <a:cs typeface="+mn-cs"/>
              </a:rPr>
              <a:t>You must support patients in caring for themselves to empower them to improve and maintain their health. This may, for example, include:</a:t>
            </a:r>
          </a:p>
          <a:p>
            <a:r>
              <a:rPr lang="en-US" sz="1200" b="0" i="0" kern="1200" dirty="0">
                <a:solidFill>
                  <a:schemeClr val="tx1"/>
                </a:solidFill>
                <a:effectLst/>
                <a:latin typeface="+mn-lt"/>
                <a:ea typeface="+mn-ea"/>
                <a:cs typeface="+mn-cs"/>
              </a:rPr>
              <a:t>advising patients on the effects of their life choices and lifestyle on their health and well-being</a:t>
            </a:r>
          </a:p>
          <a:p>
            <a:r>
              <a:rPr lang="en-US" sz="1200" b="0" i="0" kern="1200" dirty="0">
                <a:solidFill>
                  <a:schemeClr val="tx1"/>
                </a:solidFill>
                <a:effectLst/>
                <a:latin typeface="+mn-lt"/>
                <a:ea typeface="+mn-ea"/>
                <a:cs typeface="+mn-cs"/>
              </a:rPr>
              <a:t>supporting patients to make lifestyle changes where appropriate.</a:t>
            </a:r>
          </a:p>
          <a:p>
            <a:r>
              <a:rPr lang="en-US" sz="1200" b="1" i="0" kern="1200" dirty="0">
                <a:solidFill>
                  <a:schemeClr val="tx1"/>
                </a:solidFill>
                <a:effectLst/>
                <a:latin typeface="+mn-lt"/>
                <a:ea typeface="+mn-ea"/>
                <a:cs typeface="+mn-cs"/>
              </a:rPr>
              <a:t>52</a:t>
            </a:r>
            <a:r>
              <a:rPr lang="en-US" sz="1200" b="0" i="0" kern="1200" dirty="0">
                <a:solidFill>
                  <a:schemeClr val="tx1"/>
                </a:solidFill>
                <a:effectLst/>
                <a:latin typeface="+mn-lt"/>
                <a:ea typeface="+mn-ea"/>
                <a:cs typeface="+mn-cs"/>
              </a:rPr>
              <a:t>You must explain to patients if you have a conscientious objection to a particular procedure. You must tell them about their right to see another doctor and make sure they have enough information to exercise that right. In providing this information you must not imply or express disapproval of the patient’s lifestyle, choices or beliefs. If it is not practical for a patient to arrange to see another doctor, you must make sure that arrangements are made for another suitably qualified colleague to take over your role.</a:t>
            </a:r>
            <a:r>
              <a:rPr lang="en-US" sz="1200" b="0" i="0" kern="1200" baseline="30000" dirty="0">
                <a:solidFill>
                  <a:schemeClr val="tx1"/>
                </a:solidFill>
                <a:effectLst/>
                <a:latin typeface="+mn-lt"/>
                <a:ea typeface="+mn-ea"/>
                <a:cs typeface="+mn-cs"/>
              </a:rPr>
              <a:t>23</a:t>
            </a:r>
            <a:r>
              <a:rPr lang="en-US" sz="1200" b="0" i="0" kern="1200" dirty="0">
                <a:solidFill>
                  <a:schemeClr val="tx1"/>
                </a:solidFill>
                <a:effectLst/>
                <a:latin typeface="+mn-lt"/>
                <a:ea typeface="+mn-ea"/>
                <a:cs typeface="+mn-cs"/>
              </a:rPr>
              <a:t> </a:t>
            </a:r>
          </a:p>
          <a:p>
            <a:endParaRPr lang="tr-TR" b="1" dirty="0"/>
          </a:p>
          <a:p>
            <a:endParaRPr lang="tr-TR" b="1" dirty="0"/>
          </a:p>
          <a:p>
            <a:endParaRPr lang="tr-TR" b="1" dirty="0"/>
          </a:p>
          <a:p>
            <a:endParaRPr lang="tr-TR" b="1" dirty="0"/>
          </a:p>
          <a:p>
            <a:endParaRPr lang="tr-TR" b="1" dirty="0"/>
          </a:p>
          <a:p>
            <a:r>
              <a:rPr lang="tr-TR" b="1" dirty="0"/>
              <a:t>MAINTAINING TRUST </a:t>
            </a:r>
          </a:p>
          <a:p>
            <a:r>
              <a:rPr lang="en-US" sz="1200" b="0" i="0" kern="1200" dirty="0">
                <a:solidFill>
                  <a:schemeClr val="tx1"/>
                </a:solidFill>
                <a:effectLst/>
                <a:latin typeface="+mn-lt"/>
                <a:ea typeface="+mn-ea"/>
                <a:cs typeface="+mn-cs"/>
              </a:rPr>
              <a:t>Show respect for patients</a:t>
            </a:r>
          </a:p>
          <a:p>
            <a:r>
              <a:rPr lang="en-US" sz="1200" b="1" i="0" kern="1200" dirty="0">
                <a:solidFill>
                  <a:schemeClr val="tx1"/>
                </a:solidFill>
                <a:effectLst/>
                <a:latin typeface="+mn-lt"/>
                <a:ea typeface="+mn-ea"/>
                <a:cs typeface="+mn-cs"/>
              </a:rPr>
              <a:t>53</a:t>
            </a:r>
            <a:r>
              <a:rPr lang="en-US" sz="1200" b="0" i="0" kern="1200" dirty="0">
                <a:solidFill>
                  <a:schemeClr val="tx1"/>
                </a:solidFill>
                <a:effectLst/>
                <a:latin typeface="+mn-lt"/>
                <a:ea typeface="+mn-ea"/>
                <a:cs typeface="+mn-cs"/>
              </a:rPr>
              <a:t>You must not use your professional position to pursue a sexual or improper emotional relationship with a patient or someone close to them.</a:t>
            </a:r>
            <a:r>
              <a:rPr lang="en-US" sz="1200" b="0" i="0" kern="1200" baseline="30000" dirty="0">
                <a:solidFill>
                  <a:schemeClr val="tx1"/>
                </a:solidFill>
                <a:effectLst/>
                <a:latin typeface="+mn-lt"/>
                <a:ea typeface="+mn-ea"/>
                <a:cs typeface="+mn-cs"/>
              </a:rPr>
              <a:t>16</a:t>
            </a:r>
            <a:r>
              <a:rPr lang="en-US" sz="1200" b="0" i="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54</a:t>
            </a:r>
            <a:r>
              <a:rPr lang="en-US" sz="1200" b="0" i="0" kern="1200" dirty="0">
                <a:solidFill>
                  <a:schemeClr val="tx1"/>
                </a:solidFill>
                <a:effectLst/>
                <a:latin typeface="+mn-lt"/>
                <a:ea typeface="+mn-ea"/>
                <a:cs typeface="+mn-cs"/>
              </a:rPr>
              <a:t>You must not express your personal beliefs (including political, religious and moral beliefs) to patients in ways that exploit their vulnerability or are likely to cause them distress.</a:t>
            </a:r>
            <a:r>
              <a:rPr lang="en-US" sz="1200" b="0" i="0" kern="1200" baseline="30000" dirty="0">
                <a:solidFill>
                  <a:schemeClr val="tx1"/>
                </a:solidFill>
                <a:effectLst/>
                <a:latin typeface="+mn-lt"/>
                <a:ea typeface="+mn-ea"/>
                <a:cs typeface="+mn-cs"/>
              </a:rPr>
              <a:t>23</a:t>
            </a:r>
            <a:r>
              <a:rPr lang="en-US" sz="1200" b="0" i="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55</a:t>
            </a:r>
            <a:r>
              <a:rPr lang="en-US" sz="1200" b="0" i="0" kern="1200" dirty="0">
                <a:solidFill>
                  <a:schemeClr val="tx1"/>
                </a:solidFill>
                <a:effectLst/>
                <a:latin typeface="+mn-lt"/>
                <a:ea typeface="+mn-ea"/>
                <a:cs typeface="+mn-cs"/>
              </a:rPr>
              <a:t>You must be open and honest with patients if things go wrong. If a patient under your care has suffered harm or distress, you should:</a:t>
            </a:r>
          </a:p>
          <a:p>
            <a:r>
              <a:rPr lang="en-US" sz="1200" b="0" i="0" kern="1200" dirty="0">
                <a:solidFill>
                  <a:schemeClr val="tx1"/>
                </a:solidFill>
                <a:effectLst/>
                <a:latin typeface="+mn-lt"/>
                <a:ea typeface="+mn-ea"/>
                <a:cs typeface="+mn-cs"/>
              </a:rPr>
              <a:t>put matters right (if that is possible)</a:t>
            </a:r>
          </a:p>
          <a:p>
            <a:r>
              <a:rPr lang="en-US" sz="1200" b="0" i="0" kern="1200" dirty="0">
                <a:solidFill>
                  <a:schemeClr val="tx1"/>
                </a:solidFill>
                <a:effectLst/>
                <a:latin typeface="+mn-lt"/>
                <a:ea typeface="+mn-ea"/>
                <a:cs typeface="+mn-cs"/>
              </a:rPr>
              <a:t>offer an apology</a:t>
            </a:r>
          </a:p>
          <a:p>
            <a:r>
              <a:rPr lang="en-US" sz="1200" b="0" i="0" kern="1200" dirty="0">
                <a:solidFill>
                  <a:schemeClr val="tx1"/>
                </a:solidFill>
                <a:effectLst/>
                <a:latin typeface="+mn-lt"/>
                <a:ea typeface="+mn-ea"/>
                <a:cs typeface="+mn-cs"/>
              </a:rPr>
              <a:t>explain fully and promptly what has happened and the likely short-term and long-term effects.</a:t>
            </a:r>
          </a:p>
          <a:p>
            <a:r>
              <a:rPr lang="en-US" sz="1200" b="0" i="0" kern="1200" dirty="0">
                <a:solidFill>
                  <a:schemeClr val="tx1"/>
                </a:solidFill>
                <a:effectLst/>
                <a:latin typeface="+mn-lt"/>
                <a:ea typeface="+mn-ea"/>
                <a:cs typeface="+mn-cs"/>
              </a:rPr>
              <a:t>Treat patients and colleagues fairly and without discrimination</a:t>
            </a:r>
          </a:p>
          <a:p>
            <a:r>
              <a:rPr lang="en-US" sz="1200" b="1" i="0" kern="1200" dirty="0">
                <a:solidFill>
                  <a:schemeClr val="tx1"/>
                </a:solidFill>
                <a:effectLst/>
                <a:latin typeface="+mn-lt"/>
                <a:ea typeface="+mn-ea"/>
                <a:cs typeface="+mn-cs"/>
              </a:rPr>
              <a:t>56</a:t>
            </a:r>
            <a:r>
              <a:rPr lang="en-US" sz="1200" b="0" i="0" kern="1200" dirty="0">
                <a:solidFill>
                  <a:schemeClr val="tx1"/>
                </a:solidFill>
                <a:effectLst/>
                <a:latin typeface="+mn-lt"/>
                <a:ea typeface="+mn-ea"/>
                <a:cs typeface="+mn-cs"/>
              </a:rPr>
              <a:t>You must give priority to patients on the basis of their clinical need if these decisions are within your power. If inadequate resources, policies or systems prevent you from doing this, and patient safety, dignity or comfort may be seriously compromised, you must follow the guidance in paragraph 25b.</a:t>
            </a:r>
          </a:p>
          <a:p>
            <a:r>
              <a:rPr lang="en-US" sz="1200" b="1" i="0" kern="1200" dirty="0">
                <a:solidFill>
                  <a:schemeClr val="tx1"/>
                </a:solidFill>
                <a:effectLst/>
                <a:latin typeface="+mn-lt"/>
                <a:ea typeface="+mn-ea"/>
                <a:cs typeface="+mn-cs"/>
              </a:rPr>
              <a:t>57</a:t>
            </a:r>
            <a:r>
              <a:rPr lang="en-US" sz="1200" b="0" i="0" kern="1200" dirty="0">
                <a:solidFill>
                  <a:schemeClr val="tx1"/>
                </a:solidFill>
                <a:effectLst/>
                <a:latin typeface="+mn-lt"/>
                <a:ea typeface="+mn-ea"/>
                <a:cs typeface="+mn-cs"/>
              </a:rPr>
              <a:t>The investigations or treatment you provide or arrange must be based on the assessment you and your patient make of their needs and priorities, and on your clinical judgement about the likely effectiveness of the treatment options. You must not refuse or delay treatment because you believe that a patient’s actions or lifestyle have contributed to their condition.</a:t>
            </a:r>
          </a:p>
          <a:p>
            <a:r>
              <a:rPr lang="en-US" sz="1200" b="1" i="0" kern="1200" dirty="0">
                <a:solidFill>
                  <a:schemeClr val="tx1"/>
                </a:solidFill>
                <a:effectLst/>
                <a:latin typeface="+mn-lt"/>
                <a:ea typeface="+mn-ea"/>
                <a:cs typeface="+mn-cs"/>
              </a:rPr>
              <a:t>58</a:t>
            </a:r>
            <a:r>
              <a:rPr lang="en-US" sz="1200" b="0" i="0" kern="1200" dirty="0">
                <a:solidFill>
                  <a:schemeClr val="tx1"/>
                </a:solidFill>
                <a:effectLst/>
                <a:latin typeface="+mn-lt"/>
                <a:ea typeface="+mn-ea"/>
                <a:cs typeface="+mn-cs"/>
              </a:rPr>
              <a:t>You must not deny treatment to patients because their medical condition may put you at risk. If a patient poses a risk to your health or safety, you should take all available steps to </a:t>
            </a:r>
            <a:r>
              <a:rPr lang="en-US" sz="1200" b="0" i="0" kern="1200" dirty="0" err="1">
                <a:solidFill>
                  <a:schemeClr val="tx1"/>
                </a:solidFill>
                <a:effectLst/>
                <a:latin typeface="+mn-lt"/>
                <a:ea typeface="+mn-ea"/>
                <a:cs typeface="+mn-cs"/>
              </a:rPr>
              <a:t>minimise</a:t>
            </a:r>
            <a:r>
              <a:rPr lang="en-US" sz="1200" b="0" i="0" kern="1200" dirty="0">
                <a:solidFill>
                  <a:schemeClr val="tx1"/>
                </a:solidFill>
                <a:effectLst/>
                <a:latin typeface="+mn-lt"/>
                <a:ea typeface="+mn-ea"/>
                <a:cs typeface="+mn-cs"/>
              </a:rPr>
              <a:t> the risk before providing treatment or making other suitable alternative arrangements for providing treatment.</a:t>
            </a:r>
          </a:p>
          <a:p>
            <a:r>
              <a:rPr lang="en-US" sz="1200" b="1" i="0" kern="1200" dirty="0">
                <a:solidFill>
                  <a:schemeClr val="tx1"/>
                </a:solidFill>
                <a:effectLst/>
                <a:latin typeface="+mn-lt"/>
                <a:ea typeface="+mn-ea"/>
                <a:cs typeface="+mn-cs"/>
              </a:rPr>
              <a:t>59</a:t>
            </a:r>
            <a:r>
              <a:rPr lang="en-US" sz="1200" b="0" i="0" kern="1200" dirty="0">
                <a:solidFill>
                  <a:schemeClr val="tx1"/>
                </a:solidFill>
                <a:effectLst/>
                <a:latin typeface="+mn-lt"/>
                <a:ea typeface="+mn-ea"/>
                <a:cs typeface="+mn-cs"/>
              </a:rPr>
              <a:t>You must not unfairly discriminate against patients or colleagues by allowing your personal views</a:t>
            </a:r>
            <a:r>
              <a:rPr lang="en-US" sz="1200" b="0" i="0" kern="1200" baseline="30000" dirty="0">
                <a:solidFill>
                  <a:schemeClr val="tx1"/>
                </a:solidFill>
                <a:effectLst/>
                <a:latin typeface="+mn-lt"/>
                <a:ea typeface="+mn-ea"/>
                <a:cs typeface="+mn-cs"/>
              </a:rPr>
              <a:t>24</a:t>
            </a:r>
            <a:r>
              <a:rPr lang="en-US" sz="1200" b="0" i="0" kern="1200" dirty="0">
                <a:solidFill>
                  <a:schemeClr val="tx1"/>
                </a:solidFill>
                <a:effectLst/>
                <a:latin typeface="+mn-lt"/>
                <a:ea typeface="+mn-ea"/>
                <a:cs typeface="+mn-cs"/>
              </a:rPr>
              <a:t> to affect your professional relationships or the treatment you provide or arrange. You should challenge colleagues if their </a:t>
            </a:r>
            <a:r>
              <a:rPr lang="en-US" sz="1200" b="0" i="0" kern="1200" dirty="0" err="1">
                <a:solidFill>
                  <a:schemeClr val="tx1"/>
                </a:solidFill>
                <a:effectLst/>
                <a:latin typeface="+mn-lt"/>
                <a:ea typeface="+mn-ea"/>
                <a:cs typeface="+mn-cs"/>
              </a:rPr>
              <a:t>behaviour</a:t>
            </a:r>
            <a:r>
              <a:rPr lang="en-US" sz="1200" b="0" i="0" kern="1200" dirty="0">
                <a:solidFill>
                  <a:schemeClr val="tx1"/>
                </a:solidFill>
                <a:effectLst/>
                <a:latin typeface="+mn-lt"/>
                <a:ea typeface="+mn-ea"/>
                <a:cs typeface="+mn-cs"/>
              </a:rPr>
              <a:t> does not comply with this guidance, and follow the guidance in paragraph 25c if the </a:t>
            </a:r>
            <a:r>
              <a:rPr lang="en-US" sz="1200" b="0" i="0" kern="1200" dirty="0" err="1">
                <a:solidFill>
                  <a:schemeClr val="tx1"/>
                </a:solidFill>
                <a:effectLst/>
                <a:latin typeface="+mn-lt"/>
                <a:ea typeface="+mn-ea"/>
                <a:cs typeface="+mn-cs"/>
              </a:rPr>
              <a:t>behaviour</a:t>
            </a:r>
            <a:r>
              <a:rPr lang="en-US" sz="1200" b="0" i="0" kern="1200" dirty="0">
                <a:solidFill>
                  <a:schemeClr val="tx1"/>
                </a:solidFill>
                <a:effectLst/>
                <a:latin typeface="+mn-lt"/>
                <a:ea typeface="+mn-ea"/>
                <a:cs typeface="+mn-cs"/>
              </a:rPr>
              <a:t> amounts to abuse or denial of a patient’s or colleague’s rights.</a:t>
            </a:r>
          </a:p>
          <a:p>
            <a:r>
              <a:rPr lang="en-US" sz="1200" b="1" i="0" kern="1200" dirty="0">
                <a:solidFill>
                  <a:schemeClr val="tx1"/>
                </a:solidFill>
                <a:effectLst/>
                <a:latin typeface="+mn-lt"/>
                <a:ea typeface="+mn-ea"/>
                <a:cs typeface="+mn-cs"/>
              </a:rPr>
              <a:t>60</a:t>
            </a:r>
            <a:r>
              <a:rPr lang="en-US" sz="1200" b="0" i="0" kern="1200" dirty="0">
                <a:solidFill>
                  <a:schemeClr val="tx1"/>
                </a:solidFill>
                <a:effectLst/>
                <a:latin typeface="+mn-lt"/>
                <a:ea typeface="+mn-ea"/>
                <a:cs typeface="+mn-cs"/>
              </a:rPr>
              <a:t>You must consider and respond to the needs of disabled patients and should make reasonable adjustments</a:t>
            </a:r>
            <a:r>
              <a:rPr lang="en-US" sz="1200" b="0" i="0" kern="1200" baseline="30000" dirty="0">
                <a:solidFill>
                  <a:schemeClr val="tx1"/>
                </a:solidFill>
                <a:effectLst/>
                <a:latin typeface="+mn-lt"/>
                <a:ea typeface="+mn-ea"/>
                <a:cs typeface="+mn-cs"/>
              </a:rPr>
              <a:t>25</a:t>
            </a:r>
            <a:r>
              <a:rPr lang="en-US" sz="1200" b="0" i="0" kern="1200" dirty="0">
                <a:solidFill>
                  <a:schemeClr val="tx1"/>
                </a:solidFill>
                <a:effectLst/>
                <a:latin typeface="+mn-lt"/>
                <a:ea typeface="+mn-ea"/>
                <a:cs typeface="+mn-cs"/>
              </a:rPr>
              <a:t> to your practice so they can receive care to meet their needs.</a:t>
            </a:r>
          </a:p>
          <a:p>
            <a:r>
              <a:rPr lang="en-US" sz="1200" b="1" i="0" kern="1200" dirty="0">
                <a:solidFill>
                  <a:schemeClr val="tx1"/>
                </a:solidFill>
                <a:effectLst/>
                <a:latin typeface="+mn-lt"/>
                <a:ea typeface="+mn-ea"/>
                <a:cs typeface="+mn-cs"/>
              </a:rPr>
              <a:t>61</a:t>
            </a:r>
            <a:r>
              <a:rPr lang="en-US" sz="1200" b="0" i="0" kern="1200" dirty="0">
                <a:solidFill>
                  <a:schemeClr val="tx1"/>
                </a:solidFill>
                <a:effectLst/>
                <a:latin typeface="+mn-lt"/>
                <a:ea typeface="+mn-ea"/>
                <a:cs typeface="+mn-cs"/>
              </a:rPr>
              <a:t>You must respond promptly, fully and honestly to complaints and </a:t>
            </a:r>
            <a:r>
              <a:rPr lang="en-US" sz="1200" b="0" i="0" kern="1200" dirty="0" err="1">
                <a:solidFill>
                  <a:schemeClr val="tx1"/>
                </a:solidFill>
                <a:effectLst/>
                <a:latin typeface="+mn-lt"/>
                <a:ea typeface="+mn-ea"/>
                <a:cs typeface="+mn-cs"/>
              </a:rPr>
              <a:t>apologise</a:t>
            </a:r>
            <a:r>
              <a:rPr lang="en-US" sz="1200" b="0" i="0" kern="1200" dirty="0">
                <a:solidFill>
                  <a:schemeClr val="tx1"/>
                </a:solidFill>
                <a:effectLst/>
                <a:latin typeface="+mn-lt"/>
                <a:ea typeface="+mn-ea"/>
                <a:cs typeface="+mn-cs"/>
              </a:rPr>
              <a:t> when appropriate. You must not allow a patient’s complaint to adversely affect the care or treatment you provide or arrange.</a:t>
            </a:r>
          </a:p>
          <a:p>
            <a:r>
              <a:rPr lang="en-US" sz="1200" b="1" i="0" kern="1200" dirty="0">
                <a:solidFill>
                  <a:schemeClr val="tx1"/>
                </a:solidFill>
                <a:effectLst/>
                <a:latin typeface="+mn-lt"/>
                <a:ea typeface="+mn-ea"/>
                <a:cs typeface="+mn-cs"/>
              </a:rPr>
              <a:t>62</a:t>
            </a:r>
            <a:r>
              <a:rPr lang="en-US" sz="1200" b="0" i="0" kern="1200" dirty="0">
                <a:solidFill>
                  <a:schemeClr val="tx1"/>
                </a:solidFill>
                <a:effectLst/>
                <a:latin typeface="+mn-lt"/>
                <a:ea typeface="+mn-ea"/>
                <a:cs typeface="+mn-cs"/>
              </a:rPr>
              <a:t>You should end a professional relationship with a patient only when the breakdown of trust between you and the patient means you cannot provide good clinical care to the patient.</a:t>
            </a:r>
            <a:r>
              <a:rPr lang="en-US" sz="1200" b="0" i="0" kern="1200" baseline="30000" dirty="0">
                <a:solidFill>
                  <a:schemeClr val="tx1"/>
                </a:solidFill>
                <a:effectLst/>
                <a:latin typeface="+mn-lt"/>
                <a:ea typeface="+mn-ea"/>
                <a:cs typeface="+mn-cs"/>
              </a:rPr>
              <a:t>26</a:t>
            </a:r>
            <a:r>
              <a:rPr lang="en-US" sz="1200" b="0" i="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63</a:t>
            </a:r>
            <a:r>
              <a:rPr lang="en-US" sz="1200" b="0" i="0" kern="1200" dirty="0">
                <a:solidFill>
                  <a:schemeClr val="tx1"/>
                </a:solidFill>
                <a:effectLst/>
                <a:latin typeface="+mn-lt"/>
                <a:ea typeface="+mn-ea"/>
                <a:cs typeface="+mn-cs"/>
              </a:rPr>
              <a:t>You must make sure you have adequate insurance or indemnity cover so that your patients will not be disadvantaged if they make a claim about the clinical care you have provided in the UK.</a:t>
            </a:r>
          </a:p>
          <a:p>
            <a:r>
              <a:rPr lang="en-US" sz="1200" b="1" i="0" kern="1200" dirty="0">
                <a:solidFill>
                  <a:schemeClr val="tx1"/>
                </a:solidFill>
                <a:effectLst/>
                <a:latin typeface="+mn-lt"/>
                <a:ea typeface="+mn-ea"/>
                <a:cs typeface="+mn-cs"/>
              </a:rPr>
              <a:t>64</a:t>
            </a:r>
            <a:r>
              <a:rPr lang="en-US" sz="1200" b="0" i="0" kern="1200" dirty="0">
                <a:solidFill>
                  <a:schemeClr val="tx1"/>
                </a:solidFill>
                <a:effectLst/>
                <a:latin typeface="+mn-lt"/>
                <a:ea typeface="+mn-ea"/>
                <a:cs typeface="+mn-cs"/>
              </a:rPr>
              <a:t>If someone you have contact with in your professional role asks for your registered name and/or GMC reference number, you must give this information to them.</a:t>
            </a:r>
          </a:p>
          <a:p>
            <a:r>
              <a:rPr lang="en-US" sz="1200" b="0" i="0" kern="1200" dirty="0">
                <a:solidFill>
                  <a:schemeClr val="tx1"/>
                </a:solidFill>
                <a:effectLst/>
                <a:latin typeface="+mn-lt"/>
                <a:ea typeface="+mn-ea"/>
                <a:cs typeface="+mn-cs"/>
              </a:rPr>
              <a:t>Act with honesty and integrity</a:t>
            </a:r>
          </a:p>
          <a:p>
            <a:r>
              <a:rPr lang="en-US" sz="1200" b="1" i="0" kern="1200" dirty="0">
                <a:solidFill>
                  <a:schemeClr val="tx1"/>
                </a:solidFill>
                <a:effectLst/>
                <a:latin typeface="+mn-lt"/>
                <a:ea typeface="+mn-ea"/>
                <a:cs typeface="+mn-cs"/>
              </a:rPr>
              <a:t>65</a:t>
            </a:r>
            <a:r>
              <a:rPr lang="en-US" sz="1200" b="0" i="0" kern="1200" dirty="0">
                <a:solidFill>
                  <a:schemeClr val="tx1"/>
                </a:solidFill>
                <a:effectLst/>
                <a:latin typeface="+mn-lt"/>
                <a:ea typeface="+mn-ea"/>
                <a:cs typeface="+mn-cs"/>
              </a:rPr>
              <a:t>You must make sure that your conduct justifies your patients’ trust in you and the public’s trust in the profession.</a:t>
            </a:r>
          </a:p>
          <a:p>
            <a:r>
              <a:rPr lang="en-US" sz="1200" b="1" i="0" kern="1200" dirty="0">
                <a:solidFill>
                  <a:schemeClr val="tx1"/>
                </a:solidFill>
                <a:effectLst/>
                <a:latin typeface="+mn-lt"/>
                <a:ea typeface="+mn-ea"/>
                <a:cs typeface="+mn-cs"/>
              </a:rPr>
              <a:t>66</a:t>
            </a:r>
            <a:r>
              <a:rPr lang="en-US" sz="1200" b="0" i="0" kern="1200" dirty="0">
                <a:solidFill>
                  <a:schemeClr val="tx1"/>
                </a:solidFill>
                <a:effectLst/>
                <a:latin typeface="+mn-lt"/>
                <a:ea typeface="+mn-ea"/>
                <a:cs typeface="+mn-cs"/>
              </a:rPr>
              <a:t>You must always be honest about your experience, qualifications and current role.</a:t>
            </a:r>
          </a:p>
          <a:p>
            <a:r>
              <a:rPr lang="en-US" sz="1200" b="1" i="0" kern="1200" dirty="0">
                <a:solidFill>
                  <a:schemeClr val="tx1"/>
                </a:solidFill>
                <a:effectLst/>
                <a:latin typeface="+mn-lt"/>
                <a:ea typeface="+mn-ea"/>
                <a:cs typeface="+mn-cs"/>
              </a:rPr>
              <a:t>67</a:t>
            </a:r>
            <a:r>
              <a:rPr lang="en-US" sz="1200" b="0" i="0" kern="1200" dirty="0">
                <a:solidFill>
                  <a:schemeClr val="tx1"/>
                </a:solidFill>
                <a:effectLst/>
                <a:latin typeface="+mn-lt"/>
                <a:ea typeface="+mn-ea"/>
                <a:cs typeface="+mn-cs"/>
              </a:rPr>
              <a:t>You must act with honesty and integrity when designing, </a:t>
            </a:r>
            <a:r>
              <a:rPr lang="en-US" sz="1200" b="0" i="0" kern="1200" dirty="0" err="1">
                <a:solidFill>
                  <a:schemeClr val="tx1"/>
                </a:solidFill>
                <a:effectLst/>
                <a:latin typeface="+mn-lt"/>
                <a:ea typeface="+mn-ea"/>
                <a:cs typeface="+mn-cs"/>
              </a:rPr>
              <a:t>organising</a:t>
            </a:r>
            <a:r>
              <a:rPr lang="en-US" sz="1200" b="0" i="0" kern="1200" dirty="0">
                <a:solidFill>
                  <a:schemeClr val="tx1"/>
                </a:solidFill>
                <a:effectLst/>
                <a:latin typeface="+mn-lt"/>
                <a:ea typeface="+mn-ea"/>
                <a:cs typeface="+mn-cs"/>
              </a:rPr>
              <a:t> or carrying out research, and follow national research governance guidelines and our guidance.</a:t>
            </a:r>
            <a:r>
              <a:rPr lang="en-US" sz="1200" b="0" i="0" kern="1200" baseline="30000" dirty="0">
                <a:solidFill>
                  <a:schemeClr val="tx1"/>
                </a:solidFill>
                <a:effectLst/>
                <a:latin typeface="+mn-lt"/>
                <a:ea typeface="+mn-ea"/>
                <a:cs typeface="+mn-cs"/>
              </a:rPr>
              <a:t>4</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Communicating information</a:t>
            </a:r>
          </a:p>
          <a:p>
            <a:r>
              <a:rPr lang="en-US" sz="1200" b="1" i="0" kern="1200" dirty="0">
                <a:solidFill>
                  <a:schemeClr val="tx1"/>
                </a:solidFill>
                <a:effectLst/>
                <a:latin typeface="+mn-lt"/>
                <a:ea typeface="+mn-ea"/>
                <a:cs typeface="+mn-cs"/>
              </a:rPr>
              <a:t>68</a:t>
            </a:r>
            <a:r>
              <a:rPr lang="en-US" sz="1200" b="0" i="0" kern="1200" dirty="0">
                <a:solidFill>
                  <a:schemeClr val="tx1"/>
                </a:solidFill>
                <a:effectLst/>
                <a:latin typeface="+mn-lt"/>
                <a:ea typeface="+mn-ea"/>
                <a:cs typeface="+mn-cs"/>
              </a:rPr>
              <a:t>You must be honest and trustworthy in all your communication with patients and colleagues. This means you must make clear the limits of your knowledge and make reasonable checks to make sure any information you give is accurate.</a:t>
            </a:r>
          </a:p>
          <a:p>
            <a:r>
              <a:rPr lang="en-US" sz="1200" b="1" i="0" kern="1200" dirty="0">
                <a:solidFill>
                  <a:schemeClr val="tx1"/>
                </a:solidFill>
                <a:effectLst/>
                <a:latin typeface="+mn-lt"/>
                <a:ea typeface="+mn-ea"/>
                <a:cs typeface="+mn-cs"/>
              </a:rPr>
              <a:t>69</a:t>
            </a:r>
            <a:r>
              <a:rPr lang="en-US" sz="1200" b="0" i="0" kern="1200" dirty="0">
                <a:solidFill>
                  <a:schemeClr val="tx1"/>
                </a:solidFill>
                <a:effectLst/>
                <a:latin typeface="+mn-lt"/>
                <a:ea typeface="+mn-ea"/>
                <a:cs typeface="+mn-cs"/>
              </a:rPr>
              <a:t>When communicating publicly, including speaking to or writing in the media, you must maintain patient confidentiality. You should remember when using social media that communications intended for friends or family may become more widely available.</a:t>
            </a:r>
            <a:r>
              <a:rPr lang="en-US" sz="1200" b="0" i="0" kern="1200" baseline="30000" dirty="0">
                <a:solidFill>
                  <a:schemeClr val="tx1"/>
                </a:solidFill>
                <a:effectLst/>
                <a:latin typeface="+mn-lt"/>
                <a:ea typeface="+mn-ea"/>
                <a:cs typeface="+mn-cs"/>
              </a:rPr>
              <a:t>14, 27</a:t>
            </a:r>
            <a:r>
              <a:rPr lang="en-US" sz="1200" b="0" i="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70</a:t>
            </a:r>
            <a:r>
              <a:rPr lang="en-US" sz="1200" b="0" i="0" kern="1200" dirty="0">
                <a:solidFill>
                  <a:schemeClr val="tx1"/>
                </a:solidFill>
                <a:effectLst/>
                <a:latin typeface="+mn-lt"/>
                <a:ea typeface="+mn-ea"/>
                <a:cs typeface="+mn-cs"/>
              </a:rPr>
              <a:t>When advertising your services, you must make sure the information you publish is factual and can be checked, and does not exploit patients’ vulnerability or lack of medical knowledge.</a:t>
            </a:r>
          </a:p>
          <a:p>
            <a:r>
              <a:rPr lang="en-US" sz="1200" b="1" i="0" kern="1200" dirty="0">
                <a:solidFill>
                  <a:schemeClr val="tx1"/>
                </a:solidFill>
                <a:effectLst/>
                <a:latin typeface="+mn-lt"/>
                <a:ea typeface="+mn-ea"/>
                <a:cs typeface="+mn-cs"/>
              </a:rPr>
              <a:t>71</a:t>
            </a:r>
            <a:r>
              <a:rPr lang="en-US" sz="1200" b="0" i="0" kern="1200" dirty="0">
                <a:solidFill>
                  <a:schemeClr val="tx1"/>
                </a:solidFill>
                <a:effectLst/>
                <a:latin typeface="+mn-lt"/>
                <a:ea typeface="+mn-ea"/>
                <a:cs typeface="+mn-cs"/>
              </a:rPr>
              <a:t>You must be honest and trustworthy when writing reports, and when completing or signing forms, reports and other documents.</a:t>
            </a:r>
            <a:r>
              <a:rPr lang="en-US" sz="1200" b="0" i="0" kern="1200" baseline="30000" dirty="0">
                <a:solidFill>
                  <a:schemeClr val="tx1"/>
                </a:solidFill>
                <a:effectLst/>
                <a:latin typeface="+mn-lt"/>
                <a:ea typeface="+mn-ea"/>
                <a:cs typeface="+mn-cs"/>
              </a:rPr>
              <a:t>22</a:t>
            </a:r>
            <a:r>
              <a:rPr lang="en-US" sz="1200" b="0" i="0" kern="1200" dirty="0">
                <a:solidFill>
                  <a:schemeClr val="tx1"/>
                </a:solidFill>
                <a:effectLst/>
                <a:latin typeface="+mn-lt"/>
                <a:ea typeface="+mn-ea"/>
                <a:cs typeface="+mn-cs"/>
              </a:rPr>
              <a:t> You must make sure that any documents you write or sign are not false or misleading.</a:t>
            </a:r>
          </a:p>
          <a:p>
            <a:r>
              <a:rPr lang="en-US" sz="1200" b="0" i="0" kern="1200" dirty="0">
                <a:solidFill>
                  <a:schemeClr val="tx1"/>
                </a:solidFill>
                <a:effectLst/>
                <a:latin typeface="+mn-lt"/>
                <a:ea typeface="+mn-ea"/>
                <a:cs typeface="+mn-cs"/>
              </a:rPr>
              <a:t>You must take reasonable steps to check the information is correct.</a:t>
            </a:r>
          </a:p>
          <a:p>
            <a:r>
              <a:rPr lang="en-US" sz="1200" b="0" i="0" kern="1200" dirty="0">
                <a:solidFill>
                  <a:schemeClr val="tx1"/>
                </a:solidFill>
                <a:effectLst/>
                <a:latin typeface="+mn-lt"/>
                <a:ea typeface="+mn-ea"/>
                <a:cs typeface="+mn-cs"/>
              </a:rPr>
              <a:t>You must not deliberately leave out relevant information.</a:t>
            </a:r>
          </a:p>
          <a:p>
            <a:r>
              <a:rPr lang="en-US" sz="1200" b="0" i="0" kern="1200" dirty="0">
                <a:solidFill>
                  <a:schemeClr val="tx1"/>
                </a:solidFill>
                <a:effectLst/>
                <a:latin typeface="+mn-lt"/>
                <a:ea typeface="+mn-ea"/>
                <a:cs typeface="+mn-cs"/>
              </a:rPr>
              <a:t>Openness and legal or disciplinary proceedings</a:t>
            </a:r>
          </a:p>
          <a:p>
            <a:r>
              <a:rPr lang="en-US" sz="1200" b="1" i="0" kern="1200" dirty="0">
                <a:solidFill>
                  <a:schemeClr val="tx1"/>
                </a:solidFill>
                <a:effectLst/>
                <a:latin typeface="+mn-lt"/>
                <a:ea typeface="+mn-ea"/>
                <a:cs typeface="+mn-cs"/>
              </a:rPr>
              <a:t>72</a:t>
            </a:r>
            <a:r>
              <a:rPr lang="en-US" sz="1200" b="0" i="0" kern="1200" dirty="0">
                <a:solidFill>
                  <a:schemeClr val="tx1"/>
                </a:solidFill>
                <a:effectLst/>
                <a:latin typeface="+mn-lt"/>
                <a:ea typeface="+mn-ea"/>
                <a:cs typeface="+mn-cs"/>
              </a:rPr>
              <a:t>You must be honest and trustworthy when giving evidence to courts or tribunals.</a:t>
            </a:r>
            <a:r>
              <a:rPr lang="en-US" sz="1200" b="0" i="0" kern="1200" baseline="30000" dirty="0">
                <a:solidFill>
                  <a:schemeClr val="tx1"/>
                </a:solidFill>
                <a:effectLst/>
                <a:latin typeface="+mn-lt"/>
                <a:ea typeface="+mn-ea"/>
                <a:cs typeface="+mn-cs"/>
              </a:rPr>
              <a:t>28</a:t>
            </a:r>
            <a:r>
              <a:rPr lang="en-US" sz="1200" b="0" i="0" kern="1200" dirty="0">
                <a:solidFill>
                  <a:schemeClr val="tx1"/>
                </a:solidFill>
                <a:effectLst/>
                <a:latin typeface="+mn-lt"/>
                <a:ea typeface="+mn-ea"/>
                <a:cs typeface="+mn-cs"/>
              </a:rPr>
              <a:t> You must make sure that any evidence you give or documents you write or sign are not false or misleading.</a:t>
            </a:r>
          </a:p>
          <a:p>
            <a:r>
              <a:rPr lang="en-US" sz="1200" b="0" i="0" kern="1200" dirty="0">
                <a:solidFill>
                  <a:schemeClr val="tx1"/>
                </a:solidFill>
                <a:effectLst/>
                <a:latin typeface="+mn-lt"/>
                <a:ea typeface="+mn-ea"/>
                <a:cs typeface="+mn-cs"/>
              </a:rPr>
              <a:t>You must take reasonable steps to check the information.</a:t>
            </a:r>
          </a:p>
          <a:p>
            <a:r>
              <a:rPr lang="en-US" sz="1200" b="0" i="0" kern="1200" dirty="0">
                <a:solidFill>
                  <a:schemeClr val="tx1"/>
                </a:solidFill>
                <a:effectLst/>
                <a:latin typeface="+mn-lt"/>
                <a:ea typeface="+mn-ea"/>
                <a:cs typeface="+mn-cs"/>
              </a:rPr>
              <a:t>You must not deliberately leave out relevant information.</a:t>
            </a:r>
          </a:p>
          <a:p>
            <a:r>
              <a:rPr lang="en-US" sz="1200" b="1" i="0" kern="1200" dirty="0">
                <a:solidFill>
                  <a:schemeClr val="tx1"/>
                </a:solidFill>
                <a:effectLst/>
                <a:latin typeface="+mn-lt"/>
                <a:ea typeface="+mn-ea"/>
                <a:cs typeface="+mn-cs"/>
              </a:rPr>
              <a:t>73</a:t>
            </a:r>
            <a:r>
              <a:rPr lang="en-US" sz="1200" b="0" i="0" kern="1200" dirty="0">
                <a:solidFill>
                  <a:schemeClr val="tx1"/>
                </a:solidFill>
                <a:effectLst/>
                <a:latin typeface="+mn-lt"/>
                <a:ea typeface="+mn-ea"/>
                <a:cs typeface="+mn-cs"/>
              </a:rPr>
              <a:t>You must cooperate with formal inquiries and complaints procedures and must offer all relevant information while following the guidance in </a:t>
            </a:r>
            <a:r>
              <a:rPr lang="en-US" sz="1200" b="0" i="1" u="sng" kern="1200" dirty="0">
                <a:solidFill>
                  <a:schemeClr val="tx1"/>
                </a:solidFill>
                <a:effectLst/>
                <a:latin typeface="+mn-lt"/>
                <a:ea typeface="+mn-ea"/>
                <a:cs typeface="+mn-cs"/>
                <a:hlinkClick r:id="rId3"/>
              </a:rPr>
              <a:t>Confidentiality</a:t>
            </a:r>
            <a:r>
              <a:rPr lang="en-US" sz="1200" b="0" i="0" kern="1200" dirty="0">
                <a:solidFill>
                  <a:schemeClr val="tx1"/>
                </a:solidFill>
                <a:effectLst/>
                <a:latin typeface="+mn-lt"/>
                <a:ea typeface="+mn-ea"/>
                <a:cs typeface="+mn-cs"/>
              </a:rPr>
              <a:t>.</a:t>
            </a:r>
          </a:p>
          <a:p>
            <a:r>
              <a:rPr lang="en-US" sz="1200" b="1" i="0" kern="1200" dirty="0">
                <a:solidFill>
                  <a:schemeClr val="tx1"/>
                </a:solidFill>
                <a:effectLst/>
                <a:latin typeface="+mn-lt"/>
                <a:ea typeface="+mn-ea"/>
                <a:cs typeface="+mn-cs"/>
              </a:rPr>
              <a:t>74</a:t>
            </a:r>
            <a:r>
              <a:rPr lang="en-US" sz="1200" b="0" i="0" kern="1200" dirty="0">
                <a:solidFill>
                  <a:schemeClr val="tx1"/>
                </a:solidFill>
                <a:effectLst/>
                <a:latin typeface="+mn-lt"/>
                <a:ea typeface="+mn-ea"/>
                <a:cs typeface="+mn-cs"/>
              </a:rPr>
              <a:t>You must make clear the limits of your competence and knowledge when giving evidence or acting as a witness.</a:t>
            </a:r>
            <a:r>
              <a:rPr lang="en-US" sz="1200" b="0" i="0" kern="1200" baseline="30000" dirty="0">
                <a:solidFill>
                  <a:schemeClr val="tx1"/>
                </a:solidFill>
                <a:effectLst/>
                <a:latin typeface="+mn-lt"/>
                <a:ea typeface="+mn-ea"/>
                <a:cs typeface="+mn-cs"/>
              </a:rPr>
              <a:t>28</a:t>
            </a:r>
            <a:r>
              <a:rPr lang="en-US" sz="1200" b="0" i="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75</a:t>
            </a:r>
            <a:r>
              <a:rPr lang="en-US" sz="1200" b="0" i="0" kern="1200" dirty="0">
                <a:solidFill>
                  <a:schemeClr val="tx1"/>
                </a:solidFill>
                <a:effectLst/>
                <a:latin typeface="+mn-lt"/>
                <a:ea typeface="+mn-ea"/>
                <a:cs typeface="+mn-cs"/>
              </a:rPr>
              <a:t>You must tell us without delay if, anywhere in the world:</a:t>
            </a:r>
          </a:p>
          <a:p>
            <a:r>
              <a:rPr lang="en-US" sz="1200" b="0" i="0" kern="1200" dirty="0">
                <a:solidFill>
                  <a:schemeClr val="tx1"/>
                </a:solidFill>
                <a:effectLst/>
                <a:latin typeface="+mn-lt"/>
                <a:ea typeface="+mn-ea"/>
                <a:cs typeface="+mn-cs"/>
              </a:rPr>
              <a:t>you have accepted a caution from the police or been </a:t>
            </a:r>
            <a:r>
              <a:rPr lang="en-US" sz="1200" b="0" i="0" kern="1200" dirty="0" err="1">
                <a:solidFill>
                  <a:schemeClr val="tx1"/>
                </a:solidFill>
                <a:effectLst/>
                <a:latin typeface="+mn-lt"/>
                <a:ea typeface="+mn-ea"/>
                <a:cs typeface="+mn-cs"/>
              </a:rPr>
              <a:t>criticised</a:t>
            </a:r>
            <a:r>
              <a:rPr lang="en-US" sz="1200" b="0" i="0" kern="1200" dirty="0">
                <a:solidFill>
                  <a:schemeClr val="tx1"/>
                </a:solidFill>
                <a:effectLst/>
                <a:latin typeface="+mn-lt"/>
                <a:ea typeface="+mn-ea"/>
                <a:cs typeface="+mn-cs"/>
              </a:rPr>
              <a:t> by an official inquiry</a:t>
            </a:r>
          </a:p>
          <a:p>
            <a:r>
              <a:rPr lang="en-US" sz="1200" b="0" i="0" kern="1200" dirty="0">
                <a:solidFill>
                  <a:schemeClr val="tx1"/>
                </a:solidFill>
                <a:effectLst/>
                <a:latin typeface="+mn-lt"/>
                <a:ea typeface="+mn-ea"/>
                <a:cs typeface="+mn-cs"/>
              </a:rPr>
              <a:t>you have been charged with or found guilty of a criminal offence</a:t>
            </a:r>
          </a:p>
          <a:p>
            <a:r>
              <a:rPr lang="en-US" sz="1200" b="0" i="0" kern="1200" dirty="0">
                <a:solidFill>
                  <a:schemeClr val="tx1"/>
                </a:solidFill>
                <a:effectLst/>
                <a:latin typeface="+mn-lt"/>
                <a:ea typeface="+mn-ea"/>
                <a:cs typeface="+mn-cs"/>
              </a:rPr>
              <a:t>another professional body has made a finding against your registration as a result of fitness to </a:t>
            </a:r>
            <a:r>
              <a:rPr lang="en-US" sz="1200" b="0" i="0" kern="1200" dirty="0" err="1">
                <a:solidFill>
                  <a:schemeClr val="tx1"/>
                </a:solidFill>
                <a:effectLst/>
                <a:latin typeface="+mn-lt"/>
                <a:ea typeface="+mn-ea"/>
                <a:cs typeface="+mn-cs"/>
              </a:rPr>
              <a:t>practise</a:t>
            </a:r>
            <a:r>
              <a:rPr lang="en-US" sz="1200" b="0" i="0" kern="1200" dirty="0">
                <a:solidFill>
                  <a:schemeClr val="tx1"/>
                </a:solidFill>
                <a:effectLst/>
                <a:latin typeface="+mn-lt"/>
                <a:ea typeface="+mn-ea"/>
                <a:cs typeface="+mn-cs"/>
              </a:rPr>
              <a:t> procedures.</a:t>
            </a:r>
            <a:r>
              <a:rPr lang="en-US" sz="1200" b="0" i="0" kern="1200" baseline="30000" dirty="0">
                <a:solidFill>
                  <a:schemeClr val="tx1"/>
                </a:solidFill>
                <a:effectLst/>
                <a:latin typeface="+mn-lt"/>
                <a:ea typeface="+mn-ea"/>
                <a:cs typeface="+mn-cs"/>
              </a:rPr>
              <a:t>29</a:t>
            </a:r>
            <a:r>
              <a:rPr lang="en-US" sz="1200" b="0" i="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76</a:t>
            </a:r>
            <a:r>
              <a:rPr lang="en-US" sz="1200" b="0" i="0" kern="1200" dirty="0">
                <a:solidFill>
                  <a:schemeClr val="tx1"/>
                </a:solidFill>
                <a:effectLst/>
                <a:latin typeface="+mn-lt"/>
                <a:ea typeface="+mn-ea"/>
                <a:cs typeface="+mn-cs"/>
              </a:rPr>
              <a:t>If you are suspended by an </a:t>
            </a:r>
            <a:r>
              <a:rPr lang="en-US" sz="1200" b="0" i="0" kern="1200" dirty="0" err="1">
                <a:solidFill>
                  <a:schemeClr val="tx1"/>
                </a:solidFill>
                <a:effectLst/>
                <a:latin typeface="+mn-lt"/>
                <a:ea typeface="+mn-ea"/>
                <a:cs typeface="+mn-cs"/>
              </a:rPr>
              <a:t>organisation</a:t>
            </a:r>
            <a:r>
              <a:rPr lang="en-US" sz="1200" b="0" i="0" kern="1200" dirty="0">
                <a:solidFill>
                  <a:schemeClr val="tx1"/>
                </a:solidFill>
                <a:effectLst/>
                <a:latin typeface="+mn-lt"/>
                <a:ea typeface="+mn-ea"/>
                <a:cs typeface="+mn-cs"/>
              </a:rPr>
              <a:t> from a medical post, or have restrictions placed on your practice, you must, without delay, inform any other </a:t>
            </a:r>
            <a:r>
              <a:rPr lang="en-US" sz="1200" b="0" i="0" kern="1200" dirty="0" err="1">
                <a:solidFill>
                  <a:schemeClr val="tx1"/>
                </a:solidFill>
                <a:effectLst/>
                <a:latin typeface="+mn-lt"/>
                <a:ea typeface="+mn-ea"/>
                <a:cs typeface="+mn-cs"/>
              </a:rPr>
              <a:t>organisations</a:t>
            </a:r>
            <a:r>
              <a:rPr lang="en-US" sz="1200" b="0" i="0" kern="1200" dirty="0">
                <a:solidFill>
                  <a:schemeClr val="tx1"/>
                </a:solidFill>
                <a:effectLst/>
                <a:latin typeface="+mn-lt"/>
                <a:ea typeface="+mn-ea"/>
                <a:cs typeface="+mn-cs"/>
              </a:rPr>
              <a:t> you carry out medical work for and any patients you see independently.</a:t>
            </a:r>
          </a:p>
          <a:p>
            <a:r>
              <a:rPr lang="en-US" sz="1200" b="0" i="0" kern="1200" dirty="0">
                <a:solidFill>
                  <a:schemeClr val="tx1"/>
                </a:solidFill>
                <a:effectLst/>
                <a:latin typeface="+mn-lt"/>
                <a:ea typeface="+mn-ea"/>
                <a:cs typeface="+mn-cs"/>
              </a:rPr>
              <a:t>Honesty in financial dealings</a:t>
            </a:r>
          </a:p>
          <a:p>
            <a:r>
              <a:rPr lang="en-US" sz="1200" b="1" i="0" kern="1200" dirty="0">
                <a:solidFill>
                  <a:schemeClr val="tx1"/>
                </a:solidFill>
                <a:effectLst/>
                <a:latin typeface="+mn-lt"/>
                <a:ea typeface="+mn-ea"/>
                <a:cs typeface="+mn-cs"/>
              </a:rPr>
              <a:t>77</a:t>
            </a:r>
            <a:r>
              <a:rPr lang="en-US" sz="1200" b="0" i="0" kern="1200" dirty="0">
                <a:solidFill>
                  <a:schemeClr val="tx1"/>
                </a:solidFill>
                <a:effectLst/>
                <a:latin typeface="+mn-lt"/>
                <a:ea typeface="+mn-ea"/>
                <a:cs typeface="+mn-cs"/>
              </a:rPr>
              <a:t>You must be honest in financial and commercial dealings with patients, employers, insurers and other </a:t>
            </a:r>
            <a:r>
              <a:rPr lang="en-US" sz="1200" b="0" i="0" kern="1200" dirty="0" err="1">
                <a:solidFill>
                  <a:schemeClr val="tx1"/>
                </a:solidFill>
                <a:effectLst/>
                <a:latin typeface="+mn-lt"/>
                <a:ea typeface="+mn-ea"/>
                <a:cs typeface="+mn-cs"/>
              </a:rPr>
              <a:t>organisations</a:t>
            </a:r>
            <a:r>
              <a:rPr lang="en-US" sz="1200" b="0" i="0" kern="1200" dirty="0">
                <a:solidFill>
                  <a:schemeClr val="tx1"/>
                </a:solidFill>
                <a:effectLst/>
                <a:latin typeface="+mn-lt"/>
                <a:ea typeface="+mn-ea"/>
                <a:cs typeface="+mn-cs"/>
              </a:rPr>
              <a:t> or individuals.</a:t>
            </a:r>
            <a:r>
              <a:rPr lang="en-US" sz="1200" b="0" i="0" kern="1200" baseline="30000" dirty="0">
                <a:solidFill>
                  <a:schemeClr val="tx1"/>
                </a:solidFill>
                <a:effectLst/>
                <a:latin typeface="+mn-lt"/>
                <a:ea typeface="+mn-ea"/>
                <a:cs typeface="+mn-cs"/>
              </a:rPr>
              <a:t>30</a:t>
            </a:r>
            <a:r>
              <a:rPr lang="en-US" sz="1200" b="0" i="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78</a:t>
            </a:r>
            <a:r>
              <a:rPr lang="en-US" sz="1200" b="0" i="0" kern="1200" dirty="0">
                <a:solidFill>
                  <a:schemeClr val="tx1"/>
                </a:solidFill>
                <a:effectLst/>
                <a:latin typeface="+mn-lt"/>
                <a:ea typeface="+mn-ea"/>
                <a:cs typeface="+mn-cs"/>
              </a:rPr>
              <a:t>You must not allow any interests you have to affect the way you prescribe for, treat, refer or commission services for patients.</a:t>
            </a:r>
          </a:p>
          <a:p>
            <a:r>
              <a:rPr lang="en-US" sz="1200" b="1" i="0" kern="1200" dirty="0">
                <a:solidFill>
                  <a:schemeClr val="tx1"/>
                </a:solidFill>
                <a:effectLst/>
                <a:latin typeface="+mn-lt"/>
                <a:ea typeface="+mn-ea"/>
                <a:cs typeface="+mn-cs"/>
              </a:rPr>
              <a:t>79</a:t>
            </a:r>
            <a:r>
              <a:rPr lang="en-US" sz="1200" b="0" i="0" kern="1200" dirty="0">
                <a:solidFill>
                  <a:schemeClr val="tx1"/>
                </a:solidFill>
                <a:effectLst/>
                <a:latin typeface="+mn-lt"/>
                <a:ea typeface="+mn-ea"/>
                <a:cs typeface="+mn-cs"/>
              </a:rPr>
              <a:t>If you are faced with a conflict of interest, you must be open about the conflict, declaring your interest formally, and you should be prepared to exclude yourself from decision making.</a:t>
            </a:r>
          </a:p>
          <a:p>
            <a:r>
              <a:rPr lang="en-US" sz="1200" b="1" i="0" kern="1200" dirty="0">
                <a:solidFill>
                  <a:schemeClr val="tx1"/>
                </a:solidFill>
                <a:effectLst/>
                <a:latin typeface="+mn-lt"/>
                <a:ea typeface="+mn-ea"/>
                <a:cs typeface="+mn-cs"/>
              </a:rPr>
              <a:t>80</a:t>
            </a:r>
            <a:r>
              <a:rPr lang="en-US" sz="1200" b="0" i="0" kern="1200" dirty="0">
                <a:solidFill>
                  <a:schemeClr val="tx1"/>
                </a:solidFill>
                <a:effectLst/>
                <a:latin typeface="+mn-lt"/>
                <a:ea typeface="+mn-ea"/>
                <a:cs typeface="+mn-cs"/>
              </a:rPr>
              <a:t>You must not ask for or accept – from patients, colleagues or others – any inducement, gift or hospitality that may affect or be seen to affect the way you prescribe for, treat or refer patients or commission services for patients. You must not offer these inducements.</a:t>
            </a:r>
          </a:p>
          <a:p>
            <a:br>
              <a:rPr lang="en-US" dirty="0"/>
            </a:br>
            <a:r>
              <a:rPr lang="tr-TR" b="1" dirty="0"/>
              <a:t>SAFETY AND QUALITY</a:t>
            </a:r>
          </a:p>
          <a:p>
            <a:r>
              <a:rPr lang="en-US" sz="1200" b="0" i="0" kern="1200" dirty="0">
                <a:solidFill>
                  <a:schemeClr val="tx1"/>
                </a:solidFill>
                <a:effectLst/>
                <a:latin typeface="+mn-lt"/>
                <a:ea typeface="+mn-ea"/>
                <a:cs typeface="+mn-cs"/>
              </a:rPr>
              <a:t>Contribute to and comply with systems to protect patients</a:t>
            </a:r>
          </a:p>
          <a:p>
            <a:r>
              <a:rPr lang="en-US" sz="1200" b="1" i="0" kern="1200" dirty="0">
                <a:solidFill>
                  <a:schemeClr val="tx1"/>
                </a:solidFill>
                <a:effectLst/>
                <a:latin typeface="+mn-lt"/>
                <a:ea typeface="+mn-ea"/>
                <a:cs typeface="+mn-cs"/>
              </a:rPr>
              <a:t>22</a:t>
            </a:r>
            <a:r>
              <a:rPr lang="en-US" sz="1200" b="0" i="0" kern="1200" dirty="0">
                <a:solidFill>
                  <a:schemeClr val="tx1"/>
                </a:solidFill>
                <a:effectLst/>
                <a:latin typeface="+mn-lt"/>
                <a:ea typeface="+mn-ea"/>
                <a:cs typeface="+mn-cs"/>
              </a:rPr>
              <a:t>You must take part in systems of quality assurance and quality improvement to promote patient safety. This includes:</a:t>
            </a:r>
          </a:p>
          <a:p>
            <a:r>
              <a:rPr lang="en-US" sz="1200" b="0" i="0" kern="1200" dirty="0">
                <a:solidFill>
                  <a:schemeClr val="tx1"/>
                </a:solidFill>
                <a:effectLst/>
                <a:latin typeface="+mn-lt"/>
                <a:ea typeface="+mn-ea"/>
                <a:cs typeface="+mn-cs"/>
              </a:rPr>
              <a:t>taking part in regular reviews and audits of your own work and that of your team, responding constructively to the outcomes, taking steps to address any problems and carrying out further training where necessary</a:t>
            </a:r>
          </a:p>
          <a:p>
            <a:r>
              <a:rPr lang="en-US" sz="1200" b="0" i="0" kern="1200" dirty="0">
                <a:solidFill>
                  <a:schemeClr val="tx1"/>
                </a:solidFill>
                <a:effectLst/>
                <a:latin typeface="+mn-lt"/>
                <a:ea typeface="+mn-ea"/>
                <a:cs typeface="+mn-cs"/>
              </a:rPr>
              <a:t>regularly reflecting on your standards of practice and the care you provide</a:t>
            </a:r>
          </a:p>
          <a:p>
            <a:r>
              <a:rPr lang="en-US" sz="1200" b="0" i="0" kern="1200" dirty="0">
                <a:solidFill>
                  <a:schemeClr val="tx1"/>
                </a:solidFill>
                <a:effectLst/>
                <a:latin typeface="+mn-lt"/>
                <a:ea typeface="+mn-ea"/>
                <a:cs typeface="+mn-cs"/>
              </a:rPr>
              <a:t>reviewing patient feedback where it is available.</a:t>
            </a:r>
          </a:p>
          <a:p>
            <a:r>
              <a:rPr lang="en-US" sz="1200" b="1" i="0" kern="1200" dirty="0">
                <a:solidFill>
                  <a:schemeClr val="tx1"/>
                </a:solidFill>
                <a:effectLst/>
                <a:latin typeface="+mn-lt"/>
                <a:ea typeface="+mn-ea"/>
                <a:cs typeface="+mn-cs"/>
              </a:rPr>
              <a:t>23</a:t>
            </a:r>
            <a:r>
              <a:rPr lang="en-US" sz="1200" b="0" i="0" kern="1200" dirty="0">
                <a:solidFill>
                  <a:schemeClr val="tx1"/>
                </a:solidFill>
                <a:effectLst/>
                <a:latin typeface="+mn-lt"/>
                <a:ea typeface="+mn-ea"/>
                <a:cs typeface="+mn-cs"/>
              </a:rPr>
              <a:t>To help keep patients safe you must:</a:t>
            </a:r>
          </a:p>
          <a:p>
            <a:r>
              <a:rPr lang="en-US" sz="1200" b="0" i="0" kern="1200" dirty="0">
                <a:solidFill>
                  <a:schemeClr val="tx1"/>
                </a:solidFill>
                <a:effectLst/>
                <a:latin typeface="+mn-lt"/>
                <a:ea typeface="+mn-ea"/>
                <a:cs typeface="+mn-cs"/>
              </a:rPr>
              <a:t>contribute to confidential inquiries</a:t>
            </a:r>
          </a:p>
          <a:p>
            <a:r>
              <a:rPr lang="en-US" sz="1200" b="0" i="0" kern="1200" dirty="0">
                <a:solidFill>
                  <a:schemeClr val="tx1"/>
                </a:solidFill>
                <a:effectLst/>
                <a:latin typeface="+mn-lt"/>
                <a:ea typeface="+mn-ea"/>
                <a:cs typeface="+mn-cs"/>
              </a:rPr>
              <a:t>contribute to adverse event recognition</a:t>
            </a:r>
          </a:p>
          <a:p>
            <a:r>
              <a:rPr lang="en-US" sz="1200" b="0" i="0" kern="1200" dirty="0">
                <a:solidFill>
                  <a:schemeClr val="tx1"/>
                </a:solidFill>
                <a:effectLst/>
                <a:latin typeface="+mn-lt"/>
                <a:ea typeface="+mn-ea"/>
                <a:cs typeface="+mn-cs"/>
              </a:rPr>
              <a:t>report adverse incidents involving medical devices that put or have the potential to put the safety of a patient, or another person, at risk</a:t>
            </a:r>
          </a:p>
          <a:p>
            <a:r>
              <a:rPr lang="en-US" sz="1200" b="0" i="0" kern="1200" dirty="0">
                <a:solidFill>
                  <a:schemeClr val="tx1"/>
                </a:solidFill>
                <a:effectLst/>
                <a:latin typeface="+mn-lt"/>
                <a:ea typeface="+mn-ea"/>
                <a:cs typeface="+mn-cs"/>
              </a:rPr>
              <a:t>report suspected adverse drug reactions</a:t>
            </a:r>
          </a:p>
          <a:p>
            <a:r>
              <a:rPr lang="en-US" sz="1200" b="0" i="0" kern="1200" dirty="0">
                <a:solidFill>
                  <a:schemeClr val="tx1"/>
                </a:solidFill>
                <a:effectLst/>
                <a:latin typeface="+mn-lt"/>
                <a:ea typeface="+mn-ea"/>
                <a:cs typeface="+mn-cs"/>
              </a:rPr>
              <a:t>respond to requests from </a:t>
            </a:r>
            <a:r>
              <a:rPr lang="en-US" sz="1200" b="0" i="0" kern="1200" dirty="0" err="1">
                <a:solidFill>
                  <a:schemeClr val="tx1"/>
                </a:solidFill>
                <a:effectLst/>
                <a:latin typeface="+mn-lt"/>
                <a:ea typeface="+mn-ea"/>
                <a:cs typeface="+mn-cs"/>
              </a:rPr>
              <a:t>organisations</a:t>
            </a:r>
            <a:r>
              <a:rPr lang="en-US" sz="1200" b="0" i="0" kern="1200" dirty="0">
                <a:solidFill>
                  <a:schemeClr val="tx1"/>
                </a:solidFill>
                <a:effectLst/>
                <a:latin typeface="+mn-lt"/>
                <a:ea typeface="+mn-ea"/>
                <a:cs typeface="+mn-cs"/>
              </a:rPr>
              <a:t> monitoring public health. When providing information for these purposes you should still respect patients’ confidentiality.</a:t>
            </a:r>
            <a:r>
              <a:rPr lang="en-US" sz="1200" b="0" i="0" kern="1200" baseline="30000" dirty="0">
                <a:solidFill>
                  <a:schemeClr val="tx1"/>
                </a:solidFill>
                <a:effectLst/>
                <a:latin typeface="+mn-lt"/>
                <a:ea typeface="+mn-ea"/>
                <a:cs typeface="+mn-cs"/>
              </a:rPr>
              <a:t>14</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Respond to risks to safety</a:t>
            </a:r>
          </a:p>
          <a:p>
            <a:r>
              <a:rPr lang="en-US" sz="1200" b="1" i="0" kern="1200" dirty="0">
                <a:solidFill>
                  <a:schemeClr val="tx1"/>
                </a:solidFill>
                <a:effectLst/>
                <a:latin typeface="+mn-lt"/>
                <a:ea typeface="+mn-ea"/>
                <a:cs typeface="+mn-cs"/>
              </a:rPr>
              <a:t>24</a:t>
            </a:r>
            <a:r>
              <a:rPr lang="en-US" sz="1200" b="0" i="0" kern="1200" dirty="0">
                <a:solidFill>
                  <a:schemeClr val="tx1"/>
                </a:solidFill>
                <a:effectLst/>
                <a:latin typeface="+mn-lt"/>
                <a:ea typeface="+mn-ea"/>
                <a:cs typeface="+mn-cs"/>
              </a:rPr>
              <a:t>You must promote and encourage a culture that allows all staff to raise concerns openly and safely.</a:t>
            </a:r>
            <a:r>
              <a:rPr lang="en-US" sz="1200" b="0" i="0" kern="1200" baseline="30000" dirty="0">
                <a:solidFill>
                  <a:schemeClr val="tx1"/>
                </a:solidFill>
                <a:effectLst/>
                <a:latin typeface="+mn-lt"/>
                <a:ea typeface="+mn-ea"/>
                <a:cs typeface="+mn-cs"/>
              </a:rPr>
              <a:t>3</a:t>
            </a:r>
            <a:r>
              <a:rPr lang="en-US" sz="1200" b="0" i="0" kern="1200" dirty="0">
                <a:solidFill>
                  <a:schemeClr val="tx1"/>
                </a:solidFill>
                <a:effectLst/>
                <a:latin typeface="+mn-lt"/>
                <a:ea typeface="+mn-ea"/>
                <a:cs typeface="+mn-cs"/>
              </a:rPr>
              <a:t> </a:t>
            </a:r>
            <a:r>
              <a:rPr lang="en-US" sz="1200" b="0" i="0" kern="1200" baseline="30000" dirty="0">
                <a:solidFill>
                  <a:schemeClr val="tx1"/>
                </a:solidFill>
                <a:effectLst/>
                <a:latin typeface="+mn-lt"/>
                <a:ea typeface="+mn-ea"/>
                <a:cs typeface="+mn-cs"/>
              </a:rPr>
              <a:t>15</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25</a:t>
            </a:r>
            <a:r>
              <a:rPr lang="en-US" sz="1200" b="0" i="0" kern="1200" dirty="0">
                <a:solidFill>
                  <a:schemeClr val="tx1"/>
                </a:solidFill>
                <a:effectLst/>
                <a:latin typeface="+mn-lt"/>
                <a:ea typeface="+mn-ea"/>
                <a:cs typeface="+mn-cs"/>
              </a:rPr>
              <a:t>You must take prompt action if you think that patient safety, dignity or comfort is or may be seriously compromised.</a:t>
            </a:r>
          </a:p>
          <a:p>
            <a:r>
              <a:rPr lang="en-US" sz="1200" b="0" i="0" kern="1200" dirty="0">
                <a:solidFill>
                  <a:schemeClr val="tx1"/>
                </a:solidFill>
                <a:effectLst/>
                <a:latin typeface="+mn-lt"/>
                <a:ea typeface="+mn-ea"/>
                <a:cs typeface="+mn-cs"/>
              </a:rPr>
              <a:t>If a patient is not receiving basic care to meet their needs, you must immediately tell someone who is in a position to act straight away.</a:t>
            </a:r>
          </a:p>
          <a:p>
            <a:r>
              <a:rPr lang="en-US" sz="1200" b="0" i="0" kern="1200" dirty="0">
                <a:solidFill>
                  <a:schemeClr val="tx1"/>
                </a:solidFill>
                <a:effectLst/>
                <a:latin typeface="+mn-lt"/>
                <a:ea typeface="+mn-ea"/>
                <a:cs typeface="+mn-cs"/>
              </a:rPr>
              <a:t>If patients are at risk because of inadequate premises, equipment</a:t>
            </a:r>
            <a:r>
              <a:rPr lang="en-US" sz="1200" b="0" i="0" kern="1200" baseline="30000" dirty="0">
                <a:solidFill>
                  <a:schemeClr val="tx1"/>
                </a:solidFill>
                <a:effectLst/>
                <a:latin typeface="+mn-lt"/>
                <a:ea typeface="+mn-ea"/>
                <a:cs typeface="+mn-cs"/>
              </a:rPr>
              <a:t>13</a:t>
            </a:r>
            <a:r>
              <a:rPr lang="en-US" sz="1200" b="0" i="0" kern="1200" dirty="0">
                <a:solidFill>
                  <a:schemeClr val="tx1"/>
                </a:solidFill>
                <a:effectLst/>
                <a:latin typeface="+mn-lt"/>
                <a:ea typeface="+mn-ea"/>
                <a:cs typeface="+mn-cs"/>
              </a:rPr>
              <a:t> or other resources, policies or systems, you should put the matter right if that is possible. You must raise your concern in line with our guidance </a:t>
            </a:r>
            <a:r>
              <a:rPr lang="en-US" sz="1200" b="0" i="0" kern="1200" baseline="30000" dirty="0">
                <a:solidFill>
                  <a:schemeClr val="tx1"/>
                </a:solidFill>
                <a:effectLst/>
                <a:latin typeface="+mn-lt"/>
                <a:ea typeface="+mn-ea"/>
                <a:cs typeface="+mn-cs"/>
              </a:rPr>
              <a:t>15</a:t>
            </a:r>
            <a:r>
              <a:rPr lang="en-US" sz="1200" b="0" i="0" kern="1200" dirty="0">
                <a:solidFill>
                  <a:schemeClr val="tx1"/>
                </a:solidFill>
                <a:effectLst/>
                <a:latin typeface="+mn-lt"/>
                <a:ea typeface="+mn-ea"/>
                <a:cs typeface="+mn-cs"/>
              </a:rPr>
              <a:t> and your workplace policy. You should also make a record of the steps you have taken.</a:t>
            </a:r>
          </a:p>
          <a:p>
            <a:r>
              <a:rPr lang="en-US" sz="1200" b="0" i="0" kern="1200" dirty="0">
                <a:solidFill>
                  <a:schemeClr val="tx1"/>
                </a:solidFill>
                <a:effectLst/>
                <a:latin typeface="+mn-lt"/>
                <a:ea typeface="+mn-ea"/>
                <a:cs typeface="+mn-cs"/>
              </a:rPr>
              <a:t>If you have concerns that a colleague may not be fit to </a:t>
            </a:r>
            <a:r>
              <a:rPr lang="en-US" sz="1200" b="0" i="0" kern="1200" dirty="0" err="1">
                <a:solidFill>
                  <a:schemeClr val="tx1"/>
                </a:solidFill>
                <a:effectLst/>
                <a:latin typeface="+mn-lt"/>
                <a:ea typeface="+mn-ea"/>
                <a:cs typeface="+mn-cs"/>
              </a:rPr>
              <a:t>practise</a:t>
            </a:r>
            <a:r>
              <a:rPr lang="en-US" sz="1200" b="0" i="0" kern="1200" dirty="0">
                <a:solidFill>
                  <a:schemeClr val="tx1"/>
                </a:solidFill>
                <a:effectLst/>
                <a:latin typeface="+mn-lt"/>
                <a:ea typeface="+mn-ea"/>
                <a:cs typeface="+mn-cs"/>
              </a:rPr>
              <a:t> and may be putting patients at risk, you must ask for advice from a colleague, your </a:t>
            </a:r>
            <a:r>
              <a:rPr lang="en-US" sz="1200" b="0" i="0" kern="1200" dirty="0" err="1">
                <a:solidFill>
                  <a:schemeClr val="tx1"/>
                </a:solidFill>
                <a:effectLst/>
                <a:latin typeface="+mn-lt"/>
                <a:ea typeface="+mn-ea"/>
                <a:cs typeface="+mn-cs"/>
              </a:rPr>
              <a:t>defence</a:t>
            </a:r>
            <a:r>
              <a:rPr lang="en-US" sz="1200" b="0" i="0" kern="1200" dirty="0">
                <a:solidFill>
                  <a:schemeClr val="tx1"/>
                </a:solidFill>
                <a:effectLst/>
                <a:latin typeface="+mn-lt"/>
                <a:ea typeface="+mn-ea"/>
                <a:cs typeface="+mn-cs"/>
              </a:rPr>
              <a:t> body or us. If you are still concerned you must report this, in line with our guidance and your workplace policy, and make a record of the steps you have taken.</a:t>
            </a:r>
            <a:r>
              <a:rPr lang="en-US" sz="1200" b="0" i="0" kern="1200" baseline="30000" dirty="0">
                <a:solidFill>
                  <a:schemeClr val="tx1"/>
                </a:solidFill>
                <a:effectLst/>
                <a:latin typeface="+mn-lt"/>
                <a:ea typeface="+mn-ea"/>
                <a:cs typeface="+mn-cs"/>
              </a:rPr>
              <a:t>15</a:t>
            </a:r>
            <a:r>
              <a:rPr lang="en-US" sz="1200" b="0" i="0" kern="1200" dirty="0">
                <a:solidFill>
                  <a:schemeClr val="tx1"/>
                </a:solidFill>
                <a:effectLst/>
                <a:latin typeface="+mn-lt"/>
                <a:ea typeface="+mn-ea"/>
                <a:cs typeface="+mn-cs"/>
              </a:rPr>
              <a:t> </a:t>
            </a:r>
            <a:r>
              <a:rPr lang="en-US" sz="1200" b="0" i="0" kern="1200" baseline="30000" dirty="0">
                <a:solidFill>
                  <a:schemeClr val="tx1"/>
                </a:solidFill>
                <a:effectLst/>
                <a:latin typeface="+mn-lt"/>
                <a:ea typeface="+mn-ea"/>
                <a:cs typeface="+mn-cs"/>
              </a:rPr>
              <a:t>16</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26</a:t>
            </a:r>
            <a:r>
              <a:rPr lang="en-US" sz="1200" b="0" i="0" kern="1200" dirty="0">
                <a:solidFill>
                  <a:schemeClr val="tx1"/>
                </a:solidFill>
                <a:effectLst/>
                <a:latin typeface="+mn-lt"/>
                <a:ea typeface="+mn-ea"/>
                <a:cs typeface="+mn-cs"/>
              </a:rPr>
              <a:t>You must offer help if emergencies arise in clinical settings or in the community, taking account of your own safety, your competence and the availability of other options for care.</a:t>
            </a:r>
          </a:p>
          <a:p>
            <a:r>
              <a:rPr lang="en-US" sz="1200" b="1" i="0" kern="1200" dirty="0">
                <a:solidFill>
                  <a:schemeClr val="tx1"/>
                </a:solidFill>
                <a:effectLst/>
                <a:latin typeface="+mn-lt"/>
                <a:ea typeface="+mn-ea"/>
                <a:cs typeface="+mn-cs"/>
              </a:rPr>
              <a:t>27</a:t>
            </a:r>
            <a:r>
              <a:rPr lang="en-US" sz="1200" b="0" i="0" kern="1200" dirty="0">
                <a:solidFill>
                  <a:schemeClr val="tx1"/>
                </a:solidFill>
                <a:effectLst/>
                <a:latin typeface="+mn-lt"/>
                <a:ea typeface="+mn-ea"/>
                <a:cs typeface="+mn-cs"/>
              </a:rPr>
              <a:t>Whether or not you have vulnerable</a:t>
            </a:r>
            <a:r>
              <a:rPr lang="en-US" sz="1200" b="0" i="0" kern="1200" baseline="30000" dirty="0">
                <a:solidFill>
                  <a:schemeClr val="tx1"/>
                </a:solidFill>
                <a:effectLst/>
                <a:latin typeface="+mn-lt"/>
                <a:ea typeface="+mn-ea"/>
                <a:cs typeface="+mn-cs"/>
              </a:rPr>
              <a:t>17</a:t>
            </a:r>
            <a:r>
              <a:rPr lang="en-US" sz="1200" b="0" i="0" kern="1200" dirty="0">
                <a:solidFill>
                  <a:schemeClr val="tx1"/>
                </a:solidFill>
                <a:effectLst/>
                <a:latin typeface="+mn-lt"/>
                <a:ea typeface="+mn-ea"/>
                <a:cs typeface="+mn-cs"/>
              </a:rPr>
              <a:t>  adults or children and young people as patients, you should consider their needs and welfare and offer them help if you think their rights have been abused or denied.</a:t>
            </a:r>
            <a:r>
              <a:rPr lang="en-US" sz="1200" b="0" i="0" kern="1200" baseline="30000" dirty="0">
                <a:solidFill>
                  <a:schemeClr val="tx1"/>
                </a:solidFill>
                <a:effectLst/>
                <a:latin typeface="+mn-lt"/>
                <a:ea typeface="+mn-ea"/>
                <a:cs typeface="+mn-cs"/>
              </a:rPr>
              <a:t>18</a:t>
            </a:r>
            <a:r>
              <a:rPr lang="en-US" sz="1200" b="0" i="0" kern="1200" dirty="0">
                <a:solidFill>
                  <a:schemeClr val="tx1"/>
                </a:solidFill>
                <a:effectLst/>
                <a:latin typeface="+mn-lt"/>
                <a:ea typeface="+mn-ea"/>
                <a:cs typeface="+mn-cs"/>
              </a:rPr>
              <a:t> </a:t>
            </a:r>
            <a:r>
              <a:rPr lang="en-US" sz="1200" b="0" i="0" kern="1200" baseline="30000" dirty="0">
                <a:solidFill>
                  <a:schemeClr val="tx1"/>
                </a:solidFill>
                <a:effectLst/>
                <a:latin typeface="+mn-lt"/>
                <a:ea typeface="+mn-ea"/>
                <a:cs typeface="+mn-cs"/>
              </a:rPr>
              <a:t>19</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Risks posed by your health</a:t>
            </a:r>
          </a:p>
          <a:p>
            <a:r>
              <a:rPr lang="en-US" sz="1200" b="1" i="0" kern="1200" dirty="0">
                <a:solidFill>
                  <a:schemeClr val="tx1"/>
                </a:solidFill>
                <a:effectLst/>
                <a:latin typeface="+mn-lt"/>
                <a:ea typeface="+mn-ea"/>
                <a:cs typeface="+mn-cs"/>
              </a:rPr>
              <a:t>28</a:t>
            </a:r>
            <a:r>
              <a:rPr lang="en-US" sz="1200" b="0" i="0" kern="1200" dirty="0">
                <a:solidFill>
                  <a:schemeClr val="tx1"/>
                </a:solidFill>
                <a:effectLst/>
                <a:latin typeface="+mn-lt"/>
                <a:ea typeface="+mn-ea"/>
                <a:cs typeface="+mn-cs"/>
              </a:rPr>
              <a:t>If you know or suspect that you have a serious condition that you could pass on to patients, or if your judgement or performance could be affected by a condition or its treatment, you must consult a suitably qualified colleague. You must follow their advice about any changes to your practice they consider necessary. You must not rely on your own assessment of the risk to patients.</a:t>
            </a:r>
          </a:p>
          <a:p>
            <a:r>
              <a:rPr lang="en-US" sz="1200" b="1" i="0" kern="1200" dirty="0">
                <a:solidFill>
                  <a:schemeClr val="tx1"/>
                </a:solidFill>
                <a:effectLst/>
                <a:latin typeface="+mn-lt"/>
                <a:ea typeface="+mn-ea"/>
                <a:cs typeface="+mn-cs"/>
              </a:rPr>
              <a:t>29</a:t>
            </a:r>
            <a:r>
              <a:rPr lang="en-US" sz="1200" b="0" i="0" kern="1200" dirty="0">
                <a:solidFill>
                  <a:schemeClr val="tx1"/>
                </a:solidFill>
                <a:effectLst/>
                <a:latin typeface="+mn-lt"/>
                <a:ea typeface="+mn-ea"/>
                <a:cs typeface="+mn-cs"/>
              </a:rPr>
              <a:t>You should be </a:t>
            </a:r>
            <a:r>
              <a:rPr lang="en-US" sz="1200" b="0" i="0" kern="1200" dirty="0" err="1">
                <a:solidFill>
                  <a:schemeClr val="tx1"/>
                </a:solidFill>
                <a:effectLst/>
                <a:latin typeface="+mn-lt"/>
                <a:ea typeface="+mn-ea"/>
                <a:cs typeface="+mn-cs"/>
              </a:rPr>
              <a:t>immunised</a:t>
            </a:r>
            <a:r>
              <a:rPr lang="en-US" sz="1200" b="0" i="0" kern="1200" dirty="0">
                <a:solidFill>
                  <a:schemeClr val="tx1"/>
                </a:solidFill>
                <a:effectLst/>
                <a:latin typeface="+mn-lt"/>
                <a:ea typeface="+mn-ea"/>
                <a:cs typeface="+mn-cs"/>
              </a:rPr>
              <a:t> against common serious communicable diseases (unless otherwise contraindicated).</a:t>
            </a:r>
          </a:p>
          <a:p>
            <a:r>
              <a:rPr lang="en-US" sz="1200" b="1" i="0" kern="1200" dirty="0">
                <a:solidFill>
                  <a:schemeClr val="tx1"/>
                </a:solidFill>
                <a:effectLst/>
                <a:latin typeface="+mn-lt"/>
                <a:ea typeface="+mn-ea"/>
                <a:cs typeface="+mn-cs"/>
              </a:rPr>
              <a:t>30</a:t>
            </a:r>
            <a:r>
              <a:rPr lang="en-US" sz="1200" b="0" i="0" kern="1200" dirty="0">
                <a:solidFill>
                  <a:schemeClr val="tx1"/>
                </a:solidFill>
                <a:effectLst/>
                <a:latin typeface="+mn-lt"/>
                <a:ea typeface="+mn-ea"/>
                <a:cs typeface="+mn-cs"/>
              </a:rPr>
              <a:t>You should be registered with a general practitioner outside your family.</a:t>
            </a:r>
            <a:endParaRPr lang="tr-TR" sz="1200" b="0" i="0" kern="1200" dirty="0">
              <a:solidFill>
                <a:schemeClr val="tx1"/>
              </a:solidFill>
              <a:effectLst/>
              <a:latin typeface="+mn-lt"/>
              <a:ea typeface="+mn-ea"/>
              <a:cs typeface="+mn-cs"/>
            </a:endParaRPr>
          </a:p>
          <a:p>
            <a:endParaRPr lang="tr-TR"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143A018E-EFCD-4F11-BF93-3BD7E693E8F6}" type="slidenum">
              <a:rPr lang="tr-TR" smtClean="0"/>
              <a:t>17</a:t>
            </a:fld>
            <a:endParaRPr lang="tr-TR"/>
          </a:p>
        </p:txBody>
      </p:sp>
    </p:spTree>
    <p:extLst>
      <p:ext uri="{BB962C8B-B14F-4D97-AF65-F5344CB8AC3E}">
        <p14:creationId xmlns:p14="http://schemas.microsoft.com/office/powerpoint/2010/main" val="3105339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1" i="0" kern="1200" dirty="0">
                <a:solidFill>
                  <a:schemeClr val="tx1"/>
                </a:solidFill>
                <a:effectLst/>
                <a:latin typeface="+mn-lt"/>
                <a:ea typeface="+mn-ea"/>
                <a:cs typeface="+mn-cs"/>
              </a:rPr>
              <a:t>1.</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Concrete Experience</a:t>
            </a:r>
            <a:r>
              <a:rPr lang="en-US" sz="1200" b="0" i="0" kern="1200" dirty="0">
                <a:solidFill>
                  <a:schemeClr val="tx1"/>
                </a:solidFill>
                <a:effectLst/>
                <a:latin typeface="+mn-lt"/>
                <a:ea typeface="+mn-ea"/>
                <a:cs typeface="+mn-cs"/>
              </a:rPr>
              <a:t> - a new experience or situation is encountered, or a reinterpretation of existing experience.</a:t>
            </a:r>
          </a:p>
          <a:p>
            <a:r>
              <a:rPr lang="en-US" sz="1200" b="1" i="0" kern="12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Reflective Observation of the New Experience</a:t>
            </a:r>
            <a:r>
              <a:rPr lang="en-US" sz="1200" b="0" i="0" kern="1200" dirty="0">
                <a:solidFill>
                  <a:schemeClr val="tx1"/>
                </a:solidFill>
                <a:effectLst/>
                <a:latin typeface="+mn-lt"/>
                <a:ea typeface="+mn-ea"/>
                <a:cs typeface="+mn-cs"/>
              </a:rPr>
              <a:t> - of particular importance are any inconsistencies between experience and understanding.</a:t>
            </a:r>
          </a:p>
          <a:p>
            <a:r>
              <a:rPr lang="en-US" sz="1200" b="1" i="0" kern="1200" dirty="0">
                <a:solidFill>
                  <a:schemeClr val="tx1"/>
                </a:solidFill>
                <a:effectLst/>
                <a:latin typeface="+mn-lt"/>
                <a:ea typeface="+mn-ea"/>
                <a:cs typeface="+mn-cs"/>
              </a:rPr>
              <a:t>3.</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Abstract Conceptualization</a:t>
            </a:r>
            <a:r>
              <a:rPr lang="en-US" sz="1200" b="0" i="0" kern="1200" dirty="0">
                <a:solidFill>
                  <a:schemeClr val="tx1"/>
                </a:solidFill>
                <a:effectLst/>
                <a:latin typeface="+mn-lt"/>
                <a:ea typeface="+mn-ea"/>
                <a:cs typeface="+mn-cs"/>
              </a:rPr>
              <a:t> reflection gives rise to a new idea, or a modification of an existing abstract concept (the person has learned from their experience).</a:t>
            </a:r>
          </a:p>
          <a:p>
            <a:r>
              <a:rPr lang="en-US" sz="1200" b="1" i="0" kern="1200" dirty="0">
                <a:solidFill>
                  <a:schemeClr val="tx1"/>
                </a:solidFill>
                <a:effectLst/>
                <a:latin typeface="+mn-lt"/>
                <a:ea typeface="+mn-ea"/>
                <a:cs typeface="+mn-cs"/>
              </a:rPr>
              <a:t>4.</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Active Experimentation</a:t>
            </a:r>
            <a:r>
              <a:rPr lang="en-US" sz="1200" b="0" i="0" kern="1200" dirty="0">
                <a:solidFill>
                  <a:schemeClr val="tx1"/>
                </a:solidFill>
                <a:effectLst/>
                <a:latin typeface="+mn-lt"/>
                <a:ea typeface="+mn-ea"/>
                <a:cs typeface="+mn-cs"/>
              </a:rPr>
              <a:t> - the learner applies their idea(s) to the world around them to see what happens</a:t>
            </a:r>
            <a:endParaRPr lang="tr-TR" sz="1200" b="0" i="0" kern="1200" dirty="0">
              <a:solidFill>
                <a:schemeClr val="tx1"/>
              </a:solidFill>
              <a:effectLst/>
              <a:latin typeface="+mn-lt"/>
              <a:ea typeface="+mn-ea"/>
              <a:cs typeface="+mn-cs"/>
            </a:endParaRPr>
          </a:p>
          <a:p>
            <a:endParaRPr lang="tr-TR"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Various factors influence a person's preferred style.  For example, social environment, educational experiences, or the basic cognitive structure of the individual.</a:t>
            </a:r>
          </a:p>
          <a:p>
            <a:r>
              <a:rPr lang="en-US" sz="1200" b="0" i="0" kern="1200" dirty="0">
                <a:solidFill>
                  <a:schemeClr val="tx1"/>
                </a:solidFill>
                <a:effectLst/>
                <a:latin typeface="+mn-lt"/>
                <a:ea typeface="+mn-ea"/>
                <a:cs typeface="+mn-cs"/>
              </a:rPr>
              <a:t>Whatever influences the choice of style, the learning style preference itself is actually the product of two pairs of variables, or two separate 'choices' that we make, which Kolb presented as lines of an axis, each with 'conflicting' modes at either end.</a:t>
            </a:r>
          </a:p>
          <a:p>
            <a:r>
              <a:rPr lang="en-US" sz="1200" b="0" i="0" kern="1200" dirty="0">
                <a:solidFill>
                  <a:schemeClr val="tx1"/>
                </a:solidFill>
                <a:effectLst/>
                <a:latin typeface="+mn-lt"/>
                <a:ea typeface="+mn-ea"/>
                <a:cs typeface="+mn-cs"/>
              </a:rPr>
              <a:t>A typical presentation of Kolb's two continuums is that the east-west axis is called the </a:t>
            </a:r>
            <a:r>
              <a:rPr lang="en-US" sz="1200" b="1" i="0" kern="1200" dirty="0">
                <a:solidFill>
                  <a:schemeClr val="tx1"/>
                </a:solidFill>
                <a:effectLst/>
                <a:latin typeface="+mn-lt"/>
                <a:ea typeface="+mn-ea"/>
                <a:cs typeface="+mn-cs"/>
              </a:rPr>
              <a:t>Processing Continuum </a:t>
            </a:r>
            <a:r>
              <a:rPr lang="en-US" sz="1200" b="0" i="0" kern="1200" dirty="0">
                <a:solidFill>
                  <a:schemeClr val="tx1"/>
                </a:solidFill>
                <a:effectLst/>
                <a:latin typeface="+mn-lt"/>
                <a:ea typeface="+mn-ea"/>
                <a:cs typeface="+mn-cs"/>
              </a:rPr>
              <a:t>(how we approach a task), and the north-south axis is called the </a:t>
            </a:r>
            <a:r>
              <a:rPr lang="en-US" sz="1200" b="1" i="0" kern="1200" dirty="0">
                <a:solidFill>
                  <a:schemeClr val="tx1"/>
                </a:solidFill>
                <a:effectLst/>
                <a:latin typeface="+mn-lt"/>
                <a:ea typeface="+mn-ea"/>
                <a:cs typeface="+mn-cs"/>
              </a:rPr>
              <a:t>Perception Continuum </a:t>
            </a:r>
            <a:r>
              <a:rPr lang="en-US" sz="1200" b="0" i="0" kern="1200" dirty="0">
                <a:solidFill>
                  <a:schemeClr val="tx1"/>
                </a:solidFill>
                <a:effectLst/>
                <a:latin typeface="+mn-lt"/>
                <a:ea typeface="+mn-ea"/>
                <a:cs typeface="+mn-cs"/>
              </a:rPr>
              <a:t>(our emotional response, or how we think or feel about it).</a:t>
            </a:r>
          </a:p>
          <a:p>
            <a:endParaRPr lang="tr-TR"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Kolb believed that we cannot perform both variables on a single axis at the same time (e.g., think and feel). Our learning style is a product of these two choice decisions.</a:t>
            </a:r>
          </a:p>
          <a:p>
            <a:r>
              <a:rPr lang="en-US" sz="1200" b="0" i="0" kern="1200" dirty="0">
                <a:solidFill>
                  <a:schemeClr val="tx1"/>
                </a:solidFill>
                <a:effectLst/>
                <a:latin typeface="+mn-lt"/>
                <a:ea typeface="+mn-ea"/>
                <a:cs typeface="+mn-cs"/>
              </a:rPr>
              <a:t>It's often easier to see the construction of Kolb's learning styles in terms of a two-by-two matrix. Each learning style represents a combination of two preferred styles.</a:t>
            </a:r>
          </a:p>
          <a:p>
            <a:r>
              <a:rPr lang="en-US" sz="1200" b="0" i="0" kern="1200" dirty="0">
                <a:solidFill>
                  <a:schemeClr val="tx1"/>
                </a:solidFill>
                <a:effectLst/>
                <a:latin typeface="+mn-lt"/>
                <a:ea typeface="+mn-ea"/>
                <a:cs typeface="+mn-cs"/>
              </a:rPr>
              <a:t>The matrix also highlights Kolb's terminology for the four learning styles; diverging, assimilating, and converging, accommodating:</a:t>
            </a:r>
          </a:p>
          <a:p>
            <a:endParaRPr lang="tr-TR"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Knowing a person's (and your own) learning style enables learning to be orientated according to the preferred method.</a:t>
            </a:r>
          </a:p>
          <a:p>
            <a:r>
              <a:rPr lang="en-US" sz="1200" b="0" i="0" kern="1200" dirty="0">
                <a:solidFill>
                  <a:schemeClr val="tx1"/>
                </a:solidFill>
                <a:effectLst/>
                <a:latin typeface="+mn-lt"/>
                <a:ea typeface="+mn-ea"/>
                <a:cs typeface="+mn-cs"/>
              </a:rPr>
              <a:t>That said, everyone responds to and needs the stimulus of all types of learning styles to one extent or another - it's a matter of using emphasis that fits best with the given situation and a person's learning style preferences.</a:t>
            </a:r>
          </a:p>
          <a:p>
            <a:r>
              <a:rPr lang="en-US" sz="1200" b="1" i="0" kern="1200" dirty="0">
                <a:solidFill>
                  <a:schemeClr val="tx1"/>
                </a:solidFill>
                <a:effectLst/>
                <a:latin typeface="+mn-lt"/>
                <a:ea typeface="+mn-ea"/>
                <a:cs typeface="+mn-cs"/>
              </a:rPr>
              <a:t>Diverging</a:t>
            </a:r>
            <a:r>
              <a:rPr lang="en-US" sz="1200" b="0" i="0" kern="1200" dirty="0">
                <a:solidFill>
                  <a:schemeClr val="tx1"/>
                </a:solidFill>
                <a:effectLst/>
                <a:latin typeface="+mn-lt"/>
                <a:ea typeface="+mn-ea"/>
                <a:cs typeface="+mn-cs"/>
              </a:rPr>
              <a:t> (feeling and watching - CE/RO)</a:t>
            </a:r>
          </a:p>
          <a:p>
            <a:r>
              <a:rPr lang="en-US" sz="1200" b="0" i="0" kern="1200" dirty="0">
                <a:solidFill>
                  <a:schemeClr val="tx1"/>
                </a:solidFill>
                <a:effectLst/>
                <a:latin typeface="+mn-lt"/>
                <a:ea typeface="+mn-ea"/>
                <a:cs typeface="+mn-cs"/>
              </a:rPr>
              <a:t>These people are able to look at things from different perspectives. They are sensitive. They prefer to watch rather than do, tending to gather information and use imagination to solve problems. They are best at viewing concrete situations from several different viewpoints.</a:t>
            </a:r>
          </a:p>
          <a:p>
            <a:r>
              <a:rPr lang="en-US" sz="1200" b="0" i="0" kern="1200" dirty="0">
                <a:solidFill>
                  <a:schemeClr val="tx1"/>
                </a:solidFill>
                <a:effectLst/>
                <a:latin typeface="+mn-lt"/>
                <a:ea typeface="+mn-ea"/>
                <a:cs typeface="+mn-cs"/>
              </a:rPr>
              <a:t>Kolb called this style 'diverging' because these people perform better in situations that require ideas-generation, for example, brainstorming. People with a diverging learning style have broad cultural interests and like to gather information.</a:t>
            </a:r>
          </a:p>
          <a:p>
            <a:r>
              <a:rPr lang="en-US" sz="1200" b="0" i="0" kern="1200" dirty="0">
                <a:solidFill>
                  <a:schemeClr val="tx1"/>
                </a:solidFill>
                <a:effectLst/>
                <a:latin typeface="+mn-lt"/>
                <a:ea typeface="+mn-ea"/>
                <a:cs typeface="+mn-cs"/>
              </a:rPr>
              <a:t>They are interested in people, tend to be imaginative and emotional, and tend to be strong in the arts. People with the diverging style prefer to work in groups, to listen with an open mind and to receive personal feedback.</a:t>
            </a:r>
            <a:endParaRPr lang="tr-TR" sz="1200" b="0" i="0" kern="1200" dirty="0">
              <a:solidFill>
                <a:schemeClr val="tx1"/>
              </a:solidFill>
              <a:effectLst/>
              <a:latin typeface="+mn-lt"/>
              <a:ea typeface="+mn-ea"/>
              <a:cs typeface="+mn-cs"/>
            </a:endParaRPr>
          </a:p>
          <a:p>
            <a:endParaRPr lang="tr-TR"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Assimilating</a:t>
            </a:r>
            <a:r>
              <a:rPr lang="en-US" sz="1200" b="0" i="0" kern="1200" dirty="0">
                <a:solidFill>
                  <a:schemeClr val="tx1"/>
                </a:solidFill>
                <a:effectLst/>
                <a:latin typeface="+mn-lt"/>
                <a:ea typeface="+mn-ea"/>
                <a:cs typeface="+mn-cs"/>
              </a:rPr>
              <a:t> (watching and thinking - AC/RO)</a:t>
            </a:r>
          </a:p>
          <a:p>
            <a:r>
              <a:rPr lang="en-US" sz="1200" b="0" i="0" kern="1200" dirty="0">
                <a:solidFill>
                  <a:schemeClr val="tx1"/>
                </a:solidFill>
                <a:effectLst/>
                <a:latin typeface="+mn-lt"/>
                <a:ea typeface="+mn-ea"/>
                <a:cs typeface="+mn-cs"/>
              </a:rPr>
              <a:t>The Assimilating learning preference involves a concise, logical approach. Ideas and concepts are more important than people.</a:t>
            </a:r>
          </a:p>
          <a:p>
            <a:r>
              <a:rPr lang="en-US" sz="1200" b="0" i="0" kern="1200" dirty="0">
                <a:solidFill>
                  <a:schemeClr val="tx1"/>
                </a:solidFill>
                <a:effectLst/>
                <a:latin typeface="+mn-lt"/>
                <a:ea typeface="+mn-ea"/>
                <a:cs typeface="+mn-cs"/>
              </a:rPr>
              <a:t>These people require good clear explanation rather than a practical opportunity. They excel at understanding wide-ranging information and organizing it in a clear, logical format.</a:t>
            </a:r>
          </a:p>
          <a:p>
            <a:r>
              <a:rPr lang="en-US" sz="1200" b="0" i="0" kern="1200" dirty="0">
                <a:solidFill>
                  <a:schemeClr val="tx1"/>
                </a:solidFill>
                <a:effectLst/>
                <a:latin typeface="+mn-lt"/>
                <a:ea typeface="+mn-ea"/>
                <a:cs typeface="+mn-cs"/>
              </a:rPr>
              <a:t>People with an assimilating learning style are less focused on people and more interested in ideas and abstract concepts.  People with this style are more attracted to logically sound theories than approaches based on practical value.</a:t>
            </a:r>
          </a:p>
          <a:p>
            <a:r>
              <a:rPr lang="en-US" sz="1200" b="0" i="0" kern="1200" dirty="0">
                <a:solidFill>
                  <a:schemeClr val="tx1"/>
                </a:solidFill>
                <a:effectLst/>
                <a:latin typeface="+mn-lt"/>
                <a:ea typeface="+mn-ea"/>
                <a:cs typeface="+mn-cs"/>
              </a:rPr>
              <a:t>This learning style is important for effectiveness in information and science careers. In formal learning situations, people with this style prefer readings, lectures, exploring analytical models, and having time to think things through.</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Converging </a:t>
            </a:r>
            <a:r>
              <a:rPr lang="en-US" sz="1200" b="0" i="0" kern="1200" dirty="0">
                <a:solidFill>
                  <a:schemeClr val="tx1"/>
                </a:solidFill>
                <a:effectLst/>
                <a:latin typeface="+mn-lt"/>
                <a:ea typeface="+mn-ea"/>
                <a:cs typeface="+mn-cs"/>
              </a:rPr>
              <a:t>(doing and thinking - AC/AE)</a:t>
            </a:r>
          </a:p>
          <a:p>
            <a:r>
              <a:rPr lang="en-US" sz="1200" b="0" i="0" kern="1200" dirty="0">
                <a:solidFill>
                  <a:schemeClr val="tx1"/>
                </a:solidFill>
                <a:effectLst/>
                <a:latin typeface="+mn-lt"/>
                <a:ea typeface="+mn-ea"/>
                <a:cs typeface="+mn-cs"/>
              </a:rPr>
              <a:t>People with a converging learning style can solve problems and will use their learning to find solutions to practical issues. They prefer technical tasks, and are less concerned with people and interpersonal aspects.</a:t>
            </a:r>
          </a:p>
          <a:p>
            <a:r>
              <a:rPr lang="en-US" sz="1200" b="0" i="0" kern="1200" dirty="0">
                <a:solidFill>
                  <a:schemeClr val="tx1"/>
                </a:solidFill>
                <a:effectLst/>
                <a:latin typeface="+mn-lt"/>
                <a:ea typeface="+mn-ea"/>
                <a:cs typeface="+mn-cs"/>
              </a:rPr>
              <a:t>People with a converging learning style are best at finding practical uses for ideas and theories. They can solve problems and make decisions by finding solutions to questions and problems.</a:t>
            </a:r>
          </a:p>
          <a:p>
            <a:r>
              <a:rPr lang="en-US" sz="1200" b="0" i="0" kern="1200" dirty="0">
                <a:solidFill>
                  <a:schemeClr val="tx1"/>
                </a:solidFill>
                <a:effectLst/>
                <a:latin typeface="+mn-lt"/>
                <a:ea typeface="+mn-ea"/>
                <a:cs typeface="+mn-cs"/>
              </a:rPr>
              <a:t>People with a converging learning style are more attracted to technical tasks and problems than social or interpersonal issues. A converging learning style enables specialist and technology abilities.</a:t>
            </a:r>
          </a:p>
          <a:p>
            <a:r>
              <a:rPr lang="en-US" sz="1200" b="0" i="0" kern="1200" dirty="0">
                <a:solidFill>
                  <a:schemeClr val="tx1"/>
                </a:solidFill>
                <a:effectLst/>
                <a:latin typeface="+mn-lt"/>
                <a:ea typeface="+mn-ea"/>
                <a:cs typeface="+mn-cs"/>
              </a:rPr>
              <a:t>People with a converging style like to experiment with new ideas, to simulate, and to work with practical applications.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Accommodating</a:t>
            </a:r>
            <a:r>
              <a:rPr lang="en-US" sz="1200" b="0" i="0" kern="1200" dirty="0">
                <a:solidFill>
                  <a:schemeClr val="tx1"/>
                </a:solidFill>
                <a:effectLst/>
                <a:latin typeface="+mn-lt"/>
                <a:ea typeface="+mn-ea"/>
                <a:cs typeface="+mn-cs"/>
              </a:rPr>
              <a:t> (doing and feeling - CE/AE)</a:t>
            </a:r>
          </a:p>
          <a:p>
            <a:r>
              <a:rPr lang="en-US" sz="1200" b="0" i="0" kern="1200" dirty="0">
                <a:solidFill>
                  <a:schemeClr val="tx1"/>
                </a:solidFill>
                <a:effectLst/>
                <a:latin typeface="+mn-lt"/>
                <a:ea typeface="+mn-ea"/>
                <a:cs typeface="+mn-cs"/>
              </a:rPr>
              <a:t>The Accommodating learning style is 'hands-on,' and relies on intuition rather than logic. These people use other people's analysis, and prefer to take a practical, experiential approach. They are attracted to new challenges and experiences, and to carrying out plans.</a:t>
            </a:r>
          </a:p>
          <a:p>
            <a:r>
              <a:rPr lang="en-US" sz="1200" b="0" i="0" kern="1200" dirty="0">
                <a:solidFill>
                  <a:schemeClr val="tx1"/>
                </a:solidFill>
                <a:effectLst/>
                <a:latin typeface="+mn-lt"/>
                <a:ea typeface="+mn-ea"/>
                <a:cs typeface="+mn-cs"/>
              </a:rPr>
              <a:t>They commonly act on 'gut' instinct rather than logical analysis. People with an accommodating learning style will tend to rely on others for information than carry out their own analysis. This learning style is prevalent within the general population.</a:t>
            </a:r>
            <a:endParaRPr lang="tr-TR" sz="1200" b="0" i="0" kern="1200" dirty="0">
              <a:solidFill>
                <a:schemeClr val="tx1"/>
              </a:solidFill>
              <a:effectLst/>
              <a:latin typeface="+mn-lt"/>
              <a:ea typeface="+mn-ea"/>
              <a:cs typeface="+mn-cs"/>
            </a:endParaRPr>
          </a:p>
          <a:p>
            <a:endParaRPr lang="tr-TR"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Ideally, activities and material should be developed in ways that draw on abilities from each stage of the experiential learning cycle and take the students through the whole process in sequence.</a:t>
            </a:r>
          </a:p>
        </p:txBody>
      </p:sp>
      <p:sp>
        <p:nvSpPr>
          <p:cNvPr id="4" name="Slayt Numarası Yer Tutucusu 3"/>
          <p:cNvSpPr>
            <a:spLocks noGrp="1"/>
          </p:cNvSpPr>
          <p:nvPr>
            <p:ph type="sldNum" sz="quarter" idx="10"/>
          </p:nvPr>
        </p:nvSpPr>
        <p:spPr/>
        <p:txBody>
          <a:bodyPr/>
          <a:lstStyle/>
          <a:p>
            <a:fld id="{143A018E-EFCD-4F11-BF93-3BD7E693E8F6}" type="slidenum">
              <a:rPr lang="tr-TR" smtClean="0"/>
              <a:t>18</a:t>
            </a:fld>
            <a:endParaRPr lang="tr-TR"/>
          </a:p>
        </p:txBody>
      </p:sp>
    </p:spTree>
    <p:extLst>
      <p:ext uri="{BB962C8B-B14F-4D97-AF65-F5344CB8AC3E}">
        <p14:creationId xmlns:p14="http://schemas.microsoft.com/office/powerpoint/2010/main" val="2961948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bwMode="auto">
          <a:xfrm>
            <a:off x="2697163" y="481013"/>
            <a:ext cx="4532312" cy="2551112"/>
          </a:xfrm>
          <a:prstGeom prst="rect">
            <a:avLst/>
          </a:prstGeom>
          <a:noFill/>
          <a:ln>
            <a:solidFill>
              <a:srgbClr val="000000"/>
            </a:solidFill>
            <a:miter lim="800000"/>
            <a:headEnd/>
            <a:tailEnd/>
          </a:ln>
        </p:spPr>
      </p:sp>
      <p:sp>
        <p:nvSpPr>
          <p:cNvPr id="15363" name="Rectangle 3"/>
          <p:cNvSpPr>
            <a:spLocks noGrp="1" noChangeArrowheads="1"/>
          </p:cNvSpPr>
          <p:nvPr>
            <p:ph type="body" idx="1"/>
          </p:nvPr>
        </p:nvSpPr>
        <p:spPr bwMode="auto">
          <a:xfrm>
            <a:off x="1323707" y="3230880"/>
            <a:ext cx="7279225" cy="3056942"/>
          </a:xfrm>
          <a:prstGeom prst="rect">
            <a:avLst/>
          </a:prstGeom>
          <a:noFill/>
        </p:spPr>
        <p:txBody>
          <a:bodyPr wrap="square" lIns="94111" tIns="47055" rIns="94111" bIns="47055" numCol="1" anchor="t" anchorCtr="0" compatLnSpc="1">
            <a:prstTxWarp prst="textNoShape">
              <a:avLst/>
            </a:prstTxWarp>
          </a:bodyPr>
          <a:lstStyle/>
          <a:p>
            <a:pPr>
              <a:spcBef>
                <a:spcPct val="0"/>
              </a:spcBef>
            </a:pPr>
            <a:endParaRPr lang="tr-TR"/>
          </a:p>
        </p:txBody>
      </p:sp>
    </p:spTree>
    <p:extLst>
      <p:ext uri="{BB962C8B-B14F-4D97-AF65-F5344CB8AC3E}">
        <p14:creationId xmlns:p14="http://schemas.microsoft.com/office/powerpoint/2010/main" val="2608422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5B900B8B-F88B-4A93-AEAA-41F118DE650C}" type="datetimeFigureOut">
              <a:rPr lang="tr-TR" smtClean="0"/>
              <a:t>13.11.2019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A293067-814F-471F-9183-B54A1C5EF0C2}" type="slidenum">
              <a:rPr lang="tr-TR" smtClean="0"/>
              <a:t>‹#›</a:t>
            </a:fld>
            <a:endParaRPr lang="tr-TR"/>
          </a:p>
        </p:txBody>
      </p:sp>
    </p:spTree>
    <p:extLst>
      <p:ext uri="{BB962C8B-B14F-4D97-AF65-F5344CB8AC3E}">
        <p14:creationId xmlns:p14="http://schemas.microsoft.com/office/powerpoint/2010/main" val="1658656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B900B8B-F88B-4A93-AEAA-41F118DE650C}" type="datetimeFigureOut">
              <a:rPr lang="tr-TR" smtClean="0"/>
              <a:t>13.11.2019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A293067-814F-471F-9183-B54A1C5EF0C2}" type="slidenum">
              <a:rPr lang="tr-TR" smtClean="0"/>
              <a:t>‹#›</a:t>
            </a:fld>
            <a:endParaRPr lang="tr-TR"/>
          </a:p>
        </p:txBody>
      </p:sp>
    </p:spTree>
    <p:extLst>
      <p:ext uri="{BB962C8B-B14F-4D97-AF65-F5344CB8AC3E}">
        <p14:creationId xmlns:p14="http://schemas.microsoft.com/office/powerpoint/2010/main" val="2973555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B900B8B-F88B-4A93-AEAA-41F118DE650C}" type="datetimeFigureOut">
              <a:rPr lang="tr-TR" smtClean="0"/>
              <a:t>13.11.2019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A293067-814F-471F-9183-B54A1C5EF0C2}" type="slidenum">
              <a:rPr lang="tr-TR" smtClean="0"/>
              <a:t>‹#›</a:t>
            </a:fld>
            <a:endParaRPr lang="tr-TR"/>
          </a:p>
        </p:txBody>
      </p:sp>
    </p:spTree>
    <p:extLst>
      <p:ext uri="{BB962C8B-B14F-4D97-AF65-F5344CB8AC3E}">
        <p14:creationId xmlns:p14="http://schemas.microsoft.com/office/powerpoint/2010/main" val="3340561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westel">
    <p:bg>
      <p:bgPr>
        <a:solidFill>
          <a:schemeClr val="bg1">
            <a:lumMod val="95000"/>
          </a:schemeClr>
        </a:solidFill>
        <a:effectLst/>
      </p:bgPr>
    </p:bg>
    <p:spTree>
      <p:nvGrpSpPr>
        <p:cNvPr id="1" name=""/>
        <p:cNvGrpSpPr/>
        <p:nvPr/>
      </p:nvGrpSpPr>
      <p:grpSpPr>
        <a:xfrm>
          <a:off x="0" y="0"/>
          <a:ext cx="0" cy="0"/>
          <a:chOff x="0" y="0"/>
          <a:chExt cx="0" cy="0"/>
        </a:xfrm>
      </p:grpSpPr>
      <p:sp>
        <p:nvSpPr>
          <p:cNvPr id="2" name="Dikdörtgen 1"/>
          <p:cNvSpPr/>
          <p:nvPr userDrawn="1"/>
        </p:nvSpPr>
        <p:spPr>
          <a:xfrm>
            <a:off x="0" y="6095215"/>
            <a:ext cx="12192000" cy="762786"/>
          </a:xfrm>
          <a:prstGeom prst="rect">
            <a:avLst/>
          </a:prstGeom>
          <a:solidFill>
            <a:schemeClr val="bg1"/>
          </a:solidFill>
          <a:ln>
            <a:noFill/>
          </a:ln>
        </p:spPr>
        <p:style>
          <a:lnRef idx="1">
            <a:schemeClr val="accent5"/>
          </a:lnRef>
          <a:fillRef idx="3">
            <a:schemeClr val="accent5"/>
          </a:fillRef>
          <a:effectRef idx="2">
            <a:schemeClr val="accent5"/>
          </a:effectRef>
          <a:fontRef idx="minor">
            <a:schemeClr val="lt1"/>
          </a:fontRef>
        </p:style>
        <p:txBody>
          <a:bodyPr lIns="10257" tIns="10257" rIns="10257" bIns="10257" spcCol="1915" anchor="ctr"/>
          <a:lstStyle/>
          <a:p>
            <a:pPr algn="ctr" defTabSz="872738" eaLnBrk="1" hangingPunct="1">
              <a:lnSpc>
                <a:spcPts val="1292"/>
              </a:lnSpc>
              <a:spcBef>
                <a:spcPts val="0"/>
              </a:spcBef>
              <a:spcAft>
                <a:spcPts val="0"/>
              </a:spcAft>
              <a:defRPr/>
            </a:pPr>
            <a:endParaRPr lang="tr-TR" sz="1286" b="1" dirty="0"/>
          </a:p>
        </p:txBody>
      </p:sp>
      <p:cxnSp>
        <p:nvCxnSpPr>
          <p:cNvPr id="3" name="Düz Bağlayıcı 2"/>
          <p:cNvCxnSpPr/>
          <p:nvPr userDrawn="1"/>
        </p:nvCxnSpPr>
        <p:spPr>
          <a:xfrm>
            <a:off x="9426690" y="6194323"/>
            <a:ext cx="0" cy="556045"/>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7" name="Resi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5118" y="6163441"/>
            <a:ext cx="2211570" cy="648000"/>
          </a:xfrm>
          <a:prstGeom prst="rect">
            <a:avLst/>
          </a:prstGeom>
        </p:spPr>
      </p:pic>
      <p:sp>
        <p:nvSpPr>
          <p:cNvPr id="8" name="Metin Yer Tutucusu 4"/>
          <p:cNvSpPr>
            <a:spLocks noGrp="1"/>
          </p:cNvSpPr>
          <p:nvPr>
            <p:ph type="body" sz="quarter" idx="10" hasCustomPrompt="1"/>
          </p:nvPr>
        </p:nvSpPr>
        <p:spPr>
          <a:xfrm>
            <a:off x="720000" y="6350400"/>
            <a:ext cx="2410883" cy="291466"/>
          </a:xfrm>
          <a:prstGeom prst="rect">
            <a:avLst/>
          </a:prstGeom>
        </p:spPr>
        <p:txBody>
          <a:bodyPr lIns="0" tIns="0" rIns="0" bIns="0" anchor="ctr" anchorCtr="0"/>
          <a:lstStyle>
            <a:lvl1pPr marL="0" indent="0" algn="l">
              <a:buNone/>
              <a:defRPr sz="1071">
                <a:solidFill>
                  <a:schemeClr val="tx1">
                    <a:lumMod val="75000"/>
                    <a:lumOff val="25000"/>
                  </a:schemeClr>
                </a:solidFill>
              </a:defRPr>
            </a:lvl1pPr>
          </a:lstStyle>
          <a:p>
            <a:pPr lvl="0"/>
            <a:r>
              <a:rPr lang="tr-TR" dirty="0"/>
              <a:t>baskent.edu.tr</a:t>
            </a:r>
          </a:p>
        </p:txBody>
      </p:sp>
    </p:spTree>
    <p:extLst>
      <p:ext uri="{BB962C8B-B14F-4D97-AF65-F5344CB8AC3E}">
        <p14:creationId xmlns:p14="http://schemas.microsoft.com/office/powerpoint/2010/main" val="864692836"/>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B900B8B-F88B-4A93-AEAA-41F118DE650C}" type="datetimeFigureOut">
              <a:rPr lang="tr-TR" smtClean="0"/>
              <a:t>13.11.2019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A293067-814F-471F-9183-B54A1C5EF0C2}" type="slidenum">
              <a:rPr lang="tr-TR" smtClean="0"/>
              <a:t>‹#›</a:t>
            </a:fld>
            <a:endParaRPr lang="tr-TR"/>
          </a:p>
        </p:txBody>
      </p:sp>
    </p:spTree>
    <p:extLst>
      <p:ext uri="{BB962C8B-B14F-4D97-AF65-F5344CB8AC3E}">
        <p14:creationId xmlns:p14="http://schemas.microsoft.com/office/powerpoint/2010/main" val="3910228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5B900B8B-F88B-4A93-AEAA-41F118DE650C}" type="datetimeFigureOut">
              <a:rPr lang="tr-TR" smtClean="0"/>
              <a:t>13.11.2019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A293067-814F-471F-9183-B54A1C5EF0C2}" type="slidenum">
              <a:rPr lang="tr-TR" smtClean="0"/>
              <a:t>‹#›</a:t>
            </a:fld>
            <a:endParaRPr lang="tr-TR"/>
          </a:p>
        </p:txBody>
      </p:sp>
    </p:spTree>
    <p:extLst>
      <p:ext uri="{BB962C8B-B14F-4D97-AF65-F5344CB8AC3E}">
        <p14:creationId xmlns:p14="http://schemas.microsoft.com/office/powerpoint/2010/main" val="816355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5B900B8B-F88B-4A93-AEAA-41F118DE650C}" type="datetimeFigureOut">
              <a:rPr lang="tr-TR" smtClean="0"/>
              <a:t>13.11.2019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A293067-814F-471F-9183-B54A1C5EF0C2}" type="slidenum">
              <a:rPr lang="tr-TR" smtClean="0"/>
              <a:t>‹#›</a:t>
            </a:fld>
            <a:endParaRPr lang="tr-TR"/>
          </a:p>
        </p:txBody>
      </p:sp>
    </p:spTree>
    <p:extLst>
      <p:ext uri="{BB962C8B-B14F-4D97-AF65-F5344CB8AC3E}">
        <p14:creationId xmlns:p14="http://schemas.microsoft.com/office/powerpoint/2010/main" val="2363129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5B900B8B-F88B-4A93-AEAA-41F118DE650C}" type="datetimeFigureOut">
              <a:rPr lang="tr-TR" smtClean="0"/>
              <a:t>13.11.2019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A293067-814F-471F-9183-B54A1C5EF0C2}" type="slidenum">
              <a:rPr lang="tr-TR" smtClean="0"/>
              <a:t>‹#›</a:t>
            </a:fld>
            <a:endParaRPr lang="tr-TR"/>
          </a:p>
        </p:txBody>
      </p:sp>
    </p:spTree>
    <p:extLst>
      <p:ext uri="{BB962C8B-B14F-4D97-AF65-F5344CB8AC3E}">
        <p14:creationId xmlns:p14="http://schemas.microsoft.com/office/powerpoint/2010/main" val="3875237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5B900B8B-F88B-4A93-AEAA-41F118DE650C}" type="datetimeFigureOut">
              <a:rPr lang="tr-TR" smtClean="0"/>
              <a:t>13.11.2019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A293067-814F-471F-9183-B54A1C5EF0C2}" type="slidenum">
              <a:rPr lang="tr-TR" smtClean="0"/>
              <a:t>‹#›</a:t>
            </a:fld>
            <a:endParaRPr lang="tr-TR"/>
          </a:p>
        </p:txBody>
      </p:sp>
    </p:spTree>
    <p:extLst>
      <p:ext uri="{BB962C8B-B14F-4D97-AF65-F5344CB8AC3E}">
        <p14:creationId xmlns:p14="http://schemas.microsoft.com/office/powerpoint/2010/main" val="1991965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B900B8B-F88B-4A93-AEAA-41F118DE650C}" type="datetimeFigureOut">
              <a:rPr lang="tr-TR" smtClean="0"/>
              <a:t>13.11.2019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A293067-814F-471F-9183-B54A1C5EF0C2}" type="slidenum">
              <a:rPr lang="tr-TR" smtClean="0"/>
              <a:t>‹#›</a:t>
            </a:fld>
            <a:endParaRPr lang="tr-TR"/>
          </a:p>
        </p:txBody>
      </p:sp>
    </p:spTree>
    <p:extLst>
      <p:ext uri="{BB962C8B-B14F-4D97-AF65-F5344CB8AC3E}">
        <p14:creationId xmlns:p14="http://schemas.microsoft.com/office/powerpoint/2010/main" val="418158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5B900B8B-F88B-4A93-AEAA-41F118DE650C}" type="datetimeFigureOut">
              <a:rPr lang="tr-TR" smtClean="0"/>
              <a:t>13.11.2019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A293067-814F-471F-9183-B54A1C5EF0C2}" type="slidenum">
              <a:rPr lang="tr-TR" smtClean="0"/>
              <a:t>‹#›</a:t>
            </a:fld>
            <a:endParaRPr lang="tr-TR"/>
          </a:p>
        </p:txBody>
      </p:sp>
    </p:spTree>
    <p:extLst>
      <p:ext uri="{BB962C8B-B14F-4D97-AF65-F5344CB8AC3E}">
        <p14:creationId xmlns:p14="http://schemas.microsoft.com/office/powerpoint/2010/main" val="3082301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5B900B8B-F88B-4A93-AEAA-41F118DE650C}" type="datetimeFigureOut">
              <a:rPr lang="tr-TR" smtClean="0"/>
              <a:t>13.11.2019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A293067-814F-471F-9183-B54A1C5EF0C2}" type="slidenum">
              <a:rPr lang="tr-TR" smtClean="0"/>
              <a:t>‹#›</a:t>
            </a:fld>
            <a:endParaRPr lang="tr-TR"/>
          </a:p>
        </p:txBody>
      </p:sp>
    </p:spTree>
    <p:extLst>
      <p:ext uri="{BB962C8B-B14F-4D97-AF65-F5344CB8AC3E}">
        <p14:creationId xmlns:p14="http://schemas.microsoft.com/office/powerpoint/2010/main" val="649615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900B8B-F88B-4A93-AEAA-41F118DE650C}" type="datetimeFigureOut">
              <a:rPr lang="tr-TR" smtClean="0"/>
              <a:t>13.11.2019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293067-814F-471F-9183-B54A1C5EF0C2}" type="slidenum">
              <a:rPr lang="tr-TR" smtClean="0"/>
              <a:t>‹#›</a:t>
            </a:fld>
            <a:endParaRPr lang="tr-TR"/>
          </a:p>
        </p:txBody>
      </p:sp>
    </p:spTree>
    <p:extLst>
      <p:ext uri="{BB962C8B-B14F-4D97-AF65-F5344CB8AC3E}">
        <p14:creationId xmlns:p14="http://schemas.microsoft.com/office/powerpoint/2010/main" val="516717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3.gif"/></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Dikdörtgen 2"/>
          <p:cNvSpPr/>
          <p:nvPr/>
        </p:nvSpPr>
        <p:spPr>
          <a:xfrm>
            <a:off x="0" y="-26687"/>
            <a:ext cx="12192000" cy="6858000"/>
          </a:xfrm>
          <a:prstGeom prst="rect">
            <a:avLst/>
          </a:prstGeom>
          <a:solidFill>
            <a:srgbClr val="C00000"/>
          </a:solidFill>
          <a:ln>
            <a:noFill/>
          </a:ln>
          <a:effectLst/>
        </p:spPr>
        <p:style>
          <a:lnRef idx="1">
            <a:schemeClr val="accent5"/>
          </a:lnRef>
          <a:fillRef idx="3">
            <a:schemeClr val="accent5"/>
          </a:fillRef>
          <a:effectRef idx="2">
            <a:schemeClr val="accent5"/>
          </a:effectRef>
          <a:fontRef idx="minor">
            <a:schemeClr val="lt1"/>
          </a:fontRef>
        </p:style>
        <p:txBody>
          <a:bodyPr spcFirstLastPara="0" vert="horz" wrap="square" lIns="10257" tIns="10257" rIns="10257" bIns="10257" numCol="1" spcCol="1915" rtlCol="0" anchor="ctr" anchorCtr="0">
            <a:noAutofit/>
          </a:bodyPr>
          <a:lstStyle/>
          <a:p>
            <a:pPr algn="ctr">
              <a:lnSpc>
                <a:spcPts val="1292"/>
              </a:lnSpc>
            </a:pPr>
            <a:endParaRPr lang="tr-TR" sz="1286" b="1" dirty="0"/>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2263" y="2532476"/>
            <a:ext cx="7377928" cy="1273504"/>
          </a:xfrm>
          <a:prstGeom prst="rect">
            <a:avLst/>
          </a:prstGeom>
        </p:spPr>
      </p:pic>
    </p:spTree>
    <p:extLst>
      <p:ext uri="{BB962C8B-B14F-4D97-AF65-F5344CB8AC3E}">
        <p14:creationId xmlns:p14="http://schemas.microsoft.com/office/powerpoint/2010/main" val="770970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49382"/>
            <a:ext cx="10515600" cy="963324"/>
          </a:xfrm>
        </p:spPr>
        <p:txBody>
          <a:bodyPr>
            <a:normAutofit/>
          </a:bodyPr>
          <a:lstStyle/>
          <a:p>
            <a:r>
              <a:rPr lang="tr-TR" sz="3200" b="1" dirty="0">
                <a:solidFill>
                  <a:schemeClr val="bg1"/>
                </a:solidFill>
                <a:latin typeface="Tahoma" panose="020B0604030504040204" pitchFamily="34" charset="0"/>
                <a:ea typeface="Tahoma" panose="020B0604030504040204" pitchFamily="34" charset="0"/>
                <a:cs typeface="Tahoma" panose="020B0604030504040204" pitchFamily="34" charset="0"/>
              </a:rPr>
              <a:t>SUBSPECIALTY EDUCATION IN TURKEY </a:t>
            </a:r>
          </a:p>
        </p:txBody>
      </p:sp>
      <p:sp>
        <p:nvSpPr>
          <p:cNvPr id="3" name="İçerik Yer Tutucusu 2"/>
          <p:cNvSpPr>
            <a:spLocks noGrp="1"/>
          </p:cNvSpPr>
          <p:nvPr>
            <p:ph idx="1"/>
          </p:nvPr>
        </p:nvSpPr>
        <p:spPr>
          <a:xfrm>
            <a:off x="838200" y="1381934"/>
            <a:ext cx="10515600" cy="4610651"/>
          </a:xfrm>
        </p:spPr>
        <p:txBody>
          <a:bodyPr>
            <a:normAutofit/>
          </a:bodyPr>
          <a:lstStyle/>
          <a:p>
            <a:pPr marL="0" indent="0">
              <a:buNone/>
            </a:pPr>
            <a:r>
              <a:rPr lang="tr-TR" b="1" dirty="0">
                <a:latin typeface="Tahoma" panose="020B0604030504040204" pitchFamily="34" charset="0"/>
                <a:ea typeface="Tahoma" panose="020B0604030504040204" pitchFamily="34" charset="0"/>
                <a:cs typeface="Tahoma" panose="020B0604030504040204" pitchFamily="34" charset="0"/>
              </a:rPr>
              <a:t>2014: </a:t>
            </a:r>
            <a:r>
              <a:rPr lang="en-US" dirty="0">
                <a:latin typeface="Tahoma" panose="020B0604030504040204" pitchFamily="34" charset="0"/>
                <a:ea typeface="Tahoma" panose="020B0604030504040204" pitchFamily="34" charset="0"/>
                <a:cs typeface="Tahoma" panose="020B0604030504040204" pitchFamily="34" charset="0"/>
              </a:rPr>
              <a:t>First YDUS (Sub</a:t>
            </a:r>
            <a:r>
              <a:rPr lang="tr-TR"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Specialization Exam) executed</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lvl="1"/>
            <a:r>
              <a:rPr lang="en-US" sz="2600" dirty="0">
                <a:latin typeface="Tahoma" panose="020B0604030504040204" pitchFamily="34" charset="0"/>
                <a:ea typeface="Tahoma" panose="020B0604030504040204" pitchFamily="34" charset="0"/>
                <a:cs typeface="Tahoma" panose="020B0604030504040204" pitchFamily="34" charset="0"/>
              </a:rPr>
              <a:t>December</a:t>
            </a:r>
          </a:p>
          <a:p>
            <a:pPr lvl="1"/>
            <a:r>
              <a:rPr lang="en-US" sz="2600" dirty="0">
                <a:latin typeface="Tahoma" panose="020B0604030504040204" pitchFamily="34" charset="0"/>
                <a:ea typeface="Tahoma" panose="020B0604030504040204" pitchFamily="34" charset="0"/>
                <a:cs typeface="Tahoma" panose="020B0604030504040204" pitchFamily="34" charset="0"/>
              </a:rPr>
              <a:t>80 Multiple Choice questions, 20 Essay, 160 minutes</a:t>
            </a:r>
          </a:p>
          <a:p>
            <a:pPr lvl="2">
              <a:lnSpc>
                <a:spcPct val="100000"/>
              </a:lnSpc>
            </a:pPr>
            <a:r>
              <a:rPr lang="en-US" sz="2200" b="1" dirty="0">
                <a:latin typeface="Tahoma" panose="020B0604030504040204" pitchFamily="34" charset="0"/>
                <a:ea typeface="Tahoma" panose="020B0604030504040204" pitchFamily="34" charset="0"/>
                <a:cs typeface="Tahoma" panose="020B0604030504040204" pitchFamily="34" charset="0"/>
              </a:rPr>
              <a:t>Multiple Choice Fields: </a:t>
            </a:r>
            <a:r>
              <a:rPr lang="en-US" sz="2200" dirty="0">
                <a:latin typeface="Tahoma" panose="020B0604030504040204" pitchFamily="34" charset="0"/>
                <a:ea typeface="Tahoma" panose="020B0604030504040204" pitchFamily="34" charset="0"/>
                <a:cs typeface="Tahoma" panose="020B0604030504040204" pitchFamily="34" charset="0"/>
              </a:rPr>
              <a:t>Anesthesiology and Reanimation, Pediatrics, General Surgery, Internal Medicine, Obstetrics and Gynecology</a:t>
            </a:r>
          </a:p>
          <a:p>
            <a:pPr lvl="2">
              <a:lnSpc>
                <a:spcPct val="100000"/>
              </a:lnSpc>
            </a:pPr>
            <a:r>
              <a:rPr lang="en-US" sz="2200" dirty="0">
                <a:latin typeface="Tahoma" panose="020B0604030504040204" pitchFamily="34" charset="0"/>
                <a:ea typeface="Tahoma" panose="020B0604030504040204" pitchFamily="34" charset="0"/>
                <a:cs typeface="Tahoma" panose="020B0604030504040204" pitchFamily="34" charset="0"/>
              </a:rPr>
              <a:t>Essay Fields: Pediatric Surgery, Dermatology, Infectious Diseases and Clinical Microbiology, Physio Therapy and Rehabilitation, Pulmonary Diseases, Public Health, Cardiovascular Diseases, Neurology, Orthopedics and Traumatology, Plastic and Reconstructive Surgery, Radiology, Psychiatry, Medical Pathology, Urology</a:t>
            </a:r>
          </a:p>
          <a:p>
            <a:pPr lvl="1"/>
            <a:endParaRPr lang="tr-TR"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78224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49382"/>
            <a:ext cx="10515600" cy="963324"/>
          </a:xfrm>
        </p:spPr>
        <p:txBody>
          <a:bodyPr>
            <a:normAutofit fontScale="90000"/>
          </a:bodyPr>
          <a:lstStyle/>
          <a:p>
            <a:r>
              <a:rPr lang="tr-TR" sz="3200" b="1" dirty="0">
                <a:solidFill>
                  <a:schemeClr val="bg1"/>
                </a:solidFill>
                <a:latin typeface="Tahoma" panose="020B0604030504040204" pitchFamily="34" charset="0"/>
                <a:ea typeface="Tahoma" panose="020B0604030504040204" pitchFamily="34" charset="0"/>
                <a:cs typeface="Tahoma" panose="020B0604030504040204" pitchFamily="34" charset="0"/>
              </a:rPr>
              <a:t>SUBSPECIALTY EDUCATION DURATIONS IN TURKEY </a:t>
            </a:r>
          </a:p>
        </p:txBody>
      </p:sp>
      <p:sp>
        <p:nvSpPr>
          <p:cNvPr id="3" name="İçerik Yer Tutucusu 2"/>
          <p:cNvSpPr>
            <a:spLocks noGrp="1"/>
          </p:cNvSpPr>
          <p:nvPr>
            <p:ph idx="1"/>
          </p:nvPr>
        </p:nvSpPr>
        <p:spPr>
          <a:xfrm>
            <a:off x="402363" y="1462088"/>
            <a:ext cx="11510473" cy="4610651"/>
          </a:xfrm>
        </p:spPr>
        <p:txBody>
          <a:bodyPr>
            <a:normAutofit fontScale="85000" lnSpcReduction="10000"/>
          </a:bodyPr>
          <a:lstStyle/>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2-3 YEARS </a:t>
            </a:r>
          </a:p>
          <a:p>
            <a:pPr marL="0" indent="0">
              <a:lnSpc>
                <a:spcPct val="110000"/>
              </a:lnSpc>
              <a:buNone/>
            </a:pPr>
            <a:r>
              <a:rPr lang="en-US" sz="2400" b="1" dirty="0">
                <a:latin typeface="Tahoma" panose="020B0604030504040204" pitchFamily="34" charset="0"/>
                <a:ea typeface="Tahoma" panose="020B0604030504040204" pitchFamily="34" charset="0"/>
                <a:cs typeface="Tahoma" panose="020B0604030504040204" pitchFamily="34" charset="0"/>
              </a:rPr>
              <a:t>FIELDS OF SUBSPECIALTIES: </a:t>
            </a: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lnSpc>
                <a:spcPct val="110000"/>
              </a:lnSpc>
              <a:buNone/>
            </a:pPr>
            <a:r>
              <a:rPr lang="en-US" sz="2400" dirty="0">
                <a:latin typeface="Tahoma" panose="020B0604030504040204" pitchFamily="34" charset="0"/>
                <a:ea typeface="Tahoma" panose="020B0604030504040204" pitchFamily="34" charset="0"/>
                <a:cs typeface="Tahoma" panose="020B0604030504040204" pitchFamily="34" charset="0"/>
              </a:rPr>
              <a:t>ALGOLOGY, SURGICAL ONCOLOGY, ENVIRONMENTAL HEALTH, HAND SURGERY, ENDOCRINOLOGY AND METABOLIC DISORDERS, EPIDEMIOLOGY, GASTROENT</a:t>
            </a:r>
            <a:r>
              <a:rPr lang="tr-TR" sz="2400" dirty="0">
                <a:latin typeface="Tahoma" panose="020B0604030504040204" pitchFamily="34" charset="0"/>
                <a:ea typeface="Tahoma" panose="020B0604030504040204" pitchFamily="34" charset="0"/>
                <a:cs typeface="Tahoma" panose="020B0604030504040204" pitchFamily="34" charset="0"/>
              </a:rPr>
              <a:t>E</a:t>
            </a:r>
            <a:r>
              <a:rPr lang="en-US" sz="2400" dirty="0">
                <a:latin typeface="Tahoma" panose="020B0604030504040204" pitchFamily="34" charset="0"/>
                <a:ea typeface="Tahoma" panose="020B0604030504040204" pitchFamily="34" charset="0"/>
                <a:cs typeface="Tahoma" panose="020B0604030504040204" pitchFamily="34" charset="0"/>
              </a:rPr>
              <a:t>ROLOGY, GASTROENT</a:t>
            </a:r>
            <a:r>
              <a:rPr lang="tr-TR" sz="2400" dirty="0">
                <a:latin typeface="Tahoma" panose="020B0604030504040204" pitchFamily="34" charset="0"/>
                <a:ea typeface="Tahoma" panose="020B0604030504040204" pitchFamily="34" charset="0"/>
                <a:cs typeface="Tahoma" panose="020B0604030504040204" pitchFamily="34" charset="0"/>
              </a:rPr>
              <a:t>E</a:t>
            </a:r>
            <a:r>
              <a:rPr lang="en-US" sz="2400" dirty="0">
                <a:latin typeface="Tahoma" panose="020B0604030504040204" pitchFamily="34" charset="0"/>
                <a:ea typeface="Tahoma" panose="020B0604030504040204" pitchFamily="34" charset="0"/>
                <a:cs typeface="Tahoma" panose="020B0604030504040204" pitchFamily="34" charset="0"/>
              </a:rPr>
              <a:t>ROLOGIC</a:t>
            </a:r>
            <a:r>
              <a:rPr lang="tr-TR" sz="2400" dirty="0">
                <a:latin typeface="Tahoma" panose="020B0604030504040204" pitchFamily="34" charset="0"/>
                <a:ea typeface="Tahoma" panose="020B0604030504040204" pitchFamily="34" charset="0"/>
                <a:cs typeface="Tahoma" panose="020B0604030504040204" pitchFamily="34" charset="0"/>
              </a:rPr>
              <a:t>AL</a:t>
            </a:r>
            <a:r>
              <a:rPr lang="en-US" sz="2400" dirty="0">
                <a:latin typeface="Tahoma" panose="020B0604030504040204" pitchFamily="34" charset="0"/>
                <a:ea typeface="Tahoma" panose="020B0604030504040204" pitchFamily="34" charset="0"/>
                <a:cs typeface="Tahoma" panose="020B0604030504040204" pitchFamily="34" charset="0"/>
              </a:rPr>
              <a:t> SURGERY, GERIATRICS, HEMATOLOGY, IMMUNOLOGY AND ALLERGIC DISORDERS, OCCUPATIONAL HEALTH, GYNECOLOGICAL ONCOLOGY SURGERY, CLINICAL NEUROPHYSIOLOGY, NEPHROLOGY, NEONATOLOGY, PERINATOLOGY, R</a:t>
            </a:r>
            <a:r>
              <a:rPr lang="tr-TR" sz="2400" dirty="0">
                <a:latin typeface="Tahoma" panose="020B0604030504040204" pitchFamily="34" charset="0"/>
                <a:ea typeface="Tahoma" panose="020B0604030504040204" pitchFamily="34" charset="0"/>
                <a:cs typeface="Tahoma" panose="020B0604030504040204" pitchFamily="34" charset="0"/>
              </a:rPr>
              <a:t>HEU</a:t>
            </a:r>
            <a:r>
              <a:rPr lang="en-US" sz="2400" dirty="0">
                <a:latin typeface="Tahoma" panose="020B0604030504040204" pitchFamily="34" charset="0"/>
                <a:ea typeface="Tahoma" panose="020B0604030504040204" pitchFamily="34" charset="0"/>
                <a:cs typeface="Tahoma" panose="020B0604030504040204" pitchFamily="34" charset="0"/>
              </a:rPr>
              <a:t>MATOLOGY, SITOPATHOLOGY, BASIC IMMUNOLOGY, MEDICAL ONCOLOGY, MEDICAL VIROLOGY, MEDICAL PARA</a:t>
            </a:r>
            <a:r>
              <a:rPr lang="tr-TR" sz="2400" dirty="0">
                <a:latin typeface="Tahoma" panose="020B0604030504040204" pitchFamily="34" charset="0"/>
                <a:ea typeface="Tahoma" panose="020B0604030504040204" pitchFamily="34" charset="0"/>
                <a:cs typeface="Tahoma" panose="020B0604030504040204" pitchFamily="34" charset="0"/>
              </a:rPr>
              <a:t>S</a:t>
            </a:r>
            <a:r>
              <a:rPr lang="en-US" sz="2400" dirty="0">
                <a:latin typeface="Tahoma" panose="020B0604030504040204" pitchFamily="34" charset="0"/>
                <a:ea typeface="Tahoma" panose="020B0604030504040204" pitchFamily="34" charset="0"/>
                <a:cs typeface="Tahoma" panose="020B0604030504040204" pitchFamily="34" charset="0"/>
              </a:rPr>
              <a:t>ITHOLOGY, INTENSIVE CARE </a:t>
            </a:r>
          </a:p>
          <a:p>
            <a:pPr marL="0" indent="0">
              <a:lnSpc>
                <a:spcPct val="110000"/>
              </a:lnSpc>
              <a:buNone/>
            </a:pPr>
            <a:r>
              <a:rPr lang="en-US" sz="2400" b="1" dirty="0">
                <a:latin typeface="Tahoma" panose="020B0604030504040204" pitchFamily="34" charset="0"/>
                <a:ea typeface="Tahoma" panose="020B0604030504040204" pitchFamily="34" charset="0"/>
                <a:cs typeface="Tahoma" panose="020B0604030504040204" pitchFamily="34" charset="0"/>
              </a:rPr>
              <a:t>PEDIATRICS; </a:t>
            </a:r>
            <a:r>
              <a:rPr lang="en-US" sz="2400" dirty="0">
                <a:latin typeface="Tahoma" panose="020B0604030504040204" pitchFamily="34" charset="0"/>
                <a:ea typeface="Tahoma" panose="020B0604030504040204" pitchFamily="34" charset="0"/>
                <a:cs typeface="Tahoma" panose="020B0604030504040204" pitchFamily="34" charset="0"/>
              </a:rPr>
              <a:t>EMERGENCY MEDICINE, ENDOCRINOLOGY, GENETIC DISOERDERS, PULMONARY DISEASES, HEMATOLOGY AND ONCOLOGY, IMMUNOLOGY AND ALLERGIC DISEASES, CARDIOVASCULAR SURGERY, METABOLIC DISOERDERS, NEPHROLOGY, NEUROLOGY, RADIOLOGY, R</a:t>
            </a:r>
            <a:r>
              <a:rPr lang="tr-TR" sz="2400" dirty="0">
                <a:latin typeface="Tahoma" panose="020B0604030504040204" pitchFamily="34" charset="0"/>
                <a:ea typeface="Tahoma" panose="020B0604030504040204" pitchFamily="34" charset="0"/>
                <a:cs typeface="Tahoma" panose="020B0604030504040204" pitchFamily="34" charset="0"/>
              </a:rPr>
              <a:t>HEU</a:t>
            </a:r>
            <a:r>
              <a:rPr lang="en-US" sz="2400" dirty="0">
                <a:latin typeface="Tahoma" panose="020B0604030504040204" pitchFamily="34" charset="0"/>
                <a:ea typeface="Tahoma" panose="020B0604030504040204" pitchFamily="34" charset="0"/>
                <a:cs typeface="Tahoma" panose="020B0604030504040204" pitchFamily="34" charset="0"/>
              </a:rPr>
              <a:t>MATHOLOGY, UROLOGY, INTENSIVE CARE</a:t>
            </a:r>
          </a:p>
          <a:p>
            <a:pPr marL="0" indent="0">
              <a:lnSpc>
                <a:spcPct val="110000"/>
              </a:lnSpc>
              <a:buNone/>
            </a:pPr>
            <a:r>
              <a:rPr lang="en-US" sz="2400" b="1" dirty="0">
                <a:latin typeface="Tahoma" panose="020B0604030504040204" pitchFamily="34" charset="0"/>
                <a:ea typeface="Tahoma" panose="020B0604030504040204" pitchFamily="34" charset="0"/>
                <a:cs typeface="Tahoma" panose="020B0604030504040204" pitchFamily="34" charset="0"/>
              </a:rPr>
              <a:t>MILITARY: </a:t>
            </a:r>
            <a:r>
              <a:rPr lang="en-US" sz="2400" dirty="0">
                <a:latin typeface="Tahoma" panose="020B0604030504040204" pitchFamily="34" charset="0"/>
                <a:ea typeface="Tahoma" panose="020B0604030504040204" pitchFamily="34" charset="0"/>
                <a:cs typeface="Tahoma" panose="020B0604030504040204" pitchFamily="34" charset="0"/>
              </a:rPr>
              <a:t>PS</a:t>
            </a:r>
            <a:r>
              <a:rPr lang="tr-TR" sz="2400" dirty="0">
                <a:latin typeface="Tahoma" panose="020B0604030504040204" pitchFamily="34" charset="0"/>
                <a:ea typeface="Tahoma" panose="020B0604030504040204" pitchFamily="34" charset="0"/>
                <a:cs typeface="Tahoma" panose="020B0604030504040204" pitchFamily="34" charset="0"/>
              </a:rPr>
              <a:t>Y</a:t>
            </a:r>
            <a:r>
              <a:rPr lang="en-US" sz="2400" dirty="0">
                <a:latin typeface="Tahoma" panose="020B0604030504040204" pitchFamily="34" charset="0"/>
                <a:ea typeface="Tahoma" panose="020B0604030504040204" pitchFamily="34" charset="0"/>
                <a:cs typeface="Tahoma" panose="020B0604030504040204" pitchFamily="34" charset="0"/>
              </a:rPr>
              <a:t>CHIATRY,  SURGERY</a:t>
            </a:r>
          </a:p>
        </p:txBody>
      </p:sp>
    </p:spTree>
    <p:extLst>
      <p:ext uri="{BB962C8B-B14F-4D97-AF65-F5344CB8AC3E}">
        <p14:creationId xmlns:p14="http://schemas.microsoft.com/office/powerpoint/2010/main" val="506566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8600" y="1430565"/>
            <a:ext cx="11734800" cy="4918074"/>
          </a:xfrm>
        </p:spPr>
        <p:txBody>
          <a:bodyPr/>
          <a:lstStyle/>
          <a:p>
            <a:pPr marL="0" indent="0">
              <a:buNone/>
            </a:pPr>
            <a:r>
              <a:rPr lang="tr-TR" b="1" dirty="0">
                <a:latin typeface="Tahoma" panose="020B0604030504040204" pitchFamily="34" charset="0"/>
                <a:ea typeface="Tahoma" panose="020B0604030504040204" pitchFamily="34" charset="0"/>
                <a:cs typeface="Tahoma" panose="020B0604030504040204" pitchFamily="34" charset="0"/>
              </a:rPr>
              <a:t>MEMBERS</a:t>
            </a:r>
          </a:p>
          <a:p>
            <a:pPr lvl="1">
              <a:lnSpc>
                <a:spcPct val="150000"/>
              </a:lnSpc>
            </a:pPr>
            <a:r>
              <a:rPr lang="en-US" dirty="0">
                <a:latin typeface="Tahoma" panose="020B0604030504040204" pitchFamily="34" charset="0"/>
                <a:ea typeface="Tahoma" panose="020B0604030504040204" pitchFamily="34" charset="0"/>
                <a:cs typeface="Tahoma" panose="020B0604030504040204" pitchFamily="34" charset="0"/>
              </a:rPr>
              <a:t>Undersecretary of Ministry of Health</a:t>
            </a:r>
          </a:p>
          <a:p>
            <a:pPr lvl="1">
              <a:lnSpc>
                <a:spcPct val="150000"/>
              </a:lnSpc>
            </a:pPr>
            <a:r>
              <a:rPr lang="en-US" dirty="0">
                <a:latin typeface="Tahoma" panose="020B0604030504040204" pitchFamily="34" charset="0"/>
                <a:ea typeface="Tahoma" panose="020B0604030504040204" pitchFamily="34" charset="0"/>
                <a:cs typeface="Tahoma" panose="020B0604030504040204" pitchFamily="34" charset="0"/>
              </a:rPr>
              <a:t>4 medical doctors, 1 dentist, selected by Ministry of Health)</a:t>
            </a:r>
          </a:p>
          <a:p>
            <a:pPr lvl="1">
              <a:lnSpc>
                <a:spcPct val="100000"/>
              </a:lnSpc>
            </a:pPr>
            <a:r>
              <a:rPr lang="en-US" dirty="0">
                <a:latin typeface="Tahoma" panose="020B0604030504040204" pitchFamily="34" charset="0"/>
                <a:ea typeface="Tahoma" panose="020B0604030504040204" pitchFamily="34" charset="0"/>
                <a:cs typeface="Tahoma" panose="020B0604030504040204" pitchFamily="34" charset="0"/>
              </a:rPr>
              <a:t>4 academicians from Faculties of Medicine, 1 academician from Faculty of Dentistry, selected by Higher Education Council</a:t>
            </a:r>
          </a:p>
          <a:p>
            <a:pPr lvl="1">
              <a:lnSpc>
                <a:spcPct val="150000"/>
              </a:lnSpc>
            </a:pPr>
            <a:r>
              <a:rPr lang="en-US" dirty="0">
                <a:latin typeface="Tahoma" panose="020B0604030504040204" pitchFamily="34" charset="0"/>
                <a:ea typeface="Tahoma" panose="020B0604030504040204" pitchFamily="34" charset="0"/>
                <a:cs typeface="Tahoma" panose="020B0604030504040204" pitchFamily="34" charset="0"/>
              </a:rPr>
              <a:t>1 MD selected by Faculty of Medicine of Arm Forces</a:t>
            </a:r>
          </a:p>
          <a:p>
            <a:pPr lvl="1">
              <a:lnSpc>
                <a:spcPct val="150000"/>
              </a:lnSpc>
            </a:pPr>
            <a:r>
              <a:rPr lang="en-US" dirty="0">
                <a:latin typeface="Tahoma" panose="020B0604030504040204" pitchFamily="34" charset="0"/>
                <a:ea typeface="Tahoma" panose="020B0604030504040204" pitchFamily="34" charset="0"/>
                <a:cs typeface="Tahoma" panose="020B0604030504040204" pitchFamily="34" charset="0"/>
              </a:rPr>
              <a:t>1 MD selected by the Union of Turkish Medical Doctors Association</a:t>
            </a:r>
          </a:p>
          <a:p>
            <a:pPr lvl="1">
              <a:lnSpc>
                <a:spcPct val="150000"/>
              </a:lnSpc>
            </a:pPr>
            <a:r>
              <a:rPr lang="en-US" dirty="0">
                <a:latin typeface="Tahoma" panose="020B0604030504040204" pitchFamily="34" charset="0"/>
                <a:ea typeface="Tahoma" panose="020B0604030504040204" pitchFamily="34" charset="0"/>
                <a:cs typeface="Tahoma" panose="020B0604030504040204" pitchFamily="34" charset="0"/>
              </a:rPr>
              <a:t>1 Dentist selected by the Turkish Dentists Association</a:t>
            </a:r>
          </a:p>
        </p:txBody>
      </p:sp>
      <p:sp>
        <p:nvSpPr>
          <p:cNvPr id="4" name="Unvan 1"/>
          <p:cNvSpPr>
            <a:spLocks noGrp="1"/>
          </p:cNvSpPr>
          <p:nvPr>
            <p:ph type="title"/>
          </p:nvPr>
        </p:nvSpPr>
        <p:spPr>
          <a:xfrm>
            <a:off x="838200" y="249382"/>
            <a:ext cx="10515600" cy="963324"/>
          </a:xfrm>
        </p:spPr>
        <p:txBody>
          <a:bodyPr>
            <a:normAutofit/>
          </a:bodyPr>
          <a:lstStyle/>
          <a:p>
            <a:r>
              <a:rPr lang="tr-TR" sz="3200" b="1" dirty="0">
                <a:solidFill>
                  <a:schemeClr val="bg1"/>
                </a:solidFill>
                <a:latin typeface="Tahoma" panose="020B0604030504040204" pitchFamily="34" charset="0"/>
                <a:ea typeface="Tahoma" panose="020B0604030504040204" pitchFamily="34" charset="0"/>
                <a:cs typeface="Tahoma" panose="020B0604030504040204" pitchFamily="34" charset="0"/>
              </a:rPr>
              <a:t>BOARD OF RESIDENCY IN MEDICINE, TURKEY </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2308" y="4405540"/>
            <a:ext cx="1663492" cy="1625397"/>
          </a:xfrm>
          <a:prstGeom prst="rect">
            <a:avLst/>
          </a:prstGeom>
        </p:spPr>
      </p:pic>
    </p:spTree>
    <p:extLst>
      <p:ext uri="{BB962C8B-B14F-4D97-AF65-F5344CB8AC3E}">
        <p14:creationId xmlns:p14="http://schemas.microsoft.com/office/powerpoint/2010/main" val="1806415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3414" y="1384754"/>
            <a:ext cx="11734800" cy="4918074"/>
          </a:xfrm>
        </p:spPr>
        <p:txBody>
          <a:bodyPr>
            <a:normAutofit lnSpcReduction="10000"/>
          </a:bodyPr>
          <a:lstStyle/>
          <a:p>
            <a:pPr lvl="1">
              <a:lnSpc>
                <a:spcPct val="150000"/>
              </a:lnSpc>
            </a:pPr>
            <a:r>
              <a:rPr lang="en-US" dirty="0">
                <a:latin typeface="Tahoma" panose="020B0604030504040204" pitchFamily="34" charset="0"/>
                <a:ea typeface="Tahoma" panose="020B0604030504040204" pitchFamily="34" charset="0"/>
                <a:cs typeface="Tahoma" panose="020B0604030504040204" pitchFamily="34" charset="0"/>
              </a:rPr>
              <a:t>Quotas of Residency, Sub Specialty; Country wide and Institution Basis</a:t>
            </a:r>
          </a:p>
          <a:p>
            <a:pPr lvl="1">
              <a:lnSpc>
                <a:spcPct val="150000"/>
              </a:lnSpc>
            </a:pPr>
            <a:r>
              <a:rPr lang="en-US" dirty="0">
                <a:latin typeface="Tahoma" panose="020B0604030504040204" pitchFamily="34" charset="0"/>
                <a:ea typeface="Tahoma" panose="020B0604030504040204" pitchFamily="34" charset="0"/>
                <a:cs typeface="Tahoma" panose="020B0604030504040204" pitchFamily="34" charset="0"/>
              </a:rPr>
              <a:t>Transfers of Residency Students; spouse &amp;health related, regarding convictions </a:t>
            </a:r>
          </a:p>
          <a:p>
            <a:pPr lvl="1">
              <a:lnSpc>
                <a:spcPct val="150000"/>
              </a:lnSpc>
            </a:pPr>
            <a:r>
              <a:rPr lang="en-US" dirty="0">
                <a:latin typeface="Tahoma" panose="020B0604030504040204" pitchFamily="34" charset="0"/>
                <a:ea typeface="Tahoma" panose="020B0604030504040204" pitchFamily="34" charset="0"/>
                <a:cs typeface="Tahoma" panose="020B0604030504040204" pitchFamily="34" charset="0"/>
              </a:rPr>
              <a:t>Auditing Visits to Institutions</a:t>
            </a:r>
          </a:p>
          <a:p>
            <a:pPr lvl="1">
              <a:lnSpc>
                <a:spcPct val="150000"/>
              </a:lnSpc>
            </a:pPr>
            <a:r>
              <a:rPr lang="en-US" dirty="0">
                <a:latin typeface="Tahoma" panose="020B0604030504040204" pitchFamily="34" charset="0"/>
                <a:ea typeface="Tahoma" panose="020B0604030504040204" pitchFamily="34" charset="0"/>
                <a:cs typeface="Tahoma" panose="020B0604030504040204" pitchFamily="34" charset="0"/>
              </a:rPr>
              <a:t>Syllabus and Standards Regulations</a:t>
            </a:r>
            <a:endParaRPr lang="tr-TR" dirty="0">
              <a:latin typeface="Tahoma" panose="020B0604030504040204" pitchFamily="34" charset="0"/>
              <a:ea typeface="Tahoma" panose="020B0604030504040204" pitchFamily="34" charset="0"/>
              <a:cs typeface="Tahoma" panose="020B0604030504040204" pitchFamily="34" charset="0"/>
            </a:endParaRPr>
          </a:p>
          <a:p>
            <a:pPr lvl="1">
              <a:lnSpc>
                <a:spcPct val="150000"/>
              </a:lnSpc>
            </a:pPr>
            <a:r>
              <a:rPr lang="en-US" dirty="0">
                <a:latin typeface="Tahoma" panose="020B0604030504040204" pitchFamily="34" charset="0"/>
                <a:ea typeface="Tahoma" panose="020B0604030504040204" pitchFamily="34" charset="0"/>
                <a:cs typeface="Tahoma" panose="020B0604030504040204" pitchFamily="34" charset="0"/>
              </a:rPr>
              <a:t>Rotations</a:t>
            </a:r>
          </a:p>
          <a:p>
            <a:pPr lvl="1">
              <a:lnSpc>
                <a:spcPct val="150000"/>
              </a:lnSpc>
            </a:pPr>
            <a:r>
              <a:rPr lang="en-US" dirty="0">
                <a:latin typeface="Tahoma" panose="020B0604030504040204" pitchFamily="34" charset="0"/>
                <a:ea typeface="Tahoma" panose="020B0604030504040204" pitchFamily="34" charset="0"/>
                <a:cs typeface="Tahoma" panose="020B0604030504040204" pitchFamily="34" charset="0"/>
              </a:rPr>
              <a:t>Applications</a:t>
            </a:r>
          </a:p>
          <a:p>
            <a:pPr lvl="1">
              <a:lnSpc>
                <a:spcPct val="150000"/>
              </a:lnSpc>
            </a:pPr>
            <a:r>
              <a:rPr lang="en-US" dirty="0">
                <a:latin typeface="Tahoma" panose="020B0604030504040204" pitchFamily="34" charset="0"/>
                <a:ea typeface="Tahoma" panose="020B0604030504040204" pitchFamily="34" charset="0"/>
                <a:cs typeface="Tahoma" panose="020B0604030504040204" pitchFamily="34" charset="0"/>
              </a:rPr>
              <a:t>Residency education of non-medical professions</a:t>
            </a:r>
          </a:p>
          <a:p>
            <a:pPr lvl="1">
              <a:lnSpc>
                <a:spcPct val="150000"/>
              </a:lnSpc>
            </a:pPr>
            <a:r>
              <a:rPr lang="en-US" dirty="0" err="1">
                <a:latin typeface="Tahoma" panose="020B0604030504040204" pitchFamily="34" charset="0"/>
                <a:ea typeface="Tahoma" panose="020B0604030504040204" pitchFamily="34" charset="0"/>
                <a:cs typeface="Tahoma" panose="020B0604030504040204" pitchFamily="34" charset="0"/>
              </a:rPr>
              <a:t>Accredi</a:t>
            </a:r>
            <a:r>
              <a:rPr lang="tr-TR" dirty="0">
                <a:latin typeface="Tahoma" panose="020B0604030504040204" pitchFamily="34" charset="0"/>
                <a:ea typeface="Tahoma" panose="020B0604030504040204" pitchFamily="34" charset="0"/>
                <a:cs typeface="Tahoma" panose="020B0604030504040204" pitchFamily="34" charset="0"/>
              </a:rPr>
              <a:t>t</a:t>
            </a:r>
            <a:r>
              <a:rPr lang="en-US" dirty="0" err="1">
                <a:latin typeface="Tahoma" panose="020B0604030504040204" pitchFamily="34" charset="0"/>
                <a:ea typeface="Tahoma" panose="020B0604030504040204" pitchFamily="34" charset="0"/>
                <a:cs typeface="Tahoma" panose="020B0604030504040204" pitchFamily="34" charset="0"/>
              </a:rPr>
              <a:t>ation</a:t>
            </a:r>
            <a:endParaRPr lang="en-US" dirty="0">
              <a:latin typeface="Tahoma" panose="020B0604030504040204" pitchFamily="34" charset="0"/>
              <a:ea typeface="Tahoma" panose="020B0604030504040204" pitchFamily="34" charset="0"/>
              <a:cs typeface="Tahoma" panose="020B0604030504040204" pitchFamily="34" charset="0"/>
            </a:endParaRPr>
          </a:p>
          <a:p>
            <a:pPr lvl="1">
              <a:lnSpc>
                <a:spcPct val="150000"/>
              </a:lnSpc>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Unvan 1"/>
          <p:cNvSpPr>
            <a:spLocks noGrp="1"/>
          </p:cNvSpPr>
          <p:nvPr>
            <p:ph type="title"/>
          </p:nvPr>
        </p:nvSpPr>
        <p:spPr>
          <a:xfrm>
            <a:off x="446313" y="167739"/>
            <a:ext cx="11391901" cy="963324"/>
          </a:xfrm>
        </p:spPr>
        <p:txBody>
          <a:bodyPr>
            <a:noAutofit/>
          </a:bodyPr>
          <a:lstStyle/>
          <a:p>
            <a:pPr>
              <a:lnSpc>
                <a:spcPct val="100000"/>
              </a:lnSpc>
            </a:pPr>
            <a:r>
              <a:rPr lang="tr-TR" sz="3000" b="1" dirty="0">
                <a:solidFill>
                  <a:schemeClr val="bg1"/>
                </a:solidFill>
                <a:latin typeface="Tahoma" panose="020B0604030504040204" pitchFamily="34" charset="0"/>
                <a:ea typeface="Tahoma" panose="020B0604030504040204" pitchFamily="34" charset="0"/>
                <a:cs typeface="Tahoma" panose="020B0604030504040204" pitchFamily="34" charset="0"/>
              </a:rPr>
              <a:t>ACTIVITIES OF THE BOARD OF RESIDENCY IN MEDICINE, TURKEY </a:t>
            </a: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0665" y="4389211"/>
            <a:ext cx="1663492" cy="1625397"/>
          </a:xfrm>
          <a:prstGeom prst="rect">
            <a:avLst/>
          </a:prstGeom>
        </p:spPr>
      </p:pic>
    </p:spTree>
    <p:extLst>
      <p:ext uri="{BB962C8B-B14F-4D97-AF65-F5344CB8AC3E}">
        <p14:creationId xmlns:p14="http://schemas.microsoft.com/office/powerpoint/2010/main" val="117806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Dikdörtgen 2"/>
          <p:cNvSpPr/>
          <p:nvPr/>
        </p:nvSpPr>
        <p:spPr>
          <a:xfrm>
            <a:off x="0" y="-26687"/>
            <a:ext cx="12192000" cy="6858000"/>
          </a:xfrm>
          <a:prstGeom prst="rect">
            <a:avLst/>
          </a:prstGeom>
          <a:solidFill>
            <a:srgbClr val="C00000"/>
          </a:solidFill>
          <a:ln>
            <a:noFill/>
          </a:ln>
          <a:effectLst/>
        </p:spPr>
        <p:style>
          <a:lnRef idx="1">
            <a:schemeClr val="accent5"/>
          </a:lnRef>
          <a:fillRef idx="3">
            <a:schemeClr val="accent5"/>
          </a:fillRef>
          <a:effectRef idx="2">
            <a:schemeClr val="accent5"/>
          </a:effectRef>
          <a:fontRef idx="minor">
            <a:schemeClr val="lt1"/>
          </a:fontRef>
        </p:style>
        <p:txBody>
          <a:bodyPr spcFirstLastPara="0" vert="horz" wrap="square" lIns="10257" tIns="10257" rIns="10257" bIns="10257" numCol="1" spcCol="1915" rtlCol="0" anchor="ctr" anchorCtr="0">
            <a:noAutofit/>
          </a:bodyPr>
          <a:lstStyle/>
          <a:p>
            <a:pPr algn="ctr">
              <a:lnSpc>
                <a:spcPts val="1292"/>
              </a:lnSpc>
            </a:pPr>
            <a:endParaRPr lang="tr-TR" sz="1286" b="1" dirty="0"/>
          </a:p>
        </p:txBody>
      </p:sp>
      <p:sp>
        <p:nvSpPr>
          <p:cNvPr id="2" name="Metin kutusu 1"/>
          <p:cNvSpPr txBox="1"/>
          <p:nvPr/>
        </p:nvSpPr>
        <p:spPr>
          <a:xfrm>
            <a:off x="373978" y="1694153"/>
            <a:ext cx="4832204" cy="3416320"/>
          </a:xfrm>
          <a:prstGeom prst="rect">
            <a:avLst/>
          </a:prstGeom>
          <a:noFill/>
        </p:spPr>
        <p:txBody>
          <a:bodyPr wrap="square" rtlCol="0">
            <a:spAutoFit/>
          </a:bodyPr>
          <a:lstStyle/>
          <a:p>
            <a:pPr algn="ctr"/>
            <a:r>
              <a:rPr lang="tr-TR" sz="3600" b="1" dirty="0">
                <a:solidFill>
                  <a:schemeClr val="bg1"/>
                </a:solidFill>
                <a:latin typeface="Tahoma" panose="020B0604030504040204" pitchFamily="34" charset="0"/>
                <a:ea typeface="Tahoma" panose="020B0604030504040204" pitchFamily="34" charset="0"/>
                <a:cs typeface="Tahoma" panose="020B0604030504040204" pitchFamily="34" charset="0"/>
              </a:rPr>
              <a:t>POSTGRADUATE MEDICAL EDUCATION </a:t>
            </a:r>
          </a:p>
          <a:p>
            <a:pPr algn="ctr"/>
            <a:r>
              <a:rPr lang="tr-TR" sz="3600" b="1" dirty="0">
                <a:solidFill>
                  <a:schemeClr val="bg1"/>
                </a:solidFill>
                <a:latin typeface="Tahoma" panose="020B0604030504040204" pitchFamily="34" charset="0"/>
                <a:ea typeface="Tahoma" panose="020B0604030504040204" pitchFamily="34" charset="0"/>
                <a:cs typeface="Tahoma" panose="020B0604030504040204" pitchFamily="34" charset="0"/>
              </a:rPr>
              <a:t>AT</a:t>
            </a:r>
          </a:p>
          <a:p>
            <a:pPr algn="ctr"/>
            <a:r>
              <a:rPr lang="tr-TR" sz="3600" b="1" dirty="0">
                <a:solidFill>
                  <a:schemeClr val="bg1"/>
                </a:solidFill>
                <a:latin typeface="Tahoma" panose="020B0604030504040204" pitchFamily="34" charset="0"/>
                <a:ea typeface="Tahoma" panose="020B0604030504040204" pitchFamily="34" charset="0"/>
                <a:cs typeface="Tahoma" panose="020B0604030504040204" pitchFamily="34" charset="0"/>
              </a:rPr>
              <a:t>BAŞKENT UNIVERSITY </a:t>
            </a: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3664" y="-26687"/>
            <a:ext cx="6838335" cy="6858000"/>
          </a:xfrm>
          <a:prstGeom prst="rect">
            <a:avLst/>
          </a:prstGeom>
        </p:spPr>
      </p:pic>
    </p:spTree>
    <p:extLst>
      <p:ext uri="{BB962C8B-B14F-4D97-AF65-F5344CB8AC3E}">
        <p14:creationId xmlns:p14="http://schemas.microsoft.com/office/powerpoint/2010/main" val="2014210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446313" y="167739"/>
            <a:ext cx="11391901" cy="963324"/>
          </a:xfrm>
        </p:spPr>
        <p:txBody>
          <a:bodyPr>
            <a:noAutofit/>
          </a:bodyPr>
          <a:lstStyle/>
          <a:p>
            <a:pPr>
              <a:lnSpc>
                <a:spcPct val="100000"/>
              </a:lnSpc>
            </a:pPr>
            <a:r>
              <a:rPr lang="tr-TR" sz="3000" b="1" dirty="0">
                <a:solidFill>
                  <a:schemeClr val="bg1"/>
                </a:solidFill>
                <a:latin typeface="Tahoma" panose="020B0604030504040204" pitchFamily="34" charset="0"/>
                <a:ea typeface="Tahoma" panose="020B0604030504040204" pitchFamily="34" charset="0"/>
                <a:cs typeface="Tahoma" panose="020B0604030504040204" pitchFamily="34" charset="0"/>
              </a:rPr>
              <a:t>POST GRADUATE EDUCATION IN MEDICINE, BAŞKENT UNIVERSITY MODEL </a:t>
            </a:r>
          </a:p>
        </p:txBody>
      </p:sp>
      <p:graphicFrame>
        <p:nvGraphicFramePr>
          <p:cNvPr id="6" name="Diyagram 5"/>
          <p:cNvGraphicFramePr/>
          <p:nvPr>
            <p:extLst>
              <p:ext uri="{D42A27DB-BD31-4B8C-83A1-F6EECF244321}">
                <p14:modId xmlns:p14="http://schemas.microsoft.com/office/powerpoint/2010/main" val="3989479336"/>
              </p:ext>
            </p:extLst>
          </p:nvPr>
        </p:nvGraphicFramePr>
        <p:xfrm>
          <a:off x="1129392" y="1131063"/>
          <a:ext cx="10025742" cy="5975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9480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20998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0"/>
            <a:ext cx="10515600" cy="1325563"/>
          </a:xfrm>
        </p:spPr>
        <p:txBody>
          <a:bodyPr/>
          <a:lstStyle/>
          <a:p>
            <a:r>
              <a:rPr lang="tr-TR" b="1" dirty="0">
                <a:solidFill>
                  <a:schemeClr val="bg1"/>
                </a:solidFill>
                <a:latin typeface="Tahoma" panose="020B0604030504040204" pitchFamily="34" charset="0"/>
                <a:ea typeface="Tahoma" panose="020B0604030504040204" pitchFamily="34" charset="0"/>
                <a:cs typeface="Tahoma" panose="020B0604030504040204" pitchFamily="34" charset="0"/>
              </a:rPr>
              <a:t>CAPABILITIES </a:t>
            </a:r>
          </a:p>
        </p:txBody>
      </p:sp>
      <p:graphicFrame>
        <p:nvGraphicFramePr>
          <p:cNvPr id="5" name="Diyagram 4"/>
          <p:cNvGraphicFramePr/>
          <p:nvPr>
            <p:extLst>
              <p:ext uri="{D42A27DB-BD31-4B8C-83A1-F6EECF244321}">
                <p14:modId xmlns:p14="http://schemas.microsoft.com/office/powerpoint/2010/main" val="1518373590"/>
              </p:ext>
            </p:extLst>
          </p:nvPr>
        </p:nvGraphicFramePr>
        <p:xfrm>
          <a:off x="3151414" y="1201227"/>
          <a:ext cx="714647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rot="20455471">
            <a:off x="4017733" y="3159446"/>
            <a:ext cx="2530929" cy="1502229"/>
          </a:xfrm>
          <a:prstGeom prst="ellipse">
            <a:avLst/>
          </a:prstGeom>
          <a:solidFill>
            <a:srgbClr val="FCC0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200" dirty="0" err="1">
                <a:solidFill>
                  <a:schemeClr val="tx1"/>
                </a:solidFill>
              </a:rPr>
              <a:t>Maintaining</a:t>
            </a:r>
            <a:r>
              <a:rPr lang="tr-TR" sz="2200" dirty="0">
                <a:solidFill>
                  <a:schemeClr val="tx1"/>
                </a:solidFill>
              </a:rPr>
              <a:t> </a:t>
            </a:r>
            <a:r>
              <a:rPr lang="tr-TR" sz="2200" dirty="0" err="1">
                <a:solidFill>
                  <a:schemeClr val="tx1"/>
                </a:solidFill>
              </a:rPr>
              <a:t>Trust</a:t>
            </a:r>
            <a:endParaRPr lang="tr-TR" sz="2200" dirty="0">
              <a:solidFill>
                <a:schemeClr val="tx1"/>
              </a:solidFill>
            </a:endParaRPr>
          </a:p>
        </p:txBody>
      </p:sp>
    </p:spTree>
    <p:extLst>
      <p:ext uri="{BB962C8B-B14F-4D97-AF65-F5344CB8AC3E}">
        <p14:creationId xmlns:p14="http://schemas.microsoft.com/office/powerpoint/2010/main" val="291720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05212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0"/>
            <a:ext cx="10515600" cy="1325563"/>
          </a:xfrm>
        </p:spPr>
        <p:txBody>
          <a:bodyPr>
            <a:normAutofit/>
          </a:bodyPr>
          <a:lstStyle/>
          <a:p>
            <a:r>
              <a:rPr lang="tr-TR" sz="3600" b="1" dirty="0">
                <a:solidFill>
                  <a:schemeClr val="bg1"/>
                </a:solidFill>
                <a:latin typeface="Tahoma" panose="020B0604030504040204" pitchFamily="34" charset="0"/>
                <a:ea typeface="Tahoma" panose="020B0604030504040204" pitchFamily="34" charset="0"/>
                <a:cs typeface="Tahoma" panose="020B0604030504040204" pitchFamily="34" charset="0"/>
              </a:rPr>
              <a:t>TRAINING FRAMEWORK</a:t>
            </a:r>
          </a:p>
        </p:txBody>
      </p:sp>
      <p:sp>
        <p:nvSpPr>
          <p:cNvPr id="3" name="İçerik Yer Tutucusu 2"/>
          <p:cNvSpPr>
            <a:spLocks noGrp="1"/>
          </p:cNvSpPr>
          <p:nvPr>
            <p:ph idx="1"/>
          </p:nvPr>
        </p:nvSpPr>
        <p:spPr>
          <a:xfrm>
            <a:off x="838200" y="1325562"/>
            <a:ext cx="10515600" cy="4837493"/>
          </a:xfrm>
        </p:spPr>
        <p:txBody>
          <a:bodyPr>
            <a:normAutofit/>
          </a:bodyPr>
          <a:lstStyle/>
          <a:p>
            <a:pPr marL="0" indent="0">
              <a:buNone/>
            </a:pPr>
            <a:r>
              <a:rPr lang="tr-TR" b="1" dirty="0" err="1">
                <a:latin typeface="Tahoma" panose="020B0604030504040204" pitchFamily="34" charset="0"/>
                <a:ea typeface="Tahoma" panose="020B0604030504040204" pitchFamily="34" charset="0"/>
                <a:cs typeface="Tahoma" panose="020B0604030504040204" pitchFamily="34" charset="0"/>
              </a:rPr>
              <a:t>Mission</a:t>
            </a:r>
            <a:r>
              <a:rPr lang="tr-TR" b="1" dirty="0">
                <a:latin typeface="Tahoma" panose="020B0604030504040204" pitchFamily="34" charset="0"/>
                <a:ea typeface="Tahoma" panose="020B0604030504040204" pitchFamily="34" charset="0"/>
                <a:cs typeface="Tahoma" panose="020B0604030504040204" pitchFamily="34" charset="0"/>
              </a:rPr>
              <a:t>:</a:t>
            </a:r>
          </a:p>
          <a:p>
            <a:pPr marL="514350" indent="-514350">
              <a:buAutoNum type="arabicPeriod"/>
            </a:pPr>
            <a:r>
              <a:rPr lang="en-US" dirty="0">
                <a:latin typeface="Tahoma" panose="020B0604030504040204" pitchFamily="34" charset="0"/>
                <a:ea typeface="Tahoma" panose="020B0604030504040204" pitchFamily="34" charset="0"/>
                <a:cs typeface="Tahoma" panose="020B0604030504040204" pitchFamily="34" charset="0"/>
              </a:rPr>
              <a:t>Community oriented education and care</a:t>
            </a:r>
          </a:p>
          <a:p>
            <a:pPr marL="514350" indent="-514350">
              <a:buAutoNum type="arabicPeriod"/>
            </a:pPr>
            <a:r>
              <a:rPr lang="en-US" dirty="0">
                <a:latin typeface="Tahoma" panose="020B0604030504040204" pitchFamily="34" charset="0"/>
                <a:ea typeface="Tahoma" panose="020B0604030504040204" pitchFamily="34" charset="0"/>
                <a:cs typeface="Tahoma" panose="020B0604030504040204" pitchFamily="34" charset="0"/>
              </a:rPr>
              <a:t>Stability and comprehended education, research capabilities</a:t>
            </a:r>
          </a:p>
          <a:p>
            <a:pPr marL="514350" indent="-514350">
              <a:buAutoNum type="arabicPeriod"/>
            </a:pPr>
            <a:r>
              <a:rPr lang="en-US" dirty="0">
                <a:latin typeface="Tahoma" panose="020B0604030504040204" pitchFamily="34" charset="0"/>
                <a:ea typeface="Tahoma" panose="020B0604030504040204" pitchFamily="34" charset="0"/>
                <a:cs typeface="Tahoma" panose="020B0604030504040204" pitchFamily="34" charset="0"/>
              </a:rPr>
              <a:t>Multidisciplinary approach  </a:t>
            </a:r>
          </a:p>
          <a:p>
            <a:pPr marL="514350" indent="-514350">
              <a:buAutoNum type="arabicPeriod"/>
            </a:pPr>
            <a:r>
              <a:rPr lang="en-US" dirty="0">
                <a:latin typeface="Tahoma" panose="020B0604030504040204" pitchFamily="34" charset="0"/>
                <a:ea typeface="Tahoma" panose="020B0604030504040204" pitchFamily="34" charset="0"/>
                <a:cs typeface="Tahoma" panose="020B0604030504040204" pitchFamily="34" charset="0"/>
              </a:rPr>
              <a:t>Evidence based Medicine approach</a:t>
            </a:r>
          </a:p>
          <a:p>
            <a:pPr marL="514350" indent="-514350">
              <a:buAutoNum type="arabicPeriod"/>
            </a:pPr>
            <a:r>
              <a:rPr lang="en-US" dirty="0">
                <a:latin typeface="Tahoma" panose="020B0604030504040204" pitchFamily="34" charset="0"/>
                <a:ea typeface="Tahoma" panose="020B0604030504040204" pitchFamily="34" charset="0"/>
                <a:cs typeface="Tahoma" panose="020B0604030504040204" pitchFamily="34" charset="0"/>
              </a:rPr>
              <a:t>Individual and sociocultural sensitivity</a:t>
            </a:r>
          </a:p>
          <a:p>
            <a:pPr marL="514350" indent="-514350">
              <a:buAutoNum type="arabicPeriod"/>
            </a:pPr>
            <a:r>
              <a:rPr lang="en-US" dirty="0">
                <a:latin typeface="Tahoma" panose="020B0604030504040204" pitchFamily="34" charset="0"/>
                <a:ea typeface="Tahoma" panose="020B0604030504040204" pitchFamily="34" charset="0"/>
                <a:cs typeface="Tahoma" panose="020B0604030504040204" pitchFamily="34" charset="0"/>
              </a:rPr>
              <a:t>Competency based health care service </a:t>
            </a:r>
          </a:p>
          <a:p>
            <a:pPr marL="514350" indent="-514350">
              <a:buAutoNum type="arabicPeriod"/>
            </a:pPr>
            <a:r>
              <a:rPr lang="en-US" dirty="0">
                <a:latin typeface="Tahoma" panose="020B0604030504040204" pitchFamily="34" charset="0"/>
                <a:ea typeface="Tahoma" panose="020B0604030504040204" pitchFamily="34" charset="0"/>
                <a:cs typeface="Tahoma" panose="020B0604030504040204" pitchFamily="34" charset="0"/>
              </a:rPr>
              <a:t>Professional attitude and behavior</a:t>
            </a:r>
          </a:p>
          <a:p>
            <a:pPr marL="514350" indent="-514350">
              <a:buAutoNum type="arabicPeriod"/>
            </a:pPr>
            <a:r>
              <a:rPr lang="en-US" dirty="0" err="1">
                <a:latin typeface="Tahoma" panose="020B0604030504040204" pitchFamily="34" charset="0"/>
                <a:ea typeface="Tahoma" panose="020B0604030504040204" pitchFamily="34" charset="0"/>
                <a:cs typeface="Tahoma" panose="020B0604030504040204" pitchFamily="34" charset="0"/>
              </a:rPr>
              <a:t>Continous</a:t>
            </a:r>
            <a:r>
              <a:rPr lang="en-US" dirty="0">
                <a:latin typeface="Tahoma" panose="020B0604030504040204" pitchFamily="34" charset="0"/>
                <a:ea typeface="Tahoma" panose="020B0604030504040204" pitchFamily="34" charset="0"/>
                <a:cs typeface="Tahoma" panose="020B0604030504040204" pitchFamily="34" charset="0"/>
              </a:rPr>
              <a:t> education apprehension</a:t>
            </a:r>
          </a:p>
        </p:txBody>
      </p:sp>
    </p:spTree>
    <p:extLst>
      <p:ext uri="{BB962C8B-B14F-4D97-AF65-F5344CB8AC3E}">
        <p14:creationId xmlns:p14="http://schemas.microsoft.com/office/powerpoint/2010/main" val="2599516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524000" y="290248"/>
            <a:ext cx="9144001" cy="5804966"/>
          </a:xfrm>
          <a:prstGeom prst="rect">
            <a:avLst/>
          </a:prstGeom>
          <a:noFill/>
          <a:ln>
            <a:noFill/>
          </a:ln>
          <a:effectLst/>
        </p:spPr>
        <p:style>
          <a:lnRef idx="1">
            <a:schemeClr val="accent5"/>
          </a:lnRef>
          <a:fillRef idx="3">
            <a:schemeClr val="accent5"/>
          </a:fillRef>
          <a:effectRef idx="2">
            <a:schemeClr val="accent5"/>
          </a:effectRef>
          <a:fontRef idx="minor">
            <a:schemeClr val="lt1"/>
          </a:fontRef>
        </p:style>
        <p:txBody>
          <a:bodyPr spcFirstLastPara="0" vert="horz" wrap="square" lIns="10257" tIns="10257" rIns="10257" bIns="10257" numCol="1" spcCol="1915" rtlCol="0" anchor="ctr" anchorCtr="0">
            <a:noAutofit/>
          </a:bodyPr>
          <a:lstStyle/>
          <a:p>
            <a:pPr algn="ctr">
              <a:lnSpc>
                <a:spcPts val="1292"/>
              </a:lnSpc>
            </a:pPr>
            <a:endParaRPr lang="tr-TR" sz="1286" b="1" dirty="0"/>
          </a:p>
        </p:txBody>
      </p:sp>
      <p:sp>
        <p:nvSpPr>
          <p:cNvPr id="5" name="Dikdörtgen 4"/>
          <p:cNvSpPr/>
          <p:nvPr/>
        </p:nvSpPr>
        <p:spPr>
          <a:xfrm>
            <a:off x="0" y="-1050"/>
            <a:ext cx="12192000" cy="6946379"/>
          </a:xfrm>
          <a:prstGeom prst="rect">
            <a:avLst/>
          </a:prstGeom>
          <a:solidFill>
            <a:srgbClr val="C00000"/>
          </a:solidFill>
          <a:ln>
            <a:noFill/>
          </a:ln>
          <a:effectLst/>
        </p:spPr>
        <p:style>
          <a:lnRef idx="1">
            <a:schemeClr val="accent5"/>
          </a:lnRef>
          <a:fillRef idx="3">
            <a:schemeClr val="accent5"/>
          </a:fillRef>
          <a:effectRef idx="2">
            <a:schemeClr val="accent5"/>
          </a:effectRef>
          <a:fontRef idx="minor">
            <a:schemeClr val="lt1"/>
          </a:fontRef>
        </p:style>
        <p:txBody>
          <a:bodyPr spcFirstLastPara="0" vert="horz" wrap="square" lIns="10257" tIns="10257" rIns="10257" bIns="10257" numCol="1" spcCol="1915" rtlCol="0" anchor="ctr" anchorCtr="0">
            <a:noAutofit/>
          </a:bodyPr>
          <a:lstStyle/>
          <a:p>
            <a:pPr algn="ctr">
              <a:lnSpc>
                <a:spcPts val="1292"/>
              </a:lnSpc>
            </a:pPr>
            <a:endParaRPr lang="tr-TR" sz="1286" b="1" dirty="0"/>
          </a:p>
        </p:txBody>
      </p:sp>
      <p:sp>
        <p:nvSpPr>
          <p:cNvPr id="7" name="8 Başlık"/>
          <p:cNvSpPr txBox="1">
            <a:spLocks/>
          </p:cNvSpPr>
          <p:nvPr/>
        </p:nvSpPr>
        <p:spPr bwMode="auto">
          <a:xfrm>
            <a:off x="696000" y="3402313"/>
            <a:ext cx="10800000" cy="47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noAutofit/>
          </a:bodyPr>
          <a:lstStyle>
            <a:lvl1pPr algn="l" defTabSz="809625" rtl="0" eaLnBrk="1" latinLnBrk="0" hangingPunct="1">
              <a:lnSpc>
                <a:spcPct val="90000"/>
              </a:lnSpc>
              <a:spcBef>
                <a:spcPct val="0"/>
              </a:spcBef>
              <a:buNone/>
              <a:defRPr sz="4400" kern="1200">
                <a:solidFill>
                  <a:schemeClr val="tx1"/>
                </a:solidFill>
                <a:latin typeface="Arial" charset="0"/>
                <a:ea typeface="+mj-ea"/>
                <a:cs typeface="Arial" charset="0"/>
              </a:defRPr>
            </a:lvl1pPr>
            <a:lvl2pPr marL="742950" indent="-285750" defTabSz="809625">
              <a:defRPr>
                <a:solidFill>
                  <a:schemeClr val="tx1"/>
                </a:solidFill>
                <a:latin typeface="Arial" charset="0"/>
                <a:cs typeface="Arial" charset="0"/>
              </a:defRPr>
            </a:lvl2pPr>
            <a:lvl3pPr marL="1143000" indent="-228600" defTabSz="809625">
              <a:defRPr>
                <a:solidFill>
                  <a:schemeClr val="tx1"/>
                </a:solidFill>
                <a:latin typeface="Arial" charset="0"/>
                <a:cs typeface="Arial" charset="0"/>
              </a:defRPr>
            </a:lvl3pPr>
            <a:lvl4pPr marL="1600200" indent="-228600" defTabSz="809625">
              <a:defRPr>
                <a:solidFill>
                  <a:schemeClr val="tx1"/>
                </a:solidFill>
                <a:latin typeface="Arial" charset="0"/>
                <a:cs typeface="Arial" charset="0"/>
              </a:defRPr>
            </a:lvl4pPr>
            <a:lvl5pPr marL="2057400" indent="-228600" defTabSz="809625">
              <a:defRPr>
                <a:solidFill>
                  <a:schemeClr val="tx1"/>
                </a:solidFill>
                <a:latin typeface="Arial" charset="0"/>
                <a:cs typeface="Arial" charset="0"/>
              </a:defRPr>
            </a:lvl5pPr>
            <a:lvl6pPr marL="2514600" indent="-228600" defTabSz="809625" eaLnBrk="0" fontAlgn="base" hangingPunct="0">
              <a:spcBef>
                <a:spcPct val="0"/>
              </a:spcBef>
              <a:spcAft>
                <a:spcPct val="0"/>
              </a:spcAft>
              <a:defRPr>
                <a:solidFill>
                  <a:schemeClr val="tx1"/>
                </a:solidFill>
                <a:latin typeface="Arial" charset="0"/>
                <a:cs typeface="Arial" charset="0"/>
              </a:defRPr>
            </a:lvl6pPr>
            <a:lvl7pPr marL="2971800" indent="-228600" defTabSz="809625" eaLnBrk="0" fontAlgn="base" hangingPunct="0">
              <a:spcBef>
                <a:spcPct val="0"/>
              </a:spcBef>
              <a:spcAft>
                <a:spcPct val="0"/>
              </a:spcAft>
              <a:defRPr>
                <a:solidFill>
                  <a:schemeClr val="tx1"/>
                </a:solidFill>
                <a:latin typeface="Arial" charset="0"/>
                <a:cs typeface="Arial" charset="0"/>
              </a:defRPr>
            </a:lvl7pPr>
            <a:lvl8pPr marL="3429000" indent="-228600" defTabSz="809625" eaLnBrk="0" fontAlgn="base" hangingPunct="0">
              <a:spcBef>
                <a:spcPct val="0"/>
              </a:spcBef>
              <a:spcAft>
                <a:spcPct val="0"/>
              </a:spcAft>
              <a:defRPr>
                <a:solidFill>
                  <a:schemeClr val="tx1"/>
                </a:solidFill>
                <a:latin typeface="Arial" charset="0"/>
                <a:cs typeface="Arial" charset="0"/>
              </a:defRPr>
            </a:lvl8pPr>
            <a:lvl9pPr marL="3886200" indent="-228600" defTabSz="809625" eaLnBrk="0" fontAlgn="base" hangingPunct="0">
              <a:spcBef>
                <a:spcPct val="0"/>
              </a:spcBef>
              <a:spcAft>
                <a:spcPct val="0"/>
              </a:spcAft>
              <a:defRPr>
                <a:solidFill>
                  <a:schemeClr val="tx1"/>
                </a:solidFill>
                <a:latin typeface="Arial" charset="0"/>
                <a:cs typeface="Arial" charset="0"/>
              </a:defRPr>
            </a:lvl9pPr>
          </a:lstStyle>
          <a:p>
            <a:pPr algn="ctr"/>
            <a:r>
              <a:rPr lang="tr-TR"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Principles</a:t>
            </a:r>
            <a:r>
              <a:rPr lang="tr-TR" sz="3200" b="1" dirty="0">
                <a:solidFill>
                  <a:schemeClr val="bg1"/>
                </a:solidFill>
                <a:latin typeface="Tahoma" panose="020B0604030504040204" pitchFamily="34" charset="0"/>
                <a:ea typeface="Tahoma" panose="020B0604030504040204" pitchFamily="34" charset="0"/>
                <a:cs typeface="Tahoma" panose="020B0604030504040204" pitchFamily="34" charset="0"/>
              </a:rPr>
              <a:t> of Post-</a:t>
            </a:r>
            <a:r>
              <a:rPr lang="tr-TR"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Graduate</a:t>
            </a:r>
            <a:r>
              <a:rPr lang="tr-TR"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tr-TR"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Medical</a:t>
            </a:r>
            <a:r>
              <a:rPr lang="tr-TR"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tr-TR"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Education</a:t>
            </a:r>
            <a:r>
              <a:rPr lang="tr-TR" sz="3200" b="1" dirty="0">
                <a:solidFill>
                  <a:schemeClr val="bg1"/>
                </a:solidFill>
                <a:latin typeface="Tahoma" panose="020B0604030504040204" pitchFamily="34" charset="0"/>
                <a:ea typeface="Tahoma" panose="020B0604030504040204" pitchFamily="34" charset="0"/>
                <a:cs typeface="Tahoma" panose="020B0604030504040204" pitchFamily="34" charset="0"/>
              </a:rPr>
              <a:t> in Başkent </a:t>
            </a:r>
            <a:r>
              <a:rPr lang="tr-TR"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University</a:t>
            </a:r>
            <a:r>
              <a:rPr lang="tr-TR"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tr-TR"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Faculty</a:t>
            </a:r>
            <a:r>
              <a:rPr lang="tr-TR" sz="3200" b="1" dirty="0">
                <a:solidFill>
                  <a:schemeClr val="bg1"/>
                </a:solidFill>
                <a:latin typeface="Tahoma" panose="020B0604030504040204" pitchFamily="34" charset="0"/>
                <a:ea typeface="Tahoma" panose="020B0604030504040204" pitchFamily="34" charset="0"/>
                <a:cs typeface="Tahoma" panose="020B0604030504040204" pitchFamily="34" charset="0"/>
              </a:rPr>
              <a:t> of </a:t>
            </a:r>
            <a:r>
              <a:rPr lang="tr-TR"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Medicine</a:t>
            </a:r>
            <a:endParaRPr lang="tr-TR"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8 Başlık"/>
          <p:cNvSpPr txBox="1">
            <a:spLocks/>
          </p:cNvSpPr>
          <p:nvPr/>
        </p:nvSpPr>
        <p:spPr bwMode="auto">
          <a:xfrm>
            <a:off x="2768810" y="4584577"/>
            <a:ext cx="6853754" cy="134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normAutofit/>
          </a:bodyPr>
          <a:lstStyle>
            <a:lvl1pPr algn="l" defTabSz="809625" rtl="0" eaLnBrk="1" latinLnBrk="0" hangingPunct="1">
              <a:lnSpc>
                <a:spcPct val="90000"/>
              </a:lnSpc>
              <a:spcBef>
                <a:spcPct val="0"/>
              </a:spcBef>
              <a:buNone/>
              <a:defRPr sz="4400" kern="1200">
                <a:solidFill>
                  <a:schemeClr val="tx1"/>
                </a:solidFill>
                <a:latin typeface="Arial" charset="0"/>
                <a:ea typeface="+mj-ea"/>
                <a:cs typeface="Arial" charset="0"/>
              </a:defRPr>
            </a:lvl1pPr>
            <a:lvl2pPr marL="742950" indent="-285750" defTabSz="809625">
              <a:defRPr>
                <a:solidFill>
                  <a:schemeClr val="tx1"/>
                </a:solidFill>
                <a:latin typeface="Arial" charset="0"/>
                <a:cs typeface="Arial" charset="0"/>
              </a:defRPr>
            </a:lvl2pPr>
            <a:lvl3pPr marL="1143000" indent="-228600" defTabSz="809625">
              <a:defRPr>
                <a:solidFill>
                  <a:schemeClr val="tx1"/>
                </a:solidFill>
                <a:latin typeface="Arial" charset="0"/>
                <a:cs typeface="Arial" charset="0"/>
              </a:defRPr>
            </a:lvl3pPr>
            <a:lvl4pPr marL="1600200" indent="-228600" defTabSz="809625">
              <a:defRPr>
                <a:solidFill>
                  <a:schemeClr val="tx1"/>
                </a:solidFill>
                <a:latin typeface="Arial" charset="0"/>
                <a:cs typeface="Arial" charset="0"/>
              </a:defRPr>
            </a:lvl4pPr>
            <a:lvl5pPr marL="2057400" indent="-228600" defTabSz="809625">
              <a:defRPr>
                <a:solidFill>
                  <a:schemeClr val="tx1"/>
                </a:solidFill>
                <a:latin typeface="Arial" charset="0"/>
                <a:cs typeface="Arial" charset="0"/>
              </a:defRPr>
            </a:lvl5pPr>
            <a:lvl6pPr marL="2514600" indent="-228600" defTabSz="809625" eaLnBrk="0" fontAlgn="base" hangingPunct="0">
              <a:spcBef>
                <a:spcPct val="0"/>
              </a:spcBef>
              <a:spcAft>
                <a:spcPct val="0"/>
              </a:spcAft>
              <a:defRPr>
                <a:solidFill>
                  <a:schemeClr val="tx1"/>
                </a:solidFill>
                <a:latin typeface="Arial" charset="0"/>
                <a:cs typeface="Arial" charset="0"/>
              </a:defRPr>
            </a:lvl6pPr>
            <a:lvl7pPr marL="2971800" indent="-228600" defTabSz="809625" eaLnBrk="0" fontAlgn="base" hangingPunct="0">
              <a:spcBef>
                <a:spcPct val="0"/>
              </a:spcBef>
              <a:spcAft>
                <a:spcPct val="0"/>
              </a:spcAft>
              <a:defRPr>
                <a:solidFill>
                  <a:schemeClr val="tx1"/>
                </a:solidFill>
                <a:latin typeface="Arial" charset="0"/>
                <a:cs typeface="Arial" charset="0"/>
              </a:defRPr>
            </a:lvl7pPr>
            <a:lvl8pPr marL="3429000" indent="-228600" defTabSz="809625" eaLnBrk="0" fontAlgn="base" hangingPunct="0">
              <a:spcBef>
                <a:spcPct val="0"/>
              </a:spcBef>
              <a:spcAft>
                <a:spcPct val="0"/>
              </a:spcAft>
              <a:defRPr>
                <a:solidFill>
                  <a:schemeClr val="tx1"/>
                </a:solidFill>
                <a:latin typeface="Arial" charset="0"/>
                <a:cs typeface="Arial" charset="0"/>
              </a:defRPr>
            </a:lvl8pPr>
            <a:lvl9pPr marL="3886200" indent="-228600" defTabSz="809625" eaLnBrk="0" fontAlgn="base" hangingPunct="0">
              <a:spcBef>
                <a:spcPct val="0"/>
              </a:spcBef>
              <a:spcAft>
                <a:spcPct val="0"/>
              </a:spcAft>
              <a:defRPr>
                <a:solidFill>
                  <a:schemeClr val="tx1"/>
                </a:solidFill>
                <a:latin typeface="Arial" charset="0"/>
                <a:cs typeface="Arial" charset="0"/>
              </a:defRPr>
            </a:lvl9pPr>
          </a:lstStyle>
          <a:p>
            <a:pPr algn="ctr">
              <a:lnSpc>
                <a:spcPct val="150000"/>
              </a:lnSpc>
            </a:pPr>
            <a:r>
              <a:rPr lang="tr-TR" sz="3000" b="1" dirty="0">
                <a:solidFill>
                  <a:schemeClr val="bg1"/>
                </a:solidFill>
                <a:latin typeface="Tahoma" pitchFamily="34" charset="0"/>
                <a:cs typeface="Tahoma" pitchFamily="34" charset="0"/>
              </a:rPr>
              <a:t>Aydan A. ÖZDEMİR MPH, </a:t>
            </a:r>
            <a:r>
              <a:rPr lang="tr-TR" sz="3000" b="1" dirty="0" err="1">
                <a:solidFill>
                  <a:schemeClr val="bg1"/>
                </a:solidFill>
                <a:latin typeface="Tahoma" pitchFamily="34" charset="0"/>
                <a:cs typeface="Tahoma" pitchFamily="34" charset="0"/>
              </a:rPr>
              <a:t>Ph.D</a:t>
            </a:r>
            <a:r>
              <a:rPr lang="tr-TR" sz="3000" b="1" dirty="0">
                <a:solidFill>
                  <a:schemeClr val="bg1"/>
                </a:solidFill>
                <a:latin typeface="Tahoma" pitchFamily="34" charset="0"/>
                <a:cs typeface="Tahoma" pitchFamily="34" charset="0"/>
              </a:rPr>
              <a:t>.</a:t>
            </a:r>
          </a:p>
        </p:txBody>
      </p:sp>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3123" y="929365"/>
            <a:ext cx="7205128" cy="1273504"/>
          </a:xfrm>
          <a:prstGeom prst="rect">
            <a:avLst/>
          </a:prstGeom>
        </p:spPr>
      </p:pic>
    </p:spTree>
    <p:extLst>
      <p:ext uri="{BB962C8B-B14F-4D97-AF65-F5344CB8AC3E}">
        <p14:creationId xmlns:p14="http://schemas.microsoft.com/office/powerpoint/2010/main" val="1731880972"/>
      </p:ext>
    </p:extLst>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0"/>
            <a:ext cx="10515600" cy="1325563"/>
          </a:xfrm>
        </p:spPr>
        <p:txBody>
          <a:bodyPr>
            <a:normAutofit/>
          </a:bodyPr>
          <a:lstStyle/>
          <a:p>
            <a:r>
              <a:rPr lang="tr-TR" sz="3600" b="1" dirty="0">
                <a:solidFill>
                  <a:schemeClr val="bg1"/>
                </a:solidFill>
                <a:latin typeface="Tahoma" panose="020B0604030504040204" pitchFamily="34" charset="0"/>
                <a:ea typeface="Tahoma" panose="020B0604030504040204" pitchFamily="34" charset="0"/>
                <a:cs typeface="Tahoma" panose="020B0604030504040204" pitchFamily="34" charset="0"/>
              </a:rPr>
              <a:t>TRAINING PROGRAM</a:t>
            </a:r>
          </a:p>
        </p:txBody>
      </p:sp>
      <p:sp>
        <p:nvSpPr>
          <p:cNvPr id="3" name="İçerik Yer Tutucusu 2"/>
          <p:cNvSpPr>
            <a:spLocks noGrp="1"/>
          </p:cNvSpPr>
          <p:nvPr>
            <p:ph idx="1"/>
          </p:nvPr>
        </p:nvSpPr>
        <p:spPr>
          <a:xfrm>
            <a:off x="198120" y="1325563"/>
            <a:ext cx="11853672" cy="5111813"/>
          </a:xfrm>
        </p:spPr>
        <p:txBody>
          <a:bodyPr>
            <a:normAutofit/>
          </a:bodyPr>
          <a:lstStyle/>
          <a:p>
            <a:pPr marL="0" indent="0">
              <a:buNone/>
            </a:pPr>
            <a:r>
              <a:rPr lang="tr-TR" b="1" dirty="0">
                <a:latin typeface="Tahoma" panose="020B0604030504040204" pitchFamily="34" charset="0"/>
                <a:ea typeface="Tahoma" panose="020B0604030504040204" pitchFamily="34" charset="0"/>
                <a:cs typeface="Tahoma" panose="020B0604030504040204" pitchFamily="34" charset="0"/>
              </a:rPr>
              <a:t>OCCUPATIONAL AND INDIVIDUAL DEVELOPMENT</a:t>
            </a:r>
          </a:p>
          <a:p>
            <a:pPr>
              <a:buFontTx/>
              <a:buChar char="-"/>
            </a:pPr>
            <a:r>
              <a:rPr lang="en-US" dirty="0">
                <a:latin typeface="Tahoma" panose="020B0604030504040204" pitchFamily="34" charset="0"/>
                <a:ea typeface="Tahoma" panose="020B0604030504040204" pitchFamily="34" charset="0"/>
                <a:cs typeface="Tahoma" panose="020B0604030504040204" pitchFamily="34" charset="0"/>
              </a:rPr>
              <a:t>Determination of the list of main duties and core tasks</a:t>
            </a:r>
          </a:p>
          <a:p>
            <a:pPr>
              <a:buFontTx/>
              <a:buChar char="-"/>
            </a:pPr>
            <a:r>
              <a:rPr lang="en-US" dirty="0">
                <a:latin typeface="Tahoma" panose="020B0604030504040204" pitchFamily="34" charset="0"/>
                <a:ea typeface="Tahoma" panose="020B0604030504040204" pitchFamily="34" charset="0"/>
                <a:cs typeface="Tahoma" panose="020B0604030504040204" pitchFamily="34" charset="0"/>
              </a:rPr>
              <a:t>Based on the competencies, progressive and process oriented education</a:t>
            </a:r>
          </a:p>
          <a:p>
            <a:pPr>
              <a:buFontTx/>
              <a:buChar char="-"/>
            </a:pPr>
            <a:r>
              <a:rPr lang="en-US" dirty="0">
                <a:latin typeface="Tahoma" panose="020B0604030504040204" pitchFamily="34" charset="0"/>
                <a:ea typeface="Tahoma" panose="020B0604030504040204" pitchFamily="34" charset="0"/>
                <a:cs typeface="Tahoma" panose="020B0604030504040204" pitchFamily="34" charset="0"/>
              </a:rPr>
              <a:t>Active learning (on the job basis)</a:t>
            </a:r>
          </a:p>
          <a:p>
            <a:pPr>
              <a:buFontTx/>
              <a:buChar char="-"/>
            </a:pPr>
            <a:r>
              <a:rPr lang="en-US" dirty="0">
                <a:latin typeface="Tahoma" panose="020B0604030504040204" pitchFamily="34" charset="0"/>
                <a:ea typeface="Tahoma" panose="020B0604030504040204" pitchFamily="34" charset="0"/>
                <a:cs typeface="Tahoma" panose="020B0604030504040204" pitchFamily="34" charset="0"/>
              </a:rPr>
              <a:t>Experiential learning basis, planned and structured competencies</a:t>
            </a:r>
          </a:p>
          <a:p>
            <a:pPr>
              <a:buFontTx/>
              <a:buChar char="-"/>
            </a:pPr>
            <a:r>
              <a:rPr lang="en-US" dirty="0">
                <a:latin typeface="Tahoma" panose="020B0604030504040204" pitchFamily="34" charset="0"/>
                <a:ea typeface="Tahoma" panose="020B0604030504040204" pitchFamily="34" charset="0"/>
                <a:cs typeface="Tahoma" panose="020B0604030504040204" pitchFamily="34" charset="0"/>
              </a:rPr>
              <a:t>Evidence based </a:t>
            </a:r>
          </a:p>
          <a:p>
            <a:pPr>
              <a:buFontTx/>
              <a:buChar char="-"/>
            </a:pPr>
            <a:r>
              <a:rPr lang="en-US" dirty="0">
                <a:latin typeface="Tahoma" panose="020B0604030504040204" pitchFamily="34" charset="0"/>
                <a:ea typeface="Tahoma" panose="020B0604030504040204" pitchFamily="34" charset="0"/>
                <a:cs typeface="Tahoma" panose="020B0604030504040204" pitchFamily="34" charset="0"/>
              </a:rPr>
              <a:t>ʺReflection onʺ and ʺReflection inʺ approach  </a:t>
            </a:r>
          </a:p>
          <a:p>
            <a:pPr>
              <a:buFontTx/>
              <a:buChar char="-"/>
            </a:pPr>
            <a:r>
              <a:rPr lang="en-US" dirty="0">
                <a:latin typeface="Tahoma" panose="020B0604030504040204" pitchFamily="34" charset="0"/>
                <a:ea typeface="Tahoma" panose="020B0604030504040204" pitchFamily="34" charset="0"/>
                <a:cs typeface="Tahoma" panose="020B0604030504040204" pitchFamily="34" charset="0"/>
              </a:rPr>
              <a:t>Reconstruction of the competencies regarding new acquired experiences</a:t>
            </a:r>
          </a:p>
          <a:p>
            <a:pPr>
              <a:buFontTx/>
              <a:buChar char="-"/>
            </a:pPr>
            <a:r>
              <a:rPr lang="en-US" dirty="0">
                <a:latin typeface="Tahoma" panose="020B0604030504040204" pitchFamily="34" charset="0"/>
                <a:ea typeface="Tahoma" panose="020B0604030504040204" pitchFamily="34" charset="0"/>
                <a:cs typeface="Tahoma" panose="020B0604030504040204" pitchFamily="34" charset="0"/>
              </a:rPr>
              <a:t>Re</a:t>
            </a:r>
            <a:r>
              <a:rPr lang="tr-TR" dirty="0">
                <a:latin typeface="Tahoma" panose="020B0604030504040204" pitchFamily="34" charset="0"/>
                <a:ea typeface="Tahoma" panose="020B0604030504040204" pitchFamily="34" charset="0"/>
                <a:cs typeface="Tahoma" panose="020B0604030504040204" pitchFamily="34" charset="0"/>
              </a:rPr>
              <a:t>-</a:t>
            </a:r>
            <a:r>
              <a:rPr lang="en-US" dirty="0">
                <a:latin typeface="Tahoma" panose="020B0604030504040204" pitchFamily="34" charset="0"/>
                <a:ea typeface="Tahoma" panose="020B0604030504040204" pitchFamily="34" charset="0"/>
                <a:cs typeface="Tahoma" panose="020B0604030504040204" pitchFamily="34" charset="0"/>
              </a:rPr>
              <a:t>planning the education plan by regarding the lacks of the students to be improved  </a:t>
            </a:r>
          </a:p>
          <a:p>
            <a:pPr>
              <a:buFontTx/>
              <a:buChar char="-"/>
            </a:pPr>
            <a:endParaRPr lang="tr-TR"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73424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0"/>
            <a:ext cx="10756392" cy="1325563"/>
          </a:xfrm>
        </p:spPr>
        <p:txBody>
          <a:bodyPr>
            <a:normAutofit/>
          </a:bodyPr>
          <a:lstStyle/>
          <a:p>
            <a:r>
              <a:rPr lang="tr-TR" sz="3600" b="1" dirty="0">
                <a:solidFill>
                  <a:schemeClr val="bg1"/>
                </a:solidFill>
                <a:latin typeface="Tahoma" panose="020B0604030504040204" pitchFamily="34" charset="0"/>
                <a:ea typeface="Tahoma" panose="020B0604030504040204" pitchFamily="34" charset="0"/>
                <a:cs typeface="Tahoma" panose="020B0604030504040204" pitchFamily="34" charset="0"/>
              </a:rPr>
              <a:t>6 STEPS APPROACH ON CLINICAL LEARNING</a:t>
            </a:r>
          </a:p>
        </p:txBody>
      </p:sp>
      <p:sp>
        <p:nvSpPr>
          <p:cNvPr id="3" name="İçerik Yer Tutucusu 2"/>
          <p:cNvSpPr>
            <a:spLocks noGrp="1"/>
          </p:cNvSpPr>
          <p:nvPr>
            <p:ph idx="1"/>
          </p:nvPr>
        </p:nvSpPr>
        <p:spPr>
          <a:xfrm>
            <a:off x="277760" y="1537147"/>
            <a:ext cx="8320549" cy="4351338"/>
          </a:xfrm>
        </p:spPr>
        <p:txBody>
          <a:bodyPr>
            <a:normAutofit lnSpcReduction="10000"/>
          </a:bodyPr>
          <a:lstStyle/>
          <a:p>
            <a:pPr marL="514350" indent="-514350">
              <a:buAutoNum type="arabicPeriod"/>
            </a:pPr>
            <a:r>
              <a:rPr lang="en-US" b="1" dirty="0">
                <a:latin typeface="Tahoma" panose="020B0604030504040204" pitchFamily="34" charset="0"/>
                <a:ea typeface="Tahoma" panose="020B0604030504040204" pitchFamily="34" charset="0"/>
                <a:cs typeface="Tahoma" panose="020B0604030504040204" pitchFamily="34" charset="0"/>
              </a:rPr>
              <a:t>Preparation/ Planning:</a:t>
            </a: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Trainees and trainers jointly plans the clinical education</a:t>
            </a: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Trainees: </a:t>
            </a:r>
            <a:r>
              <a:rPr lang="en-US" dirty="0">
                <a:latin typeface="Tahoma" panose="020B0604030504040204" pitchFamily="34" charset="0"/>
                <a:ea typeface="Tahoma" panose="020B0604030504040204" pitchFamily="34" charset="0"/>
                <a:cs typeface="Tahoma" panose="020B0604030504040204" pitchFamily="34" charset="0"/>
              </a:rPr>
              <a:t>Preparation by literature reading and defines expectations </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Trainers: </a:t>
            </a:r>
            <a:r>
              <a:rPr lang="en-US" dirty="0">
                <a:latin typeface="Tahoma" panose="020B0604030504040204" pitchFamily="34" charset="0"/>
                <a:ea typeface="Tahoma" panose="020B0604030504040204" pitchFamily="34" charset="0"/>
                <a:cs typeface="Tahoma" panose="020B0604030504040204" pitchFamily="34" charset="0"/>
              </a:rPr>
              <a:t>states the goals, competencies to be developed, preparing the requirements of the qualification</a:t>
            </a:r>
          </a:p>
        </p:txBody>
      </p:sp>
      <p:pic>
        <p:nvPicPr>
          <p:cNvPr id="1026" name="Picture 2" descr="planning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3196" y="2220771"/>
            <a:ext cx="3667578" cy="2292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514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0"/>
            <a:ext cx="10756392" cy="1325563"/>
          </a:xfrm>
        </p:spPr>
        <p:txBody>
          <a:bodyPr>
            <a:normAutofit/>
          </a:bodyPr>
          <a:lstStyle/>
          <a:p>
            <a:r>
              <a:rPr lang="tr-TR" sz="3600" b="1" dirty="0">
                <a:solidFill>
                  <a:schemeClr val="bg1"/>
                </a:solidFill>
                <a:latin typeface="Tahoma" panose="020B0604030504040204" pitchFamily="34" charset="0"/>
                <a:ea typeface="Tahoma" panose="020B0604030504040204" pitchFamily="34" charset="0"/>
                <a:cs typeface="Tahoma" panose="020B0604030504040204" pitchFamily="34" charset="0"/>
              </a:rPr>
              <a:t>6 STEPS APPROACH ON CLINICAL LEARNING</a:t>
            </a:r>
          </a:p>
        </p:txBody>
      </p:sp>
      <p:sp>
        <p:nvSpPr>
          <p:cNvPr id="3" name="İçerik Yer Tutucusu 2"/>
          <p:cNvSpPr>
            <a:spLocks noGrp="1"/>
          </p:cNvSpPr>
          <p:nvPr>
            <p:ph idx="1"/>
          </p:nvPr>
        </p:nvSpPr>
        <p:spPr>
          <a:xfrm>
            <a:off x="351503" y="1630743"/>
            <a:ext cx="8320549" cy="4351338"/>
          </a:xfrm>
        </p:spPr>
        <p:txBody>
          <a:bodyPr/>
          <a:lstStyle/>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2. Structured Experience:</a:t>
            </a: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Trainees: </a:t>
            </a:r>
            <a:r>
              <a:rPr lang="en-US" dirty="0">
                <a:latin typeface="Tahoma" panose="020B0604030504040204" pitchFamily="34" charset="0"/>
                <a:ea typeface="Tahoma" panose="020B0604030504040204" pitchFamily="34" charset="0"/>
                <a:cs typeface="Tahoma" panose="020B0604030504040204" pitchFamily="34" charset="0"/>
              </a:rPr>
              <a:t>Experiencing the structured but realistic situations based on the level of the knowledge of the trainee</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Trainers: </a:t>
            </a:r>
            <a:r>
              <a:rPr lang="en-US" dirty="0">
                <a:latin typeface="Tahoma" panose="020B0604030504040204" pitchFamily="34" charset="0"/>
                <a:ea typeface="Tahoma" panose="020B0604030504040204" pitchFamily="34" charset="0"/>
                <a:cs typeface="Tahoma" panose="020B0604030504040204" pitchFamily="34" charset="0"/>
              </a:rPr>
              <a:t>Observing the performance of the trainee by using the pre</a:t>
            </a:r>
            <a:r>
              <a:rPr lang="tr-TR" dirty="0">
                <a:latin typeface="Tahoma" panose="020B0604030504040204" pitchFamily="34" charset="0"/>
                <a:ea typeface="Tahoma" panose="020B0604030504040204" pitchFamily="34" charset="0"/>
                <a:cs typeface="Tahoma" panose="020B0604030504040204" pitchFamily="34" charset="0"/>
              </a:rPr>
              <a:t>-</a:t>
            </a:r>
            <a:r>
              <a:rPr lang="en-US" dirty="0">
                <a:latin typeface="Tahoma" panose="020B0604030504040204" pitchFamily="34" charset="0"/>
                <a:ea typeface="Tahoma" panose="020B0604030504040204" pitchFamily="34" charset="0"/>
                <a:cs typeface="Tahoma" panose="020B0604030504040204" pitchFamily="34" charset="0"/>
              </a:rPr>
              <a:t>prepared competency evaluation sheet</a:t>
            </a:r>
          </a:p>
        </p:txBody>
      </p:sp>
      <p:pic>
        <p:nvPicPr>
          <p:cNvPr id="2052" name="Picture 4" descr="on the job learning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2052" y="2648664"/>
            <a:ext cx="3519948" cy="2315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940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0"/>
            <a:ext cx="10756392" cy="1325563"/>
          </a:xfrm>
        </p:spPr>
        <p:txBody>
          <a:bodyPr>
            <a:normAutofit/>
          </a:bodyPr>
          <a:lstStyle/>
          <a:p>
            <a:r>
              <a:rPr lang="tr-TR" sz="3600" b="1" dirty="0">
                <a:solidFill>
                  <a:schemeClr val="bg1"/>
                </a:solidFill>
                <a:latin typeface="Tahoma" panose="020B0604030504040204" pitchFamily="34" charset="0"/>
                <a:ea typeface="Tahoma" panose="020B0604030504040204" pitchFamily="34" charset="0"/>
                <a:cs typeface="Tahoma" panose="020B0604030504040204" pitchFamily="34" charset="0"/>
              </a:rPr>
              <a:t>6 STEPS APPROACH ON CLINICAL LEARNING</a:t>
            </a:r>
          </a:p>
        </p:txBody>
      </p:sp>
      <p:sp>
        <p:nvSpPr>
          <p:cNvPr id="3" name="İçerik Yer Tutucusu 2"/>
          <p:cNvSpPr>
            <a:spLocks noGrp="1"/>
          </p:cNvSpPr>
          <p:nvPr>
            <p:ph idx="1"/>
          </p:nvPr>
        </p:nvSpPr>
        <p:spPr>
          <a:xfrm>
            <a:off x="838200" y="1478152"/>
            <a:ext cx="6255774" cy="4686673"/>
          </a:xfrm>
        </p:spPr>
        <p:txBody>
          <a:bodyPr>
            <a:normAutofit/>
          </a:bodyPr>
          <a:lstStyle/>
          <a:p>
            <a:pPr marL="0" indent="0">
              <a:buNone/>
            </a:pPr>
            <a:r>
              <a:rPr lang="tr-TR" b="1" dirty="0">
                <a:latin typeface="Tahoma" panose="020B0604030504040204" pitchFamily="34" charset="0"/>
                <a:ea typeface="Tahoma" panose="020B0604030504040204" pitchFamily="34" charset="0"/>
                <a:cs typeface="Tahoma" panose="020B0604030504040204" pitchFamily="34" charset="0"/>
              </a:rPr>
              <a:t>3. </a:t>
            </a:r>
            <a:r>
              <a:rPr lang="tr-TR" b="1" dirty="0" err="1">
                <a:latin typeface="Tahoma" panose="020B0604030504040204" pitchFamily="34" charset="0"/>
                <a:ea typeface="Tahoma" panose="020B0604030504040204" pitchFamily="34" charset="0"/>
                <a:cs typeface="Tahoma" panose="020B0604030504040204" pitchFamily="34" charset="0"/>
              </a:rPr>
              <a:t>Reflection</a:t>
            </a:r>
            <a:r>
              <a:rPr lang="tr-TR" b="1"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tr-TR"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Trainees: </a:t>
            </a:r>
            <a:r>
              <a:rPr lang="en-US" dirty="0">
                <a:latin typeface="Tahoma" panose="020B0604030504040204" pitchFamily="34" charset="0"/>
                <a:ea typeface="Tahoma" panose="020B0604030504040204" pitchFamily="34" charset="0"/>
                <a:cs typeface="Tahoma" panose="020B0604030504040204" pitchFamily="34" charset="0"/>
              </a:rPr>
              <a:t>Reflecting the education during or after the session has completed. </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Trainers: </a:t>
            </a:r>
            <a:r>
              <a:rPr lang="en-US" dirty="0">
                <a:latin typeface="Tahoma" panose="020B0604030504040204" pitchFamily="34" charset="0"/>
                <a:ea typeface="Tahoma" panose="020B0604030504040204" pitchFamily="34" charset="0"/>
                <a:cs typeface="Tahoma" panose="020B0604030504040204" pitchFamily="34" charset="0"/>
              </a:rPr>
              <a:t>Evaluating the reflection of the trainee(s) by using the pre</a:t>
            </a:r>
            <a:r>
              <a:rPr lang="tr-TR" dirty="0">
                <a:latin typeface="Tahoma" panose="020B0604030504040204" pitchFamily="34" charset="0"/>
                <a:ea typeface="Tahoma" panose="020B0604030504040204" pitchFamily="34" charset="0"/>
                <a:cs typeface="Tahoma" panose="020B0604030504040204" pitchFamily="34" charset="0"/>
              </a:rPr>
              <a:t>-p</a:t>
            </a:r>
            <a:r>
              <a:rPr lang="en-US" dirty="0" err="1">
                <a:latin typeface="Tahoma" panose="020B0604030504040204" pitchFamily="34" charset="0"/>
                <a:ea typeface="Tahoma" panose="020B0604030504040204" pitchFamily="34" charset="0"/>
                <a:cs typeface="Tahoma" panose="020B0604030504040204" pitchFamily="34" charset="0"/>
              </a:rPr>
              <a:t>repared</a:t>
            </a:r>
            <a:r>
              <a:rPr lang="en-US" dirty="0">
                <a:latin typeface="Tahoma" panose="020B0604030504040204" pitchFamily="34" charset="0"/>
                <a:ea typeface="Tahoma" panose="020B0604030504040204" pitchFamily="34" charset="0"/>
                <a:cs typeface="Tahoma" panose="020B0604030504040204" pitchFamily="34" charset="0"/>
              </a:rPr>
              <a:t> competency evaluation sheet</a:t>
            </a:r>
          </a:p>
        </p:txBody>
      </p:sp>
      <p:pic>
        <p:nvPicPr>
          <p:cNvPr id="3074"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2280" y="1814053"/>
            <a:ext cx="4716649" cy="3524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072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0"/>
            <a:ext cx="10756392" cy="1325563"/>
          </a:xfrm>
        </p:spPr>
        <p:txBody>
          <a:bodyPr>
            <a:normAutofit/>
          </a:bodyPr>
          <a:lstStyle/>
          <a:p>
            <a:r>
              <a:rPr lang="tr-TR" sz="3600" b="1" dirty="0">
                <a:solidFill>
                  <a:schemeClr val="bg1"/>
                </a:solidFill>
                <a:latin typeface="Tahoma" panose="020B0604030504040204" pitchFamily="34" charset="0"/>
                <a:ea typeface="Tahoma" panose="020B0604030504040204" pitchFamily="34" charset="0"/>
                <a:cs typeface="Tahoma" panose="020B0604030504040204" pitchFamily="34" charset="0"/>
              </a:rPr>
              <a:t>6 STEPS APPROACH ON CLINICAL LEARNING</a:t>
            </a:r>
          </a:p>
        </p:txBody>
      </p:sp>
      <p:sp>
        <p:nvSpPr>
          <p:cNvPr id="3" name="İçerik Yer Tutucusu 2"/>
          <p:cNvSpPr>
            <a:spLocks noGrp="1"/>
          </p:cNvSpPr>
          <p:nvPr>
            <p:ph idx="1"/>
          </p:nvPr>
        </p:nvSpPr>
        <p:spPr>
          <a:xfrm>
            <a:off x="439993" y="1625636"/>
            <a:ext cx="6993193" cy="4351338"/>
          </a:xfrm>
        </p:spPr>
        <p:txBody>
          <a:bodyPr/>
          <a:lstStyle/>
          <a:p>
            <a:pPr marL="0" indent="0">
              <a:buNone/>
            </a:pPr>
            <a:r>
              <a:rPr lang="tr-TR" b="1" dirty="0">
                <a:latin typeface="Tahoma" panose="020B0604030504040204" pitchFamily="34" charset="0"/>
                <a:ea typeface="Tahoma" panose="020B0604030504040204" pitchFamily="34" charset="0"/>
                <a:cs typeface="Tahoma" panose="020B0604030504040204" pitchFamily="34" charset="0"/>
              </a:rPr>
              <a:t>4. </a:t>
            </a:r>
            <a:r>
              <a:rPr lang="en-US" b="1" dirty="0">
                <a:latin typeface="Tahoma" panose="020B0604030504040204" pitchFamily="34" charset="0"/>
                <a:ea typeface="Tahoma" panose="020B0604030504040204" pitchFamily="34" charset="0"/>
                <a:cs typeface="Tahoma" panose="020B0604030504040204" pitchFamily="34" charset="0"/>
              </a:rPr>
              <a:t>Restructuring the competencies:</a:t>
            </a:r>
          </a:p>
          <a:p>
            <a:pPr marL="0" indent="0">
              <a:buNone/>
            </a:pPr>
            <a:r>
              <a:rPr lang="tr-TR" dirty="0">
                <a:latin typeface="Tahoma" panose="020B0604030504040204" pitchFamily="34" charset="0"/>
                <a:ea typeface="Tahoma" panose="020B0604030504040204" pitchFamily="34" charset="0"/>
                <a:cs typeface="Tahoma" panose="020B0604030504040204" pitchFamily="34" charset="0"/>
              </a:rPr>
              <a:t> </a:t>
            </a:r>
          </a:p>
          <a:p>
            <a:pPr marL="0" indent="0" algn="just">
              <a:buNone/>
            </a:pPr>
            <a:r>
              <a:rPr lang="en-US" dirty="0">
                <a:latin typeface="Tahoma" panose="020B0604030504040204" pitchFamily="34" charset="0"/>
                <a:ea typeface="Tahoma" panose="020B0604030504040204" pitchFamily="34" charset="0"/>
                <a:cs typeface="Tahoma" panose="020B0604030504040204" pitchFamily="34" charset="0"/>
              </a:rPr>
              <a:t>Based on the reflection of the trainees, the existing competencies are evaluated (knowledge, attitude and behavior) and to improve occupational and personal competencies more comprehensive ones are added. </a:t>
            </a:r>
          </a:p>
        </p:txBody>
      </p:sp>
      <p:pic>
        <p:nvPicPr>
          <p:cNvPr id="4098" name="Picture 2" descr="restructuring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5920" y="2285863"/>
            <a:ext cx="4436899" cy="2735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109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0"/>
            <a:ext cx="10756392" cy="1325563"/>
          </a:xfrm>
        </p:spPr>
        <p:txBody>
          <a:bodyPr>
            <a:normAutofit/>
          </a:bodyPr>
          <a:lstStyle/>
          <a:p>
            <a:r>
              <a:rPr lang="tr-TR" sz="3600" b="1" dirty="0">
                <a:solidFill>
                  <a:schemeClr val="bg1"/>
                </a:solidFill>
                <a:latin typeface="Tahoma" panose="020B0604030504040204" pitchFamily="34" charset="0"/>
                <a:ea typeface="Tahoma" panose="020B0604030504040204" pitchFamily="34" charset="0"/>
                <a:cs typeface="Tahoma" panose="020B0604030504040204" pitchFamily="34" charset="0"/>
              </a:rPr>
              <a:t>6 STEPS APPROACH ON CLINICAL LEARNING</a:t>
            </a:r>
          </a:p>
        </p:txBody>
      </p:sp>
      <p:sp>
        <p:nvSpPr>
          <p:cNvPr id="3" name="İçerik Yer Tutucusu 2"/>
          <p:cNvSpPr>
            <a:spLocks noGrp="1"/>
          </p:cNvSpPr>
          <p:nvPr>
            <p:ph idx="1"/>
          </p:nvPr>
        </p:nvSpPr>
        <p:spPr>
          <a:xfrm>
            <a:off x="572729" y="1551895"/>
            <a:ext cx="6550742" cy="4351338"/>
          </a:xfrm>
        </p:spPr>
        <p:txBody>
          <a:bodyPr/>
          <a:lstStyle/>
          <a:p>
            <a:pPr marL="0" indent="0" algn="just">
              <a:buNone/>
            </a:pPr>
            <a:r>
              <a:rPr lang="en-US" b="1" dirty="0">
                <a:latin typeface="Tahoma" panose="020B0604030504040204" pitchFamily="34" charset="0"/>
                <a:ea typeface="Tahoma" panose="020B0604030504040204" pitchFamily="34" charset="0"/>
                <a:cs typeface="Tahoma" panose="020B0604030504040204" pitchFamily="34" charset="0"/>
              </a:rPr>
              <a:t>5. The creation of the personal development plan:</a:t>
            </a:r>
          </a:p>
          <a:p>
            <a:pPr marL="0" indent="0" algn="just">
              <a:buNone/>
            </a:pPr>
            <a:r>
              <a:rPr lang="en-US" dirty="0">
                <a:latin typeface="Tahoma" panose="020B0604030504040204" pitchFamily="34" charset="0"/>
                <a:ea typeface="Tahoma" panose="020B0604030504040204" pitchFamily="34" charset="0"/>
                <a:cs typeface="Tahoma" panose="020B0604030504040204" pitchFamily="34" charset="0"/>
              </a:rPr>
              <a:t> </a:t>
            </a:r>
          </a:p>
          <a:p>
            <a:pPr marL="0" indent="0" algn="just">
              <a:buNone/>
            </a:pPr>
            <a:r>
              <a:rPr lang="en-US" dirty="0">
                <a:latin typeface="Tahoma" panose="020B0604030504040204" pitchFamily="34" charset="0"/>
                <a:ea typeface="Tahoma" panose="020B0604030504040204" pitchFamily="34" charset="0"/>
                <a:cs typeface="Tahoma" panose="020B0604030504040204" pitchFamily="34" charset="0"/>
              </a:rPr>
              <a:t>SWOT of the trainee becomes clear. </a:t>
            </a:r>
          </a:p>
          <a:p>
            <a:pPr marL="0" indent="0" algn="just">
              <a:buNone/>
            </a:pPr>
            <a:r>
              <a:rPr lang="en-US" dirty="0">
                <a:latin typeface="Tahoma" panose="020B0604030504040204" pitchFamily="34" charset="0"/>
                <a:ea typeface="Tahoma" panose="020B0604030504040204" pitchFamily="34" charset="0"/>
                <a:cs typeface="Tahoma" panose="020B0604030504040204" pitchFamily="34" charset="0"/>
              </a:rPr>
              <a:t>The weaknesses are defined and according to the improvement needs the trainee defines a personal development plan under the supervision of the trainer</a:t>
            </a:r>
          </a:p>
        </p:txBody>
      </p:sp>
      <p:pic>
        <p:nvPicPr>
          <p:cNvPr id="5122" name="Picture 2" descr="creation of personal development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5758" y="1699144"/>
            <a:ext cx="4534009" cy="3315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302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29007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0"/>
            <a:ext cx="10756392" cy="1325563"/>
          </a:xfrm>
        </p:spPr>
        <p:txBody>
          <a:bodyPr>
            <a:normAutofit/>
          </a:bodyPr>
          <a:lstStyle/>
          <a:p>
            <a:r>
              <a:rPr lang="tr-TR" sz="3600" b="1" dirty="0">
                <a:solidFill>
                  <a:schemeClr val="bg1"/>
                </a:solidFill>
                <a:latin typeface="Tahoma" panose="020B0604030504040204" pitchFamily="34" charset="0"/>
                <a:ea typeface="Tahoma" panose="020B0604030504040204" pitchFamily="34" charset="0"/>
                <a:cs typeface="Tahoma" panose="020B0604030504040204" pitchFamily="34" charset="0"/>
              </a:rPr>
              <a:t>6 STEPS APPROACH ON CLINICAL LEARNING</a:t>
            </a:r>
          </a:p>
        </p:txBody>
      </p:sp>
      <p:sp>
        <p:nvSpPr>
          <p:cNvPr id="3" name="İçerik Yer Tutucusu 2"/>
          <p:cNvSpPr>
            <a:spLocks noGrp="1"/>
          </p:cNvSpPr>
          <p:nvPr>
            <p:ph idx="1"/>
          </p:nvPr>
        </p:nvSpPr>
        <p:spPr>
          <a:xfrm>
            <a:off x="381001" y="1722412"/>
            <a:ext cx="7288161" cy="4351338"/>
          </a:xfrm>
        </p:spPr>
        <p:txBody>
          <a:bodyPr/>
          <a:lstStyle/>
          <a:p>
            <a:pPr marL="0" indent="0">
              <a:buNone/>
            </a:pPr>
            <a:r>
              <a:rPr lang="tr-TR" b="1" dirty="0">
                <a:latin typeface="Tahoma" panose="020B0604030504040204" pitchFamily="34" charset="0"/>
                <a:ea typeface="Tahoma" panose="020B0604030504040204" pitchFamily="34" charset="0"/>
                <a:cs typeface="Tahoma" panose="020B0604030504040204" pitchFamily="34" charset="0"/>
              </a:rPr>
              <a:t>6</a:t>
            </a:r>
            <a:r>
              <a:rPr lang="en-US" b="1" dirty="0">
                <a:latin typeface="Tahoma" panose="020B0604030504040204" pitchFamily="34" charset="0"/>
                <a:ea typeface="Tahoma" panose="020B0604030504040204" pitchFamily="34" charset="0"/>
                <a:cs typeface="Tahoma" panose="020B0604030504040204" pitchFamily="34" charset="0"/>
              </a:rPr>
              <a:t>. The implementation of the personal development plan:</a:t>
            </a: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According to the plan trainee developed his/her competencies</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Trainer and trainee jointly observe the development process</a:t>
            </a:r>
          </a:p>
        </p:txBody>
      </p:sp>
      <p:pic>
        <p:nvPicPr>
          <p:cNvPr id="6146" name="Picture 2"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7033" y="1932039"/>
            <a:ext cx="4667148" cy="3539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427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304" y="0"/>
            <a:ext cx="11777472" cy="1325563"/>
          </a:xfrm>
        </p:spPr>
        <p:txBody>
          <a:bodyPr>
            <a:normAutofit/>
          </a:bodyPr>
          <a:lstStyle/>
          <a:p>
            <a:r>
              <a:rPr lang="tr-TR" sz="3600" b="1" dirty="0">
                <a:solidFill>
                  <a:schemeClr val="bg1"/>
                </a:solidFill>
                <a:latin typeface="Tahoma" panose="020B0604030504040204" pitchFamily="34" charset="0"/>
                <a:ea typeface="Tahoma" panose="020B0604030504040204" pitchFamily="34" charset="0"/>
                <a:cs typeface="Tahoma" panose="020B0604030504040204" pitchFamily="34" charset="0"/>
              </a:rPr>
              <a:t>THE MAIN CONTENTS OF RESIDENCY TRAINING </a:t>
            </a:r>
          </a:p>
        </p:txBody>
      </p:sp>
      <p:sp>
        <p:nvSpPr>
          <p:cNvPr id="3" name="İçerik Yer Tutucusu 2"/>
          <p:cNvSpPr>
            <a:spLocks noGrp="1"/>
          </p:cNvSpPr>
          <p:nvPr>
            <p:ph idx="1"/>
          </p:nvPr>
        </p:nvSpPr>
        <p:spPr>
          <a:xfrm>
            <a:off x="592836" y="2896269"/>
            <a:ext cx="10884408" cy="2636647"/>
          </a:xfrm>
        </p:spPr>
        <p:txBody>
          <a:bodyPr/>
          <a:lstStyle/>
          <a:p>
            <a:pPr marL="514350" indent="-514350">
              <a:buAutoNum type="arabicPeriod"/>
            </a:pPr>
            <a:r>
              <a:rPr lang="tr-TR" b="1" dirty="0">
                <a:latin typeface="Tahoma" panose="020B0604030504040204" pitchFamily="34" charset="0"/>
                <a:ea typeface="Tahoma" panose="020B0604030504040204" pitchFamily="34" charset="0"/>
                <a:cs typeface="Tahoma" panose="020B0604030504040204" pitchFamily="34" charset="0"/>
              </a:rPr>
              <a:t>Medical </a:t>
            </a:r>
            <a:r>
              <a:rPr lang="tr-TR" b="1" dirty="0" err="1">
                <a:latin typeface="Tahoma" panose="020B0604030504040204" pitchFamily="34" charset="0"/>
                <a:ea typeface="Tahoma" panose="020B0604030504040204" pitchFamily="34" charset="0"/>
                <a:cs typeface="Tahoma" panose="020B0604030504040204" pitchFamily="34" charset="0"/>
              </a:rPr>
              <a:t>abilities</a:t>
            </a:r>
            <a:r>
              <a:rPr lang="tr-TR" b="1" dirty="0">
                <a:latin typeface="Tahoma" panose="020B0604030504040204" pitchFamily="34" charset="0"/>
                <a:ea typeface="Tahoma" panose="020B0604030504040204" pitchFamily="34" charset="0"/>
                <a:cs typeface="Tahoma" panose="020B0604030504040204" pitchFamily="34" charset="0"/>
              </a:rPr>
              <a:t> </a:t>
            </a:r>
            <a:r>
              <a:rPr lang="tr-TR" b="1" dirty="0" err="1">
                <a:latin typeface="Tahoma" panose="020B0604030504040204" pitchFamily="34" charset="0"/>
                <a:ea typeface="Tahoma" panose="020B0604030504040204" pitchFamily="34" charset="0"/>
                <a:cs typeface="Tahoma" panose="020B0604030504040204" pitchFamily="34" charset="0"/>
              </a:rPr>
              <a:t>and</a:t>
            </a:r>
            <a:r>
              <a:rPr lang="tr-TR" b="1" dirty="0">
                <a:latin typeface="Tahoma" panose="020B0604030504040204" pitchFamily="34" charset="0"/>
                <a:ea typeface="Tahoma" panose="020B0604030504040204" pitchFamily="34" charset="0"/>
                <a:cs typeface="Tahoma" panose="020B0604030504040204" pitchFamily="34" charset="0"/>
              </a:rPr>
              <a:t> </a:t>
            </a:r>
            <a:r>
              <a:rPr lang="tr-TR" b="1" dirty="0" err="1">
                <a:latin typeface="Tahoma" panose="020B0604030504040204" pitchFamily="34" charset="0"/>
                <a:ea typeface="Tahoma" panose="020B0604030504040204" pitchFamily="34" charset="0"/>
                <a:cs typeface="Tahoma" panose="020B0604030504040204" pitchFamily="34" charset="0"/>
              </a:rPr>
              <a:t>practice</a:t>
            </a:r>
            <a:r>
              <a:rPr lang="tr-TR" b="1" dirty="0">
                <a:latin typeface="Tahoma" panose="020B0604030504040204" pitchFamily="34" charset="0"/>
                <a:ea typeface="Tahoma" panose="020B0604030504040204" pitchFamily="34" charset="0"/>
                <a:cs typeface="Tahoma" panose="020B0604030504040204" pitchFamily="34" charset="0"/>
              </a:rPr>
              <a:t> </a:t>
            </a:r>
          </a:p>
          <a:p>
            <a:pPr marL="514350" indent="-514350">
              <a:buAutoNum type="arabicPeriod"/>
            </a:pPr>
            <a:r>
              <a:rPr lang="tr-TR" b="1" dirty="0">
                <a:latin typeface="Tahoma" panose="020B0604030504040204" pitchFamily="34" charset="0"/>
                <a:ea typeface="Tahoma" panose="020B0604030504040204" pitchFamily="34" charset="0"/>
                <a:cs typeface="Tahoma" panose="020B0604030504040204" pitchFamily="34" charset="0"/>
              </a:rPr>
              <a:t>Knowledge </a:t>
            </a:r>
            <a:r>
              <a:rPr lang="tr-TR" b="1" dirty="0" err="1">
                <a:latin typeface="Tahoma" panose="020B0604030504040204" pitchFamily="34" charset="0"/>
                <a:ea typeface="Tahoma" panose="020B0604030504040204" pitchFamily="34" charset="0"/>
                <a:cs typeface="Tahoma" panose="020B0604030504040204" pitchFamily="34" charset="0"/>
              </a:rPr>
              <a:t>and</a:t>
            </a:r>
            <a:r>
              <a:rPr lang="tr-TR" b="1" dirty="0">
                <a:latin typeface="Tahoma" panose="020B0604030504040204" pitchFamily="34" charset="0"/>
                <a:ea typeface="Tahoma" panose="020B0604030504040204" pitchFamily="34" charset="0"/>
                <a:cs typeface="Tahoma" panose="020B0604030504040204" pitchFamily="34" charset="0"/>
              </a:rPr>
              <a:t> </a:t>
            </a:r>
            <a:r>
              <a:rPr lang="tr-TR" b="1" dirty="0" err="1">
                <a:latin typeface="Tahoma" panose="020B0604030504040204" pitchFamily="34" charset="0"/>
                <a:ea typeface="Tahoma" panose="020B0604030504040204" pitchFamily="34" charset="0"/>
                <a:cs typeface="Tahoma" panose="020B0604030504040204" pitchFamily="34" charset="0"/>
              </a:rPr>
              <a:t>core</a:t>
            </a:r>
            <a:r>
              <a:rPr lang="tr-TR" b="1" dirty="0">
                <a:latin typeface="Tahoma" panose="020B0604030504040204" pitchFamily="34" charset="0"/>
                <a:ea typeface="Tahoma" panose="020B0604030504040204" pitchFamily="34" charset="0"/>
                <a:cs typeface="Tahoma" panose="020B0604030504040204" pitchFamily="34" charset="0"/>
              </a:rPr>
              <a:t> </a:t>
            </a:r>
            <a:r>
              <a:rPr lang="tr-TR" b="1" dirty="0" err="1">
                <a:latin typeface="Tahoma" panose="020B0604030504040204" pitchFamily="34" charset="0"/>
                <a:ea typeface="Tahoma" panose="020B0604030504040204" pitchFamily="34" charset="0"/>
                <a:cs typeface="Tahoma" panose="020B0604030504040204" pitchFamily="34" charset="0"/>
              </a:rPr>
              <a:t>sciences</a:t>
            </a:r>
            <a:r>
              <a:rPr lang="tr-TR" b="1" dirty="0">
                <a:latin typeface="Tahoma" panose="020B0604030504040204" pitchFamily="34" charset="0"/>
                <a:ea typeface="Tahoma" panose="020B0604030504040204" pitchFamily="34" charset="0"/>
                <a:cs typeface="Tahoma" panose="020B0604030504040204" pitchFamily="34" charset="0"/>
              </a:rPr>
              <a:t> </a:t>
            </a:r>
            <a:r>
              <a:rPr lang="tr-TR" b="1" dirty="0" err="1">
                <a:latin typeface="Tahoma" panose="020B0604030504040204" pitchFamily="34" charset="0"/>
                <a:ea typeface="Tahoma" panose="020B0604030504040204" pitchFamily="34" charset="0"/>
                <a:cs typeface="Tahoma" panose="020B0604030504040204" pitchFamily="34" charset="0"/>
              </a:rPr>
              <a:t>based</a:t>
            </a:r>
            <a:endParaRPr lang="tr-TR" b="1" dirty="0">
              <a:latin typeface="Tahoma" panose="020B0604030504040204" pitchFamily="34" charset="0"/>
              <a:ea typeface="Tahoma" panose="020B0604030504040204" pitchFamily="34" charset="0"/>
              <a:cs typeface="Tahoma" panose="020B0604030504040204" pitchFamily="34" charset="0"/>
            </a:endParaRPr>
          </a:p>
          <a:p>
            <a:pPr marL="514350" indent="-514350">
              <a:buAutoNum type="arabicPeriod"/>
            </a:pPr>
            <a:r>
              <a:rPr lang="tr-TR" b="1" dirty="0" err="1">
                <a:latin typeface="Tahoma" panose="020B0604030504040204" pitchFamily="34" charset="0"/>
                <a:ea typeface="Tahoma" panose="020B0604030504040204" pitchFamily="34" charset="0"/>
                <a:cs typeface="Tahoma" panose="020B0604030504040204" pitchFamily="34" charset="0"/>
              </a:rPr>
              <a:t>Professionalism</a:t>
            </a:r>
            <a:r>
              <a:rPr lang="tr-TR" b="1" dirty="0">
                <a:latin typeface="Tahoma" panose="020B0604030504040204" pitchFamily="34" charset="0"/>
                <a:ea typeface="Tahoma" panose="020B0604030504040204" pitchFamily="34" charset="0"/>
                <a:cs typeface="Tahoma" panose="020B0604030504040204" pitchFamily="34" charset="0"/>
              </a:rPr>
              <a:t> on </a:t>
            </a:r>
            <a:r>
              <a:rPr lang="tr-TR" b="1" dirty="0" err="1">
                <a:latin typeface="Tahoma" panose="020B0604030504040204" pitchFamily="34" charset="0"/>
                <a:ea typeface="Tahoma" panose="020B0604030504040204" pitchFamily="34" charset="0"/>
                <a:cs typeface="Tahoma" panose="020B0604030504040204" pitchFamily="34" charset="0"/>
              </a:rPr>
              <a:t>attitudes</a:t>
            </a:r>
            <a:r>
              <a:rPr lang="tr-TR" b="1" dirty="0">
                <a:latin typeface="Tahoma" panose="020B0604030504040204" pitchFamily="34" charset="0"/>
                <a:ea typeface="Tahoma" panose="020B0604030504040204" pitchFamily="34" charset="0"/>
                <a:cs typeface="Tahoma" panose="020B0604030504040204" pitchFamily="34" charset="0"/>
              </a:rPr>
              <a:t> </a:t>
            </a:r>
            <a:r>
              <a:rPr lang="tr-TR" b="1" dirty="0" err="1">
                <a:latin typeface="Tahoma" panose="020B0604030504040204" pitchFamily="34" charset="0"/>
                <a:ea typeface="Tahoma" panose="020B0604030504040204" pitchFamily="34" charset="0"/>
                <a:cs typeface="Tahoma" panose="020B0604030504040204" pitchFamily="34" charset="0"/>
              </a:rPr>
              <a:t>and</a:t>
            </a:r>
            <a:r>
              <a:rPr lang="tr-TR" b="1" dirty="0">
                <a:latin typeface="Tahoma" panose="020B0604030504040204" pitchFamily="34" charset="0"/>
                <a:ea typeface="Tahoma" panose="020B0604030504040204" pitchFamily="34" charset="0"/>
                <a:cs typeface="Tahoma" panose="020B0604030504040204" pitchFamily="34" charset="0"/>
              </a:rPr>
              <a:t> </a:t>
            </a:r>
            <a:r>
              <a:rPr lang="tr-TR" b="1" dirty="0" err="1">
                <a:latin typeface="Tahoma" panose="020B0604030504040204" pitchFamily="34" charset="0"/>
                <a:ea typeface="Tahoma" panose="020B0604030504040204" pitchFamily="34" charset="0"/>
                <a:cs typeface="Tahoma" panose="020B0604030504040204" pitchFamily="34" charset="0"/>
              </a:rPr>
              <a:t>behaviors</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12" descr="başkent hastanesi özel oda  ile ilgili görsel sonucu"/>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800" r="28093"/>
          <a:stretch/>
        </p:blipFill>
        <p:spPr bwMode="auto">
          <a:xfrm>
            <a:off x="9561588" y="1338730"/>
            <a:ext cx="2145867" cy="1573165"/>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5" descr="yanik_01"/>
          <p:cNvPicPr>
            <a:picLocks noGrp="1" noChangeAspect="1"/>
          </p:cNvPicPr>
          <p:nvPr isPhoto="1"/>
        </p:nvPicPr>
        <p:blipFill>
          <a:blip r:embed="rId3" cstate="print">
            <a:extLst>
              <a:ext uri="{28A0092B-C50C-407E-A947-70E740481C1C}">
                <a14:useLocalDpi xmlns:a14="http://schemas.microsoft.com/office/drawing/2010/main" val="0"/>
              </a:ext>
            </a:extLst>
          </a:blip>
          <a:srcRect/>
          <a:stretch>
            <a:fillRect/>
          </a:stretch>
        </p:blipFill>
        <p:spPr bwMode="auto">
          <a:xfrm>
            <a:off x="9561588" y="2896269"/>
            <a:ext cx="2145867" cy="1663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Users\BDB~1\AppData\Local\Temp\Rar$DIa0.352\DSC_3059 (Custo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61588" y="4557151"/>
            <a:ext cx="2145867" cy="1424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483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304" y="0"/>
            <a:ext cx="11777472" cy="1325563"/>
          </a:xfrm>
        </p:spPr>
        <p:txBody>
          <a:bodyPr>
            <a:normAutofit/>
          </a:bodyPr>
          <a:lstStyle/>
          <a:p>
            <a:r>
              <a:rPr lang="tr-TR" sz="3600" b="1" dirty="0">
                <a:solidFill>
                  <a:schemeClr val="bg1"/>
                </a:solidFill>
                <a:latin typeface="Tahoma" panose="020B0604030504040204" pitchFamily="34" charset="0"/>
                <a:ea typeface="Tahoma" panose="020B0604030504040204" pitchFamily="34" charset="0"/>
                <a:cs typeface="Tahoma" panose="020B0604030504040204" pitchFamily="34" charset="0"/>
              </a:rPr>
              <a:t>RESIDENCY TRAINING TECHNIQUES</a:t>
            </a:r>
          </a:p>
        </p:txBody>
      </p:sp>
      <p:sp>
        <p:nvSpPr>
          <p:cNvPr id="3" name="İçerik Yer Tutucusu 2"/>
          <p:cNvSpPr>
            <a:spLocks noGrp="1"/>
          </p:cNvSpPr>
          <p:nvPr>
            <p:ph idx="1"/>
          </p:nvPr>
        </p:nvSpPr>
        <p:spPr>
          <a:xfrm>
            <a:off x="774192" y="1496441"/>
            <a:ext cx="10884408" cy="4666615"/>
          </a:xfrm>
        </p:spPr>
        <p:txBody>
          <a:bodyPr>
            <a:normAutofit/>
          </a:bodyPr>
          <a:lstStyle/>
          <a:p>
            <a:pPr marL="514350" indent="-514350">
              <a:buAutoNum type="arabicPeriod"/>
            </a:pPr>
            <a:r>
              <a:rPr lang="en-US" b="1" dirty="0">
                <a:latin typeface="Tahoma" panose="020B0604030504040204" pitchFamily="34" charset="0"/>
                <a:ea typeface="Tahoma" panose="020B0604030504040204" pitchFamily="34" charset="0"/>
                <a:cs typeface="Tahoma" panose="020B0604030504040204" pitchFamily="34" charset="0"/>
              </a:rPr>
              <a:t>Theoretical courses and seminars</a:t>
            </a:r>
          </a:p>
          <a:p>
            <a:pPr marL="514350" indent="-514350">
              <a:buAutoNum type="arabicPeriod"/>
            </a:pPr>
            <a:r>
              <a:rPr lang="en-US" b="1" dirty="0">
                <a:latin typeface="Tahoma" panose="020B0604030504040204" pitchFamily="34" charset="0"/>
                <a:ea typeface="Tahoma" panose="020B0604030504040204" pitchFamily="34" charset="0"/>
                <a:cs typeface="Tahoma" panose="020B0604030504040204" pitchFamily="34" charset="0"/>
              </a:rPr>
              <a:t>Freelance learning and preparation</a:t>
            </a:r>
          </a:p>
          <a:p>
            <a:pPr marL="514350" indent="-514350">
              <a:buAutoNum type="arabicPeriod"/>
            </a:pPr>
            <a:r>
              <a:rPr lang="en-US" b="1" dirty="0">
                <a:latin typeface="Tahoma" panose="020B0604030504040204" pitchFamily="34" charset="0"/>
                <a:ea typeface="Tahoma" panose="020B0604030504040204" pitchFamily="34" charset="0"/>
                <a:cs typeface="Tahoma" panose="020B0604030504040204" pitchFamily="34" charset="0"/>
              </a:rPr>
              <a:t>Multidisciplinary training activities</a:t>
            </a:r>
          </a:p>
          <a:p>
            <a:pPr marL="514350" indent="-514350">
              <a:buAutoNum type="arabicPeriod"/>
            </a:pPr>
            <a:r>
              <a:rPr lang="en-US" b="1" dirty="0">
                <a:latin typeface="Tahoma" panose="020B0604030504040204" pitchFamily="34" charset="0"/>
                <a:ea typeface="Tahoma" panose="020B0604030504040204" pitchFamily="34" charset="0"/>
                <a:cs typeface="Tahoma" panose="020B0604030504040204" pitchFamily="34" charset="0"/>
              </a:rPr>
              <a:t>Article discussion hours</a:t>
            </a:r>
          </a:p>
          <a:p>
            <a:pPr marL="514350" indent="-514350">
              <a:buAutoNum type="arabicPeriod"/>
            </a:pPr>
            <a:r>
              <a:rPr lang="en-US" b="1" dirty="0">
                <a:latin typeface="Tahoma" panose="020B0604030504040204" pitchFamily="34" charset="0"/>
                <a:ea typeface="Tahoma" panose="020B0604030504040204" pitchFamily="34" charset="0"/>
                <a:cs typeface="Tahoma" panose="020B0604030504040204" pitchFamily="34" charset="0"/>
              </a:rPr>
              <a:t>E-learning</a:t>
            </a:r>
          </a:p>
          <a:p>
            <a:pPr marL="514350" indent="-514350">
              <a:buAutoNum type="arabicPeriod"/>
            </a:pPr>
            <a:r>
              <a:rPr lang="en-US" b="1" dirty="0">
                <a:latin typeface="Tahoma" panose="020B0604030504040204" pitchFamily="34" charset="0"/>
                <a:ea typeface="Tahoma" panose="020B0604030504040204" pitchFamily="34" charset="0"/>
                <a:cs typeface="Tahoma" panose="020B0604030504040204" pitchFamily="34" charset="0"/>
              </a:rPr>
              <a:t>Reflection sessions</a:t>
            </a:r>
          </a:p>
          <a:p>
            <a:pPr marL="514350" indent="-514350">
              <a:buAutoNum type="arabicPeriod"/>
            </a:pPr>
            <a:r>
              <a:rPr lang="en-US" b="1" dirty="0">
                <a:latin typeface="Tahoma" panose="020B0604030504040204" pitchFamily="34" charset="0"/>
                <a:ea typeface="Tahoma" panose="020B0604030504040204" pitchFamily="34" charset="0"/>
                <a:cs typeface="Tahoma" panose="020B0604030504040204" pitchFamily="34" charset="0"/>
              </a:rPr>
              <a:t>Critical case discussions</a:t>
            </a:r>
          </a:p>
          <a:p>
            <a:pPr marL="514350" indent="-514350">
              <a:buAutoNum type="arabicPeriod"/>
            </a:pPr>
            <a:r>
              <a:rPr lang="en-US" b="1" dirty="0">
                <a:latin typeface="Tahoma" panose="020B0604030504040204" pitchFamily="34" charset="0"/>
                <a:ea typeface="Tahoma" panose="020B0604030504040204" pitchFamily="34" charset="0"/>
                <a:cs typeface="Tahoma" panose="020B0604030504040204" pitchFamily="34" charset="0"/>
              </a:rPr>
              <a:t>Case studies</a:t>
            </a:r>
          </a:p>
          <a:p>
            <a:pPr marL="514350" indent="-514350">
              <a:buAutoNum type="arabicPeriod"/>
            </a:pPr>
            <a:r>
              <a:rPr lang="en-US" b="1" dirty="0">
                <a:latin typeface="Tahoma" panose="020B0604030504040204" pitchFamily="34" charset="0"/>
                <a:ea typeface="Tahoma" panose="020B0604030504040204" pitchFamily="34" charset="0"/>
                <a:cs typeface="Tahoma" panose="020B0604030504040204" pitchFamily="34" charset="0"/>
              </a:rPr>
              <a:t>On the job learning </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6" descr="başkent hastanesi kbb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0286" y="1698153"/>
            <a:ext cx="2118314" cy="17863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başkent hastanesi yoğun bakım ile ilgili görsel sonucu"/>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215" r="21793"/>
          <a:stretch/>
        </p:blipFill>
        <p:spPr bwMode="auto">
          <a:xfrm>
            <a:off x="9546986" y="3686212"/>
            <a:ext cx="2111614" cy="1902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694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524000" y="290248"/>
            <a:ext cx="9144001" cy="5804966"/>
          </a:xfrm>
          <a:prstGeom prst="rect">
            <a:avLst/>
          </a:prstGeom>
          <a:noFill/>
          <a:ln>
            <a:noFill/>
          </a:ln>
          <a:effectLst/>
        </p:spPr>
        <p:style>
          <a:lnRef idx="1">
            <a:schemeClr val="accent5"/>
          </a:lnRef>
          <a:fillRef idx="3">
            <a:schemeClr val="accent5"/>
          </a:fillRef>
          <a:effectRef idx="2">
            <a:schemeClr val="accent5"/>
          </a:effectRef>
          <a:fontRef idx="minor">
            <a:schemeClr val="lt1"/>
          </a:fontRef>
        </p:style>
        <p:txBody>
          <a:bodyPr spcFirstLastPara="0" vert="horz" wrap="square" lIns="10257" tIns="10257" rIns="10257" bIns="10257" numCol="1" spcCol="1915" rtlCol="0" anchor="ctr" anchorCtr="0">
            <a:noAutofit/>
          </a:bodyPr>
          <a:lstStyle/>
          <a:p>
            <a:pPr algn="ctr">
              <a:lnSpc>
                <a:spcPts val="1292"/>
              </a:lnSpc>
            </a:pPr>
            <a:endParaRPr lang="tr-TR" sz="1286" b="1" dirty="0"/>
          </a:p>
        </p:txBody>
      </p:sp>
      <p:sp>
        <p:nvSpPr>
          <p:cNvPr id="5" name="Dikdörtgen 4"/>
          <p:cNvSpPr/>
          <p:nvPr/>
        </p:nvSpPr>
        <p:spPr>
          <a:xfrm>
            <a:off x="0" y="-6139"/>
            <a:ext cx="12192000" cy="6889824"/>
          </a:xfrm>
          <a:prstGeom prst="rect">
            <a:avLst/>
          </a:prstGeom>
          <a:solidFill>
            <a:srgbClr val="C00000"/>
          </a:solidFill>
          <a:ln>
            <a:noFill/>
          </a:ln>
          <a:effectLst/>
        </p:spPr>
        <p:style>
          <a:lnRef idx="1">
            <a:schemeClr val="accent5"/>
          </a:lnRef>
          <a:fillRef idx="3">
            <a:schemeClr val="accent5"/>
          </a:fillRef>
          <a:effectRef idx="2">
            <a:schemeClr val="accent5"/>
          </a:effectRef>
          <a:fontRef idx="minor">
            <a:schemeClr val="lt1"/>
          </a:fontRef>
        </p:style>
        <p:txBody>
          <a:bodyPr spcFirstLastPara="0" vert="horz" wrap="square" lIns="10257" tIns="10257" rIns="10257" bIns="10257" numCol="1" spcCol="1915" rtlCol="0" anchor="ctr" anchorCtr="0">
            <a:noAutofit/>
          </a:bodyPr>
          <a:lstStyle/>
          <a:p>
            <a:pPr algn="ctr">
              <a:lnSpc>
                <a:spcPts val="1292"/>
              </a:lnSpc>
            </a:pPr>
            <a:endParaRPr lang="tr-TR" sz="1286" b="1" dirty="0"/>
          </a:p>
        </p:txBody>
      </p:sp>
      <p:sp>
        <p:nvSpPr>
          <p:cNvPr id="7" name="8 Başlık"/>
          <p:cNvSpPr txBox="1">
            <a:spLocks/>
          </p:cNvSpPr>
          <p:nvPr/>
        </p:nvSpPr>
        <p:spPr bwMode="auto">
          <a:xfrm>
            <a:off x="5399037" y="1268361"/>
            <a:ext cx="6359977" cy="4307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noAutofit/>
          </a:bodyPr>
          <a:lstStyle>
            <a:lvl1pPr algn="l" defTabSz="809625" rtl="0" eaLnBrk="1" latinLnBrk="0" hangingPunct="1">
              <a:lnSpc>
                <a:spcPct val="90000"/>
              </a:lnSpc>
              <a:spcBef>
                <a:spcPct val="0"/>
              </a:spcBef>
              <a:buNone/>
              <a:defRPr sz="4400" kern="1200">
                <a:solidFill>
                  <a:schemeClr val="tx1"/>
                </a:solidFill>
                <a:latin typeface="Arial" charset="0"/>
                <a:ea typeface="+mj-ea"/>
                <a:cs typeface="Arial" charset="0"/>
              </a:defRPr>
            </a:lvl1pPr>
            <a:lvl2pPr marL="742950" indent="-285750" defTabSz="809625">
              <a:defRPr>
                <a:solidFill>
                  <a:schemeClr val="tx1"/>
                </a:solidFill>
                <a:latin typeface="Arial" charset="0"/>
                <a:cs typeface="Arial" charset="0"/>
              </a:defRPr>
            </a:lvl2pPr>
            <a:lvl3pPr marL="1143000" indent="-228600" defTabSz="809625">
              <a:defRPr>
                <a:solidFill>
                  <a:schemeClr val="tx1"/>
                </a:solidFill>
                <a:latin typeface="Arial" charset="0"/>
                <a:cs typeface="Arial" charset="0"/>
              </a:defRPr>
            </a:lvl3pPr>
            <a:lvl4pPr marL="1600200" indent="-228600" defTabSz="809625">
              <a:defRPr>
                <a:solidFill>
                  <a:schemeClr val="tx1"/>
                </a:solidFill>
                <a:latin typeface="Arial" charset="0"/>
                <a:cs typeface="Arial" charset="0"/>
              </a:defRPr>
            </a:lvl4pPr>
            <a:lvl5pPr marL="2057400" indent="-228600" defTabSz="809625">
              <a:defRPr>
                <a:solidFill>
                  <a:schemeClr val="tx1"/>
                </a:solidFill>
                <a:latin typeface="Arial" charset="0"/>
                <a:cs typeface="Arial" charset="0"/>
              </a:defRPr>
            </a:lvl5pPr>
            <a:lvl6pPr marL="2514600" indent="-228600" defTabSz="809625" eaLnBrk="0" fontAlgn="base" hangingPunct="0">
              <a:spcBef>
                <a:spcPct val="0"/>
              </a:spcBef>
              <a:spcAft>
                <a:spcPct val="0"/>
              </a:spcAft>
              <a:defRPr>
                <a:solidFill>
                  <a:schemeClr val="tx1"/>
                </a:solidFill>
                <a:latin typeface="Arial" charset="0"/>
                <a:cs typeface="Arial" charset="0"/>
              </a:defRPr>
            </a:lvl6pPr>
            <a:lvl7pPr marL="2971800" indent="-228600" defTabSz="809625" eaLnBrk="0" fontAlgn="base" hangingPunct="0">
              <a:spcBef>
                <a:spcPct val="0"/>
              </a:spcBef>
              <a:spcAft>
                <a:spcPct val="0"/>
              </a:spcAft>
              <a:defRPr>
                <a:solidFill>
                  <a:schemeClr val="tx1"/>
                </a:solidFill>
                <a:latin typeface="Arial" charset="0"/>
                <a:cs typeface="Arial" charset="0"/>
              </a:defRPr>
            </a:lvl7pPr>
            <a:lvl8pPr marL="3429000" indent="-228600" defTabSz="809625" eaLnBrk="0" fontAlgn="base" hangingPunct="0">
              <a:spcBef>
                <a:spcPct val="0"/>
              </a:spcBef>
              <a:spcAft>
                <a:spcPct val="0"/>
              </a:spcAft>
              <a:defRPr>
                <a:solidFill>
                  <a:schemeClr val="tx1"/>
                </a:solidFill>
                <a:latin typeface="Arial" charset="0"/>
                <a:cs typeface="Arial" charset="0"/>
              </a:defRPr>
            </a:lvl8pPr>
            <a:lvl9pPr marL="3886200" indent="-228600" defTabSz="809625" eaLnBrk="0" fontAlgn="base" hangingPunct="0">
              <a:spcBef>
                <a:spcPct val="0"/>
              </a:spcBef>
              <a:spcAft>
                <a:spcPct val="0"/>
              </a:spcAft>
              <a:defRPr>
                <a:solidFill>
                  <a:schemeClr val="tx1"/>
                </a:solidFill>
                <a:latin typeface="Arial" charset="0"/>
                <a:cs typeface="Arial" charset="0"/>
              </a:defRPr>
            </a:lvl9pPr>
          </a:lstStyle>
          <a:p>
            <a:pPr marL="457200" indent="-457200">
              <a:lnSpc>
                <a:spcPct val="150000"/>
              </a:lnSpc>
              <a:buFontTx/>
              <a:buChar char="-"/>
            </a:pPr>
            <a:r>
              <a:rPr lang="tr-TR"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The</a:t>
            </a:r>
            <a:r>
              <a:rPr lang="tr-TR"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tr-TR"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Emerging</a:t>
            </a:r>
            <a:r>
              <a:rPr lang="tr-TR"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tr-TR"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Need</a:t>
            </a:r>
            <a:r>
              <a:rPr lang="tr-TR"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tr-TR"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for</a:t>
            </a:r>
            <a:r>
              <a:rPr lang="tr-TR"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tr-TR"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Residency</a:t>
            </a:r>
            <a:endParaRPr lang="tr-TR"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Tx/>
              <a:buChar char="-"/>
            </a:pPr>
            <a:r>
              <a:rPr lang="tr-TR"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Residency</a:t>
            </a:r>
            <a:r>
              <a:rPr lang="tr-TR" sz="2400" b="1" dirty="0">
                <a:solidFill>
                  <a:schemeClr val="bg1"/>
                </a:solidFill>
                <a:latin typeface="Tahoma" panose="020B0604030504040204" pitchFamily="34" charset="0"/>
                <a:ea typeface="Tahoma" panose="020B0604030504040204" pitchFamily="34" charset="0"/>
                <a:cs typeface="Tahoma" panose="020B0604030504040204" pitchFamily="34" charset="0"/>
              </a:rPr>
              <a:t> in </a:t>
            </a:r>
            <a:r>
              <a:rPr lang="tr-TR"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Turkey</a:t>
            </a:r>
            <a:endParaRPr lang="tr-TR"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Tx/>
              <a:buChar char="-"/>
            </a:pPr>
            <a:r>
              <a:rPr lang="tr-TR"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Residency</a:t>
            </a:r>
            <a:r>
              <a:rPr lang="tr-TR"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tr-TR"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Education</a:t>
            </a:r>
            <a:r>
              <a:rPr lang="tr-TR" sz="2400" b="1" dirty="0">
                <a:solidFill>
                  <a:schemeClr val="bg1"/>
                </a:solidFill>
                <a:latin typeface="Tahoma" panose="020B0604030504040204" pitchFamily="34" charset="0"/>
                <a:ea typeface="Tahoma" panose="020B0604030504040204" pitchFamily="34" charset="0"/>
                <a:cs typeface="Tahoma" panose="020B0604030504040204" pitchFamily="34" charset="0"/>
              </a:rPr>
              <a:t> in </a:t>
            </a:r>
            <a:r>
              <a:rPr lang="tr-TR"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Turkey</a:t>
            </a:r>
            <a:endParaRPr lang="tr-TR"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Tx/>
              <a:buChar char="-"/>
            </a:pPr>
            <a:r>
              <a:rPr lang="tr-TR"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SubSpecialization</a:t>
            </a:r>
            <a:r>
              <a:rPr lang="tr-TR"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p>
          <a:p>
            <a:pPr marL="457200" indent="-457200">
              <a:lnSpc>
                <a:spcPct val="150000"/>
              </a:lnSpc>
              <a:buFontTx/>
              <a:buChar char="-"/>
            </a:pPr>
            <a:r>
              <a:rPr lang="tr-TR"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SubSpecialization</a:t>
            </a:r>
            <a:r>
              <a:rPr lang="tr-TR"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tr-TR"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Education</a:t>
            </a:r>
            <a:r>
              <a:rPr lang="tr-TR" sz="2400" b="1" dirty="0">
                <a:solidFill>
                  <a:schemeClr val="bg1"/>
                </a:solidFill>
                <a:latin typeface="Tahoma" panose="020B0604030504040204" pitchFamily="34" charset="0"/>
                <a:ea typeface="Tahoma" panose="020B0604030504040204" pitchFamily="34" charset="0"/>
                <a:cs typeface="Tahoma" panose="020B0604030504040204" pitchFamily="34" charset="0"/>
              </a:rPr>
              <a:t> in </a:t>
            </a:r>
            <a:r>
              <a:rPr lang="tr-TR"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Turkey</a:t>
            </a:r>
            <a:endParaRPr lang="tr-TR"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Tx/>
              <a:buChar char="-"/>
            </a:pPr>
            <a:r>
              <a:rPr lang="tr-TR"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Postgraduate</a:t>
            </a:r>
            <a:r>
              <a:rPr lang="tr-TR"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tr-TR"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Medical</a:t>
            </a:r>
            <a:r>
              <a:rPr lang="tr-TR"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tr-TR"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Education</a:t>
            </a:r>
            <a:r>
              <a:rPr lang="tr-TR" sz="2400" b="1" dirty="0">
                <a:solidFill>
                  <a:schemeClr val="bg1"/>
                </a:solidFill>
                <a:latin typeface="Tahoma" panose="020B0604030504040204" pitchFamily="34" charset="0"/>
                <a:ea typeface="Tahoma" panose="020B0604030504040204" pitchFamily="34" charset="0"/>
                <a:cs typeface="Tahoma" panose="020B0604030504040204" pitchFamily="34" charset="0"/>
              </a:rPr>
              <a:t> at Başkent </a:t>
            </a:r>
            <a:r>
              <a:rPr lang="tr-TR"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University</a:t>
            </a:r>
            <a:endParaRPr lang="tr-TR"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8 Başlık"/>
          <p:cNvSpPr txBox="1">
            <a:spLocks/>
          </p:cNvSpPr>
          <p:nvPr/>
        </p:nvSpPr>
        <p:spPr bwMode="auto">
          <a:xfrm>
            <a:off x="6327006" y="151745"/>
            <a:ext cx="4119101" cy="134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normAutofit/>
          </a:bodyPr>
          <a:lstStyle>
            <a:lvl1pPr algn="l" defTabSz="809625" rtl="0" eaLnBrk="1" latinLnBrk="0" hangingPunct="1">
              <a:lnSpc>
                <a:spcPct val="90000"/>
              </a:lnSpc>
              <a:spcBef>
                <a:spcPct val="0"/>
              </a:spcBef>
              <a:buNone/>
              <a:defRPr sz="4400" kern="1200">
                <a:solidFill>
                  <a:schemeClr val="tx1"/>
                </a:solidFill>
                <a:latin typeface="Arial" charset="0"/>
                <a:ea typeface="+mj-ea"/>
                <a:cs typeface="Arial" charset="0"/>
              </a:defRPr>
            </a:lvl1pPr>
            <a:lvl2pPr marL="742950" indent="-285750" defTabSz="809625">
              <a:defRPr>
                <a:solidFill>
                  <a:schemeClr val="tx1"/>
                </a:solidFill>
                <a:latin typeface="Arial" charset="0"/>
                <a:cs typeface="Arial" charset="0"/>
              </a:defRPr>
            </a:lvl2pPr>
            <a:lvl3pPr marL="1143000" indent="-228600" defTabSz="809625">
              <a:defRPr>
                <a:solidFill>
                  <a:schemeClr val="tx1"/>
                </a:solidFill>
                <a:latin typeface="Arial" charset="0"/>
                <a:cs typeface="Arial" charset="0"/>
              </a:defRPr>
            </a:lvl3pPr>
            <a:lvl4pPr marL="1600200" indent="-228600" defTabSz="809625">
              <a:defRPr>
                <a:solidFill>
                  <a:schemeClr val="tx1"/>
                </a:solidFill>
                <a:latin typeface="Arial" charset="0"/>
                <a:cs typeface="Arial" charset="0"/>
              </a:defRPr>
            </a:lvl4pPr>
            <a:lvl5pPr marL="2057400" indent="-228600" defTabSz="809625">
              <a:defRPr>
                <a:solidFill>
                  <a:schemeClr val="tx1"/>
                </a:solidFill>
                <a:latin typeface="Arial" charset="0"/>
                <a:cs typeface="Arial" charset="0"/>
              </a:defRPr>
            </a:lvl5pPr>
            <a:lvl6pPr marL="2514600" indent="-228600" defTabSz="809625" eaLnBrk="0" fontAlgn="base" hangingPunct="0">
              <a:spcBef>
                <a:spcPct val="0"/>
              </a:spcBef>
              <a:spcAft>
                <a:spcPct val="0"/>
              </a:spcAft>
              <a:defRPr>
                <a:solidFill>
                  <a:schemeClr val="tx1"/>
                </a:solidFill>
                <a:latin typeface="Arial" charset="0"/>
                <a:cs typeface="Arial" charset="0"/>
              </a:defRPr>
            </a:lvl6pPr>
            <a:lvl7pPr marL="2971800" indent="-228600" defTabSz="809625" eaLnBrk="0" fontAlgn="base" hangingPunct="0">
              <a:spcBef>
                <a:spcPct val="0"/>
              </a:spcBef>
              <a:spcAft>
                <a:spcPct val="0"/>
              </a:spcAft>
              <a:defRPr>
                <a:solidFill>
                  <a:schemeClr val="tx1"/>
                </a:solidFill>
                <a:latin typeface="Arial" charset="0"/>
                <a:cs typeface="Arial" charset="0"/>
              </a:defRPr>
            </a:lvl7pPr>
            <a:lvl8pPr marL="3429000" indent="-228600" defTabSz="809625" eaLnBrk="0" fontAlgn="base" hangingPunct="0">
              <a:spcBef>
                <a:spcPct val="0"/>
              </a:spcBef>
              <a:spcAft>
                <a:spcPct val="0"/>
              </a:spcAft>
              <a:defRPr>
                <a:solidFill>
                  <a:schemeClr val="tx1"/>
                </a:solidFill>
                <a:latin typeface="Arial" charset="0"/>
                <a:cs typeface="Arial" charset="0"/>
              </a:defRPr>
            </a:lvl8pPr>
            <a:lvl9pPr marL="3886200" indent="-228600" defTabSz="809625" eaLnBrk="0" fontAlgn="base" hangingPunct="0">
              <a:spcBef>
                <a:spcPct val="0"/>
              </a:spcBef>
              <a:spcAft>
                <a:spcPct val="0"/>
              </a:spcAft>
              <a:defRPr>
                <a:solidFill>
                  <a:schemeClr val="tx1"/>
                </a:solidFill>
                <a:latin typeface="Arial" charset="0"/>
                <a:cs typeface="Arial" charset="0"/>
              </a:defRPr>
            </a:lvl9pPr>
          </a:lstStyle>
          <a:p>
            <a:pPr algn="ctr">
              <a:lnSpc>
                <a:spcPct val="150000"/>
              </a:lnSpc>
            </a:pPr>
            <a:r>
              <a:rPr lang="tr-TR" sz="3000" b="1" dirty="0">
                <a:solidFill>
                  <a:schemeClr val="bg1"/>
                </a:solidFill>
                <a:latin typeface="Tahoma" pitchFamily="34" charset="0"/>
                <a:cs typeface="Tahoma" pitchFamily="34" charset="0"/>
              </a:rPr>
              <a:t>Presentation Plan</a:t>
            </a: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61" y="756092"/>
            <a:ext cx="5106336" cy="5477625"/>
          </a:xfrm>
          <a:prstGeom prst="rect">
            <a:avLst/>
          </a:prstGeom>
        </p:spPr>
      </p:pic>
    </p:spTree>
    <p:extLst>
      <p:ext uri="{BB962C8B-B14F-4D97-AF65-F5344CB8AC3E}">
        <p14:creationId xmlns:p14="http://schemas.microsoft.com/office/powerpoint/2010/main" val="1129105965"/>
      </p:ext>
    </p:extLst>
  </p:cSld>
  <p:clrMapOvr>
    <a:masterClrMapping/>
  </p:clrMapOvr>
  <p:transition spd="slow">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easurement and evaluation ile ilgili görsel sonucu"/>
          <p:cNvPicPr>
            <a:picLocks noChangeAspect="1" noChangeArrowheads="1"/>
          </p:cNvPicPr>
          <p:nvPr/>
        </p:nvPicPr>
        <p:blipFill rotWithShape="1">
          <a:blip r:embed="rId2">
            <a:extLst>
              <a:ext uri="{28A0092B-C50C-407E-A947-70E740481C1C}">
                <a14:useLocalDpi xmlns:a14="http://schemas.microsoft.com/office/drawing/2010/main" val="0"/>
              </a:ext>
            </a:extLst>
          </a:blip>
          <a:srcRect l="11924" t="13578" b="10862"/>
          <a:stretch/>
        </p:blipFill>
        <p:spPr bwMode="auto">
          <a:xfrm>
            <a:off x="7882767" y="2418734"/>
            <a:ext cx="4309233" cy="2772697"/>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p:cNvSpPr>
            <a:spLocks noGrp="1"/>
          </p:cNvSpPr>
          <p:nvPr>
            <p:ph type="title"/>
          </p:nvPr>
        </p:nvSpPr>
        <p:spPr>
          <a:xfrm>
            <a:off x="146304" y="0"/>
            <a:ext cx="11777472" cy="1325563"/>
          </a:xfrm>
        </p:spPr>
        <p:txBody>
          <a:bodyPr>
            <a:normAutofit/>
          </a:bodyPr>
          <a:lstStyle/>
          <a:p>
            <a:r>
              <a:rPr lang="tr-TR" sz="3600" b="1" dirty="0">
                <a:solidFill>
                  <a:schemeClr val="bg1"/>
                </a:solidFill>
                <a:latin typeface="Tahoma" panose="020B0604030504040204" pitchFamily="34" charset="0"/>
                <a:ea typeface="Tahoma" panose="020B0604030504040204" pitchFamily="34" charset="0"/>
                <a:cs typeface="Tahoma" panose="020B0604030504040204" pitchFamily="34" charset="0"/>
              </a:rPr>
              <a:t>MEASUREMENT AND EVALUATION TECHNIQUES</a:t>
            </a:r>
          </a:p>
        </p:txBody>
      </p:sp>
      <p:sp>
        <p:nvSpPr>
          <p:cNvPr id="3" name="İçerik Yer Tutucusu 2"/>
          <p:cNvSpPr>
            <a:spLocks noGrp="1"/>
          </p:cNvSpPr>
          <p:nvPr>
            <p:ph idx="1"/>
          </p:nvPr>
        </p:nvSpPr>
        <p:spPr>
          <a:xfrm>
            <a:off x="737076" y="1865151"/>
            <a:ext cx="7145691" cy="4666615"/>
          </a:xfrm>
        </p:spPr>
        <p:txBody>
          <a:bodyPr>
            <a:normAutofit/>
          </a:bodyPr>
          <a:lstStyle/>
          <a:p>
            <a:pPr marL="514350" indent="-514350">
              <a:buAutoNum type="arabicPeriod"/>
            </a:pPr>
            <a:r>
              <a:rPr lang="en-US" b="1" dirty="0">
                <a:latin typeface="Tahoma" panose="020B0604030504040204" pitchFamily="34" charset="0"/>
                <a:ea typeface="Tahoma" panose="020B0604030504040204" pitchFamily="34" charset="0"/>
                <a:cs typeface="Tahoma" panose="020B0604030504040204" pitchFamily="34" charset="0"/>
              </a:rPr>
              <a:t>Evaluation of medical practices</a:t>
            </a:r>
          </a:p>
          <a:p>
            <a:pPr marL="514350" indent="-514350">
              <a:buAutoNum type="arabicPeriod"/>
            </a:pPr>
            <a:r>
              <a:rPr lang="en-US" b="1" dirty="0">
                <a:latin typeface="Tahoma" panose="020B0604030504040204" pitchFamily="34" charset="0"/>
                <a:ea typeface="Tahoma" panose="020B0604030504040204" pitchFamily="34" charset="0"/>
                <a:cs typeface="Tahoma" panose="020B0604030504040204" pitchFamily="34" charset="0"/>
              </a:rPr>
              <a:t>Evaluation of knowledge </a:t>
            </a:r>
          </a:p>
          <a:p>
            <a:pPr marL="514350" indent="-514350">
              <a:buAutoNum type="arabicPeriod"/>
            </a:pPr>
            <a:r>
              <a:rPr lang="en-US" b="1" dirty="0">
                <a:latin typeface="Tahoma" panose="020B0604030504040204" pitchFamily="34" charset="0"/>
                <a:ea typeface="Tahoma" panose="020B0604030504040204" pitchFamily="34" charset="0"/>
                <a:cs typeface="Tahoma" panose="020B0604030504040204" pitchFamily="34" charset="0"/>
              </a:rPr>
              <a:t>Evaluation of Professional attitudes and behaviors</a:t>
            </a:r>
          </a:p>
          <a:p>
            <a:pPr marL="514350" indent="-514350">
              <a:buAutoNum type="arabicPeriod"/>
            </a:pP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 Evaluation Sheets</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51151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7150" y="2010646"/>
            <a:ext cx="4514850" cy="3590925"/>
          </a:xfrm>
          <a:prstGeom prst="rect">
            <a:avLst/>
          </a:prstGeom>
        </p:spPr>
      </p:pic>
      <p:sp>
        <p:nvSpPr>
          <p:cNvPr id="2" name="Unvan 1"/>
          <p:cNvSpPr>
            <a:spLocks noGrp="1"/>
          </p:cNvSpPr>
          <p:nvPr>
            <p:ph type="title"/>
          </p:nvPr>
        </p:nvSpPr>
        <p:spPr>
          <a:xfrm>
            <a:off x="146304" y="0"/>
            <a:ext cx="11777472" cy="1325563"/>
          </a:xfrm>
        </p:spPr>
        <p:txBody>
          <a:bodyPr>
            <a:normAutofit/>
          </a:bodyPr>
          <a:lstStyle/>
          <a:p>
            <a:r>
              <a:rPr lang="tr-TR" sz="3600" b="1" dirty="0">
                <a:solidFill>
                  <a:schemeClr val="bg1"/>
                </a:solidFill>
                <a:latin typeface="Tahoma" panose="020B0604030504040204" pitchFamily="34" charset="0"/>
                <a:ea typeface="Tahoma" panose="020B0604030504040204" pitchFamily="34" charset="0"/>
                <a:cs typeface="Tahoma" panose="020B0604030504040204" pitchFamily="34" charset="0"/>
              </a:rPr>
              <a:t>PHASES OF RESIDENT EDUCATION </a:t>
            </a:r>
          </a:p>
        </p:txBody>
      </p:sp>
      <p:sp>
        <p:nvSpPr>
          <p:cNvPr id="3" name="İçerik Yer Tutucusu 2"/>
          <p:cNvSpPr>
            <a:spLocks noGrp="1"/>
          </p:cNvSpPr>
          <p:nvPr>
            <p:ph idx="1"/>
          </p:nvPr>
        </p:nvSpPr>
        <p:spPr>
          <a:xfrm>
            <a:off x="146303" y="1599680"/>
            <a:ext cx="7758832" cy="5155081"/>
          </a:xfrm>
        </p:spPr>
        <p:txBody>
          <a:bodyPr>
            <a:normAutofit/>
          </a:bodyPr>
          <a:lstStyle/>
          <a:p>
            <a:pPr marL="514350" indent="-514350">
              <a:lnSpc>
                <a:spcPct val="110000"/>
              </a:lnSpc>
              <a:buAutoNum type="arabicPeriod"/>
            </a:pPr>
            <a:r>
              <a:rPr lang="en-US" b="1" dirty="0">
                <a:latin typeface="Tahoma" panose="020B0604030504040204" pitchFamily="34" charset="0"/>
                <a:ea typeface="Tahoma" panose="020B0604030504040204" pitchFamily="34" charset="0"/>
                <a:cs typeface="Tahoma" panose="020B0604030504040204" pitchFamily="34" charset="0"/>
              </a:rPr>
              <a:t>Basic </a:t>
            </a:r>
            <a:r>
              <a:rPr lang="tr-TR" b="1" dirty="0">
                <a:latin typeface="Tahoma" panose="020B0604030504040204" pitchFamily="34" charset="0"/>
                <a:ea typeface="Tahoma" panose="020B0604030504040204" pitchFamily="34" charset="0"/>
                <a:cs typeface="Tahoma" panose="020B0604030504040204" pitchFamily="34" charset="0"/>
              </a:rPr>
              <a:t>T</a:t>
            </a:r>
            <a:r>
              <a:rPr lang="en-US" b="1" dirty="0">
                <a:latin typeface="Tahoma" panose="020B0604030504040204" pitchFamily="34" charset="0"/>
                <a:ea typeface="Tahoma" panose="020B0604030504040204" pitchFamily="34" charset="0"/>
                <a:cs typeface="Tahoma" panose="020B0604030504040204" pitchFamily="34" charset="0"/>
              </a:rPr>
              <a:t>raining </a:t>
            </a:r>
            <a:r>
              <a:rPr lang="tr-TR" b="1" dirty="0">
                <a:latin typeface="Tahoma" panose="020B0604030504040204" pitchFamily="34" charset="0"/>
                <a:ea typeface="Tahoma" panose="020B0604030504040204" pitchFamily="34" charset="0"/>
                <a:cs typeface="Tahoma" panose="020B0604030504040204" pitchFamily="34" charset="0"/>
              </a:rPr>
              <a:t>(1-2 </a:t>
            </a:r>
            <a:r>
              <a:rPr lang="tr-TR" b="1" dirty="0" err="1">
                <a:latin typeface="Tahoma" panose="020B0604030504040204" pitchFamily="34" charset="0"/>
                <a:ea typeface="Tahoma" panose="020B0604030504040204" pitchFamily="34" charset="0"/>
                <a:cs typeface="Tahoma" panose="020B0604030504040204" pitchFamily="34" charset="0"/>
              </a:rPr>
              <a:t>years</a:t>
            </a:r>
            <a:r>
              <a:rPr lang="tr-TR" b="1" dirty="0">
                <a:latin typeface="Tahoma" panose="020B0604030504040204" pitchFamily="34" charset="0"/>
                <a:ea typeface="Tahoma" panose="020B0604030504040204" pitchFamily="34" charset="0"/>
                <a:cs typeface="Tahoma" panose="020B0604030504040204" pitchFamily="34" charset="0"/>
              </a:rPr>
              <a:t>)</a:t>
            </a:r>
          </a:p>
          <a:p>
            <a:pPr>
              <a:lnSpc>
                <a:spcPct val="110000"/>
              </a:lnSpc>
              <a:buFontTx/>
              <a:buChar char="-"/>
            </a:pPr>
            <a:r>
              <a:rPr lang="tr-TR" dirty="0" err="1">
                <a:latin typeface="Tahoma" panose="020B0604030504040204" pitchFamily="34" charset="0"/>
                <a:ea typeface="Tahoma" panose="020B0604030504040204" pitchFamily="34" charset="0"/>
                <a:cs typeface="Tahoma" panose="020B0604030504040204" pitchFamily="34" charset="0"/>
              </a:rPr>
              <a:t>Acquiring</a:t>
            </a: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the</a:t>
            </a: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basic</a:t>
            </a: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knowledge</a:t>
            </a: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and</a:t>
            </a: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abilities</a:t>
            </a: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for</a:t>
            </a: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residency</a:t>
            </a:r>
            <a:endParaRPr lang="tr-TR" dirty="0">
              <a:latin typeface="Tahoma" panose="020B0604030504040204" pitchFamily="34" charset="0"/>
              <a:ea typeface="Tahoma" panose="020B0604030504040204" pitchFamily="34" charset="0"/>
              <a:cs typeface="Tahoma" panose="020B0604030504040204" pitchFamily="34" charset="0"/>
            </a:endParaRPr>
          </a:p>
          <a:p>
            <a:pPr marL="0" indent="0">
              <a:lnSpc>
                <a:spcPct val="110000"/>
              </a:lnSpc>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a:lnSpc>
                <a:spcPct val="110000"/>
              </a:lnSpc>
              <a:buFontTx/>
              <a:buChar char="-"/>
            </a:pPr>
            <a:r>
              <a:rPr lang="tr-TR" dirty="0" err="1">
                <a:latin typeface="Tahoma" panose="020B0604030504040204" pitchFamily="34" charset="0"/>
                <a:ea typeface="Tahoma" panose="020B0604030504040204" pitchFamily="34" charset="0"/>
                <a:cs typeface="Tahoma" panose="020B0604030504040204" pitchFamily="34" charset="0"/>
              </a:rPr>
              <a:t>Acquiring</a:t>
            </a: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the</a:t>
            </a: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knowledge</a:t>
            </a: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and</a:t>
            </a: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abilities</a:t>
            </a:r>
            <a:r>
              <a:rPr lang="tr-TR" dirty="0">
                <a:latin typeface="Tahoma" panose="020B0604030504040204" pitchFamily="34" charset="0"/>
                <a:ea typeface="Tahoma" panose="020B0604030504040204" pitchFamily="34" charset="0"/>
                <a:cs typeface="Tahoma" panose="020B0604030504040204" pitchFamily="34" charset="0"/>
              </a:rPr>
              <a:t> on </a:t>
            </a:r>
            <a:r>
              <a:rPr lang="tr-TR" dirty="0" err="1">
                <a:latin typeface="Tahoma" panose="020B0604030504040204" pitchFamily="34" charset="0"/>
                <a:ea typeface="Tahoma" panose="020B0604030504040204" pitchFamily="34" charset="0"/>
                <a:cs typeface="Tahoma" panose="020B0604030504040204" pitchFamily="34" charset="0"/>
              </a:rPr>
              <a:t>the</a:t>
            </a: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residential</a:t>
            </a: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field</a:t>
            </a:r>
            <a:endParaRPr lang="tr-TR" dirty="0">
              <a:latin typeface="Tahoma" panose="020B0604030504040204" pitchFamily="34" charset="0"/>
              <a:ea typeface="Tahoma" panose="020B0604030504040204" pitchFamily="34" charset="0"/>
              <a:cs typeface="Tahoma" panose="020B0604030504040204" pitchFamily="34" charset="0"/>
            </a:endParaRPr>
          </a:p>
          <a:p>
            <a:pPr lvl="1">
              <a:lnSpc>
                <a:spcPct val="110000"/>
              </a:lnSpc>
              <a:buFontTx/>
              <a:buChar char="-"/>
            </a:pPr>
            <a:r>
              <a:rPr lang="tr-TR" dirty="0" err="1">
                <a:latin typeface="Tahoma" panose="020B0604030504040204" pitchFamily="34" charset="0"/>
                <a:ea typeface="Tahoma" panose="020B0604030504040204" pitchFamily="34" charset="0"/>
                <a:cs typeface="Tahoma" panose="020B0604030504040204" pitchFamily="34" charset="0"/>
              </a:rPr>
              <a:t>Orientation</a:t>
            </a:r>
            <a:r>
              <a:rPr lang="tr-TR" dirty="0">
                <a:latin typeface="Tahoma" panose="020B0604030504040204" pitchFamily="34" charset="0"/>
                <a:ea typeface="Tahoma" panose="020B0604030504040204" pitchFamily="34" charset="0"/>
                <a:cs typeface="Tahoma" panose="020B0604030504040204" pitchFamily="34" charset="0"/>
              </a:rPr>
              <a:t> Programs</a:t>
            </a:r>
          </a:p>
          <a:p>
            <a:pPr lvl="1">
              <a:lnSpc>
                <a:spcPct val="110000"/>
              </a:lnSpc>
              <a:buFontTx/>
              <a:buChar char="-"/>
            </a:pPr>
            <a:r>
              <a:rPr lang="tr-TR" dirty="0" err="1">
                <a:latin typeface="Tahoma" panose="020B0604030504040204" pitchFamily="34" charset="0"/>
                <a:ea typeface="Tahoma" panose="020B0604030504040204" pitchFamily="34" charset="0"/>
                <a:cs typeface="Tahoma" panose="020B0604030504040204" pitchFamily="34" charset="0"/>
              </a:rPr>
              <a:t>Core</a:t>
            </a: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education</a:t>
            </a:r>
            <a:r>
              <a:rPr lang="tr-TR" dirty="0">
                <a:latin typeface="Tahoma" panose="020B0604030504040204" pitchFamily="34" charset="0"/>
                <a:ea typeface="Tahoma" panose="020B0604030504040204" pitchFamily="34" charset="0"/>
                <a:cs typeface="Tahoma" panose="020B0604030504040204" pitchFamily="34" charset="0"/>
              </a:rPr>
              <a:t> program </a:t>
            </a:r>
          </a:p>
          <a:p>
            <a:pPr lvl="1">
              <a:lnSpc>
                <a:spcPct val="110000"/>
              </a:lnSpc>
              <a:buFontTx/>
              <a:buChar char="-"/>
            </a:pPr>
            <a:r>
              <a:rPr lang="tr-TR" dirty="0" err="1">
                <a:latin typeface="Tahoma" panose="020B0604030504040204" pitchFamily="34" charset="0"/>
                <a:ea typeface="Tahoma" panose="020B0604030504040204" pitchFamily="34" charset="0"/>
                <a:cs typeface="Tahoma" panose="020B0604030504040204" pitchFamily="34" charset="0"/>
              </a:rPr>
              <a:t>Certification</a:t>
            </a: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programs</a:t>
            </a:r>
            <a:r>
              <a:rPr lang="tr-TR" dirty="0">
                <a:latin typeface="Tahoma" panose="020B0604030504040204" pitchFamily="34" charset="0"/>
                <a:ea typeface="Tahoma" panose="020B0604030504040204" pitchFamily="34" charset="0"/>
                <a:cs typeface="Tahoma" panose="020B0604030504040204" pitchFamily="34" charset="0"/>
              </a:rPr>
              <a:t> of </a:t>
            </a:r>
            <a:r>
              <a:rPr lang="tr-TR" dirty="0" err="1">
                <a:latin typeface="Tahoma" panose="020B0604030504040204" pitchFamily="34" charset="0"/>
                <a:ea typeface="Tahoma" panose="020B0604030504040204" pitchFamily="34" charset="0"/>
                <a:cs typeface="Tahoma" panose="020B0604030504040204" pitchFamily="34" charset="0"/>
              </a:rPr>
              <a:t>related</a:t>
            </a: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associations</a:t>
            </a:r>
            <a:r>
              <a:rPr lang="tr-TR" dirty="0">
                <a:latin typeface="Tahoma" panose="020B0604030504040204" pitchFamily="34" charset="0"/>
                <a:ea typeface="Tahoma" panose="020B0604030504040204" pitchFamily="34" charset="0"/>
                <a:cs typeface="Tahoma" panose="020B0604030504040204" pitchFamily="34" charset="0"/>
              </a:rPr>
              <a:t> </a:t>
            </a:r>
          </a:p>
          <a:p>
            <a:pPr marL="457200" lvl="1" indent="0">
              <a:buNone/>
            </a:pPr>
            <a:endParaRPr lang="tr-TR" dirty="0">
              <a:latin typeface="Tahoma" panose="020B0604030504040204" pitchFamily="34" charset="0"/>
              <a:ea typeface="Tahoma" panose="020B0604030504040204" pitchFamily="34" charset="0"/>
              <a:cs typeface="Tahoma" panose="020B0604030504040204" pitchFamily="34" charset="0"/>
            </a:endParaRPr>
          </a:p>
          <a:p>
            <a:pPr marL="457200" lvl="1" indent="0">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24886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27806" y="1452196"/>
            <a:ext cx="3564194" cy="2864539"/>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p:cNvSpPr>
            <a:spLocks noGrp="1"/>
          </p:cNvSpPr>
          <p:nvPr>
            <p:ph type="title"/>
          </p:nvPr>
        </p:nvSpPr>
        <p:spPr>
          <a:xfrm>
            <a:off x="146304" y="0"/>
            <a:ext cx="11777472" cy="1325563"/>
          </a:xfrm>
        </p:spPr>
        <p:txBody>
          <a:bodyPr>
            <a:normAutofit/>
          </a:bodyPr>
          <a:lstStyle/>
          <a:p>
            <a:r>
              <a:rPr lang="tr-TR" sz="3600" b="1" dirty="0">
                <a:solidFill>
                  <a:schemeClr val="bg1"/>
                </a:solidFill>
                <a:latin typeface="Tahoma" panose="020B0604030504040204" pitchFamily="34" charset="0"/>
                <a:ea typeface="Tahoma" panose="020B0604030504040204" pitchFamily="34" charset="0"/>
                <a:cs typeface="Tahoma" panose="020B0604030504040204" pitchFamily="34" charset="0"/>
              </a:rPr>
              <a:t>PHASES OF RESIDENT EDUCATION</a:t>
            </a:r>
          </a:p>
        </p:txBody>
      </p:sp>
      <p:sp>
        <p:nvSpPr>
          <p:cNvPr id="3" name="İçerik Yer Tutucusu 2"/>
          <p:cNvSpPr>
            <a:spLocks noGrp="1"/>
          </p:cNvSpPr>
          <p:nvPr>
            <p:ph idx="1"/>
          </p:nvPr>
        </p:nvSpPr>
        <p:spPr>
          <a:xfrm>
            <a:off x="146304" y="1452196"/>
            <a:ext cx="8481502" cy="4609675"/>
          </a:xfrm>
        </p:spPr>
        <p:txBody>
          <a:bodyPr>
            <a:normAutofit lnSpcReduction="10000"/>
          </a:bodyPr>
          <a:lstStyle/>
          <a:p>
            <a:pPr marL="0" indent="0">
              <a:buNone/>
            </a:pPr>
            <a:r>
              <a:rPr lang="tr-TR" b="1" dirty="0">
                <a:latin typeface="Tahoma" panose="020B0604030504040204" pitchFamily="34" charset="0"/>
                <a:ea typeface="Tahoma" panose="020B0604030504040204" pitchFamily="34" charset="0"/>
                <a:cs typeface="Tahoma" panose="020B0604030504040204" pitchFamily="34" charset="0"/>
              </a:rPr>
              <a:t>2. </a:t>
            </a:r>
            <a:r>
              <a:rPr lang="tr-TR" b="1" dirty="0" err="1">
                <a:latin typeface="Tahoma" panose="020B0604030504040204" pitchFamily="34" charset="0"/>
                <a:ea typeface="Tahoma" panose="020B0604030504040204" pitchFamily="34" charset="0"/>
                <a:cs typeface="Tahoma" panose="020B0604030504040204" pitchFamily="34" charset="0"/>
              </a:rPr>
              <a:t>Residency</a:t>
            </a:r>
            <a:r>
              <a:rPr lang="en-US" b="1" dirty="0">
                <a:latin typeface="Tahoma" panose="020B0604030504040204" pitchFamily="34" charset="0"/>
                <a:ea typeface="Tahoma" panose="020B0604030504040204" pitchFamily="34" charset="0"/>
                <a:cs typeface="Tahoma" panose="020B0604030504040204" pitchFamily="34" charset="0"/>
              </a:rPr>
              <a:t> </a:t>
            </a:r>
            <a:r>
              <a:rPr lang="tr-TR" b="1" dirty="0">
                <a:latin typeface="Tahoma" panose="020B0604030504040204" pitchFamily="34" charset="0"/>
                <a:ea typeface="Tahoma" panose="020B0604030504040204" pitchFamily="34" charset="0"/>
                <a:cs typeface="Tahoma" panose="020B0604030504040204" pitchFamily="34" charset="0"/>
              </a:rPr>
              <a:t>T</a:t>
            </a:r>
            <a:r>
              <a:rPr lang="en-US" b="1" dirty="0">
                <a:latin typeface="Tahoma" panose="020B0604030504040204" pitchFamily="34" charset="0"/>
                <a:ea typeface="Tahoma" panose="020B0604030504040204" pitchFamily="34" charset="0"/>
                <a:cs typeface="Tahoma" panose="020B0604030504040204" pitchFamily="34" charset="0"/>
              </a:rPr>
              <a:t>raining </a:t>
            </a:r>
            <a:r>
              <a:rPr lang="tr-TR" b="1" dirty="0">
                <a:latin typeface="Tahoma" panose="020B0604030504040204" pitchFamily="34" charset="0"/>
                <a:ea typeface="Tahoma" panose="020B0604030504040204" pitchFamily="34" charset="0"/>
                <a:cs typeface="Tahoma" panose="020B0604030504040204" pitchFamily="34" charset="0"/>
              </a:rPr>
              <a:t>(3-4 </a:t>
            </a:r>
            <a:r>
              <a:rPr lang="tr-TR" b="1" dirty="0" err="1">
                <a:latin typeface="Tahoma" panose="020B0604030504040204" pitchFamily="34" charset="0"/>
                <a:ea typeface="Tahoma" panose="020B0604030504040204" pitchFamily="34" charset="0"/>
                <a:cs typeface="Tahoma" panose="020B0604030504040204" pitchFamily="34" charset="0"/>
              </a:rPr>
              <a:t>years</a:t>
            </a:r>
            <a:r>
              <a:rPr lang="tr-TR" b="1" dirty="0">
                <a:latin typeface="Tahoma" panose="020B0604030504040204" pitchFamily="34" charset="0"/>
                <a:ea typeface="Tahoma" panose="020B0604030504040204" pitchFamily="34" charset="0"/>
                <a:cs typeface="Tahoma" panose="020B0604030504040204" pitchFamily="34" charset="0"/>
              </a:rPr>
              <a:t>)</a:t>
            </a:r>
          </a:p>
          <a:p>
            <a:pPr>
              <a:lnSpc>
                <a:spcPct val="110000"/>
              </a:lnSpc>
              <a:buFontTx/>
              <a:buChar char="-"/>
            </a:pPr>
            <a:r>
              <a:rPr lang="tr-TR" dirty="0" err="1">
                <a:latin typeface="Tahoma" panose="020B0604030504040204" pitchFamily="34" charset="0"/>
                <a:ea typeface="Tahoma" panose="020B0604030504040204" pitchFamily="34" charset="0"/>
                <a:cs typeface="Tahoma" panose="020B0604030504040204" pitchFamily="34" charset="0"/>
              </a:rPr>
              <a:t>In-depth</a:t>
            </a: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education</a:t>
            </a:r>
            <a:r>
              <a:rPr lang="tr-TR" dirty="0">
                <a:latin typeface="Tahoma" panose="020B0604030504040204" pitchFamily="34" charset="0"/>
                <a:ea typeface="Tahoma" panose="020B0604030504040204" pitchFamily="34" charset="0"/>
                <a:cs typeface="Tahoma" panose="020B0604030504040204" pitchFamily="34" charset="0"/>
              </a:rPr>
              <a:t> on </a:t>
            </a:r>
            <a:r>
              <a:rPr lang="tr-TR" dirty="0" err="1">
                <a:latin typeface="Tahoma" panose="020B0604030504040204" pitchFamily="34" charset="0"/>
                <a:ea typeface="Tahoma" panose="020B0604030504040204" pitchFamily="34" charset="0"/>
                <a:cs typeface="Tahoma" panose="020B0604030504040204" pitchFamily="34" charset="0"/>
              </a:rPr>
              <a:t>the</a:t>
            </a: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related</a:t>
            </a: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field</a:t>
            </a:r>
            <a:endParaRPr lang="tr-TR" dirty="0">
              <a:latin typeface="Tahoma" panose="020B0604030504040204" pitchFamily="34" charset="0"/>
              <a:ea typeface="Tahoma" panose="020B0604030504040204" pitchFamily="34" charset="0"/>
              <a:cs typeface="Tahoma" panose="020B0604030504040204" pitchFamily="34" charset="0"/>
            </a:endParaRPr>
          </a:p>
          <a:p>
            <a:pPr marL="0" indent="0">
              <a:lnSpc>
                <a:spcPct val="110000"/>
              </a:lnSpc>
              <a:buNone/>
            </a:pPr>
            <a:r>
              <a:rPr lang="tr-TR" dirty="0">
                <a:latin typeface="Tahoma" panose="020B0604030504040204" pitchFamily="34" charset="0"/>
                <a:ea typeface="Tahoma" panose="020B0604030504040204" pitchFamily="34" charset="0"/>
                <a:cs typeface="Tahoma" panose="020B0604030504040204" pitchFamily="34" charset="0"/>
              </a:rPr>
              <a:t>	</a:t>
            </a:r>
            <a:r>
              <a:rPr lang="tr-TR" i="1" dirty="0">
                <a:latin typeface="Tahoma" panose="020B0604030504040204" pitchFamily="34" charset="0"/>
                <a:ea typeface="Tahoma" panose="020B0604030504040204" pitchFamily="34" charset="0"/>
                <a:cs typeface="Tahoma" panose="020B0604030504040204" pitchFamily="34" charset="0"/>
              </a:rPr>
              <a:t>I. </a:t>
            </a:r>
            <a:r>
              <a:rPr lang="tr-TR" i="1" dirty="0" err="1">
                <a:latin typeface="Tahoma" panose="020B0604030504040204" pitchFamily="34" charset="0"/>
                <a:ea typeface="Tahoma" panose="020B0604030504040204" pitchFamily="34" charset="0"/>
                <a:cs typeface="Tahoma" panose="020B0604030504040204" pitchFamily="34" charset="0"/>
              </a:rPr>
              <a:t>Field</a:t>
            </a:r>
            <a:r>
              <a:rPr lang="tr-TR" i="1" dirty="0">
                <a:latin typeface="Tahoma" panose="020B0604030504040204" pitchFamily="34" charset="0"/>
                <a:ea typeface="Tahoma" panose="020B0604030504040204" pitchFamily="34" charset="0"/>
                <a:cs typeface="Tahoma" panose="020B0604030504040204" pitchFamily="34" charset="0"/>
              </a:rPr>
              <a:t> </a:t>
            </a:r>
            <a:r>
              <a:rPr lang="tr-TR" i="1" dirty="0" err="1">
                <a:latin typeface="Tahoma" panose="020B0604030504040204" pitchFamily="34" charset="0"/>
                <a:ea typeface="Tahoma" panose="020B0604030504040204" pitchFamily="34" charset="0"/>
                <a:cs typeface="Tahoma" panose="020B0604030504040204" pitchFamily="34" charset="0"/>
              </a:rPr>
              <a:t>Education</a:t>
            </a:r>
            <a:r>
              <a:rPr lang="tr-TR" i="1" dirty="0">
                <a:latin typeface="Tahoma" panose="020B0604030504040204" pitchFamily="34" charset="0"/>
                <a:ea typeface="Tahoma" panose="020B0604030504040204" pitchFamily="34" charset="0"/>
                <a:cs typeface="Tahoma" panose="020B0604030504040204" pitchFamily="34" charset="0"/>
              </a:rPr>
              <a:t> </a:t>
            </a:r>
            <a:r>
              <a:rPr lang="tr-TR" i="1" dirty="0" err="1">
                <a:latin typeface="Tahoma" panose="020B0604030504040204" pitchFamily="34" charset="0"/>
                <a:ea typeface="Tahoma" panose="020B0604030504040204" pitchFamily="34" charset="0"/>
                <a:cs typeface="Tahoma" panose="020B0604030504040204" pitchFamily="34" charset="0"/>
              </a:rPr>
              <a:t>Phase</a:t>
            </a:r>
            <a:r>
              <a:rPr lang="tr-TR" i="1"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Executing</a:t>
            </a: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the</a:t>
            </a: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projected</a:t>
            </a: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tasks</a:t>
            </a: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under</a:t>
            </a: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supervision</a:t>
            </a:r>
            <a:r>
              <a:rPr lang="tr-TR" dirty="0">
                <a:latin typeface="Tahoma" panose="020B0604030504040204" pitchFamily="34" charset="0"/>
                <a:ea typeface="Tahoma" panose="020B0604030504040204" pitchFamily="34" charset="0"/>
                <a:cs typeface="Tahoma" panose="020B0604030504040204" pitchFamily="34" charset="0"/>
              </a:rPr>
              <a:t>. </a:t>
            </a:r>
          </a:p>
          <a:p>
            <a:pPr marL="0" indent="0">
              <a:lnSpc>
                <a:spcPct val="110000"/>
              </a:lnSpc>
              <a:buNone/>
            </a:pPr>
            <a:endParaRPr lang="tr-TR" dirty="0">
              <a:latin typeface="Tahoma" panose="020B0604030504040204" pitchFamily="34" charset="0"/>
              <a:ea typeface="Tahoma" panose="020B0604030504040204" pitchFamily="34" charset="0"/>
              <a:cs typeface="Tahoma" panose="020B0604030504040204" pitchFamily="34" charset="0"/>
            </a:endParaRPr>
          </a:p>
          <a:p>
            <a:pPr marL="0" indent="0">
              <a:lnSpc>
                <a:spcPct val="110000"/>
              </a:lnSpc>
              <a:buNone/>
            </a:pPr>
            <a:r>
              <a:rPr lang="tr-TR" i="1" dirty="0">
                <a:latin typeface="Tahoma" panose="020B0604030504040204" pitchFamily="34" charset="0"/>
                <a:ea typeface="Tahoma" panose="020B0604030504040204" pitchFamily="34" charset="0"/>
                <a:cs typeface="Tahoma" panose="020B0604030504040204" pitchFamily="34" charset="0"/>
              </a:rPr>
              <a:t>II. Advanced </a:t>
            </a:r>
            <a:r>
              <a:rPr lang="tr-TR" i="1" dirty="0" err="1">
                <a:latin typeface="Tahoma" panose="020B0604030504040204" pitchFamily="34" charset="0"/>
                <a:ea typeface="Tahoma" panose="020B0604030504040204" pitchFamily="34" charset="0"/>
                <a:cs typeface="Tahoma" panose="020B0604030504040204" pitchFamily="34" charset="0"/>
              </a:rPr>
              <a:t>Residency</a:t>
            </a:r>
            <a:r>
              <a:rPr lang="tr-TR" i="1" dirty="0">
                <a:latin typeface="Tahoma" panose="020B0604030504040204" pitchFamily="34" charset="0"/>
                <a:ea typeface="Tahoma" panose="020B0604030504040204" pitchFamily="34" charset="0"/>
                <a:cs typeface="Tahoma" panose="020B0604030504040204" pitchFamily="34" charset="0"/>
              </a:rPr>
              <a:t> </a:t>
            </a:r>
            <a:r>
              <a:rPr lang="tr-TR" i="1" dirty="0" err="1">
                <a:latin typeface="Tahoma" panose="020B0604030504040204" pitchFamily="34" charset="0"/>
                <a:ea typeface="Tahoma" panose="020B0604030504040204" pitchFamily="34" charset="0"/>
                <a:cs typeface="Tahoma" panose="020B0604030504040204" pitchFamily="34" charset="0"/>
              </a:rPr>
              <a:t>Phase</a:t>
            </a:r>
            <a:r>
              <a:rPr lang="tr-TR" i="1" dirty="0">
                <a:latin typeface="Tahoma" panose="020B0604030504040204" pitchFamily="34" charset="0"/>
                <a:ea typeface="Tahoma" panose="020B0604030504040204" pitchFamily="34" charset="0"/>
                <a:cs typeface="Tahoma" panose="020B0604030504040204" pitchFamily="34" charset="0"/>
              </a:rPr>
              <a:t>: </a:t>
            </a:r>
            <a:r>
              <a:rPr lang="tr-TR" b="1" dirty="0" err="1">
                <a:latin typeface="Tahoma" panose="020B0604030504040204" pitchFamily="34" charset="0"/>
                <a:ea typeface="Tahoma" panose="020B0604030504040204" pitchFamily="34" charset="0"/>
                <a:cs typeface="Tahoma" panose="020B0604030504040204" pitchFamily="34" charset="0"/>
              </a:rPr>
              <a:t>Last</a:t>
            </a:r>
            <a:r>
              <a:rPr lang="tr-TR" b="1" dirty="0">
                <a:latin typeface="Tahoma" panose="020B0604030504040204" pitchFamily="34" charset="0"/>
                <a:ea typeface="Tahoma" panose="020B0604030504040204" pitchFamily="34" charset="0"/>
                <a:cs typeface="Tahoma" panose="020B0604030504040204" pitchFamily="34" charset="0"/>
              </a:rPr>
              <a:t> 1-1,5 </a:t>
            </a:r>
            <a:r>
              <a:rPr lang="tr-TR" b="1" dirty="0" err="1">
                <a:latin typeface="Tahoma" panose="020B0604030504040204" pitchFamily="34" charset="0"/>
                <a:ea typeface="Tahoma" panose="020B0604030504040204" pitchFamily="34" charset="0"/>
                <a:cs typeface="Tahoma" panose="020B0604030504040204" pitchFamily="34" charset="0"/>
              </a:rPr>
              <a:t>years</a:t>
            </a:r>
            <a:r>
              <a:rPr lang="tr-TR" b="1" dirty="0">
                <a:latin typeface="Tahoma" panose="020B0604030504040204" pitchFamily="34" charset="0"/>
                <a:ea typeface="Tahoma" panose="020B0604030504040204" pitchFamily="34" charset="0"/>
                <a:cs typeface="Tahoma" panose="020B0604030504040204" pitchFamily="34" charset="0"/>
              </a:rPr>
              <a:t> </a:t>
            </a:r>
            <a:r>
              <a:rPr lang="tr-TR" dirty="0">
                <a:latin typeface="Tahoma" panose="020B0604030504040204" pitchFamily="34" charset="0"/>
                <a:ea typeface="Tahoma" panose="020B0604030504040204" pitchFamily="34" charset="0"/>
                <a:cs typeface="Tahoma" panose="020B0604030504040204" pitchFamily="34" charset="0"/>
              </a:rPr>
              <a:t>of 					    </a:t>
            </a:r>
            <a:r>
              <a:rPr lang="tr-TR" dirty="0" err="1">
                <a:latin typeface="Tahoma" panose="020B0604030504040204" pitchFamily="34" charset="0"/>
                <a:ea typeface="Tahoma" panose="020B0604030504040204" pitchFamily="34" charset="0"/>
                <a:cs typeface="Tahoma" panose="020B0604030504040204" pitchFamily="34" charset="0"/>
              </a:rPr>
              <a:t>education</a:t>
            </a:r>
            <a:r>
              <a:rPr lang="tr-TR" dirty="0">
                <a:latin typeface="Tahoma" panose="020B0604030504040204" pitchFamily="34" charset="0"/>
                <a:ea typeface="Tahoma" panose="020B0604030504040204" pitchFamily="34" charset="0"/>
                <a:cs typeface="Tahoma" panose="020B0604030504040204" pitchFamily="34" charset="0"/>
              </a:rPr>
              <a:t>. 						   </a:t>
            </a:r>
          </a:p>
        </p:txBody>
      </p:sp>
      <p:sp>
        <p:nvSpPr>
          <p:cNvPr id="4" name="Dikdörtgen 3"/>
          <p:cNvSpPr/>
          <p:nvPr/>
        </p:nvSpPr>
        <p:spPr>
          <a:xfrm>
            <a:off x="5137351" y="5310153"/>
            <a:ext cx="6292646" cy="954107"/>
          </a:xfrm>
          <a:prstGeom prst="rect">
            <a:avLst/>
          </a:prstGeom>
        </p:spPr>
        <p:txBody>
          <a:bodyPr wrap="square">
            <a:spAutoFit/>
          </a:bodyPr>
          <a:lstStyle/>
          <a:p>
            <a:r>
              <a:rPr lang="tr-TR" sz="2800" dirty="0">
                <a:latin typeface="Tahoma" panose="020B0604030504040204" pitchFamily="34" charset="0"/>
                <a:ea typeface="Tahoma" panose="020B0604030504040204" pitchFamily="34" charset="0"/>
                <a:cs typeface="Tahoma" panose="020B0604030504040204" pitchFamily="34" charset="0"/>
              </a:rPr>
              <a:t>Trainee </a:t>
            </a:r>
            <a:r>
              <a:rPr lang="tr-TR" sz="2800" dirty="0" err="1">
                <a:latin typeface="Tahoma" panose="020B0604030504040204" pitchFamily="34" charset="0"/>
                <a:ea typeface="Tahoma" panose="020B0604030504040204" pitchFamily="34" charset="0"/>
                <a:cs typeface="Tahoma" panose="020B0604030504040204" pitchFamily="34" charset="0"/>
              </a:rPr>
              <a:t>executes</a:t>
            </a:r>
            <a:r>
              <a:rPr lang="tr-TR" sz="2800" dirty="0">
                <a:latin typeface="Tahoma" panose="020B0604030504040204" pitchFamily="34" charset="0"/>
                <a:ea typeface="Tahoma" panose="020B0604030504040204" pitchFamily="34" charset="0"/>
                <a:cs typeface="Tahoma" panose="020B0604030504040204" pitchFamily="34" charset="0"/>
              </a:rPr>
              <a:t> </a:t>
            </a:r>
            <a:r>
              <a:rPr lang="tr-TR" sz="2800" dirty="0" err="1">
                <a:latin typeface="Tahoma" panose="020B0604030504040204" pitchFamily="34" charset="0"/>
                <a:ea typeface="Tahoma" panose="020B0604030504040204" pitchFamily="34" charset="0"/>
                <a:cs typeface="Tahoma" panose="020B0604030504040204" pitchFamily="34" charset="0"/>
              </a:rPr>
              <a:t>the</a:t>
            </a:r>
            <a:r>
              <a:rPr lang="tr-TR" sz="2800" dirty="0">
                <a:latin typeface="Tahoma" panose="020B0604030504040204" pitchFamily="34" charset="0"/>
                <a:ea typeface="Tahoma" panose="020B0604030504040204" pitchFamily="34" charset="0"/>
                <a:cs typeface="Tahoma" panose="020B0604030504040204" pitchFamily="34" charset="0"/>
              </a:rPr>
              <a:t> </a:t>
            </a:r>
            <a:r>
              <a:rPr lang="tr-TR" sz="2800" dirty="0" err="1">
                <a:latin typeface="Tahoma" panose="020B0604030504040204" pitchFamily="34" charset="0"/>
                <a:ea typeface="Tahoma" panose="020B0604030504040204" pitchFamily="34" charset="0"/>
                <a:cs typeface="Tahoma" panose="020B0604030504040204" pitchFamily="34" charset="0"/>
              </a:rPr>
              <a:t>projected</a:t>
            </a:r>
            <a:r>
              <a:rPr lang="tr-TR" sz="2800" dirty="0">
                <a:latin typeface="Tahoma" panose="020B0604030504040204" pitchFamily="34" charset="0"/>
                <a:ea typeface="Tahoma" panose="020B0604030504040204" pitchFamily="34" charset="0"/>
                <a:cs typeface="Tahoma" panose="020B0604030504040204" pitchFamily="34" charset="0"/>
              </a:rPr>
              <a:t> </a:t>
            </a:r>
            <a:r>
              <a:rPr lang="tr-TR" sz="2800" dirty="0" err="1">
                <a:latin typeface="Tahoma" panose="020B0604030504040204" pitchFamily="34" charset="0"/>
                <a:ea typeface="Tahoma" panose="020B0604030504040204" pitchFamily="34" charset="0"/>
                <a:cs typeface="Tahoma" panose="020B0604030504040204" pitchFamily="34" charset="0"/>
              </a:rPr>
              <a:t>tasks</a:t>
            </a:r>
            <a:r>
              <a:rPr lang="tr-TR" sz="2800" dirty="0">
                <a:latin typeface="Tahoma" panose="020B0604030504040204" pitchFamily="34" charset="0"/>
                <a:ea typeface="Tahoma" panose="020B0604030504040204" pitchFamily="34" charset="0"/>
                <a:cs typeface="Tahoma" panose="020B0604030504040204" pitchFamily="34" charset="0"/>
              </a:rPr>
              <a:t> </a:t>
            </a:r>
            <a:r>
              <a:rPr lang="tr-TR" sz="2800" dirty="0" err="1">
                <a:latin typeface="Tahoma" panose="020B0604030504040204" pitchFamily="34" charset="0"/>
                <a:ea typeface="Tahoma" panose="020B0604030504040204" pitchFamily="34" charset="0"/>
                <a:cs typeface="Tahoma" panose="020B0604030504040204" pitchFamily="34" charset="0"/>
              </a:rPr>
              <a:t>without</a:t>
            </a:r>
            <a:r>
              <a:rPr lang="tr-TR" sz="2800" dirty="0">
                <a:latin typeface="Tahoma" panose="020B0604030504040204" pitchFamily="34" charset="0"/>
                <a:ea typeface="Tahoma" panose="020B0604030504040204" pitchFamily="34" charset="0"/>
                <a:cs typeface="Tahoma" panose="020B0604030504040204" pitchFamily="34" charset="0"/>
              </a:rPr>
              <a:t> </a:t>
            </a:r>
            <a:r>
              <a:rPr lang="tr-TR" sz="2800" dirty="0" err="1">
                <a:latin typeface="Tahoma" panose="020B0604030504040204" pitchFamily="34" charset="0"/>
                <a:ea typeface="Tahoma" panose="020B0604030504040204" pitchFamily="34" charset="0"/>
                <a:cs typeface="Tahoma" panose="020B0604030504040204" pitchFamily="34" charset="0"/>
              </a:rPr>
              <a:t>supervision</a:t>
            </a:r>
            <a:r>
              <a:rPr lang="tr-TR" sz="2800" dirty="0">
                <a:latin typeface="Tahoma" panose="020B0604030504040204" pitchFamily="34" charset="0"/>
                <a:ea typeface="Tahoma" panose="020B0604030504040204" pitchFamily="34" charset="0"/>
                <a:cs typeface="Tahoma" panose="020B0604030504040204" pitchFamily="34" charset="0"/>
              </a:rPr>
              <a:t>.</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421855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304" y="0"/>
            <a:ext cx="11777472" cy="1325563"/>
          </a:xfrm>
        </p:spPr>
        <p:txBody>
          <a:bodyPr>
            <a:normAutofit/>
          </a:bodyPr>
          <a:lstStyle/>
          <a:p>
            <a:r>
              <a:rPr lang="tr-TR" sz="3600" b="1" dirty="0">
                <a:solidFill>
                  <a:schemeClr val="bg1"/>
                </a:solidFill>
                <a:latin typeface="Tahoma" panose="020B0604030504040204" pitchFamily="34" charset="0"/>
                <a:ea typeface="Tahoma" panose="020B0604030504040204" pitchFamily="34" charset="0"/>
                <a:cs typeface="Tahoma" panose="020B0604030504040204" pitchFamily="34" charset="0"/>
              </a:rPr>
              <a:t>BLOCKS AND ROTATIONS</a:t>
            </a:r>
          </a:p>
        </p:txBody>
      </p:sp>
      <p:sp>
        <p:nvSpPr>
          <p:cNvPr id="3" name="İçerik Yer Tutucusu 2"/>
          <p:cNvSpPr>
            <a:spLocks noGrp="1"/>
          </p:cNvSpPr>
          <p:nvPr>
            <p:ph idx="1"/>
          </p:nvPr>
        </p:nvSpPr>
        <p:spPr>
          <a:xfrm>
            <a:off x="146304" y="1645938"/>
            <a:ext cx="10884408" cy="4042347"/>
          </a:xfrm>
        </p:spPr>
        <p:txBody>
          <a:bodyPr>
            <a:normAutofit/>
          </a:bodyPr>
          <a:lstStyle/>
          <a:p>
            <a:pPr marL="0" indent="0">
              <a:buNone/>
            </a:pPr>
            <a:r>
              <a:rPr lang="tr-TR" b="1" dirty="0" err="1">
                <a:latin typeface="Tahoma" panose="020B0604030504040204" pitchFamily="34" charset="0"/>
                <a:ea typeface="Tahoma" panose="020B0604030504040204" pitchFamily="34" charset="0"/>
                <a:cs typeface="Tahoma" panose="020B0604030504040204" pitchFamily="34" charset="0"/>
              </a:rPr>
              <a:t>Modules</a:t>
            </a:r>
            <a:r>
              <a:rPr lang="tr-TR" b="1" dirty="0">
                <a:latin typeface="Tahoma" panose="020B0604030504040204" pitchFamily="34" charset="0"/>
                <a:ea typeface="Tahoma" panose="020B0604030504040204" pitchFamily="34" charset="0"/>
                <a:cs typeface="Tahoma" panose="020B0604030504040204" pitchFamily="34" charset="0"/>
              </a:rPr>
              <a:t>/ </a:t>
            </a:r>
            <a:r>
              <a:rPr lang="tr-TR" b="1" dirty="0" err="1">
                <a:latin typeface="Tahoma" panose="020B0604030504040204" pitchFamily="34" charset="0"/>
                <a:ea typeface="Tahoma" panose="020B0604030504040204" pitchFamily="34" charset="0"/>
                <a:cs typeface="Tahoma" panose="020B0604030504040204" pitchFamily="34" charset="0"/>
              </a:rPr>
              <a:t>Blocks</a:t>
            </a:r>
            <a:r>
              <a:rPr lang="tr-TR" b="1"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Core</a:t>
            </a: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task</a:t>
            </a: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list</a:t>
            </a:r>
            <a:r>
              <a:rPr lang="tr-TR" dirty="0">
                <a:latin typeface="Tahoma" panose="020B0604030504040204" pitchFamily="34" charset="0"/>
                <a:ea typeface="Tahoma" panose="020B0604030504040204" pitchFamily="34" charset="0"/>
                <a:cs typeface="Tahoma" panose="020B0604030504040204" pitchFamily="34" charset="0"/>
              </a:rPr>
              <a:t> is </a:t>
            </a:r>
            <a:r>
              <a:rPr lang="tr-TR" dirty="0" err="1">
                <a:latin typeface="Tahoma" panose="020B0604030504040204" pitchFamily="34" charset="0"/>
                <a:ea typeface="Tahoma" panose="020B0604030504040204" pitchFamily="34" charset="0"/>
                <a:cs typeface="Tahoma" panose="020B0604030504040204" pitchFamily="34" charset="0"/>
              </a:rPr>
              <a:t>grouped</a:t>
            </a:r>
            <a:r>
              <a:rPr lang="tr-TR" dirty="0">
                <a:latin typeface="Tahoma" panose="020B0604030504040204" pitchFamily="34" charset="0"/>
                <a:ea typeface="Tahoma" panose="020B0604030504040204" pitchFamily="34" charset="0"/>
                <a:cs typeface="Tahoma" panose="020B0604030504040204" pitchFamily="34" charset="0"/>
              </a:rPr>
              <a:t> in </a:t>
            </a:r>
            <a:r>
              <a:rPr lang="tr-TR" dirty="0" err="1">
                <a:latin typeface="Tahoma" panose="020B0604030504040204" pitchFamily="34" charset="0"/>
                <a:ea typeface="Tahoma" panose="020B0604030504040204" pitchFamily="34" charset="0"/>
                <a:cs typeface="Tahoma" panose="020B0604030504040204" pitchFamily="34" charset="0"/>
              </a:rPr>
              <a:t>to</a:t>
            </a:r>
            <a:r>
              <a:rPr lang="tr-TR" dirty="0">
                <a:latin typeface="Tahoma" panose="020B0604030504040204" pitchFamily="34" charset="0"/>
                <a:ea typeface="Tahoma" panose="020B0604030504040204" pitchFamily="34" charset="0"/>
                <a:cs typeface="Tahoma" panose="020B0604030504040204" pitchFamily="34" charset="0"/>
              </a:rPr>
              <a:t> 6-8 </a:t>
            </a:r>
            <a:r>
              <a:rPr lang="tr-TR" dirty="0" err="1">
                <a:latin typeface="Tahoma" panose="020B0604030504040204" pitchFamily="34" charset="0"/>
                <a:ea typeface="Tahoma" panose="020B0604030504040204" pitchFamily="34" charset="0"/>
                <a:cs typeface="Tahoma" panose="020B0604030504040204" pitchFamily="34" charset="0"/>
              </a:rPr>
              <a:t>blocks</a:t>
            </a:r>
            <a:r>
              <a:rPr lang="tr-TR"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Every</a:t>
            </a: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block</a:t>
            </a:r>
            <a:r>
              <a:rPr lang="tr-TR" dirty="0">
                <a:latin typeface="Tahoma" panose="020B0604030504040204" pitchFamily="34" charset="0"/>
                <a:ea typeface="Tahoma" panose="020B0604030504040204" pitchFamily="34" charset="0"/>
                <a:cs typeface="Tahoma" panose="020B0604030504040204" pitchFamily="34" charset="0"/>
              </a:rPr>
              <a:t> has a </a:t>
            </a:r>
            <a:r>
              <a:rPr lang="tr-TR" dirty="0" err="1">
                <a:latin typeface="Tahoma" panose="020B0604030504040204" pitchFamily="34" charset="0"/>
                <a:ea typeface="Tahoma" panose="020B0604030504040204" pitchFamily="34" charset="0"/>
                <a:cs typeface="Tahoma" panose="020B0604030504040204" pitchFamily="34" charset="0"/>
              </a:rPr>
              <a:t>supervisor</a:t>
            </a:r>
            <a:r>
              <a:rPr lang="tr-TR"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Enables</a:t>
            </a: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the</a:t>
            </a: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integration</a:t>
            </a:r>
            <a:r>
              <a:rPr lang="tr-TR" dirty="0">
                <a:latin typeface="Tahoma" panose="020B0604030504040204" pitchFamily="34" charset="0"/>
                <a:ea typeface="Tahoma" panose="020B0604030504040204" pitchFamily="34" charset="0"/>
                <a:cs typeface="Tahoma" panose="020B0604030504040204" pitchFamily="34" charset="0"/>
              </a:rPr>
              <a:t> of service</a:t>
            </a:r>
          </a:p>
          <a:p>
            <a:pPr marL="0" indent="0">
              <a:buNone/>
            </a:pP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and</a:t>
            </a: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education</a:t>
            </a: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process</a:t>
            </a:r>
            <a:r>
              <a:rPr lang="tr-TR" dirty="0">
                <a:latin typeface="Tahoma" panose="020B0604030504040204" pitchFamily="34" charset="0"/>
                <a:ea typeface="Tahoma" panose="020B0604030504040204" pitchFamily="34" charset="0"/>
                <a:cs typeface="Tahoma" panose="020B0604030504040204" pitchFamily="34" charset="0"/>
              </a:rPr>
              <a:t>. </a:t>
            </a:r>
          </a:p>
          <a:p>
            <a:pPr marL="0" indent="0">
              <a:buNone/>
            </a:pPr>
            <a:endParaRPr lang="tr-TR"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tr-TR" b="1" dirty="0" err="1">
                <a:latin typeface="Tahoma" panose="020B0604030504040204" pitchFamily="34" charset="0"/>
                <a:ea typeface="Tahoma" panose="020B0604030504040204" pitchFamily="34" charset="0"/>
                <a:cs typeface="Tahoma" panose="020B0604030504040204" pitchFamily="34" charset="0"/>
              </a:rPr>
              <a:t>Rotations</a:t>
            </a:r>
            <a:r>
              <a:rPr lang="tr-TR" b="1"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Executed</a:t>
            </a: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under</a:t>
            </a: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supervisors</a:t>
            </a:r>
            <a:endParaRPr lang="tr-TR"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Mandatory</a:t>
            </a: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and</a:t>
            </a: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elective</a:t>
            </a: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rotations</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10244" name="Picture 4" descr="modules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6904" y="1780689"/>
            <a:ext cx="3615096" cy="3772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9111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3471720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 y="0"/>
            <a:ext cx="12192001" cy="6858001"/>
          </a:xfrm>
          <a:prstGeom prst="rect">
            <a:avLst/>
          </a:prstGeom>
        </p:spPr>
      </p:pic>
    </p:spTree>
    <p:extLst>
      <p:ext uri="{BB962C8B-B14F-4D97-AF65-F5344CB8AC3E}">
        <p14:creationId xmlns:p14="http://schemas.microsoft.com/office/powerpoint/2010/main" val="29076430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AB19622-108A-4514-9D5D-3E4F498FCDF3}"/>
              </a:ext>
            </a:extLst>
          </p:cNvPr>
          <p:cNvSpPr>
            <a:spLocks noGrp="1"/>
          </p:cNvSpPr>
          <p:nvPr>
            <p:ph type="title"/>
          </p:nvPr>
        </p:nvSpPr>
        <p:spPr>
          <a:xfrm>
            <a:off x="838200" y="365125"/>
            <a:ext cx="10515600" cy="864961"/>
          </a:xfrm>
        </p:spPr>
        <p:txBody>
          <a:bodyPr/>
          <a:lstStyle/>
          <a:p>
            <a:r>
              <a:rPr lang="tr-TR" b="1" dirty="0">
                <a:solidFill>
                  <a:schemeClr val="bg1"/>
                </a:solidFill>
              </a:rPr>
              <a:t>TUKMOS </a:t>
            </a:r>
            <a:r>
              <a:rPr lang="tr-TR" b="1" dirty="0" err="1">
                <a:solidFill>
                  <a:schemeClr val="bg1"/>
                </a:solidFill>
              </a:rPr>
              <a:t>Sample</a:t>
            </a:r>
            <a:endParaRPr lang="en-US" b="1" dirty="0">
              <a:solidFill>
                <a:schemeClr val="bg1"/>
              </a:solidFill>
            </a:endParaRPr>
          </a:p>
        </p:txBody>
      </p:sp>
      <p:pic>
        <p:nvPicPr>
          <p:cNvPr id="5" name="İçerik Yer Tutucusu 4" descr="hayvan, bitki içeren bir resim&#10;&#10;Açıklama otomatik olarak oluşturuldu">
            <a:extLst>
              <a:ext uri="{FF2B5EF4-FFF2-40B4-BE49-F238E27FC236}">
                <a16:creationId xmlns:a16="http://schemas.microsoft.com/office/drawing/2014/main" id="{BF6B7B96-E026-45D8-9431-E7B8D498EB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8342" y="1496246"/>
            <a:ext cx="4898571" cy="4234633"/>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7" name="Resim 6" descr="ekran görüntüsü içeren bir resim&#10;&#10;Açıklama otomatik olarak oluşturuldu">
            <a:extLst>
              <a:ext uri="{FF2B5EF4-FFF2-40B4-BE49-F238E27FC236}">
                <a16:creationId xmlns:a16="http://schemas.microsoft.com/office/drawing/2014/main" id="{75D8E2CC-AD32-4800-B716-483971AC63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1309" y="1496247"/>
            <a:ext cx="6470983" cy="421026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26279883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AB19622-108A-4514-9D5D-3E4F498FCDF3}"/>
              </a:ext>
            </a:extLst>
          </p:cNvPr>
          <p:cNvSpPr>
            <a:spLocks noGrp="1"/>
          </p:cNvSpPr>
          <p:nvPr>
            <p:ph type="title"/>
          </p:nvPr>
        </p:nvSpPr>
        <p:spPr>
          <a:xfrm>
            <a:off x="838200" y="365125"/>
            <a:ext cx="10515600" cy="864961"/>
          </a:xfrm>
        </p:spPr>
        <p:txBody>
          <a:bodyPr/>
          <a:lstStyle/>
          <a:p>
            <a:r>
              <a:rPr lang="tr-TR" b="1" dirty="0">
                <a:solidFill>
                  <a:schemeClr val="bg1"/>
                </a:solidFill>
              </a:rPr>
              <a:t>TUKMOS </a:t>
            </a:r>
            <a:r>
              <a:rPr lang="tr-TR" b="1" dirty="0" err="1">
                <a:solidFill>
                  <a:schemeClr val="bg1"/>
                </a:solidFill>
              </a:rPr>
              <a:t>Sample</a:t>
            </a:r>
            <a:endParaRPr lang="en-US" b="1" dirty="0">
              <a:solidFill>
                <a:schemeClr val="bg1"/>
              </a:solidFill>
            </a:endParaRPr>
          </a:p>
        </p:txBody>
      </p:sp>
      <p:pic>
        <p:nvPicPr>
          <p:cNvPr id="8" name="İçerik Yer Tutucusu 7" descr="ekran görüntüsü içeren bir resim&#10;&#10;Açıklama otomatik olarak oluşturuldu">
            <a:extLst>
              <a:ext uri="{FF2B5EF4-FFF2-40B4-BE49-F238E27FC236}">
                <a16:creationId xmlns:a16="http://schemas.microsoft.com/office/drawing/2014/main" id="{D70669C7-7570-4170-8498-238233E642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0469" y="1586139"/>
            <a:ext cx="6811062" cy="4351338"/>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20210535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524000" y="290248"/>
            <a:ext cx="9144001" cy="5804966"/>
          </a:xfrm>
          <a:prstGeom prst="rect">
            <a:avLst/>
          </a:prstGeom>
          <a:noFill/>
          <a:ln>
            <a:noFill/>
          </a:ln>
          <a:effectLst/>
        </p:spPr>
        <p:style>
          <a:lnRef idx="1">
            <a:schemeClr val="accent5"/>
          </a:lnRef>
          <a:fillRef idx="3">
            <a:schemeClr val="accent5"/>
          </a:fillRef>
          <a:effectRef idx="2">
            <a:schemeClr val="accent5"/>
          </a:effectRef>
          <a:fontRef idx="minor">
            <a:schemeClr val="lt1"/>
          </a:fontRef>
        </p:style>
        <p:txBody>
          <a:bodyPr spcFirstLastPara="0" vert="horz" wrap="square" lIns="10257" tIns="10257" rIns="10257" bIns="10257" numCol="1" spcCol="1915" rtlCol="0" anchor="ctr" anchorCtr="0">
            <a:noAutofit/>
          </a:bodyPr>
          <a:lstStyle/>
          <a:p>
            <a:pPr algn="ctr">
              <a:lnSpc>
                <a:spcPts val="1292"/>
              </a:lnSpc>
            </a:pPr>
            <a:endParaRPr lang="tr-TR" sz="1286" b="1" dirty="0"/>
          </a:p>
        </p:txBody>
      </p:sp>
      <p:sp>
        <p:nvSpPr>
          <p:cNvPr id="5" name="Dikdörtgen 4"/>
          <p:cNvSpPr/>
          <p:nvPr/>
        </p:nvSpPr>
        <p:spPr>
          <a:xfrm>
            <a:off x="0" y="-26688"/>
            <a:ext cx="12192000" cy="6884687"/>
          </a:xfrm>
          <a:prstGeom prst="rect">
            <a:avLst/>
          </a:prstGeom>
          <a:solidFill>
            <a:srgbClr val="C00000"/>
          </a:solidFill>
          <a:ln>
            <a:noFill/>
          </a:ln>
          <a:effectLst/>
        </p:spPr>
        <p:style>
          <a:lnRef idx="1">
            <a:schemeClr val="accent5"/>
          </a:lnRef>
          <a:fillRef idx="3">
            <a:schemeClr val="accent5"/>
          </a:fillRef>
          <a:effectRef idx="2">
            <a:schemeClr val="accent5"/>
          </a:effectRef>
          <a:fontRef idx="minor">
            <a:schemeClr val="lt1"/>
          </a:fontRef>
        </p:style>
        <p:txBody>
          <a:bodyPr spcFirstLastPara="0" vert="horz" wrap="square" lIns="10257" tIns="10257" rIns="10257" bIns="10257" numCol="1" spcCol="1915" rtlCol="0" anchor="ctr" anchorCtr="0">
            <a:noAutofit/>
          </a:bodyPr>
          <a:lstStyle/>
          <a:p>
            <a:pPr algn="ctr">
              <a:lnSpc>
                <a:spcPts val="1292"/>
              </a:lnSpc>
            </a:pPr>
            <a:endParaRPr lang="tr-TR" sz="1286" b="1" dirty="0"/>
          </a:p>
        </p:txBody>
      </p:sp>
      <p:sp>
        <p:nvSpPr>
          <p:cNvPr id="7" name="8 Başlık"/>
          <p:cNvSpPr txBox="1">
            <a:spLocks/>
          </p:cNvSpPr>
          <p:nvPr/>
        </p:nvSpPr>
        <p:spPr bwMode="auto">
          <a:xfrm>
            <a:off x="696000" y="2611127"/>
            <a:ext cx="10800000" cy="47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noAutofit/>
          </a:bodyPr>
          <a:lstStyle>
            <a:lvl1pPr algn="l" defTabSz="809625" rtl="0" eaLnBrk="1" latinLnBrk="0" hangingPunct="1">
              <a:lnSpc>
                <a:spcPct val="90000"/>
              </a:lnSpc>
              <a:spcBef>
                <a:spcPct val="0"/>
              </a:spcBef>
              <a:buNone/>
              <a:defRPr sz="4400" kern="1200">
                <a:solidFill>
                  <a:schemeClr val="tx1"/>
                </a:solidFill>
                <a:latin typeface="Arial" charset="0"/>
                <a:ea typeface="+mj-ea"/>
                <a:cs typeface="Arial" charset="0"/>
              </a:defRPr>
            </a:lvl1pPr>
            <a:lvl2pPr marL="742950" indent="-285750" defTabSz="809625">
              <a:defRPr>
                <a:solidFill>
                  <a:schemeClr val="tx1"/>
                </a:solidFill>
                <a:latin typeface="Arial" charset="0"/>
                <a:cs typeface="Arial" charset="0"/>
              </a:defRPr>
            </a:lvl2pPr>
            <a:lvl3pPr marL="1143000" indent="-228600" defTabSz="809625">
              <a:defRPr>
                <a:solidFill>
                  <a:schemeClr val="tx1"/>
                </a:solidFill>
                <a:latin typeface="Arial" charset="0"/>
                <a:cs typeface="Arial" charset="0"/>
              </a:defRPr>
            </a:lvl3pPr>
            <a:lvl4pPr marL="1600200" indent="-228600" defTabSz="809625">
              <a:defRPr>
                <a:solidFill>
                  <a:schemeClr val="tx1"/>
                </a:solidFill>
                <a:latin typeface="Arial" charset="0"/>
                <a:cs typeface="Arial" charset="0"/>
              </a:defRPr>
            </a:lvl4pPr>
            <a:lvl5pPr marL="2057400" indent="-228600" defTabSz="809625">
              <a:defRPr>
                <a:solidFill>
                  <a:schemeClr val="tx1"/>
                </a:solidFill>
                <a:latin typeface="Arial" charset="0"/>
                <a:cs typeface="Arial" charset="0"/>
              </a:defRPr>
            </a:lvl5pPr>
            <a:lvl6pPr marL="2514600" indent="-228600" defTabSz="809625" eaLnBrk="0" fontAlgn="base" hangingPunct="0">
              <a:spcBef>
                <a:spcPct val="0"/>
              </a:spcBef>
              <a:spcAft>
                <a:spcPct val="0"/>
              </a:spcAft>
              <a:defRPr>
                <a:solidFill>
                  <a:schemeClr val="tx1"/>
                </a:solidFill>
                <a:latin typeface="Arial" charset="0"/>
                <a:cs typeface="Arial" charset="0"/>
              </a:defRPr>
            </a:lvl6pPr>
            <a:lvl7pPr marL="2971800" indent="-228600" defTabSz="809625" eaLnBrk="0" fontAlgn="base" hangingPunct="0">
              <a:spcBef>
                <a:spcPct val="0"/>
              </a:spcBef>
              <a:spcAft>
                <a:spcPct val="0"/>
              </a:spcAft>
              <a:defRPr>
                <a:solidFill>
                  <a:schemeClr val="tx1"/>
                </a:solidFill>
                <a:latin typeface="Arial" charset="0"/>
                <a:cs typeface="Arial" charset="0"/>
              </a:defRPr>
            </a:lvl7pPr>
            <a:lvl8pPr marL="3429000" indent="-228600" defTabSz="809625" eaLnBrk="0" fontAlgn="base" hangingPunct="0">
              <a:spcBef>
                <a:spcPct val="0"/>
              </a:spcBef>
              <a:spcAft>
                <a:spcPct val="0"/>
              </a:spcAft>
              <a:defRPr>
                <a:solidFill>
                  <a:schemeClr val="tx1"/>
                </a:solidFill>
                <a:latin typeface="Arial" charset="0"/>
                <a:cs typeface="Arial" charset="0"/>
              </a:defRPr>
            </a:lvl8pPr>
            <a:lvl9pPr marL="3886200" indent="-228600" defTabSz="809625" eaLnBrk="0" fontAlgn="base" hangingPunct="0">
              <a:spcBef>
                <a:spcPct val="0"/>
              </a:spcBef>
              <a:spcAft>
                <a:spcPct val="0"/>
              </a:spcAft>
              <a:defRPr>
                <a:solidFill>
                  <a:schemeClr val="tx1"/>
                </a:solidFill>
                <a:latin typeface="Arial" charset="0"/>
                <a:cs typeface="Arial" charset="0"/>
              </a:defRPr>
            </a:lvl9pPr>
          </a:lstStyle>
          <a:p>
            <a:pPr algn="ctr"/>
            <a:r>
              <a:rPr lang="tr-TR" sz="3200" b="1" dirty="0">
                <a:solidFill>
                  <a:schemeClr val="bg1"/>
                </a:solidFill>
                <a:latin typeface="Tahoma" panose="020B0604030504040204" pitchFamily="34" charset="0"/>
                <a:ea typeface="Tahoma" panose="020B0604030504040204" pitchFamily="34" charset="0"/>
                <a:cs typeface="Tahoma" panose="020B0604030504040204" pitchFamily="34" charset="0"/>
              </a:rPr>
              <a:t>THANK YOU FOR YOUR ATTENTION </a:t>
            </a:r>
            <a:endParaRPr lang="tr-TR"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8 Başlık"/>
          <p:cNvSpPr txBox="1">
            <a:spLocks/>
          </p:cNvSpPr>
          <p:nvPr/>
        </p:nvSpPr>
        <p:spPr bwMode="auto">
          <a:xfrm>
            <a:off x="2768810" y="5116812"/>
            <a:ext cx="6853754" cy="134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normAutofit/>
          </a:bodyPr>
          <a:lstStyle>
            <a:lvl1pPr algn="l" defTabSz="809625" rtl="0" eaLnBrk="1" latinLnBrk="0" hangingPunct="1">
              <a:lnSpc>
                <a:spcPct val="90000"/>
              </a:lnSpc>
              <a:spcBef>
                <a:spcPct val="0"/>
              </a:spcBef>
              <a:buNone/>
              <a:defRPr sz="4400" kern="1200">
                <a:solidFill>
                  <a:schemeClr val="tx1"/>
                </a:solidFill>
                <a:latin typeface="Arial" charset="0"/>
                <a:ea typeface="+mj-ea"/>
                <a:cs typeface="Arial" charset="0"/>
              </a:defRPr>
            </a:lvl1pPr>
            <a:lvl2pPr marL="742950" indent="-285750" defTabSz="809625">
              <a:defRPr>
                <a:solidFill>
                  <a:schemeClr val="tx1"/>
                </a:solidFill>
                <a:latin typeface="Arial" charset="0"/>
                <a:cs typeface="Arial" charset="0"/>
              </a:defRPr>
            </a:lvl2pPr>
            <a:lvl3pPr marL="1143000" indent="-228600" defTabSz="809625">
              <a:defRPr>
                <a:solidFill>
                  <a:schemeClr val="tx1"/>
                </a:solidFill>
                <a:latin typeface="Arial" charset="0"/>
                <a:cs typeface="Arial" charset="0"/>
              </a:defRPr>
            </a:lvl3pPr>
            <a:lvl4pPr marL="1600200" indent="-228600" defTabSz="809625">
              <a:defRPr>
                <a:solidFill>
                  <a:schemeClr val="tx1"/>
                </a:solidFill>
                <a:latin typeface="Arial" charset="0"/>
                <a:cs typeface="Arial" charset="0"/>
              </a:defRPr>
            </a:lvl4pPr>
            <a:lvl5pPr marL="2057400" indent="-228600" defTabSz="809625">
              <a:defRPr>
                <a:solidFill>
                  <a:schemeClr val="tx1"/>
                </a:solidFill>
                <a:latin typeface="Arial" charset="0"/>
                <a:cs typeface="Arial" charset="0"/>
              </a:defRPr>
            </a:lvl5pPr>
            <a:lvl6pPr marL="2514600" indent="-228600" defTabSz="809625" eaLnBrk="0" fontAlgn="base" hangingPunct="0">
              <a:spcBef>
                <a:spcPct val="0"/>
              </a:spcBef>
              <a:spcAft>
                <a:spcPct val="0"/>
              </a:spcAft>
              <a:defRPr>
                <a:solidFill>
                  <a:schemeClr val="tx1"/>
                </a:solidFill>
                <a:latin typeface="Arial" charset="0"/>
                <a:cs typeface="Arial" charset="0"/>
              </a:defRPr>
            </a:lvl6pPr>
            <a:lvl7pPr marL="2971800" indent="-228600" defTabSz="809625" eaLnBrk="0" fontAlgn="base" hangingPunct="0">
              <a:spcBef>
                <a:spcPct val="0"/>
              </a:spcBef>
              <a:spcAft>
                <a:spcPct val="0"/>
              </a:spcAft>
              <a:defRPr>
                <a:solidFill>
                  <a:schemeClr val="tx1"/>
                </a:solidFill>
                <a:latin typeface="Arial" charset="0"/>
                <a:cs typeface="Arial" charset="0"/>
              </a:defRPr>
            </a:lvl7pPr>
            <a:lvl8pPr marL="3429000" indent="-228600" defTabSz="809625" eaLnBrk="0" fontAlgn="base" hangingPunct="0">
              <a:spcBef>
                <a:spcPct val="0"/>
              </a:spcBef>
              <a:spcAft>
                <a:spcPct val="0"/>
              </a:spcAft>
              <a:defRPr>
                <a:solidFill>
                  <a:schemeClr val="tx1"/>
                </a:solidFill>
                <a:latin typeface="Arial" charset="0"/>
                <a:cs typeface="Arial" charset="0"/>
              </a:defRPr>
            </a:lvl8pPr>
            <a:lvl9pPr marL="3886200" indent="-228600" defTabSz="809625" eaLnBrk="0" fontAlgn="base" hangingPunct="0">
              <a:spcBef>
                <a:spcPct val="0"/>
              </a:spcBef>
              <a:spcAft>
                <a:spcPct val="0"/>
              </a:spcAft>
              <a:defRPr>
                <a:solidFill>
                  <a:schemeClr val="tx1"/>
                </a:solidFill>
                <a:latin typeface="Arial" charset="0"/>
                <a:cs typeface="Arial" charset="0"/>
              </a:defRPr>
            </a:lvl9pPr>
          </a:lstStyle>
          <a:p>
            <a:pPr algn="ctr">
              <a:lnSpc>
                <a:spcPct val="150000"/>
              </a:lnSpc>
            </a:pPr>
            <a:r>
              <a:rPr lang="tr-TR" sz="3000" b="1" dirty="0">
                <a:solidFill>
                  <a:schemeClr val="bg1"/>
                </a:solidFill>
                <a:latin typeface="Tahoma" pitchFamily="34" charset="0"/>
                <a:cs typeface="Tahoma" pitchFamily="34" charset="0"/>
              </a:rPr>
              <a:t>Aydan A. ÖZDEMİR MPH, </a:t>
            </a:r>
            <a:r>
              <a:rPr lang="tr-TR" sz="3000" b="1" dirty="0" err="1">
                <a:solidFill>
                  <a:schemeClr val="bg1"/>
                </a:solidFill>
                <a:latin typeface="Tahoma" pitchFamily="34" charset="0"/>
                <a:cs typeface="Tahoma" pitchFamily="34" charset="0"/>
              </a:rPr>
              <a:t>Ph.D</a:t>
            </a:r>
            <a:r>
              <a:rPr lang="tr-TR" sz="3000" b="1" dirty="0">
                <a:solidFill>
                  <a:schemeClr val="bg1"/>
                </a:solidFill>
                <a:latin typeface="Tahoma" pitchFamily="34" charset="0"/>
                <a:cs typeface="Tahoma" pitchFamily="34" charset="0"/>
              </a:rPr>
              <a:t>.</a:t>
            </a: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7436" y="551435"/>
            <a:ext cx="7205128" cy="1273504"/>
          </a:xfrm>
          <a:prstGeom prst="rect">
            <a:avLst/>
          </a:prstGeom>
        </p:spPr>
      </p:pic>
      <p:pic>
        <p:nvPicPr>
          <p:cNvPr id="11266" name="Picture 2" descr="bowing gif ile ilgili görsel sonucu"/>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66297" y="3522485"/>
            <a:ext cx="2307406" cy="1880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01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p:txBody>
          <a:bodyPr/>
          <a:lstStyle/>
          <a:p>
            <a:endParaRPr lang="tr-TR"/>
          </a:p>
        </p:txBody>
      </p:sp>
      <p:pic>
        <p:nvPicPr>
          <p:cNvPr id="3" name="Resim 2"/>
          <p:cNvPicPr>
            <a:picLocks noChangeAspect="1"/>
          </p:cNvPicPr>
          <p:nvPr/>
        </p:nvPicPr>
        <p:blipFill>
          <a:blip r:embed="rId2"/>
          <a:stretch>
            <a:fillRect/>
          </a:stretch>
        </p:blipFill>
        <p:spPr>
          <a:xfrm>
            <a:off x="0" y="0"/>
            <a:ext cx="12192000" cy="6858001"/>
          </a:xfrm>
          <a:prstGeom prst="rect">
            <a:avLst/>
          </a:prstGeom>
        </p:spPr>
      </p:pic>
    </p:spTree>
    <p:extLst>
      <p:ext uri="{BB962C8B-B14F-4D97-AF65-F5344CB8AC3E}">
        <p14:creationId xmlns:p14="http://schemas.microsoft.com/office/powerpoint/2010/main" val="3486643308"/>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5" name="Resim 4"/>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65079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39910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49382"/>
            <a:ext cx="10515600" cy="963324"/>
          </a:xfrm>
        </p:spPr>
        <p:txBody>
          <a:bodyPr>
            <a:normAutofit/>
          </a:bodyPr>
          <a:lstStyle/>
          <a:p>
            <a:r>
              <a:rPr lang="tr-TR" sz="3200" b="1" dirty="0">
                <a:solidFill>
                  <a:schemeClr val="bg1"/>
                </a:solidFill>
                <a:latin typeface="Tahoma" panose="020B0604030504040204" pitchFamily="34" charset="0"/>
                <a:ea typeface="Tahoma" panose="020B0604030504040204" pitchFamily="34" charset="0"/>
                <a:cs typeface="Tahoma" panose="020B0604030504040204" pitchFamily="34" charset="0"/>
              </a:rPr>
              <a:t>RESIDENCY IN TURKEY </a:t>
            </a:r>
          </a:p>
        </p:txBody>
      </p:sp>
      <p:sp>
        <p:nvSpPr>
          <p:cNvPr id="3" name="İçerik Yer Tutucusu 2"/>
          <p:cNvSpPr>
            <a:spLocks noGrp="1"/>
          </p:cNvSpPr>
          <p:nvPr>
            <p:ph idx="1"/>
          </p:nvPr>
        </p:nvSpPr>
        <p:spPr>
          <a:xfrm>
            <a:off x="599207" y="1381935"/>
            <a:ext cx="10515600" cy="4351338"/>
          </a:xfrm>
        </p:spPr>
        <p:txBody>
          <a:bodyPr>
            <a:normAutofit/>
          </a:bodyPr>
          <a:lstStyle/>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1987: </a:t>
            </a:r>
            <a:r>
              <a:rPr lang="en-US" dirty="0">
                <a:latin typeface="Tahoma" panose="020B0604030504040204" pitchFamily="34" charset="0"/>
                <a:ea typeface="Tahoma" panose="020B0604030504040204" pitchFamily="34" charset="0"/>
                <a:cs typeface="Tahoma" panose="020B0604030504040204" pitchFamily="34" charset="0"/>
              </a:rPr>
              <a:t>First TUS (Medical Specialization Exam) executed</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lvl="1"/>
            <a:r>
              <a:rPr lang="en-US" sz="2600" dirty="0">
                <a:latin typeface="Tahoma" panose="020B0604030504040204" pitchFamily="34" charset="0"/>
                <a:ea typeface="Tahoma" panose="020B0604030504040204" pitchFamily="34" charset="0"/>
                <a:cs typeface="Tahoma" panose="020B0604030504040204" pitchFamily="34" charset="0"/>
              </a:rPr>
              <a:t>September &amp; April </a:t>
            </a:r>
          </a:p>
          <a:p>
            <a:pPr lvl="1"/>
            <a:r>
              <a:rPr lang="en-US" sz="2600" dirty="0">
                <a:latin typeface="Tahoma" panose="020B0604030504040204" pitchFamily="34" charset="0"/>
                <a:ea typeface="Tahoma" panose="020B0604030504040204" pitchFamily="34" charset="0"/>
                <a:cs typeface="Tahoma" panose="020B0604030504040204" pitchFamily="34" charset="0"/>
              </a:rPr>
              <a:t>≈  10.000-13.000 undergraduates</a:t>
            </a:r>
          </a:p>
          <a:p>
            <a:pPr lvl="1"/>
            <a:r>
              <a:rPr lang="en-US" sz="2600" dirty="0">
                <a:latin typeface="Tahoma" panose="020B0604030504040204" pitchFamily="34" charset="0"/>
                <a:ea typeface="Tahoma" panose="020B0604030504040204" pitchFamily="34" charset="0"/>
                <a:cs typeface="Tahoma" panose="020B0604030504040204" pitchFamily="34" charset="0"/>
              </a:rPr>
              <a:t>200 questions, 210 minutes </a:t>
            </a:r>
          </a:p>
          <a:p>
            <a:pPr lvl="2">
              <a:lnSpc>
                <a:spcPct val="100000"/>
              </a:lnSpc>
            </a:pPr>
            <a:r>
              <a:rPr lang="en-US" sz="2200" dirty="0">
                <a:latin typeface="Tahoma" panose="020B0604030504040204" pitchFamily="34" charset="0"/>
                <a:ea typeface="Tahoma" panose="020B0604030504040204" pitchFamily="34" charset="0"/>
                <a:cs typeface="Tahoma" panose="020B0604030504040204" pitchFamily="34" charset="0"/>
              </a:rPr>
              <a:t>Anatomy (10), Physiology – Histology – Embryology (10), </a:t>
            </a:r>
            <a:r>
              <a:rPr lang="en-US" sz="2200" dirty="0" err="1">
                <a:latin typeface="Tahoma" panose="020B0604030504040204" pitchFamily="34" charset="0"/>
                <a:ea typeface="Tahoma" panose="020B0604030504040204" pitchFamily="34" charset="0"/>
                <a:cs typeface="Tahoma" panose="020B0604030504040204" pitchFamily="34" charset="0"/>
              </a:rPr>
              <a:t>Biochemi</a:t>
            </a:r>
            <a:r>
              <a:rPr lang="tr-TR" sz="2200" dirty="0" err="1">
                <a:latin typeface="Tahoma" panose="020B0604030504040204" pitchFamily="34" charset="0"/>
                <a:ea typeface="Tahoma" panose="020B0604030504040204" pitchFamily="34" charset="0"/>
                <a:cs typeface="Tahoma" panose="020B0604030504040204" pitchFamily="34" charset="0"/>
              </a:rPr>
              <a:t>stry</a:t>
            </a:r>
            <a:r>
              <a:rPr lang="en-US" sz="2200" dirty="0">
                <a:latin typeface="Tahoma" panose="020B0604030504040204" pitchFamily="34" charset="0"/>
                <a:ea typeface="Tahoma" panose="020B0604030504040204" pitchFamily="34" charset="0"/>
                <a:cs typeface="Tahoma" panose="020B0604030504040204" pitchFamily="34" charset="0"/>
              </a:rPr>
              <a:t> (20), Microbiology (20), Pathology (20), Pharmacology (20), Internal Medicine (20), Pediatrics (20), General Surgery (20), Obstetrics and Gynecology (15), Minor Internships (15)*</a:t>
            </a:r>
          </a:p>
          <a:p>
            <a:pPr lvl="1"/>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Metin kutusu 4"/>
          <p:cNvSpPr txBox="1"/>
          <p:nvPr/>
        </p:nvSpPr>
        <p:spPr>
          <a:xfrm>
            <a:off x="311793" y="5445538"/>
            <a:ext cx="11880207" cy="1077218"/>
          </a:xfrm>
          <a:prstGeom prst="rect">
            <a:avLst/>
          </a:prstGeom>
          <a:noFill/>
        </p:spPr>
        <p:txBody>
          <a:bodyPr wrap="square" rtlCol="0">
            <a:spAutoFit/>
          </a:bodyPr>
          <a:lstStyle/>
          <a:p>
            <a:pPr fontAlgn="base"/>
            <a:r>
              <a:rPr lang="en-US" sz="1600" b="1" dirty="0"/>
              <a:t>*Internships that lasted 3 -5 weeks; Cardiology, Radiology, Anesthesia and Reanimation, Plastic Surgery, Orthopedics, Public Health, Dermatology, Ophthalmology, Ear-Nose-Throat and Head-Neck Surgery, Neurology, Neurosurgery, Infectious Diseases, Pulmonology, </a:t>
            </a:r>
            <a:r>
              <a:rPr lang="en-US" sz="1600" b="1" dirty="0" err="1"/>
              <a:t>Pulmon</a:t>
            </a:r>
            <a:r>
              <a:rPr lang="tr-TR" sz="1600" b="1" dirty="0" err="1"/>
              <a:t>ary</a:t>
            </a:r>
            <a:r>
              <a:rPr lang="tr-TR" sz="1600" b="1" dirty="0"/>
              <a:t> </a:t>
            </a:r>
            <a:r>
              <a:rPr lang="en-US" sz="1600" b="1" dirty="0"/>
              <a:t>Surgery, Cardiovascular Surgery, Urology, Psychiatry, Forensic Medicine, Emergency Medicine, Physiotherapy and Rehabilitation, Nuclear Medicine, Radiation Oncology  </a:t>
            </a:r>
          </a:p>
        </p:txBody>
      </p:sp>
    </p:spTree>
    <p:extLst>
      <p:ext uri="{BB962C8B-B14F-4D97-AF65-F5344CB8AC3E}">
        <p14:creationId xmlns:p14="http://schemas.microsoft.com/office/powerpoint/2010/main" val="320991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49382"/>
            <a:ext cx="10515600" cy="963324"/>
          </a:xfrm>
        </p:spPr>
        <p:txBody>
          <a:bodyPr>
            <a:normAutofit/>
          </a:bodyPr>
          <a:lstStyle/>
          <a:p>
            <a:r>
              <a:rPr lang="tr-TR" sz="3200" b="1" dirty="0">
                <a:solidFill>
                  <a:schemeClr val="bg1"/>
                </a:solidFill>
                <a:latin typeface="Tahoma" panose="020B0604030504040204" pitchFamily="34" charset="0"/>
                <a:ea typeface="Tahoma" panose="020B0604030504040204" pitchFamily="34" charset="0"/>
                <a:cs typeface="Tahoma" panose="020B0604030504040204" pitchFamily="34" charset="0"/>
              </a:rPr>
              <a:t>RESIDENCY DURATIONS IN TURKEY </a:t>
            </a:r>
          </a:p>
        </p:txBody>
      </p:sp>
      <p:graphicFrame>
        <p:nvGraphicFramePr>
          <p:cNvPr id="4" name="Tablo 3"/>
          <p:cNvGraphicFramePr>
            <a:graphicFrameLocks noGrp="1"/>
          </p:cNvGraphicFramePr>
          <p:nvPr>
            <p:extLst>
              <p:ext uri="{D42A27DB-BD31-4B8C-83A1-F6EECF244321}">
                <p14:modId xmlns:p14="http://schemas.microsoft.com/office/powerpoint/2010/main" val="984083921"/>
              </p:ext>
            </p:extLst>
          </p:nvPr>
        </p:nvGraphicFramePr>
        <p:xfrm>
          <a:off x="376371" y="1941929"/>
          <a:ext cx="11285434" cy="3204672"/>
        </p:xfrm>
        <a:graphic>
          <a:graphicData uri="http://schemas.openxmlformats.org/drawingml/2006/table">
            <a:tbl>
              <a:tblPr firstRow="1" firstCol="1" bandRow="1">
                <a:tableStyleId>{5C22544A-7EE6-4342-B048-85BDC9FD1C3A}</a:tableStyleId>
              </a:tblPr>
              <a:tblGrid>
                <a:gridCol w="1704015">
                  <a:extLst>
                    <a:ext uri="{9D8B030D-6E8A-4147-A177-3AD203B41FA5}">
                      <a16:colId xmlns:a16="http://schemas.microsoft.com/office/drawing/2014/main" val="2864735768"/>
                    </a:ext>
                  </a:extLst>
                </a:gridCol>
                <a:gridCol w="9581419">
                  <a:extLst>
                    <a:ext uri="{9D8B030D-6E8A-4147-A177-3AD203B41FA5}">
                      <a16:colId xmlns:a16="http://schemas.microsoft.com/office/drawing/2014/main" val="1367203015"/>
                    </a:ext>
                  </a:extLst>
                </a:gridCol>
              </a:tblGrid>
              <a:tr h="3204672">
                <a:tc>
                  <a:txBody>
                    <a:bodyPr/>
                    <a:lstStyle/>
                    <a:p>
                      <a:pPr algn="ctr">
                        <a:lnSpc>
                          <a:spcPct val="107000"/>
                        </a:lnSpc>
                        <a:spcAft>
                          <a:spcPts val="0"/>
                        </a:spcAft>
                      </a:pPr>
                      <a:r>
                        <a:rPr lang="tr-TR" sz="2400" dirty="0">
                          <a:effectLst/>
                          <a:latin typeface="Tahoma" panose="020B0604030504040204" pitchFamily="34" charset="0"/>
                          <a:ea typeface="Tahoma" panose="020B0604030504040204" pitchFamily="34" charset="0"/>
                          <a:cs typeface="Tahoma" panose="020B0604030504040204" pitchFamily="34" charset="0"/>
                        </a:rPr>
                        <a:t>3 YEARS</a:t>
                      </a:r>
                    </a:p>
                  </a:txBody>
                  <a:tcPr marL="60960" marR="60960" marT="60960" marB="60960" anchor="ctr">
                    <a:solidFill>
                      <a:schemeClr val="tx1">
                        <a:lumMod val="65000"/>
                        <a:lumOff val="35000"/>
                      </a:schemeClr>
                    </a:solidFill>
                  </a:tcPr>
                </a:tc>
                <a:tc>
                  <a:txBody>
                    <a:bodyPr/>
                    <a:lstStyle/>
                    <a:p>
                      <a:pPr>
                        <a:lnSpc>
                          <a:spcPct val="107000"/>
                        </a:lnSpc>
                        <a:spcAft>
                          <a:spcPts val="800"/>
                        </a:spcAft>
                      </a:pPr>
                      <a:r>
                        <a:rPr lang="en-US" sz="2400" b="1" kern="1200" noProof="0" dirty="0">
                          <a:solidFill>
                            <a:schemeClr val="lt1"/>
                          </a:solidFill>
                          <a:effectLst/>
                          <a:latin typeface="Tahoma" panose="020B0604030504040204" pitchFamily="34" charset="0"/>
                          <a:ea typeface="Tahoma" panose="020B0604030504040204" pitchFamily="34" charset="0"/>
                          <a:cs typeface="Tahoma" panose="020B0604030504040204" pitchFamily="34" charset="0"/>
                        </a:rPr>
                        <a:t>FAMILY</a:t>
                      </a:r>
                      <a:r>
                        <a:rPr lang="en-US" sz="2400" b="1" kern="1200" baseline="0" noProof="0" dirty="0">
                          <a:solidFill>
                            <a:schemeClr val="lt1"/>
                          </a:solidFill>
                          <a:effectLst/>
                          <a:latin typeface="Tahoma" panose="020B0604030504040204" pitchFamily="34" charset="0"/>
                          <a:ea typeface="Tahoma" panose="020B0604030504040204" pitchFamily="34" charset="0"/>
                          <a:cs typeface="Tahoma" panose="020B0604030504040204" pitchFamily="34" charset="0"/>
                        </a:rPr>
                        <a:t> MEDICINE, </a:t>
                      </a:r>
                      <a:r>
                        <a:rPr lang="en-US" sz="2400" b="1" kern="120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ANATOMY, </a:t>
                      </a:r>
                      <a:r>
                        <a:rPr lang="en-US" sz="2400" b="1" kern="1200" baseline="0" noProof="0" dirty="0">
                          <a:solidFill>
                            <a:schemeClr val="lt1"/>
                          </a:solidFill>
                          <a:effectLst/>
                          <a:latin typeface="Tahoma" panose="020B0604030504040204" pitchFamily="34" charset="0"/>
                          <a:ea typeface="Tahoma" panose="020B0604030504040204" pitchFamily="34" charset="0"/>
                          <a:cs typeface="Tahoma" panose="020B0604030504040204" pitchFamily="34" charset="0"/>
                        </a:rPr>
                        <a:t>MILITARY HEALTH SERVICES, </a:t>
                      </a:r>
                      <a:r>
                        <a:rPr lang="en-US" sz="2400" b="1" kern="120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PHYSIOLOGY, </a:t>
                      </a:r>
                      <a:r>
                        <a:rPr lang="en-US" sz="2400" b="1" kern="1200" baseline="0" noProof="0" dirty="0">
                          <a:solidFill>
                            <a:schemeClr val="lt1"/>
                          </a:solidFill>
                          <a:effectLst/>
                          <a:latin typeface="Tahoma" panose="020B0604030504040204" pitchFamily="34" charset="0"/>
                          <a:ea typeface="Tahoma" panose="020B0604030504040204" pitchFamily="34" charset="0"/>
                          <a:cs typeface="Tahoma" panose="020B0604030504040204" pitchFamily="34" charset="0"/>
                        </a:rPr>
                        <a:t>AIR AND SPACE MEDICAL SCIENCE, </a:t>
                      </a:r>
                      <a:r>
                        <a:rPr lang="en-US" sz="2400" b="1" kern="120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HYSTOLOGY AND EMBRIOLOGY, </a:t>
                      </a:r>
                      <a:r>
                        <a:rPr lang="en-US" sz="2400" b="1" kern="1200" baseline="0" noProof="0" dirty="0">
                          <a:solidFill>
                            <a:schemeClr val="lt1"/>
                          </a:solidFill>
                          <a:effectLst/>
                          <a:latin typeface="Tahoma" panose="020B0604030504040204" pitchFamily="34" charset="0"/>
                          <a:ea typeface="Tahoma" panose="020B0604030504040204" pitchFamily="34" charset="0"/>
                          <a:cs typeface="Tahoma" panose="020B0604030504040204" pitchFamily="34" charset="0"/>
                        </a:rPr>
                        <a:t>SUBAQUEOUS MEDICAL SCIENCE AND HYPERBARIC MEDICINE, </a:t>
                      </a:r>
                      <a:r>
                        <a:rPr lang="en-US" sz="2400" b="1" kern="120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MEDICAL ECOLOGY AND HYDROCLIMATOLOGY </a:t>
                      </a:r>
                    </a:p>
                    <a:p>
                      <a:pPr>
                        <a:lnSpc>
                          <a:spcPct val="107000"/>
                        </a:lnSpc>
                        <a:spcAft>
                          <a:spcPts val="800"/>
                        </a:spcAft>
                      </a:pPr>
                      <a:endParaRPr lang="en-US" sz="24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0960" marR="60960" marT="60960" marB="60960" anchor="ctr">
                    <a:solidFill>
                      <a:schemeClr val="bg1">
                        <a:lumMod val="50000"/>
                      </a:schemeClr>
                    </a:solidFill>
                  </a:tcPr>
                </a:tc>
                <a:extLst>
                  <a:ext uri="{0D108BD9-81ED-4DB2-BD59-A6C34878D82A}">
                    <a16:rowId xmlns:a16="http://schemas.microsoft.com/office/drawing/2014/main" val="658253407"/>
                  </a:ext>
                </a:extLst>
              </a:tr>
            </a:tbl>
          </a:graphicData>
        </a:graphic>
      </p:graphicFrame>
    </p:spTree>
    <p:extLst>
      <p:ext uri="{BB962C8B-B14F-4D97-AF65-F5344CB8AC3E}">
        <p14:creationId xmlns:p14="http://schemas.microsoft.com/office/powerpoint/2010/main" val="2013624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49382"/>
            <a:ext cx="10515600" cy="963324"/>
          </a:xfrm>
        </p:spPr>
        <p:txBody>
          <a:bodyPr>
            <a:normAutofit/>
          </a:bodyPr>
          <a:lstStyle/>
          <a:p>
            <a:r>
              <a:rPr lang="tr-TR" sz="3200" b="1" dirty="0">
                <a:solidFill>
                  <a:schemeClr val="bg1"/>
                </a:solidFill>
                <a:latin typeface="Tahoma" panose="020B0604030504040204" pitchFamily="34" charset="0"/>
                <a:ea typeface="Tahoma" panose="020B0604030504040204" pitchFamily="34" charset="0"/>
                <a:cs typeface="Tahoma" panose="020B0604030504040204" pitchFamily="34" charset="0"/>
              </a:rPr>
              <a:t>RESIDENCY DURATIONS IN TURKEY </a:t>
            </a:r>
          </a:p>
        </p:txBody>
      </p:sp>
      <p:graphicFrame>
        <p:nvGraphicFramePr>
          <p:cNvPr id="4" name="Tablo 3"/>
          <p:cNvGraphicFramePr>
            <a:graphicFrameLocks noGrp="1"/>
          </p:cNvGraphicFramePr>
          <p:nvPr>
            <p:extLst>
              <p:ext uri="{D42A27DB-BD31-4B8C-83A1-F6EECF244321}">
                <p14:modId xmlns:p14="http://schemas.microsoft.com/office/powerpoint/2010/main" val="407030528"/>
              </p:ext>
            </p:extLst>
          </p:nvPr>
        </p:nvGraphicFramePr>
        <p:xfrm>
          <a:off x="453283" y="1557368"/>
          <a:ext cx="11285434" cy="4000183"/>
        </p:xfrm>
        <a:graphic>
          <a:graphicData uri="http://schemas.openxmlformats.org/drawingml/2006/table">
            <a:tbl>
              <a:tblPr firstRow="1" firstCol="1" bandRow="1">
                <a:tableStyleId>{5C22544A-7EE6-4342-B048-85BDC9FD1C3A}</a:tableStyleId>
              </a:tblPr>
              <a:tblGrid>
                <a:gridCol w="1704015">
                  <a:extLst>
                    <a:ext uri="{9D8B030D-6E8A-4147-A177-3AD203B41FA5}">
                      <a16:colId xmlns:a16="http://schemas.microsoft.com/office/drawing/2014/main" val="2864735768"/>
                    </a:ext>
                  </a:extLst>
                </a:gridCol>
                <a:gridCol w="9581419">
                  <a:extLst>
                    <a:ext uri="{9D8B030D-6E8A-4147-A177-3AD203B41FA5}">
                      <a16:colId xmlns:a16="http://schemas.microsoft.com/office/drawing/2014/main" val="1367203015"/>
                    </a:ext>
                  </a:extLst>
                </a:gridCol>
              </a:tblGrid>
              <a:tr h="3204672">
                <a:tc>
                  <a:txBody>
                    <a:bodyPr/>
                    <a:lstStyle/>
                    <a:p>
                      <a:pPr algn="ctr">
                        <a:lnSpc>
                          <a:spcPct val="107000"/>
                        </a:lnSpc>
                        <a:spcAft>
                          <a:spcPts val="0"/>
                        </a:spcAft>
                      </a:pPr>
                      <a:r>
                        <a:rPr lang="tr-TR" sz="2400" dirty="0">
                          <a:effectLst/>
                          <a:latin typeface="Tahoma" panose="020B0604030504040204" pitchFamily="34" charset="0"/>
                          <a:ea typeface="Tahoma" panose="020B0604030504040204" pitchFamily="34" charset="0"/>
                          <a:cs typeface="Tahoma" panose="020B0604030504040204" pitchFamily="34" charset="0"/>
                        </a:rPr>
                        <a:t>4 YEARS</a:t>
                      </a:r>
                    </a:p>
                  </a:txBody>
                  <a:tcPr marL="60960" marR="60960" marT="60960" marB="60960" anchor="ctr">
                    <a:solidFill>
                      <a:schemeClr val="tx1">
                        <a:lumMod val="65000"/>
                        <a:lumOff val="35000"/>
                      </a:schemeClr>
                    </a:solidFill>
                  </a:tcPr>
                </a:tc>
                <a:tc>
                  <a:txBody>
                    <a:bodyPr/>
                    <a:lstStyle/>
                    <a:p>
                      <a:pPr>
                        <a:lnSpc>
                          <a:spcPct val="107000"/>
                        </a:lnSpc>
                        <a:spcAft>
                          <a:spcPts val="800"/>
                        </a:spcAft>
                      </a:pPr>
                      <a:r>
                        <a:rPr lang="en-US" sz="2400" noProof="0" dirty="0">
                          <a:effectLst/>
                          <a:latin typeface="Tahoma" panose="020B0604030504040204" pitchFamily="34" charset="0"/>
                          <a:ea typeface="Tahoma" panose="020B0604030504040204" pitchFamily="34" charset="0"/>
                          <a:cs typeface="Tahoma" panose="020B0604030504040204" pitchFamily="34" charset="0"/>
                        </a:rPr>
                        <a:t>EMERGENCY MEDICINE, </a:t>
                      </a:r>
                      <a:r>
                        <a:rPr lang="en-US" sz="24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FORENSIC MEDICINE,</a:t>
                      </a:r>
                      <a:r>
                        <a:rPr lang="en-US" sz="2400" noProof="0" dirty="0">
                          <a:effectLst/>
                          <a:latin typeface="Tahoma" panose="020B0604030504040204" pitchFamily="34" charset="0"/>
                          <a:ea typeface="Tahoma" panose="020B0604030504040204" pitchFamily="34" charset="0"/>
                          <a:cs typeface="Tahoma" panose="020B0604030504040204" pitchFamily="34" charset="0"/>
                        </a:rPr>
                        <a:t> ANESTHESIOLOGY AND REANIMATION, </a:t>
                      </a:r>
                      <a:r>
                        <a:rPr lang="en-US" sz="24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PEDIATRICS, </a:t>
                      </a:r>
                      <a:r>
                        <a:rPr lang="en-US" sz="2400" noProof="0" dirty="0">
                          <a:effectLst/>
                          <a:latin typeface="Tahoma" panose="020B0604030504040204" pitchFamily="34" charset="0"/>
                          <a:ea typeface="Tahoma" panose="020B0604030504040204" pitchFamily="34" charset="0"/>
                          <a:cs typeface="Tahoma" panose="020B0604030504040204" pitchFamily="34" charset="0"/>
                        </a:rPr>
                        <a:t>PHYSICAL MEDICINE AND REHABILITATION, </a:t>
                      </a:r>
                      <a:r>
                        <a:rPr lang="en-US" sz="24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PEDIATRIC PSYCHIATRY,</a:t>
                      </a:r>
                      <a:r>
                        <a:rPr lang="en-US" sz="2400" noProof="0" dirty="0">
                          <a:effectLst/>
                          <a:latin typeface="Tahoma" panose="020B0604030504040204" pitchFamily="34" charset="0"/>
                          <a:ea typeface="Tahoma" panose="020B0604030504040204" pitchFamily="34" charset="0"/>
                          <a:cs typeface="Tahoma" panose="020B0604030504040204" pitchFamily="34" charset="0"/>
                        </a:rPr>
                        <a:t> DERMATOLOGY, </a:t>
                      </a:r>
                      <a:r>
                        <a:rPr lang="en-US" sz="24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PULMONARY DISEASES,</a:t>
                      </a:r>
                      <a:r>
                        <a:rPr lang="en-US" sz="240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aseline="0" noProof="0" dirty="0">
                          <a:effectLst/>
                          <a:latin typeface="Tahoma" panose="020B0604030504040204" pitchFamily="34" charset="0"/>
                          <a:ea typeface="Tahoma" panose="020B0604030504040204" pitchFamily="34" charset="0"/>
                          <a:cs typeface="Tahoma" panose="020B0604030504040204" pitchFamily="34" charset="0"/>
                        </a:rPr>
                        <a:t>OPHTALMOLOGY, </a:t>
                      </a:r>
                      <a:r>
                        <a:rPr lang="en-US" sz="240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PUBLIC  HEALTH,</a:t>
                      </a:r>
                      <a:r>
                        <a:rPr lang="en-US" sz="2400" baseline="0" noProof="0" dirty="0">
                          <a:effectLst/>
                          <a:latin typeface="Tahoma" panose="020B0604030504040204" pitchFamily="34" charset="0"/>
                          <a:ea typeface="Tahoma" panose="020B0604030504040204" pitchFamily="34" charset="0"/>
                          <a:cs typeface="Tahoma" panose="020B0604030504040204" pitchFamily="34" charset="0"/>
                        </a:rPr>
                        <a:t> INTERNAL DISEASES, </a:t>
                      </a:r>
                      <a:r>
                        <a:rPr lang="en-US" sz="240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OBSTETRICS AND GYNECOLOGY,</a:t>
                      </a:r>
                      <a:r>
                        <a:rPr lang="en-US" sz="2400" baseline="0" noProof="0" dirty="0">
                          <a:effectLst/>
                          <a:latin typeface="Tahoma" panose="020B0604030504040204" pitchFamily="34" charset="0"/>
                          <a:ea typeface="Tahoma" panose="020B0604030504040204" pitchFamily="34" charset="0"/>
                          <a:cs typeface="Tahoma" panose="020B0604030504040204" pitchFamily="34" charset="0"/>
                        </a:rPr>
                        <a:t> NEUROLOGY, </a:t>
                      </a:r>
                      <a:r>
                        <a:rPr lang="en-US" sz="240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NUCLEAR MEDICINE,</a:t>
                      </a:r>
                      <a:r>
                        <a:rPr lang="en-US" sz="2400" baseline="0" noProof="0" dirty="0">
                          <a:effectLst/>
                          <a:latin typeface="Tahoma" panose="020B0604030504040204" pitchFamily="34" charset="0"/>
                          <a:ea typeface="Tahoma" panose="020B0604030504040204" pitchFamily="34" charset="0"/>
                          <a:cs typeface="Tahoma" panose="020B0604030504040204" pitchFamily="34" charset="0"/>
                        </a:rPr>
                        <a:t> RADIATION ONCOLOGY, </a:t>
                      </a:r>
                      <a:r>
                        <a:rPr lang="en-US" sz="240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PSYCHIATRY</a:t>
                      </a:r>
                      <a:r>
                        <a:rPr lang="en-US" sz="2400" baseline="0" noProof="0" dirty="0">
                          <a:effectLst/>
                          <a:latin typeface="Tahoma" panose="020B0604030504040204" pitchFamily="34" charset="0"/>
                          <a:ea typeface="Tahoma" panose="020B0604030504040204" pitchFamily="34" charset="0"/>
                          <a:cs typeface="Tahoma" panose="020B0604030504040204" pitchFamily="34" charset="0"/>
                        </a:rPr>
                        <a:t>, SPORTS MEDICINE, </a:t>
                      </a:r>
                      <a:r>
                        <a:rPr lang="en-US" sz="240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MEDICAL BIOCHEMISTRY, </a:t>
                      </a:r>
                      <a:r>
                        <a:rPr lang="en-US" sz="2400" baseline="0" noProof="0" dirty="0">
                          <a:effectLst/>
                          <a:latin typeface="Tahoma" panose="020B0604030504040204" pitchFamily="34" charset="0"/>
                          <a:ea typeface="Tahoma" panose="020B0604030504040204" pitchFamily="34" charset="0"/>
                          <a:cs typeface="Tahoma" panose="020B0604030504040204" pitchFamily="34" charset="0"/>
                        </a:rPr>
                        <a:t>MEDICAL PHARMACOLOGY, </a:t>
                      </a:r>
                      <a:r>
                        <a:rPr lang="en-US" sz="240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MEDICAL GENETICS, </a:t>
                      </a:r>
                      <a:r>
                        <a:rPr lang="en-US" sz="2400" baseline="0" noProof="0" dirty="0">
                          <a:effectLst/>
                          <a:latin typeface="Tahoma" panose="020B0604030504040204" pitchFamily="34" charset="0"/>
                          <a:ea typeface="Tahoma" panose="020B0604030504040204" pitchFamily="34" charset="0"/>
                          <a:cs typeface="Tahoma" panose="020B0604030504040204" pitchFamily="34" charset="0"/>
                        </a:rPr>
                        <a:t>MEDICAL MICROBIOLOGY, </a:t>
                      </a:r>
                      <a:r>
                        <a:rPr lang="tr-TR" sz="240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CLINICAL</a:t>
                      </a:r>
                      <a:r>
                        <a:rPr lang="en-US" sz="240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PATHOLOGY</a:t>
                      </a:r>
                      <a:endParaRPr lang="en-US" sz="24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0960" marR="60960" marT="60960" marB="60960" anchor="ctr">
                    <a:solidFill>
                      <a:schemeClr val="bg1">
                        <a:lumMod val="50000"/>
                      </a:schemeClr>
                    </a:solidFill>
                  </a:tcPr>
                </a:tc>
                <a:extLst>
                  <a:ext uri="{0D108BD9-81ED-4DB2-BD59-A6C34878D82A}">
                    <a16:rowId xmlns:a16="http://schemas.microsoft.com/office/drawing/2014/main" val="658253407"/>
                  </a:ext>
                </a:extLst>
              </a:tr>
            </a:tbl>
          </a:graphicData>
        </a:graphic>
      </p:graphicFrame>
    </p:spTree>
    <p:extLst>
      <p:ext uri="{BB962C8B-B14F-4D97-AF65-F5344CB8AC3E}">
        <p14:creationId xmlns:p14="http://schemas.microsoft.com/office/powerpoint/2010/main" val="460836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49382"/>
            <a:ext cx="10515600" cy="963324"/>
          </a:xfrm>
        </p:spPr>
        <p:txBody>
          <a:bodyPr>
            <a:normAutofit/>
          </a:bodyPr>
          <a:lstStyle/>
          <a:p>
            <a:r>
              <a:rPr lang="tr-TR" sz="3200" b="1" dirty="0">
                <a:solidFill>
                  <a:schemeClr val="bg1"/>
                </a:solidFill>
                <a:latin typeface="Tahoma" panose="020B0604030504040204" pitchFamily="34" charset="0"/>
                <a:ea typeface="Tahoma" panose="020B0604030504040204" pitchFamily="34" charset="0"/>
                <a:cs typeface="Tahoma" panose="020B0604030504040204" pitchFamily="34" charset="0"/>
              </a:rPr>
              <a:t>RESIDENCY DURATIONS IN TURKEY </a:t>
            </a:r>
          </a:p>
        </p:txBody>
      </p:sp>
      <p:graphicFrame>
        <p:nvGraphicFramePr>
          <p:cNvPr id="4" name="Tablo 3"/>
          <p:cNvGraphicFramePr>
            <a:graphicFrameLocks noGrp="1"/>
          </p:cNvGraphicFramePr>
          <p:nvPr>
            <p:extLst>
              <p:ext uri="{D42A27DB-BD31-4B8C-83A1-F6EECF244321}">
                <p14:modId xmlns:p14="http://schemas.microsoft.com/office/powerpoint/2010/main" val="975185259"/>
              </p:ext>
            </p:extLst>
          </p:nvPr>
        </p:nvGraphicFramePr>
        <p:xfrm>
          <a:off x="376371" y="1941928"/>
          <a:ext cx="11285434" cy="3211185"/>
        </p:xfrm>
        <a:graphic>
          <a:graphicData uri="http://schemas.openxmlformats.org/drawingml/2006/table">
            <a:tbl>
              <a:tblPr firstRow="1" firstCol="1" bandRow="1">
                <a:tableStyleId>{5C22544A-7EE6-4342-B048-85BDC9FD1C3A}</a:tableStyleId>
              </a:tblPr>
              <a:tblGrid>
                <a:gridCol w="1704015">
                  <a:extLst>
                    <a:ext uri="{9D8B030D-6E8A-4147-A177-3AD203B41FA5}">
                      <a16:colId xmlns:a16="http://schemas.microsoft.com/office/drawing/2014/main" val="2864735768"/>
                    </a:ext>
                  </a:extLst>
                </a:gridCol>
                <a:gridCol w="9581419">
                  <a:extLst>
                    <a:ext uri="{9D8B030D-6E8A-4147-A177-3AD203B41FA5}">
                      <a16:colId xmlns:a16="http://schemas.microsoft.com/office/drawing/2014/main" val="1367203015"/>
                    </a:ext>
                  </a:extLst>
                </a:gridCol>
              </a:tblGrid>
              <a:tr h="3211185">
                <a:tc>
                  <a:txBody>
                    <a:bodyPr/>
                    <a:lstStyle/>
                    <a:p>
                      <a:pPr algn="ctr">
                        <a:lnSpc>
                          <a:spcPct val="107000"/>
                        </a:lnSpc>
                        <a:spcAft>
                          <a:spcPts val="0"/>
                        </a:spcAft>
                      </a:pPr>
                      <a:r>
                        <a:rPr lang="tr-TR" sz="2400" dirty="0">
                          <a:effectLst/>
                          <a:latin typeface="Tahoma" panose="020B0604030504040204" pitchFamily="34" charset="0"/>
                          <a:ea typeface="Tahoma" panose="020B0604030504040204" pitchFamily="34" charset="0"/>
                          <a:cs typeface="Tahoma" panose="020B0604030504040204" pitchFamily="34" charset="0"/>
                        </a:rPr>
                        <a:t>5 YEARS</a:t>
                      </a:r>
                    </a:p>
                  </a:txBody>
                  <a:tcPr marL="60960" marR="60960" marT="60960" marB="60960" anchor="ctr">
                    <a:solidFill>
                      <a:schemeClr val="tx1">
                        <a:lumMod val="65000"/>
                        <a:lumOff val="35000"/>
                      </a:schemeClr>
                    </a:solidFill>
                  </a:tcPr>
                </a:tc>
                <a:tc>
                  <a:txBody>
                    <a:bodyPr/>
                    <a:lstStyle/>
                    <a:p>
                      <a:pPr>
                        <a:lnSpc>
                          <a:spcPct val="107000"/>
                        </a:lnSpc>
                        <a:spcAft>
                          <a:spcPts val="800"/>
                        </a:spcAft>
                      </a:pPr>
                      <a:r>
                        <a:rPr lang="en-US" sz="2400" b="1" kern="1200" noProof="0" dirty="0">
                          <a:solidFill>
                            <a:schemeClr val="lt1"/>
                          </a:solidFill>
                          <a:effectLst/>
                          <a:latin typeface="Tahoma" panose="020B0604030504040204" pitchFamily="34" charset="0"/>
                          <a:ea typeface="Tahoma" panose="020B0604030504040204" pitchFamily="34" charset="0"/>
                          <a:cs typeface="Tahoma" panose="020B0604030504040204" pitchFamily="34" charset="0"/>
                        </a:rPr>
                        <a:t>MAXILLOFACIAL SURGERY</a:t>
                      </a:r>
                      <a:r>
                        <a:rPr lang="en-US" sz="2400" b="1"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r>
                        <a:rPr lang="en-US" sz="2400" b="1" kern="120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N</a:t>
                      </a:r>
                      <a:r>
                        <a:rPr lang="en-US" sz="2400" b="1"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EUROSURGERY, </a:t>
                      </a:r>
                      <a:r>
                        <a:rPr lang="en-US" sz="2400" b="1" kern="1200" noProof="0" dirty="0">
                          <a:solidFill>
                            <a:schemeClr val="lt1"/>
                          </a:solidFill>
                          <a:effectLst/>
                          <a:latin typeface="Tahoma" panose="020B0604030504040204" pitchFamily="34" charset="0"/>
                          <a:ea typeface="Tahoma" panose="020B0604030504040204" pitchFamily="34" charset="0"/>
                          <a:cs typeface="Tahoma" panose="020B0604030504040204" pitchFamily="34" charset="0"/>
                        </a:rPr>
                        <a:t>PEDIATRIC</a:t>
                      </a:r>
                      <a:r>
                        <a:rPr lang="en-US" sz="2400" b="1" kern="1200" baseline="0" noProof="0" dirty="0">
                          <a:solidFill>
                            <a:schemeClr val="lt1"/>
                          </a:solidFill>
                          <a:effectLst/>
                          <a:latin typeface="Tahoma" panose="020B0604030504040204" pitchFamily="34" charset="0"/>
                          <a:ea typeface="Tahoma" panose="020B0604030504040204" pitchFamily="34" charset="0"/>
                          <a:cs typeface="Tahoma" panose="020B0604030504040204" pitchFamily="34" charset="0"/>
                        </a:rPr>
                        <a:t> SURGERY, </a:t>
                      </a:r>
                      <a:r>
                        <a:rPr lang="en-US" sz="2400" b="1" kern="120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INFECTIOUS DISEASES AND CLINICAL MICROBIOLOGY, </a:t>
                      </a:r>
                      <a:r>
                        <a:rPr lang="en-US" sz="2400" b="1" kern="1200" baseline="0" noProof="0" dirty="0">
                          <a:solidFill>
                            <a:schemeClr val="lt1"/>
                          </a:solidFill>
                          <a:effectLst/>
                          <a:latin typeface="Tahoma" panose="020B0604030504040204" pitchFamily="34" charset="0"/>
                          <a:ea typeface="Tahoma" panose="020B0604030504040204" pitchFamily="34" charset="0"/>
                          <a:cs typeface="Tahoma" panose="020B0604030504040204" pitchFamily="34" charset="0"/>
                        </a:rPr>
                        <a:t>GENERAL SURGERY, </a:t>
                      </a:r>
                      <a:r>
                        <a:rPr lang="en-US" sz="2400" b="1" kern="120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THORACIC SURGERY, </a:t>
                      </a:r>
                      <a:r>
                        <a:rPr lang="en-US" sz="2400" b="1" kern="1200" baseline="0" noProof="0" dirty="0">
                          <a:solidFill>
                            <a:schemeClr val="lt1"/>
                          </a:solidFill>
                          <a:effectLst/>
                          <a:latin typeface="Tahoma" panose="020B0604030504040204" pitchFamily="34" charset="0"/>
                          <a:ea typeface="Tahoma" panose="020B0604030504040204" pitchFamily="34" charset="0"/>
                          <a:cs typeface="Tahoma" panose="020B0604030504040204" pitchFamily="34" charset="0"/>
                        </a:rPr>
                        <a:t>CARDIOVASCULAR SURGERY, </a:t>
                      </a:r>
                      <a:r>
                        <a:rPr lang="en-US" sz="2400" b="1" kern="120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ORTHOPEDICS AND TRAUMATOLOGY, </a:t>
                      </a:r>
                      <a:r>
                        <a:rPr lang="en-US" sz="2400" b="1" kern="1200" baseline="0" noProof="0" dirty="0">
                          <a:solidFill>
                            <a:schemeClr val="lt1"/>
                          </a:solidFill>
                          <a:effectLst/>
                          <a:latin typeface="Tahoma" panose="020B0604030504040204" pitchFamily="34" charset="0"/>
                          <a:ea typeface="Tahoma" panose="020B0604030504040204" pitchFamily="34" charset="0"/>
                          <a:cs typeface="Tahoma" panose="020B0604030504040204" pitchFamily="34" charset="0"/>
                        </a:rPr>
                        <a:t>PLASTIC, RECONSTRUCTIVE AND ESTHETICS SURGERY, </a:t>
                      </a:r>
                      <a:r>
                        <a:rPr lang="en-US" sz="2400" b="1" kern="120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UROLOGY</a:t>
                      </a:r>
                      <a:r>
                        <a:rPr lang="tr-TR" sz="2400" b="1" kern="120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aseline="0" noProof="0" dirty="0">
                          <a:effectLst/>
                          <a:latin typeface="Tahoma" panose="020B0604030504040204" pitchFamily="34" charset="0"/>
                          <a:ea typeface="Tahoma" panose="020B0604030504040204" pitchFamily="34" charset="0"/>
                          <a:cs typeface="Tahoma" panose="020B0604030504040204" pitchFamily="34" charset="0"/>
                        </a:rPr>
                        <a:t>CARDIOLOGY, </a:t>
                      </a:r>
                      <a:r>
                        <a:rPr lang="en-US" sz="240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EAR-NOSE</a:t>
                      </a:r>
                      <a:r>
                        <a:rPr lang="tr-TR" sz="240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AND</a:t>
                      </a:r>
                      <a:r>
                        <a:rPr lang="en-US" sz="240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THROAT DISEASES,</a:t>
                      </a:r>
                      <a:r>
                        <a:rPr lang="en-US" sz="2400" baseline="0" noProof="0" dirty="0">
                          <a:effectLst/>
                          <a:latin typeface="Tahoma" panose="020B0604030504040204" pitchFamily="34" charset="0"/>
                          <a:ea typeface="Tahoma" panose="020B0604030504040204" pitchFamily="34" charset="0"/>
                          <a:cs typeface="Tahoma" panose="020B0604030504040204" pitchFamily="34" charset="0"/>
                        </a:rPr>
                        <a:t> </a:t>
                      </a:r>
                      <a:endParaRPr lang="en-US" sz="24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0960" marR="60960" marT="60960" marB="60960" anchor="ctr">
                    <a:solidFill>
                      <a:schemeClr val="bg1">
                        <a:lumMod val="50000"/>
                      </a:schemeClr>
                    </a:solidFill>
                  </a:tcPr>
                </a:tc>
                <a:extLst>
                  <a:ext uri="{0D108BD9-81ED-4DB2-BD59-A6C34878D82A}">
                    <a16:rowId xmlns:a16="http://schemas.microsoft.com/office/drawing/2014/main" val="658253407"/>
                  </a:ext>
                </a:extLst>
              </a:tr>
            </a:tbl>
          </a:graphicData>
        </a:graphic>
      </p:graphicFrame>
    </p:spTree>
    <p:extLst>
      <p:ext uri="{BB962C8B-B14F-4D97-AF65-F5344CB8AC3E}">
        <p14:creationId xmlns:p14="http://schemas.microsoft.com/office/powerpoint/2010/main" val="65523459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767</TotalTime>
  <Words>1497</Words>
  <Application>Microsoft Office PowerPoint</Application>
  <PresentationFormat>Geniş ekran</PresentationFormat>
  <Paragraphs>415</Paragraphs>
  <Slides>39</Slides>
  <Notes>8</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39</vt:i4>
      </vt:variant>
    </vt:vector>
  </HeadingPairs>
  <TitlesOfParts>
    <vt:vector size="44" baseType="lpstr">
      <vt:lpstr>Arial</vt:lpstr>
      <vt:lpstr>Calibri</vt:lpstr>
      <vt:lpstr>Calibri Light</vt:lpstr>
      <vt:lpstr>Tahoma</vt:lpstr>
      <vt:lpstr>Office Teması</vt:lpstr>
      <vt:lpstr>PowerPoint Sunusu</vt:lpstr>
      <vt:lpstr>PowerPoint Sunusu</vt:lpstr>
      <vt:lpstr>PowerPoint Sunusu</vt:lpstr>
      <vt:lpstr>PowerPoint Sunusu</vt:lpstr>
      <vt:lpstr>PowerPoint Sunusu</vt:lpstr>
      <vt:lpstr>RESIDENCY IN TURKEY </vt:lpstr>
      <vt:lpstr>RESIDENCY DURATIONS IN TURKEY </vt:lpstr>
      <vt:lpstr>RESIDENCY DURATIONS IN TURKEY </vt:lpstr>
      <vt:lpstr>RESIDENCY DURATIONS IN TURKEY </vt:lpstr>
      <vt:lpstr>SUBSPECIALTY EDUCATION IN TURKEY </vt:lpstr>
      <vt:lpstr>SUBSPECIALTY EDUCATION DURATIONS IN TURKEY </vt:lpstr>
      <vt:lpstr>BOARD OF RESIDENCY IN MEDICINE, TURKEY </vt:lpstr>
      <vt:lpstr>ACTIVITIES OF THE BOARD OF RESIDENCY IN MEDICINE, TURKEY </vt:lpstr>
      <vt:lpstr>PowerPoint Sunusu</vt:lpstr>
      <vt:lpstr>POST GRADUATE EDUCATION IN MEDICINE, BAŞKENT UNIVERSITY MODEL </vt:lpstr>
      <vt:lpstr>PowerPoint Sunusu</vt:lpstr>
      <vt:lpstr>CAPABILITIES </vt:lpstr>
      <vt:lpstr>PowerPoint Sunusu</vt:lpstr>
      <vt:lpstr>TRAINING FRAMEWORK</vt:lpstr>
      <vt:lpstr>TRAINING PROGRAM</vt:lpstr>
      <vt:lpstr>6 STEPS APPROACH ON CLINICAL LEARNING</vt:lpstr>
      <vt:lpstr>6 STEPS APPROACH ON CLINICAL LEARNING</vt:lpstr>
      <vt:lpstr>6 STEPS APPROACH ON CLINICAL LEARNING</vt:lpstr>
      <vt:lpstr>6 STEPS APPROACH ON CLINICAL LEARNING</vt:lpstr>
      <vt:lpstr>6 STEPS APPROACH ON CLINICAL LEARNING</vt:lpstr>
      <vt:lpstr>PowerPoint Sunusu</vt:lpstr>
      <vt:lpstr>6 STEPS APPROACH ON CLINICAL LEARNING</vt:lpstr>
      <vt:lpstr>THE MAIN CONTENTS OF RESIDENCY TRAINING </vt:lpstr>
      <vt:lpstr>RESIDENCY TRAINING TECHNIQUES</vt:lpstr>
      <vt:lpstr>MEASUREMENT AND EVALUATION TECHNIQUES</vt:lpstr>
      <vt:lpstr>PHASES OF RESIDENT EDUCATION </vt:lpstr>
      <vt:lpstr>PHASES OF RESIDENT EDUCATION</vt:lpstr>
      <vt:lpstr>BLOCKS AND ROTATIONS</vt:lpstr>
      <vt:lpstr>PowerPoint Sunusu</vt:lpstr>
      <vt:lpstr>PowerPoint Sunusu</vt:lpstr>
      <vt:lpstr>TUKMOS Sample</vt:lpstr>
      <vt:lpstr>TUKMOS Sample</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Aydan Ozdemir</dc:creator>
  <cp:lastModifiedBy>Fazıl Gürel</cp:lastModifiedBy>
  <cp:revision>89</cp:revision>
  <dcterms:created xsi:type="dcterms:W3CDTF">2019-11-04T06:29:30Z</dcterms:created>
  <dcterms:modified xsi:type="dcterms:W3CDTF">2019-11-13T02:44:01Z</dcterms:modified>
</cp:coreProperties>
</file>