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63" r:id="rId4"/>
    <p:sldId id="257" r:id="rId5"/>
    <p:sldId id="259" r:id="rId6"/>
    <p:sldId id="268" r:id="rId7"/>
    <p:sldId id="271" r:id="rId8"/>
    <p:sldId id="265" r:id="rId9"/>
    <p:sldId id="262" r:id="rId10"/>
    <p:sldId id="258" r:id="rId11"/>
    <p:sldId id="270" r:id="rId12"/>
    <p:sldId id="272" r:id="rId13"/>
    <p:sldId id="275" r:id="rId14"/>
    <p:sldId id="277" r:id="rId15"/>
  </p:sldIdLst>
  <p:sldSz cx="18288000" cy="10287000"/>
  <p:notesSz cx="6858000" cy="9144000"/>
  <p:embeddedFontLst>
    <p:embeddedFont>
      <p:font typeface="Montserrat" charset="-52"/>
      <p:regular r:id="rId17"/>
    </p:embeddedFont>
    <p:embeddedFont>
      <p:font typeface="Montserrat Semi-Bold Bold" charset="-52"/>
      <p:regular r:id="rId18"/>
    </p:embeddedFont>
    <p:embeddedFont>
      <p:font typeface="Montserrat Semi-Bold" charset="-52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微软雅黑" pitchFamily="34" charset="-122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4E68F-D9AB-40E8-8B1D-A93243F59D4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269D4-3A61-4A46-811D-D9A18E080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Calibri" pitchFamily="34" charset="0"/>
              </a:rPr>
              <a:t>АО «</a:t>
            </a:r>
            <a:r>
              <a:rPr lang="ru-RU" sz="1200" b="1" dirty="0" err="1" smtClean="0">
                <a:solidFill>
                  <a:schemeClr val="bg1"/>
                </a:solidFill>
                <a:latin typeface="Calibri" pitchFamily="34" charset="0"/>
              </a:rPr>
              <a:t>КазМУНО</a:t>
            </a:r>
            <a:r>
              <a:rPr lang="ru-RU" sz="1200" b="1" dirty="0" smtClean="0">
                <a:solidFill>
                  <a:schemeClr val="bg1"/>
                </a:solidFill>
                <a:latin typeface="Calibri" pitchFamily="34" charset="0"/>
              </a:rPr>
              <a:t>»</a:t>
            </a:r>
            <a:r>
              <a:rPr lang="ru-RU" b="1" dirty="0" smtClean="0">
                <a:solidFill>
                  <a:srgbClr val="FFC000"/>
                </a:solidFill>
              </a:rPr>
              <a:t> Внедрение </a:t>
            </a:r>
            <a:r>
              <a:rPr lang="ru-RU" b="1" dirty="0" err="1" smtClean="0">
                <a:solidFill>
                  <a:srgbClr val="FFC000"/>
                </a:solidFill>
              </a:rPr>
              <a:t>двудипломной</a:t>
            </a:r>
            <a:r>
              <a:rPr lang="ru-RU" b="1" dirty="0" smtClean="0">
                <a:solidFill>
                  <a:srgbClr val="FFC000"/>
                </a:solidFill>
              </a:rPr>
              <a:t> казахстанско-финской программы магистратуры по сестринскому делу</a:t>
            </a:r>
            <a:endParaRPr lang="en-US" b="0" i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269D4-3A61-4A46-811D-D9A18E08046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386619" y="0"/>
            <a:ext cx="13901381" cy="10287000"/>
          </a:xfrm>
          <a:prstGeom prst="rect">
            <a:avLst/>
          </a:prstGeom>
          <a:solidFill>
            <a:srgbClr val="FDCF60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5662433"/>
            <a:ext cx="2753062" cy="3191173"/>
            <a:chOff x="0" y="0"/>
            <a:chExt cx="3670750" cy="4254897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605607"/>
              <a:ext cx="3670750" cy="3649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  <a:spcBef>
                  <a:spcPct val="0"/>
                </a:spcBef>
              </a:pPr>
              <a:r>
                <a:rPr lang="en-US" sz="2000" b="1" dirty="0" err="1">
                  <a:solidFill>
                    <a:srgbClr val="16214B"/>
                  </a:solidFill>
                  <a:latin typeface="Montserrat"/>
                </a:rPr>
                <a:t>Проректор</a:t>
              </a:r>
              <a:r>
                <a:rPr lang="en-US" sz="2000" b="1" dirty="0">
                  <a:solidFill>
                    <a:srgbClr val="16214B"/>
                  </a:solidFill>
                  <a:latin typeface="Montserrat"/>
                </a:rPr>
                <a:t> </a:t>
              </a:r>
              <a:r>
                <a:rPr lang="en-US" sz="2000" b="1" dirty="0" err="1">
                  <a:solidFill>
                    <a:srgbClr val="16214B"/>
                  </a:solidFill>
                  <a:latin typeface="Montserrat"/>
                </a:rPr>
                <a:t>по</a:t>
              </a:r>
              <a:endParaRPr lang="en-US" sz="2000" b="1" dirty="0">
                <a:solidFill>
                  <a:srgbClr val="16214B"/>
                </a:solidFill>
                <a:latin typeface="Montserrat"/>
              </a:endParaRPr>
            </a:p>
            <a:p>
              <a:pPr>
                <a:lnSpc>
                  <a:spcPts val="3639"/>
                </a:lnSpc>
                <a:spcBef>
                  <a:spcPct val="0"/>
                </a:spcBef>
              </a:pPr>
              <a:r>
                <a:rPr lang="en-US" sz="2000" b="1" dirty="0" err="1">
                  <a:solidFill>
                    <a:srgbClr val="16214B"/>
                  </a:solidFill>
                  <a:latin typeface="Montserrat"/>
                </a:rPr>
                <a:t>образовательной</a:t>
              </a:r>
              <a:r>
                <a:rPr lang="en-US" sz="2000" b="1" dirty="0">
                  <a:solidFill>
                    <a:srgbClr val="16214B"/>
                  </a:solidFill>
                  <a:latin typeface="Montserrat"/>
                </a:rPr>
                <a:t> </a:t>
              </a:r>
              <a:endParaRPr lang="ru-RU" sz="2000" b="1" dirty="0" smtClean="0">
                <a:solidFill>
                  <a:srgbClr val="16214B"/>
                </a:solidFill>
                <a:latin typeface="Montserrat"/>
              </a:endParaRPr>
            </a:p>
            <a:p>
              <a:pPr>
                <a:lnSpc>
                  <a:spcPts val="3639"/>
                </a:lnSpc>
                <a:spcBef>
                  <a:spcPct val="0"/>
                </a:spcBef>
              </a:pPr>
              <a:r>
                <a:rPr lang="en-US" sz="2000" b="1" dirty="0" smtClean="0">
                  <a:solidFill>
                    <a:srgbClr val="16214B"/>
                  </a:solidFill>
                  <a:latin typeface="Montserrat"/>
                </a:rPr>
                <a:t>и </a:t>
              </a:r>
              <a:r>
                <a:rPr lang="en-US" sz="2000" b="1" dirty="0" err="1">
                  <a:solidFill>
                    <a:srgbClr val="16214B"/>
                  </a:solidFill>
                  <a:latin typeface="Montserrat"/>
                </a:rPr>
                <a:t>научной</a:t>
              </a:r>
              <a:r>
                <a:rPr lang="en-US" sz="2000" b="1" dirty="0">
                  <a:solidFill>
                    <a:srgbClr val="16214B"/>
                  </a:solidFill>
                  <a:latin typeface="Montserrat"/>
                </a:rPr>
                <a:t> </a:t>
              </a:r>
              <a:r>
                <a:rPr lang="en-US" sz="2000" b="1" dirty="0" err="1">
                  <a:solidFill>
                    <a:srgbClr val="16214B"/>
                  </a:solidFill>
                  <a:latin typeface="Montserrat"/>
                </a:rPr>
                <a:t>деятельности</a:t>
              </a:r>
              <a:r>
                <a:rPr lang="en-US" sz="2000" b="1" dirty="0">
                  <a:solidFill>
                    <a:srgbClr val="16214B"/>
                  </a:solidFill>
                  <a:latin typeface="Montserrat"/>
                </a:rPr>
                <a:t> ТОО «КМУ «ВШОЗ» </a:t>
              </a:r>
            </a:p>
            <a:p>
              <a:pPr>
                <a:lnSpc>
                  <a:spcPts val="3639"/>
                </a:lnSpc>
                <a:spcBef>
                  <a:spcPct val="0"/>
                </a:spcBef>
              </a:pPr>
              <a:r>
                <a:rPr lang="en-US" sz="2000" b="1" dirty="0" err="1">
                  <a:solidFill>
                    <a:srgbClr val="16214B"/>
                  </a:solidFill>
                  <a:latin typeface="Montserrat"/>
                </a:rPr>
                <a:t>Кауышева</a:t>
              </a:r>
              <a:r>
                <a:rPr lang="en-US" sz="2000" b="1" dirty="0">
                  <a:solidFill>
                    <a:srgbClr val="16214B"/>
                  </a:solidFill>
                  <a:latin typeface="Montserrat"/>
                </a:rPr>
                <a:t> А.А</a:t>
              </a:r>
              <a:r>
                <a:rPr lang="en-US" sz="2599" dirty="0">
                  <a:solidFill>
                    <a:srgbClr val="16214B"/>
                  </a:solidFill>
                  <a:latin typeface="Montserrat"/>
                </a:rPr>
                <a:t>.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500530" y="1428724"/>
            <a:ext cx="9931885" cy="295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800" dirty="0" err="1">
                <a:solidFill>
                  <a:srgbClr val="0C45A6"/>
                </a:solidFill>
                <a:latin typeface="Montserrat Semi-Bold Bold"/>
              </a:rPr>
              <a:t>Анализ</a:t>
            </a:r>
            <a:r>
              <a:rPr lang="en-US" sz="4800" dirty="0">
                <a:solidFill>
                  <a:srgbClr val="0C45A6"/>
                </a:solidFill>
                <a:latin typeface="Montserrat Semi-Bold Bold"/>
              </a:rPr>
              <a:t> </a:t>
            </a:r>
            <a:r>
              <a:rPr lang="en-US" sz="4800" dirty="0" err="1">
                <a:solidFill>
                  <a:srgbClr val="0C45A6"/>
                </a:solidFill>
                <a:latin typeface="Montserrat Semi-Bold Bold"/>
              </a:rPr>
              <a:t>современных</a:t>
            </a:r>
            <a:r>
              <a:rPr lang="en-US" sz="4800" dirty="0">
                <a:solidFill>
                  <a:srgbClr val="0C45A6"/>
                </a:solidFill>
                <a:latin typeface="Montserrat Semi-Bold Bold"/>
              </a:rPr>
              <a:t> </a:t>
            </a:r>
            <a:r>
              <a:rPr lang="en-US" sz="4800" dirty="0" err="1">
                <a:solidFill>
                  <a:srgbClr val="0C45A6"/>
                </a:solidFill>
                <a:latin typeface="Montserrat Semi-Bold Bold"/>
              </a:rPr>
              <a:t>методов</a:t>
            </a:r>
            <a:r>
              <a:rPr lang="en-US" sz="4800" dirty="0">
                <a:solidFill>
                  <a:srgbClr val="0C45A6"/>
                </a:solidFill>
                <a:latin typeface="Montserrat Semi-Bold Bold"/>
              </a:rPr>
              <a:t> </a:t>
            </a:r>
            <a:r>
              <a:rPr lang="en-US" sz="4800" dirty="0" smtClean="0">
                <a:solidFill>
                  <a:srgbClr val="0C45A6"/>
                </a:solidFill>
                <a:latin typeface="Montserrat Semi-Bold Bold"/>
              </a:rPr>
              <a:t>и</a:t>
            </a:r>
            <a:r>
              <a:rPr lang="ru-RU" sz="4800" dirty="0" smtClean="0">
                <a:solidFill>
                  <a:srgbClr val="0C45A6"/>
                </a:solidFill>
                <a:latin typeface="Montserrat Semi-Bold Bold"/>
              </a:rPr>
              <a:t> </a:t>
            </a:r>
            <a:r>
              <a:rPr lang="en-US" sz="4800" dirty="0" err="1" smtClean="0">
                <a:solidFill>
                  <a:srgbClr val="0C45A6"/>
                </a:solidFill>
                <a:latin typeface="Montserrat Semi-Bold Bold" charset="-52"/>
              </a:rPr>
              <a:t>инновационных</a:t>
            </a:r>
            <a:r>
              <a:rPr lang="en-US" sz="4800" dirty="0" smtClean="0">
                <a:solidFill>
                  <a:srgbClr val="0C45A6"/>
                </a:solidFill>
                <a:latin typeface="Montserrat Semi-Bold Bold" charset="-52"/>
              </a:rPr>
              <a:t> </a:t>
            </a:r>
            <a:endParaRPr lang="ru-RU" sz="4800" dirty="0" smtClean="0">
              <a:solidFill>
                <a:srgbClr val="0C45A6"/>
              </a:solidFill>
              <a:latin typeface="Montserrat Semi-Bold Bold" charset="-52"/>
            </a:endParaRPr>
          </a:p>
          <a:p>
            <a:r>
              <a:rPr lang="en-US" sz="4800" dirty="0" err="1" smtClean="0">
                <a:solidFill>
                  <a:srgbClr val="0C45A6"/>
                </a:solidFill>
                <a:latin typeface="Montserrat Semi-Bold Bold" charset="-52"/>
              </a:rPr>
              <a:t>технологий</a:t>
            </a:r>
            <a:r>
              <a:rPr lang="en-US" sz="4800" dirty="0" smtClean="0">
                <a:solidFill>
                  <a:srgbClr val="0C45A6"/>
                </a:solidFill>
                <a:latin typeface="Montserrat Semi-Bold Bold" charset="-52"/>
              </a:rPr>
              <a:t> </a:t>
            </a:r>
            <a:r>
              <a:rPr lang="en-US" sz="4800" dirty="0" err="1">
                <a:solidFill>
                  <a:srgbClr val="0C45A6"/>
                </a:solidFill>
                <a:latin typeface="Montserrat Semi-Bold Bold" charset="-52"/>
              </a:rPr>
              <a:t>обучения</a:t>
            </a:r>
            <a:r>
              <a:rPr lang="en-US" sz="4800" dirty="0">
                <a:solidFill>
                  <a:srgbClr val="0C45A6"/>
                </a:solidFill>
                <a:latin typeface="Montserrat Semi-Bold Bold" charset="-52"/>
              </a:rPr>
              <a:t> </a:t>
            </a:r>
            <a:endParaRPr lang="ru-RU" sz="4800" dirty="0" smtClean="0">
              <a:solidFill>
                <a:srgbClr val="0C45A6"/>
              </a:solidFill>
              <a:latin typeface="Montserrat Semi-Bold Bold" charset="-52"/>
            </a:endParaRPr>
          </a:p>
          <a:p>
            <a:r>
              <a:rPr lang="en-US" sz="4800" dirty="0" smtClean="0">
                <a:solidFill>
                  <a:srgbClr val="0C45A6"/>
                </a:solidFill>
                <a:latin typeface="Montserrat Semi-Bold Bold" charset="-52"/>
              </a:rPr>
              <a:t>и </a:t>
            </a:r>
            <a:r>
              <a:rPr lang="en-US" sz="4800" dirty="0" err="1">
                <a:solidFill>
                  <a:srgbClr val="0C45A6"/>
                </a:solidFill>
                <a:latin typeface="Montserrat Semi-Bold Bold" charset="-52"/>
              </a:rPr>
              <a:t>их</a:t>
            </a:r>
            <a:r>
              <a:rPr lang="en-US" sz="4800" dirty="0">
                <a:solidFill>
                  <a:srgbClr val="0C45A6"/>
                </a:solidFill>
                <a:latin typeface="Montserrat Semi-Bold Bold" charset="-52"/>
              </a:rPr>
              <a:t> </a:t>
            </a:r>
            <a:r>
              <a:rPr lang="en-US" sz="4800" dirty="0" err="1">
                <a:solidFill>
                  <a:srgbClr val="0C45A6"/>
                </a:solidFill>
                <a:latin typeface="Montserrat Semi-Bold Bold" charset="-52"/>
              </a:rPr>
              <a:t>рекомендации</a:t>
            </a:r>
            <a:endParaRPr lang="en-US" sz="4800" dirty="0">
              <a:solidFill>
                <a:srgbClr val="0C45A6"/>
              </a:solidFill>
              <a:latin typeface="Montserrat Semi-Bold Bold" charset="-52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286480" y="1503490"/>
            <a:ext cx="11661368" cy="7754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42878" y="1621300"/>
            <a:ext cx="3217950" cy="2522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215438" y="0"/>
            <a:ext cx="9072562" cy="10287000"/>
          </a:xfrm>
          <a:prstGeom prst="rect">
            <a:avLst/>
          </a:prstGeom>
          <a:solidFill>
            <a:srgbClr val="0C45A6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 l="18348" r="18185"/>
          <a:stretch>
            <a:fillRect/>
          </a:stretch>
        </p:blipFill>
        <p:spPr>
          <a:xfrm>
            <a:off x="9858380" y="1028700"/>
            <a:ext cx="7839464" cy="82296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28696" y="8595394"/>
            <a:ext cx="8143932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endParaRPr lang="ru-RU" sz="2400" dirty="0" smtClean="0">
              <a:latin typeface="Montserrat "/>
              <a:cs typeface="Times New Roman" pitchFamily="18" charset="0"/>
            </a:endParaRPr>
          </a:p>
          <a:p>
            <a:pPr lvl="0"/>
            <a:endParaRPr lang="ru-RU" sz="2400" dirty="0" smtClean="0">
              <a:latin typeface="Montserrat 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Montserrat "/>
                <a:cs typeface="Times New Roman" pitchFamily="18" charset="0"/>
              </a:rPr>
              <a:t>Возможность оценки коммуникативных навыков обучающихся 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190500" y="-36"/>
            <a:ext cx="2547890" cy="308835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85886" y="142840"/>
            <a:ext cx="814393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dirty="0" smtClean="0">
                <a:solidFill>
                  <a:srgbClr val="0C45A6"/>
                </a:solidFill>
                <a:latin typeface="Montserrat Semi-Bold"/>
              </a:rPr>
              <a:t>Преимущества </a:t>
            </a:r>
          </a:p>
          <a:p>
            <a:pPr algn="ctr"/>
            <a:r>
              <a:rPr lang="ru-RU" sz="3600" dirty="0" smtClean="0">
                <a:solidFill>
                  <a:srgbClr val="0C45A6"/>
                </a:solidFill>
                <a:latin typeface="Montserrat Semi-Bold"/>
              </a:rPr>
              <a:t>при внедрении в практику обучения НОТ</a:t>
            </a:r>
            <a:endParaRPr lang="en-US" sz="3600" dirty="0">
              <a:solidFill>
                <a:srgbClr val="0C45A6"/>
              </a:solidFill>
              <a:latin typeface="Montserrat Semi-Bold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7390" y="2143104"/>
            <a:ext cx="6357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solidFill>
                  <a:prstClr val="black"/>
                </a:solidFill>
                <a:latin typeface="Montserrat "/>
                <a:cs typeface="Times New Roman" pitchFamily="18" charset="0"/>
              </a:rPr>
              <a:t> Развитие </a:t>
            </a:r>
            <a:r>
              <a:rPr lang="ru-RU" sz="2400" dirty="0" err="1" smtClean="0">
                <a:solidFill>
                  <a:prstClr val="black"/>
                </a:solidFill>
                <a:latin typeface="Montserrat "/>
                <a:cs typeface="Times New Roman" pitchFamily="18" charset="0"/>
              </a:rPr>
              <a:t>компетентностно</a:t>
            </a:r>
            <a:r>
              <a:rPr lang="ru-RU" sz="2400" dirty="0" smtClean="0">
                <a:solidFill>
                  <a:prstClr val="black"/>
                </a:solidFill>
                <a:latin typeface="Montserrat "/>
                <a:cs typeface="Times New Roman" pitchFamily="18" charset="0"/>
              </a:rPr>
              <a:t>-        ориентированного подхода в обучении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696" y="3143236"/>
            <a:ext cx="6786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solidFill>
                  <a:prstClr val="black"/>
                </a:solidFill>
                <a:latin typeface="Montserrat "/>
                <a:cs typeface="Times New Roman" pitchFamily="18" charset="0"/>
              </a:rPr>
              <a:t> Развитие клинического мышления у  студентов, навыков критического анализа и  сбора информации при отсутствии доступа к реальным больным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696" y="4786310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solidFill>
                  <a:prstClr val="black"/>
                </a:solidFill>
                <a:latin typeface="Montserrat "/>
                <a:cs typeface="Times New Roman" pitchFamily="18" charset="0"/>
              </a:rPr>
              <a:t>Получение клинического опыта в виртуальной среде без рисков для пациента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8696" y="5764134"/>
            <a:ext cx="72866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solidFill>
                  <a:prstClr val="black"/>
                </a:solidFill>
                <a:latin typeface="Montserrat "/>
                <a:cs typeface="Times New Roman" pitchFamily="18" charset="0"/>
              </a:rPr>
              <a:t>Неограниченное число повторов отработки навыка, на практике и независимо от работы в клинике</a:t>
            </a:r>
          </a:p>
          <a:p>
            <a:pPr lvl="0"/>
            <a:endParaRPr lang="ru-RU" sz="2400" dirty="0" smtClean="0">
              <a:solidFill>
                <a:prstClr val="black"/>
              </a:solidFill>
              <a:latin typeface="Montserrat 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solidFill>
                  <a:prstClr val="black"/>
                </a:solidFill>
                <a:latin typeface="Montserrat "/>
                <a:cs typeface="Times New Roman" pitchFamily="18" charset="0"/>
              </a:rPr>
              <a:t>Часть функций преподавателя берет на себя виртуальный тренажер;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28696" y="8241593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solidFill>
                  <a:prstClr val="black"/>
                </a:solidFill>
                <a:latin typeface="Montserrat "/>
                <a:cs typeface="Times New Roman" pitchFamily="18" charset="0"/>
              </a:rPr>
              <a:t>Снижен стресс при первых самостоятельных манипуляциях.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0526286" cy="10287000"/>
          </a:xfrm>
          <a:prstGeom prst="rect">
            <a:avLst/>
          </a:prstGeom>
          <a:solidFill>
            <a:srgbClr val="FDCF60"/>
          </a:solidFill>
        </p:spPr>
      </p:sp>
      <p:grpSp>
        <p:nvGrpSpPr>
          <p:cNvPr id="3" name="Group 3"/>
          <p:cNvGrpSpPr/>
          <p:nvPr/>
        </p:nvGrpSpPr>
        <p:grpSpPr>
          <a:xfrm>
            <a:off x="11144264" y="1214410"/>
            <a:ext cx="6929486" cy="8748101"/>
            <a:chOff x="0" y="0"/>
            <a:chExt cx="7104475" cy="11664141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84179"/>
              <a:ext cx="7104475" cy="11079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2000" b="1" dirty="0" smtClean="0">
                  <a:solidFill>
                    <a:srgbClr val="16214B"/>
                  </a:solidFill>
                  <a:latin typeface="Montserrat"/>
                </a:rPr>
                <a:t>Инновационные технологии должны:</a:t>
              </a:r>
            </a:p>
            <a:p>
              <a:endParaRPr lang="ru-RU" sz="2000" dirty="0" smtClean="0">
                <a:solidFill>
                  <a:srgbClr val="16214B"/>
                </a:solidFill>
                <a:latin typeface="Montserrat"/>
              </a:endParaRPr>
            </a:p>
            <a:p>
              <a:pPr algn="just">
                <a:buFont typeface="Wingdings" pitchFamily="2" charset="2"/>
                <a:buChar char="v"/>
              </a:pPr>
              <a:r>
                <a:rPr lang="ru-RU" sz="2000" dirty="0" smtClean="0">
                  <a:solidFill>
                    <a:srgbClr val="16214B"/>
                  </a:solidFill>
                  <a:latin typeface="Montserrat"/>
                </a:rPr>
                <a:t> Способствовать достижению стратегических целей университета</a:t>
              </a:r>
            </a:p>
            <a:p>
              <a:pPr algn="just"/>
              <a:endParaRPr lang="ru-RU" sz="2000" dirty="0" smtClean="0">
                <a:solidFill>
                  <a:srgbClr val="16214B"/>
                </a:solidFill>
                <a:latin typeface="Montserrat"/>
              </a:endParaRPr>
            </a:p>
            <a:p>
              <a:pPr algn="just">
                <a:buFont typeface="Wingdings" pitchFamily="2" charset="2"/>
                <a:buChar char="v"/>
              </a:pPr>
              <a:r>
                <a:rPr lang="ru-RU" sz="2000" dirty="0" smtClean="0">
                  <a:solidFill>
                    <a:srgbClr val="16214B"/>
                  </a:solidFill>
                  <a:latin typeface="Montserrat"/>
                </a:rPr>
                <a:t> Опираться на международный опыт, иметь под собой теоретические обоснование и способствовать достижению конечных результатов обучения</a:t>
              </a:r>
            </a:p>
            <a:p>
              <a:pPr algn="just"/>
              <a:endParaRPr lang="ru-RU" sz="2000" dirty="0" smtClean="0">
                <a:solidFill>
                  <a:srgbClr val="16214B"/>
                </a:solidFill>
                <a:latin typeface="Montserrat"/>
              </a:endParaRPr>
            </a:p>
            <a:p>
              <a:pPr algn="just">
                <a:buFont typeface="Wingdings" pitchFamily="2" charset="2"/>
                <a:buChar char="v"/>
              </a:pPr>
              <a:r>
                <a:rPr lang="ru-RU" sz="2000" dirty="0" smtClean="0">
                  <a:solidFill>
                    <a:srgbClr val="16214B"/>
                  </a:solidFill>
                  <a:latin typeface="Montserrat"/>
                </a:rPr>
                <a:t> Пройти период </a:t>
              </a:r>
              <a:r>
                <a:rPr lang="ru-RU" sz="2000" dirty="0" err="1" smtClean="0">
                  <a:solidFill>
                    <a:srgbClr val="16214B"/>
                  </a:solidFill>
                  <a:latin typeface="Montserrat"/>
                </a:rPr>
                <a:t>пилотного</a:t>
              </a:r>
              <a:r>
                <a:rPr lang="ru-RU" sz="2000" dirty="0" smtClean="0">
                  <a:solidFill>
                    <a:srgbClr val="16214B"/>
                  </a:solidFill>
                  <a:latin typeface="Montserrat"/>
                </a:rPr>
                <a:t> внедрения</a:t>
              </a:r>
            </a:p>
            <a:p>
              <a:endParaRPr lang="ru-RU" sz="2000" dirty="0" smtClean="0">
                <a:solidFill>
                  <a:srgbClr val="16214B"/>
                </a:solidFill>
                <a:latin typeface="Montserrat"/>
              </a:endParaRPr>
            </a:p>
            <a:p>
              <a:r>
                <a:rPr lang="ru-RU" sz="2000" b="1" dirty="0" smtClean="0">
                  <a:solidFill>
                    <a:srgbClr val="16214B"/>
                  </a:solidFill>
                  <a:latin typeface="Montserrat"/>
                </a:rPr>
                <a:t>Внедрение:</a:t>
              </a:r>
            </a:p>
            <a:p>
              <a:endParaRPr lang="ru-RU" sz="2000" b="1" dirty="0" smtClean="0">
                <a:solidFill>
                  <a:srgbClr val="16214B"/>
                </a:solidFill>
                <a:latin typeface="Montserrat"/>
              </a:endParaRPr>
            </a:p>
            <a:p>
              <a:pPr algn="just">
                <a:buFont typeface="Wingdings" pitchFamily="2" charset="2"/>
                <a:buChar char="v"/>
              </a:pPr>
              <a:r>
                <a:rPr lang="ru-RU" sz="2000" dirty="0" smtClean="0">
                  <a:solidFill>
                    <a:srgbClr val="16214B"/>
                  </a:solidFill>
                  <a:latin typeface="Montserrat"/>
                </a:rPr>
                <a:t> Необходима программа обучения и развития ППС</a:t>
              </a:r>
            </a:p>
            <a:p>
              <a:pPr algn="just"/>
              <a:endParaRPr lang="ru-RU" sz="2000" dirty="0" smtClean="0">
                <a:solidFill>
                  <a:srgbClr val="16214B"/>
                </a:solidFill>
                <a:latin typeface="Montserrat"/>
              </a:endParaRPr>
            </a:p>
            <a:p>
              <a:pPr algn="just">
                <a:buFont typeface="Wingdings" pitchFamily="2" charset="2"/>
                <a:buChar char="v"/>
              </a:pPr>
              <a:r>
                <a:rPr lang="ru-RU" sz="2000" dirty="0" smtClean="0">
                  <a:solidFill>
                    <a:srgbClr val="16214B"/>
                  </a:solidFill>
                  <a:latin typeface="Montserrat"/>
                </a:rPr>
                <a:t> Через проектный менеджмент</a:t>
              </a:r>
            </a:p>
            <a:p>
              <a:pPr algn="just"/>
              <a:endParaRPr lang="ru-RU" sz="2000" dirty="0" smtClean="0">
                <a:solidFill>
                  <a:srgbClr val="16214B"/>
                </a:solidFill>
                <a:latin typeface="Montserrat"/>
              </a:endParaRPr>
            </a:p>
            <a:p>
              <a:pPr algn="just">
                <a:buFont typeface="Wingdings" pitchFamily="2" charset="2"/>
                <a:buChar char="v"/>
              </a:pPr>
              <a:r>
                <a:rPr lang="ru-RU" sz="2000" dirty="0" smtClean="0">
                  <a:solidFill>
                    <a:srgbClr val="16214B"/>
                  </a:solidFill>
                  <a:latin typeface="Montserrat"/>
                </a:rPr>
                <a:t> Анализ и устранение глубинных факторов, препятствующих и способствующих внедрению, а также оценка влияния инноваций на развитие компетенций обучающихся (научные исследования в сфере медицинского образования) </a:t>
              </a:r>
            </a:p>
            <a:p>
              <a:endParaRPr lang="ru-RU" sz="2000" dirty="0" smtClean="0">
                <a:solidFill>
                  <a:srgbClr val="16214B"/>
                </a:solidFill>
                <a:latin typeface="Montserrat"/>
              </a:endParaRPr>
            </a:p>
            <a:p>
              <a:endParaRPr lang="ru-RU" sz="2000" dirty="0" smtClean="0">
                <a:solidFill>
                  <a:srgbClr val="16214B"/>
                </a:solidFill>
                <a:latin typeface="Montserrat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28700" y="2030266"/>
            <a:ext cx="8529407" cy="622646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072626" y="142840"/>
            <a:ext cx="1057276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dirty="0" smtClean="0">
                <a:solidFill>
                  <a:srgbClr val="0C45A6"/>
                </a:solidFill>
                <a:latin typeface="Montserrat Semi-Bold"/>
              </a:rPr>
              <a:t>Предложения </a:t>
            </a:r>
          </a:p>
          <a:p>
            <a:pPr algn="ctr"/>
            <a:r>
              <a:rPr lang="ru-RU" sz="3600" dirty="0" smtClean="0">
                <a:solidFill>
                  <a:srgbClr val="0C45A6"/>
                </a:solidFill>
                <a:latin typeface="Montserrat Semi-Bold"/>
              </a:rPr>
              <a:t>инновационные технологии</a:t>
            </a:r>
            <a:endParaRPr lang="en-US" sz="3600" dirty="0">
              <a:solidFill>
                <a:srgbClr val="0C45A6"/>
              </a:solidFill>
              <a:latin typeface="Montserrat Semi-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0" y="9378186"/>
            <a:ext cx="18288000" cy="908814"/>
          </a:xfrm>
          <a:prstGeom prst="rect">
            <a:avLst/>
          </a:prstGeom>
          <a:solidFill>
            <a:srgbClr val="FDCF60"/>
          </a:solidFill>
        </p:spPr>
      </p:sp>
      <p:pic>
        <p:nvPicPr>
          <p:cNvPr id="7" name="Рисунок 6" descr="Blue and White Simple Start-up Business Animated Presentation.png"/>
          <p:cNvPicPr>
            <a:picLocks noChangeAspect="1"/>
          </p:cNvPicPr>
          <p:nvPr/>
        </p:nvPicPr>
        <p:blipFill>
          <a:blip r:embed="rId2" cstate="print"/>
          <a:srcRect l="44140" r="5072"/>
          <a:stretch>
            <a:fillRect/>
          </a:stretch>
        </p:blipFill>
        <p:spPr>
          <a:xfrm>
            <a:off x="0" y="0"/>
            <a:ext cx="7997529" cy="9358342"/>
          </a:xfrm>
          <a:prstGeom prst="rect">
            <a:avLst/>
          </a:prstGeom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8643934" y="2428888"/>
            <a:ext cx="9644066" cy="4572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Montserrat "/>
                <a:cs typeface="Times New Roman" pitchFamily="18" charset="0"/>
              </a:rPr>
              <a:t> эффективное использование смешанного обучения – </a:t>
            </a:r>
            <a:r>
              <a:rPr lang="ru-RU" sz="2000" dirty="0" err="1" smtClean="0">
                <a:solidFill>
                  <a:srgbClr val="002060"/>
                </a:solidFill>
                <a:latin typeface="Montserrat "/>
                <a:cs typeface="Times New Roman" pitchFamily="18" charset="0"/>
              </a:rPr>
              <a:t>очно-дистанционного</a:t>
            </a:r>
            <a:endParaRPr lang="ru-RU" sz="2000" dirty="0" smtClean="0">
              <a:solidFill>
                <a:srgbClr val="002060"/>
              </a:solidFill>
              <a:latin typeface="Montserrat 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Montserrat 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Montserrat "/>
                <a:cs typeface="Times New Roman" pitchFamily="18" charset="0"/>
              </a:rPr>
              <a:t> дистанционное обучение требует развития компетенций ППС в использовании форм, методов проведения занятий и разработку заданий для обучающихся отличных от очного обучения</a:t>
            </a:r>
          </a:p>
          <a:p>
            <a:endParaRPr lang="ru-RU" sz="2000" dirty="0" smtClean="0">
              <a:solidFill>
                <a:srgbClr val="002060"/>
              </a:solidFill>
              <a:latin typeface="Montserrat 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Montserrat "/>
                <a:cs typeface="Times New Roman" pitchFamily="18" charset="0"/>
              </a:rPr>
              <a:t> новый формат методов обучения и заданий для достижения результатов обучения</a:t>
            </a:r>
          </a:p>
          <a:p>
            <a:endParaRPr lang="ru-RU" sz="2000" dirty="0" smtClean="0">
              <a:solidFill>
                <a:srgbClr val="002060"/>
              </a:solidFill>
              <a:latin typeface="Montserrat 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Montserrat "/>
                <a:cs typeface="Times New Roman" pitchFamily="18" charset="0"/>
              </a:rPr>
              <a:t> использовать несколько основных платформ для дистанционного обучения с целью мониторинга образовательного процесса</a:t>
            </a:r>
          </a:p>
          <a:p>
            <a:pPr lvl="0"/>
            <a:endParaRPr lang="ru-RU" sz="2000" dirty="0" smtClean="0">
              <a:solidFill>
                <a:srgbClr val="002060"/>
              </a:solidFill>
              <a:latin typeface="Montserrat 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Montserrat "/>
                <a:cs typeface="Times New Roman" pitchFamily="18" charset="0"/>
              </a:rPr>
              <a:t> повышение информационных компетенций ППС</a:t>
            </a:r>
          </a:p>
          <a:p>
            <a:pPr lvl="0"/>
            <a:endParaRPr lang="ru-RU" sz="2000" dirty="0" smtClean="0">
              <a:solidFill>
                <a:srgbClr val="002060"/>
              </a:solidFill>
              <a:latin typeface="Montserrat 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Montserrat "/>
                <a:cs typeface="Times New Roman" pitchFamily="18" charset="0"/>
              </a:rPr>
              <a:t> дистанционное обучение позволит активнее развивать разработку и реализацию совместных образовательных программ между вузами</a:t>
            </a:r>
          </a:p>
          <a:p>
            <a:endParaRPr lang="ru-RU" sz="2000" dirty="0" smtClean="0">
              <a:solidFill>
                <a:srgbClr val="002060"/>
              </a:solidFill>
              <a:latin typeface="Montserrat 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Montserrat "/>
                <a:cs typeface="Times New Roman" pitchFamily="18" charset="0"/>
              </a:rPr>
              <a:t> разработка открытых </a:t>
            </a:r>
            <a:r>
              <a:rPr lang="ru-RU" sz="2000" dirty="0" err="1" smtClean="0">
                <a:solidFill>
                  <a:srgbClr val="002060"/>
                </a:solidFill>
                <a:latin typeface="Montserrat "/>
                <a:cs typeface="Times New Roman" pitchFamily="18" charset="0"/>
              </a:rPr>
              <a:t>он-лайн</a:t>
            </a:r>
            <a:r>
              <a:rPr lang="ru-RU" sz="2000" dirty="0" smtClean="0">
                <a:solidFill>
                  <a:srgbClr val="002060"/>
                </a:solidFill>
                <a:latin typeface="Montserrat "/>
                <a:cs typeface="Times New Roman" pitchFamily="18" charset="0"/>
              </a:rPr>
              <a:t> курсов и предоставление вузам для предоставления обучающимся свободы выбора дисциплин (курсов) с последующим </a:t>
            </a:r>
            <a:r>
              <a:rPr lang="ru-RU" sz="2000" dirty="0" err="1" smtClean="0">
                <a:solidFill>
                  <a:srgbClr val="002060"/>
                </a:solidFill>
                <a:latin typeface="Montserrat "/>
                <a:cs typeface="Times New Roman" pitchFamily="18" charset="0"/>
              </a:rPr>
              <a:t>перезачетом</a:t>
            </a:r>
            <a:r>
              <a:rPr lang="ru-RU" sz="2000" dirty="0" smtClean="0">
                <a:solidFill>
                  <a:srgbClr val="002060"/>
                </a:solidFill>
                <a:latin typeface="Montserrat "/>
                <a:cs typeface="Times New Roman" pitchFamily="18" charset="0"/>
              </a:rPr>
              <a:t> достижений по этим дисциплинам  в вузе основного обучения</a:t>
            </a:r>
            <a:endParaRPr lang="ru-RU" sz="2000" dirty="0" smtClean="0">
              <a:solidFill>
                <a:srgbClr val="002060"/>
              </a:solidFill>
              <a:latin typeface="Montserrat 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7715240" y="535042"/>
            <a:ext cx="1057276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dirty="0" smtClean="0">
                <a:solidFill>
                  <a:srgbClr val="0C45A6"/>
                </a:solidFill>
                <a:latin typeface="Montserrat Semi-Bold"/>
              </a:rPr>
              <a:t>Предложения </a:t>
            </a:r>
          </a:p>
          <a:p>
            <a:pPr algn="ctr"/>
            <a:r>
              <a:rPr lang="ru-RU" sz="3600" dirty="0" smtClean="0">
                <a:solidFill>
                  <a:srgbClr val="0C45A6"/>
                </a:solidFill>
                <a:latin typeface="Montserrat Semi-Bold"/>
              </a:rPr>
              <a:t>дистанционные технологии обучения</a:t>
            </a:r>
            <a:endParaRPr lang="en-US" sz="3600" dirty="0">
              <a:solidFill>
                <a:srgbClr val="0C45A6"/>
              </a:solidFill>
              <a:latin typeface="Montserrat Semi-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215438" y="0"/>
            <a:ext cx="9072562" cy="10287000"/>
          </a:xfrm>
          <a:prstGeom prst="rect">
            <a:avLst/>
          </a:prstGeom>
          <a:solidFill>
            <a:srgbClr val="0C45A6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 l="18348" r="18185"/>
          <a:stretch>
            <a:fillRect/>
          </a:stretch>
        </p:blipFill>
        <p:spPr>
          <a:xfrm>
            <a:off x="9858380" y="1028700"/>
            <a:ext cx="7839464" cy="8229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190500" y="-36"/>
            <a:ext cx="2547890" cy="3088351"/>
          </a:xfrm>
          <a:prstGeom prst="rect">
            <a:avLst/>
          </a:prstGeom>
        </p:spPr>
      </p:pic>
      <p:sp>
        <p:nvSpPr>
          <p:cNvPr id="14" name="TextBox 3"/>
          <p:cNvSpPr txBox="1"/>
          <p:nvPr/>
        </p:nvSpPr>
        <p:spPr>
          <a:xfrm>
            <a:off x="428564" y="3786178"/>
            <a:ext cx="8501122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4800" dirty="0" smtClean="0">
                <a:solidFill>
                  <a:srgbClr val="0C45A6"/>
                </a:solidFill>
                <a:latin typeface="Montserrat Semi-Bold Bold"/>
              </a:rPr>
              <a:t> Сравнительная карта  медицинских ВУЗов </a:t>
            </a:r>
          </a:p>
          <a:p>
            <a:pPr algn="ctr"/>
            <a:r>
              <a:rPr lang="ru-RU" sz="4800" dirty="0" smtClean="0">
                <a:solidFill>
                  <a:srgbClr val="0C45A6"/>
                </a:solidFill>
                <a:latin typeface="Montserrat Semi-Bold Bold"/>
              </a:rPr>
              <a:t>по технологиям обучения </a:t>
            </a:r>
            <a:endParaRPr lang="en-US" sz="4800" dirty="0">
              <a:solidFill>
                <a:srgbClr val="0C45A6"/>
              </a:solidFill>
              <a:latin typeface="Montserrat Semi-Bold Bold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71504" y="9644094"/>
            <a:ext cx="9644066" cy="457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Montserrat "/>
                <a:cs typeface="Times New Roman" pitchFamily="18" charset="0"/>
              </a:rPr>
              <a:t>Указаны Вузы имеющие уровень подготовки «</a:t>
            </a:r>
            <a:r>
              <a:rPr lang="ru-RU" sz="2000" dirty="0" err="1" smtClean="0">
                <a:solidFill>
                  <a:srgbClr val="002060"/>
                </a:solidFill>
                <a:latin typeface="Montserrat "/>
                <a:cs typeface="Times New Roman" pitchFamily="18" charset="0"/>
              </a:rPr>
              <a:t>Бакалавриат</a:t>
            </a:r>
            <a:r>
              <a:rPr lang="ru-RU" sz="2000" dirty="0" smtClean="0">
                <a:solidFill>
                  <a:srgbClr val="002060"/>
                </a:solidFill>
                <a:latin typeface="Montserrat "/>
                <a:cs typeface="Times New Roman" pitchFamily="18" charset="0"/>
              </a:rPr>
              <a:t>» </a:t>
            </a:r>
            <a:endParaRPr lang="ru-RU" sz="2000" dirty="0" smtClean="0">
              <a:solidFill>
                <a:srgbClr val="002060"/>
              </a:solidFill>
              <a:latin typeface="Montserrat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5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378186"/>
            <a:ext cx="18288000" cy="908814"/>
          </a:xfrm>
          <a:prstGeom prst="rect">
            <a:avLst/>
          </a:prstGeom>
          <a:solidFill>
            <a:srgbClr val="16214B">
              <a:alpha val="67843"/>
            </a:srgbClr>
          </a:solidFill>
        </p:spPr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46720"/>
          <a:ext cx="18288001" cy="8778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11207"/>
                <a:gridCol w="1706792"/>
                <a:gridCol w="1651001"/>
                <a:gridCol w="1714499"/>
                <a:gridCol w="1905000"/>
                <a:gridCol w="2285999"/>
                <a:gridCol w="2032000"/>
                <a:gridCol w="1460501"/>
                <a:gridCol w="1460501"/>
                <a:gridCol w="14605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Montserrat Semi-Bold Bold" charset="-52"/>
                        </a:rPr>
                        <a:t>Технологии</a:t>
                      </a:r>
                      <a:endParaRPr lang="ru-RU" sz="1600" dirty="0">
                        <a:solidFill>
                          <a:srgbClr val="FFFF00"/>
                        </a:solidFill>
                        <a:latin typeface="Montserrat Semi-Bold Bold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Montserrat Semi-Bold Bold" charset="-52"/>
                        </a:rPr>
                        <a:t>ЮКМА</a:t>
                      </a:r>
                      <a:endParaRPr lang="ru-RU" sz="1600" dirty="0">
                        <a:solidFill>
                          <a:srgbClr val="FFFF00"/>
                        </a:solidFill>
                        <a:latin typeface="Montserrat Semi-Bold Bold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Montserrat Semi-Bold Bold" charset="-52"/>
                        </a:rPr>
                        <a:t>МУА</a:t>
                      </a:r>
                      <a:endParaRPr lang="ru-RU" sz="1600" dirty="0">
                        <a:solidFill>
                          <a:srgbClr val="FFFF00"/>
                        </a:solidFill>
                        <a:latin typeface="Montserrat Semi-Bold Bold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Montserrat Semi-Bold Bold" charset="-52"/>
                        </a:rPr>
                        <a:t>МУС</a:t>
                      </a:r>
                      <a:endParaRPr lang="ru-RU" sz="1600" dirty="0">
                        <a:solidFill>
                          <a:srgbClr val="FFFF00"/>
                        </a:solidFill>
                        <a:latin typeface="Montserrat Semi-Bold Bold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Montserrat Semi-Bold Bold" charset="-52"/>
                        </a:rPr>
                        <a:t>МУК</a:t>
                      </a:r>
                      <a:endParaRPr lang="ru-RU" sz="1600" dirty="0">
                        <a:solidFill>
                          <a:srgbClr val="FFFF00"/>
                        </a:solidFill>
                        <a:latin typeface="Montserrat Semi-Bold Bold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Montserrat Semi-Bold Bold" charset="-52"/>
                        </a:rPr>
                        <a:t>КРМУ</a:t>
                      </a:r>
                      <a:endParaRPr lang="ru-RU" sz="1600" dirty="0">
                        <a:solidFill>
                          <a:srgbClr val="FFFF00"/>
                        </a:solidFill>
                        <a:latin typeface="Montserrat Semi-Bold Bold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rgbClr val="FFFF00"/>
                          </a:solidFill>
                          <a:latin typeface="Montserrat Semi-Bold Bold" charset="-52"/>
                        </a:rPr>
                        <a:t>КазНМУ</a:t>
                      </a:r>
                      <a:endParaRPr lang="ru-RU" sz="1600" dirty="0">
                        <a:solidFill>
                          <a:srgbClr val="FFFF00"/>
                        </a:solidFill>
                        <a:latin typeface="Montserrat Semi-Bold Bold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Montserrat Semi-Bold Bold" charset="-52"/>
                        </a:rPr>
                        <a:t>ЗКМУ</a:t>
                      </a:r>
                      <a:endParaRPr lang="ru-RU" sz="1600" dirty="0">
                        <a:solidFill>
                          <a:srgbClr val="FFFF00"/>
                        </a:solidFill>
                        <a:latin typeface="Montserrat Semi-Bold Bold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rgbClr val="FFFF00"/>
                          </a:solidFill>
                          <a:latin typeface="Montserrat Semi-Bold Bold" charset="-52"/>
                        </a:rPr>
                        <a:t>КазМУНО</a:t>
                      </a:r>
                      <a:endParaRPr lang="ru-RU" sz="1600" dirty="0">
                        <a:solidFill>
                          <a:srgbClr val="FFFF00"/>
                        </a:solidFill>
                        <a:latin typeface="Montserrat Semi-Bold Bold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Montserrat Semi-Bold Bold" charset="-52"/>
                        </a:rPr>
                        <a:t>КМУ «ВШОЗ»</a:t>
                      </a:r>
                      <a:endParaRPr lang="ru-RU" sz="1600" dirty="0">
                        <a:solidFill>
                          <a:srgbClr val="FFFF00"/>
                        </a:solidFill>
                        <a:latin typeface="Montserrat Semi-Bold Bold" charset="-52"/>
                      </a:endParaRPr>
                    </a:p>
                  </a:txBody>
                  <a:tcPr/>
                </a:tc>
              </a:tr>
              <a:tr h="12782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CBL, PBL,  TBL,  SBL,  RBL, CLIL (Content and Language Integrated Learning); Project BL</a:t>
                      </a:r>
                      <a:endParaRPr lang="ru-RU" sz="1600" b="1" i="0" u="none" kern="1200" dirty="0" smtClean="0">
                        <a:solidFill>
                          <a:schemeClr val="bg1"/>
                        </a:solidFill>
                        <a:latin typeface="Montserrat 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D -PBL</a:t>
                      </a:r>
                      <a:endParaRPr lang="ru-RU" sz="1600" b="1" i="0" u="none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1" i="0" u="none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TBL </a:t>
                      </a:r>
                      <a:endParaRPr lang="ru-RU" sz="1600" b="1" i="0" u="none" kern="1200" dirty="0" smtClean="0">
                        <a:solidFill>
                          <a:schemeClr val="bg1"/>
                        </a:solidFill>
                        <a:latin typeface="Montserrat "/>
                        <a:ea typeface="+mn-ea"/>
                        <a:cs typeface="+mn-cs"/>
                      </a:endParaRPr>
                    </a:p>
                    <a:p>
                      <a:pPr lvl="0" algn="ctr"/>
                      <a:r>
                        <a:rPr lang="en-US" sz="1600" b="1" i="0" u="none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CBL </a:t>
                      </a:r>
                      <a:endParaRPr lang="ru-RU" sz="1600" b="1" i="0" u="none" kern="1200" dirty="0" smtClean="0">
                        <a:solidFill>
                          <a:schemeClr val="bg1"/>
                        </a:solidFill>
                        <a:latin typeface="Montserrat "/>
                        <a:ea typeface="+mn-ea"/>
                        <a:cs typeface="+mn-cs"/>
                      </a:endParaRPr>
                    </a:p>
                    <a:p>
                      <a:pPr lvl="0" algn="ctr"/>
                      <a:r>
                        <a:rPr lang="en-US" sz="1600" b="1" i="0" u="none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RBL </a:t>
                      </a:r>
                      <a:endParaRPr lang="ru-RU" sz="1600" b="1" i="0" u="none" kern="1200" dirty="0" smtClean="0">
                        <a:solidFill>
                          <a:schemeClr val="bg1"/>
                        </a:solidFill>
                        <a:latin typeface="Montserrat 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PBL</a:t>
                      </a:r>
                      <a:endParaRPr lang="ru-RU" sz="1600" b="1" i="0" u="none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="1" i="0" u="none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+</a:t>
                      </a:r>
                      <a:endParaRPr lang="ru-RU" sz="1600" b="1" i="0" u="none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dirty="0" smtClean="0">
                          <a:solidFill>
                            <a:schemeClr val="bg1"/>
                          </a:solidFill>
                          <a:latin typeface="Montserrat "/>
                        </a:rPr>
                        <a:t>+</a:t>
                      </a:r>
                      <a:endParaRPr lang="ru-RU" sz="1600" b="1" i="0" u="none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dirty="0" smtClean="0">
                          <a:solidFill>
                            <a:schemeClr val="bg1"/>
                          </a:solidFill>
                          <a:latin typeface="Montserrat "/>
                        </a:rPr>
                        <a:t>+</a:t>
                      </a:r>
                      <a:endParaRPr lang="ru-RU" sz="1600" b="1" i="0" u="none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TBL</a:t>
                      </a:r>
                      <a:endParaRPr lang="ru-RU" sz="1600" b="1" i="0" u="none" kern="1200" dirty="0" smtClean="0">
                        <a:solidFill>
                          <a:schemeClr val="bg1"/>
                        </a:solidFill>
                        <a:latin typeface="Montserrat 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1" i="0" u="none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PBL</a:t>
                      </a:r>
                      <a:endParaRPr lang="ru-RU" sz="1600" b="1" i="0" u="none" kern="1200" dirty="0" smtClean="0">
                        <a:solidFill>
                          <a:schemeClr val="bg1"/>
                        </a:solidFill>
                        <a:latin typeface="Montserrat 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1" i="0" u="none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CBL </a:t>
                      </a:r>
                      <a:endParaRPr lang="ru-RU" sz="1600" b="1" i="0" u="none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CBL </a:t>
                      </a:r>
                    </a:p>
                    <a:p>
                      <a:pPr algn="ctr"/>
                      <a:r>
                        <a:rPr lang="en-US" sz="1600" b="1" i="0" u="none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TBL</a:t>
                      </a:r>
                      <a:endParaRPr lang="ru-RU" sz="1600" b="1" i="0" u="none" kern="1200" dirty="0" smtClean="0">
                        <a:solidFill>
                          <a:schemeClr val="bg1"/>
                        </a:solidFill>
                        <a:latin typeface="Montserrat 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1" i="0" u="none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PBL </a:t>
                      </a:r>
                      <a:endParaRPr lang="ru-RU" sz="1600" b="1" i="0" u="none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dirty="0" smtClean="0">
                          <a:solidFill>
                            <a:schemeClr val="bg1"/>
                          </a:solidFill>
                          <a:latin typeface="Montserrat "/>
                        </a:rPr>
                        <a:t>+</a:t>
                      </a:r>
                      <a:endParaRPr lang="ru-RU" sz="1600" b="1" i="0" u="none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TBL</a:t>
                      </a:r>
                      <a:endParaRPr lang="ru-RU" sz="1600" b="1" i="0" u="none" kern="1200" dirty="0" smtClean="0">
                        <a:solidFill>
                          <a:schemeClr val="bg1"/>
                        </a:solidFill>
                        <a:latin typeface="Montserrat 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600" b="1" i="0" u="none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PBL</a:t>
                      </a:r>
                      <a:endParaRPr lang="ru-RU" sz="1600" b="1" i="0" u="none" kern="1200" dirty="0" smtClean="0">
                        <a:solidFill>
                          <a:schemeClr val="bg1"/>
                        </a:solidFill>
                        <a:latin typeface="Montserrat 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TBL</a:t>
                      </a:r>
                      <a:endParaRPr lang="ru-RU" sz="1600" b="1" i="0" u="none" kern="1200" dirty="0" smtClean="0">
                        <a:solidFill>
                          <a:schemeClr val="bg1"/>
                        </a:solidFill>
                        <a:latin typeface="Montserrat 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600" b="1" i="0" u="none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Soft skills</a:t>
                      </a:r>
                      <a:endParaRPr lang="ru-RU" sz="1600" b="1" kern="1200" dirty="0" smtClean="0">
                        <a:solidFill>
                          <a:schemeClr val="bg1"/>
                        </a:solidFill>
                        <a:latin typeface="Montserrat 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(критическое мышление и </a:t>
                      </a:r>
                      <a:r>
                        <a:rPr lang="ru-RU" sz="1600" b="1" kern="1200" dirty="0" err="1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др</a:t>
                      </a: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)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 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 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 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 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 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 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 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 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 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Ролевая игра, мозговой штурм, ситуационные задачи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 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 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 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 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 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 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 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 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 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Портал 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интерактивное обучение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 "/>
                        </a:rPr>
                        <a:t>видеоматериалы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интерактивные тренажеры на портале </a:t>
                      </a:r>
                      <a:r>
                        <a:rPr lang="en-US" sz="1600" b="1" u="sng" kern="1200" dirty="0" err="1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trens</a:t>
                      </a:r>
                      <a:r>
                        <a:rPr lang="ru-RU" sz="1600" b="1" u="sng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600" b="1" u="sng" kern="1200" dirty="0" err="1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amu</a:t>
                      </a:r>
                      <a:r>
                        <a:rPr lang="ru-RU" sz="1600" b="1" u="sng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600" b="1" u="sng" kern="1200" dirty="0" err="1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kz</a:t>
                      </a:r>
                      <a:r>
                        <a:rPr lang="en-US" sz="1600" b="1" u="sng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и </a:t>
                      </a:r>
                      <a:r>
                        <a:rPr lang="en-US" sz="1600" b="1" u="sng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dl</a:t>
                      </a:r>
                      <a:r>
                        <a:rPr lang="ru-RU" sz="1600" b="1" u="sng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600" b="1" u="sng" kern="1200" dirty="0" err="1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amu</a:t>
                      </a:r>
                      <a:r>
                        <a:rPr lang="ru-RU" sz="1600" b="1" u="sng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600" b="1" u="sng" kern="1200" dirty="0" err="1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kz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err="1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видеотренажеры</a:t>
                      </a: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видеолекции</a:t>
                      </a: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 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Сценарии медицинской симуляции, Стандартизированные пациенты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 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 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 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 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 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 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 "/>
                        </a:rPr>
                        <a:t>Интегрированное обучение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 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 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 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лекции с междисциплинарным подходом с двумя лекторами, опережающая самостоятельная работа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 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 "/>
                        </a:rPr>
                        <a:t>Другие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 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метод по Колбу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 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выездная интернатура</a:t>
                      </a:r>
                    </a:p>
                    <a:p>
                      <a:pPr algn="ctr"/>
                      <a:r>
                        <a:rPr lang="ru-RU" sz="1600" b="1" kern="1200" dirty="0" err="1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Портфолио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 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дебрифинг</a:t>
                      </a: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  (тренинги в ЦПН), 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CBD</a:t>
                      </a: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DOPS</a:t>
                      </a:r>
                      <a:endParaRPr lang="ru-RU" sz="1600" b="1" kern="1200" dirty="0" smtClean="0">
                        <a:solidFill>
                          <a:schemeClr val="bg1"/>
                        </a:solidFill>
                        <a:latin typeface="Montserrat 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 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  <a:latin typeface="Montserrat "/>
                        </a:rPr>
                        <a:t>дис</a:t>
                      </a:r>
                      <a:endParaRPr lang="ru-RU" sz="1600" b="1" dirty="0" smtClean="0">
                        <a:solidFill>
                          <a:schemeClr val="bg1"/>
                        </a:solidFill>
                        <a:latin typeface="Montserrat "/>
                      </a:endParaRPr>
                    </a:p>
                    <a:p>
                      <a:pPr algn="ctr"/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  <a:latin typeface="Montserrat "/>
                        </a:rPr>
                        <a:t>куссия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Обучение+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Montserrat "/>
                          <a:ea typeface="+mn-ea"/>
                          <a:cs typeface="+mn-cs"/>
                        </a:rPr>
                        <a:t> консалтинг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tserrat 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5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31217" y="442939"/>
            <a:ext cx="9465367" cy="894477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929686" y="650808"/>
            <a:ext cx="9358314" cy="8494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Montserrat Semi-Bold Bold" charset="-52"/>
                <a:cs typeface="Times New Roman" pitchFamily="18" charset="0"/>
              </a:rPr>
              <a:t>Реализация  «Концепции  реформирования медицинского и фармацевтического образования Республики Казахстан 2006-2010гг.»</a:t>
            </a:r>
          </a:p>
          <a:p>
            <a:endParaRPr lang="ru-RU" sz="4000" dirty="0" smtClean="0">
              <a:solidFill>
                <a:schemeClr val="bg1"/>
              </a:solidFill>
              <a:latin typeface="Montserrat Semi-Bold Bold" charset="-52"/>
              <a:cs typeface="Times New Roman" pitchFamily="18" charset="0"/>
            </a:endParaRPr>
          </a:p>
          <a:p>
            <a:endParaRPr lang="ru-RU" sz="4000" dirty="0" smtClean="0">
              <a:solidFill>
                <a:schemeClr val="bg1"/>
              </a:solidFill>
              <a:latin typeface="Montserrat Semi-Bold Bold" charset="-52"/>
              <a:cs typeface="Times New Roman" pitchFamily="18" charset="0"/>
            </a:endParaRPr>
          </a:p>
          <a:p>
            <a:endParaRPr lang="ru-RU" sz="4000" dirty="0" smtClean="0">
              <a:solidFill>
                <a:schemeClr val="bg1"/>
              </a:solidFill>
              <a:latin typeface="Montserrat Semi-Bold Bold" charset="-52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Montserrat Semi-Bold Bold" charset="-52"/>
                <a:cs typeface="Times New Roman" pitchFamily="18" charset="0"/>
              </a:rPr>
              <a:t>Началась полномасштабная реформа медицинского образования и науки</a:t>
            </a:r>
          </a:p>
          <a:p>
            <a:pPr algn="ctr"/>
            <a:endParaRPr lang="ru-RU" sz="2400" dirty="0" smtClean="0">
              <a:solidFill>
                <a:schemeClr val="bg1"/>
              </a:solidFill>
              <a:latin typeface="Montserrat Semi-Bold Bold" charset="-52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Montserrat Semi-Bold Bold" charset="-52"/>
                <a:cs typeface="Times New Roman" pitchFamily="18" charset="0"/>
              </a:rPr>
              <a:t>ППС ВУЗов были направлены на стажировки и обучение лучшим международным практикам </a:t>
            </a:r>
          </a:p>
          <a:p>
            <a:pPr algn="ctr">
              <a:buFont typeface="Wingdings" pitchFamily="2" charset="2"/>
              <a:buChar char="ü"/>
            </a:pPr>
            <a:endParaRPr lang="ru-RU" sz="2400" dirty="0" smtClean="0">
              <a:solidFill>
                <a:schemeClr val="bg1"/>
              </a:solidFill>
              <a:latin typeface="Montserrat Semi-Bold Bold" charset="-52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Montserrat Semi-Bold Bold" charset="-52"/>
                <a:cs typeface="Times New Roman" pitchFamily="18" charset="0"/>
              </a:rPr>
              <a:t>Изучены и внедрены в практику инновационные методы преподавания в медицинских ВУЗах. </a:t>
            </a:r>
          </a:p>
          <a:p>
            <a:endParaRPr lang="en-US" sz="4000" dirty="0">
              <a:solidFill>
                <a:srgbClr val="FFFFFF"/>
              </a:solidFill>
              <a:latin typeface="Montserrat Semi-Bold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0" y="9378186"/>
            <a:ext cx="18288000" cy="908814"/>
          </a:xfrm>
          <a:prstGeom prst="rect">
            <a:avLst/>
          </a:prstGeom>
          <a:solidFill>
            <a:srgbClr val="16214B">
              <a:alpha val="67843"/>
            </a:srgbClr>
          </a:solidFill>
        </p:spPr>
      </p:sp>
      <p:sp>
        <p:nvSpPr>
          <p:cNvPr id="5" name="Прямоугольник 4"/>
          <p:cNvSpPr/>
          <p:nvPr/>
        </p:nvSpPr>
        <p:spPr>
          <a:xfrm>
            <a:off x="10929950" y="9644094"/>
            <a:ext cx="7120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tserrat Semi-Bold Bold" charset="-52"/>
                <a:cs typeface="Times New Roman" pitchFamily="18" charset="0"/>
              </a:rPr>
              <a:t>*(утв. Указом Президента РК от 13.09.2004 г.   № 1438). 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12858776" y="4143368"/>
            <a:ext cx="928694" cy="1143008"/>
          </a:xfrm>
          <a:prstGeom prst="down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0715636" y="8572524"/>
            <a:ext cx="4929222" cy="35719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644198" y="5572128"/>
            <a:ext cx="7286676" cy="92869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696" y="7000888"/>
            <a:ext cx="8358246" cy="107157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2"/>
          <p:cNvGrpSpPr/>
          <p:nvPr/>
        </p:nvGrpSpPr>
        <p:grpSpPr>
          <a:xfrm>
            <a:off x="1028700" y="428592"/>
            <a:ext cx="11901514" cy="10799285"/>
            <a:chOff x="0" y="-2023480"/>
            <a:chExt cx="15868685" cy="14399048"/>
          </a:xfrm>
        </p:grpSpPr>
        <p:sp>
          <p:nvSpPr>
            <p:cNvPr id="3" name="AutoShape 3"/>
            <p:cNvSpPr/>
            <p:nvPr/>
          </p:nvSpPr>
          <p:spPr>
            <a:xfrm>
              <a:off x="0" y="1215044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500795"/>
              <a:ext cx="11868157" cy="108747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lvl="0" indent="-457200"/>
              <a:r>
                <a:rPr lang="ru-RU" sz="2000" dirty="0" smtClean="0">
                  <a:latin typeface="Montserrat "/>
                  <a:cs typeface="Times New Roman" pitchFamily="18" charset="0"/>
                </a:rPr>
                <a:t>	Совершенствование нормативно-правовой базы медицинского и фармацевтического образования.</a:t>
              </a:r>
            </a:p>
            <a:p>
              <a:pPr marL="457200" lvl="0" indent="-457200"/>
              <a:endParaRPr lang="ru-RU" sz="2000" dirty="0" smtClean="0">
                <a:latin typeface="Montserrat "/>
                <a:cs typeface="Times New Roman" pitchFamily="18" charset="0"/>
              </a:endParaRPr>
            </a:p>
            <a:p>
              <a:pPr marL="457200" lvl="0" indent="-457200"/>
              <a:r>
                <a:rPr lang="ru-RU" sz="2000" dirty="0" smtClean="0">
                  <a:latin typeface="Montserrat "/>
                </a:rPr>
                <a:t>	Внедрение новых подходов к отбору и приему</a:t>
              </a:r>
              <a:r>
                <a:rPr lang="ru-RU" sz="2000" i="1" dirty="0" smtClean="0">
                  <a:latin typeface="Montserrat "/>
                </a:rPr>
                <a:t> </a:t>
              </a:r>
              <a:r>
                <a:rPr lang="ru-RU" sz="2000" dirty="0" smtClean="0">
                  <a:latin typeface="Montserrat "/>
                </a:rPr>
                <a:t>граждан</a:t>
              </a:r>
              <a:r>
                <a:rPr lang="ru-RU" sz="2000" i="1" dirty="0" smtClean="0">
                  <a:latin typeface="Montserrat "/>
                </a:rPr>
                <a:t> </a:t>
              </a:r>
              <a:r>
                <a:rPr lang="ru-RU" sz="2000" dirty="0" smtClean="0">
                  <a:latin typeface="Montserrat "/>
                </a:rPr>
                <a:t>в медицинские организации образования</a:t>
              </a:r>
              <a:r>
                <a:rPr lang="ru-RU" sz="2000" i="1" dirty="0" smtClean="0">
                  <a:latin typeface="Montserrat "/>
                </a:rPr>
                <a:t> </a:t>
              </a:r>
              <a:r>
                <a:rPr lang="ru-RU" sz="2000" dirty="0" smtClean="0">
                  <a:latin typeface="Montserrat "/>
                </a:rPr>
                <a:t>республики с 2005 года </a:t>
              </a:r>
            </a:p>
            <a:p>
              <a:pPr marL="457200" lvl="0" indent="-457200"/>
              <a:endParaRPr lang="ru-RU" sz="2000" dirty="0" smtClean="0">
                <a:latin typeface="Montserrat "/>
              </a:endParaRPr>
            </a:p>
            <a:p>
              <a:pPr marL="457200" lvl="0" indent="-457200"/>
              <a:r>
                <a:rPr lang="ru-RU" sz="2000" dirty="0" smtClean="0">
                  <a:latin typeface="Montserrat "/>
                </a:rPr>
                <a:t>	Совершенствование системы финансирования и укрепления материально-технической базы медицинских организаций образования </a:t>
              </a:r>
            </a:p>
            <a:p>
              <a:pPr marL="457200" lvl="0" indent="-457200"/>
              <a:r>
                <a:rPr lang="ru-RU" sz="2000" dirty="0" smtClean="0">
                  <a:latin typeface="Montserrat "/>
                </a:rPr>
                <a:t> </a:t>
              </a:r>
            </a:p>
            <a:p>
              <a:pPr marL="457200" lvl="0" indent="-457200"/>
              <a:r>
                <a:rPr lang="ru-RU" sz="2000" dirty="0" smtClean="0">
                  <a:latin typeface="Montserrat "/>
                </a:rPr>
                <a:t>	Совершенствование управления медицинским образованием, внедрение системы менеджмента </a:t>
              </a:r>
            </a:p>
            <a:p>
              <a:pPr marL="457200" lvl="0" indent="-457200"/>
              <a:endParaRPr lang="ru-RU" sz="2000" dirty="0" smtClean="0">
                <a:latin typeface="Montserrat "/>
              </a:endParaRPr>
            </a:p>
            <a:p>
              <a:pPr marL="457200" lvl="0" indent="-457200"/>
              <a:r>
                <a:rPr lang="ru-RU" sz="2000" dirty="0" smtClean="0">
                  <a:latin typeface="Montserrat "/>
                </a:rPr>
                <a:t>	Создание новой системы подготовки, оценки качества и уровня профессиональной компетенции медицинских и фармацевтических кадров с учетом  международных  требований </a:t>
              </a:r>
            </a:p>
            <a:p>
              <a:pPr marL="457200" lvl="0" indent="-457200"/>
              <a:endParaRPr lang="ru-RU" sz="2000" dirty="0" smtClean="0">
                <a:latin typeface="Montserrat "/>
              </a:endParaRPr>
            </a:p>
            <a:p>
              <a:pPr marL="457200" lvl="0" indent="-457200"/>
              <a:r>
                <a:rPr lang="ru-RU" sz="2000" dirty="0" smtClean="0">
                  <a:latin typeface="Montserrat "/>
                </a:rPr>
                <a:t>	Сертификация и лицензирование специалистов</a:t>
              </a:r>
            </a:p>
            <a:p>
              <a:pPr marL="457200" lvl="0" indent="-457200"/>
              <a:endParaRPr lang="ru-RU" sz="2000" dirty="0" smtClean="0">
                <a:latin typeface="Montserrat "/>
              </a:endParaRPr>
            </a:p>
            <a:p>
              <a:pPr lvl="1"/>
              <a:r>
                <a:rPr lang="ru-RU" sz="2000" dirty="0" smtClean="0">
                  <a:latin typeface="Montserrat "/>
                </a:rPr>
                <a:t>Изменение структуры подготовки медицинских и фармацевтических кадров было направлено на гармонизацию системы подготовки   медицинских специалистов с Европейскими принципами 3-уровневой системы высшего образования. </a:t>
              </a:r>
            </a:p>
            <a:p>
              <a:pPr marL="457200" lvl="0" indent="-457200"/>
              <a:r>
                <a:rPr lang="ru-RU" sz="2000" dirty="0" smtClean="0">
                  <a:latin typeface="Montserrat "/>
                </a:rPr>
                <a:t> </a:t>
              </a:r>
            </a:p>
            <a:p>
              <a:pPr lvl="0">
                <a:lnSpc>
                  <a:spcPts val="3599"/>
                </a:lnSpc>
              </a:pPr>
              <a:endParaRPr lang="zh-CN" altLang="en-US" sz="2000" dirty="0" smtClean="0">
                <a:solidFill>
                  <a:srgbClr val="1C1C1C"/>
                </a:solidFill>
                <a:latin typeface="Montserrat "/>
                <a:ea typeface="微软雅黑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023480"/>
              <a:ext cx="15868685" cy="29409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ru-RU" sz="7200" dirty="0" smtClean="0">
                  <a:solidFill>
                    <a:srgbClr val="0C45A6"/>
                  </a:solidFill>
                  <a:latin typeface="Montserrat Semi-Bold"/>
                </a:rPr>
                <a:t>Основные направления</a:t>
              </a:r>
            </a:p>
            <a:p>
              <a:pPr>
                <a:lnSpc>
                  <a:spcPts val="8640"/>
                </a:lnSpc>
              </a:pPr>
              <a:r>
                <a:rPr lang="ru-RU" sz="7200" dirty="0" smtClean="0">
                  <a:solidFill>
                    <a:srgbClr val="0C45A6"/>
                  </a:solidFill>
                  <a:latin typeface="Montserrat Semi-Bold"/>
                </a:rPr>
                <a:t>Концепции</a:t>
              </a:r>
              <a:endParaRPr lang="en-US" sz="7200" dirty="0">
                <a:solidFill>
                  <a:srgbClr val="0C45A6"/>
                </a:solidFill>
                <a:latin typeface="Montserrat Semi-Bold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923586" y="214278"/>
            <a:ext cx="5364478" cy="5203544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5688" y="7000888"/>
            <a:ext cx="877968" cy="10715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644198" y="5214938"/>
            <a:ext cx="78581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dirty="0" smtClean="0">
              <a:latin typeface="Montserrat "/>
            </a:endParaRPr>
          </a:p>
          <a:p>
            <a:pPr lvl="0"/>
            <a:r>
              <a:rPr lang="ru-RU" sz="2000" dirty="0" smtClean="0">
                <a:latin typeface="Montserrat "/>
              </a:rPr>
              <a:t>Изменение содержания образования, внедрение новых образовательных технологий включают </a:t>
            </a:r>
            <a:r>
              <a:rPr lang="ru-RU" sz="2000" dirty="0" err="1" smtClean="0">
                <a:latin typeface="Montserrat "/>
              </a:rPr>
              <a:t>компетентностный</a:t>
            </a:r>
            <a:r>
              <a:rPr lang="ru-RU" sz="2000" dirty="0" smtClean="0">
                <a:latin typeface="Montserrat "/>
              </a:rPr>
              <a:t> подход</a:t>
            </a:r>
          </a:p>
          <a:p>
            <a:pPr lvl="0"/>
            <a:r>
              <a:rPr lang="ru-RU" sz="2000" dirty="0" smtClean="0">
                <a:latin typeface="Montserrat "/>
              </a:rPr>
              <a:t> </a:t>
            </a:r>
          </a:p>
          <a:p>
            <a:pPr lvl="0"/>
            <a:r>
              <a:rPr lang="ru-RU" sz="2000" dirty="0" smtClean="0">
                <a:latin typeface="Montserrat "/>
              </a:rPr>
              <a:t>Внедрение аккредитации медицинских организаций образования с привлечением независимых экспертов</a:t>
            </a:r>
          </a:p>
          <a:p>
            <a:pPr lvl="0"/>
            <a:r>
              <a:rPr lang="ru-RU" sz="2000" dirty="0" smtClean="0">
                <a:latin typeface="Montserrat "/>
              </a:rPr>
              <a:t> </a:t>
            </a:r>
          </a:p>
          <a:p>
            <a:pPr lvl="0"/>
            <a:r>
              <a:rPr lang="ru-RU" sz="2000" dirty="0" smtClean="0">
                <a:latin typeface="Montserrat "/>
              </a:rPr>
              <a:t>Повышение мотивации у студентов и преподавателей в достижении высоких результатов процесса обучения </a:t>
            </a:r>
          </a:p>
          <a:p>
            <a:pPr lvl="0"/>
            <a:endParaRPr lang="ru-RU" sz="2000" dirty="0" smtClean="0">
              <a:latin typeface="Montserrat "/>
            </a:endParaRPr>
          </a:p>
          <a:p>
            <a:pPr lvl="0"/>
            <a:r>
              <a:rPr lang="ru-RU" sz="2000" dirty="0" smtClean="0">
                <a:latin typeface="Montserrat "/>
              </a:rPr>
              <a:t>Укрепление и развитие потенциала ППС было осуществлено путем обучения  ППС в рамках реализации  инвестиционного проекта «Передача технологий и проведение институциональной реформы в секторе здравоохранения Республики Казахстан» 2010-2013 </a:t>
            </a:r>
            <a:endParaRPr lang="ru-RU" sz="2000" dirty="0">
              <a:latin typeface="Montserrat 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501322" y="4357682"/>
            <a:ext cx="877968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74" y="214314"/>
            <a:ext cx="9384578" cy="278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НПЗ\Desktop\Новая папка (2)\IMG_70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58380" y="642906"/>
            <a:ext cx="707236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 descr="C:\Users\НПЗ\Desktop\Новая папка (2)\P1010049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29818" y="5214938"/>
            <a:ext cx="700092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"/>
          <p:cNvGrpSpPr/>
          <p:nvPr/>
        </p:nvGrpSpPr>
        <p:grpSpPr>
          <a:xfrm>
            <a:off x="1096020" y="4626205"/>
            <a:ext cx="6450066" cy="4618896"/>
            <a:chOff x="0" y="0"/>
            <a:chExt cx="1835257" cy="1314229"/>
          </a:xfrm>
        </p:grpSpPr>
        <p:sp>
          <p:nvSpPr>
            <p:cNvPr id="10" name="Freeform 3"/>
            <p:cNvSpPr/>
            <p:nvPr/>
          </p:nvSpPr>
          <p:spPr>
            <a:xfrm>
              <a:off x="0" y="0"/>
              <a:ext cx="1835257" cy="1314229"/>
            </a:xfrm>
            <a:custGeom>
              <a:avLst/>
              <a:gdLst/>
              <a:ahLst/>
              <a:cxnLst/>
              <a:rect l="l" t="t" r="r" b="b"/>
              <a:pathLst>
                <a:path w="1835257" h="1314229">
                  <a:moveTo>
                    <a:pt x="1710797" y="1314229"/>
                  </a:moveTo>
                  <a:lnTo>
                    <a:pt x="124460" y="1314229"/>
                  </a:lnTo>
                  <a:cubicBezTo>
                    <a:pt x="55880" y="1314229"/>
                    <a:pt x="0" y="1258349"/>
                    <a:pt x="0" y="11897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10797" y="0"/>
                  </a:lnTo>
                  <a:cubicBezTo>
                    <a:pt x="1779377" y="0"/>
                    <a:pt x="1835257" y="55880"/>
                    <a:pt x="1835257" y="124460"/>
                  </a:cubicBezTo>
                  <a:lnTo>
                    <a:pt x="1835257" y="1189769"/>
                  </a:lnTo>
                  <a:cubicBezTo>
                    <a:pt x="1835257" y="1258349"/>
                    <a:pt x="1779377" y="1314229"/>
                    <a:pt x="1710797" y="13142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8"/>
          <p:cNvGrpSpPr/>
          <p:nvPr/>
        </p:nvGrpSpPr>
        <p:grpSpPr>
          <a:xfrm>
            <a:off x="1096020" y="3368100"/>
            <a:ext cx="6444243" cy="3418474"/>
            <a:chOff x="0" y="0"/>
            <a:chExt cx="1833600" cy="972669"/>
          </a:xfrm>
        </p:grpSpPr>
        <p:sp>
          <p:nvSpPr>
            <p:cNvPr id="12" name="Freeform 9"/>
            <p:cNvSpPr/>
            <p:nvPr/>
          </p:nvSpPr>
          <p:spPr>
            <a:xfrm>
              <a:off x="0" y="0"/>
              <a:ext cx="1833600" cy="972669"/>
            </a:xfrm>
            <a:custGeom>
              <a:avLst/>
              <a:gdLst/>
              <a:ahLst/>
              <a:cxnLst/>
              <a:rect l="l" t="t" r="r" b="b"/>
              <a:pathLst>
                <a:path w="1833600" h="972669">
                  <a:moveTo>
                    <a:pt x="1709140" y="972669"/>
                  </a:moveTo>
                  <a:lnTo>
                    <a:pt x="124460" y="972669"/>
                  </a:lnTo>
                  <a:cubicBezTo>
                    <a:pt x="55880" y="972669"/>
                    <a:pt x="0" y="916789"/>
                    <a:pt x="0" y="84820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09140" y="0"/>
                  </a:lnTo>
                  <a:cubicBezTo>
                    <a:pt x="1777721" y="0"/>
                    <a:pt x="1833600" y="55880"/>
                    <a:pt x="1833600" y="124460"/>
                  </a:cubicBezTo>
                  <a:lnTo>
                    <a:pt x="1833600" y="848209"/>
                  </a:lnTo>
                  <a:cubicBezTo>
                    <a:pt x="1833600" y="916789"/>
                    <a:pt x="1777721" y="972669"/>
                    <a:pt x="1709140" y="972669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sp>
        <p:nvSpPr>
          <p:cNvPr id="13" name="TextBox 11"/>
          <p:cNvSpPr txBox="1"/>
          <p:nvPr/>
        </p:nvSpPr>
        <p:spPr>
          <a:xfrm rot="-5400000">
            <a:off x="5828655" y="5718383"/>
            <a:ext cx="5361019" cy="412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endParaRPr/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1374" y="8143896"/>
            <a:ext cx="2151110" cy="2000532"/>
          </a:xfrm>
          <a:prstGeom prst="rect">
            <a:avLst/>
          </a:prstGeom>
        </p:spPr>
      </p:pic>
      <p:pic>
        <p:nvPicPr>
          <p:cNvPr id="15" name="Picture 1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48614" y="4847177"/>
            <a:ext cx="7984363" cy="4511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378186"/>
            <a:ext cx="18288000" cy="90881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500002" y="142840"/>
            <a:ext cx="11901514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800" dirty="0" smtClean="0">
                <a:solidFill>
                  <a:srgbClr val="0C45A6"/>
                </a:solidFill>
                <a:latin typeface="Montserrat Semi-Bold Bold"/>
              </a:rPr>
              <a:t>Существующие современные технологии обучения </a:t>
            </a:r>
            <a:endParaRPr lang="en-US" sz="4800" dirty="0">
              <a:solidFill>
                <a:srgbClr val="0C45A6"/>
              </a:solidFill>
              <a:latin typeface="Montserrat Semi-Bold Bol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287272" y="357154"/>
            <a:ext cx="6143668" cy="9021032"/>
          </a:xfrm>
          <a:prstGeom prst="rect">
            <a:avLst/>
          </a:prstGeom>
        </p:spPr>
      </p:pic>
      <p:sp>
        <p:nvSpPr>
          <p:cNvPr id="5" name="AutoShape 3"/>
          <p:cNvSpPr/>
          <p:nvPr/>
        </p:nvSpPr>
        <p:spPr>
          <a:xfrm>
            <a:off x="6215042" y="1963907"/>
            <a:ext cx="783602" cy="108286"/>
          </a:xfrm>
          <a:prstGeom prst="rect">
            <a:avLst/>
          </a:prstGeom>
          <a:solidFill>
            <a:srgbClr val="0C45A6"/>
          </a:solidFill>
        </p:spPr>
      </p:sp>
      <p:sp>
        <p:nvSpPr>
          <p:cNvPr id="6" name="TextBox 4"/>
          <p:cNvSpPr txBox="1"/>
          <p:nvPr/>
        </p:nvSpPr>
        <p:spPr>
          <a:xfrm>
            <a:off x="6241139" y="2365696"/>
            <a:ext cx="5974695" cy="6217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000" b="1" dirty="0" smtClean="0">
                <a:latin typeface="Montserrat "/>
              </a:rPr>
              <a:t>ОСКЭ                Групповой ОСКЭ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ru-RU" sz="2000" b="1" dirty="0" smtClean="0">
              <a:latin typeface="Montserrat "/>
            </a:endParaRPr>
          </a:p>
          <a:p>
            <a:pPr fontAlgn="t">
              <a:buFont typeface="Wingdings" pitchFamily="2" charset="2"/>
              <a:buChar char="v"/>
            </a:pPr>
            <a:r>
              <a:rPr lang="ru-RU" sz="2000" b="1" dirty="0" err="1" smtClean="0">
                <a:latin typeface="Montserrat "/>
              </a:rPr>
              <a:t>Портфолио</a:t>
            </a:r>
            <a:endParaRPr lang="ru-RU" sz="2000" b="1" dirty="0" smtClean="0">
              <a:latin typeface="Montserrat "/>
            </a:endParaRPr>
          </a:p>
          <a:p>
            <a:pPr fontAlgn="t">
              <a:buFont typeface="Wingdings" pitchFamily="2" charset="2"/>
              <a:buChar char="v"/>
            </a:pPr>
            <a:endParaRPr lang="ru-RU" sz="2000" b="1" dirty="0" smtClean="0">
              <a:latin typeface="Montserrat "/>
            </a:endParaRPr>
          </a:p>
          <a:p>
            <a:pPr fontAlgn="t">
              <a:buFont typeface="Wingdings" pitchFamily="2" charset="2"/>
              <a:buChar char="v"/>
            </a:pPr>
            <a:r>
              <a:rPr lang="ru-RU" sz="2000" b="1" dirty="0" smtClean="0">
                <a:latin typeface="Montserrat "/>
              </a:rPr>
              <a:t>Дебаты</a:t>
            </a:r>
          </a:p>
          <a:p>
            <a:pPr fontAlgn="t">
              <a:buFont typeface="Wingdings" pitchFamily="2" charset="2"/>
              <a:buChar char="v"/>
            </a:pPr>
            <a:endParaRPr lang="ru-RU" sz="2000" b="1" dirty="0" smtClean="0">
              <a:latin typeface="Montserrat "/>
            </a:endParaRPr>
          </a:p>
          <a:p>
            <a:pPr fontAlgn="t">
              <a:buFont typeface="Wingdings" pitchFamily="2" charset="2"/>
              <a:buChar char="v"/>
            </a:pPr>
            <a:r>
              <a:rPr lang="ru-RU" sz="2000" b="1" dirty="0" smtClean="0">
                <a:latin typeface="Montserrat "/>
              </a:rPr>
              <a:t>Развитие</a:t>
            </a:r>
            <a:r>
              <a:rPr lang="en-GB" sz="2000" b="1" dirty="0" smtClean="0">
                <a:latin typeface="Montserrat "/>
              </a:rPr>
              <a:t> soft-skills </a:t>
            </a:r>
            <a:r>
              <a:rPr lang="ru-RU" sz="2000" b="1" dirty="0" smtClean="0">
                <a:latin typeface="Montserrat "/>
              </a:rPr>
              <a:t>       3</a:t>
            </a:r>
            <a:r>
              <a:rPr lang="en-US" sz="2000" b="1" dirty="0" smtClean="0">
                <a:latin typeface="Montserrat "/>
              </a:rPr>
              <a:t>D </a:t>
            </a:r>
            <a:r>
              <a:rPr lang="ru-RU" sz="2000" b="1" dirty="0" smtClean="0">
                <a:latin typeface="Montserrat "/>
              </a:rPr>
              <a:t>видео ролики</a:t>
            </a:r>
          </a:p>
          <a:p>
            <a:pPr fontAlgn="t"/>
            <a:endParaRPr lang="ru-RU" sz="2000" b="1" dirty="0" smtClean="0">
              <a:latin typeface="Montserrat 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Montserrat "/>
              </a:rPr>
              <a:t>Программный комплекс интерактивных приложении (например, интерактивные тренажеры на портале </a:t>
            </a:r>
            <a:r>
              <a:rPr lang="en-US" sz="2000" b="1" dirty="0" err="1" smtClean="0">
                <a:latin typeface="Montserrat "/>
              </a:rPr>
              <a:t>trens</a:t>
            </a:r>
            <a:r>
              <a:rPr lang="ru-RU" sz="2000" b="1" dirty="0" smtClean="0">
                <a:latin typeface="Montserrat "/>
              </a:rPr>
              <a:t>.</a:t>
            </a:r>
            <a:r>
              <a:rPr lang="en-US" sz="2000" b="1" dirty="0" err="1" smtClean="0">
                <a:latin typeface="Montserrat "/>
              </a:rPr>
              <a:t>amu</a:t>
            </a:r>
            <a:r>
              <a:rPr lang="ru-RU" sz="2000" b="1" dirty="0" smtClean="0">
                <a:latin typeface="Montserrat "/>
              </a:rPr>
              <a:t>.</a:t>
            </a:r>
            <a:r>
              <a:rPr lang="en-US" sz="2000" b="1" dirty="0" err="1" smtClean="0">
                <a:latin typeface="Montserrat "/>
              </a:rPr>
              <a:t>kz</a:t>
            </a:r>
            <a:r>
              <a:rPr lang="ru-RU" sz="2000" b="1" dirty="0" smtClean="0">
                <a:latin typeface="Montserrat "/>
              </a:rPr>
              <a:t> и </a:t>
            </a:r>
            <a:r>
              <a:rPr lang="en-US" sz="2000" b="1" dirty="0" smtClean="0">
                <a:latin typeface="Montserrat "/>
              </a:rPr>
              <a:t>dl</a:t>
            </a:r>
            <a:r>
              <a:rPr lang="ru-RU" sz="2000" b="1" dirty="0" smtClean="0">
                <a:latin typeface="Montserrat "/>
              </a:rPr>
              <a:t>.</a:t>
            </a:r>
            <a:r>
              <a:rPr lang="en-US" sz="2000" b="1" dirty="0" err="1" smtClean="0">
                <a:latin typeface="Montserrat "/>
              </a:rPr>
              <a:t>amu</a:t>
            </a:r>
            <a:r>
              <a:rPr lang="ru-RU" sz="2000" b="1" dirty="0" smtClean="0">
                <a:latin typeface="Montserrat "/>
              </a:rPr>
              <a:t>.</a:t>
            </a:r>
            <a:r>
              <a:rPr lang="en-US" sz="2000" b="1" dirty="0" err="1" smtClean="0">
                <a:latin typeface="Montserrat "/>
              </a:rPr>
              <a:t>kz</a:t>
            </a:r>
            <a:r>
              <a:rPr lang="ru-RU" sz="2000" b="1" dirty="0" smtClean="0">
                <a:latin typeface="Montserrat "/>
              </a:rPr>
              <a:t> (виртуальный пациент, обучающие </a:t>
            </a:r>
            <a:r>
              <a:rPr lang="ru-RU" sz="2000" b="1" dirty="0" err="1" smtClean="0">
                <a:latin typeface="Montserrat "/>
              </a:rPr>
              <a:t>видеотренажеры</a:t>
            </a:r>
            <a:r>
              <a:rPr lang="ru-RU" sz="2000" b="1" dirty="0" smtClean="0">
                <a:latin typeface="Montserrat "/>
              </a:rPr>
              <a:t> /</a:t>
            </a:r>
          </a:p>
          <a:p>
            <a:r>
              <a:rPr lang="ru-RU" sz="2000" b="1" dirty="0" err="1" smtClean="0">
                <a:latin typeface="Montserrat "/>
              </a:rPr>
              <a:t>видеолекции</a:t>
            </a:r>
            <a:r>
              <a:rPr lang="ru-RU" sz="2000" b="1" dirty="0" smtClean="0">
                <a:latin typeface="Montserrat "/>
              </a:rPr>
              <a:t> и др. </a:t>
            </a:r>
            <a:r>
              <a:rPr lang="ru-RU" sz="2000" b="1" dirty="0" err="1" smtClean="0">
                <a:latin typeface="Montserrat "/>
              </a:rPr>
              <a:t>контент</a:t>
            </a:r>
            <a:r>
              <a:rPr lang="ru-RU" sz="2000" b="1" dirty="0" smtClean="0">
                <a:latin typeface="Montserrat "/>
              </a:rPr>
              <a:t> /электронные учебники)</a:t>
            </a:r>
          </a:p>
          <a:p>
            <a:pPr algn="just"/>
            <a:r>
              <a:rPr lang="ru-RU" sz="2000" b="1" dirty="0" smtClean="0">
                <a:latin typeface="Montserrat "/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latin typeface="Montserrat "/>
              </a:rPr>
              <a:t>В дистанционном формате проводятся лекции с участием профессоров и доцентов вузов-стран-партнеров</a:t>
            </a:r>
          </a:p>
          <a:p>
            <a:pPr algn="just">
              <a:buFont typeface="Wingdings" pitchFamily="2" charset="2"/>
              <a:buChar char="v"/>
            </a:pPr>
            <a:endParaRPr lang="ru-RU" altLang="ru-RU" sz="2000" b="1" dirty="0" smtClean="0">
              <a:latin typeface="Montserrat "/>
            </a:endParaRPr>
          </a:p>
        </p:txBody>
      </p:sp>
      <p:sp>
        <p:nvSpPr>
          <p:cNvPr id="7" name="AutoShape 3"/>
          <p:cNvSpPr/>
          <p:nvPr/>
        </p:nvSpPr>
        <p:spPr>
          <a:xfrm>
            <a:off x="370195" y="2000228"/>
            <a:ext cx="783602" cy="108286"/>
          </a:xfrm>
          <a:prstGeom prst="rect">
            <a:avLst/>
          </a:prstGeom>
          <a:solidFill>
            <a:srgbClr val="0C45A6"/>
          </a:solidFill>
        </p:spPr>
      </p:sp>
      <p:sp>
        <p:nvSpPr>
          <p:cNvPr id="8" name="TextBox 4"/>
          <p:cNvSpPr txBox="1"/>
          <p:nvPr/>
        </p:nvSpPr>
        <p:spPr>
          <a:xfrm>
            <a:off x="370195" y="2402017"/>
            <a:ext cx="6559227" cy="6694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Montserrat 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Montserrat "/>
                <a:cs typeface="Times New Roman" pitchFamily="18" charset="0"/>
              </a:rPr>
              <a:t>TBL</a:t>
            </a:r>
            <a:r>
              <a:rPr lang="ru-RU" sz="2000" b="1" dirty="0" smtClean="0">
                <a:latin typeface="Montserrat "/>
                <a:cs typeface="Times New Roman" pitchFamily="18" charset="0"/>
              </a:rPr>
              <a:t>     </a:t>
            </a:r>
            <a:r>
              <a:rPr lang="en-US" sz="2000" b="1" dirty="0" smtClean="0">
                <a:latin typeface="Montserrat "/>
                <a:cs typeface="Times New Roman" pitchFamily="18" charset="0"/>
              </a:rPr>
              <a:t>CBL</a:t>
            </a:r>
            <a:r>
              <a:rPr lang="ru-RU" sz="2000" b="1" dirty="0" smtClean="0">
                <a:latin typeface="Montserrat "/>
                <a:cs typeface="Times New Roman" pitchFamily="18" charset="0"/>
              </a:rPr>
              <a:t>    </a:t>
            </a:r>
            <a:r>
              <a:rPr lang="en-US" sz="2000" b="1" dirty="0" smtClean="0">
                <a:latin typeface="Montserrat "/>
                <a:cs typeface="Times New Roman" pitchFamily="18" charset="0"/>
              </a:rPr>
              <a:t>RBL</a:t>
            </a:r>
            <a:r>
              <a:rPr lang="ru-RU" sz="2000" b="1" dirty="0" smtClean="0">
                <a:latin typeface="Montserrat "/>
                <a:cs typeface="Times New Roman" pitchFamily="18" charset="0"/>
              </a:rPr>
              <a:t>      </a:t>
            </a:r>
            <a:r>
              <a:rPr lang="en-US" sz="2000" b="1" dirty="0" smtClean="0">
                <a:latin typeface="Montserrat "/>
                <a:cs typeface="Times New Roman" pitchFamily="18" charset="0"/>
              </a:rPr>
              <a:t>PBL</a:t>
            </a:r>
            <a:r>
              <a:rPr lang="ru-RU" sz="2000" b="1" dirty="0" smtClean="0">
                <a:latin typeface="Montserrat "/>
                <a:cs typeface="Times New Roman" pitchFamily="18" charset="0"/>
              </a:rPr>
              <a:t>	    ГОСКЭ</a:t>
            </a:r>
          </a:p>
          <a:p>
            <a:pPr marL="285750" indent="-285750"/>
            <a:endParaRPr lang="ru-RU" sz="2000" b="1" dirty="0" smtClean="0">
              <a:latin typeface="Montserrat 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000" b="1" dirty="0" err="1" smtClean="0">
                <a:latin typeface="Montserrat "/>
                <a:cs typeface="Times New Roman" pitchFamily="18" charset="0"/>
              </a:rPr>
              <a:t>Case-study</a:t>
            </a:r>
            <a:r>
              <a:rPr lang="ru-RU" sz="2000" b="1" dirty="0" smtClean="0">
                <a:latin typeface="Montserrat "/>
                <a:cs typeface="Times New Roman" pitchFamily="18" charset="0"/>
              </a:rPr>
              <a:t>	 Блиц опрос</a:t>
            </a:r>
          </a:p>
          <a:p>
            <a:pPr marL="457200" indent="-457200">
              <a:buFont typeface="Wingdings" pitchFamily="2" charset="2"/>
              <a:buChar char="v"/>
            </a:pPr>
            <a:endParaRPr lang="ru-RU" sz="2000" b="1" dirty="0" smtClean="0">
              <a:latin typeface="Montserrat 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 smtClean="0">
                <a:latin typeface="Montserrat "/>
                <a:cs typeface="Times New Roman" pitchFamily="18" charset="0"/>
              </a:rPr>
              <a:t> Работа в малых группах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2000" b="1" dirty="0" smtClean="0">
              <a:latin typeface="Montserrat 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 smtClean="0">
                <a:latin typeface="Montserrat "/>
                <a:cs typeface="Times New Roman" pitchFamily="18" charset="0"/>
              </a:rPr>
              <a:t> Коммуникативный метод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2000" b="1" dirty="0" smtClean="0">
              <a:latin typeface="Montserrat 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 smtClean="0">
                <a:latin typeface="Montserrat "/>
                <a:cs typeface="Times New Roman" pitchFamily="18" charset="0"/>
              </a:rPr>
              <a:t>Ролевые игры и </a:t>
            </a:r>
            <a:r>
              <a:rPr lang="ru-RU" sz="2000" b="1" dirty="0" err="1" smtClean="0">
                <a:latin typeface="Montserrat "/>
                <a:cs typeface="Times New Roman" pitchFamily="18" charset="0"/>
              </a:rPr>
              <a:t>с</a:t>
            </a:r>
            <a:r>
              <a:rPr lang="ru-RU" sz="2000" b="1" dirty="0" err="1" smtClean="0">
                <a:latin typeface="Montserrat "/>
              </a:rPr>
              <a:t>имуляционное</a:t>
            </a:r>
            <a:r>
              <a:rPr lang="ru-RU" sz="2000" b="1" dirty="0" smtClean="0">
                <a:latin typeface="Montserrat "/>
              </a:rPr>
              <a:t> </a:t>
            </a:r>
          </a:p>
          <a:p>
            <a:pPr marL="285750" indent="-285750"/>
            <a:r>
              <a:rPr lang="ru-RU" sz="2000" b="1" dirty="0" smtClean="0">
                <a:latin typeface="Montserrat "/>
              </a:rPr>
              <a:t>	обучение </a:t>
            </a:r>
          </a:p>
          <a:p>
            <a:pPr marL="285750" indent="-285750"/>
            <a:endParaRPr lang="ru-RU" sz="2000" b="1" dirty="0" smtClean="0">
              <a:latin typeface="Montserrat 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 smtClean="0">
                <a:latin typeface="Montserrat "/>
                <a:cs typeface="Times New Roman" pitchFamily="18" charset="0"/>
              </a:rPr>
              <a:t> Стандартизированный пациент (СП)</a:t>
            </a:r>
          </a:p>
          <a:p>
            <a:pPr marL="285750" lvl="0" indent="-285750">
              <a:spcBef>
                <a:spcPts val="1800"/>
              </a:spcBef>
              <a:buFont typeface="Wingdings" pitchFamily="2" charset="2"/>
              <a:buChar char="v"/>
              <a:defRPr/>
            </a:pPr>
            <a:r>
              <a:rPr lang="ru-RU" sz="2000" b="1" dirty="0" smtClean="0">
                <a:latin typeface="Montserrat "/>
                <a:cs typeface="Times New Roman" pitchFamily="18" charset="0"/>
              </a:rPr>
              <a:t> Пресс-конференция</a:t>
            </a:r>
          </a:p>
          <a:p>
            <a:pPr marL="285750" lvl="0" indent="-285750">
              <a:spcBef>
                <a:spcPts val="1800"/>
              </a:spcBef>
              <a:buFont typeface="Wingdings" pitchFamily="2" charset="2"/>
              <a:buChar char="v"/>
              <a:defRPr/>
            </a:pPr>
            <a:r>
              <a:rPr lang="ru-RU" sz="2000" b="1" dirty="0" smtClean="0">
                <a:latin typeface="Montserrat "/>
                <a:cs typeface="Times New Roman" pitchFamily="18" charset="0"/>
              </a:rPr>
              <a:t> Проблемная</a:t>
            </a:r>
          </a:p>
          <a:p>
            <a:pPr marL="285750" lvl="0" indent="-285750">
              <a:spcBef>
                <a:spcPts val="1800"/>
              </a:spcBef>
              <a:buFont typeface="Wingdings" pitchFamily="2" charset="2"/>
              <a:buChar char="v"/>
              <a:defRPr/>
            </a:pPr>
            <a:r>
              <a:rPr lang="ru-RU" sz="2000" b="1" dirty="0" smtClean="0">
                <a:latin typeface="Montserrat "/>
                <a:cs typeface="Times New Roman" pitchFamily="18" charset="0"/>
              </a:rPr>
              <a:t> Обзорная</a:t>
            </a:r>
          </a:p>
          <a:p>
            <a:pPr marL="285750" lvl="0" indent="-285750">
              <a:spcBef>
                <a:spcPts val="1800"/>
              </a:spcBef>
              <a:buFont typeface="Wingdings" pitchFamily="2" charset="2"/>
              <a:buChar char="v"/>
              <a:defRPr/>
            </a:pPr>
            <a:r>
              <a:rPr lang="ru-RU" sz="2000" b="1" dirty="0" smtClean="0">
                <a:latin typeface="Montserrat "/>
                <a:cs typeface="Times New Roman" pitchFamily="18" charset="0"/>
              </a:rPr>
              <a:t> Информационная</a:t>
            </a:r>
          </a:p>
          <a:p>
            <a:pPr marL="285750" lvl="0" indent="-285750">
              <a:spcBef>
                <a:spcPts val="1800"/>
              </a:spcBef>
              <a:buFont typeface="Wingdings" pitchFamily="2" charset="2"/>
              <a:buChar char="v"/>
              <a:defRPr/>
            </a:pPr>
            <a:r>
              <a:rPr lang="ru-RU" sz="2000" b="1" dirty="0" smtClean="0">
                <a:latin typeface="Montserrat "/>
                <a:cs typeface="Times New Roman" pitchFamily="18" charset="0"/>
              </a:rPr>
              <a:t> Интерактивная</a:t>
            </a:r>
          </a:p>
          <a:p>
            <a:pPr marL="285750" indent="-285750"/>
            <a:endParaRPr lang="en-US" sz="2000" dirty="0" smtClean="0">
              <a:latin typeface="Montserrat 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5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85758" y="-36"/>
            <a:ext cx="1025844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800" dirty="0" smtClean="0">
                <a:solidFill>
                  <a:srgbClr val="FDCF60"/>
                </a:solidFill>
                <a:latin typeface="Montserrat Semi-Bold"/>
              </a:rPr>
              <a:t>Применяемые современные методы и инновационные методы обучения</a:t>
            </a:r>
            <a:endParaRPr lang="en-US" sz="4800" dirty="0">
              <a:solidFill>
                <a:srgbClr val="FDCF60"/>
              </a:solidFill>
              <a:latin typeface="Montserrat Semi-Bold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0536261" y="0"/>
            <a:ext cx="7751739" cy="10287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13CAAF0-69F6-45BE-8853-1BC96F49FD9D}"/>
              </a:ext>
            </a:extLst>
          </p:cNvPr>
          <p:cNvSpPr txBox="1"/>
          <p:nvPr/>
        </p:nvSpPr>
        <p:spPr>
          <a:xfrm>
            <a:off x="10922133" y="4207291"/>
            <a:ext cx="3865469" cy="1123384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 defTabSz="1371600">
              <a:defRPr/>
            </a:pPr>
            <a:r>
              <a:rPr lang="ru-RU" sz="3200" b="1" dirty="0" err="1" smtClean="0">
                <a:solidFill>
                  <a:srgbClr val="002060"/>
                </a:solidFill>
                <a:latin typeface="Montserrat "/>
                <a:ea typeface="Noto Sans" panose="020B0502040504020204" pitchFamily="34"/>
                <a:cs typeface="Noto Sans" panose="020B0502040504020204" pitchFamily="34"/>
              </a:rPr>
              <a:t>Симуляционные</a:t>
            </a:r>
            <a:r>
              <a:rPr lang="ru-RU" sz="3200" b="1" dirty="0" smtClean="0">
                <a:solidFill>
                  <a:srgbClr val="002060"/>
                </a:solidFill>
                <a:latin typeface="Montserrat "/>
                <a:ea typeface="Noto Sans" panose="020B0502040504020204" pitchFamily="34"/>
                <a:cs typeface="Noto Sans" panose="020B0502040504020204" pitchFamily="34"/>
              </a:rPr>
              <a:t> технологии</a:t>
            </a:r>
            <a:endParaRPr lang="en-GB" sz="3200" b="1" dirty="0">
              <a:solidFill>
                <a:srgbClr val="002060"/>
              </a:solidFill>
              <a:latin typeface="Montserrat 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80AE2BE-D793-4A11-A00D-5C987A146FFC}"/>
              </a:ext>
            </a:extLst>
          </p:cNvPr>
          <p:cNvSpPr txBox="1"/>
          <p:nvPr/>
        </p:nvSpPr>
        <p:spPr>
          <a:xfrm>
            <a:off x="10715700" y="71402"/>
            <a:ext cx="7715240" cy="10110460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2"/>
                </a:solidFill>
                <a:latin typeface="Montserrat "/>
                <a:ea typeface="Times New Roman"/>
                <a:cs typeface="Times New Roman"/>
              </a:rPr>
              <a:t> Использование стандартизированного пациента</a:t>
            </a:r>
            <a:endParaRPr lang="ru-RU" sz="2400" b="1" dirty="0" smtClean="0">
              <a:solidFill>
                <a:schemeClr val="tx2"/>
              </a:solidFill>
              <a:latin typeface="Montserrat 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Font typeface="Wingdings" pitchFamily="2" charset="2"/>
              <a:buChar char="v"/>
            </a:pPr>
            <a:r>
              <a:rPr lang="kk-KZ" sz="2400" b="1" dirty="0" smtClean="0">
                <a:solidFill>
                  <a:schemeClr val="tx2"/>
                </a:solidFill>
                <a:latin typeface="Montserrat "/>
                <a:ea typeface="Times New Roman"/>
                <a:cs typeface="Times New Roman"/>
              </a:rPr>
              <a:t> Объективный структурированный практический экзамен</a:t>
            </a:r>
            <a:r>
              <a:rPr lang="ru-RU" sz="2400" b="1" dirty="0" smtClean="0">
                <a:solidFill>
                  <a:schemeClr val="tx2"/>
                </a:solidFill>
                <a:latin typeface="Montserrat "/>
                <a:ea typeface="Times New Roman"/>
                <a:cs typeface="Times New Roman"/>
              </a:rPr>
              <a:t> (ОСПЭ) / </a:t>
            </a:r>
            <a:r>
              <a:rPr lang="kk-KZ" sz="2400" b="1" dirty="0" smtClean="0">
                <a:solidFill>
                  <a:schemeClr val="tx2"/>
                </a:solidFill>
                <a:latin typeface="Montserrat "/>
                <a:ea typeface="Times New Roman"/>
                <a:cs typeface="Times New Roman"/>
              </a:rPr>
              <a:t>объективный структурированный клинический экзамен</a:t>
            </a:r>
            <a:r>
              <a:rPr lang="ru-RU" sz="2400" b="1" dirty="0" smtClean="0">
                <a:solidFill>
                  <a:schemeClr val="tx2"/>
                </a:solidFill>
                <a:latin typeface="Montserrat "/>
                <a:ea typeface="Times New Roman"/>
                <a:cs typeface="Times New Roman"/>
              </a:rPr>
              <a:t> (ОСКЭ) </a:t>
            </a:r>
            <a:endParaRPr lang="ru-RU" sz="2400" b="1" dirty="0" smtClean="0">
              <a:solidFill>
                <a:schemeClr val="tx2"/>
              </a:solidFill>
              <a:latin typeface="Montserrat 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2"/>
                </a:solidFill>
                <a:latin typeface="Montserrat "/>
                <a:ea typeface="Times New Roman"/>
                <a:cs typeface="Times New Roman"/>
              </a:rPr>
              <a:t> Клинические сценарии для высоко реалистичных манекенов</a:t>
            </a:r>
          </a:p>
          <a:p>
            <a:pPr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2"/>
                </a:solidFill>
                <a:latin typeface="Montserrat "/>
                <a:ea typeface="Calibri"/>
                <a:cs typeface="Times New Roman"/>
              </a:rPr>
              <a:t>Деловые и ролевые игры</a:t>
            </a:r>
          </a:p>
          <a:p>
            <a:pPr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2"/>
                </a:solidFill>
                <a:latin typeface="Montserrat "/>
                <a:ea typeface="Calibri"/>
                <a:cs typeface="Times New Roman"/>
              </a:rPr>
              <a:t> Разбор «завалов»</a:t>
            </a:r>
          </a:p>
          <a:p>
            <a:pPr>
              <a:spcAft>
                <a:spcPts val="0"/>
              </a:spcAft>
            </a:pPr>
            <a:endParaRPr lang="ru-RU" sz="2400" b="1" dirty="0" smtClean="0">
              <a:solidFill>
                <a:schemeClr val="tx2"/>
              </a:solidFill>
              <a:latin typeface="Montserrat 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endParaRPr lang="ru-RU" sz="2400" b="1" dirty="0" smtClean="0">
              <a:solidFill>
                <a:schemeClr val="tx2"/>
              </a:solidFill>
              <a:latin typeface="Montserrat 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endParaRPr lang="ru-RU" sz="2400" b="1" dirty="0" smtClean="0">
              <a:solidFill>
                <a:schemeClr val="tx2"/>
              </a:solidFill>
              <a:latin typeface="Montserrat 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endParaRPr lang="ru-RU" sz="2400" b="1" dirty="0" smtClean="0">
              <a:solidFill>
                <a:schemeClr val="tx2"/>
              </a:solidFill>
              <a:latin typeface="Montserrat 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endParaRPr lang="ru-RU" sz="2400" b="1" dirty="0" smtClean="0">
              <a:solidFill>
                <a:schemeClr val="tx2"/>
              </a:solidFill>
              <a:latin typeface="Montserrat 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endParaRPr lang="ru-RU" sz="2400" b="1" dirty="0" smtClean="0">
              <a:solidFill>
                <a:schemeClr val="tx2"/>
              </a:solidFill>
              <a:latin typeface="Montserrat 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endParaRPr lang="ru-RU" sz="2400" b="1" dirty="0" smtClean="0">
              <a:solidFill>
                <a:schemeClr val="tx2"/>
              </a:solidFill>
              <a:latin typeface="Montserrat 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endParaRPr lang="ru-RU" sz="2400" b="1" dirty="0" smtClean="0">
              <a:solidFill>
                <a:schemeClr val="tx2"/>
              </a:solidFill>
              <a:latin typeface="Montserrat 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endParaRPr lang="ru-RU" sz="2400" b="1" dirty="0" smtClean="0">
              <a:solidFill>
                <a:schemeClr val="tx2"/>
              </a:solidFill>
              <a:latin typeface="Montserrat 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2400" b="1" dirty="0" smtClean="0">
              <a:solidFill>
                <a:schemeClr val="tx2"/>
              </a:solidFill>
              <a:latin typeface="Montserrat 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2400" b="1" dirty="0" smtClean="0">
              <a:solidFill>
                <a:schemeClr val="tx2"/>
              </a:solidFill>
              <a:latin typeface="Montserrat 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2"/>
                </a:solidFill>
                <a:latin typeface="Montserrat "/>
                <a:ea typeface="Calibri"/>
                <a:cs typeface="Times New Roman"/>
              </a:rPr>
              <a:t> Мозговой штурм </a:t>
            </a:r>
          </a:p>
          <a:p>
            <a:pPr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2"/>
                </a:solidFill>
                <a:latin typeface="Montserrat "/>
                <a:ea typeface="Times New Roman"/>
                <a:cs typeface="Times New Roman"/>
              </a:rPr>
              <a:t> Интегрированный клинический симпозиум и конференции (разбор медицинских ошибок)</a:t>
            </a:r>
          </a:p>
          <a:p>
            <a:pPr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2"/>
                </a:solidFill>
                <a:latin typeface="Montserrat "/>
                <a:cs typeface="Times New Roman" pitchFamily="18" charset="0"/>
              </a:rPr>
              <a:t> Портал интерактивное обучение;</a:t>
            </a:r>
          </a:p>
          <a:p>
            <a:pPr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2"/>
                </a:solidFill>
                <a:latin typeface="Montserrat "/>
                <a:cs typeface="Times New Roman" pitchFamily="18" charset="0"/>
              </a:rPr>
              <a:t> Методика </a:t>
            </a:r>
            <a:r>
              <a:rPr lang="en-US" sz="2400" b="1" dirty="0" smtClean="0">
                <a:solidFill>
                  <a:schemeClr val="tx2"/>
                </a:solidFill>
                <a:latin typeface="Montserrat "/>
                <a:cs typeface="Times New Roman" pitchFamily="18" charset="0"/>
              </a:rPr>
              <a:t>CLIL (Content and Language Integrated Learning)</a:t>
            </a:r>
            <a:endParaRPr lang="en-GB" sz="2400" b="1" dirty="0">
              <a:solidFill>
                <a:schemeClr val="tx2"/>
              </a:solidFill>
              <a:latin typeface="Montserrat 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ED76A9F-8436-4A30-A042-58EBC73DA711}"/>
              </a:ext>
            </a:extLst>
          </p:cNvPr>
          <p:cNvSpPr txBox="1"/>
          <p:nvPr/>
        </p:nvSpPr>
        <p:spPr>
          <a:xfrm>
            <a:off x="6286480" y="6305702"/>
            <a:ext cx="3739492" cy="1123384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 defTabSz="1371600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Montserrat "/>
              </a:rPr>
              <a:t>Инновационные технологии</a:t>
            </a:r>
            <a:endParaRPr lang="en-GB" sz="3200" b="1" dirty="0">
              <a:solidFill>
                <a:schemeClr val="bg1"/>
              </a:solidFill>
              <a:latin typeface="Montserrat 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="" xmlns:a16="http://schemas.microsoft.com/office/drawing/2014/main" id="{56F6EB07-C48A-4A18-9445-6AA314DF614F}"/>
              </a:ext>
            </a:extLst>
          </p:cNvPr>
          <p:cNvSpPr/>
          <p:nvPr/>
        </p:nvSpPr>
        <p:spPr>
          <a:xfrm>
            <a:off x="5929290" y="5946451"/>
            <a:ext cx="9163050" cy="6857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1371600">
              <a:defRPr/>
            </a:pPr>
            <a:endParaRPr lang="en-US" sz="27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2D1A914-2EEB-441A-B1EB-274A44BAB3B0}"/>
              </a:ext>
            </a:extLst>
          </p:cNvPr>
          <p:cNvSpPr txBox="1"/>
          <p:nvPr/>
        </p:nvSpPr>
        <p:spPr>
          <a:xfrm>
            <a:off x="112482" y="2571732"/>
            <a:ext cx="10245964" cy="7525137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>
              <a:spcAft>
                <a:spcPts val="0"/>
              </a:spcAft>
              <a:buFont typeface="Arial" pitchFamily="34" charset="0"/>
              <a:buChar char="•"/>
            </a:pPr>
            <a:endParaRPr lang="ru-RU" sz="2400" b="1" i="1" dirty="0" smtClean="0">
              <a:solidFill>
                <a:schemeClr val="bg1"/>
              </a:solidFill>
              <a:latin typeface="Montserrat 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endParaRPr lang="ru-RU" sz="2400" b="1" i="1" dirty="0" smtClean="0">
              <a:solidFill>
                <a:schemeClr val="bg1"/>
              </a:solidFill>
              <a:latin typeface="Montserrat 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bg1"/>
                </a:solidFill>
                <a:latin typeface="Montserrat "/>
                <a:ea typeface="Times New Roman"/>
                <a:cs typeface="Times New Roman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Montserrat "/>
                <a:ea typeface="Times New Roman"/>
                <a:cs typeface="Times New Roman"/>
              </a:rPr>
              <a:t>e</a:t>
            </a:r>
            <a:r>
              <a:rPr lang="ru-RU" sz="2400" b="1" i="1" dirty="0" smtClean="0">
                <a:solidFill>
                  <a:schemeClr val="bg1"/>
                </a:solidFill>
                <a:latin typeface="Montserrat "/>
                <a:ea typeface="Times New Roman"/>
                <a:cs typeface="Times New Roman"/>
              </a:rPr>
              <a:t>-</a:t>
            </a:r>
            <a:r>
              <a:rPr lang="en-US" sz="2400" b="1" i="1" dirty="0" smtClean="0">
                <a:solidFill>
                  <a:schemeClr val="bg1"/>
                </a:solidFill>
                <a:latin typeface="Montserrat "/>
                <a:ea typeface="Times New Roman"/>
                <a:cs typeface="Times New Roman"/>
              </a:rPr>
              <a:t>learning</a:t>
            </a:r>
            <a:r>
              <a:rPr lang="ru-RU" sz="2400" b="1" i="1" dirty="0" smtClean="0">
                <a:solidFill>
                  <a:schemeClr val="bg1"/>
                </a:solidFill>
                <a:latin typeface="Montserrat "/>
                <a:ea typeface="Times New Roman"/>
                <a:cs typeface="Times New Roman"/>
              </a:rPr>
              <a:t> – </a:t>
            </a:r>
            <a:r>
              <a:rPr lang="ru-RU" sz="2400" b="1" dirty="0" err="1" smtClean="0">
                <a:solidFill>
                  <a:schemeClr val="bg1"/>
                </a:solidFill>
                <a:latin typeface="Montserrat "/>
                <a:ea typeface="Times New Roman"/>
                <a:cs typeface="Times New Roman"/>
              </a:rPr>
              <a:t>видеотренажеры</a:t>
            </a:r>
            <a:r>
              <a:rPr lang="ru-RU" sz="2400" b="1" dirty="0" smtClean="0">
                <a:solidFill>
                  <a:schemeClr val="bg1"/>
                </a:solidFill>
                <a:latin typeface="Montserrat "/>
                <a:ea typeface="Times New Roman"/>
                <a:cs typeface="Times New Roman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Montserrat "/>
                <a:ea typeface="Times New Roman"/>
                <a:cs typeface="Times New Roman"/>
              </a:rPr>
              <a:t>видеолекции</a:t>
            </a:r>
            <a:endParaRPr lang="ru-RU" sz="2400" b="1" dirty="0" smtClean="0">
              <a:solidFill>
                <a:schemeClr val="bg1"/>
              </a:solidFill>
              <a:latin typeface="Montserrat 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  <a:latin typeface="Montserrat "/>
                <a:ea typeface="Calibri"/>
                <a:cs typeface="Times New Roman"/>
              </a:rPr>
              <a:t> Инновационные технологии обучения: </a:t>
            </a:r>
          </a:p>
          <a:p>
            <a:pPr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  <a:latin typeface="Montserrat "/>
                <a:ea typeface="Calibri"/>
                <a:cs typeface="Times New Roman"/>
              </a:rPr>
              <a:t> Проблемно-ориентированное обучение (PBL)</a:t>
            </a:r>
          </a:p>
          <a:p>
            <a:pPr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  <a:latin typeface="Montserrat "/>
                <a:ea typeface="Calibri"/>
                <a:cs typeface="Times New Roman"/>
              </a:rPr>
              <a:t> Проблемно-ориентированное обучение основанное на медицинских ошибках (D -PBL)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endParaRPr lang="ru-RU" sz="2400" b="1" dirty="0" smtClean="0">
              <a:solidFill>
                <a:schemeClr val="bg1"/>
              </a:solidFill>
              <a:latin typeface="Montserrat 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endParaRPr lang="ru-RU" sz="2400" b="1" dirty="0" smtClean="0">
              <a:solidFill>
                <a:schemeClr val="bg1"/>
              </a:solidFill>
              <a:latin typeface="Montserrat 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endParaRPr lang="ru-RU" sz="2400" b="1" dirty="0" smtClean="0">
              <a:solidFill>
                <a:schemeClr val="bg1"/>
              </a:solidFill>
              <a:latin typeface="Montserrat 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endParaRPr lang="ru-RU" sz="2400" b="1" dirty="0" smtClean="0">
              <a:solidFill>
                <a:schemeClr val="bg1"/>
              </a:solidFill>
              <a:latin typeface="Montserrat 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endParaRPr lang="ru-RU" sz="2400" b="1" dirty="0" smtClean="0">
              <a:solidFill>
                <a:schemeClr val="bg1"/>
              </a:solidFill>
              <a:latin typeface="Montserrat 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endParaRPr lang="ru-RU" sz="2400" b="1" dirty="0" smtClean="0">
              <a:solidFill>
                <a:schemeClr val="bg1"/>
              </a:solidFill>
              <a:latin typeface="Montserrat 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endParaRPr lang="ru-RU" sz="2400" b="1" dirty="0" smtClean="0">
              <a:solidFill>
                <a:schemeClr val="bg1"/>
              </a:solidFill>
              <a:latin typeface="Montserrat 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  <a:latin typeface="Montserrat "/>
                <a:ea typeface="Calibri"/>
                <a:cs typeface="Times New Roman"/>
              </a:rPr>
              <a:t> Командно-ориентированное обучение (TBL) </a:t>
            </a:r>
          </a:p>
          <a:p>
            <a:pPr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  <a:latin typeface="Montserrat "/>
                <a:ea typeface="Calibri"/>
                <a:cs typeface="Times New Roman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Montserrat "/>
                <a:ea typeface="Calibri"/>
                <a:cs typeface="Times New Roman"/>
              </a:rPr>
              <a:t>Случай-ориентированное</a:t>
            </a:r>
            <a:r>
              <a:rPr lang="ru-RU" sz="2400" b="1" dirty="0" smtClean="0">
                <a:solidFill>
                  <a:schemeClr val="bg1"/>
                </a:solidFill>
                <a:latin typeface="Montserrat "/>
                <a:ea typeface="Calibri"/>
                <a:cs typeface="Times New Roman"/>
              </a:rPr>
              <a:t> обучение (CBL) </a:t>
            </a:r>
          </a:p>
          <a:p>
            <a:pPr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  <a:latin typeface="Montserrat "/>
                <a:ea typeface="Calibri"/>
                <a:cs typeface="Times New Roman"/>
              </a:rPr>
              <a:t> Ситуационно-ориентированное обучение (SBL) </a:t>
            </a:r>
          </a:p>
          <a:p>
            <a:pPr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  <a:latin typeface="Montserrat "/>
                <a:ea typeface="Calibri"/>
                <a:cs typeface="Times New Roman"/>
              </a:rPr>
              <a:t> Научно – ориентированное обучение (RBL) </a:t>
            </a:r>
          </a:p>
          <a:p>
            <a:pPr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  <a:latin typeface="Montserrat "/>
                <a:ea typeface="Calibri"/>
                <a:cs typeface="Times New Roman"/>
              </a:rPr>
              <a:t> Технологии проектного обучения (</a:t>
            </a:r>
            <a:r>
              <a:rPr lang="ru-RU" sz="2400" b="1" dirty="0" err="1" smtClean="0">
                <a:solidFill>
                  <a:schemeClr val="bg1"/>
                </a:solidFill>
                <a:latin typeface="Montserrat "/>
                <a:ea typeface="Calibri"/>
                <a:cs typeface="Times New Roman"/>
              </a:rPr>
              <a:t>Project</a:t>
            </a:r>
            <a:r>
              <a:rPr lang="ru-RU" sz="2400" b="1" dirty="0" smtClean="0">
                <a:solidFill>
                  <a:schemeClr val="bg1"/>
                </a:solidFill>
                <a:latin typeface="Montserrat "/>
                <a:ea typeface="Calibri"/>
                <a:cs typeface="Times New Roman"/>
              </a:rPr>
              <a:t> BL)</a:t>
            </a:r>
          </a:p>
          <a:p>
            <a:pPr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  <a:latin typeface="Montserrat "/>
                <a:ea typeface="Times New Roman"/>
                <a:cs typeface="Times New Roman"/>
              </a:rPr>
              <a:t> Метод по Колбу</a:t>
            </a:r>
            <a:endParaRPr lang="ru-RU" sz="2400" b="1" dirty="0" smtClean="0">
              <a:solidFill>
                <a:schemeClr val="bg1"/>
              </a:solidFill>
              <a:latin typeface="Montserrat 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11522" y="3950487"/>
            <a:ext cx="6450066" cy="4618896"/>
            <a:chOff x="0" y="0"/>
            <a:chExt cx="1835257" cy="13142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35257" cy="1314229"/>
            </a:xfrm>
            <a:custGeom>
              <a:avLst/>
              <a:gdLst/>
              <a:ahLst/>
              <a:cxnLst/>
              <a:rect l="l" t="t" r="r" b="b"/>
              <a:pathLst>
                <a:path w="1835257" h="1314229">
                  <a:moveTo>
                    <a:pt x="1710797" y="1314229"/>
                  </a:moveTo>
                  <a:lnTo>
                    <a:pt x="124460" y="1314229"/>
                  </a:lnTo>
                  <a:cubicBezTo>
                    <a:pt x="55880" y="1314229"/>
                    <a:pt x="0" y="1258349"/>
                    <a:pt x="0" y="11897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10797" y="0"/>
                  </a:lnTo>
                  <a:cubicBezTo>
                    <a:pt x="1779377" y="0"/>
                    <a:pt x="1835257" y="55880"/>
                    <a:pt x="1835257" y="124460"/>
                  </a:cubicBezTo>
                  <a:lnTo>
                    <a:pt x="1835257" y="1189769"/>
                  </a:lnTo>
                  <a:cubicBezTo>
                    <a:pt x="1835257" y="1258349"/>
                    <a:pt x="1779377" y="1314229"/>
                    <a:pt x="1710797" y="13142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447238" y="1084975"/>
            <a:ext cx="1840762" cy="200053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1208297" y="2555458"/>
            <a:ext cx="6444243" cy="3418474"/>
            <a:chOff x="0" y="0"/>
            <a:chExt cx="1833600" cy="97266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33600" cy="972669"/>
            </a:xfrm>
            <a:custGeom>
              <a:avLst/>
              <a:gdLst/>
              <a:ahLst/>
              <a:cxnLst/>
              <a:rect l="l" t="t" r="r" b="b"/>
              <a:pathLst>
                <a:path w="1833600" h="972669">
                  <a:moveTo>
                    <a:pt x="1709140" y="972669"/>
                  </a:moveTo>
                  <a:lnTo>
                    <a:pt x="124460" y="972669"/>
                  </a:lnTo>
                  <a:cubicBezTo>
                    <a:pt x="55880" y="972669"/>
                    <a:pt x="0" y="916789"/>
                    <a:pt x="0" y="84820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09140" y="0"/>
                  </a:lnTo>
                  <a:cubicBezTo>
                    <a:pt x="1777721" y="0"/>
                    <a:pt x="1833600" y="55880"/>
                    <a:pt x="1833600" y="124460"/>
                  </a:cubicBezTo>
                  <a:lnTo>
                    <a:pt x="1833600" y="848209"/>
                  </a:lnTo>
                  <a:cubicBezTo>
                    <a:pt x="1833600" y="916789"/>
                    <a:pt x="1777721" y="972669"/>
                    <a:pt x="1709140" y="972669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sp>
        <p:nvSpPr>
          <p:cNvPr id="11" name="TextBox 11"/>
          <p:cNvSpPr txBox="1"/>
          <p:nvPr/>
        </p:nvSpPr>
        <p:spPr>
          <a:xfrm rot="-5400000">
            <a:off x="15544157" y="5256979"/>
            <a:ext cx="5361019" cy="412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390193" y="7858144"/>
            <a:ext cx="2151110" cy="200053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660891" y="4171459"/>
            <a:ext cx="7984363" cy="4511165"/>
          </a:xfrm>
          <a:prstGeom prst="rect">
            <a:avLst/>
          </a:prstGeom>
        </p:spPr>
      </p:pic>
      <p:sp>
        <p:nvSpPr>
          <p:cNvPr id="19" name="TextBox 3"/>
          <p:cNvSpPr txBox="1"/>
          <p:nvPr/>
        </p:nvSpPr>
        <p:spPr>
          <a:xfrm>
            <a:off x="500002" y="142840"/>
            <a:ext cx="1471622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800" dirty="0" smtClean="0">
                <a:solidFill>
                  <a:srgbClr val="0C45A6"/>
                </a:solidFill>
                <a:latin typeface="Montserrat Semi-Bold Bold"/>
              </a:rPr>
              <a:t>Достижение целей конечных результатов обучения  </a:t>
            </a:r>
            <a:endParaRPr lang="en-US" sz="4800" dirty="0">
              <a:solidFill>
                <a:srgbClr val="0C45A6"/>
              </a:solidFill>
              <a:latin typeface="Montserrat Semi-Bold Bold"/>
            </a:endParaRPr>
          </a:p>
        </p:txBody>
      </p:sp>
      <p:sp>
        <p:nvSpPr>
          <p:cNvPr id="20" name="TextBox 5"/>
          <p:cNvSpPr txBox="1"/>
          <p:nvPr/>
        </p:nvSpPr>
        <p:spPr>
          <a:xfrm>
            <a:off x="4500530" y="1714476"/>
            <a:ext cx="6215106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DCF60"/>
                </a:solidFill>
                <a:latin typeface="Montserrat "/>
              </a:rPr>
              <a:t>Применяемые современные методы и инновационные методы обучения</a:t>
            </a:r>
            <a:endParaRPr lang="en-US" sz="2800" b="1" dirty="0">
              <a:solidFill>
                <a:srgbClr val="FDCF60"/>
              </a:solidFill>
              <a:latin typeface="Montserrat "/>
            </a:endParaRPr>
          </a:p>
        </p:txBody>
      </p:sp>
      <p:sp>
        <p:nvSpPr>
          <p:cNvPr id="21" name="TextBox 5"/>
          <p:cNvSpPr txBox="1"/>
          <p:nvPr/>
        </p:nvSpPr>
        <p:spPr>
          <a:xfrm>
            <a:off x="-714444" y="1852834"/>
            <a:ext cx="561497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DCF60"/>
                </a:solidFill>
                <a:latin typeface="Montserrat "/>
              </a:rPr>
              <a:t>Компетентностный</a:t>
            </a:r>
            <a:r>
              <a:rPr lang="ru-RU" sz="2800" b="1" dirty="0" smtClean="0">
                <a:solidFill>
                  <a:srgbClr val="FDCF60"/>
                </a:solidFill>
                <a:latin typeface="Montserrat 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FDCF60"/>
                </a:solidFill>
                <a:latin typeface="Montserrat "/>
              </a:rPr>
              <a:t>подход</a:t>
            </a:r>
            <a:endParaRPr lang="en-US" sz="2800" b="1" dirty="0">
              <a:solidFill>
                <a:srgbClr val="FDCF60"/>
              </a:solidFill>
              <a:latin typeface="Montserrat "/>
            </a:endParaRPr>
          </a:p>
        </p:txBody>
      </p:sp>
      <p:sp>
        <p:nvSpPr>
          <p:cNvPr id="22" name="Rectangle 1">
            <a:extLst>
              <a:ext uri="{FF2B5EF4-FFF2-40B4-BE49-F238E27FC236}">
                <a16:creationId xmlns="" xmlns:a16="http://schemas.microsoft.com/office/drawing/2014/main" id="{56F6EB07-C48A-4A18-9445-6AA314DF614F}"/>
              </a:ext>
            </a:extLst>
          </p:cNvPr>
          <p:cNvSpPr/>
          <p:nvPr/>
        </p:nvSpPr>
        <p:spPr>
          <a:xfrm rot="16200000" flipV="1">
            <a:off x="165690" y="5835003"/>
            <a:ext cx="8429648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1371600">
              <a:defRPr/>
            </a:pPr>
            <a:endParaRPr lang="en-US" sz="27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" name="Rectangle 1">
            <a:extLst>
              <a:ext uri="{FF2B5EF4-FFF2-40B4-BE49-F238E27FC236}">
                <a16:creationId xmlns="" xmlns:a16="http://schemas.microsoft.com/office/drawing/2014/main" id="{56F6EB07-C48A-4A18-9445-6AA314DF614F}"/>
              </a:ext>
            </a:extLst>
          </p:cNvPr>
          <p:cNvSpPr/>
          <p:nvPr/>
        </p:nvSpPr>
        <p:spPr>
          <a:xfrm>
            <a:off x="214250" y="3000360"/>
            <a:ext cx="10501386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1371600">
              <a:defRPr/>
            </a:pPr>
            <a:endParaRPr lang="en-US" sz="27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4" name="TextBox 3"/>
          <p:cNvSpPr txBox="1"/>
          <p:nvPr/>
        </p:nvSpPr>
        <p:spPr>
          <a:xfrm>
            <a:off x="214250" y="3071798"/>
            <a:ext cx="371477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C45A6"/>
                </a:solidFill>
                <a:latin typeface="Montserrat "/>
              </a:rPr>
              <a:t>Знание и понимание в изучаемой области</a:t>
            </a:r>
            <a:endParaRPr lang="en-US" sz="2400" b="1" dirty="0">
              <a:solidFill>
                <a:srgbClr val="0C45A6"/>
              </a:solidFill>
              <a:latin typeface="Montserrat "/>
            </a:endParaRPr>
          </a:p>
        </p:txBody>
      </p:sp>
      <p:sp>
        <p:nvSpPr>
          <p:cNvPr id="25" name="TextBox 3"/>
          <p:cNvSpPr txBox="1"/>
          <p:nvPr/>
        </p:nvSpPr>
        <p:spPr>
          <a:xfrm>
            <a:off x="357126" y="4500558"/>
            <a:ext cx="384812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C45A6"/>
                </a:solidFill>
                <a:latin typeface="Montserrat "/>
              </a:rPr>
              <a:t>Практические навыки</a:t>
            </a:r>
            <a:endParaRPr lang="en-US" sz="2400" b="1" dirty="0">
              <a:solidFill>
                <a:srgbClr val="0C45A6"/>
              </a:solidFill>
              <a:latin typeface="Montserrat "/>
            </a:endParaRPr>
          </a:p>
        </p:txBody>
      </p:sp>
      <p:sp>
        <p:nvSpPr>
          <p:cNvPr id="26" name="TextBox 3"/>
          <p:cNvSpPr txBox="1"/>
          <p:nvPr/>
        </p:nvSpPr>
        <p:spPr>
          <a:xfrm>
            <a:off x="-64" y="5786442"/>
            <a:ext cx="435765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C45A6"/>
                </a:solidFill>
                <a:latin typeface="Montserrat "/>
              </a:rPr>
              <a:t>Коммуникативные навыки</a:t>
            </a:r>
            <a:endParaRPr lang="en-US" sz="2400" b="1" dirty="0">
              <a:solidFill>
                <a:srgbClr val="0C45A6"/>
              </a:solidFill>
              <a:latin typeface="Montserrat "/>
            </a:endParaRPr>
          </a:p>
        </p:txBody>
      </p:sp>
      <p:sp>
        <p:nvSpPr>
          <p:cNvPr id="27" name="TextBox 3"/>
          <p:cNvSpPr txBox="1"/>
          <p:nvPr/>
        </p:nvSpPr>
        <p:spPr>
          <a:xfrm>
            <a:off x="-71438" y="6643698"/>
            <a:ext cx="464340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C45A6"/>
                </a:solidFill>
                <a:latin typeface="Montserrat "/>
              </a:rPr>
              <a:t>Навыки научных исследований</a:t>
            </a:r>
            <a:endParaRPr lang="en-US" sz="2400" b="1" dirty="0">
              <a:solidFill>
                <a:srgbClr val="0C45A6"/>
              </a:solidFill>
              <a:latin typeface="Montserrat "/>
            </a:endParaRPr>
          </a:p>
        </p:txBody>
      </p:sp>
      <p:sp>
        <p:nvSpPr>
          <p:cNvPr id="28" name="TextBox 3"/>
          <p:cNvSpPr txBox="1"/>
          <p:nvPr/>
        </p:nvSpPr>
        <p:spPr>
          <a:xfrm>
            <a:off x="428564" y="7786706"/>
            <a:ext cx="378621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C45A6"/>
                </a:solidFill>
                <a:latin typeface="Montserrat "/>
              </a:rPr>
              <a:t>Общая образованность</a:t>
            </a:r>
            <a:endParaRPr lang="en-US" sz="2400" b="1" dirty="0">
              <a:solidFill>
                <a:srgbClr val="0C45A6"/>
              </a:solidFill>
              <a:latin typeface="Montserrat "/>
            </a:endParaRPr>
          </a:p>
        </p:txBody>
      </p:sp>
      <p:sp>
        <p:nvSpPr>
          <p:cNvPr id="29" name="TextBox 3"/>
          <p:cNvSpPr txBox="1"/>
          <p:nvPr/>
        </p:nvSpPr>
        <p:spPr>
          <a:xfrm>
            <a:off x="500002" y="8550499"/>
            <a:ext cx="341950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C45A6"/>
                </a:solidFill>
                <a:latin typeface="Montserrat "/>
              </a:rPr>
              <a:t>Социально-этические</a:t>
            </a:r>
            <a:endParaRPr lang="en-US" sz="2400" b="1" dirty="0">
              <a:solidFill>
                <a:srgbClr val="0C45A6"/>
              </a:solidFill>
              <a:latin typeface="Montserrat "/>
            </a:endParaRPr>
          </a:p>
        </p:txBody>
      </p:sp>
      <p:sp>
        <p:nvSpPr>
          <p:cNvPr id="30" name="TextBox 3"/>
          <p:cNvSpPr txBox="1"/>
          <p:nvPr/>
        </p:nvSpPr>
        <p:spPr>
          <a:xfrm>
            <a:off x="-71502" y="9144028"/>
            <a:ext cx="450053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C45A6"/>
                </a:solidFill>
                <a:latin typeface="Montserrat "/>
              </a:rPr>
              <a:t>Экономические и организационно-управленческие</a:t>
            </a:r>
            <a:endParaRPr lang="en-US" sz="2400" b="1" dirty="0">
              <a:solidFill>
                <a:srgbClr val="0C45A6"/>
              </a:solidFill>
              <a:latin typeface="Montserrat "/>
            </a:endParaRPr>
          </a:p>
        </p:txBody>
      </p:sp>
      <p:sp>
        <p:nvSpPr>
          <p:cNvPr id="31" name="TextBox 3"/>
          <p:cNvSpPr txBox="1"/>
          <p:nvPr/>
        </p:nvSpPr>
        <p:spPr>
          <a:xfrm>
            <a:off x="4652930" y="3071798"/>
            <a:ext cx="606270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C45A6"/>
                </a:solidFill>
                <a:latin typeface="Montserrat "/>
              </a:rPr>
              <a:t>CBL, PBL, TBL, STL, DSA, D-PBL, e-learning –</a:t>
            </a:r>
            <a:r>
              <a:rPr lang="ru-RU" sz="2000" dirty="0" smtClean="0">
                <a:solidFill>
                  <a:srgbClr val="0C45A6"/>
                </a:solidFill>
                <a:latin typeface="Montserrat "/>
              </a:rPr>
              <a:t> </a:t>
            </a:r>
            <a:r>
              <a:rPr lang="ru-RU" sz="2000" dirty="0" err="1" smtClean="0">
                <a:solidFill>
                  <a:srgbClr val="0C45A6"/>
                </a:solidFill>
                <a:latin typeface="Montserrat "/>
              </a:rPr>
              <a:t>видеотренажеры</a:t>
            </a:r>
            <a:r>
              <a:rPr lang="ru-RU" sz="2000" dirty="0" smtClean="0">
                <a:solidFill>
                  <a:srgbClr val="0C45A6"/>
                </a:solidFill>
                <a:latin typeface="Montserrat "/>
              </a:rPr>
              <a:t>, </a:t>
            </a:r>
            <a:r>
              <a:rPr lang="ru-RU" sz="2000" dirty="0" err="1" smtClean="0">
                <a:solidFill>
                  <a:srgbClr val="0C45A6"/>
                </a:solidFill>
                <a:latin typeface="Montserrat "/>
              </a:rPr>
              <a:t>видеолекции</a:t>
            </a:r>
            <a:r>
              <a:rPr lang="ru-RU" sz="2000" dirty="0" smtClean="0">
                <a:solidFill>
                  <a:srgbClr val="0C45A6"/>
                </a:solidFill>
                <a:latin typeface="Montserrat "/>
              </a:rPr>
              <a:t>, </a:t>
            </a:r>
            <a:r>
              <a:rPr lang="en-US" sz="2000" dirty="0" smtClean="0">
                <a:solidFill>
                  <a:srgbClr val="0C45A6"/>
                </a:solidFill>
                <a:latin typeface="Montserrat "/>
              </a:rPr>
              <a:t>Smart  </a:t>
            </a:r>
            <a:r>
              <a:rPr lang="ru-RU" sz="2000" dirty="0" smtClean="0">
                <a:solidFill>
                  <a:srgbClr val="0C45A6"/>
                </a:solidFill>
                <a:latin typeface="Montserrat "/>
              </a:rPr>
              <a:t>технологии, активные методы</a:t>
            </a:r>
            <a:endParaRPr lang="en-US" sz="2000" dirty="0">
              <a:solidFill>
                <a:srgbClr val="0C45A6"/>
              </a:solidFill>
              <a:latin typeface="Montserrat "/>
            </a:endParaRPr>
          </a:p>
        </p:txBody>
      </p:sp>
      <p:sp>
        <p:nvSpPr>
          <p:cNvPr id="32" name="TextBox 3"/>
          <p:cNvSpPr txBox="1"/>
          <p:nvPr/>
        </p:nvSpPr>
        <p:spPr>
          <a:xfrm>
            <a:off x="4652930" y="4247559"/>
            <a:ext cx="6062706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C45A6"/>
                </a:solidFill>
                <a:latin typeface="Montserrat "/>
              </a:rPr>
              <a:t>CBL, PBL, </a:t>
            </a:r>
            <a:r>
              <a:rPr lang="ru-RU" sz="2000" dirty="0" smtClean="0">
                <a:solidFill>
                  <a:srgbClr val="0C45A6"/>
                </a:solidFill>
                <a:latin typeface="Montserrat "/>
              </a:rPr>
              <a:t>продолжительный клинический случай (работа у постели больного), проведение</a:t>
            </a:r>
          </a:p>
          <a:p>
            <a:r>
              <a:rPr lang="ru-RU" sz="2000" dirty="0" smtClean="0">
                <a:solidFill>
                  <a:srgbClr val="0C45A6"/>
                </a:solidFill>
                <a:latin typeface="Montserrat "/>
              </a:rPr>
              <a:t>/</a:t>
            </a:r>
            <a:r>
              <a:rPr lang="ru-RU" sz="2000" dirty="0" err="1" smtClean="0">
                <a:solidFill>
                  <a:srgbClr val="0C45A6"/>
                </a:solidFill>
                <a:latin typeface="Montserrat "/>
              </a:rPr>
              <a:t>асситирование</a:t>
            </a:r>
            <a:r>
              <a:rPr lang="ru-RU" sz="2000" dirty="0" smtClean="0">
                <a:solidFill>
                  <a:srgbClr val="0C45A6"/>
                </a:solidFill>
                <a:latin typeface="Montserrat "/>
              </a:rPr>
              <a:t> при </a:t>
            </a:r>
            <a:r>
              <a:rPr lang="ru-RU" sz="2000" dirty="0" err="1" smtClean="0">
                <a:solidFill>
                  <a:srgbClr val="0C45A6"/>
                </a:solidFill>
                <a:latin typeface="Montserrat "/>
              </a:rPr>
              <a:t>опиерациях</a:t>
            </a:r>
            <a:r>
              <a:rPr lang="ru-RU" sz="2000" dirty="0" smtClean="0">
                <a:solidFill>
                  <a:srgbClr val="0C45A6"/>
                </a:solidFill>
                <a:latin typeface="Montserrat "/>
              </a:rPr>
              <a:t>, </a:t>
            </a:r>
            <a:r>
              <a:rPr lang="ru-RU" sz="2000" dirty="0" err="1" smtClean="0">
                <a:solidFill>
                  <a:srgbClr val="0C45A6"/>
                </a:solidFill>
                <a:latin typeface="Montserrat "/>
              </a:rPr>
              <a:t>мини-клинический</a:t>
            </a:r>
            <a:r>
              <a:rPr lang="ru-RU" sz="2000" dirty="0" smtClean="0">
                <a:solidFill>
                  <a:srgbClr val="0C45A6"/>
                </a:solidFill>
                <a:latin typeface="Montserrat "/>
              </a:rPr>
              <a:t> экзамен (МКЭ), </a:t>
            </a:r>
            <a:r>
              <a:rPr lang="ru-RU" sz="2000" dirty="0" err="1" smtClean="0">
                <a:solidFill>
                  <a:srgbClr val="0C45A6"/>
                </a:solidFill>
                <a:latin typeface="Montserrat "/>
              </a:rPr>
              <a:t>симуляционные</a:t>
            </a:r>
            <a:r>
              <a:rPr lang="ru-RU" sz="2000" dirty="0" smtClean="0">
                <a:solidFill>
                  <a:srgbClr val="0C45A6"/>
                </a:solidFill>
                <a:latin typeface="Montserrat "/>
              </a:rPr>
              <a:t> технологии, ОСКЭ, ОСПЭ, СП</a:t>
            </a:r>
            <a:endParaRPr lang="en-US" sz="2000" dirty="0">
              <a:solidFill>
                <a:srgbClr val="0C45A6"/>
              </a:solidFill>
              <a:latin typeface="Montserrat "/>
            </a:endParaRPr>
          </a:p>
        </p:txBody>
      </p:sp>
      <p:sp>
        <p:nvSpPr>
          <p:cNvPr id="33" name="TextBox 3"/>
          <p:cNvSpPr txBox="1"/>
          <p:nvPr/>
        </p:nvSpPr>
        <p:spPr>
          <a:xfrm>
            <a:off x="4643406" y="5907293"/>
            <a:ext cx="6062706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C45A6"/>
                </a:solidFill>
                <a:latin typeface="Montserrat "/>
              </a:rPr>
              <a:t>TBL, SP</a:t>
            </a:r>
            <a:r>
              <a:rPr lang="ru-RU" sz="2000" dirty="0" smtClean="0">
                <a:solidFill>
                  <a:srgbClr val="0C45A6"/>
                </a:solidFill>
                <a:latin typeface="Montserrat "/>
              </a:rPr>
              <a:t>, МКЭ, метод по Колбу, ролевые игры</a:t>
            </a:r>
            <a:endParaRPr lang="en-US" sz="2000" dirty="0">
              <a:solidFill>
                <a:srgbClr val="0C45A6"/>
              </a:solidFill>
              <a:latin typeface="Montserrat "/>
            </a:endParaRPr>
          </a:p>
        </p:txBody>
      </p:sp>
      <p:sp>
        <p:nvSpPr>
          <p:cNvPr id="34" name="TextBox 3"/>
          <p:cNvSpPr txBox="1"/>
          <p:nvPr/>
        </p:nvSpPr>
        <p:spPr>
          <a:xfrm>
            <a:off x="4643406" y="6484162"/>
            <a:ext cx="585791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C45A6"/>
                </a:solidFill>
                <a:latin typeface="Montserrat "/>
              </a:rPr>
              <a:t>Project-based learning</a:t>
            </a:r>
            <a:r>
              <a:rPr lang="ru-RU" sz="2000" dirty="0" smtClean="0">
                <a:solidFill>
                  <a:srgbClr val="0C45A6"/>
                </a:solidFill>
                <a:latin typeface="Montserrat "/>
              </a:rPr>
              <a:t>, разбор с позиций доказательной медицины, актуализация СРО с направленностью на будущую специальность, </a:t>
            </a:r>
            <a:r>
              <a:rPr lang="en-US" sz="2000" dirty="0" smtClean="0">
                <a:solidFill>
                  <a:srgbClr val="0C45A6"/>
                </a:solidFill>
                <a:latin typeface="Montserrat "/>
              </a:rPr>
              <a:t>RBL</a:t>
            </a:r>
            <a:endParaRPr lang="en-US" sz="2000" dirty="0">
              <a:solidFill>
                <a:srgbClr val="0C45A6"/>
              </a:solidFill>
              <a:latin typeface="Montserrat "/>
            </a:endParaRPr>
          </a:p>
        </p:txBody>
      </p:sp>
      <p:sp>
        <p:nvSpPr>
          <p:cNvPr id="35" name="TextBox 3"/>
          <p:cNvSpPr txBox="1"/>
          <p:nvPr/>
        </p:nvSpPr>
        <p:spPr>
          <a:xfrm>
            <a:off x="4643406" y="7836119"/>
            <a:ext cx="6357982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C45A6"/>
                </a:solidFill>
                <a:latin typeface="Montserrat "/>
              </a:rPr>
              <a:t>Развитие языковых компетенций – все технологии</a:t>
            </a:r>
            <a:endParaRPr lang="en-US" sz="2000" dirty="0">
              <a:solidFill>
                <a:srgbClr val="0C45A6"/>
              </a:solidFill>
              <a:latin typeface="Montserrat "/>
            </a:endParaRPr>
          </a:p>
        </p:txBody>
      </p:sp>
      <p:sp>
        <p:nvSpPr>
          <p:cNvPr id="36" name="TextBox 3"/>
          <p:cNvSpPr txBox="1"/>
          <p:nvPr/>
        </p:nvSpPr>
        <p:spPr>
          <a:xfrm>
            <a:off x="4643406" y="8363574"/>
            <a:ext cx="585791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C45A6"/>
                </a:solidFill>
                <a:latin typeface="Montserrat "/>
              </a:rPr>
              <a:t>Разбор через интегрированный клинический симпозиум и конференции медицинских ошибок</a:t>
            </a:r>
            <a:endParaRPr lang="en-US" sz="2000" dirty="0">
              <a:solidFill>
                <a:srgbClr val="0C45A6"/>
              </a:solidFill>
              <a:latin typeface="Montserrat "/>
            </a:endParaRPr>
          </a:p>
        </p:txBody>
      </p:sp>
      <p:sp>
        <p:nvSpPr>
          <p:cNvPr id="37" name="TextBox 3"/>
          <p:cNvSpPr txBox="1"/>
          <p:nvPr/>
        </p:nvSpPr>
        <p:spPr>
          <a:xfrm>
            <a:off x="4643406" y="9457169"/>
            <a:ext cx="585791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C45A6"/>
                </a:solidFill>
                <a:latin typeface="Montserrat "/>
              </a:rPr>
              <a:t>TBL, Project-based learning, e-learning</a:t>
            </a:r>
            <a:r>
              <a:rPr lang="ru-RU" sz="2000" dirty="0" smtClean="0">
                <a:solidFill>
                  <a:srgbClr val="0C45A6"/>
                </a:solidFill>
                <a:latin typeface="Montserrat "/>
              </a:rPr>
              <a:t>,</a:t>
            </a:r>
            <a:r>
              <a:rPr lang="en-US" sz="2000" dirty="0" smtClean="0">
                <a:solidFill>
                  <a:srgbClr val="0C45A6"/>
                </a:solidFill>
                <a:latin typeface="Montserrat "/>
              </a:rPr>
              <a:t> </a:t>
            </a:r>
            <a:r>
              <a:rPr lang="ru-RU" sz="2000" dirty="0" smtClean="0">
                <a:solidFill>
                  <a:srgbClr val="0C45A6"/>
                </a:solidFill>
                <a:latin typeface="Montserrat "/>
              </a:rPr>
              <a:t>активные методы обучения</a:t>
            </a:r>
            <a:endParaRPr lang="en-US" sz="2000" dirty="0">
              <a:solidFill>
                <a:srgbClr val="0C45A6"/>
              </a:solidFill>
              <a:latin typeface="Montserrat 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0" y="9378186"/>
            <a:ext cx="18288000" cy="908814"/>
          </a:xfrm>
          <a:prstGeom prst="rect">
            <a:avLst/>
          </a:prstGeom>
          <a:solidFill>
            <a:srgbClr val="FDCF60"/>
          </a:solidFill>
        </p:spPr>
      </p:sp>
      <p:pic>
        <p:nvPicPr>
          <p:cNvPr id="7" name="Рисунок 6" descr="Blue and White Simple Start-up Business Animated Presentation.png"/>
          <p:cNvPicPr>
            <a:picLocks noChangeAspect="1"/>
          </p:cNvPicPr>
          <p:nvPr/>
        </p:nvPicPr>
        <p:blipFill>
          <a:blip r:embed="rId2" cstate="print"/>
          <a:srcRect l="44140" r="5072"/>
          <a:stretch>
            <a:fillRect/>
          </a:stretch>
        </p:blipFill>
        <p:spPr>
          <a:xfrm>
            <a:off x="0" y="0"/>
            <a:ext cx="7997529" cy="9358342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5857852" y="94272"/>
            <a:ext cx="1471622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dirty="0" smtClean="0">
                <a:solidFill>
                  <a:srgbClr val="0C45A6"/>
                </a:solidFill>
                <a:latin typeface="Montserrat Semi-Bold Bold"/>
              </a:rPr>
              <a:t>Актуальность использования </a:t>
            </a:r>
          </a:p>
          <a:p>
            <a:pPr algn="ctr"/>
            <a:r>
              <a:rPr lang="ru-RU" sz="4800" dirty="0" smtClean="0">
                <a:solidFill>
                  <a:srgbClr val="0C45A6"/>
                </a:solidFill>
                <a:latin typeface="Montserrat Semi-Bold Bold"/>
              </a:rPr>
              <a:t>ДОТ </a:t>
            </a:r>
            <a:endParaRPr lang="en-US" sz="4800" dirty="0">
              <a:solidFill>
                <a:srgbClr val="0C45A6"/>
              </a:solidFill>
              <a:latin typeface="Montserrat Semi-Bold Bold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8643934" y="1571632"/>
            <a:ext cx="9339258" cy="457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"/>
                <a:cs typeface="Times New Roman" pitchFamily="18" charset="0"/>
              </a:rPr>
              <a:t>Возможности Internet-технологии для студентов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"/>
                <a:cs typeface="Times New Roman" pitchFamily="18" charset="0"/>
              </a:rPr>
              <a:t>: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"/>
                <a:cs typeface="Times New Roman" pitchFamily="18" charset="0"/>
              </a:rPr>
              <a:t>развивать технические навыки и умения, необходимые пользователям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"/>
                <a:cs typeface="Times New Roman" pitchFamily="18" charset="0"/>
              </a:rPr>
              <a:t>Internet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"/>
                <a:cs typeface="Times New Roman" pitchFamily="18" charset="0"/>
              </a:rPr>
              <a:t> для коммуникации и сбора информации;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"/>
                <a:cs typeface="Times New Roman" pitchFamily="18" charset="0"/>
              </a:rPr>
              <a:t>следить за развитием и изменениями новых информационных технологий;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ru-RU" sz="2400" dirty="0" smtClean="0">
                <a:solidFill>
                  <a:srgbClr val="002060"/>
                </a:solidFill>
                <a:latin typeface="Montserrat "/>
                <a:cs typeface="Times New Roman" pitchFamily="18" charset="0"/>
              </a:rPr>
              <a:t>у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"/>
                <a:cs typeface="Times New Roman" pitchFamily="18" charset="0"/>
              </a:rPr>
              <a:t>меть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"/>
                <a:cs typeface="Times New Roman" pitchFamily="18" charset="0"/>
              </a:rPr>
              <a:t>синтезировать данные, приобретенные через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"/>
                <a:cs typeface="Times New Roman" pitchFamily="18" charset="0"/>
              </a:rPr>
              <a:t>Internet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"/>
                <a:cs typeface="Times New Roman" pitchFamily="18" charset="0"/>
              </a:rPr>
              <a:t>, в единое целое;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"/>
                <a:cs typeface="Times New Roman" pitchFamily="18" charset="0"/>
              </a:rPr>
              <a:t>использовать различные поисковые системы.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 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"/>
                <a:cs typeface="Times New Roman" pitchFamily="18" charset="0"/>
              </a:rPr>
              <a:t>Видеотехнология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"/>
                <a:cs typeface="Times New Roman" pitchFamily="18" charset="0"/>
              </a:rPr>
              <a:t> -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"/>
                <a:cs typeface="Times New Roman" pitchFamily="18" charset="0"/>
              </a:rPr>
              <a:t>внедрение в информационное обеспечение учебного процесса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"/>
                <a:cs typeface="Times New Roman" pitchFamily="18" charset="0"/>
              </a:rPr>
              <a:t>видеолекции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"/>
                <a:cs typeface="Times New Roman" pitchFamily="18" charset="0"/>
              </a:rPr>
              <a:t>. Достоинства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"/>
                <a:cs typeface="Times New Roman" pitchFamily="18" charset="0"/>
              </a:rPr>
              <a:t>видеолекции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"/>
                <a:cs typeface="Times New Roman" pitchFamily="18" charset="0"/>
              </a:rPr>
              <a:t> заключаются в том, что в них синтезированы основные дидактические возможности других экранно-звуковых средств, обеспечивающих познавательную деятельность максимально широким чувствительным восприятием.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"/>
                <a:cs typeface="Times New Roman" pitchFamily="18" charset="0"/>
              </a:rPr>
              <a:t>Созданы каналы на платформах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"/>
                <a:cs typeface="Times New Roman" pitchFamily="18" charset="0"/>
              </a:rPr>
              <a:t>Youtube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"/>
                <a:cs typeface="Times New Roman" pitchFamily="18" charset="0"/>
              </a:rPr>
              <a:t> и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"/>
                <a:cs typeface="Times New Roman" pitchFamily="18" charset="0"/>
              </a:rPr>
              <a:t>Itube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"/>
                <a:cs typeface="Times New Roman" pitchFamily="18" charset="0"/>
              </a:rPr>
              <a:t> для загрузки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"/>
                <a:cs typeface="Times New Roman" pitchFamily="18" charset="0"/>
              </a:rPr>
              <a:t>видеолекций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"/>
                <a:cs typeface="Times New Roman" pitchFamily="18" charset="0"/>
              </a:rPr>
              <a:t>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 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526099" y="214278"/>
            <a:ext cx="17619089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 smtClean="0">
                <a:solidFill>
                  <a:srgbClr val="0C45A6"/>
                </a:solidFill>
                <a:latin typeface="Montserrat Semi-Bold"/>
              </a:rPr>
              <a:t>SWOT </a:t>
            </a:r>
            <a:r>
              <a:rPr lang="ru-RU" sz="4800" dirty="0" smtClean="0">
                <a:solidFill>
                  <a:srgbClr val="0C45A6"/>
                </a:solidFill>
                <a:latin typeface="Montserrat Semi-Bold"/>
              </a:rPr>
              <a:t>анализ при внедрении в практику обучения НОТ</a:t>
            </a:r>
            <a:endParaRPr lang="en-US" sz="4800" dirty="0">
              <a:solidFill>
                <a:srgbClr val="0C45A6"/>
              </a:solidFill>
              <a:latin typeface="Montserrat Semi-Bold"/>
            </a:endParaRPr>
          </a:p>
        </p:txBody>
      </p:sp>
      <p:sp>
        <p:nvSpPr>
          <p:cNvPr id="61" name="Rectangle 3">
            <a:extLst>
              <a:ext uri="{FF2B5EF4-FFF2-40B4-BE49-F238E27FC236}">
                <a16:creationId xmlns="" xmlns:a16="http://schemas.microsoft.com/office/drawing/2014/main" id="{AF1809E0-EEBE-4DEB-8C61-2E1A5676AA41}"/>
              </a:ext>
            </a:extLst>
          </p:cNvPr>
          <p:cNvSpPr/>
          <p:nvPr/>
        </p:nvSpPr>
        <p:spPr>
          <a:xfrm>
            <a:off x="7215174" y="3589846"/>
            <a:ext cx="2000264" cy="2053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1371600">
              <a:defRPr/>
            </a:pPr>
            <a:r>
              <a:rPr lang="en-GB" sz="143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</a:t>
            </a:r>
          </a:p>
        </p:txBody>
      </p:sp>
      <p:sp>
        <p:nvSpPr>
          <p:cNvPr id="62" name="Rectangle 4">
            <a:extLst>
              <a:ext uri="{FF2B5EF4-FFF2-40B4-BE49-F238E27FC236}">
                <a16:creationId xmlns="" xmlns:a16="http://schemas.microsoft.com/office/drawing/2014/main" id="{9FC3FF01-07DD-4B15-B6DF-8922E4349A5B}"/>
              </a:ext>
            </a:extLst>
          </p:cNvPr>
          <p:cNvSpPr/>
          <p:nvPr/>
        </p:nvSpPr>
        <p:spPr>
          <a:xfrm>
            <a:off x="7143735" y="6215070"/>
            <a:ext cx="2143141" cy="21915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1371600">
              <a:defRPr/>
            </a:pPr>
            <a:r>
              <a:rPr lang="en-GB" sz="143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</a:t>
            </a:r>
          </a:p>
        </p:txBody>
      </p:sp>
      <p:sp>
        <p:nvSpPr>
          <p:cNvPr id="63" name="Rectangle 5">
            <a:extLst>
              <a:ext uri="{FF2B5EF4-FFF2-40B4-BE49-F238E27FC236}">
                <a16:creationId xmlns="" xmlns:a16="http://schemas.microsoft.com/office/drawing/2014/main" id="{D1165990-C3F5-4E11-82E4-892A8FBD24F1}"/>
              </a:ext>
            </a:extLst>
          </p:cNvPr>
          <p:cNvSpPr/>
          <p:nvPr/>
        </p:nvSpPr>
        <p:spPr>
          <a:xfrm>
            <a:off x="9519715" y="3571864"/>
            <a:ext cx="2124615" cy="20717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1371600">
              <a:defRPr/>
            </a:pPr>
            <a:r>
              <a:rPr lang="en-GB" sz="132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</a:t>
            </a:r>
          </a:p>
        </p:txBody>
      </p:sp>
      <p:sp>
        <p:nvSpPr>
          <p:cNvPr id="64" name="Rectangle 6">
            <a:extLst>
              <a:ext uri="{FF2B5EF4-FFF2-40B4-BE49-F238E27FC236}">
                <a16:creationId xmlns="" xmlns:a16="http://schemas.microsoft.com/office/drawing/2014/main" id="{7C0AE418-DDA0-47D5-A32D-5448EDC70633}"/>
              </a:ext>
            </a:extLst>
          </p:cNvPr>
          <p:cNvSpPr/>
          <p:nvPr/>
        </p:nvSpPr>
        <p:spPr>
          <a:xfrm>
            <a:off x="9519716" y="6215070"/>
            <a:ext cx="2071701" cy="21915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1371600">
              <a:defRPr/>
            </a:pPr>
            <a:r>
              <a:rPr lang="en-GB" sz="132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T</a:t>
            </a:r>
          </a:p>
        </p:txBody>
      </p:sp>
      <p:sp>
        <p:nvSpPr>
          <p:cNvPr id="65" name="Oval 2">
            <a:extLst>
              <a:ext uri="{FF2B5EF4-FFF2-40B4-BE49-F238E27FC236}">
                <a16:creationId xmlns="" xmlns:a16="http://schemas.microsoft.com/office/drawing/2014/main" id="{577BCDE7-1642-4559-B97D-D9569C26CC4D}"/>
              </a:ext>
            </a:extLst>
          </p:cNvPr>
          <p:cNvSpPr/>
          <p:nvPr/>
        </p:nvSpPr>
        <p:spPr>
          <a:xfrm>
            <a:off x="285688" y="2534482"/>
            <a:ext cx="1161449" cy="11614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GB"/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86395D4D-9593-42C2-B37A-96A69331BF5E}"/>
              </a:ext>
            </a:extLst>
          </p:cNvPr>
          <p:cNvSpPr txBox="1"/>
          <p:nvPr/>
        </p:nvSpPr>
        <p:spPr>
          <a:xfrm>
            <a:off x="2384306" y="1643038"/>
            <a:ext cx="2564286" cy="600165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lvl="0">
              <a:defRPr/>
            </a:pPr>
            <a:r>
              <a:rPr lang="ru-RU" sz="30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Сильные (</a:t>
            </a:r>
            <a:r>
              <a:rPr lang="en-US" sz="30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</a:t>
            </a:r>
            <a:r>
              <a:rPr lang="ru-RU" sz="30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)</a:t>
            </a:r>
            <a:endParaRPr lang="en-GB" sz="30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32457115-59D4-4954-A02F-0A475EC7CA67}"/>
              </a:ext>
            </a:extLst>
          </p:cNvPr>
          <p:cNvSpPr txBox="1"/>
          <p:nvPr/>
        </p:nvSpPr>
        <p:spPr>
          <a:xfrm>
            <a:off x="2407364" y="5643566"/>
            <a:ext cx="3331202" cy="600164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lvl="0">
              <a:defRPr/>
            </a:pPr>
            <a:r>
              <a:rPr lang="ru-RU" sz="30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Возможности (О)</a:t>
            </a:r>
            <a:endParaRPr lang="en-GB" sz="30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E096CA70-0FA4-4C69-9A3F-8CEDD606DB28}"/>
              </a:ext>
            </a:extLst>
          </p:cNvPr>
          <p:cNvSpPr txBox="1"/>
          <p:nvPr/>
        </p:nvSpPr>
        <p:spPr>
          <a:xfrm>
            <a:off x="13430280" y="1571600"/>
            <a:ext cx="2564286" cy="600164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lvl="0">
              <a:defRPr/>
            </a:pPr>
            <a:r>
              <a:rPr lang="ru-RU" sz="30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Слабые (</a:t>
            </a:r>
            <a:r>
              <a:rPr lang="en-GB" sz="30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</a:t>
            </a:r>
            <a:r>
              <a:rPr lang="ru-RU" sz="30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)</a:t>
            </a:r>
            <a:endParaRPr lang="en-GB" sz="30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D9B52945-F92C-42FB-A9D7-1D79DB0046D9}"/>
              </a:ext>
            </a:extLst>
          </p:cNvPr>
          <p:cNvSpPr txBox="1"/>
          <p:nvPr/>
        </p:nvSpPr>
        <p:spPr>
          <a:xfrm>
            <a:off x="13487430" y="5715004"/>
            <a:ext cx="2564286" cy="600165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lvl="0">
              <a:defRPr/>
            </a:pPr>
            <a:r>
              <a:rPr lang="ru-RU" sz="30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Угрозы (Т)</a:t>
            </a:r>
            <a:endParaRPr lang="en-GB" sz="30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E66C0042-89AD-40AC-BBE5-DF25524044A8}"/>
              </a:ext>
            </a:extLst>
          </p:cNvPr>
          <p:cNvSpPr txBox="1"/>
          <p:nvPr/>
        </p:nvSpPr>
        <p:spPr>
          <a:xfrm>
            <a:off x="1500134" y="2243765"/>
            <a:ext cx="5572164" cy="4078039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lvl="0" algn="just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Montserrat "/>
                <a:cs typeface="Times New Roman" panose="02020603050405020304" pitchFamily="18" charset="0"/>
              </a:rPr>
              <a:t>Применение НОТ независимо от формы обучения, включая дистанционный формат обучения </a:t>
            </a:r>
          </a:p>
          <a:p>
            <a:pPr lvl="0" algn="just">
              <a:defRPr/>
            </a:pPr>
            <a:endParaRPr lang="ru-RU" sz="1600" b="1" dirty="0" smtClean="0">
              <a:solidFill>
                <a:srgbClr val="002060"/>
              </a:solidFill>
              <a:latin typeface="Montserrat 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Montserrat "/>
                <a:cs typeface="Times New Roman" panose="02020603050405020304" pitchFamily="18" charset="0"/>
              </a:rPr>
              <a:t>Внедрение НОТ ориентированное на результат в разрезе курсов, например виды внедрения НОТ имеют различия на уровне </a:t>
            </a:r>
            <a:r>
              <a:rPr lang="ru-RU" sz="1600" b="1" dirty="0" err="1" smtClean="0">
                <a:solidFill>
                  <a:srgbClr val="002060"/>
                </a:solidFill>
                <a:latin typeface="Montserrat "/>
                <a:cs typeface="Times New Roman" panose="02020603050405020304" pitchFamily="18" charset="0"/>
              </a:rPr>
              <a:t>бакалавриата</a:t>
            </a:r>
            <a:r>
              <a:rPr lang="ru-RU" sz="1600" b="1" dirty="0" smtClean="0">
                <a:solidFill>
                  <a:srgbClr val="002060"/>
                </a:solidFill>
                <a:latin typeface="Montserrat "/>
                <a:cs typeface="Times New Roman" panose="02020603050405020304" pitchFamily="18" charset="0"/>
              </a:rPr>
              <a:t>,  интернатуры, </a:t>
            </a:r>
            <a:r>
              <a:rPr lang="ru-RU" sz="1600" b="1" dirty="0" err="1" smtClean="0">
                <a:solidFill>
                  <a:srgbClr val="002060"/>
                </a:solidFill>
                <a:latin typeface="Montserrat "/>
                <a:cs typeface="Times New Roman" panose="02020603050405020304" pitchFamily="18" charset="0"/>
              </a:rPr>
              <a:t>резидентуры</a:t>
            </a:r>
            <a:r>
              <a:rPr lang="ru-RU" sz="1600" b="1" dirty="0" smtClean="0">
                <a:solidFill>
                  <a:srgbClr val="002060"/>
                </a:solidFill>
                <a:latin typeface="Montserrat "/>
                <a:cs typeface="Times New Roman" panose="02020603050405020304" pitchFamily="18" charset="0"/>
              </a:rPr>
              <a:t> и магистратуры</a:t>
            </a:r>
          </a:p>
          <a:p>
            <a:pPr algn="just">
              <a:buFont typeface="Arial" pitchFamily="34" charset="0"/>
              <a:buChar char="•"/>
              <a:defRPr/>
            </a:pPr>
            <a:endParaRPr lang="ru-RU" sz="1600" b="1" dirty="0" smtClean="0">
              <a:solidFill>
                <a:srgbClr val="002060"/>
              </a:solidFill>
              <a:latin typeface="Montserrat 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Montserrat "/>
                <a:cs typeface="Times New Roman" panose="02020603050405020304" pitchFamily="18" charset="0"/>
              </a:rPr>
              <a:t>Привлечение  независимых лиц, имеющих опыт  внедрения в рецензируемой области с целью рационального оценивания и рекомендации по улучшению учебного процесса с применением НОТ</a:t>
            </a:r>
          </a:p>
          <a:p>
            <a:pPr algn="just">
              <a:buFont typeface="Arial" pitchFamily="34" charset="0"/>
              <a:buChar char="•"/>
              <a:defRPr/>
            </a:pPr>
            <a:endParaRPr lang="ru-RU" sz="1600" b="1" dirty="0" smtClean="0">
              <a:solidFill>
                <a:srgbClr val="002060"/>
              </a:solidFill>
              <a:latin typeface="Montserrat 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ru-RU" sz="1600" b="1" dirty="0" smtClean="0">
              <a:solidFill>
                <a:srgbClr val="002060"/>
              </a:solidFill>
              <a:latin typeface="Montserrat 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en-GB" sz="1600" b="1" dirty="0">
              <a:solidFill>
                <a:srgbClr val="002060"/>
              </a:solidFill>
              <a:latin typeface="Montserrat 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1" name="Oval 17">
            <a:extLst>
              <a:ext uri="{FF2B5EF4-FFF2-40B4-BE49-F238E27FC236}">
                <a16:creationId xmlns="" xmlns:a16="http://schemas.microsoft.com/office/drawing/2014/main" id="{967751B7-2E01-4C18-9C6F-4A353E252D42}"/>
              </a:ext>
            </a:extLst>
          </p:cNvPr>
          <p:cNvSpPr/>
          <p:nvPr/>
        </p:nvSpPr>
        <p:spPr>
          <a:xfrm>
            <a:off x="285688" y="6899484"/>
            <a:ext cx="1161449" cy="11614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GB"/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36A3BF0A-1291-454C-818E-B64A3CF1E13F}"/>
              </a:ext>
            </a:extLst>
          </p:cNvPr>
          <p:cNvSpPr txBox="1"/>
          <p:nvPr/>
        </p:nvSpPr>
        <p:spPr>
          <a:xfrm>
            <a:off x="1500134" y="6286508"/>
            <a:ext cx="5500726" cy="4078039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just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Montserrat "/>
                <a:cs typeface="Times New Roman" panose="02020603050405020304" pitchFamily="18" charset="0"/>
              </a:rPr>
              <a:t>Совершенствование/развитие педагогической компетенции ППС путем участия на курсах повышения квалификации, в том числе и в Школе молодого педагога</a:t>
            </a:r>
          </a:p>
          <a:p>
            <a:pPr algn="just">
              <a:defRPr/>
            </a:pPr>
            <a:endParaRPr lang="ru-RU" sz="1600" b="1" dirty="0" smtClean="0">
              <a:solidFill>
                <a:srgbClr val="002060"/>
              </a:solidFill>
              <a:latin typeface="Montserrat 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Montserrat "/>
                <a:cs typeface="Times New Roman" panose="02020603050405020304" pitchFamily="18" charset="0"/>
              </a:rPr>
              <a:t>Регулярный мониторинг качества обучения и удовлетворенности обучающихся по применению на занятиях новых образовательных технологий</a:t>
            </a:r>
          </a:p>
          <a:p>
            <a:pPr algn="just">
              <a:defRPr/>
            </a:pPr>
            <a:endParaRPr lang="ru-RU" sz="1600" b="1" dirty="0" smtClean="0">
              <a:solidFill>
                <a:srgbClr val="002060"/>
              </a:solidFill>
              <a:latin typeface="Montserrat 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Montserrat "/>
                <a:cs typeface="Times New Roman" panose="02020603050405020304" pitchFamily="18" charset="0"/>
              </a:rPr>
              <a:t>Обучение ППС на кафедре для применения/внедрения новых образовательных технологий на занятиях</a:t>
            </a:r>
          </a:p>
          <a:p>
            <a:pPr algn="just">
              <a:defRPr/>
            </a:pPr>
            <a:endParaRPr lang="ru-RU" sz="1600" b="1" dirty="0" smtClean="0">
              <a:solidFill>
                <a:srgbClr val="002060"/>
              </a:solidFill>
              <a:latin typeface="Montserrat 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ru-RU" sz="1600" b="1" dirty="0" smtClean="0">
              <a:solidFill>
                <a:srgbClr val="002060"/>
              </a:solidFill>
              <a:latin typeface="Montserrat 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ru-RU" sz="1600" b="1" dirty="0" smtClean="0">
              <a:solidFill>
                <a:srgbClr val="002060"/>
              </a:solidFill>
              <a:latin typeface="Montserrat 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zh-CN" altLang="en-US" sz="1600" b="1" kern="0" dirty="0" smtClean="0">
              <a:solidFill>
                <a:srgbClr val="002060"/>
              </a:solidFill>
              <a:latin typeface="Montserrat "/>
              <a:ea typeface="微软雅黑"/>
            </a:endParaRPr>
          </a:p>
        </p:txBody>
      </p:sp>
      <p:sp>
        <p:nvSpPr>
          <p:cNvPr id="73" name="Oval 19">
            <a:extLst>
              <a:ext uri="{FF2B5EF4-FFF2-40B4-BE49-F238E27FC236}">
                <a16:creationId xmlns="" xmlns:a16="http://schemas.microsoft.com/office/drawing/2014/main" id="{6AABEC87-E656-4E36-AF6D-A2AD6299661F}"/>
              </a:ext>
            </a:extLst>
          </p:cNvPr>
          <p:cNvSpPr/>
          <p:nvPr/>
        </p:nvSpPr>
        <p:spPr>
          <a:xfrm>
            <a:off x="11787206" y="2534482"/>
            <a:ext cx="1161449" cy="11614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GB" dirty="0"/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D7858A0C-7268-42C2-AED2-3FAB715C4A80}"/>
              </a:ext>
            </a:extLst>
          </p:cNvPr>
          <p:cNvSpPr txBox="1"/>
          <p:nvPr/>
        </p:nvSpPr>
        <p:spPr>
          <a:xfrm>
            <a:off x="13073090" y="2214542"/>
            <a:ext cx="5072098" cy="4078039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lvl="0" algn="just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Montserrat "/>
                <a:cs typeface="Times New Roman" pitchFamily="18" charset="0"/>
              </a:rPr>
              <a:t>отсутствие реальной практики</a:t>
            </a:r>
          </a:p>
          <a:p>
            <a:pPr lvl="0" algn="just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Montserrat 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Montserrat "/>
                <a:cs typeface="Times New Roman" pitchFamily="18" charset="0"/>
              </a:rPr>
              <a:t>дефицит базы  сконструированных проблемных ситуации для конкретного результата обучения</a:t>
            </a:r>
          </a:p>
          <a:p>
            <a:pPr algn="just">
              <a:defRPr/>
            </a:pPr>
            <a:endParaRPr lang="ru-RU" sz="1600" b="1" dirty="0" smtClean="0">
              <a:solidFill>
                <a:srgbClr val="002060"/>
              </a:solidFill>
              <a:latin typeface="Montserrat 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Montserrat "/>
                <a:cs typeface="Times New Roman" pitchFamily="18" charset="0"/>
              </a:rPr>
              <a:t>Недостаточный пул тренеров по подготовке по всем направлениям современных технологии обучения в медицинском вузе</a:t>
            </a:r>
          </a:p>
          <a:p>
            <a:pPr algn="just">
              <a:defRPr/>
            </a:pPr>
            <a:endParaRPr lang="ru-RU" sz="1600" b="1" dirty="0" smtClean="0">
              <a:solidFill>
                <a:srgbClr val="002060"/>
              </a:solidFill>
              <a:latin typeface="Montserrat 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Montserrat "/>
                <a:cs typeface="Times New Roman" pitchFamily="18" charset="0"/>
              </a:rPr>
              <a:t>Неравномерное участие ППС кафедр в процессе применения/ внедрения новых образовательных технологий</a:t>
            </a:r>
          </a:p>
          <a:p>
            <a:pPr algn="just">
              <a:defRPr/>
            </a:pPr>
            <a:endParaRPr lang="ru-RU" sz="1600" b="1" dirty="0" smtClean="0">
              <a:solidFill>
                <a:srgbClr val="002060"/>
              </a:solidFill>
              <a:latin typeface="Montserrat "/>
              <a:cs typeface="Times New Roman" pitchFamily="18" charset="0"/>
            </a:endParaRPr>
          </a:p>
          <a:p>
            <a:pPr algn="just">
              <a:defRPr/>
            </a:pPr>
            <a:endParaRPr lang="zh-CN" altLang="en-US" sz="1600" b="1" kern="0" dirty="0" smtClean="0">
              <a:solidFill>
                <a:srgbClr val="002060"/>
              </a:solidFill>
              <a:latin typeface="Montserrat "/>
              <a:ea typeface="微软雅黑" panose="020B0503020204020204" pitchFamily="34" charset="-122"/>
            </a:endParaRPr>
          </a:p>
          <a:p>
            <a:pPr lvl="0" algn="just">
              <a:defRPr/>
            </a:pPr>
            <a:endParaRPr lang="en-GB" sz="1600" b="1" dirty="0">
              <a:solidFill>
                <a:srgbClr val="002060"/>
              </a:solidFill>
              <a:latin typeface="Montserrat 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5" name="Oval 21">
            <a:extLst>
              <a:ext uri="{FF2B5EF4-FFF2-40B4-BE49-F238E27FC236}">
                <a16:creationId xmlns="" xmlns:a16="http://schemas.microsoft.com/office/drawing/2014/main" id="{A1DCEB5F-3764-4F71-970B-A979EB70289A}"/>
              </a:ext>
            </a:extLst>
          </p:cNvPr>
          <p:cNvSpPr/>
          <p:nvPr/>
        </p:nvSpPr>
        <p:spPr>
          <a:xfrm>
            <a:off x="11840203" y="6613734"/>
            <a:ext cx="1161449" cy="11614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GB" dirty="0"/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3D6CD757-98A1-4573-8BA9-A0A98342430F}"/>
              </a:ext>
            </a:extLst>
          </p:cNvPr>
          <p:cNvSpPr txBox="1"/>
          <p:nvPr/>
        </p:nvSpPr>
        <p:spPr>
          <a:xfrm>
            <a:off x="13073090" y="6357946"/>
            <a:ext cx="5214910" cy="4570482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just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Montserrat "/>
                <a:cs typeface="Times New Roman" pitchFamily="18" charset="0"/>
              </a:rPr>
              <a:t>Отсутствие интернета у обучающихся, либо он очень слабый, что не позволяет слушателям участвовать в </a:t>
            </a:r>
            <a:r>
              <a:rPr lang="ru-RU" sz="1600" b="1" dirty="0" err="1" smtClean="0">
                <a:solidFill>
                  <a:srgbClr val="002060"/>
                </a:solidFill>
                <a:latin typeface="Montserrat "/>
                <a:cs typeface="Times New Roman" pitchFamily="18" charset="0"/>
              </a:rPr>
              <a:t>онлайн</a:t>
            </a:r>
            <a:r>
              <a:rPr lang="ru-RU" sz="1600" b="1" dirty="0" smtClean="0">
                <a:solidFill>
                  <a:srgbClr val="002060"/>
                </a:solidFill>
                <a:latin typeface="Montserrat "/>
                <a:cs typeface="Times New Roman" pitchFamily="18" charset="0"/>
              </a:rPr>
              <a:t> занятиях</a:t>
            </a:r>
          </a:p>
          <a:p>
            <a:pPr algn="just">
              <a:defRPr/>
            </a:pPr>
            <a:endParaRPr lang="ru-RU" sz="1600" b="1" dirty="0" smtClean="0">
              <a:solidFill>
                <a:srgbClr val="002060"/>
              </a:solidFill>
              <a:latin typeface="Montserrat 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Montserrat "/>
                <a:cs typeface="Times New Roman" pitchFamily="18" charset="0"/>
              </a:rPr>
              <a:t>Не имеется достаточного материально – технического оснащения для проведения занятий с применением НОТ, особенно на клинических базах</a:t>
            </a:r>
          </a:p>
          <a:p>
            <a:pPr algn="just">
              <a:defRPr/>
            </a:pPr>
            <a:endParaRPr lang="ru-RU" sz="1600" b="1" dirty="0" smtClean="0">
              <a:solidFill>
                <a:srgbClr val="002060"/>
              </a:solidFill>
              <a:latin typeface="Montserrat 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Montserrat "/>
                <a:cs typeface="Times New Roman" pitchFamily="18" charset="0"/>
              </a:rPr>
              <a:t>Не полное закрепление полученных знаний на практике со стороны обученных ППС после прохождения курсов ПК из –за их загруженности на кафедре</a:t>
            </a:r>
          </a:p>
          <a:p>
            <a:pPr algn="just">
              <a:defRPr/>
            </a:pPr>
            <a:endParaRPr lang="ru-RU" sz="1600" b="1" dirty="0" smtClean="0">
              <a:solidFill>
                <a:srgbClr val="002060"/>
              </a:solidFill>
              <a:latin typeface="Montserrat 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Montserrat "/>
                <a:cs typeface="Times New Roman" pitchFamily="18" charset="0"/>
              </a:rPr>
              <a:t>Не все совместители владеют ИМО</a:t>
            </a:r>
          </a:p>
          <a:p>
            <a:pPr algn="just">
              <a:defRPr/>
            </a:pPr>
            <a:endParaRPr lang="ru-RU" sz="1600" b="1" dirty="0" smtClean="0">
              <a:solidFill>
                <a:srgbClr val="002060"/>
              </a:solidFill>
              <a:latin typeface="Montserrat "/>
              <a:cs typeface="Times New Roman" pitchFamily="18" charset="0"/>
            </a:endParaRPr>
          </a:p>
          <a:p>
            <a:pPr algn="just">
              <a:defRPr/>
            </a:pPr>
            <a:endParaRPr lang="zh-CN" altLang="en-US" sz="1600" b="1" kern="0" dirty="0" smtClean="0">
              <a:solidFill>
                <a:srgbClr val="002060"/>
              </a:solidFill>
              <a:latin typeface="Montserrat "/>
              <a:ea typeface="微软雅黑" panose="020B0503020204020204" pitchFamily="34" charset="-122"/>
              <a:cs typeface="Times New Roman" pitchFamily="18" charset="0"/>
            </a:endParaRPr>
          </a:p>
          <a:p>
            <a:pPr lvl="0" algn="just">
              <a:defRPr/>
            </a:pPr>
            <a:endParaRPr lang="en-GB" sz="1600" b="1" dirty="0">
              <a:solidFill>
                <a:srgbClr val="002060"/>
              </a:solidFill>
              <a:latin typeface="Montserrat 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77" name="Group 47">
            <a:extLst>
              <a:ext uri="{FF2B5EF4-FFF2-40B4-BE49-F238E27FC236}">
                <a16:creationId xmlns="" xmlns:a16="http://schemas.microsoft.com/office/drawing/2014/main" id="{AA6ECDFC-7D38-45C6-8BCE-B6461602D44E}"/>
              </a:ext>
            </a:extLst>
          </p:cNvPr>
          <p:cNvGrpSpPr/>
          <p:nvPr/>
        </p:nvGrpSpPr>
        <p:grpSpPr>
          <a:xfrm>
            <a:off x="431950" y="2882122"/>
            <a:ext cx="855131" cy="578259"/>
            <a:chOff x="2715309" y="1749337"/>
            <a:chExt cx="3765554" cy="2546354"/>
          </a:xfrm>
          <a:solidFill>
            <a:schemeClr val="bg1"/>
          </a:solidFill>
        </p:grpSpPr>
        <p:sp>
          <p:nvSpPr>
            <p:cNvPr id="78" name="Freeform 17">
              <a:extLst>
                <a:ext uri="{FF2B5EF4-FFF2-40B4-BE49-F238E27FC236}">
                  <a16:creationId xmlns="" xmlns:a16="http://schemas.microsoft.com/office/drawing/2014/main" id="{87A5FBBB-690F-4A53-A60A-60578ECF9E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8935" y="2300200"/>
              <a:ext cx="1641477" cy="1995491"/>
            </a:xfrm>
            <a:custGeom>
              <a:avLst/>
              <a:gdLst>
                <a:gd name="T0" fmla="*/ 512 w 532"/>
                <a:gd name="T1" fmla="*/ 93 h 641"/>
                <a:gd name="T2" fmla="*/ 490 w 532"/>
                <a:gd name="T3" fmla="*/ 42 h 641"/>
                <a:gd name="T4" fmla="*/ 404 w 532"/>
                <a:gd name="T5" fmla="*/ 29 h 641"/>
                <a:gd name="T6" fmla="*/ 282 w 532"/>
                <a:gd name="T7" fmla="*/ 4 h 641"/>
                <a:gd name="T8" fmla="*/ 263 w 532"/>
                <a:gd name="T9" fmla="*/ 11 h 641"/>
                <a:gd name="T10" fmla="*/ 325 w 532"/>
                <a:gd name="T11" fmla="*/ 139 h 641"/>
                <a:gd name="T12" fmla="*/ 374 w 532"/>
                <a:gd name="T13" fmla="*/ 150 h 641"/>
                <a:gd name="T14" fmla="*/ 362 w 532"/>
                <a:gd name="T15" fmla="*/ 179 h 641"/>
                <a:gd name="T16" fmla="*/ 260 w 532"/>
                <a:gd name="T17" fmla="*/ 244 h 641"/>
                <a:gd name="T18" fmla="*/ 210 w 532"/>
                <a:gd name="T19" fmla="*/ 304 h 641"/>
                <a:gd name="T20" fmla="*/ 216 w 532"/>
                <a:gd name="T21" fmla="*/ 282 h 641"/>
                <a:gd name="T22" fmla="*/ 277 w 532"/>
                <a:gd name="T23" fmla="*/ 168 h 641"/>
                <a:gd name="T24" fmla="*/ 264 w 532"/>
                <a:gd name="T25" fmla="*/ 165 h 641"/>
                <a:gd name="T26" fmla="*/ 211 w 532"/>
                <a:gd name="T27" fmla="*/ 198 h 641"/>
                <a:gd name="T28" fmla="*/ 143 w 532"/>
                <a:gd name="T29" fmla="*/ 189 h 641"/>
                <a:gd name="T30" fmla="*/ 59 w 532"/>
                <a:gd name="T31" fmla="*/ 195 h 641"/>
                <a:gd name="T32" fmla="*/ 23 w 532"/>
                <a:gd name="T33" fmla="*/ 132 h 641"/>
                <a:gd name="T34" fmla="*/ 7 w 532"/>
                <a:gd name="T35" fmla="*/ 222 h 641"/>
                <a:gd name="T36" fmla="*/ 2 w 532"/>
                <a:gd name="T37" fmla="*/ 310 h 641"/>
                <a:gd name="T38" fmla="*/ 112 w 532"/>
                <a:gd name="T39" fmla="*/ 392 h 641"/>
                <a:gd name="T40" fmla="*/ 145 w 532"/>
                <a:gd name="T41" fmla="*/ 405 h 641"/>
                <a:gd name="T42" fmla="*/ 91 w 532"/>
                <a:gd name="T43" fmla="*/ 421 h 641"/>
                <a:gd name="T44" fmla="*/ 68 w 532"/>
                <a:gd name="T45" fmla="*/ 480 h 641"/>
                <a:gd name="T46" fmla="*/ 47 w 532"/>
                <a:gd name="T47" fmla="*/ 590 h 641"/>
                <a:gd name="T48" fmla="*/ 82 w 532"/>
                <a:gd name="T49" fmla="*/ 613 h 641"/>
                <a:gd name="T50" fmla="*/ 216 w 532"/>
                <a:gd name="T51" fmla="*/ 639 h 641"/>
                <a:gd name="T52" fmla="*/ 419 w 532"/>
                <a:gd name="T53" fmla="*/ 616 h 641"/>
                <a:gd name="T54" fmla="*/ 422 w 532"/>
                <a:gd name="T55" fmla="*/ 530 h 641"/>
                <a:gd name="T56" fmla="*/ 410 w 532"/>
                <a:gd name="T57" fmla="*/ 397 h 641"/>
                <a:gd name="T58" fmla="*/ 410 w 532"/>
                <a:gd name="T59" fmla="*/ 376 h 641"/>
                <a:gd name="T60" fmla="*/ 481 w 532"/>
                <a:gd name="T61" fmla="*/ 314 h 641"/>
                <a:gd name="T62" fmla="*/ 531 w 532"/>
                <a:gd name="T63" fmla="*/ 241 h 641"/>
                <a:gd name="T64" fmla="*/ 229 w 532"/>
                <a:gd name="T65" fmla="*/ 568 h 641"/>
                <a:gd name="T66" fmla="*/ 287 w 532"/>
                <a:gd name="T67" fmla="*/ 406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2" h="641">
                  <a:moveTo>
                    <a:pt x="523" y="170"/>
                  </a:moveTo>
                  <a:cubicBezTo>
                    <a:pt x="520" y="144"/>
                    <a:pt x="516" y="119"/>
                    <a:pt x="512" y="93"/>
                  </a:cubicBezTo>
                  <a:cubicBezTo>
                    <a:pt x="509" y="80"/>
                    <a:pt x="505" y="67"/>
                    <a:pt x="502" y="55"/>
                  </a:cubicBezTo>
                  <a:cubicBezTo>
                    <a:pt x="500" y="48"/>
                    <a:pt x="497" y="43"/>
                    <a:pt x="490" y="42"/>
                  </a:cubicBezTo>
                  <a:cubicBezTo>
                    <a:pt x="477" y="40"/>
                    <a:pt x="464" y="37"/>
                    <a:pt x="451" y="35"/>
                  </a:cubicBezTo>
                  <a:cubicBezTo>
                    <a:pt x="435" y="33"/>
                    <a:pt x="419" y="31"/>
                    <a:pt x="404" y="29"/>
                  </a:cubicBezTo>
                  <a:cubicBezTo>
                    <a:pt x="383" y="25"/>
                    <a:pt x="363" y="22"/>
                    <a:pt x="342" y="18"/>
                  </a:cubicBezTo>
                  <a:cubicBezTo>
                    <a:pt x="322" y="14"/>
                    <a:pt x="302" y="8"/>
                    <a:pt x="282" y="4"/>
                  </a:cubicBezTo>
                  <a:cubicBezTo>
                    <a:pt x="278" y="3"/>
                    <a:pt x="273" y="0"/>
                    <a:pt x="269" y="4"/>
                  </a:cubicBezTo>
                  <a:cubicBezTo>
                    <a:pt x="267" y="6"/>
                    <a:pt x="265" y="8"/>
                    <a:pt x="263" y="11"/>
                  </a:cubicBezTo>
                  <a:cubicBezTo>
                    <a:pt x="248" y="35"/>
                    <a:pt x="248" y="60"/>
                    <a:pt x="258" y="85"/>
                  </a:cubicBezTo>
                  <a:cubicBezTo>
                    <a:pt x="271" y="114"/>
                    <a:pt x="295" y="130"/>
                    <a:pt x="325" y="139"/>
                  </a:cubicBezTo>
                  <a:cubicBezTo>
                    <a:pt x="339" y="143"/>
                    <a:pt x="355" y="145"/>
                    <a:pt x="370" y="145"/>
                  </a:cubicBezTo>
                  <a:cubicBezTo>
                    <a:pt x="373" y="146"/>
                    <a:pt x="375" y="147"/>
                    <a:pt x="374" y="150"/>
                  </a:cubicBezTo>
                  <a:cubicBezTo>
                    <a:pt x="373" y="156"/>
                    <a:pt x="373" y="161"/>
                    <a:pt x="372" y="167"/>
                  </a:cubicBezTo>
                  <a:cubicBezTo>
                    <a:pt x="371" y="172"/>
                    <a:pt x="368" y="176"/>
                    <a:pt x="362" y="179"/>
                  </a:cubicBezTo>
                  <a:cubicBezTo>
                    <a:pt x="352" y="183"/>
                    <a:pt x="341" y="188"/>
                    <a:pt x="331" y="193"/>
                  </a:cubicBezTo>
                  <a:cubicBezTo>
                    <a:pt x="305" y="207"/>
                    <a:pt x="281" y="223"/>
                    <a:pt x="260" y="244"/>
                  </a:cubicBezTo>
                  <a:cubicBezTo>
                    <a:pt x="242" y="262"/>
                    <a:pt x="226" y="280"/>
                    <a:pt x="213" y="301"/>
                  </a:cubicBezTo>
                  <a:cubicBezTo>
                    <a:pt x="212" y="302"/>
                    <a:pt x="211" y="303"/>
                    <a:pt x="210" y="304"/>
                  </a:cubicBezTo>
                  <a:cubicBezTo>
                    <a:pt x="209" y="304"/>
                    <a:pt x="209" y="304"/>
                    <a:pt x="208" y="303"/>
                  </a:cubicBezTo>
                  <a:cubicBezTo>
                    <a:pt x="211" y="296"/>
                    <a:pt x="212" y="288"/>
                    <a:pt x="216" y="282"/>
                  </a:cubicBezTo>
                  <a:cubicBezTo>
                    <a:pt x="230" y="254"/>
                    <a:pt x="244" y="226"/>
                    <a:pt x="259" y="199"/>
                  </a:cubicBezTo>
                  <a:cubicBezTo>
                    <a:pt x="265" y="189"/>
                    <a:pt x="271" y="179"/>
                    <a:pt x="277" y="168"/>
                  </a:cubicBezTo>
                  <a:cubicBezTo>
                    <a:pt x="273" y="166"/>
                    <a:pt x="270" y="164"/>
                    <a:pt x="266" y="161"/>
                  </a:cubicBezTo>
                  <a:cubicBezTo>
                    <a:pt x="265" y="163"/>
                    <a:pt x="265" y="164"/>
                    <a:pt x="264" y="165"/>
                  </a:cubicBezTo>
                  <a:cubicBezTo>
                    <a:pt x="263" y="166"/>
                    <a:pt x="262" y="168"/>
                    <a:pt x="261" y="169"/>
                  </a:cubicBezTo>
                  <a:cubicBezTo>
                    <a:pt x="249" y="186"/>
                    <a:pt x="232" y="195"/>
                    <a:pt x="211" y="198"/>
                  </a:cubicBezTo>
                  <a:cubicBezTo>
                    <a:pt x="189" y="202"/>
                    <a:pt x="168" y="197"/>
                    <a:pt x="147" y="189"/>
                  </a:cubicBezTo>
                  <a:cubicBezTo>
                    <a:pt x="146" y="188"/>
                    <a:pt x="144" y="188"/>
                    <a:pt x="143" y="189"/>
                  </a:cubicBezTo>
                  <a:cubicBezTo>
                    <a:pt x="130" y="199"/>
                    <a:pt x="116" y="204"/>
                    <a:pt x="100" y="206"/>
                  </a:cubicBezTo>
                  <a:cubicBezTo>
                    <a:pt x="85" y="208"/>
                    <a:pt x="71" y="206"/>
                    <a:pt x="59" y="195"/>
                  </a:cubicBezTo>
                  <a:cubicBezTo>
                    <a:pt x="49" y="186"/>
                    <a:pt x="41" y="175"/>
                    <a:pt x="36" y="163"/>
                  </a:cubicBezTo>
                  <a:cubicBezTo>
                    <a:pt x="31" y="153"/>
                    <a:pt x="27" y="143"/>
                    <a:pt x="23" y="132"/>
                  </a:cubicBezTo>
                  <a:cubicBezTo>
                    <a:pt x="20" y="142"/>
                    <a:pt x="17" y="152"/>
                    <a:pt x="16" y="162"/>
                  </a:cubicBezTo>
                  <a:cubicBezTo>
                    <a:pt x="12" y="182"/>
                    <a:pt x="9" y="202"/>
                    <a:pt x="7" y="222"/>
                  </a:cubicBezTo>
                  <a:cubicBezTo>
                    <a:pt x="4" y="247"/>
                    <a:pt x="2" y="273"/>
                    <a:pt x="0" y="298"/>
                  </a:cubicBezTo>
                  <a:cubicBezTo>
                    <a:pt x="0" y="302"/>
                    <a:pt x="1" y="306"/>
                    <a:pt x="2" y="310"/>
                  </a:cubicBezTo>
                  <a:cubicBezTo>
                    <a:pt x="6" y="321"/>
                    <a:pt x="12" y="329"/>
                    <a:pt x="20" y="337"/>
                  </a:cubicBezTo>
                  <a:cubicBezTo>
                    <a:pt x="46" y="363"/>
                    <a:pt x="78" y="379"/>
                    <a:pt x="112" y="392"/>
                  </a:cubicBezTo>
                  <a:cubicBezTo>
                    <a:pt x="123" y="396"/>
                    <a:pt x="134" y="400"/>
                    <a:pt x="145" y="404"/>
                  </a:cubicBezTo>
                  <a:cubicBezTo>
                    <a:pt x="145" y="404"/>
                    <a:pt x="145" y="405"/>
                    <a:pt x="145" y="405"/>
                  </a:cubicBezTo>
                  <a:cubicBezTo>
                    <a:pt x="140" y="406"/>
                    <a:pt x="135" y="408"/>
                    <a:pt x="130" y="409"/>
                  </a:cubicBezTo>
                  <a:cubicBezTo>
                    <a:pt x="117" y="413"/>
                    <a:pt x="104" y="417"/>
                    <a:pt x="91" y="421"/>
                  </a:cubicBezTo>
                  <a:cubicBezTo>
                    <a:pt x="88" y="423"/>
                    <a:pt x="85" y="424"/>
                    <a:pt x="84" y="428"/>
                  </a:cubicBezTo>
                  <a:cubicBezTo>
                    <a:pt x="78" y="446"/>
                    <a:pt x="72" y="463"/>
                    <a:pt x="68" y="480"/>
                  </a:cubicBezTo>
                  <a:cubicBezTo>
                    <a:pt x="63" y="501"/>
                    <a:pt x="59" y="522"/>
                    <a:pt x="55" y="543"/>
                  </a:cubicBezTo>
                  <a:cubicBezTo>
                    <a:pt x="52" y="559"/>
                    <a:pt x="50" y="574"/>
                    <a:pt x="47" y="590"/>
                  </a:cubicBezTo>
                  <a:cubicBezTo>
                    <a:pt x="47" y="594"/>
                    <a:pt x="47" y="597"/>
                    <a:pt x="51" y="599"/>
                  </a:cubicBezTo>
                  <a:cubicBezTo>
                    <a:pt x="61" y="604"/>
                    <a:pt x="71" y="609"/>
                    <a:pt x="82" y="613"/>
                  </a:cubicBezTo>
                  <a:cubicBezTo>
                    <a:pt x="104" y="622"/>
                    <a:pt x="127" y="628"/>
                    <a:pt x="150" y="631"/>
                  </a:cubicBezTo>
                  <a:cubicBezTo>
                    <a:pt x="172" y="634"/>
                    <a:pt x="194" y="638"/>
                    <a:pt x="216" y="639"/>
                  </a:cubicBezTo>
                  <a:cubicBezTo>
                    <a:pt x="263" y="641"/>
                    <a:pt x="310" y="641"/>
                    <a:pt x="357" y="632"/>
                  </a:cubicBezTo>
                  <a:cubicBezTo>
                    <a:pt x="378" y="629"/>
                    <a:pt x="399" y="624"/>
                    <a:pt x="419" y="616"/>
                  </a:cubicBezTo>
                  <a:cubicBezTo>
                    <a:pt x="431" y="612"/>
                    <a:pt x="431" y="611"/>
                    <a:pt x="430" y="600"/>
                  </a:cubicBezTo>
                  <a:cubicBezTo>
                    <a:pt x="427" y="576"/>
                    <a:pt x="425" y="553"/>
                    <a:pt x="422" y="530"/>
                  </a:cubicBezTo>
                  <a:cubicBezTo>
                    <a:pt x="421" y="514"/>
                    <a:pt x="420" y="497"/>
                    <a:pt x="418" y="481"/>
                  </a:cubicBezTo>
                  <a:cubicBezTo>
                    <a:pt x="415" y="453"/>
                    <a:pt x="413" y="425"/>
                    <a:pt x="410" y="397"/>
                  </a:cubicBezTo>
                  <a:cubicBezTo>
                    <a:pt x="409" y="392"/>
                    <a:pt x="408" y="387"/>
                    <a:pt x="407" y="382"/>
                  </a:cubicBezTo>
                  <a:cubicBezTo>
                    <a:pt x="407" y="380"/>
                    <a:pt x="409" y="378"/>
                    <a:pt x="410" y="376"/>
                  </a:cubicBezTo>
                  <a:cubicBezTo>
                    <a:pt x="416" y="371"/>
                    <a:pt x="423" y="367"/>
                    <a:pt x="428" y="362"/>
                  </a:cubicBezTo>
                  <a:cubicBezTo>
                    <a:pt x="446" y="346"/>
                    <a:pt x="464" y="330"/>
                    <a:pt x="481" y="314"/>
                  </a:cubicBezTo>
                  <a:cubicBezTo>
                    <a:pt x="496" y="302"/>
                    <a:pt x="510" y="288"/>
                    <a:pt x="521" y="272"/>
                  </a:cubicBezTo>
                  <a:cubicBezTo>
                    <a:pt x="527" y="263"/>
                    <a:pt x="532" y="253"/>
                    <a:pt x="531" y="241"/>
                  </a:cubicBezTo>
                  <a:cubicBezTo>
                    <a:pt x="529" y="217"/>
                    <a:pt x="527" y="193"/>
                    <a:pt x="523" y="170"/>
                  </a:cubicBezTo>
                  <a:close/>
                  <a:moveTo>
                    <a:pt x="229" y="568"/>
                  </a:moveTo>
                  <a:cubicBezTo>
                    <a:pt x="224" y="513"/>
                    <a:pt x="215" y="459"/>
                    <a:pt x="195" y="406"/>
                  </a:cubicBezTo>
                  <a:cubicBezTo>
                    <a:pt x="226" y="415"/>
                    <a:pt x="256" y="415"/>
                    <a:pt x="287" y="406"/>
                  </a:cubicBezTo>
                  <a:cubicBezTo>
                    <a:pt x="258" y="457"/>
                    <a:pt x="238" y="511"/>
                    <a:pt x="229" y="5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9" name="Freeform 18">
              <a:extLst>
                <a:ext uri="{FF2B5EF4-FFF2-40B4-BE49-F238E27FC236}">
                  <a16:creationId xmlns="" xmlns:a16="http://schemas.microsoft.com/office/drawing/2014/main" id="{68AB8CC8-4046-4079-B501-60EA4D7F8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309" y="1752512"/>
              <a:ext cx="1128714" cy="1503365"/>
            </a:xfrm>
            <a:custGeom>
              <a:avLst/>
              <a:gdLst>
                <a:gd name="T0" fmla="*/ 308 w 366"/>
                <a:gd name="T1" fmla="*/ 384 h 483"/>
                <a:gd name="T2" fmla="*/ 298 w 366"/>
                <a:gd name="T3" fmla="*/ 334 h 483"/>
                <a:gd name="T4" fmla="*/ 294 w 366"/>
                <a:gd name="T5" fmla="*/ 309 h 483"/>
                <a:gd name="T6" fmla="*/ 298 w 366"/>
                <a:gd name="T7" fmla="*/ 305 h 483"/>
                <a:gd name="T8" fmla="*/ 346 w 366"/>
                <a:gd name="T9" fmla="*/ 300 h 483"/>
                <a:gd name="T10" fmla="*/ 366 w 366"/>
                <a:gd name="T11" fmla="*/ 298 h 483"/>
                <a:gd name="T12" fmla="*/ 349 w 366"/>
                <a:gd name="T13" fmla="*/ 179 h 483"/>
                <a:gd name="T14" fmla="*/ 324 w 366"/>
                <a:gd name="T15" fmla="*/ 181 h 483"/>
                <a:gd name="T16" fmla="*/ 276 w 366"/>
                <a:gd name="T17" fmla="*/ 186 h 483"/>
                <a:gd name="T18" fmla="*/ 269 w 366"/>
                <a:gd name="T19" fmla="*/ 181 h 483"/>
                <a:gd name="T20" fmla="*/ 262 w 366"/>
                <a:gd name="T21" fmla="*/ 141 h 483"/>
                <a:gd name="T22" fmla="*/ 249 w 366"/>
                <a:gd name="T23" fmla="*/ 72 h 483"/>
                <a:gd name="T24" fmla="*/ 240 w 366"/>
                <a:gd name="T25" fmla="*/ 29 h 483"/>
                <a:gd name="T26" fmla="*/ 201 w 366"/>
                <a:gd name="T27" fmla="*/ 5 h 483"/>
                <a:gd name="T28" fmla="*/ 160 w 366"/>
                <a:gd name="T29" fmla="*/ 12 h 483"/>
                <a:gd name="T30" fmla="*/ 132 w 366"/>
                <a:gd name="T31" fmla="*/ 49 h 483"/>
                <a:gd name="T32" fmla="*/ 137 w 366"/>
                <a:gd name="T33" fmla="*/ 75 h 483"/>
                <a:gd name="T34" fmla="*/ 137 w 366"/>
                <a:gd name="T35" fmla="*/ 79 h 483"/>
                <a:gd name="T36" fmla="*/ 133 w 366"/>
                <a:gd name="T37" fmla="*/ 75 h 483"/>
                <a:gd name="T38" fmla="*/ 102 w 366"/>
                <a:gd name="T39" fmla="*/ 65 h 483"/>
                <a:gd name="T40" fmla="*/ 61 w 366"/>
                <a:gd name="T41" fmla="*/ 73 h 483"/>
                <a:gd name="T42" fmla="*/ 32 w 366"/>
                <a:gd name="T43" fmla="*/ 109 h 483"/>
                <a:gd name="T44" fmla="*/ 37 w 366"/>
                <a:gd name="T45" fmla="*/ 134 h 483"/>
                <a:gd name="T46" fmla="*/ 45 w 366"/>
                <a:gd name="T47" fmla="*/ 180 h 483"/>
                <a:gd name="T48" fmla="*/ 52 w 366"/>
                <a:gd name="T49" fmla="*/ 215 h 483"/>
                <a:gd name="T50" fmla="*/ 48 w 366"/>
                <a:gd name="T51" fmla="*/ 220 h 483"/>
                <a:gd name="T52" fmla="*/ 18 w 366"/>
                <a:gd name="T53" fmla="*/ 226 h 483"/>
                <a:gd name="T54" fmla="*/ 6 w 366"/>
                <a:gd name="T55" fmla="*/ 233 h 483"/>
                <a:gd name="T56" fmla="*/ 2 w 366"/>
                <a:gd name="T57" fmla="*/ 256 h 483"/>
                <a:gd name="T58" fmla="*/ 16 w 366"/>
                <a:gd name="T59" fmla="*/ 326 h 483"/>
                <a:gd name="T60" fmla="*/ 42 w 366"/>
                <a:gd name="T61" fmla="*/ 344 h 483"/>
                <a:gd name="T62" fmla="*/ 71 w 366"/>
                <a:gd name="T63" fmla="*/ 339 h 483"/>
                <a:gd name="T64" fmla="*/ 76 w 366"/>
                <a:gd name="T65" fmla="*/ 342 h 483"/>
                <a:gd name="T66" fmla="*/ 89 w 366"/>
                <a:gd name="T67" fmla="*/ 409 h 483"/>
                <a:gd name="T68" fmla="*/ 95 w 366"/>
                <a:gd name="T69" fmla="*/ 440 h 483"/>
                <a:gd name="T70" fmla="*/ 131 w 366"/>
                <a:gd name="T71" fmla="*/ 460 h 483"/>
                <a:gd name="T72" fmla="*/ 172 w 366"/>
                <a:gd name="T73" fmla="*/ 453 h 483"/>
                <a:gd name="T74" fmla="*/ 198 w 366"/>
                <a:gd name="T75" fmla="*/ 437 h 483"/>
                <a:gd name="T76" fmla="*/ 203 w 366"/>
                <a:gd name="T77" fmla="*/ 425 h 483"/>
                <a:gd name="T78" fmla="*/ 208 w 366"/>
                <a:gd name="T79" fmla="*/ 450 h 483"/>
                <a:gd name="T80" fmla="*/ 247 w 366"/>
                <a:gd name="T81" fmla="*/ 479 h 483"/>
                <a:gd name="T82" fmla="*/ 275 w 366"/>
                <a:gd name="T83" fmla="*/ 474 h 483"/>
                <a:gd name="T84" fmla="*/ 297 w 366"/>
                <a:gd name="T85" fmla="*/ 469 h 483"/>
                <a:gd name="T86" fmla="*/ 317 w 366"/>
                <a:gd name="T87" fmla="*/ 429 h 483"/>
                <a:gd name="T88" fmla="*/ 308 w 366"/>
                <a:gd name="T89" fmla="*/ 384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6" h="483">
                  <a:moveTo>
                    <a:pt x="308" y="384"/>
                  </a:moveTo>
                  <a:cubicBezTo>
                    <a:pt x="305" y="367"/>
                    <a:pt x="301" y="351"/>
                    <a:pt x="298" y="334"/>
                  </a:cubicBezTo>
                  <a:cubicBezTo>
                    <a:pt x="297" y="326"/>
                    <a:pt x="295" y="318"/>
                    <a:pt x="294" y="309"/>
                  </a:cubicBezTo>
                  <a:cubicBezTo>
                    <a:pt x="293" y="306"/>
                    <a:pt x="294" y="305"/>
                    <a:pt x="298" y="305"/>
                  </a:cubicBezTo>
                  <a:cubicBezTo>
                    <a:pt x="314" y="303"/>
                    <a:pt x="330" y="302"/>
                    <a:pt x="346" y="300"/>
                  </a:cubicBezTo>
                  <a:cubicBezTo>
                    <a:pt x="353" y="299"/>
                    <a:pt x="359" y="299"/>
                    <a:pt x="366" y="298"/>
                  </a:cubicBezTo>
                  <a:cubicBezTo>
                    <a:pt x="356" y="259"/>
                    <a:pt x="352" y="219"/>
                    <a:pt x="349" y="179"/>
                  </a:cubicBezTo>
                  <a:cubicBezTo>
                    <a:pt x="340" y="180"/>
                    <a:pt x="332" y="180"/>
                    <a:pt x="324" y="181"/>
                  </a:cubicBezTo>
                  <a:cubicBezTo>
                    <a:pt x="308" y="183"/>
                    <a:pt x="292" y="184"/>
                    <a:pt x="276" y="186"/>
                  </a:cubicBezTo>
                  <a:cubicBezTo>
                    <a:pt x="271" y="186"/>
                    <a:pt x="270" y="185"/>
                    <a:pt x="269" y="181"/>
                  </a:cubicBezTo>
                  <a:cubicBezTo>
                    <a:pt x="267" y="168"/>
                    <a:pt x="265" y="154"/>
                    <a:pt x="262" y="141"/>
                  </a:cubicBezTo>
                  <a:cubicBezTo>
                    <a:pt x="258" y="118"/>
                    <a:pt x="253" y="95"/>
                    <a:pt x="249" y="72"/>
                  </a:cubicBezTo>
                  <a:cubicBezTo>
                    <a:pt x="246" y="58"/>
                    <a:pt x="243" y="43"/>
                    <a:pt x="240" y="29"/>
                  </a:cubicBezTo>
                  <a:cubicBezTo>
                    <a:pt x="237" y="11"/>
                    <a:pt x="219" y="0"/>
                    <a:pt x="201" y="5"/>
                  </a:cubicBezTo>
                  <a:cubicBezTo>
                    <a:pt x="187" y="8"/>
                    <a:pt x="174" y="10"/>
                    <a:pt x="160" y="12"/>
                  </a:cubicBezTo>
                  <a:cubicBezTo>
                    <a:pt x="142" y="15"/>
                    <a:pt x="129" y="31"/>
                    <a:pt x="132" y="49"/>
                  </a:cubicBezTo>
                  <a:cubicBezTo>
                    <a:pt x="133" y="58"/>
                    <a:pt x="135" y="66"/>
                    <a:pt x="137" y="75"/>
                  </a:cubicBezTo>
                  <a:cubicBezTo>
                    <a:pt x="137" y="76"/>
                    <a:pt x="137" y="77"/>
                    <a:pt x="137" y="79"/>
                  </a:cubicBezTo>
                  <a:cubicBezTo>
                    <a:pt x="135" y="77"/>
                    <a:pt x="134" y="76"/>
                    <a:pt x="133" y="75"/>
                  </a:cubicBezTo>
                  <a:cubicBezTo>
                    <a:pt x="125" y="66"/>
                    <a:pt x="114" y="63"/>
                    <a:pt x="102" y="65"/>
                  </a:cubicBezTo>
                  <a:cubicBezTo>
                    <a:pt x="88" y="67"/>
                    <a:pt x="75" y="71"/>
                    <a:pt x="61" y="73"/>
                  </a:cubicBezTo>
                  <a:cubicBezTo>
                    <a:pt x="43" y="75"/>
                    <a:pt x="29" y="90"/>
                    <a:pt x="32" y="109"/>
                  </a:cubicBezTo>
                  <a:cubicBezTo>
                    <a:pt x="33" y="117"/>
                    <a:pt x="35" y="126"/>
                    <a:pt x="37" y="134"/>
                  </a:cubicBezTo>
                  <a:cubicBezTo>
                    <a:pt x="39" y="149"/>
                    <a:pt x="42" y="165"/>
                    <a:pt x="45" y="180"/>
                  </a:cubicBezTo>
                  <a:cubicBezTo>
                    <a:pt x="47" y="191"/>
                    <a:pt x="50" y="203"/>
                    <a:pt x="52" y="215"/>
                  </a:cubicBezTo>
                  <a:cubicBezTo>
                    <a:pt x="52" y="218"/>
                    <a:pt x="52" y="219"/>
                    <a:pt x="48" y="220"/>
                  </a:cubicBezTo>
                  <a:cubicBezTo>
                    <a:pt x="38" y="222"/>
                    <a:pt x="28" y="223"/>
                    <a:pt x="18" y="226"/>
                  </a:cubicBezTo>
                  <a:cubicBezTo>
                    <a:pt x="14" y="227"/>
                    <a:pt x="9" y="230"/>
                    <a:pt x="6" y="233"/>
                  </a:cubicBezTo>
                  <a:cubicBezTo>
                    <a:pt x="0" y="240"/>
                    <a:pt x="0" y="248"/>
                    <a:pt x="2" y="256"/>
                  </a:cubicBezTo>
                  <a:cubicBezTo>
                    <a:pt x="7" y="279"/>
                    <a:pt x="12" y="303"/>
                    <a:pt x="16" y="326"/>
                  </a:cubicBezTo>
                  <a:cubicBezTo>
                    <a:pt x="19" y="338"/>
                    <a:pt x="29" y="346"/>
                    <a:pt x="42" y="344"/>
                  </a:cubicBezTo>
                  <a:cubicBezTo>
                    <a:pt x="52" y="342"/>
                    <a:pt x="61" y="340"/>
                    <a:pt x="71" y="339"/>
                  </a:cubicBezTo>
                  <a:cubicBezTo>
                    <a:pt x="74" y="338"/>
                    <a:pt x="75" y="339"/>
                    <a:pt x="76" y="342"/>
                  </a:cubicBezTo>
                  <a:cubicBezTo>
                    <a:pt x="80" y="364"/>
                    <a:pt x="84" y="387"/>
                    <a:pt x="89" y="409"/>
                  </a:cubicBezTo>
                  <a:cubicBezTo>
                    <a:pt x="91" y="420"/>
                    <a:pt x="92" y="430"/>
                    <a:pt x="95" y="440"/>
                  </a:cubicBezTo>
                  <a:cubicBezTo>
                    <a:pt x="99" y="454"/>
                    <a:pt x="116" y="463"/>
                    <a:pt x="131" y="460"/>
                  </a:cubicBezTo>
                  <a:cubicBezTo>
                    <a:pt x="144" y="457"/>
                    <a:pt x="158" y="455"/>
                    <a:pt x="172" y="453"/>
                  </a:cubicBezTo>
                  <a:cubicBezTo>
                    <a:pt x="183" y="451"/>
                    <a:pt x="192" y="447"/>
                    <a:pt x="198" y="437"/>
                  </a:cubicBezTo>
                  <a:cubicBezTo>
                    <a:pt x="200" y="434"/>
                    <a:pt x="201" y="430"/>
                    <a:pt x="203" y="425"/>
                  </a:cubicBezTo>
                  <a:cubicBezTo>
                    <a:pt x="205" y="434"/>
                    <a:pt x="207" y="442"/>
                    <a:pt x="208" y="450"/>
                  </a:cubicBezTo>
                  <a:cubicBezTo>
                    <a:pt x="210" y="470"/>
                    <a:pt x="227" y="483"/>
                    <a:pt x="247" y="479"/>
                  </a:cubicBezTo>
                  <a:cubicBezTo>
                    <a:pt x="256" y="477"/>
                    <a:pt x="266" y="476"/>
                    <a:pt x="275" y="474"/>
                  </a:cubicBezTo>
                  <a:cubicBezTo>
                    <a:pt x="282" y="472"/>
                    <a:pt x="290" y="472"/>
                    <a:pt x="297" y="469"/>
                  </a:cubicBezTo>
                  <a:cubicBezTo>
                    <a:pt x="314" y="462"/>
                    <a:pt x="320" y="448"/>
                    <a:pt x="317" y="429"/>
                  </a:cubicBezTo>
                  <a:cubicBezTo>
                    <a:pt x="314" y="414"/>
                    <a:pt x="311" y="399"/>
                    <a:pt x="308" y="3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19">
              <a:extLst>
                <a:ext uri="{FF2B5EF4-FFF2-40B4-BE49-F238E27FC236}">
                  <a16:creationId xmlns="" xmlns:a16="http://schemas.microsoft.com/office/drawing/2014/main" id="{4294D949-91D4-44B2-8CA2-30ACD4123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924" y="1755687"/>
              <a:ext cx="1150939" cy="1497015"/>
            </a:xfrm>
            <a:custGeom>
              <a:avLst/>
              <a:gdLst>
                <a:gd name="T0" fmla="*/ 350 w 373"/>
                <a:gd name="T1" fmla="*/ 224 h 481"/>
                <a:gd name="T2" fmla="*/ 321 w 373"/>
                <a:gd name="T3" fmla="*/ 218 h 481"/>
                <a:gd name="T4" fmla="*/ 325 w 373"/>
                <a:gd name="T5" fmla="*/ 197 h 481"/>
                <a:gd name="T6" fmla="*/ 333 w 373"/>
                <a:gd name="T7" fmla="*/ 153 h 481"/>
                <a:gd name="T8" fmla="*/ 341 w 373"/>
                <a:gd name="T9" fmla="*/ 113 h 481"/>
                <a:gd name="T10" fmla="*/ 313 w 373"/>
                <a:gd name="T11" fmla="*/ 72 h 481"/>
                <a:gd name="T12" fmla="*/ 273 w 373"/>
                <a:gd name="T13" fmla="*/ 64 h 481"/>
                <a:gd name="T14" fmla="*/ 244 w 373"/>
                <a:gd name="T15" fmla="*/ 71 h 481"/>
                <a:gd name="T16" fmla="*/ 237 w 373"/>
                <a:gd name="T17" fmla="*/ 78 h 481"/>
                <a:gd name="T18" fmla="*/ 237 w 373"/>
                <a:gd name="T19" fmla="*/ 74 h 481"/>
                <a:gd name="T20" fmla="*/ 241 w 373"/>
                <a:gd name="T21" fmla="*/ 49 h 481"/>
                <a:gd name="T22" fmla="*/ 214 w 373"/>
                <a:gd name="T23" fmla="*/ 11 h 481"/>
                <a:gd name="T24" fmla="*/ 172 w 373"/>
                <a:gd name="T25" fmla="*/ 3 h 481"/>
                <a:gd name="T26" fmla="*/ 134 w 373"/>
                <a:gd name="T27" fmla="*/ 24 h 481"/>
                <a:gd name="T28" fmla="*/ 129 w 373"/>
                <a:gd name="T29" fmla="*/ 48 h 481"/>
                <a:gd name="T30" fmla="*/ 116 w 373"/>
                <a:gd name="T31" fmla="*/ 118 h 481"/>
                <a:gd name="T32" fmla="*/ 105 w 373"/>
                <a:gd name="T33" fmla="*/ 177 h 481"/>
                <a:gd name="T34" fmla="*/ 94 w 373"/>
                <a:gd name="T35" fmla="*/ 184 h 481"/>
                <a:gd name="T36" fmla="*/ 92 w 373"/>
                <a:gd name="T37" fmla="*/ 184 h 481"/>
                <a:gd name="T38" fmla="*/ 29 w 373"/>
                <a:gd name="T39" fmla="*/ 178 h 481"/>
                <a:gd name="T40" fmla="*/ 3 w 373"/>
                <a:gd name="T41" fmla="*/ 176 h 481"/>
                <a:gd name="T42" fmla="*/ 2 w 373"/>
                <a:gd name="T43" fmla="*/ 187 h 481"/>
                <a:gd name="T44" fmla="*/ 4 w 373"/>
                <a:gd name="T45" fmla="*/ 199 h 481"/>
                <a:gd name="T46" fmla="*/ 27 w 373"/>
                <a:gd name="T47" fmla="*/ 240 h 481"/>
                <a:gd name="T48" fmla="*/ 33 w 373"/>
                <a:gd name="T49" fmla="*/ 295 h 481"/>
                <a:gd name="T50" fmla="*/ 38 w 373"/>
                <a:gd name="T51" fmla="*/ 300 h 481"/>
                <a:gd name="T52" fmla="*/ 60 w 373"/>
                <a:gd name="T53" fmla="*/ 302 h 481"/>
                <a:gd name="T54" fmla="*/ 81 w 373"/>
                <a:gd name="T55" fmla="*/ 304 h 481"/>
                <a:gd name="T56" fmla="*/ 77 w 373"/>
                <a:gd name="T57" fmla="*/ 322 h 481"/>
                <a:gd name="T58" fmla="*/ 64 w 373"/>
                <a:gd name="T59" fmla="*/ 391 h 481"/>
                <a:gd name="T60" fmla="*/ 56 w 373"/>
                <a:gd name="T61" fmla="*/ 435 h 481"/>
                <a:gd name="T62" fmla="*/ 81 w 373"/>
                <a:gd name="T63" fmla="*/ 469 h 481"/>
                <a:gd name="T64" fmla="*/ 128 w 373"/>
                <a:gd name="T65" fmla="*/ 478 h 481"/>
                <a:gd name="T66" fmla="*/ 164 w 373"/>
                <a:gd name="T67" fmla="*/ 456 h 481"/>
                <a:gd name="T68" fmla="*/ 167 w 373"/>
                <a:gd name="T69" fmla="*/ 441 h 481"/>
                <a:gd name="T70" fmla="*/ 171 w 373"/>
                <a:gd name="T71" fmla="*/ 425 h 481"/>
                <a:gd name="T72" fmla="*/ 172 w 373"/>
                <a:gd name="T73" fmla="*/ 427 h 481"/>
                <a:gd name="T74" fmla="*/ 196 w 373"/>
                <a:gd name="T75" fmla="*/ 450 h 481"/>
                <a:gd name="T76" fmla="*/ 242 w 373"/>
                <a:gd name="T77" fmla="*/ 459 h 481"/>
                <a:gd name="T78" fmla="*/ 280 w 373"/>
                <a:gd name="T79" fmla="*/ 436 h 481"/>
                <a:gd name="T80" fmla="*/ 290 w 373"/>
                <a:gd name="T81" fmla="*/ 385 h 481"/>
                <a:gd name="T82" fmla="*/ 298 w 373"/>
                <a:gd name="T83" fmla="*/ 337 h 481"/>
                <a:gd name="T84" fmla="*/ 303 w 373"/>
                <a:gd name="T85" fmla="*/ 338 h 481"/>
                <a:gd name="T86" fmla="*/ 331 w 373"/>
                <a:gd name="T87" fmla="*/ 343 h 481"/>
                <a:gd name="T88" fmla="*/ 354 w 373"/>
                <a:gd name="T89" fmla="*/ 327 h 481"/>
                <a:gd name="T90" fmla="*/ 359 w 373"/>
                <a:gd name="T91" fmla="*/ 308 h 481"/>
                <a:gd name="T92" fmla="*/ 370 w 373"/>
                <a:gd name="T93" fmla="*/ 254 h 481"/>
                <a:gd name="T94" fmla="*/ 350 w 373"/>
                <a:gd name="T95" fmla="*/ 224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3" h="481">
                  <a:moveTo>
                    <a:pt x="350" y="224"/>
                  </a:moveTo>
                  <a:cubicBezTo>
                    <a:pt x="341" y="223"/>
                    <a:pt x="331" y="220"/>
                    <a:pt x="321" y="218"/>
                  </a:cubicBezTo>
                  <a:cubicBezTo>
                    <a:pt x="322" y="211"/>
                    <a:pt x="324" y="204"/>
                    <a:pt x="325" y="197"/>
                  </a:cubicBezTo>
                  <a:cubicBezTo>
                    <a:pt x="328" y="182"/>
                    <a:pt x="330" y="167"/>
                    <a:pt x="333" y="153"/>
                  </a:cubicBezTo>
                  <a:cubicBezTo>
                    <a:pt x="336" y="139"/>
                    <a:pt x="339" y="126"/>
                    <a:pt x="341" y="113"/>
                  </a:cubicBezTo>
                  <a:cubicBezTo>
                    <a:pt x="345" y="91"/>
                    <a:pt x="333" y="75"/>
                    <a:pt x="313" y="72"/>
                  </a:cubicBezTo>
                  <a:cubicBezTo>
                    <a:pt x="299" y="70"/>
                    <a:pt x="286" y="67"/>
                    <a:pt x="273" y="64"/>
                  </a:cubicBezTo>
                  <a:cubicBezTo>
                    <a:pt x="262" y="62"/>
                    <a:pt x="252" y="64"/>
                    <a:pt x="244" y="71"/>
                  </a:cubicBezTo>
                  <a:cubicBezTo>
                    <a:pt x="242" y="73"/>
                    <a:pt x="239" y="75"/>
                    <a:pt x="237" y="78"/>
                  </a:cubicBezTo>
                  <a:cubicBezTo>
                    <a:pt x="237" y="76"/>
                    <a:pt x="236" y="75"/>
                    <a:pt x="237" y="74"/>
                  </a:cubicBezTo>
                  <a:cubicBezTo>
                    <a:pt x="238" y="66"/>
                    <a:pt x="240" y="57"/>
                    <a:pt x="241" y="49"/>
                  </a:cubicBezTo>
                  <a:cubicBezTo>
                    <a:pt x="245" y="30"/>
                    <a:pt x="232" y="14"/>
                    <a:pt x="214" y="11"/>
                  </a:cubicBezTo>
                  <a:cubicBezTo>
                    <a:pt x="200" y="9"/>
                    <a:pt x="186" y="7"/>
                    <a:pt x="172" y="3"/>
                  </a:cubicBezTo>
                  <a:cubicBezTo>
                    <a:pt x="156" y="0"/>
                    <a:pt x="139" y="9"/>
                    <a:pt x="134" y="24"/>
                  </a:cubicBezTo>
                  <a:cubicBezTo>
                    <a:pt x="132" y="32"/>
                    <a:pt x="130" y="40"/>
                    <a:pt x="129" y="48"/>
                  </a:cubicBezTo>
                  <a:cubicBezTo>
                    <a:pt x="125" y="71"/>
                    <a:pt x="120" y="95"/>
                    <a:pt x="116" y="118"/>
                  </a:cubicBezTo>
                  <a:cubicBezTo>
                    <a:pt x="112" y="138"/>
                    <a:pt x="109" y="157"/>
                    <a:pt x="105" y="177"/>
                  </a:cubicBezTo>
                  <a:cubicBezTo>
                    <a:pt x="103" y="186"/>
                    <a:pt x="103" y="186"/>
                    <a:pt x="94" y="184"/>
                  </a:cubicBezTo>
                  <a:cubicBezTo>
                    <a:pt x="94" y="184"/>
                    <a:pt x="93" y="184"/>
                    <a:pt x="92" y="184"/>
                  </a:cubicBezTo>
                  <a:cubicBezTo>
                    <a:pt x="71" y="182"/>
                    <a:pt x="50" y="180"/>
                    <a:pt x="29" y="178"/>
                  </a:cubicBezTo>
                  <a:cubicBezTo>
                    <a:pt x="20" y="177"/>
                    <a:pt x="11" y="177"/>
                    <a:pt x="3" y="176"/>
                  </a:cubicBezTo>
                  <a:cubicBezTo>
                    <a:pt x="2" y="180"/>
                    <a:pt x="1" y="183"/>
                    <a:pt x="2" y="187"/>
                  </a:cubicBezTo>
                  <a:cubicBezTo>
                    <a:pt x="2" y="191"/>
                    <a:pt x="0" y="195"/>
                    <a:pt x="4" y="199"/>
                  </a:cubicBezTo>
                  <a:cubicBezTo>
                    <a:pt x="17" y="210"/>
                    <a:pt x="25" y="223"/>
                    <a:pt x="27" y="240"/>
                  </a:cubicBezTo>
                  <a:cubicBezTo>
                    <a:pt x="28" y="259"/>
                    <a:pt x="31" y="277"/>
                    <a:pt x="33" y="295"/>
                  </a:cubicBezTo>
                  <a:cubicBezTo>
                    <a:pt x="33" y="298"/>
                    <a:pt x="34" y="300"/>
                    <a:pt x="38" y="300"/>
                  </a:cubicBezTo>
                  <a:cubicBezTo>
                    <a:pt x="45" y="301"/>
                    <a:pt x="53" y="301"/>
                    <a:pt x="60" y="302"/>
                  </a:cubicBezTo>
                  <a:cubicBezTo>
                    <a:pt x="67" y="303"/>
                    <a:pt x="73" y="304"/>
                    <a:pt x="81" y="304"/>
                  </a:cubicBezTo>
                  <a:cubicBezTo>
                    <a:pt x="79" y="311"/>
                    <a:pt x="78" y="316"/>
                    <a:pt x="77" y="322"/>
                  </a:cubicBezTo>
                  <a:cubicBezTo>
                    <a:pt x="73" y="345"/>
                    <a:pt x="69" y="368"/>
                    <a:pt x="64" y="391"/>
                  </a:cubicBezTo>
                  <a:cubicBezTo>
                    <a:pt x="62" y="405"/>
                    <a:pt x="59" y="420"/>
                    <a:pt x="56" y="435"/>
                  </a:cubicBezTo>
                  <a:cubicBezTo>
                    <a:pt x="54" y="451"/>
                    <a:pt x="65" y="466"/>
                    <a:pt x="81" y="469"/>
                  </a:cubicBezTo>
                  <a:cubicBezTo>
                    <a:pt x="97" y="472"/>
                    <a:pt x="112" y="475"/>
                    <a:pt x="128" y="478"/>
                  </a:cubicBezTo>
                  <a:cubicBezTo>
                    <a:pt x="144" y="481"/>
                    <a:pt x="160" y="472"/>
                    <a:pt x="164" y="456"/>
                  </a:cubicBezTo>
                  <a:cubicBezTo>
                    <a:pt x="166" y="451"/>
                    <a:pt x="166" y="446"/>
                    <a:pt x="167" y="441"/>
                  </a:cubicBezTo>
                  <a:cubicBezTo>
                    <a:pt x="168" y="436"/>
                    <a:pt x="169" y="431"/>
                    <a:pt x="171" y="425"/>
                  </a:cubicBezTo>
                  <a:cubicBezTo>
                    <a:pt x="171" y="426"/>
                    <a:pt x="172" y="427"/>
                    <a:pt x="172" y="427"/>
                  </a:cubicBezTo>
                  <a:cubicBezTo>
                    <a:pt x="176" y="439"/>
                    <a:pt x="183" y="448"/>
                    <a:pt x="196" y="450"/>
                  </a:cubicBezTo>
                  <a:cubicBezTo>
                    <a:pt x="211" y="453"/>
                    <a:pt x="227" y="455"/>
                    <a:pt x="242" y="459"/>
                  </a:cubicBezTo>
                  <a:cubicBezTo>
                    <a:pt x="256" y="463"/>
                    <a:pt x="276" y="453"/>
                    <a:pt x="280" y="436"/>
                  </a:cubicBezTo>
                  <a:cubicBezTo>
                    <a:pt x="283" y="419"/>
                    <a:pt x="286" y="402"/>
                    <a:pt x="290" y="385"/>
                  </a:cubicBezTo>
                  <a:cubicBezTo>
                    <a:pt x="293" y="369"/>
                    <a:pt x="295" y="354"/>
                    <a:pt x="298" y="337"/>
                  </a:cubicBezTo>
                  <a:cubicBezTo>
                    <a:pt x="301" y="337"/>
                    <a:pt x="302" y="337"/>
                    <a:pt x="303" y="338"/>
                  </a:cubicBezTo>
                  <a:cubicBezTo>
                    <a:pt x="312" y="339"/>
                    <a:pt x="322" y="341"/>
                    <a:pt x="331" y="343"/>
                  </a:cubicBezTo>
                  <a:cubicBezTo>
                    <a:pt x="341" y="345"/>
                    <a:pt x="352" y="338"/>
                    <a:pt x="354" y="327"/>
                  </a:cubicBezTo>
                  <a:cubicBezTo>
                    <a:pt x="356" y="321"/>
                    <a:pt x="357" y="314"/>
                    <a:pt x="359" y="308"/>
                  </a:cubicBezTo>
                  <a:cubicBezTo>
                    <a:pt x="363" y="290"/>
                    <a:pt x="366" y="272"/>
                    <a:pt x="370" y="254"/>
                  </a:cubicBezTo>
                  <a:cubicBezTo>
                    <a:pt x="373" y="239"/>
                    <a:pt x="366" y="227"/>
                    <a:pt x="350" y="2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0">
              <a:extLst>
                <a:ext uri="{FF2B5EF4-FFF2-40B4-BE49-F238E27FC236}">
                  <a16:creationId xmlns="" xmlns:a16="http://schemas.microsoft.com/office/drawing/2014/main" id="{24DBC098-BF91-4613-B9F1-569E6F0E3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573" y="1796962"/>
              <a:ext cx="334963" cy="1047752"/>
            </a:xfrm>
            <a:custGeom>
              <a:avLst/>
              <a:gdLst>
                <a:gd name="T0" fmla="*/ 24 w 109"/>
                <a:gd name="T1" fmla="*/ 310 h 337"/>
                <a:gd name="T2" fmla="*/ 40 w 109"/>
                <a:gd name="T3" fmla="*/ 330 h 337"/>
                <a:gd name="T4" fmla="*/ 90 w 109"/>
                <a:gd name="T5" fmla="*/ 332 h 337"/>
                <a:gd name="T6" fmla="*/ 109 w 109"/>
                <a:gd name="T7" fmla="*/ 308 h 337"/>
                <a:gd name="T8" fmla="*/ 108 w 109"/>
                <a:gd name="T9" fmla="*/ 174 h 337"/>
                <a:gd name="T10" fmla="*/ 107 w 109"/>
                <a:gd name="T11" fmla="*/ 174 h 337"/>
                <a:gd name="T12" fmla="*/ 107 w 109"/>
                <a:gd name="T13" fmla="*/ 144 h 337"/>
                <a:gd name="T14" fmla="*/ 107 w 109"/>
                <a:gd name="T15" fmla="*/ 40 h 337"/>
                <a:gd name="T16" fmla="*/ 84 w 109"/>
                <a:gd name="T17" fmla="*/ 7 h 337"/>
                <a:gd name="T18" fmla="*/ 36 w 109"/>
                <a:gd name="T19" fmla="*/ 7 h 337"/>
                <a:gd name="T20" fmla="*/ 11 w 109"/>
                <a:gd name="T21" fmla="*/ 30 h 337"/>
                <a:gd name="T22" fmla="*/ 6 w 109"/>
                <a:gd name="T23" fmla="*/ 53 h 337"/>
                <a:gd name="T24" fmla="*/ 1 w 109"/>
                <a:gd name="T25" fmla="*/ 130 h 337"/>
                <a:gd name="T26" fmla="*/ 8 w 109"/>
                <a:gd name="T27" fmla="*/ 251 h 337"/>
                <a:gd name="T28" fmla="*/ 24 w 109"/>
                <a:gd name="T29" fmla="*/ 31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337">
                  <a:moveTo>
                    <a:pt x="24" y="310"/>
                  </a:moveTo>
                  <a:cubicBezTo>
                    <a:pt x="27" y="319"/>
                    <a:pt x="32" y="326"/>
                    <a:pt x="40" y="330"/>
                  </a:cubicBezTo>
                  <a:cubicBezTo>
                    <a:pt x="57" y="337"/>
                    <a:pt x="73" y="337"/>
                    <a:pt x="90" y="332"/>
                  </a:cubicBezTo>
                  <a:cubicBezTo>
                    <a:pt x="101" y="329"/>
                    <a:pt x="109" y="320"/>
                    <a:pt x="109" y="308"/>
                  </a:cubicBezTo>
                  <a:cubicBezTo>
                    <a:pt x="108" y="263"/>
                    <a:pt x="108" y="219"/>
                    <a:pt x="108" y="174"/>
                  </a:cubicBezTo>
                  <a:cubicBezTo>
                    <a:pt x="108" y="174"/>
                    <a:pt x="108" y="174"/>
                    <a:pt x="107" y="174"/>
                  </a:cubicBezTo>
                  <a:cubicBezTo>
                    <a:pt x="107" y="164"/>
                    <a:pt x="107" y="154"/>
                    <a:pt x="107" y="144"/>
                  </a:cubicBezTo>
                  <a:cubicBezTo>
                    <a:pt x="107" y="109"/>
                    <a:pt x="107" y="75"/>
                    <a:pt x="107" y="40"/>
                  </a:cubicBezTo>
                  <a:cubicBezTo>
                    <a:pt x="107" y="25"/>
                    <a:pt x="97" y="12"/>
                    <a:pt x="84" y="7"/>
                  </a:cubicBezTo>
                  <a:cubicBezTo>
                    <a:pt x="67" y="0"/>
                    <a:pt x="51" y="1"/>
                    <a:pt x="36" y="7"/>
                  </a:cubicBezTo>
                  <a:cubicBezTo>
                    <a:pt x="25" y="12"/>
                    <a:pt x="16" y="18"/>
                    <a:pt x="11" y="30"/>
                  </a:cubicBezTo>
                  <a:cubicBezTo>
                    <a:pt x="9" y="37"/>
                    <a:pt x="7" y="45"/>
                    <a:pt x="6" y="53"/>
                  </a:cubicBezTo>
                  <a:cubicBezTo>
                    <a:pt x="4" y="79"/>
                    <a:pt x="2" y="104"/>
                    <a:pt x="1" y="130"/>
                  </a:cubicBezTo>
                  <a:cubicBezTo>
                    <a:pt x="0" y="170"/>
                    <a:pt x="2" y="210"/>
                    <a:pt x="8" y="251"/>
                  </a:cubicBezTo>
                  <a:cubicBezTo>
                    <a:pt x="11" y="271"/>
                    <a:pt x="15" y="291"/>
                    <a:pt x="24" y="3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1">
              <a:extLst>
                <a:ext uri="{FF2B5EF4-FFF2-40B4-BE49-F238E27FC236}">
                  <a16:creationId xmlns="" xmlns:a16="http://schemas.microsoft.com/office/drawing/2014/main" id="{E5E90B80-8A77-4BB3-8898-EDA1A9814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0373" y="1868400"/>
              <a:ext cx="327025" cy="982664"/>
            </a:xfrm>
            <a:custGeom>
              <a:avLst/>
              <a:gdLst>
                <a:gd name="T0" fmla="*/ 0 w 106"/>
                <a:gd name="T1" fmla="*/ 91 h 316"/>
                <a:gd name="T2" fmla="*/ 6 w 106"/>
                <a:gd name="T3" fmla="*/ 177 h 316"/>
                <a:gd name="T4" fmla="*/ 17 w 106"/>
                <a:gd name="T5" fmla="*/ 250 h 316"/>
                <a:gd name="T6" fmla="*/ 33 w 106"/>
                <a:gd name="T7" fmla="*/ 295 h 316"/>
                <a:gd name="T8" fmla="*/ 54 w 106"/>
                <a:gd name="T9" fmla="*/ 313 h 316"/>
                <a:gd name="T10" fmla="*/ 88 w 106"/>
                <a:gd name="T11" fmla="*/ 312 h 316"/>
                <a:gd name="T12" fmla="*/ 105 w 106"/>
                <a:gd name="T13" fmla="*/ 287 h 316"/>
                <a:gd name="T14" fmla="*/ 103 w 106"/>
                <a:gd name="T15" fmla="*/ 258 h 316"/>
                <a:gd name="T16" fmla="*/ 97 w 106"/>
                <a:gd name="T17" fmla="*/ 170 h 316"/>
                <a:gd name="T18" fmla="*/ 91 w 106"/>
                <a:gd name="T19" fmla="*/ 69 h 316"/>
                <a:gd name="T20" fmla="*/ 88 w 106"/>
                <a:gd name="T21" fmla="*/ 29 h 316"/>
                <a:gd name="T22" fmla="*/ 64 w 106"/>
                <a:gd name="T23" fmla="*/ 4 h 316"/>
                <a:gd name="T24" fmla="*/ 1 w 106"/>
                <a:gd name="T25" fmla="*/ 58 h 316"/>
                <a:gd name="T26" fmla="*/ 1 w 106"/>
                <a:gd name="T27" fmla="*/ 90 h 316"/>
                <a:gd name="T28" fmla="*/ 0 w 106"/>
                <a:gd name="T29" fmla="*/ 9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316">
                  <a:moveTo>
                    <a:pt x="0" y="91"/>
                  </a:moveTo>
                  <a:cubicBezTo>
                    <a:pt x="2" y="119"/>
                    <a:pt x="3" y="148"/>
                    <a:pt x="6" y="177"/>
                  </a:cubicBezTo>
                  <a:cubicBezTo>
                    <a:pt x="7" y="202"/>
                    <a:pt x="11" y="226"/>
                    <a:pt x="17" y="250"/>
                  </a:cubicBezTo>
                  <a:cubicBezTo>
                    <a:pt x="21" y="266"/>
                    <a:pt x="26" y="281"/>
                    <a:pt x="33" y="295"/>
                  </a:cubicBezTo>
                  <a:cubicBezTo>
                    <a:pt x="37" y="304"/>
                    <a:pt x="43" y="311"/>
                    <a:pt x="54" y="313"/>
                  </a:cubicBezTo>
                  <a:cubicBezTo>
                    <a:pt x="65" y="316"/>
                    <a:pt x="76" y="316"/>
                    <a:pt x="88" y="312"/>
                  </a:cubicBezTo>
                  <a:cubicBezTo>
                    <a:pt x="98" y="308"/>
                    <a:pt x="106" y="299"/>
                    <a:pt x="105" y="287"/>
                  </a:cubicBezTo>
                  <a:cubicBezTo>
                    <a:pt x="104" y="277"/>
                    <a:pt x="104" y="268"/>
                    <a:pt x="103" y="258"/>
                  </a:cubicBezTo>
                  <a:cubicBezTo>
                    <a:pt x="101" y="229"/>
                    <a:pt x="99" y="199"/>
                    <a:pt x="97" y="170"/>
                  </a:cubicBezTo>
                  <a:cubicBezTo>
                    <a:pt x="95" y="136"/>
                    <a:pt x="93" y="103"/>
                    <a:pt x="91" y="69"/>
                  </a:cubicBezTo>
                  <a:cubicBezTo>
                    <a:pt x="90" y="56"/>
                    <a:pt x="90" y="43"/>
                    <a:pt x="88" y="29"/>
                  </a:cubicBezTo>
                  <a:cubicBezTo>
                    <a:pt x="87" y="14"/>
                    <a:pt x="76" y="6"/>
                    <a:pt x="64" y="4"/>
                  </a:cubicBezTo>
                  <a:cubicBezTo>
                    <a:pt x="33" y="0"/>
                    <a:pt x="1" y="21"/>
                    <a:pt x="1" y="58"/>
                  </a:cubicBezTo>
                  <a:cubicBezTo>
                    <a:pt x="1" y="69"/>
                    <a:pt x="1" y="80"/>
                    <a:pt x="1" y="90"/>
                  </a:cubicBezTo>
                  <a:cubicBezTo>
                    <a:pt x="1" y="91"/>
                    <a:pt x="0" y="91"/>
                    <a:pt x="0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2">
              <a:extLst>
                <a:ext uri="{FF2B5EF4-FFF2-40B4-BE49-F238E27FC236}">
                  <a16:creationId xmlns="" xmlns:a16="http://schemas.microsoft.com/office/drawing/2014/main" id="{D9A4D370-A8BA-4488-AC3B-91506D300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811" y="1749337"/>
              <a:ext cx="350838" cy="541338"/>
            </a:xfrm>
            <a:custGeom>
              <a:avLst/>
              <a:gdLst>
                <a:gd name="T0" fmla="*/ 7 w 114"/>
                <a:gd name="T1" fmla="*/ 160 h 174"/>
                <a:gd name="T2" fmla="*/ 48 w 114"/>
                <a:gd name="T3" fmla="*/ 164 h 174"/>
                <a:gd name="T4" fmla="*/ 109 w 114"/>
                <a:gd name="T5" fmla="*/ 174 h 174"/>
                <a:gd name="T6" fmla="*/ 109 w 114"/>
                <a:gd name="T7" fmla="*/ 171 h 174"/>
                <a:gd name="T8" fmla="*/ 112 w 114"/>
                <a:gd name="T9" fmla="*/ 107 h 174"/>
                <a:gd name="T10" fmla="*/ 114 w 114"/>
                <a:gd name="T11" fmla="*/ 45 h 174"/>
                <a:gd name="T12" fmla="*/ 110 w 114"/>
                <a:gd name="T13" fmla="*/ 28 h 174"/>
                <a:gd name="T14" fmla="*/ 85 w 114"/>
                <a:gd name="T15" fmla="*/ 6 h 174"/>
                <a:gd name="T16" fmla="*/ 36 w 114"/>
                <a:gd name="T17" fmla="*/ 6 h 174"/>
                <a:gd name="T18" fmla="*/ 6 w 114"/>
                <a:gd name="T19" fmla="*/ 49 h 174"/>
                <a:gd name="T20" fmla="*/ 0 w 114"/>
                <a:gd name="T21" fmla="*/ 152 h 174"/>
                <a:gd name="T22" fmla="*/ 7 w 114"/>
                <a:gd name="T23" fmla="*/ 16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" h="174">
                  <a:moveTo>
                    <a:pt x="7" y="160"/>
                  </a:moveTo>
                  <a:cubicBezTo>
                    <a:pt x="20" y="161"/>
                    <a:pt x="34" y="162"/>
                    <a:pt x="48" y="164"/>
                  </a:cubicBezTo>
                  <a:cubicBezTo>
                    <a:pt x="68" y="167"/>
                    <a:pt x="88" y="170"/>
                    <a:pt x="109" y="174"/>
                  </a:cubicBezTo>
                  <a:cubicBezTo>
                    <a:pt x="109" y="173"/>
                    <a:pt x="109" y="172"/>
                    <a:pt x="109" y="171"/>
                  </a:cubicBezTo>
                  <a:cubicBezTo>
                    <a:pt x="110" y="150"/>
                    <a:pt x="111" y="128"/>
                    <a:pt x="112" y="107"/>
                  </a:cubicBezTo>
                  <a:cubicBezTo>
                    <a:pt x="113" y="86"/>
                    <a:pt x="114" y="65"/>
                    <a:pt x="114" y="45"/>
                  </a:cubicBezTo>
                  <a:cubicBezTo>
                    <a:pt x="114" y="39"/>
                    <a:pt x="112" y="33"/>
                    <a:pt x="110" y="28"/>
                  </a:cubicBezTo>
                  <a:cubicBezTo>
                    <a:pt x="105" y="17"/>
                    <a:pt x="96" y="10"/>
                    <a:pt x="85" y="6"/>
                  </a:cubicBezTo>
                  <a:cubicBezTo>
                    <a:pt x="69" y="0"/>
                    <a:pt x="52" y="0"/>
                    <a:pt x="36" y="6"/>
                  </a:cubicBezTo>
                  <a:cubicBezTo>
                    <a:pt x="17" y="14"/>
                    <a:pt x="7" y="29"/>
                    <a:pt x="6" y="49"/>
                  </a:cubicBezTo>
                  <a:cubicBezTo>
                    <a:pt x="3" y="83"/>
                    <a:pt x="2" y="118"/>
                    <a:pt x="0" y="152"/>
                  </a:cubicBezTo>
                  <a:cubicBezTo>
                    <a:pt x="0" y="159"/>
                    <a:pt x="0" y="159"/>
                    <a:pt x="7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3">
              <a:extLst>
                <a:ext uri="{FF2B5EF4-FFF2-40B4-BE49-F238E27FC236}">
                  <a16:creationId xmlns="" xmlns:a16="http://schemas.microsoft.com/office/drawing/2014/main" id="{B28B8ABE-CDC8-46A7-8764-9A1F10508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699" y="1817600"/>
              <a:ext cx="341313" cy="547688"/>
            </a:xfrm>
            <a:custGeom>
              <a:avLst/>
              <a:gdLst>
                <a:gd name="T0" fmla="*/ 4 w 111"/>
                <a:gd name="T1" fmla="*/ 155 h 176"/>
                <a:gd name="T2" fmla="*/ 19 w 111"/>
                <a:gd name="T3" fmla="*/ 158 h 176"/>
                <a:gd name="T4" fmla="*/ 81 w 111"/>
                <a:gd name="T5" fmla="*/ 171 h 176"/>
                <a:gd name="T6" fmla="*/ 105 w 111"/>
                <a:gd name="T7" fmla="*/ 176 h 176"/>
                <a:gd name="T8" fmla="*/ 107 w 111"/>
                <a:gd name="T9" fmla="*/ 159 h 176"/>
                <a:gd name="T10" fmla="*/ 108 w 111"/>
                <a:gd name="T11" fmla="*/ 47 h 176"/>
                <a:gd name="T12" fmla="*/ 99 w 111"/>
                <a:gd name="T13" fmla="*/ 23 h 176"/>
                <a:gd name="T14" fmla="*/ 38 w 111"/>
                <a:gd name="T15" fmla="*/ 5 h 176"/>
                <a:gd name="T16" fmla="*/ 10 w 111"/>
                <a:gd name="T17" fmla="*/ 35 h 176"/>
                <a:gd name="T18" fmla="*/ 4 w 111"/>
                <a:gd name="T19" fmla="*/ 100 h 176"/>
                <a:gd name="T20" fmla="*/ 0 w 111"/>
                <a:gd name="T21" fmla="*/ 150 h 176"/>
                <a:gd name="T22" fmla="*/ 4 w 111"/>
                <a:gd name="T23" fmla="*/ 1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176">
                  <a:moveTo>
                    <a:pt x="4" y="155"/>
                  </a:moveTo>
                  <a:cubicBezTo>
                    <a:pt x="9" y="156"/>
                    <a:pt x="14" y="157"/>
                    <a:pt x="19" y="158"/>
                  </a:cubicBezTo>
                  <a:cubicBezTo>
                    <a:pt x="39" y="162"/>
                    <a:pt x="60" y="166"/>
                    <a:pt x="81" y="171"/>
                  </a:cubicBezTo>
                  <a:cubicBezTo>
                    <a:pt x="89" y="172"/>
                    <a:pt x="96" y="174"/>
                    <a:pt x="105" y="176"/>
                  </a:cubicBezTo>
                  <a:cubicBezTo>
                    <a:pt x="105" y="170"/>
                    <a:pt x="106" y="164"/>
                    <a:pt x="107" y="159"/>
                  </a:cubicBezTo>
                  <a:cubicBezTo>
                    <a:pt x="108" y="122"/>
                    <a:pt x="111" y="84"/>
                    <a:pt x="108" y="47"/>
                  </a:cubicBezTo>
                  <a:cubicBezTo>
                    <a:pt x="107" y="38"/>
                    <a:pt x="105" y="30"/>
                    <a:pt x="99" y="23"/>
                  </a:cubicBezTo>
                  <a:cubicBezTo>
                    <a:pt x="82" y="5"/>
                    <a:pt x="61" y="0"/>
                    <a:pt x="38" y="5"/>
                  </a:cubicBezTo>
                  <a:cubicBezTo>
                    <a:pt x="20" y="10"/>
                    <a:pt x="11" y="21"/>
                    <a:pt x="10" y="35"/>
                  </a:cubicBezTo>
                  <a:cubicBezTo>
                    <a:pt x="7" y="56"/>
                    <a:pt x="5" y="78"/>
                    <a:pt x="4" y="100"/>
                  </a:cubicBezTo>
                  <a:cubicBezTo>
                    <a:pt x="2" y="116"/>
                    <a:pt x="1" y="133"/>
                    <a:pt x="0" y="150"/>
                  </a:cubicBezTo>
                  <a:cubicBezTo>
                    <a:pt x="0" y="153"/>
                    <a:pt x="1" y="154"/>
                    <a:pt x="4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5" name="Group 40">
            <a:extLst>
              <a:ext uri="{FF2B5EF4-FFF2-40B4-BE49-F238E27FC236}">
                <a16:creationId xmlns="" xmlns:a16="http://schemas.microsoft.com/office/drawing/2014/main" id="{DB223669-1B0F-4057-A804-5A3830BE8D34}"/>
              </a:ext>
            </a:extLst>
          </p:cNvPr>
          <p:cNvGrpSpPr/>
          <p:nvPr/>
        </p:nvGrpSpPr>
        <p:grpSpPr>
          <a:xfrm>
            <a:off x="458380" y="7149586"/>
            <a:ext cx="764213" cy="586223"/>
            <a:chOff x="7633183" y="2410940"/>
            <a:chExt cx="3983904" cy="3056021"/>
          </a:xfrm>
          <a:solidFill>
            <a:schemeClr val="bg1"/>
          </a:solidFill>
        </p:grpSpPr>
        <p:sp>
          <p:nvSpPr>
            <p:cNvPr id="86" name="Rectangle 41">
              <a:extLst>
                <a:ext uri="{FF2B5EF4-FFF2-40B4-BE49-F238E27FC236}">
                  <a16:creationId xmlns="" xmlns:a16="http://schemas.microsoft.com/office/drawing/2014/main" id="{53719532-B82E-43A9-867C-AE5BFC61842F}"/>
                </a:ext>
              </a:extLst>
            </p:cNvPr>
            <p:cNvSpPr/>
            <p:nvPr/>
          </p:nvSpPr>
          <p:spPr>
            <a:xfrm>
              <a:off x="7633183" y="5154140"/>
              <a:ext cx="1227221" cy="3128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ectangle 42">
              <a:extLst>
                <a:ext uri="{FF2B5EF4-FFF2-40B4-BE49-F238E27FC236}">
                  <a16:creationId xmlns="" xmlns:a16="http://schemas.microsoft.com/office/drawing/2014/main" id="{B0C549B6-F948-44D4-A7DD-5F6637555183}"/>
                </a:ext>
              </a:extLst>
            </p:cNvPr>
            <p:cNvSpPr/>
            <p:nvPr/>
          </p:nvSpPr>
          <p:spPr>
            <a:xfrm rot="5400000">
              <a:off x="8090383" y="4696940"/>
              <a:ext cx="1227221" cy="3128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43">
              <a:extLst>
                <a:ext uri="{FF2B5EF4-FFF2-40B4-BE49-F238E27FC236}">
                  <a16:creationId xmlns="" xmlns:a16="http://schemas.microsoft.com/office/drawing/2014/main" id="{47D4EAF1-22B7-4A96-9224-60C3FDA884C7}"/>
                </a:ext>
              </a:extLst>
            </p:cNvPr>
            <p:cNvSpPr/>
            <p:nvPr/>
          </p:nvSpPr>
          <p:spPr>
            <a:xfrm>
              <a:off x="8547583" y="4239740"/>
              <a:ext cx="1227221" cy="3128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44">
              <a:extLst>
                <a:ext uri="{FF2B5EF4-FFF2-40B4-BE49-F238E27FC236}">
                  <a16:creationId xmlns="" xmlns:a16="http://schemas.microsoft.com/office/drawing/2014/main" id="{6C4566F3-172E-49CB-8A80-37609B49371F}"/>
                </a:ext>
              </a:extLst>
            </p:cNvPr>
            <p:cNvSpPr/>
            <p:nvPr/>
          </p:nvSpPr>
          <p:spPr>
            <a:xfrm rot="5400000">
              <a:off x="9004783" y="3782540"/>
              <a:ext cx="1227221" cy="3128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Rectangle 45">
              <a:extLst>
                <a:ext uri="{FF2B5EF4-FFF2-40B4-BE49-F238E27FC236}">
                  <a16:creationId xmlns="" xmlns:a16="http://schemas.microsoft.com/office/drawing/2014/main" id="{CD952FAC-3FFC-4961-80F6-86C02FC733EB}"/>
                </a:ext>
              </a:extLst>
            </p:cNvPr>
            <p:cNvSpPr/>
            <p:nvPr/>
          </p:nvSpPr>
          <p:spPr>
            <a:xfrm>
              <a:off x="9461983" y="3325340"/>
              <a:ext cx="1227221" cy="3128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ectangle 46">
              <a:extLst>
                <a:ext uri="{FF2B5EF4-FFF2-40B4-BE49-F238E27FC236}">
                  <a16:creationId xmlns="" xmlns:a16="http://schemas.microsoft.com/office/drawing/2014/main" id="{889BE9BD-B9D6-4D5B-B503-B442371233D9}"/>
                </a:ext>
              </a:extLst>
            </p:cNvPr>
            <p:cNvSpPr/>
            <p:nvPr/>
          </p:nvSpPr>
          <p:spPr>
            <a:xfrm rot="5400000">
              <a:off x="9919183" y="2868140"/>
              <a:ext cx="1227221" cy="3128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55">
              <a:extLst>
                <a:ext uri="{FF2B5EF4-FFF2-40B4-BE49-F238E27FC236}">
                  <a16:creationId xmlns="" xmlns:a16="http://schemas.microsoft.com/office/drawing/2014/main" id="{6CD0AECB-1034-4049-87CF-FFE1E250530A}"/>
                </a:ext>
              </a:extLst>
            </p:cNvPr>
            <p:cNvSpPr/>
            <p:nvPr/>
          </p:nvSpPr>
          <p:spPr>
            <a:xfrm>
              <a:off x="10376383" y="2410940"/>
              <a:ext cx="1227221" cy="3128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Rectangle 56">
              <a:extLst>
                <a:ext uri="{FF2B5EF4-FFF2-40B4-BE49-F238E27FC236}">
                  <a16:creationId xmlns="" xmlns:a16="http://schemas.microsoft.com/office/drawing/2014/main" id="{D32CE004-C4F2-4150-A0CA-1064A0652C23}"/>
                </a:ext>
              </a:extLst>
            </p:cNvPr>
            <p:cNvSpPr/>
            <p:nvPr/>
          </p:nvSpPr>
          <p:spPr>
            <a:xfrm rot="8102273">
              <a:off x="10231747" y="4650867"/>
              <a:ext cx="1385340" cy="3128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ectangle 57">
              <a:extLst>
                <a:ext uri="{FF2B5EF4-FFF2-40B4-BE49-F238E27FC236}">
                  <a16:creationId xmlns="" xmlns:a16="http://schemas.microsoft.com/office/drawing/2014/main" id="{B0601993-1C69-4295-AF9E-F5C167BABD0F}"/>
                </a:ext>
              </a:extLst>
            </p:cNvPr>
            <p:cNvSpPr/>
            <p:nvPr/>
          </p:nvSpPr>
          <p:spPr>
            <a:xfrm>
              <a:off x="10237576" y="4188940"/>
              <a:ext cx="1227221" cy="3128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58">
              <a:extLst>
                <a:ext uri="{FF2B5EF4-FFF2-40B4-BE49-F238E27FC236}">
                  <a16:creationId xmlns="" xmlns:a16="http://schemas.microsoft.com/office/drawing/2014/main" id="{012F1103-8639-47AB-8987-B3C4FF03957F}"/>
                </a:ext>
              </a:extLst>
            </p:cNvPr>
            <p:cNvSpPr/>
            <p:nvPr/>
          </p:nvSpPr>
          <p:spPr>
            <a:xfrm rot="5400000">
              <a:off x="10770083" y="4646140"/>
              <a:ext cx="1227221" cy="3128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6" name="Group 59">
            <a:extLst>
              <a:ext uri="{FF2B5EF4-FFF2-40B4-BE49-F238E27FC236}">
                <a16:creationId xmlns="" xmlns:a16="http://schemas.microsoft.com/office/drawing/2014/main" id="{47F0398E-8E92-4581-9BEF-BDCD7BE62AA4}"/>
              </a:ext>
            </a:extLst>
          </p:cNvPr>
          <p:cNvGrpSpPr/>
          <p:nvPr/>
        </p:nvGrpSpPr>
        <p:grpSpPr>
          <a:xfrm>
            <a:off x="12023519" y="2783005"/>
            <a:ext cx="698516" cy="706379"/>
            <a:chOff x="2010880" y="2246539"/>
            <a:chExt cx="3384551" cy="3422650"/>
          </a:xfrm>
          <a:solidFill>
            <a:schemeClr val="bg1"/>
          </a:solidFill>
        </p:grpSpPr>
        <p:sp>
          <p:nvSpPr>
            <p:cNvPr id="97" name="Freeform 5">
              <a:extLst>
                <a:ext uri="{FF2B5EF4-FFF2-40B4-BE49-F238E27FC236}">
                  <a16:creationId xmlns="" xmlns:a16="http://schemas.microsoft.com/office/drawing/2014/main" id="{098847DE-B852-4D41-991B-29CFD87C60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0880" y="2246539"/>
              <a:ext cx="3384550" cy="3422650"/>
            </a:xfrm>
            <a:custGeom>
              <a:avLst/>
              <a:gdLst>
                <a:gd name="T0" fmla="*/ 802 w 1098"/>
                <a:gd name="T1" fmla="*/ 525 h 1101"/>
                <a:gd name="T2" fmla="*/ 1063 w 1098"/>
                <a:gd name="T3" fmla="*/ 294 h 1101"/>
                <a:gd name="T4" fmla="*/ 1065 w 1098"/>
                <a:gd name="T5" fmla="*/ 111 h 1101"/>
                <a:gd name="T6" fmla="*/ 883 w 1098"/>
                <a:gd name="T7" fmla="*/ 0 h 1101"/>
                <a:gd name="T8" fmla="*/ 606 w 1098"/>
                <a:gd name="T9" fmla="*/ 229 h 1101"/>
                <a:gd name="T10" fmla="*/ 587 w 1098"/>
                <a:gd name="T11" fmla="*/ 393 h 1101"/>
                <a:gd name="T12" fmla="*/ 660 w 1098"/>
                <a:gd name="T13" fmla="*/ 316 h 1101"/>
                <a:gd name="T14" fmla="*/ 887 w 1098"/>
                <a:gd name="T15" fmla="*/ 91 h 1101"/>
                <a:gd name="T16" fmla="*/ 1005 w 1098"/>
                <a:gd name="T17" fmla="*/ 216 h 1101"/>
                <a:gd name="T18" fmla="*/ 780 w 1098"/>
                <a:gd name="T19" fmla="*/ 436 h 1101"/>
                <a:gd name="T20" fmla="*/ 704 w 1098"/>
                <a:gd name="T21" fmla="*/ 507 h 1101"/>
                <a:gd name="T22" fmla="*/ 439 w 1098"/>
                <a:gd name="T23" fmla="*/ 773 h 1101"/>
                <a:gd name="T24" fmla="*/ 231 w 1098"/>
                <a:gd name="T25" fmla="*/ 997 h 1101"/>
                <a:gd name="T26" fmla="*/ 97 w 1098"/>
                <a:gd name="T27" fmla="*/ 914 h 1101"/>
                <a:gd name="T28" fmla="*/ 296 w 1098"/>
                <a:gd name="T29" fmla="*/ 668 h 1101"/>
                <a:gd name="T30" fmla="*/ 374 w 1098"/>
                <a:gd name="T31" fmla="*/ 606 h 1101"/>
                <a:gd name="T32" fmla="*/ 388 w 1098"/>
                <a:gd name="T33" fmla="*/ 586 h 1101"/>
                <a:gd name="T34" fmla="*/ 142 w 1098"/>
                <a:gd name="T35" fmla="*/ 693 h 1101"/>
                <a:gd name="T36" fmla="*/ 27 w 1098"/>
                <a:gd name="T37" fmla="*/ 979 h 1101"/>
                <a:gd name="T38" fmla="*/ 289 w 1098"/>
                <a:gd name="T39" fmla="*/ 1068 h 1101"/>
                <a:gd name="T40" fmla="*/ 487 w 1098"/>
                <a:gd name="T41" fmla="*/ 871 h 1101"/>
                <a:gd name="T42" fmla="*/ 509 w 1098"/>
                <a:gd name="T43" fmla="*/ 704 h 1101"/>
                <a:gd name="T44" fmla="*/ 472 w 1098"/>
                <a:gd name="T45" fmla="*/ 548 h 1101"/>
                <a:gd name="T46" fmla="*/ 318 w 1098"/>
                <a:gd name="T47" fmla="*/ 686 h 1101"/>
                <a:gd name="T48" fmla="*/ 349 w 1098"/>
                <a:gd name="T49" fmla="*/ 803 h 1101"/>
                <a:gd name="T50" fmla="*/ 547 w 1098"/>
                <a:gd name="T51" fmla="*/ 631 h 1101"/>
                <a:gd name="T52" fmla="*/ 534 w 1098"/>
                <a:gd name="T53" fmla="*/ 599 h 1101"/>
                <a:gd name="T54" fmla="*/ 493 w 1098"/>
                <a:gd name="T55" fmla="*/ 577 h 1101"/>
                <a:gd name="T56" fmla="*/ 648 w 1098"/>
                <a:gd name="T57" fmla="*/ 540 h 1101"/>
                <a:gd name="T58" fmla="*/ 804 w 1098"/>
                <a:gd name="T59" fmla="*/ 374 h 1101"/>
                <a:gd name="T60" fmla="*/ 701 w 1098"/>
                <a:gd name="T61" fmla="*/ 303 h 1101"/>
                <a:gd name="T62" fmla="*/ 558 w 1098"/>
                <a:gd name="T63" fmla="*/ 447 h 1101"/>
                <a:gd name="T64" fmla="*/ 598 w 1098"/>
                <a:gd name="T65" fmla="*/ 454 h 1101"/>
                <a:gd name="T66" fmla="*/ 625 w 1098"/>
                <a:gd name="T67" fmla="*/ 495 h 1101"/>
                <a:gd name="T68" fmla="*/ 633 w 1098"/>
                <a:gd name="T69" fmla="*/ 516 h 1101"/>
                <a:gd name="T70" fmla="*/ 645 w 1098"/>
                <a:gd name="T71" fmla="*/ 543 h 1101"/>
                <a:gd name="T72" fmla="*/ 652 w 1098"/>
                <a:gd name="T73" fmla="*/ 661 h 1101"/>
                <a:gd name="T74" fmla="*/ 764 w 1098"/>
                <a:gd name="T75" fmla="*/ 789 h 1101"/>
                <a:gd name="T76" fmla="*/ 789 w 1098"/>
                <a:gd name="T77" fmla="*/ 765 h 1101"/>
                <a:gd name="T78" fmla="*/ 216 w 1098"/>
                <a:gd name="T79" fmla="*/ 432 h 1101"/>
                <a:gd name="T80" fmla="*/ 322 w 1098"/>
                <a:gd name="T81" fmla="*/ 474 h 1101"/>
                <a:gd name="T82" fmla="*/ 389 w 1098"/>
                <a:gd name="T83" fmla="*/ 456 h 1101"/>
                <a:gd name="T84" fmla="*/ 216 w 1098"/>
                <a:gd name="T85" fmla="*/ 432 h 1101"/>
                <a:gd name="T86" fmla="*/ 672 w 1098"/>
                <a:gd name="T87" fmla="*/ 828 h 1101"/>
                <a:gd name="T88" fmla="*/ 620 w 1098"/>
                <a:gd name="T89" fmla="*/ 695 h 1101"/>
                <a:gd name="T90" fmla="*/ 630 w 1098"/>
                <a:gd name="T91" fmla="*/ 802 h 1101"/>
                <a:gd name="T92" fmla="*/ 668 w 1098"/>
                <a:gd name="T93" fmla="*/ 879 h 1101"/>
                <a:gd name="T94" fmla="*/ 870 w 1098"/>
                <a:gd name="T95" fmla="*/ 679 h 1101"/>
                <a:gd name="T96" fmla="*/ 830 w 1098"/>
                <a:gd name="T97" fmla="*/ 637 h 1101"/>
                <a:gd name="T98" fmla="*/ 695 w 1098"/>
                <a:gd name="T99" fmla="*/ 620 h 1101"/>
                <a:gd name="T100" fmla="*/ 845 w 1098"/>
                <a:gd name="T101" fmla="*/ 677 h 1101"/>
                <a:gd name="T102" fmla="*/ 416 w 1098"/>
                <a:gd name="T103" fmla="*/ 242 h 1101"/>
                <a:gd name="T104" fmla="*/ 455 w 1098"/>
                <a:gd name="T105" fmla="*/ 387 h 1101"/>
                <a:gd name="T106" fmla="*/ 476 w 1098"/>
                <a:gd name="T107" fmla="*/ 333 h 1101"/>
                <a:gd name="T108" fmla="*/ 428 w 1098"/>
                <a:gd name="T109" fmla="*/ 217 h 1101"/>
                <a:gd name="T110" fmla="*/ 318 w 1098"/>
                <a:gd name="T111" fmla="*/ 301 h 1101"/>
                <a:gd name="T112" fmla="*/ 410 w 1098"/>
                <a:gd name="T113" fmla="*/ 435 h 1101"/>
                <a:gd name="T114" fmla="*/ 439 w 1098"/>
                <a:gd name="T115" fmla="*/ 416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98" h="1101">
                  <a:moveTo>
                    <a:pt x="704" y="507"/>
                  </a:moveTo>
                  <a:cubicBezTo>
                    <a:pt x="706" y="509"/>
                    <a:pt x="706" y="510"/>
                    <a:pt x="707" y="510"/>
                  </a:cubicBezTo>
                  <a:cubicBezTo>
                    <a:pt x="737" y="523"/>
                    <a:pt x="769" y="530"/>
                    <a:pt x="802" y="525"/>
                  </a:cubicBezTo>
                  <a:cubicBezTo>
                    <a:pt x="824" y="522"/>
                    <a:pt x="843" y="514"/>
                    <a:pt x="858" y="499"/>
                  </a:cubicBezTo>
                  <a:cubicBezTo>
                    <a:pt x="875" y="483"/>
                    <a:pt x="892" y="466"/>
                    <a:pt x="908" y="449"/>
                  </a:cubicBezTo>
                  <a:cubicBezTo>
                    <a:pt x="960" y="397"/>
                    <a:pt x="1011" y="346"/>
                    <a:pt x="1063" y="294"/>
                  </a:cubicBezTo>
                  <a:cubicBezTo>
                    <a:pt x="1075" y="283"/>
                    <a:pt x="1084" y="269"/>
                    <a:pt x="1089" y="254"/>
                  </a:cubicBezTo>
                  <a:cubicBezTo>
                    <a:pt x="1098" y="228"/>
                    <a:pt x="1098" y="202"/>
                    <a:pt x="1092" y="175"/>
                  </a:cubicBezTo>
                  <a:cubicBezTo>
                    <a:pt x="1087" y="152"/>
                    <a:pt x="1077" y="131"/>
                    <a:pt x="1065" y="111"/>
                  </a:cubicBezTo>
                  <a:cubicBezTo>
                    <a:pt x="1046" y="81"/>
                    <a:pt x="1022" y="57"/>
                    <a:pt x="993" y="37"/>
                  </a:cubicBezTo>
                  <a:cubicBezTo>
                    <a:pt x="977" y="25"/>
                    <a:pt x="959" y="16"/>
                    <a:pt x="940" y="10"/>
                  </a:cubicBezTo>
                  <a:cubicBezTo>
                    <a:pt x="921" y="3"/>
                    <a:pt x="903" y="0"/>
                    <a:pt x="883" y="0"/>
                  </a:cubicBezTo>
                  <a:cubicBezTo>
                    <a:pt x="852" y="0"/>
                    <a:pt x="826" y="9"/>
                    <a:pt x="804" y="31"/>
                  </a:cubicBezTo>
                  <a:cubicBezTo>
                    <a:pt x="770" y="64"/>
                    <a:pt x="736" y="98"/>
                    <a:pt x="702" y="132"/>
                  </a:cubicBezTo>
                  <a:cubicBezTo>
                    <a:pt x="670" y="165"/>
                    <a:pt x="638" y="197"/>
                    <a:pt x="606" y="229"/>
                  </a:cubicBezTo>
                  <a:cubicBezTo>
                    <a:pt x="582" y="252"/>
                    <a:pt x="570" y="279"/>
                    <a:pt x="569" y="311"/>
                  </a:cubicBezTo>
                  <a:cubicBezTo>
                    <a:pt x="569" y="330"/>
                    <a:pt x="572" y="348"/>
                    <a:pt x="577" y="366"/>
                  </a:cubicBezTo>
                  <a:cubicBezTo>
                    <a:pt x="580" y="375"/>
                    <a:pt x="584" y="383"/>
                    <a:pt x="587" y="393"/>
                  </a:cubicBezTo>
                  <a:cubicBezTo>
                    <a:pt x="589" y="392"/>
                    <a:pt x="589" y="391"/>
                    <a:pt x="590" y="391"/>
                  </a:cubicBezTo>
                  <a:cubicBezTo>
                    <a:pt x="612" y="368"/>
                    <a:pt x="635" y="345"/>
                    <a:pt x="658" y="322"/>
                  </a:cubicBezTo>
                  <a:cubicBezTo>
                    <a:pt x="659" y="321"/>
                    <a:pt x="660" y="318"/>
                    <a:pt x="660" y="316"/>
                  </a:cubicBezTo>
                  <a:cubicBezTo>
                    <a:pt x="660" y="309"/>
                    <a:pt x="661" y="303"/>
                    <a:pt x="666" y="297"/>
                  </a:cubicBezTo>
                  <a:cubicBezTo>
                    <a:pt x="732" y="232"/>
                    <a:pt x="798" y="166"/>
                    <a:pt x="863" y="100"/>
                  </a:cubicBezTo>
                  <a:cubicBezTo>
                    <a:pt x="870" y="93"/>
                    <a:pt x="878" y="90"/>
                    <a:pt x="887" y="91"/>
                  </a:cubicBezTo>
                  <a:cubicBezTo>
                    <a:pt x="903" y="92"/>
                    <a:pt x="918" y="98"/>
                    <a:pt x="932" y="106"/>
                  </a:cubicBezTo>
                  <a:cubicBezTo>
                    <a:pt x="960" y="122"/>
                    <a:pt x="982" y="145"/>
                    <a:pt x="996" y="175"/>
                  </a:cubicBezTo>
                  <a:cubicBezTo>
                    <a:pt x="1002" y="188"/>
                    <a:pt x="1005" y="202"/>
                    <a:pt x="1005" y="216"/>
                  </a:cubicBezTo>
                  <a:cubicBezTo>
                    <a:pt x="1004" y="221"/>
                    <a:pt x="1002" y="225"/>
                    <a:pt x="998" y="229"/>
                  </a:cubicBezTo>
                  <a:cubicBezTo>
                    <a:pt x="933" y="295"/>
                    <a:pt x="867" y="361"/>
                    <a:pt x="802" y="427"/>
                  </a:cubicBezTo>
                  <a:cubicBezTo>
                    <a:pt x="796" y="433"/>
                    <a:pt x="789" y="436"/>
                    <a:pt x="780" y="436"/>
                  </a:cubicBezTo>
                  <a:cubicBezTo>
                    <a:pt x="778" y="436"/>
                    <a:pt x="776" y="437"/>
                    <a:pt x="775" y="438"/>
                  </a:cubicBezTo>
                  <a:cubicBezTo>
                    <a:pt x="760" y="452"/>
                    <a:pt x="747" y="466"/>
                    <a:pt x="732" y="480"/>
                  </a:cubicBezTo>
                  <a:cubicBezTo>
                    <a:pt x="723" y="489"/>
                    <a:pt x="714" y="498"/>
                    <a:pt x="704" y="507"/>
                  </a:cubicBezTo>
                  <a:close/>
                  <a:moveTo>
                    <a:pt x="509" y="704"/>
                  </a:moveTo>
                  <a:cubicBezTo>
                    <a:pt x="507" y="706"/>
                    <a:pt x="506" y="706"/>
                    <a:pt x="505" y="707"/>
                  </a:cubicBezTo>
                  <a:cubicBezTo>
                    <a:pt x="483" y="729"/>
                    <a:pt x="461" y="751"/>
                    <a:pt x="439" y="773"/>
                  </a:cubicBezTo>
                  <a:cubicBezTo>
                    <a:pt x="436" y="776"/>
                    <a:pt x="435" y="778"/>
                    <a:pt x="435" y="782"/>
                  </a:cubicBezTo>
                  <a:cubicBezTo>
                    <a:pt x="436" y="789"/>
                    <a:pt x="434" y="795"/>
                    <a:pt x="428" y="801"/>
                  </a:cubicBezTo>
                  <a:cubicBezTo>
                    <a:pt x="362" y="866"/>
                    <a:pt x="297" y="932"/>
                    <a:pt x="231" y="997"/>
                  </a:cubicBezTo>
                  <a:cubicBezTo>
                    <a:pt x="224" y="1004"/>
                    <a:pt x="217" y="1006"/>
                    <a:pt x="208" y="1005"/>
                  </a:cubicBezTo>
                  <a:cubicBezTo>
                    <a:pt x="194" y="1004"/>
                    <a:pt x="181" y="1000"/>
                    <a:pt x="169" y="993"/>
                  </a:cubicBezTo>
                  <a:cubicBezTo>
                    <a:pt x="136" y="975"/>
                    <a:pt x="111" y="949"/>
                    <a:pt x="97" y="914"/>
                  </a:cubicBezTo>
                  <a:cubicBezTo>
                    <a:pt x="93" y="903"/>
                    <a:pt x="90" y="891"/>
                    <a:pt x="91" y="880"/>
                  </a:cubicBezTo>
                  <a:cubicBezTo>
                    <a:pt x="92" y="875"/>
                    <a:pt x="94" y="871"/>
                    <a:pt x="97" y="868"/>
                  </a:cubicBezTo>
                  <a:cubicBezTo>
                    <a:pt x="163" y="801"/>
                    <a:pt x="230" y="735"/>
                    <a:pt x="296" y="668"/>
                  </a:cubicBezTo>
                  <a:cubicBezTo>
                    <a:pt x="301" y="663"/>
                    <a:pt x="307" y="660"/>
                    <a:pt x="315" y="661"/>
                  </a:cubicBezTo>
                  <a:cubicBezTo>
                    <a:pt x="318" y="661"/>
                    <a:pt x="321" y="659"/>
                    <a:pt x="323" y="657"/>
                  </a:cubicBezTo>
                  <a:cubicBezTo>
                    <a:pt x="340" y="640"/>
                    <a:pt x="357" y="623"/>
                    <a:pt x="374" y="606"/>
                  </a:cubicBezTo>
                  <a:cubicBezTo>
                    <a:pt x="380" y="600"/>
                    <a:pt x="386" y="594"/>
                    <a:pt x="391" y="589"/>
                  </a:cubicBezTo>
                  <a:cubicBezTo>
                    <a:pt x="391" y="588"/>
                    <a:pt x="390" y="587"/>
                    <a:pt x="390" y="587"/>
                  </a:cubicBezTo>
                  <a:cubicBezTo>
                    <a:pt x="389" y="587"/>
                    <a:pt x="388" y="586"/>
                    <a:pt x="388" y="586"/>
                  </a:cubicBezTo>
                  <a:cubicBezTo>
                    <a:pt x="359" y="574"/>
                    <a:pt x="329" y="567"/>
                    <a:pt x="298" y="571"/>
                  </a:cubicBezTo>
                  <a:cubicBezTo>
                    <a:pt x="274" y="574"/>
                    <a:pt x="253" y="582"/>
                    <a:pt x="237" y="599"/>
                  </a:cubicBezTo>
                  <a:cubicBezTo>
                    <a:pt x="205" y="630"/>
                    <a:pt x="173" y="661"/>
                    <a:pt x="142" y="693"/>
                  </a:cubicBezTo>
                  <a:cubicBezTo>
                    <a:pt x="107" y="728"/>
                    <a:pt x="72" y="764"/>
                    <a:pt x="36" y="799"/>
                  </a:cubicBezTo>
                  <a:cubicBezTo>
                    <a:pt x="11" y="823"/>
                    <a:pt x="0" y="852"/>
                    <a:pt x="0" y="886"/>
                  </a:cubicBezTo>
                  <a:cubicBezTo>
                    <a:pt x="0" y="920"/>
                    <a:pt x="11" y="951"/>
                    <a:pt x="27" y="979"/>
                  </a:cubicBezTo>
                  <a:cubicBezTo>
                    <a:pt x="49" y="1016"/>
                    <a:pt x="78" y="1046"/>
                    <a:pt x="115" y="1067"/>
                  </a:cubicBezTo>
                  <a:cubicBezTo>
                    <a:pt x="150" y="1088"/>
                    <a:pt x="188" y="1101"/>
                    <a:pt x="231" y="1095"/>
                  </a:cubicBezTo>
                  <a:cubicBezTo>
                    <a:pt x="253" y="1092"/>
                    <a:pt x="273" y="1084"/>
                    <a:pt x="289" y="1068"/>
                  </a:cubicBezTo>
                  <a:cubicBezTo>
                    <a:pt x="300" y="1058"/>
                    <a:pt x="310" y="1047"/>
                    <a:pt x="321" y="1037"/>
                  </a:cubicBezTo>
                  <a:cubicBezTo>
                    <a:pt x="344" y="1013"/>
                    <a:pt x="368" y="990"/>
                    <a:pt x="392" y="966"/>
                  </a:cubicBezTo>
                  <a:cubicBezTo>
                    <a:pt x="423" y="934"/>
                    <a:pt x="454" y="902"/>
                    <a:pt x="487" y="871"/>
                  </a:cubicBezTo>
                  <a:cubicBezTo>
                    <a:pt x="517" y="843"/>
                    <a:pt x="530" y="809"/>
                    <a:pt x="526" y="769"/>
                  </a:cubicBezTo>
                  <a:cubicBezTo>
                    <a:pt x="525" y="756"/>
                    <a:pt x="522" y="743"/>
                    <a:pt x="518" y="730"/>
                  </a:cubicBezTo>
                  <a:cubicBezTo>
                    <a:pt x="516" y="722"/>
                    <a:pt x="512" y="713"/>
                    <a:pt x="509" y="704"/>
                  </a:cubicBezTo>
                  <a:close/>
                  <a:moveTo>
                    <a:pt x="503" y="549"/>
                  </a:moveTo>
                  <a:cubicBezTo>
                    <a:pt x="498" y="550"/>
                    <a:pt x="494" y="551"/>
                    <a:pt x="490" y="552"/>
                  </a:cubicBezTo>
                  <a:cubicBezTo>
                    <a:pt x="483" y="555"/>
                    <a:pt x="477" y="555"/>
                    <a:pt x="472" y="548"/>
                  </a:cubicBezTo>
                  <a:cubicBezTo>
                    <a:pt x="472" y="547"/>
                    <a:pt x="470" y="547"/>
                    <a:pt x="470" y="546"/>
                  </a:cubicBezTo>
                  <a:cubicBezTo>
                    <a:pt x="464" y="543"/>
                    <a:pt x="462" y="543"/>
                    <a:pt x="458" y="547"/>
                  </a:cubicBezTo>
                  <a:cubicBezTo>
                    <a:pt x="411" y="593"/>
                    <a:pt x="365" y="640"/>
                    <a:pt x="318" y="686"/>
                  </a:cubicBezTo>
                  <a:cubicBezTo>
                    <a:pt x="311" y="693"/>
                    <a:pt x="303" y="700"/>
                    <a:pt x="298" y="708"/>
                  </a:cubicBezTo>
                  <a:cubicBezTo>
                    <a:pt x="288" y="723"/>
                    <a:pt x="289" y="739"/>
                    <a:pt x="296" y="755"/>
                  </a:cubicBezTo>
                  <a:cubicBezTo>
                    <a:pt x="306" y="779"/>
                    <a:pt x="324" y="796"/>
                    <a:pt x="349" y="803"/>
                  </a:cubicBezTo>
                  <a:cubicBezTo>
                    <a:pt x="367" y="808"/>
                    <a:pt x="383" y="805"/>
                    <a:pt x="397" y="791"/>
                  </a:cubicBezTo>
                  <a:cubicBezTo>
                    <a:pt x="446" y="741"/>
                    <a:pt x="496" y="692"/>
                    <a:pt x="546" y="642"/>
                  </a:cubicBezTo>
                  <a:cubicBezTo>
                    <a:pt x="549" y="638"/>
                    <a:pt x="550" y="635"/>
                    <a:pt x="547" y="631"/>
                  </a:cubicBezTo>
                  <a:cubicBezTo>
                    <a:pt x="541" y="632"/>
                    <a:pt x="535" y="632"/>
                    <a:pt x="528" y="633"/>
                  </a:cubicBezTo>
                  <a:cubicBezTo>
                    <a:pt x="532" y="624"/>
                    <a:pt x="535" y="617"/>
                    <a:pt x="538" y="609"/>
                  </a:cubicBezTo>
                  <a:cubicBezTo>
                    <a:pt x="540" y="603"/>
                    <a:pt x="541" y="603"/>
                    <a:pt x="534" y="599"/>
                  </a:cubicBezTo>
                  <a:cubicBezTo>
                    <a:pt x="530" y="597"/>
                    <a:pt x="528" y="595"/>
                    <a:pt x="529" y="590"/>
                  </a:cubicBezTo>
                  <a:cubicBezTo>
                    <a:pt x="530" y="586"/>
                    <a:pt x="530" y="581"/>
                    <a:pt x="531" y="577"/>
                  </a:cubicBezTo>
                  <a:cubicBezTo>
                    <a:pt x="518" y="577"/>
                    <a:pt x="506" y="577"/>
                    <a:pt x="493" y="577"/>
                  </a:cubicBezTo>
                  <a:cubicBezTo>
                    <a:pt x="497" y="567"/>
                    <a:pt x="500" y="559"/>
                    <a:pt x="503" y="549"/>
                  </a:cubicBezTo>
                  <a:close/>
                  <a:moveTo>
                    <a:pt x="645" y="543"/>
                  </a:moveTo>
                  <a:cubicBezTo>
                    <a:pt x="647" y="542"/>
                    <a:pt x="648" y="541"/>
                    <a:pt x="648" y="540"/>
                  </a:cubicBezTo>
                  <a:cubicBezTo>
                    <a:pt x="665" y="523"/>
                    <a:pt x="682" y="507"/>
                    <a:pt x="698" y="490"/>
                  </a:cubicBezTo>
                  <a:cubicBezTo>
                    <a:pt x="730" y="458"/>
                    <a:pt x="761" y="427"/>
                    <a:pt x="793" y="395"/>
                  </a:cubicBezTo>
                  <a:cubicBezTo>
                    <a:pt x="799" y="389"/>
                    <a:pt x="803" y="382"/>
                    <a:pt x="804" y="374"/>
                  </a:cubicBezTo>
                  <a:cubicBezTo>
                    <a:pt x="807" y="353"/>
                    <a:pt x="800" y="335"/>
                    <a:pt x="786" y="319"/>
                  </a:cubicBezTo>
                  <a:cubicBezTo>
                    <a:pt x="776" y="307"/>
                    <a:pt x="762" y="298"/>
                    <a:pt x="746" y="293"/>
                  </a:cubicBezTo>
                  <a:cubicBezTo>
                    <a:pt x="730" y="289"/>
                    <a:pt x="714" y="291"/>
                    <a:pt x="701" y="303"/>
                  </a:cubicBezTo>
                  <a:cubicBezTo>
                    <a:pt x="692" y="312"/>
                    <a:pt x="683" y="321"/>
                    <a:pt x="674" y="330"/>
                  </a:cubicBezTo>
                  <a:cubicBezTo>
                    <a:pt x="641" y="364"/>
                    <a:pt x="607" y="398"/>
                    <a:pt x="573" y="433"/>
                  </a:cubicBezTo>
                  <a:cubicBezTo>
                    <a:pt x="568" y="438"/>
                    <a:pt x="563" y="442"/>
                    <a:pt x="558" y="447"/>
                  </a:cubicBezTo>
                  <a:cubicBezTo>
                    <a:pt x="562" y="450"/>
                    <a:pt x="566" y="452"/>
                    <a:pt x="570" y="455"/>
                  </a:cubicBezTo>
                  <a:cubicBezTo>
                    <a:pt x="574" y="459"/>
                    <a:pt x="578" y="459"/>
                    <a:pt x="583" y="458"/>
                  </a:cubicBezTo>
                  <a:cubicBezTo>
                    <a:pt x="588" y="456"/>
                    <a:pt x="593" y="456"/>
                    <a:pt x="598" y="454"/>
                  </a:cubicBezTo>
                  <a:cubicBezTo>
                    <a:pt x="595" y="464"/>
                    <a:pt x="592" y="472"/>
                    <a:pt x="589" y="482"/>
                  </a:cubicBezTo>
                  <a:cubicBezTo>
                    <a:pt x="602" y="482"/>
                    <a:pt x="614" y="482"/>
                    <a:pt x="626" y="482"/>
                  </a:cubicBezTo>
                  <a:cubicBezTo>
                    <a:pt x="626" y="486"/>
                    <a:pt x="626" y="491"/>
                    <a:pt x="625" y="495"/>
                  </a:cubicBezTo>
                  <a:cubicBezTo>
                    <a:pt x="624" y="500"/>
                    <a:pt x="625" y="502"/>
                    <a:pt x="629" y="504"/>
                  </a:cubicBezTo>
                  <a:cubicBezTo>
                    <a:pt x="636" y="508"/>
                    <a:pt x="636" y="508"/>
                    <a:pt x="633" y="515"/>
                  </a:cubicBezTo>
                  <a:cubicBezTo>
                    <a:pt x="633" y="516"/>
                    <a:pt x="633" y="516"/>
                    <a:pt x="633" y="516"/>
                  </a:cubicBezTo>
                  <a:cubicBezTo>
                    <a:pt x="630" y="523"/>
                    <a:pt x="627" y="530"/>
                    <a:pt x="624" y="538"/>
                  </a:cubicBezTo>
                  <a:cubicBezTo>
                    <a:pt x="631" y="537"/>
                    <a:pt x="638" y="537"/>
                    <a:pt x="644" y="536"/>
                  </a:cubicBezTo>
                  <a:cubicBezTo>
                    <a:pt x="644" y="538"/>
                    <a:pt x="645" y="540"/>
                    <a:pt x="645" y="543"/>
                  </a:cubicBezTo>
                  <a:close/>
                  <a:moveTo>
                    <a:pt x="668" y="650"/>
                  </a:moveTo>
                  <a:cubicBezTo>
                    <a:pt x="668" y="650"/>
                    <a:pt x="668" y="651"/>
                    <a:pt x="668" y="651"/>
                  </a:cubicBezTo>
                  <a:cubicBezTo>
                    <a:pt x="660" y="651"/>
                    <a:pt x="655" y="654"/>
                    <a:pt x="652" y="661"/>
                  </a:cubicBezTo>
                  <a:cubicBezTo>
                    <a:pt x="649" y="668"/>
                    <a:pt x="650" y="674"/>
                    <a:pt x="655" y="680"/>
                  </a:cubicBezTo>
                  <a:cubicBezTo>
                    <a:pt x="659" y="684"/>
                    <a:pt x="663" y="688"/>
                    <a:pt x="667" y="692"/>
                  </a:cubicBezTo>
                  <a:cubicBezTo>
                    <a:pt x="700" y="724"/>
                    <a:pt x="732" y="757"/>
                    <a:pt x="764" y="789"/>
                  </a:cubicBezTo>
                  <a:cubicBezTo>
                    <a:pt x="769" y="793"/>
                    <a:pt x="774" y="796"/>
                    <a:pt x="781" y="795"/>
                  </a:cubicBezTo>
                  <a:cubicBezTo>
                    <a:pt x="787" y="793"/>
                    <a:pt x="792" y="789"/>
                    <a:pt x="794" y="783"/>
                  </a:cubicBezTo>
                  <a:cubicBezTo>
                    <a:pt x="796" y="776"/>
                    <a:pt x="794" y="770"/>
                    <a:pt x="789" y="765"/>
                  </a:cubicBezTo>
                  <a:cubicBezTo>
                    <a:pt x="753" y="729"/>
                    <a:pt x="716" y="692"/>
                    <a:pt x="680" y="656"/>
                  </a:cubicBezTo>
                  <a:cubicBezTo>
                    <a:pt x="677" y="653"/>
                    <a:pt x="672" y="652"/>
                    <a:pt x="668" y="650"/>
                  </a:cubicBezTo>
                  <a:close/>
                  <a:moveTo>
                    <a:pt x="216" y="432"/>
                  </a:moveTo>
                  <a:cubicBezTo>
                    <a:pt x="217" y="435"/>
                    <a:pt x="217" y="438"/>
                    <a:pt x="219" y="440"/>
                  </a:cubicBezTo>
                  <a:cubicBezTo>
                    <a:pt x="222" y="447"/>
                    <a:pt x="228" y="449"/>
                    <a:pt x="235" y="450"/>
                  </a:cubicBezTo>
                  <a:cubicBezTo>
                    <a:pt x="264" y="458"/>
                    <a:pt x="293" y="466"/>
                    <a:pt x="322" y="474"/>
                  </a:cubicBezTo>
                  <a:cubicBezTo>
                    <a:pt x="341" y="479"/>
                    <a:pt x="361" y="484"/>
                    <a:pt x="380" y="489"/>
                  </a:cubicBezTo>
                  <a:cubicBezTo>
                    <a:pt x="389" y="492"/>
                    <a:pt x="398" y="486"/>
                    <a:pt x="401" y="476"/>
                  </a:cubicBezTo>
                  <a:cubicBezTo>
                    <a:pt x="403" y="468"/>
                    <a:pt x="397" y="458"/>
                    <a:pt x="389" y="456"/>
                  </a:cubicBezTo>
                  <a:cubicBezTo>
                    <a:pt x="367" y="450"/>
                    <a:pt x="346" y="445"/>
                    <a:pt x="324" y="439"/>
                  </a:cubicBezTo>
                  <a:cubicBezTo>
                    <a:pt x="296" y="431"/>
                    <a:pt x="268" y="424"/>
                    <a:pt x="239" y="416"/>
                  </a:cubicBezTo>
                  <a:cubicBezTo>
                    <a:pt x="228" y="413"/>
                    <a:pt x="217" y="421"/>
                    <a:pt x="216" y="432"/>
                  </a:cubicBezTo>
                  <a:close/>
                  <a:moveTo>
                    <a:pt x="681" y="863"/>
                  </a:moveTo>
                  <a:cubicBezTo>
                    <a:pt x="680" y="860"/>
                    <a:pt x="680" y="858"/>
                    <a:pt x="679" y="855"/>
                  </a:cubicBezTo>
                  <a:cubicBezTo>
                    <a:pt x="677" y="846"/>
                    <a:pt x="674" y="837"/>
                    <a:pt x="672" y="828"/>
                  </a:cubicBezTo>
                  <a:cubicBezTo>
                    <a:pt x="666" y="805"/>
                    <a:pt x="660" y="782"/>
                    <a:pt x="654" y="759"/>
                  </a:cubicBezTo>
                  <a:cubicBezTo>
                    <a:pt x="649" y="743"/>
                    <a:pt x="644" y="726"/>
                    <a:pt x="640" y="710"/>
                  </a:cubicBezTo>
                  <a:cubicBezTo>
                    <a:pt x="638" y="699"/>
                    <a:pt x="627" y="693"/>
                    <a:pt x="620" y="695"/>
                  </a:cubicBezTo>
                  <a:cubicBezTo>
                    <a:pt x="609" y="698"/>
                    <a:pt x="604" y="708"/>
                    <a:pt x="607" y="719"/>
                  </a:cubicBezTo>
                  <a:cubicBezTo>
                    <a:pt x="609" y="723"/>
                    <a:pt x="610" y="727"/>
                    <a:pt x="611" y="732"/>
                  </a:cubicBezTo>
                  <a:cubicBezTo>
                    <a:pt x="617" y="755"/>
                    <a:pt x="624" y="779"/>
                    <a:pt x="630" y="802"/>
                  </a:cubicBezTo>
                  <a:cubicBezTo>
                    <a:pt x="633" y="816"/>
                    <a:pt x="637" y="829"/>
                    <a:pt x="640" y="842"/>
                  </a:cubicBezTo>
                  <a:cubicBezTo>
                    <a:pt x="643" y="851"/>
                    <a:pt x="645" y="860"/>
                    <a:pt x="648" y="869"/>
                  </a:cubicBezTo>
                  <a:cubicBezTo>
                    <a:pt x="651" y="877"/>
                    <a:pt x="660" y="881"/>
                    <a:pt x="668" y="879"/>
                  </a:cubicBezTo>
                  <a:cubicBezTo>
                    <a:pt x="675" y="878"/>
                    <a:pt x="680" y="870"/>
                    <a:pt x="681" y="863"/>
                  </a:cubicBezTo>
                  <a:close/>
                  <a:moveTo>
                    <a:pt x="862" y="681"/>
                  </a:moveTo>
                  <a:cubicBezTo>
                    <a:pt x="864" y="681"/>
                    <a:pt x="867" y="680"/>
                    <a:pt x="870" y="679"/>
                  </a:cubicBezTo>
                  <a:cubicBezTo>
                    <a:pt x="877" y="675"/>
                    <a:pt x="880" y="669"/>
                    <a:pt x="879" y="661"/>
                  </a:cubicBezTo>
                  <a:cubicBezTo>
                    <a:pt x="878" y="654"/>
                    <a:pt x="874" y="650"/>
                    <a:pt x="867" y="648"/>
                  </a:cubicBezTo>
                  <a:cubicBezTo>
                    <a:pt x="855" y="644"/>
                    <a:pt x="842" y="641"/>
                    <a:pt x="830" y="637"/>
                  </a:cubicBezTo>
                  <a:cubicBezTo>
                    <a:pt x="807" y="631"/>
                    <a:pt x="784" y="625"/>
                    <a:pt x="761" y="619"/>
                  </a:cubicBezTo>
                  <a:cubicBezTo>
                    <a:pt x="746" y="615"/>
                    <a:pt x="731" y="611"/>
                    <a:pt x="716" y="607"/>
                  </a:cubicBezTo>
                  <a:cubicBezTo>
                    <a:pt x="707" y="605"/>
                    <a:pt x="697" y="611"/>
                    <a:pt x="695" y="620"/>
                  </a:cubicBezTo>
                  <a:cubicBezTo>
                    <a:pt x="693" y="628"/>
                    <a:pt x="699" y="638"/>
                    <a:pt x="707" y="640"/>
                  </a:cubicBezTo>
                  <a:cubicBezTo>
                    <a:pt x="733" y="647"/>
                    <a:pt x="759" y="654"/>
                    <a:pt x="785" y="661"/>
                  </a:cubicBezTo>
                  <a:cubicBezTo>
                    <a:pt x="805" y="666"/>
                    <a:pt x="825" y="672"/>
                    <a:pt x="845" y="677"/>
                  </a:cubicBezTo>
                  <a:cubicBezTo>
                    <a:pt x="851" y="679"/>
                    <a:pt x="856" y="680"/>
                    <a:pt x="862" y="681"/>
                  </a:cubicBezTo>
                  <a:close/>
                  <a:moveTo>
                    <a:pt x="415" y="234"/>
                  </a:moveTo>
                  <a:cubicBezTo>
                    <a:pt x="415" y="236"/>
                    <a:pt x="416" y="239"/>
                    <a:pt x="416" y="242"/>
                  </a:cubicBezTo>
                  <a:cubicBezTo>
                    <a:pt x="420" y="254"/>
                    <a:pt x="423" y="267"/>
                    <a:pt x="427" y="279"/>
                  </a:cubicBezTo>
                  <a:cubicBezTo>
                    <a:pt x="432" y="299"/>
                    <a:pt x="437" y="318"/>
                    <a:pt x="442" y="338"/>
                  </a:cubicBezTo>
                  <a:cubicBezTo>
                    <a:pt x="446" y="354"/>
                    <a:pt x="451" y="370"/>
                    <a:pt x="455" y="387"/>
                  </a:cubicBezTo>
                  <a:cubicBezTo>
                    <a:pt x="458" y="397"/>
                    <a:pt x="467" y="403"/>
                    <a:pt x="477" y="401"/>
                  </a:cubicBezTo>
                  <a:cubicBezTo>
                    <a:pt x="486" y="398"/>
                    <a:pt x="491" y="388"/>
                    <a:pt x="488" y="378"/>
                  </a:cubicBezTo>
                  <a:cubicBezTo>
                    <a:pt x="484" y="363"/>
                    <a:pt x="480" y="348"/>
                    <a:pt x="476" y="333"/>
                  </a:cubicBezTo>
                  <a:cubicBezTo>
                    <a:pt x="470" y="308"/>
                    <a:pt x="463" y="284"/>
                    <a:pt x="457" y="260"/>
                  </a:cubicBezTo>
                  <a:cubicBezTo>
                    <a:pt x="454" y="249"/>
                    <a:pt x="451" y="238"/>
                    <a:pt x="447" y="227"/>
                  </a:cubicBezTo>
                  <a:cubicBezTo>
                    <a:pt x="445" y="219"/>
                    <a:pt x="436" y="215"/>
                    <a:pt x="428" y="217"/>
                  </a:cubicBezTo>
                  <a:cubicBezTo>
                    <a:pt x="421" y="219"/>
                    <a:pt x="415" y="226"/>
                    <a:pt x="415" y="234"/>
                  </a:cubicBezTo>
                  <a:close/>
                  <a:moveTo>
                    <a:pt x="319" y="300"/>
                  </a:moveTo>
                  <a:cubicBezTo>
                    <a:pt x="318" y="300"/>
                    <a:pt x="318" y="301"/>
                    <a:pt x="318" y="301"/>
                  </a:cubicBezTo>
                  <a:cubicBezTo>
                    <a:pt x="311" y="301"/>
                    <a:pt x="305" y="306"/>
                    <a:pt x="302" y="312"/>
                  </a:cubicBezTo>
                  <a:cubicBezTo>
                    <a:pt x="299" y="320"/>
                    <a:pt x="302" y="326"/>
                    <a:pt x="307" y="332"/>
                  </a:cubicBezTo>
                  <a:cubicBezTo>
                    <a:pt x="341" y="366"/>
                    <a:pt x="376" y="400"/>
                    <a:pt x="410" y="435"/>
                  </a:cubicBezTo>
                  <a:cubicBezTo>
                    <a:pt x="414" y="438"/>
                    <a:pt x="417" y="442"/>
                    <a:pt x="422" y="444"/>
                  </a:cubicBezTo>
                  <a:cubicBezTo>
                    <a:pt x="430" y="448"/>
                    <a:pt x="438" y="444"/>
                    <a:pt x="443" y="437"/>
                  </a:cubicBezTo>
                  <a:cubicBezTo>
                    <a:pt x="446" y="432"/>
                    <a:pt x="446" y="422"/>
                    <a:pt x="439" y="416"/>
                  </a:cubicBezTo>
                  <a:cubicBezTo>
                    <a:pt x="403" y="379"/>
                    <a:pt x="367" y="343"/>
                    <a:pt x="331" y="307"/>
                  </a:cubicBezTo>
                  <a:cubicBezTo>
                    <a:pt x="328" y="304"/>
                    <a:pt x="323" y="302"/>
                    <a:pt x="319" y="3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6">
              <a:extLst>
                <a:ext uri="{FF2B5EF4-FFF2-40B4-BE49-F238E27FC236}">
                  <a16:creationId xmlns="" xmlns:a16="http://schemas.microsoft.com/office/drawing/2014/main" id="{35846CCE-2618-43B7-9658-B406ED61C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068" y="2246539"/>
              <a:ext cx="1630363" cy="1647825"/>
            </a:xfrm>
            <a:custGeom>
              <a:avLst/>
              <a:gdLst>
                <a:gd name="T0" fmla="*/ 135 w 529"/>
                <a:gd name="T1" fmla="*/ 507 h 530"/>
                <a:gd name="T2" fmla="*/ 163 w 529"/>
                <a:gd name="T3" fmla="*/ 480 h 530"/>
                <a:gd name="T4" fmla="*/ 206 w 529"/>
                <a:gd name="T5" fmla="*/ 438 h 530"/>
                <a:gd name="T6" fmla="*/ 211 w 529"/>
                <a:gd name="T7" fmla="*/ 436 h 530"/>
                <a:gd name="T8" fmla="*/ 233 w 529"/>
                <a:gd name="T9" fmla="*/ 427 h 530"/>
                <a:gd name="T10" fmla="*/ 429 w 529"/>
                <a:gd name="T11" fmla="*/ 229 h 530"/>
                <a:gd name="T12" fmla="*/ 436 w 529"/>
                <a:gd name="T13" fmla="*/ 216 h 530"/>
                <a:gd name="T14" fmla="*/ 427 w 529"/>
                <a:gd name="T15" fmla="*/ 175 h 530"/>
                <a:gd name="T16" fmla="*/ 363 w 529"/>
                <a:gd name="T17" fmla="*/ 106 h 530"/>
                <a:gd name="T18" fmla="*/ 318 w 529"/>
                <a:gd name="T19" fmla="*/ 91 h 530"/>
                <a:gd name="T20" fmla="*/ 294 w 529"/>
                <a:gd name="T21" fmla="*/ 100 h 530"/>
                <a:gd name="T22" fmla="*/ 97 w 529"/>
                <a:gd name="T23" fmla="*/ 297 h 530"/>
                <a:gd name="T24" fmla="*/ 91 w 529"/>
                <a:gd name="T25" fmla="*/ 316 h 530"/>
                <a:gd name="T26" fmla="*/ 89 w 529"/>
                <a:gd name="T27" fmla="*/ 322 h 530"/>
                <a:gd name="T28" fmla="*/ 21 w 529"/>
                <a:gd name="T29" fmla="*/ 391 h 530"/>
                <a:gd name="T30" fmla="*/ 18 w 529"/>
                <a:gd name="T31" fmla="*/ 393 h 530"/>
                <a:gd name="T32" fmla="*/ 8 w 529"/>
                <a:gd name="T33" fmla="*/ 366 h 530"/>
                <a:gd name="T34" fmla="*/ 0 w 529"/>
                <a:gd name="T35" fmla="*/ 311 h 530"/>
                <a:gd name="T36" fmla="*/ 37 w 529"/>
                <a:gd name="T37" fmla="*/ 229 h 530"/>
                <a:gd name="T38" fmla="*/ 133 w 529"/>
                <a:gd name="T39" fmla="*/ 132 h 530"/>
                <a:gd name="T40" fmla="*/ 235 w 529"/>
                <a:gd name="T41" fmla="*/ 31 h 530"/>
                <a:gd name="T42" fmla="*/ 314 w 529"/>
                <a:gd name="T43" fmla="*/ 0 h 530"/>
                <a:gd name="T44" fmla="*/ 371 w 529"/>
                <a:gd name="T45" fmla="*/ 10 h 530"/>
                <a:gd name="T46" fmla="*/ 424 w 529"/>
                <a:gd name="T47" fmla="*/ 37 h 530"/>
                <a:gd name="T48" fmla="*/ 496 w 529"/>
                <a:gd name="T49" fmla="*/ 111 h 530"/>
                <a:gd name="T50" fmla="*/ 523 w 529"/>
                <a:gd name="T51" fmla="*/ 175 h 530"/>
                <a:gd name="T52" fmla="*/ 520 w 529"/>
                <a:gd name="T53" fmla="*/ 254 h 530"/>
                <a:gd name="T54" fmla="*/ 494 w 529"/>
                <a:gd name="T55" fmla="*/ 294 h 530"/>
                <a:gd name="T56" fmla="*/ 339 w 529"/>
                <a:gd name="T57" fmla="*/ 449 h 530"/>
                <a:gd name="T58" fmla="*/ 289 w 529"/>
                <a:gd name="T59" fmla="*/ 499 h 530"/>
                <a:gd name="T60" fmla="*/ 233 w 529"/>
                <a:gd name="T61" fmla="*/ 525 h 530"/>
                <a:gd name="T62" fmla="*/ 138 w 529"/>
                <a:gd name="T63" fmla="*/ 510 h 530"/>
                <a:gd name="T64" fmla="*/ 135 w 529"/>
                <a:gd name="T65" fmla="*/ 507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9" h="530">
                  <a:moveTo>
                    <a:pt x="135" y="507"/>
                  </a:moveTo>
                  <a:cubicBezTo>
                    <a:pt x="145" y="498"/>
                    <a:pt x="154" y="489"/>
                    <a:pt x="163" y="480"/>
                  </a:cubicBezTo>
                  <a:cubicBezTo>
                    <a:pt x="178" y="466"/>
                    <a:pt x="191" y="452"/>
                    <a:pt x="206" y="438"/>
                  </a:cubicBezTo>
                  <a:cubicBezTo>
                    <a:pt x="207" y="437"/>
                    <a:pt x="209" y="436"/>
                    <a:pt x="211" y="436"/>
                  </a:cubicBezTo>
                  <a:cubicBezTo>
                    <a:pt x="220" y="436"/>
                    <a:pt x="227" y="433"/>
                    <a:pt x="233" y="427"/>
                  </a:cubicBezTo>
                  <a:cubicBezTo>
                    <a:pt x="298" y="361"/>
                    <a:pt x="364" y="295"/>
                    <a:pt x="429" y="229"/>
                  </a:cubicBezTo>
                  <a:cubicBezTo>
                    <a:pt x="433" y="225"/>
                    <a:pt x="435" y="221"/>
                    <a:pt x="436" y="216"/>
                  </a:cubicBezTo>
                  <a:cubicBezTo>
                    <a:pt x="436" y="202"/>
                    <a:pt x="433" y="188"/>
                    <a:pt x="427" y="175"/>
                  </a:cubicBezTo>
                  <a:cubicBezTo>
                    <a:pt x="413" y="145"/>
                    <a:pt x="391" y="122"/>
                    <a:pt x="363" y="106"/>
                  </a:cubicBezTo>
                  <a:cubicBezTo>
                    <a:pt x="349" y="98"/>
                    <a:pt x="334" y="92"/>
                    <a:pt x="318" y="91"/>
                  </a:cubicBezTo>
                  <a:cubicBezTo>
                    <a:pt x="309" y="90"/>
                    <a:pt x="301" y="93"/>
                    <a:pt x="294" y="100"/>
                  </a:cubicBezTo>
                  <a:cubicBezTo>
                    <a:pt x="229" y="166"/>
                    <a:pt x="163" y="232"/>
                    <a:pt x="97" y="297"/>
                  </a:cubicBezTo>
                  <a:cubicBezTo>
                    <a:pt x="92" y="303"/>
                    <a:pt x="91" y="309"/>
                    <a:pt x="91" y="316"/>
                  </a:cubicBezTo>
                  <a:cubicBezTo>
                    <a:pt x="91" y="318"/>
                    <a:pt x="90" y="321"/>
                    <a:pt x="89" y="322"/>
                  </a:cubicBezTo>
                  <a:cubicBezTo>
                    <a:pt x="66" y="345"/>
                    <a:pt x="43" y="368"/>
                    <a:pt x="21" y="391"/>
                  </a:cubicBezTo>
                  <a:cubicBezTo>
                    <a:pt x="20" y="391"/>
                    <a:pt x="20" y="392"/>
                    <a:pt x="18" y="393"/>
                  </a:cubicBezTo>
                  <a:cubicBezTo>
                    <a:pt x="15" y="383"/>
                    <a:pt x="11" y="375"/>
                    <a:pt x="8" y="366"/>
                  </a:cubicBezTo>
                  <a:cubicBezTo>
                    <a:pt x="3" y="348"/>
                    <a:pt x="0" y="330"/>
                    <a:pt x="0" y="311"/>
                  </a:cubicBezTo>
                  <a:cubicBezTo>
                    <a:pt x="1" y="279"/>
                    <a:pt x="13" y="252"/>
                    <a:pt x="37" y="229"/>
                  </a:cubicBezTo>
                  <a:cubicBezTo>
                    <a:pt x="69" y="197"/>
                    <a:pt x="101" y="165"/>
                    <a:pt x="133" y="132"/>
                  </a:cubicBezTo>
                  <a:cubicBezTo>
                    <a:pt x="167" y="98"/>
                    <a:pt x="201" y="64"/>
                    <a:pt x="235" y="31"/>
                  </a:cubicBezTo>
                  <a:cubicBezTo>
                    <a:pt x="257" y="9"/>
                    <a:pt x="283" y="0"/>
                    <a:pt x="314" y="0"/>
                  </a:cubicBezTo>
                  <a:cubicBezTo>
                    <a:pt x="334" y="0"/>
                    <a:pt x="352" y="3"/>
                    <a:pt x="371" y="10"/>
                  </a:cubicBezTo>
                  <a:cubicBezTo>
                    <a:pt x="390" y="16"/>
                    <a:pt x="408" y="25"/>
                    <a:pt x="424" y="37"/>
                  </a:cubicBezTo>
                  <a:cubicBezTo>
                    <a:pt x="453" y="57"/>
                    <a:pt x="477" y="81"/>
                    <a:pt x="496" y="111"/>
                  </a:cubicBezTo>
                  <a:cubicBezTo>
                    <a:pt x="508" y="131"/>
                    <a:pt x="518" y="152"/>
                    <a:pt x="523" y="175"/>
                  </a:cubicBezTo>
                  <a:cubicBezTo>
                    <a:pt x="529" y="202"/>
                    <a:pt x="529" y="228"/>
                    <a:pt x="520" y="254"/>
                  </a:cubicBezTo>
                  <a:cubicBezTo>
                    <a:pt x="515" y="269"/>
                    <a:pt x="506" y="283"/>
                    <a:pt x="494" y="294"/>
                  </a:cubicBezTo>
                  <a:cubicBezTo>
                    <a:pt x="442" y="346"/>
                    <a:pt x="391" y="397"/>
                    <a:pt x="339" y="449"/>
                  </a:cubicBezTo>
                  <a:cubicBezTo>
                    <a:pt x="323" y="466"/>
                    <a:pt x="306" y="483"/>
                    <a:pt x="289" y="499"/>
                  </a:cubicBezTo>
                  <a:cubicBezTo>
                    <a:pt x="274" y="514"/>
                    <a:pt x="255" y="522"/>
                    <a:pt x="233" y="525"/>
                  </a:cubicBezTo>
                  <a:cubicBezTo>
                    <a:pt x="200" y="530"/>
                    <a:pt x="168" y="523"/>
                    <a:pt x="138" y="510"/>
                  </a:cubicBezTo>
                  <a:cubicBezTo>
                    <a:pt x="137" y="510"/>
                    <a:pt x="137" y="509"/>
                    <a:pt x="135" y="5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7">
              <a:extLst>
                <a:ext uri="{FF2B5EF4-FFF2-40B4-BE49-F238E27FC236}">
                  <a16:creationId xmlns="" xmlns:a16="http://schemas.microsoft.com/office/drawing/2014/main" id="{77F36245-9721-4A5C-AD86-873DB27E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0880" y="4008664"/>
              <a:ext cx="1633538" cy="1660525"/>
            </a:xfrm>
            <a:custGeom>
              <a:avLst/>
              <a:gdLst>
                <a:gd name="T0" fmla="*/ 509 w 530"/>
                <a:gd name="T1" fmla="*/ 137 h 534"/>
                <a:gd name="T2" fmla="*/ 518 w 530"/>
                <a:gd name="T3" fmla="*/ 163 h 534"/>
                <a:gd name="T4" fmla="*/ 526 w 530"/>
                <a:gd name="T5" fmla="*/ 202 h 534"/>
                <a:gd name="T6" fmla="*/ 487 w 530"/>
                <a:gd name="T7" fmla="*/ 304 h 534"/>
                <a:gd name="T8" fmla="*/ 392 w 530"/>
                <a:gd name="T9" fmla="*/ 399 h 534"/>
                <a:gd name="T10" fmla="*/ 321 w 530"/>
                <a:gd name="T11" fmla="*/ 470 h 534"/>
                <a:gd name="T12" fmla="*/ 289 w 530"/>
                <a:gd name="T13" fmla="*/ 501 h 534"/>
                <a:gd name="T14" fmla="*/ 231 w 530"/>
                <a:gd name="T15" fmla="*/ 528 h 534"/>
                <a:gd name="T16" fmla="*/ 115 w 530"/>
                <a:gd name="T17" fmla="*/ 500 h 534"/>
                <a:gd name="T18" fmla="*/ 27 w 530"/>
                <a:gd name="T19" fmla="*/ 412 h 534"/>
                <a:gd name="T20" fmla="*/ 0 w 530"/>
                <a:gd name="T21" fmla="*/ 319 h 534"/>
                <a:gd name="T22" fmla="*/ 36 w 530"/>
                <a:gd name="T23" fmla="*/ 232 h 534"/>
                <a:gd name="T24" fmla="*/ 142 w 530"/>
                <a:gd name="T25" fmla="*/ 126 h 534"/>
                <a:gd name="T26" fmla="*/ 237 w 530"/>
                <a:gd name="T27" fmla="*/ 32 h 534"/>
                <a:gd name="T28" fmla="*/ 298 w 530"/>
                <a:gd name="T29" fmla="*/ 4 h 534"/>
                <a:gd name="T30" fmla="*/ 388 w 530"/>
                <a:gd name="T31" fmla="*/ 19 h 534"/>
                <a:gd name="T32" fmla="*/ 390 w 530"/>
                <a:gd name="T33" fmla="*/ 20 h 534"/>
                <a:gd name="T34" fmla="*/ 391 w 530"/>
                <a:gd name="T35" fmla="*/ 22 h 534"/>
                <a:gd name="T36" fmla="*/ 374 w 530"/>
                <a:gd name="T37" fmla="*/ 39 h 534"/>
                <a:gd name="T38" fmla="*/ 323 w 530"/>
                <a:gd name="T39" fmla="*/ 90 h 534"/>
                <a:gd name="T40" fmla="*/ 315 w 530"/>
                <a:gd name="T41" fmla="*/ 94 h 534"/>
                <a:gd name="T42" fmla="*/ 296 w 530"/>
                <a:gd name="T43" fmla="*/ 101 h 534"/>
                <a:gd name="T44" fmla="*/ 97 w 530"/>
                <a:gd name="T45" fmla="*/ 301 h 534"/>
                <a:gd name="T46" fmla="*/ 91 w 530"/>
                <a:gd name="T47" fmla="*/ 313 h 534"/>
                <a:gd name="T48" fmla="*/ 97 w 530"/>
                <a:gd name="T49" fmla="*/ 347 h 534"/>
                <a:gd name="T50" fmla="*/ 169 w 530"/>
                <a:gd name="T51" fmla="*/ 426 h 534"/>
                <a:gd name="T52" fmla="*/ 208 w 530"/>
                <a:gd name="T53" fmla="*/ 438 h 534"/>
                <a:gd name="T54" fmla="*/ 231 w 530"/>
                <a:gd name="T55" fmla="*/ 430 h 534"/>
                <a:gd name="T56" fmla="*/ 428 w 530"/>
                <a:gd name="T57" fmla="*/ 234 h 534"/>
                <a:gd name="T58" fmla="*/ 435 w 530"/>
                <a:gd name="T59" fmla="*/ 215 h 534"/>
                <a:gd name="T60" fmla="*/ 439 w 530"/>
                <a:gd name="T61" fmla="*/ 206 h 534"/>
                <a:gd name="T62" fmla="*/ 505 w 530"/>
                <a:gd name="T63" fmla="*/ 140 h 534"/>
                <a:gd name="T64" fmla="*/ 509 w 530"/>
                <a:gd name="T65" fmla="*/ 13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0" h="534">
                  <a:moveTo>
                    <a:pt x="509" y="137"/>
                  </a:moveTo>
                  <a:cubicBezTo>
                    <a:pt x="512" y="146"/>
                    <a:pt x="516" y="155"/>
                    <a:pt x="518" y="163"/>
                  </a:cubicBezTo>
                  <a:cubicBezTo>
                    <a:pt x="522" y="176"/>
                    <a:pt x="525" y="189"/>
                    <a:pt x="526" y="202"/>
                  </a:cubicBezTo>
                  <a:cubicBezTo>
                    <a:pt x="530" y="242"/>
                    <a:pt x="517" y="276"/>
                    <a:pt x="487" y="304"/>
                  </a:cubicBezTo>
                  <a:cubicBezTo>
                    <a:pt x="454" y="335"/>
                    <a:pt x="423" y="367"/>
                    <a:pt x="392" y="399"/>
                  </a:cubicBezTo>
                  <a:cubicBezTo>
                    <a:pt x="368" y="423"/>
                    <a:pt x="344" y="446"/>
                    <a:pt x="321" y="470"/>
                  </a:cubicBezTo>
                  <a:cubicBezTo>
                    <a:pt x="310" y="480"/>
                    <a:pt x="300" y="491"/>
                    <a:pt x="289" y="501"/>
                  </a:cubicBezTo>
                  <a:cubicBezTo>
                    <a:pt x="273" y="517"/>
                    <a:pt x="253" y="525"/>
                    <a:pt x="231" y="528"/>
                  </a:cubicBezTo>
                  <a:cubicBezTo>
                    <a:pt x="188" y="534"/>
                    <a:pt x="150" y="521"/>
                    <a:pt x="115" y="500"/>
                  </a:cubicBezTo>
                  <a:cubicBezTo>
                    <a:pt x="78" y="479"/>
                    <a:pt x="49" y="449"/>
                    <a:pt x="27" y="412"/>
                  </a:cubicBezTo>
                  <a:cubicBezTo>
                    <a:pt x="11" y="384"/>
                    <a:pt x="0" y="353"/>
                    <a:pt x="0" y="319"/>
                  </a:cubicBezTo>
                  <a:cubicBezTo>
                    <a:pt x="0" y="285"/>
                    <a:pt x="11" y="256"/>
                    <a:pt x="36" y="232"/>
                  </a:cubicBezTo>
                  <a:cubicBezTo>
                    <a:pt x="72" y="197"/>
                    <a:pt x="107" y="161"/>
                    <a:pt x="142" y="126"/>
                  </a:cubicBezTo>
                  <a:cubicBezTo>
                    <a:pt x="173" y="94"/>
                    <a:pt x="205" y="63"/>
                    <a:pt x="237" y="32"/>
                  </a:cubicBezTo>
                  <a:cubicBezTo>
                    <a:pt x="253" y="15"/>
                    <a:pt x="274" y="7"/>
                    <a:pt x="298" y="4"/>
                  </a:cubicBezTo>
                  <a:cubicBezTo>
                    <a:pt x="329" y="0"/>
                    <a:pt x="359" y="7"/>
                    <a:pt x="388" y="19"/>
                  </a:cubicBezTo>
                  <a:cubicBezTo>
                    <a:pt x="388" y="19"/>
                    <a:pt x="389" y="20"/>
                    <a:pt x="390" y="20"/>
                  </a:cubicBezTo>
                  <a:cubicBezTo>
                    <a:pt x="390" y="20"/>
                    <a:pt x="391" y="21"/>
                    <a:pt x="391" y="22"/>
                  </a:cubicBezTo>
                  <a:cubicBezTo>
                    <a:pt x="386" y="27"/>
                    <a:pt x="380" y="33"/>
                    <a:pt x="374" y="39"/>
                  </a:cubicBezTo>
                  <a:cubicBezTo>
                    <a:pt x="357" y="56"/>
                    <a:pt x="340" y="73"/>
                    <a:pt x="323" y="90"/>
                  </a:cubicBezTo>
                  <a:cubicBezTo>
                    <a:pt x="321" y="92"/>
                    <a:pt x="318" y="94"/>
                    <a:pt x="315" y="94"/>
                  </a:cubicBezTo>
                  <a:cubicBezTo>
                    <a:pt x="307" y="93"/>
                    <a:pt x="301" y="96"/>
                    <a:pt x="296" y="101"/>
                  </a:cubicBezTo>
                  <a:cubicBezTo>
                    <a:pt x="230" y="168"/>
                    <a:pt x="163" y="234"/>
                    <a:pt x="97" y="301"/>
                  </a:cubicBezTo>
                  <a:cubicBezTo>
                    <a:pt x="94" y="304"/>
                    <a:pt x="92" y="308"/>
                    <a:pt x="91" y="313"/>
                  </a:cubicBezTo>
                  <a:cubicBezTo>
                    <a:pt x="90" y="324"/>
                    <a:pt x="93" y="336"/>
                    <a:pt x="97" y="347"/>
                  </a:cubicBezTo>
                  <a:cubicBezTo>
                    <a:pt x="111" y="382"/>
                    <a:pt x="136" y="408"/>
                    <a:pt x="169" y="426"/>
                  </a:cubicBezTo>
                  <a:cubicBezTo>
                    <a:pt x="181" y="433"/>
                    <a:pt x="194" y="437"/>
                    <a:pt x="208" y="438"/>
                  </a:cubicBezTo>
                  <a:cubicBezTo>
                    <a:pt x="217" y="439"/>
                    <a:pt x="224" y="437"/>
                    <a:pt x="231" y="430"/>
                  </a:cubicBezTo>
                  <a:cubicBezTo>
                    <a:pt x="297" y="365"/>
                    <a:pt x="362" y="299"/>
                    <a:pt x="428" y="234"/>
                  </a:cubicBezTo>
                  <a:cubicBezTo>
                    <a:pt x="434" y="228"/>
                    <a:pt x="436" y="222"/>
                    <a:pt x="435" y="215"/>
                  </a:cubicBezTo>
                  <a:cubicBezTo>
                    <a:pt x="435" y="211"/>
                    <a:pt x="436" y="209"/>
                    <a:pt x="439" y="206"/>
                  </a:cubicBezTo>
                  <a:cubicBezTo>
                    <a:pt x="461" y="184"/>
                    <a:pt x="483" y="162"/>
                    <a:pt x="505" y="140"/>
                  </a:cubicBezTo>
                  <a:cubicBezTo>
                    <a:pt x="506" y="139"/>
                    <a:pt x="507" y="139"/>
                    <a:pt x="509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8">
              <a:extLst>
                <a:ext uri="{FF2B5EF4-FFF2-40B4-BE49-F238E27FC236}">
                  <a16:creationId xmlns="" xmlns:a16="http://schemas.microsoft.com/office/drawing/2014/main" id="{0F6207EB-4557-4C1E-BFE8-B59557AF7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293" y="3934052"/>
              <a:ext cx="808038" cy="823913"/>
            </a:xfrm>
            <a:custGeom>
              <a:avLst/>
              <a:gdLst>
                <a:gd name="T0" fmla="*/ 215 w 262"/>
                <a:gd name="T1" fmla="*/ 6 h 265"/>
                <a:gd name="T2" fmla="*/ 205 w 262"/>
                <a:gd name="T3" fmla="*/ 34 h 265"/>
                <a:gd name="T4" fmla="*/ 243 w 262"/>
                <a:gd name="T5" fmla="*/ 34 h 265"/>
                <a:gd name="T6" fmla="*/ 241 w 262"/>
                <a:gd name="T7" fmla="*/ 47 h 265"/>
                <a:gd name="T8" fmla="*/ 246 w 262"/>
                <a:gd name="T9" fmla="*/ 56 h 265"/>
                <a:gd name="T10" fmla="*/ 250 w 262"/>
                <a:gd name="T11" fmla="*/ 66 h 265"/>
                <a:gd name="T12" fmla="*/ 240 w 262"/>
                <a:gd name="T13" fmla="*/ 90 h 265"/>
                <a:gd name="T14" fmla="*/ 259 w 262"/>
                <a:gd name="T15" fmla="*/ 88 h 265"/>
                <a:gd name="T16" fmla="*/ 258 w 262"/>
                <a:gd name="T17" fmla="*/ 99 h 265"/>
                <a:gd name="T18" fmla="*/ 109 w 262"/>
                <a:gd name="T19" fmla="*/ 248 h 265"/>
                <a:gd name="T20" fmla="*/ 61 w 262"/>
                <a:gd name="T21" fmla="*/ 260 h 265"/>
                <a:gd name="T22" fmla="*/ 8 w 262"/>
                <a:gd name="T23" fmla="*/ 212 h 265"/>
                <a:gd name="T24" fmla="*/ 10 w 262"/>
                <a:gd name="T25" fmla="*/ 165 h 265"/>
                <a:gd name="T26" fmla="*/ 30 w 262"/>
                <a:gd name="T27" fmla="*/ 143 h 265"/>
                <a:gd name="T28" fmla="*/ 170 w 262"/>
                <a:gd name="T29" fmla="*/ 4 h 265"/>
                <a:gd name="T30" fmla="*/ 182 w 262"/>
                <a:gd name="T31" fmla="*/ 3 h 265"/>
                <a:gd name="T32" fmla="*/ 184 w 262"/>
                <a:gd name="T33" fmla="*/ 5 h 265"/>
                <a:gd name="T34" fmla="*/ 202 w 262"/>
                <a:gd name="T35" fmla="*/ 9 h 265"/>
                <a:gd name="T36" fmla="*/ 215 w 262"/>
                <a:gd name="T37" fmla="*/ 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2" h="265">
                  <a:moveTo>
                    <a:pt x="215" y="6"/>
                  </a:moveTo>
                  <a:cubicBezTo>
                    <a:pt x="212" y="16"/>
                    <a:pt x="209" y="24"/>
                    <a:pt x="205" y="34"/>
                  </a:cubicBezTo>
                  <a:cubicBezTo>
                    <a:pt x="218" y="34"/>
                    <a:pt x="230" y="34"/>
                    <a:pt x="243" y="34"/>
                  </a:cubicBezTo>
                  <a:cubicBezTo>
                    <a:pt x="242" y="38"/>
                    <a:pt x="242" y="43"/>
                    <a:pt x="241" y="47"/>
                  </a:cubicBezTo>
                  <a:cubicBezTo>
                    <a:pt x="240" y="52"/>
                    <a:pt x="242" y="54"/>
                    <a:pt x="246" y="56"/>
                  </a:cubicBezTo>
                  <a:cubicBezTo>
                    <a:pt x="253" y="60"/>
                    <a:pt x="252" y="60"/>
                    <a:pt x="250" y="66"/>
                  </a:cubicBezTo>
                  <a:cubicBezTo>
                    <a:pt x="247" y="74"/>
                    <a:pt x="244" y="81"/>
                    <a:pt x="240" y="90"/>
                  </a:cubicBezTo>
                  <a:cubicBezTo>
                    <a:pt x="247" y="89"/>
                    <a:pt x="253" y="89"/>
                    <a:pt x="259" y="88"/>
                  </a:cubicBezTo>
                  <a:cubicBezTo>
                    <a:pt x="262" y="92"/>
                    <a:pt x="261" y="95"/>
                    <a:pt x="258" y="99"/>
                  </a:cubicBezTo>
                  <a:cubicBezTo>
                    <a:pt x="208" y="149"/>
                    <a:pt x="158" y="198"/>
                    <a:pt x="109" y="248"/>
                  </a:cubicBezTo>
                  <a:cubicBezTo>
                    <a:pt x="95" y="262"/>
                    <a:pt x="79" y="265"/>
                    <a:pt x="61" y="260"/>
                  </a:cubicBezTo>
                  <a:cubicBezTo>
                    <a:pt x="36" y="253"/>
                    <a:pt x="18" y="236"/>
                    <a:pt x="8" y="212"/>
                  </a:cubicBezTo>
                  <a:cubicBezTo>
                    <a:pt x="1" y="196"/>
                    <a:pt x="0" y="180"/>
                    <a:pt x="10" y="165"/>
                  </a:cubicBezTo>
                  <a:cubicBezTo>
                    <a:pt x="15" y="157"/>
                    <a:pt x="23" y="150"/>
                    <a:pt x="30" y="143"/>
                  </a:cubicBezTo>
                  <a:cubicBezTo>
                    <a:pt x="77" y="97"/>
                    <a:pt x="123" y="50"/>
                    <a:pt x="170" y="4"/>
                  </a:cubicBezTo>
                  <a:cubicBezTo>
                    <a:pt x="174" y="0"/>
                    <a:pt x="176" y="0"/>
                    <a:pt x="182" y="3"/>
                  </a:cubicBezTo>
                  <a:cubicBezTo>
                    <a:pt x="182" y="4"/>
                    <a:pt x="184" y="4"/>
                    <a:pt x="184" y="5"/>
                  </a:cubicBezTo>
                  <a:cubicBezTo>
                    <a:pt x="189" y="12"/>
                    <a:pt x="195" y="12"/>
                    <a:pt x="202" y="9"/>
                  </a:cubicBezTo>
                  <a:cubicBezTo>
                    <a:pt x="206" y="8"/>
                    <a:pt x="210" y="7"/>
                    <a:pt x="21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9">
              <a:extLst>
                <a:ext uri="{FF2B5EF4-FFF2-40B4-BE49-F238E27FC236}">
                  <a16:creationId xmlns="" xmlns:a16="http://schemas.microsoft.com/office/drawing/2014/main" id="{EBEF28AF-CFEA-47CD-B2CB-E274F1713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143" y="3145064"/>
              <a:ext cx="768350" cy="788988"/>
            </a:xfrm>
            <a:custGeom>
              <a:avLst/>
              <a:gdLst>
                <a:gd name="T0" fmla="*/ 87 w 249"/>
                <a:gd name="T1" fmla="*/ 254 h 254"/>
                <a:gd name="T2" fmla="*/ 86 w 249"/>
                <a:gd name="T3" fmla="*/ 247 h 254"/>
                <a:gd name="T4" fmla="*/ 66 w 249"/>
                <a:gd name="T5" fmla="*/ 249 h 254"/>
                <a:gd name="T6" fmla="*/ 75 w 249"/>
                <a:gd name="T7" fmla="*/ 227 h 254"/>
                <a:gd name="T8" fmla="*/ 75 w 249"/>
                <a:gd name="T9" fmla="*/ 226 h 254"/>
                <a:gd name="T10" fmla="*/ 71 w 249"/>
                <a:gd name="T11" fmla="*/ 215 h 254"/>
                <a:gd name="T12" fmla="*/ 67 w 249"/>
                <a:gd name="T13" fmla="*/ 206 h 254"/>
                <a:gd name="T14" fmla="*/ 68 w 249"/>
                <a:gd name="T15" fmla="*/ 193 h 254"/>
                <a:gd name="T16" fmla="*/ 31 w 249"/>
                <a:gd name="T17" fmla="*/ 193 h 254"/>
                <a:gd name="T18" fmla="*/ 40 w 249"/>
                <a:gd name="T19" fmla="*/ 165 h 254"/>
                <a:gd name="T20" fmla="*/ 25 w 249"/>
                <a:gd name="T21" fmla="*/ 169 h 254"/>
                <a:gd name="T22" fmla="*/ 12 w 249"/>
                <a:gd name="T23" fmla="*/ 166 h 254"/>
                <a:gd name="T24" fmla="*/ 0 w 249"/>
                <a:gd name="T25" fmla="*/ 158 h 254"/>
                <a:gd name="T26" fmla="*/ 15 w 249"/>
                <a:gd name="T27" fmla="*/ 144 h 254"/>
                <a:gd name="T28" fmla="*/ 116 w 249"/>
                <a:gd name="T29" fmla="*/ 41 h 254"/>
                <a:gd name="T30" fmla="*/ 143 w 249"/>
                <a:gd name="T31" fmla="*/ 14 h 254"/>
                <a:gd name="T32" fmla="*/ 188 w 249"/>
                <a:gd name="T33" fmla="*/ 4 h 254"/>
                <a:gd name="T34" fmla="*/ 228 w 249"/>
                <a:gd name="T35" fmla="*/ 30 h 254"/>
                <a:gd name="T36" fmla="*/ 246 w 249"/>
                <a:gd name="T37" fmla="*/ 85 h 254"/>
                <a:gd name="T38" fmla="*/ 235 w 249"/>
                <a:gd name="T39" fmla="*/ 106 h 254"/>
                <a:gd name="T40" fmla="*/ 140 w 249"/>
                <a:gd name="T41" fmla="*/ 201 h 254"/>
                <a:gd name="T42" fmla="*/ 90 w 249"/>
                <a:gd name="T43" fmla="*/ 251 h 254"/>
                <a:gd name="T44" fmla="*/ 87 w 249"/>
                <a:gd name="T4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9" h="254">
                  <a:moveTo>
                    <a:pt x="87" y="254"/>
                  </a:moveTo>
                  <a:cubicBezTo>
                    <a:pt x="87" y="251"/>
                    <a:pt x="86" y="249"/>
                    <a:pt x="86" y="247"/>
                  </a:cubicBezTo>
                  <a:cubicBezTo>
                    <a:pt x="80" y="248"/>
                    <a:pt x="73" y="248"/>
                    <a:pt x="66" y="249"/>
                  </a:cubicBezTo>
                  <a:cubicBezTo>
                    <a:pt x="69" y="241"/>
                    <a:pt x="72" y="234"/>
                    <a:pt x="75" y="227"/>
                  </a:cubicBezTo>
                  <a:cubicBezTo>
                    <a:pt x="75" y="227"/>
                    <a:pt x="75" y="227"/>
                    <a:pt x="75" y="226"/>
                  </a:cubicBezTo>
                  <a:cubicBezTo>
                    <a:pt x="78" y="219"/>
                    <a:pt x="78" y="219"/>
                    <a:pt x="71" y="215"/>
                  </a:cubicBezTo>
                  <a:cubicBezTo>
                    <a:pt x="67" y="213"/>
                    <a:pt x="66" y="211"/>
                    <a:pt x="67" y="206"/>
                  </a:cubicBezTo>
                  <a:cubicBezTo>
                    <a:pt x="68" y="202"/>
                    <a:pt x="68" y="197"/>
                    <a:pt x="68" y="193"/>
                  </a:cubicBezTo>
                  <a:cubicBezTo>
                    <a:pt x="56" y="193"/>
                    <a:pt x="44" y="193"/>
                    <a:pt x="31" y="193"/>
                  </a:cubicBezTo>
                  <a:cubicBezTo>
                    <a:pt x="34" y="183"/>
                    <a:pt x="37" y="175"/>
                    <a:pt x="40" y="165"/>
                  </a:cubicBezTo>
                  <a:cubicBezTo>
                    <a:pt x="35" y="167"/>
                    <a:pt x="30" y="167"/>
                    <a:pt x="25" y="169"/>
                  </a:cubicBezTo>
                  <a:cubicBezTo>
                    <a:pt x="20" y="170"/>
                    <a:pt x="16" y="170"/>
                    <a:pt x="12" y="166"/>
                  </a:cubicBezTo>
                  <a:cubicBezTo>
                    <a:pt x="8" y="163"/>
                    <a:pt x="4" y="161"/>
                    <a:pt x="0" y="158"/>
                  </a:cubicBezTo>
                  <a:cubicBezTo>
                    <a:pt x="5" y="153"/>
                    <a:pt x="10" y="149"/>
                    <a:pt x="15" y="144"/>
                  </a:cubicBezTo>
                  <a:cubicBezTo>
                    <a:pt x="49" y="109"/>
                    <a:pt x="83" y="75"/>
                    <a:pt x="116" y="41"/>
                  </a:cubicBezTo>
                  <a:cubicBezTo>
                    <a:pt x="125" y="32"/>
                    <a:pt x="134" y="23"/>
                    <a:pt x="143" y="14"/>
                  </a:cubicBezTo>
                  <a:cubicBezTo>
                    <a:pt x="156" y="2"/>
                    <a:pt x="172" y="0"/>
                    <a:pt x="188" y="4"/>
                  </a:cubicBezTo>
                  <a:cubicBezTo>
                    <a:pt x="204" y="9"/>
                    <a:pt x="218" y="18"/>
                    <a:pt x="228" y="30"/>
                  </a:cubicBezTo>
                  <a:cubicBezTo>
                    <a:pt x="242" y="46"/>
                    <a:pt x="249" y="64"/>
                    <a:pt x="246" y="85"/>
                  </a:cubicBezTo>
                  <a:cubicBezTo>
                    <a:pt x="245" y="93"/>
                    <a:pt x="241" y="100"/>
                    <a:pt x="235" y="106"/>
                  </a:cubicBezTo>
                  <a:cubicBezTo>
                    <a:pt x="203" y="138"/>
                    <a:pt x="172" y="169"/>
                    <a:pt x="140" y="201"/>
                  </a:cubicBezTo>
                  <a:cubicBezTo>
                    <a:pt x="124" y="218"/>
                    <a:pt x="107" y="234"/>
                    <a:pt x="90" y="251"/>
                  </a:cubicBezTo>
                  <a:cubicBezTo>
                    <a:pt x="90" y="252"/>
                    <a:pt x="89" y="253"/>
                    <a:pt x="87" y="2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10">
              <a:extLst>
                <a:ext uri="{FF2B5EF4-FFF2-40B4-BE49-F238E27FC236}">
                  <a16:creationId xmlns="" xmlns:a16="http://schemas.microsoft.com/office/drawing/2014/main" id="{38519E02-3653-4B58-920B-A8D9017AF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130" y="4267427"/>
              <a:ext cx="454025" cy="454025"/>
            </a:xfrm>
            <a:custGeom>
              <a:avLst/>
              <a:gdLst>
                <a:gd name="T0" fmla="*/ 19 w 147"/>
                <a:gd name="T1" fmla="*/ 0 h 146"/>
                <a:gd name="T2" fmla="*/ 31 w 147"/>
                <a:gd name="T3" fmla="*/ 6 h 146"/>
                <a:gd name="T4" fmla="*/ 140 w 147"/>
                <a:gd name="T5" fmla="*/ 115 h 146"/>
                <a:gd name="T6" fmla="*/ 145 w 147"/>
                <a:gd name="T7" fmla="*/ 133 h 146"/>
                <a:gd name="T8" fmla="*/ 132 w 147"/>
                <a:gd name="T9" fmla="*/ 145 h 146"/>
                <a:gd name="T10" fmla="*/ 115 w 147"/>
                <a:gd name="T11" fmla="*/ 139 h 146"/>
                <a:gd name="T12" fmla="*/ 18 w 147"/>
                <a:gd name="T13" fmla="*/ 42 h 146"/>
                <a:gd name="T14" fmla="*/ 6 w 147"/>
                <a:gd name="T15" fmla="*/ 30 h 146"/>
                <a:gd name="T16" fmla="*/ 3 w 147"/>
                <a:gd name="T17" fmla="*/ 11 h 146"/>
                <a:gd name="T18" fmla="*/ 19 w 147"/>
                <a:gd name="T19" fmla="*/ 1 h 146"/>
                <a:gd name="T20" fmla="*/ 19 w 147"/>
                <a:gd name="T2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46">
                  <a:moveTo>
                    <a:pt x="19" y="0"/>
                  </a:moveTo>
                  <a:cubicBezTo>
                    <a:pt x="23" y="2"/>
                    <a:pt x="28" y="3"/>
                    <a:pt x="31" y="6"/>
                  </a:cubicBezTo>
                  <a:cubicBezTo>
                    <a:pt x="67" y="42"/>
                    <a:pt x="104" y="79"/>
                    <a:pt x="140" y="115"/>
                  </a:cubicBezTo>
                  <a:cubicBezTo>
                    <a:pt x="145" y="120"/>
                    <a:pt x="147" y="126"/>
                    <a:pt x="145" y="133"/>
                  </a:cubicBezTo>
                  <a:cubicBezTo>
                    <a:pt x="143" y="139"/>
                    <a:pt x="138" y="143"/>
                    <a:pt x="132" y="145"/>
                  </a:cubicBezTo>
                  <a:cubicBezTo>
                    <a:pt x="125" y="146"/>
                    <a:pt x="120" y="143"/>
                    <a:pt x="115" y="139"/>
                  </a:cubicBezTo>
                  <a:cubicBezTo>
                    <a:pt x="83" y="107"/>
                    <a:pt x="51" y="74"/>
                    <a:pt x="18" y="42"/>
                  </a:cubicBezTo>
                  <a:cubicBezTo>
                    <a:pt x="14" y="38"/>
                    <a:pt x="10" y="34"/>
                    <a:pt x="6" y="30"/>
                  </a:cubicBezTo>
                  <a:cubicBezTo>
                    <a:pt x="1" y="24"/>
                    <a:pt x="0" y="18"/>
                    <a:pt x="3" y="11"/>
                  </a:cubicBezTo>
                  <a:cubicBezTo>
                    <a:pt x="6" y="4"/>
                    <a:pt x="11" y="1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11">
              <a:extLst>
                <a:ext uri="{FF2B5EF4-FFF2-40B4-BE49-F238E27FC236}">
                  <a16:creationId xmlns="" xmlns:a16="http://schemas.microsoft.com/office/drawing/2014/main" id="{8C23A0B5-02CC-46C1-93A3-4C415E9DA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043" y="3530827"/>
              <a:ext cx="576263" cy="244475"/>
            </a:xfrm>
            <a:custGeom>
              <a:avLst/>
              <a:gdLst>
                <a:gd name="T0" fmla="*/ 0 w 187"/>
                <a:gd name="T1" fmla="*/ 19 h 79"/>
                <a:gd name="T2" fmla="*/ 23 w 187"/>
                <a:gd name="T3" fmla="*/ 3 h 79"/>
                <a:gd name="T4" fmla="*/ 108 w 187"/>
                <a:gd name="T5" fmla="*/ 26 h 79"/>
                <a:gd name="T6" fmla="*/ 173 w 187"/>
                <a:gd name="T7" fmla="*/ 43 h 79"/>
                <a:gd name="T8" fmla="*/ 185 w 187"/>
                <a:gd name="T9" fmla="*/ 63 h 79"/>
                <a:gd name="T10" fmla="*/ 164 w 187"/>
                <a:gd name="T11" fmla="*/ 76 h 79"/>
                <a:gd name="T12" fmla="*/ 106 w 187"/>
                <a:gd name="T13" fmla="*/ 61 h 79"/>
                <a:gd name="T14" fmla="*/ 19 w 187"/>
                <a:gd name="T15" fmla="*/ 37 h 79"/>
                <a:gd name="T16" fmla="*/ 3 w 187"/>
                <a:gd name="T17" fmla="*/ 27 h 79"/>
                <a:gd name="T18" fmla="*/ 0 w 187"/>
                <a:gd name="T19" fmla="*/ 1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79">
                  <a:moveTo>
                    <a:pt x="0" y="19"/>
                  </a:moveTo>
                  <a:cubicBezTo>
                    <a:pt x="1" y="8"/>
                    <a:pt x="12" y="0"/>
                    <a:pt x="23" y="3"/>
                  </a:cubicBezTo>
                  <a:cubicBezTo>
                    <a:pt x="52" y="11"/>
                    <a:pt x="80" y="18"/>
                    <a:pt x="108" y="26"/>
                  </a:cubicBezTo>
                  <a:cubicBezTo>
                    <a:pt x="130" y="32"/>
                    <a:pt x="151" y="37"/>
                    <a:pt x="173" y="43"/>
                  </a:cubicBezTo>
                  <a:cubicBezTo>
                    <a:pt x="181" y="45"/>
                    <a:pt x="187" y="55"/>
                    <a:pt x="185" y="63"/>
                  </a:cubicBezTo>
                  <a:cubicBezTo>
                    <a:pt x="182" y="73"/>
                    <a:pt x="173" y="79"/>
                    <a:pt x="164" y="76"/>
                  </a:cubicBezTo>
                  <a:cubicBezTo>
                    <a:pt x="145" y="71"/>
                    <a:pt x="125" y="66"/>
                    <a:pt x="106" y="61"/>
                  </a:cubicBezTo>
                  <a:cubicBezTo>
                    <a:pt x="77" y="53"/>
                    <a:pt x="48" y="45"/>
                    <a:pt x="19" y="37"/>
                  </a:cubicBezTo>
                  <a:cubicBezTo>
                    <a:pt x="12" y="36"/>
                    <a:pt x="6" y="34"/>
                    <a:pt x="3" y="27"/>
                  </a:cubicBezTo>
                  <a:cubicBezTo>
                    <a:pt x="1" y="25"/>
                    <a:pt x="1" y="22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12">
              <a:extLst>
                <a:ext uri="{FF2B5EF4-FFF2-40B4-BE49-F238E27FC236}">
                  <a16:creationId xmlns="" xmlns:a16="http://schemas.microsoft.com/office/drawing/2014/main" id="{700B5E77-9895-41A7-B85D-9F6628BF0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018" y="4400777"/>
              <a:ext cx="236538" cy="584200"/>
            </a:xfrm>
            <a:custGeom>
              <a:avLst/>
              <a:gdLst>
                <a:gd name="T0" fmla="*/ 77 w 77"/>
                <a:gd name="T1" fmla="*/ 170 h 188"/>
                <a:gd name="T2" fmla="*/ 64 w 77"/>
                <a:gd name="T3" fmla="*/ 186 h 188"/>
                <a:gd name="T4" fmla="*/ 44 w 77"/>
                <a:gd name="T5" fmla="*/ 176 h 188"/>
                <a:gd name="T6" fmla="*/ 36 w 77"/>
                <a:gd name="T7" fmla="*/ 149 h 188"/>
                <a:gd name="T8" fmla="*/ 26 w 77"/>
                <a:gd name="T9" fmla="*/ 109 h 188"/>
                <a:gd name="T10" fmla="*/ 7 w 77"/>
                <a:gd name="T11" fmla="*/ 39 h 188"/>
                <a:gd name="T12" fmla="*/ 3 w 77"/>
                <a:gd name="T13" fmla="*/ 26 h 188"/>
                <a:gd name="T14" fmla="*/ 16 w 77"/>
                <a:gd name="T15" fmla="*/ 2 h 188"/>
                <a:gd name="T16" fmla="*/ 36 w 77"/>
                <a:gd name="T17" fmla="*/ 17 h 188"/>
                <a:gd name="T18" fmla="*/ 50 w 77"/>
                <a:gd name="T19" fmla="*/ 66 h 188"/>
                <a:gd name="T20" fmla="*/ 68 w 77"/>
                <a:gd name="T21" fmla="*/ 135 h 188"/>
                <a:gd name="T22" fmla="*/ 75 w 77"/>
                <a:gd name="T23" fmla="*/ 162 h 188"/>
                <a:gd name="T24" fmla="*/ 77 w 77"/>
                <a:gd name="T25" fmla="*/ 17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88">
                  <a:moveTo>
                    <a:pt x="77" y="170"/>
                  </a:moveTo>
                  <a:cubicBezTo>
                    <a:pt x="76" y="177"/>
                    <a:pt x="71" y="185"/>
                    <a:pt x="64" y="186"/>
                  </a:cubicBezTo>
                  <a:cubicBezTo>
                    <a:pt x="56" y="188"/>
                    <a:pt x="47" y="184"/>
                    <a:pt x="44" y="176"/>
                  </a:cubicBezTo>
                  <a:cubicBezTo>
                    <a:pt x="41" y="167"/>
                    <a:pt x="39" y="158"/>
                    <a:pt x="36" y="149"/>
                  </a:cubicBezTo>
                  <a:cubicBezTo>
                    <a:pt x="33" y="136"/>
                    <a:pt x="29" y="123"/>
                    <a:pt x="26" y="109"/>
                  </a:cubicBezTo>
                  <a:cubicBezTo>
                    <a:pt x="20" y="86"/>
                    <a:pt x="13" y="62"/>
                    <a:pt x="7" y="39"/>
                  </a:cubicBezTo>
                  <a:cubicBezTo>
                    <a:pt x="6" y="34"/>
                    <a:pt x="5" y="30"/>
                    <a:pt x="3" y="26"/>
                  </a:cubicBezTo>
                  <a:cubicBezTo>
                    <a:pt x="0" y="15"/>
                    <a:pt x="5" y="5"/>
                    <a:pt x="16" y="2"/>
                  </a:cubicBezTo>
                  <a:cubicBezTo>
                    <a:pt x="23" y="0"/>
                    <a:pt x="34" y="6"/>
                    <a:pt x="36" y="17"/>
                  </a:cubicBezTo>
                  <a:cubicBezTo>
                    <a:pt x="40" y="33"/>
                    <a:pt x="45" y="50"/>
                    <a:pt x="50" y="66"/>
                  </a:cubicBezTo>
                  <a:cubicBezTo>
                    <a:pt x="56" y="89"/>
                    <a:pt x="62" y="112"/>
                    <a:pt x="68" y="135"/>
                  </a:cubicBezTo>
                  <a:cubicBezTo>
                    <a:pt x="70" y="144"/>
                    <a:pt x="73" y="153"/>
                    <a:pt x="75" y="162"/>
                  </a:cubicBezTo>
                  <a:cubicBezTo>
                    <a:pt x="76" y="165"/>
                    <a:pt x="76" y="167"/>
                    <a:pt x="77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13">
              <a:extLst>
                <a:ext uri="{FF2B5EF4-FFF2-40B4-BE49-F238E27FC236}">
                  <a16:creationId xmlns="" xmlns:a16="http://schemas.microsoft.com/office/drawing/2014/main" id="{157FEB31-CD4C-4994-AABE-9ED9DA0BA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655" y="4127727"/>
              <a:ext cx="576263" cy="234950"/>
            </a:xfrm>
            <a:custGeom>
              <a:avLst/>
              <a:gdLst>
                <a:gd name="T0" fmla="*/ 169 w 187"/>
                <a:gd name="T1" fmla="*/ 76 h 76"/>
                <a:gd name="T2" fmla="*/ 152 w 187"/>
                <a:gd name="T3" fmla="*/ 72 h 76"/>
                <a:gd name="T4" fmla="*/ 92 w 187"/>
                <a:gd name="T5" fmla="*/ 56 h 76"/>
                <a:gd name="T6" fmla="*/ 14 w 187"/>
                <a:gd name="T7" fmla="*/ 35 h 76"/>
                <a:gd name="T8" fmla="*/ 2 w 187"/>
                <a:gd name="T9" fmla="*/ 15 h 76"/>
                <a:gd name="T10" fmla="*/ 23 w 187"/>
                <a:gd name="T11" fmla="*/ 2 h 76"/>
                <a:gd name="T12" fmla="*/ 68 w 187"/>
                <a:gd name="T13" fmla="*/ 14 h 76"/>
                <a:gd name="T14" fmla="*/ 137 w 187"/>
                <a:gd name="T15" fmla="*/ 32 h 76"/>
                <a:gd name="T16" fmla="*/ 174 w 187"/>
                <a:gd name="T17" fmla="*/ 43 h 76"/>
                <a:gd name="T18" fmla="*/ 186 w 187"/>
                <a:gd name="T19" fmla="*/ 56 h 76"/>
                <a:gd name="T20" fmla="*/ 177 w 187"/>
                <a:gd name="T21" fmla="*/ 74 h 76"/>
                <a:gd name="T22" fmla="*/ 169 w 187"/>
                <a:gd name="T2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76">
                  <a:moveTo>
                    <a:pt x="169" y="76"/>
                  </a:moveTo>
                  <a:cubicBezTo>
                    <a:pt x="163" y="75"/>
                    <a:pt x="158" y="74"/>
                    <a:pt x="152" y="72"/>
                  </a:cubicBezTo>
                  <a:cubicBezTo>
                    <a:pt x="132" y="67"/>
                    <a:pt x="112" y="61"/>
                    <a:pt x="92" y="56"/>
                  </a:cubicBezTo>
                  <a:cubicBezTo>
                    <a:pt x="66" y="49"/>
                    <a:pt x="40" y="42"/>
                    <a:pt x="14" y="35"/>
                  </a:cubicBezTo>
                  <a:cubicBezTo>
                    <a:pt x="6" y="33"/>
                    <a:pt x="0" y="23"/>
                    <a:pt x="2" y="15"/>
                  </a:cubicBezTo>
                  <a:cubicBezTo>
                    <a:pt x="4" y="6"/>
                    <a:pt x="14" y="0"/>
                    <a:pt x="23" y="2"/>
                  </a:cubicBezTo>
                  <a:cubicBezTo>
                    <a:pt x="38" y="6"/>
                    <a:pt x="53" y="10"/>
                    <a:pt x="68" y="14"/>
                  </a:cubicBezTo>
                  <a:cubicBezTo>
                    <a:pt x="91" y="20"/>
                    <a:pt x="114" y="26"/>
                    <a:pt x="137" y="32"/>
                  </a:cubicBezTo>
                  <a:cubicBezTo>
                    <a:pt x="149" y="36"/>
                    <a:pt x="162" y="39"/>
                    <a:pt x="174" y="43"/>
                  </a:cubicBezTo>
                  <a:cubicBezTo>
                    <a:pt x="181" y="45"/>
                    <a:pt x="185" y="49"/>
                    <a:pt x="186" y="56"/>
                  </a:cubicBezTo>
                  <a:cubicBezTo>
                    <a:pt x="187" y="64"/>
                    <a:pt x="184" y="70"/>
                    <a:pt x="177" y="74"/>
                  </a:cubicBezTo>
                  <a:cubicBezTo>
                    <a:pt x="174" y="75"/>
                    <a:pt x="171" y="76"/>
                    <a:pt x="1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14">
              <a:extLst>
                <a:ext uri="{FF2B5EF4-FFF2-40B4-BE49-F238E27FC236}">
                  <a16:creationId xmlns="" xmlns:a16="http://schemas.microsoft.com/office/drawing/2014/main" id="{66E29811-C3A0-4C15-B39F-3B0B9C5A2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405" y="2914877"/>
              <a:ext cx="233363" cy="584200"/>
            </a:xfrm>
            <a:custGeom>
              <a:avLst/>
              <a:gdLst>
                <a:gd name="T0" fmla="*/ 0 w 76"/>
                <a:gd name="T1" fmla="*/ 19 h 188"/>
                <a:gd name="T2" fmla="*/ 13 w 76"/>
                <a:gd name="T3" fmla="*/ 2 h 188"/>
                <a:gd name="T4" fmla="*/ 32 w 76"/>
                <a:gd name="T5" fmla="*/ 12 h 188"/>
                <a:gd name="T6" fmla="*/ 42 w 76"/>
                <a:gd name="T7" fmla="*/ 45 h 188"/>
                <a:gd name="T8" fmla="*/ 61 w 76"/>
                <a:gd name="T9" fmla="*/ 118 h 188"/>
                <a:gd name="T10" fmla="*/ 73 w 76"/>
                <a:gd name="T11" fmla="*/ 163 h 188"/>
                <a:gd name="T12" fmla="*/ 62 w 76"/>
                <a:gd name="T13" fmla="*/ 186 h 188"/>
                <a:gd name="T14" fmla="*/ 40 w 76"/>
                <a:gd name="T15" fmla="*/ 172 h 188"/>
                <a:gd name="T16" fmla="*/ 27 w 76"/>
                <a:gd name="T17" fmla="*/ 123 h 188"/>
                <a:gd name="T18" fmla="*/ 12 w 76"/>
                <a:gd name="T19" fmla="*/ 64 h 188"/>
                <a:gd name="T20" fmla="*/ 1 w 76"/>
                <a:gd name="T21" fmla="*/ 27 h 188"/>
                <a:gd name="T22" fmla="*/ 0 w 76"/>
                <a:gd name="T23" fmla="*/ 1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188">
                  <a:moveTo>
                    <a:pt x="0" y="19"/>
                  </a:moveTo>
                  <a:cubicBezTo>
                    <a:pt x="0" y="11"/>
                    <a:pt x="6" y="4"/>
                    <a:pt x="13" y="2"/>
                  </a:cubicBezTo>
                  <a:cubicBezTo>
                    <a:pt x="21" y="0"/>
                    <a:pt x="30" y="4"/>
                    <a:pt x="32" y="12"/>
                  </a:cubicBezTo>
                  <a:cubicBezTo>
                    <a:pt x="36" y="23"/>
                    <a:pt x="39" y="34"/>
                    <a:pt x="42" y="45"/>
                  </a:cubicBezTo>
                  <a:cubicBezTo>
                    <a:pt x="48" y="69"/>
                    <a:pt x="55" y="93"/>
                    <a:pt x="61" y="118"/>
                  </a:cubicBezTo>
                  <a:cubicBezTo>
                    <a:pt x="65" y="133"/>
                    <a:pt x="69" y="148"/>
                    <a:pt x="73" y="163"/>
                  </a:cubicBezTo>
                  <a:cubicBezTo>
                    <a:pt x="76" y="173"/>
                    <a:pt x="71" y="183"/>
                    <a:pt x="62" y="186"/>
                  </a:cubicBezTo>
                  <a:cubicBezTo>
                    <a:pt x="52" y="188"/>
                    <a:pt x="43" y="182"/>
                    <a:pt x="40" y="172"/>
                  </a:cubicBezTo>
                  <a:cubicBezTo>
                    <a:pt x="36" y="155"/>
                    <a:pt x="31" y="139"/>
                    <a:pt x="27" y="123"/>
                  </a:cubicBezTo>
                  <a:cubicBezTo>
                    <a:pt x="22" y="103"/>
                    <a:pt x="17" y="84"/>
                    <a:pt x="12" y="64"/>
                  </a:cubicBezTo>
                  <a:cubicBezTo>
                    <a:pt x="8" y="52"/>
                    <a:pt x="5" y="39"/>
                    <a:pt x="1" y="27"/>
                  </a:cubicBezTo>
                  <a:cubicBezTo>
                    <a:pt x="1" y="24"/>
                    <a:pt x="0" y="21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15">
              <a:extLst>
                <a:ext uri="{FF2B5EF4-FFF2-40B4-BE49-F238E27FC236}">
                  <a16:creationId xmlns="" xmlns:a16="http://schemas.microsoft.com/office/drawing/2014/main" id="{71CD4A39-EAE7-4012-90AB-B19C3A135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218" y="3179989"/>
              <a:ext cx="452438" cy="458788"/>
            </a:xfrm>
            <a:custGeom>
              <a:avLst/>
              <a:gdLst>
                <a:gd name="T0" fmla="*/ 20 w 147"/>
                <a:gd name="T1" fmla="*/ 0 h 148"/>
                <a:gd name="T2" fmla="*/ 32 w 147"/>
                <a:gd name="T3" fmla="*/ 7 h 148"/>
                <a:gd name="T4" fmla="*/ 140 w 147"/>
                <a:gd name="T5" fmla="*/ 116 h 148"/>
                <a:gd name="T6" fmla="*/ 144 w 147"/>
                <a:gd name="T7" fmla="*/ 137 h 148"/>
                <a:gd name="T8" fmla="*/ 123 w 147"/>
                <a:gd name="T9" fmla="*/ 144 h 148"/>
                <a:gd name="T10" fmla="*/ 111 w 147"/>
                <a:gd name="T11" fmla="*/ 135 h 148"/>
                <a:gd name="T12" fmla="*/ 8 w 147"/>
                <a:gd name="T13" fmla="*/ 32 h 148"/>
                <a:gd name="T14" fmla="*/ 3 w 147"/>
                <a:gd name="T15" fmla="*/ 12 h 148"/>
                <a:gd name="T16" fmla="*/ 19 w 147"/>
                <a:gd name="T17" fmla="*/ 1 h 148"/>
                <a:gd name="T18" fmla="*/ 20 w 147"/>
                <a:gd name="T1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8">
                  <a:moveTo>
                    <a:pt x="20" y="0"/>
                  </a:moveTo>
                  <a:cubicBezTo>
                    <a:pt x="24" y="2"/>
                    <a:pt x="29" y="4"/>
                    <a:pt x="32" y="7"/>
                  </a:cubicBezTo>
                  <a:cubicBezTo>
                    <a:pt x="68" y="43"/>
                    <a:pt x="104" y="79"/>
                    <a:pt x="140" y="116"/>
                  </a:cubicBezTo>
                  <a:cubicBezTo>
                    <a:pt x="147" y="122"/>
                    <a:pt x="147" y="132"/>
                    <a:pt x="144" y="137"/>
                  </a:cubicBezTo>
                  <a:cubicBezTo>
                    <a:pt x="139" y="144"/>
                    <a:pt x="131" y="148"/>
                    <a:pt x="123" y="144"/>
                  </a:cubicBezTo>
                  <a:cubicBezTo>
                    <a:pt x="118" y="142"/>
                    <a:pt x="115" y="138"/>
                    <a:pt x="111" y="135"/>
                  </a:cubicBezTo>
                  <a:cubicBezTo>
                    <a:pt x="77" y="100"/>
                    <a:pt x="42" y="66"/>
                    <a:pt x="8" y="32"/>
                  </a:cubicBezTo>
                  <a:cubicBezTo>
                    <a:pt x="3" y="26"/>
                    <a:pt x="0" y="20"/>
                    <a:pt x="3" y="12"/>
                  </a:cubicBezTo>
                  <a:cubicBezTo>
                    <a:pt x="6" y="6"/>
                    <a:pt x="12" y="1"/>
                    <a:pt x="19" y="1"/>
                  </a:cubicBezTo>
                  <a:cubicBezTo>
                    <a:pt x="19" y="1"/>
                    <a:pt x="19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08" name="Group 76">
            <a:extLst>
              <a:ext uri="{FF2B5EF4-FFF2-40B4-BE49-F238E27FC236}">
                <a16:creationId xmlns="" xmlns:a16="http://schemas.microsoft.com/office/drawing/2014/main" id="{CC0644AF-592F-498F-AE15-20CCAE0A680D}"/>
              </a:ext>
            </a:extLst>
          </p:cNvPr>
          <p:cNvGrpSpPr/>
          <p:nvPr/>
        </p:nvGrpSpPr>
        <p:grpSpPr>
          <a:xfrm>
            <a:off x="12075521" y="6835426"/>
            <a:ext cx="699510" cy="616433"/>
            <a:chOff x="2341563" y="119063"/>
            <a:chExt cx="7512050" cy="6619875"/>
          </a:xfrm>
        </p:grpSpPr>
        <p:sp>
          <p:nvSpPr>
            <p:cNvPr id="109" name="Freeform 5">
              <a:extLst>
                <a:ext uri="{FF2B5EF4-FFF2-40B4-BE49-F238E27FC236}">
                  <a16:creationId xmlns="" xmlns:a16="http://schemas.microsoft.com/office/drawing/2014/main" id="{7B9C9B22-AE80-476E-9846-F24C89A6AB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1563" y="119063"/>
              <a:ext cx="7512050" cy="6619875"/>
            </a:xfrm>
            <a:custGeom>
              <a:avLst/>
              <a:gdLst>
                <a:gd name="T0" fmla="*/ 2422 w 2440"/>
                <a:gd name="T1" fmla="*/ 1985 h 2132"/>
                <a:gd name="T2" fmla="*/ 2422 w 2440"/>
                <a:gd name="T3" fmla="*/ 1985 h 2132"/>
                <a:gd name="T4" fmla="*/ 1305 w 2440"/>
                <a:gd name="T5" fmla="*/ 49 h 2132"/>
                <a:gd name="T6" fmla="*/ 1220 w 2440"/>
                <a:gd name="T7" fmla="*/ 0 h 2132"/>
                <a:gd name="T8" fmla="*/ 1135 w 2440"/>
                <a:gd name="T9" fmla="*/ 49 h 2132"/>
                <a:gd name="T10" fmla="*/ 17 w 2440"/>
                <a:gd name="T11" fmla="*/ 1985 h 2132"/>
                <a:gd name="T12" fmla="*/ 17 w 2440"/>
                <a:gd name="T13" fmla="*/ 2083 h 2132"/>
                <a:gd name="T14" fmla="*/ 102 w 2440"/>
                <a:gd name="T15" fmla="*/ 2132 h 2132"/>
                <a:gd name="T16" fmla="*/ 2337 w 2440"/>
                <a:gd name="T17" fmla="*/ 2132 h 2132"/>
                <a:gd name="T18" fmla="*/ 2422 w 2440"/>
                <a:gd name="T19" fmla="*/ 2083 h 2132"/>
                <a:gd name="T20" fmla="*/ 2422 w 2440"/>
                <a:gd name="T21" fmla="*/ 1985 h 2132"/>
                <a:gd name="T22" fmla="*/ 340 w 2440"/>
                <a:gd name="T23" fmla="*/ 1897 h 2132"/>
                <a:gd name="T24" fmla="*/ 1220 w 2440"/>
                <a:gd name="T25" fmla="*/ 373 h 2132"/>
                <a:gd name="T26" fmla="*/ 2100 w 2440"/>
                <a:gd name="T27" fmla="*/ 1897 h 2132"/>
                <a:gd name="T28" fmla="*/ 340 w 2440"/>
                <a:gd name="T29" fmla="*/ 1897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40" h="2132">
                  <a:moveTo>
                    <a:pt x="2422" y="1985"/>
                  </a:moveTo>
                  <a:cubicBezTo>
                    <a:pt x="2422" y="1985"/>
                    <a:pt x="2422" y="1985"/>
                    <a:pt x="2422" y="1985"/>
                  </a:cubicBezTo>
                  <a:cubicBezTo>
                    <a:pt x="1305" y="49"/>
                    <a:pt x="1305" y="49"/>
                    <a:pt x="1305" y="49"/>
                  </a:cubicBezTo>
                  <a:cubicBezTo>
                    <a:pt x="1287" y="19"/>
                    <a:pt x="1255" y="0"/>
                    <a:pt x="1220" y="0"/>
                  </a:cubicBezTo>
                  <a:cubicBezTo>
                    <a:pt x="1185" y="0"/>
                    <a:pt x="1152" y="19"/>
                    <a:pt x="1135" y="49"/>
                  </a:cubicBezTo>
                  <a:cubicBezTo>
                    <a:pt x="17" y="1985"/>
                    <a:pt x="17" y="1985"/>
                    <a:pt x="17" y="1985"/>
                  </a:cubicBezTo>
                  <a:cubicBezTo>
                    <a:pt x="0" y="2015"/>
                    <a:pt x="0" y="2053"/>
                    <a:pt x="17" y="2083"/>
                  </a:cubicBezTo>
                  <a:cubicBezTo>
                    <a:pt x="35" y="2113"/>
                    <a:pt x="67" y="2132"/>
                    <a:pt x="102" y="2132"/>
                  </a:cubicBezTo>
                  <a:cubicBezTo>
                    <a:pt x="2337" y="2132"/>
                    <a:pt x="2337" y="2132"/>
                    <a:pt x="2337" y="2132"/>
                  </a:cubicBezTo>
                  <a:cubicBezTo>
                    <a:pt x="2372" y="2132"/>
                    <a:pt x="2405" y="2113"/>
                    <a:pt x="2422" y="2083"/>
                  </a:cubicBezTo>
                  <a:cubicBezTo>
                    <a:pt x="2440" y="2053"/>
                    <a:pt x="2440" y="2015"/>
                    <a:pt x="2422" y="1985"/>
                  </a:cubicBezTo>
                  <a:close/>
                  <a:moveTo>
                    <a:pt x="340" y="1897"/>
                  </a:moveTo>
                  <a:cubicBezTo>
                    <a:pt x="1220" y="373"/>
                    <a:pt x="1220" y="373"/>
                    <a:pt x="1220" y="373"/>
                  </a:cubicBezTo>
                  <a:cubicBezTo>
                    <a:pt x="2100" y="1897"/>
                    <a:pt x="2100" y="1897"/>
                    <a:pt x="2100" y="1897"/>
                  </a:cubicBezTo>
                  <a:lnTo>
                    <a:pt x="340" y="18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0" name="Freeform 6">
              <a:extLst>
                <a:ext uri="{FF2B5EF4-FFF2-40B4-BE49-F238E27FC236}">
                  <a16:creationId xmlns="" xmlns:a16="http://schemas.microsoft.com/office/drawing/2014/main" id="{145D406A-82C1-4D3D-9FC5-7A4EBEE4E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526" y="2305051"/>
              <a:ext cx="746125" cy="2393950"/>
            </a:xfrm>
            <a:custGeom>
              <a:avLst/>
              <a:gdLst>
                <a:gd name="T0" fmla="*/ 32 w 242"/>
                <a:gd name="T1" fmla="*/ 635 h 771"/>
                <a:gd name="T2" fmla="*/ 57 w 242"/>
                <a:gd name="T3" fmla="*/ 737 h 771"/>
                <a:gd name="T4" fmla="*/ 117 w 242"/>
                <a:gd name="T5" fmla="*/ 771 h 771"/>
                <a:gd name="T6" fmla="*/ 125 w 242"/>
                <a:gd name="T7" fmla="*/ 771 h 771"/>
                <a:gd name="T8" fmla="*/ 185 w 242"/>
                <a:gd name="T9" fmla="*/ 737 h 771"/>
                <a:gd name="T10" fmla="*/ 209 w 242"/>
                <a:gd name="T11" fmla="*/ 635 h 771"/>
                <a:gd name="T12" fmla="*/ 235 w 242"/>
                <a:gd name="T13" fmla="*/ 280 h 771"/>
                <a:gd name="T14" fmla="*/ 242 w 242"/>
                <a:gd name="T15" fmla="*/ 131 h 771"/>
                <a:gd name="T16" fmla="*/ 207 w 242"/>
                <a:gd name="T17" fmla="*/ 35 h 771"/>
                <a:gd name="T18" fmla="*/ 121 w 242"/>
                <a:gd name="T19" fmla="*/ 0 h 771"/>
                <a:gd name="T20" fmla="*/ 34 w 242"/>
                <a:gd name="T21" fmla="*/ 35 h 771"/>
                <a:gd name="T22" fmla="*/ 0 w 242"/>
                <a:gd name="T23" fmla="*/ 131 h 771"/>
                <a:gd name="T24" fmla="*/ 7 w 242"/>
                <a:gd name="T25" fmla="*/ 280 h 771"/>
                <a:gd name="T26" fmla="*/ 32 w 242"/>
                <a:gd name="T27" fmla="*/ 635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2" h="771">
                  <a:moveTo>
                    <a:pt x="32" y="635"/>
                  </a:moveTo>
                  <a:cubicBezTo>
                    <a:pt x="37" y="681"/>
                    <a:pt x="45" y="715"/>
                    <a:pt x="57" y="737"/>
                  </a:cubicBezTo>
                  <a:cubicBezTo>
                    <a:pt x="68" y="760"/>
                    <a:pt x="88" y="771"/>
                    <a:pt x="117" y="771"/>
                  </a:cubicBezTo>
                  <a:cubicBezTo>
                    <a:pt x="125" y="771"/>
                    <a:pt x="125" y="771"/>
                    <a:pt x="125" y="771"/>
                  </a:cubicBezTo>
                  <a:cubicBezTo>
                    <a:pt x="154" y="771"/>
                    <a:pt x="174" y="760"/>
                    <a:pt x="185" y="737"/>
                  </a:cubicBezTo>
                  <a:cubicBezTo>
                    <a:pt x="196" y="715"/>
                    <a:pt x="204" y="681"/>
                    <a:pt x="209" y="635"/>
                  </a:cubicBezTo>
                  <a:cubicBezTo>
                    <a:pt x="235" y="280"/>
                    <a:pt x="235" y="280"/>
                    <a:pt x="235" y="280"/>
                  </a:cubicBezTo>
                  <a:cubicBezTo>
                    <a:pt x="240" y="210"/>
                    <a:pt x="242" y="161"/>
                    <a:pt x="242" y="131"/>
                  </a:cubicBezTo>
                  <a:cubicBezTo>
                    <a:pt x="242" y="90"/>
                    <a:pt x="230" y="58"/>
                    <a:pt x="207" y="35"/>
                  </a:cubicBezTo>
                  <a:cubicBezTo>
                    <a:pt x="185" y="13"/>
                    <a:pt x="153" y="0"/>
                    <a:pt x="121" y="0"/>
                  </a:cubicBezTo>
                  <a:cubicBezTo>
                    <a:pt x="88" y="0"/>
                    <a:pt x="57" y="13"/>
                    <a:pt x="34" y="35"/>
                  </a:cubicBezTo>
                  <a:cubicBezTo>
                    <a:pt x="11" y="58"/>
                    <a:pt x="0" y="90"/>
                    <a:pt x="0" y="131"/>
                  </a:cubicBezTo>
                  <a:cubicBezTo>
                    <a:pt x="0" y="161"/>
                    <a:pt x="2" y="210"/>
                    <a:pt x="7" y="280"/>
                  </a:cubicBezTo>
                  <a:lnTo>
                    <a:pt x="32" y="6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1" name="Oval 7">
              <a:extLst>
                <a:ext uri="{FF2B5EF4-FFF2-40B4-BE49-F238E27FC236}">
                  <a16:creationId xmlns="" xmlns:a16="http://schemas.microsoft.com/office/drawing/2014/main" id="{42ABD9CA-30E5-4A5D-BBFA-285B69C10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9763" y="4978401"/>
              <a:ext cx="757238" cy="7635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2" name="Прямоугольник 111"/>
          <p:cNvSpPr/>
          <p:nvPr/>
        </p:nvSpPr>
        <p:spPr>
          <a:xfrm>
            <a:off x="1500134" y="9572656"/>
            <a:ext cx="10287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Montserrat "/>
                <a:cs typeface="Times New Roman" panose="02020603050405020304" pitchFamily="18" charset="0"/>
              </a:rPr>
              <a:t>Повышение инновационной компетентности ППС, их участие на международных и республиканских конкурсах («Педагогические инновации»)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1272</Words>
  <Application>Microsoft Office PowerPoint</Application>
  <PresentationFormat>Произвольный</PresentationFormat>
  <Paragraphs>311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Montserrat</vt:lpstr>
      <vt:lpstr>Montserrat Semi-Bold Bold</vt:lpstr>
      <vt:lpstr>Times New Roman</vt:lpstr>
      <vt:lpstr>Montserrat Semi-Bold</vt:lpstr>
      <vt:lpstr>Wingdings</vt:lpstr>
      <vt:lpstr>Calibri</vt:lpstr>
      <vt:lpstr>Montserrat </vt:lpstr>
      <vt:lpstr>微软雅黑</vt:lpstr>
      <vt:lpstr>Noto Sans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Orange Bar Marketing Presentation</dc:title>
  <dc:creator>Sabina N</dc:creator>
  <cp:lastModifiedBy>Пользователь Windows</cp:lastModifiedBy>
  <cp:revision>131</cp:revision>
  <dcterms:created xsi:type="dcterms:W3CDTF">2006-08-16T00:00:00Z</dcterms:created>
  <dcterms:modified xsi:type="dcterms:W3CDTF">2020-04-30T05:11:08Z</dcterms:modified>
  <dc:identifier>DAD60FMBNJw</dc:identifier>
</cp:coreProperties>
</file>