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85" r:id="rId2"/>
    <p:sldId id="273" r:id="rId3"/>
    <p:sldId id="286" r:id="rId4"/>
    <p:sldId id="287" r:id="rId5"/>
    <p:sldId id="288" r:id="rId6"/>
    <p:sldId id="289" r:id="rId7"/>
    <p:sldId id="274" r:id="rId8"/>
    <p:sldId id="290" r:id="rId9"/>
    <p:sldId id="268" r:id="rId10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33CCFF"/>
    <a:srgbClr val="CCFF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1" autoAdjust="0"/>
    <p:restoredTop sz="93474" autoAdjust="0"/>
  </p:normalViewPr>
  <p:slideViewPr>
    <p:cSldViewPr snapToGrid="0">
      <p:cViewPr>
        <p:scale>
          <a:sx n="60" d="100"/>
          <a:sy n="60" d="100"/>
        </p:scale>
        <p:origin x="-870" y="-3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A41AA6-5AA6-41CE-896C-D32731E44D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95D05-2D31-4435-9842-1515482469C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dirty="0" smtClean="0">
              <a:solidFill>
                <a:srgbClr val="002060"/>
              </a:solidFill>
            </a:rPr>
            <a:t>Взаимоотношения между ОООЗ и КБ </a:t>
          </a:r>
          <a:r>
            <a:rPr lang="ru-RU" sz="1600" b="1" dirty="0" smtClean="0">
              <a:solidFill>
                <a:srgbClr val="002060"/>
              </a:solidFill>
            </a:rPr>
            <a:t>осуществляются на безвозмездной основе независимо от формы собственност</a:t>
          </a:r>
          <a:r>
            <a:rPr lang="ru-RU" sz="1600" dirty="0" smtClean="0">
              <a:solidFill>
                <a:srgbClr val="002060"/>
              </a:solidFill>
            </a:rPr>
            <a:t>и</a:t>
          </a:r>
          <a:endParaRPr lang="ru-RU" sz="1600" dirty="0">
            <a:solidFill>
              <a:srgbClr val="002060"/>
            </a:solidFill>
          </a:endParaRPr>
        </a:p>
      </dgm:t>
    </dgm:pt>
    <dgm:pt modelId="{97007F3D-F76A-4277-BD45-322193B8BF8E}" type="parTrans" cxnId="{552A21B1-B375-4121-AAC2-CDCF30C1AFE3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AC428D4E-296C-4EE7-96C0-1824D3A44B7E}" type="sibTrans" cxnId="{552A21B1-B375-4121-AAC2-CDCF30C1AFE3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C3D1750D-327E-4971-9A74-F8E9A2A6BE80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Руководитель КБ </a:t>
          </a:r>
          <a:r>
            <a:rPr lang="ru-RU" sz="1600" dirty="0" smtClean="0">
              <a:solidFill>
                <a:srgbClr val="002060"/>
              </a:solidFill>
            </a:rPr>
            <a:t>может по совместительству являться работником  ОООЗ, входить в состав коллегиальных органов ОООЗ; координирует работу кафедр по вопросам лечебно-диагностической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кафедр, </a:t>
          </a:r>
          <a:r>
            <a:rPr lang="kk-KZ" sz="1600" dirty="0" smtClean="0">
              <a:solidFill>
                <a:srgbClr val="002060"/>
              </a:solidFill>
            </a:rPr>
            <a:t>осуществляет подбор из числа сотрудников клинической базы руководителей производственной практики, наставников </a:t>
          </a:r>
          <a:endParaRPr lang="ru-RU" sz="1600" dirty="0">
            <a:solidFill>
              <a:srgbClr val="002060"/>
            </a:solidFill>
          </a:endParaRPr>
        </a:p>
      </dgm:t>
    </dgm:pt>
    <dgm:pt modelId="{E4CCCDBE-398A-4AF7-AB65-922FB36DA810}" type="parTrans" cxnId="{8699AE34-043B-440A-9FC0-386257C83576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537F29D8-3EC8-462E-A789-D3FB6A6D01F3}" type="sibTrans" cxnId="{8699AE34-043B-440A-9FC0-386257C83576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D054141A-9AAC-4229-A3E2-DE4B8AF192C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Заведующие отделениями, врачи, ст</a:t>
          </a:r>
          <a:r>
            <a:rPr lang="ru-RU" sz="1600" b="1" dirty="0" smtClean="0">
              <a:solidFill>
                <a:srgbClr val="002060"/>
              </a:solidFill>
            </a:rPr>
            <a:t>аршие медицинские сестры отделений, медицинские сестры КБ</a:t>
          </a:r>
          <a:r>
            <a:rPr lang="ru-RU" sz="1600" dirty="0" smtClean="0">
              <a:solidFill>
                <a:srgbClr val="002060"/>
              </a:solidFill>
            </a:rPr>
            <a:t>, имеющие высшую или первую квалификационную категорию и/или ученую степень или ученое звание, </a:t>
          </a:r>
          <a:r>
            <a:rPr lang="ru-RU" sz="1600" dirty="0" smtClean="0">
              <a:solidFill>
                <a:srgbClr val="002060"/>
              </a:solidFill>
            </a:rPr>
            <a:t>медицинские сестры - академические/прикладные бакалавры </a:t>
          </a:r>
          <a:r>
            <a:rPr lang="ru-RU" sz="1600" b="1" dirty="0" smtClean="0">
              <a:solidFill>
                <a:srgbClr val="002060"/>
              </a:solidFill>
            </a:rPr>
            <a:t>оказывают консультативную помощь обучающимся и привлекаются в качестве наставников</a:t>
          </a:r>
          <a:endParaRPr lang="ru-RU" sz="1600" b="1" dirty="0">
            <a:solidFill>
              <a:srgbClr val="002060"/>
            </a:solidFill>
          </a:endParaRPr>
        </a:p>
      </dgm:t>
    </dgm:pt>
    <dgm:pt modelId="{4BEB4DF5-1FA8-40EE-B52C-34ABDE70ABE3}" type="parTrans" cxnId="{B87D372E-2D31-46F2-8023-F0541E7EFE18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EEB46FD7-E77B-463D-8A63-C2D92805C94B}" type="sibTrans" cxnId="{B87D372E-2D31-46F2-8023-F0541E7EFE18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A4A9FD0E-F433-4BCC-9B8D-0A3B0EC0098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600" b="1" dirty="0" smtClean="0">
              <a:solidFill>
                <a:srgbClr val="002060"/>
              </a:solidFill>
            </a:rPr>
            <a:t>Руководитель клинической базы, заведующие отделениями, врачи, старшие медицинские сестры отделений, медицинские сестры</a:t>
          </a:r>
          <a:r>
            <a:rPr lang="ru-RU" sz="1600" dirty="0" smtClean="0">
              <a:solidFill>
                <a:srgbClr val="002060"/>
              </a:solidFill>
            </a:rPr>
            <a:t>,  имеющие высшую или первую квалификационную категорию, имеющие высшую или первую квалификационную категорию и/или ученую степень/ученое звание, </a:t>
          </a:r>
          <a:r>
            <a:rPr lang="ru-RU" sz="1600" dirty="0" smtClean="0">
              <a:solidFill>
                <a:srgbClr val="002060"/>
              </a:solidFill>
            </a:rPr>
            <a:t>и/или медицинские сестры - академические/прикладные бакалавры </a:t>
          </a:r>
          <a:r>
            <a:rPr lang="ru-RU" sz="1600" b="1" dirty="0" smtClean="0">
              <a:solidFill>
                <a:srgbClr val="002060"/>
              </a:solidFill>
            </a:rPr>
            <a:t>могут занимать оплачиваемые штатные должности ППС в ОООЗ, закрепленных за клинической базой, на условиях штатного совместительства</a:t>
          </a:r>
          <a:r>
            <a:rPr lang="ru-RU" sz="1600" dirty="0" smtClean="0">
              <a:solidFill>
                <a:srgbClr val="002060"/>
              </a:solidFill>
            </a:rPr>
            <a:t> (не более 0,5 ставки) либо на время выполнения определенной работы</a:t>
          </a:r>
          <a:endParaRPr lang="ru-RU" sz="1600" dirty="0">
            <a:solidFill>
              <a:srgbClr val="002060"/>
            </a:solidFill>
          </a:endParaRPr>
        </a:p>
      </dgm:t>
    </dgm:pt>
    <dgm:pt modelId="{D877FCBF-81D5-4DF0-82BE-B9BE447A139A}" type="parTrans" cxnId="{E97D0F4A-9BC5-410C-9709-AE4CA9836499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DBA1E954-5C01-4F5B-A020-55E4ECF5564F}" type="sibTrans" cxnId="{E97D0F4A-9BC5-410C-9709-AE4CA9836499}">
      <dgm:prSet/>
      <dgm:spPr/>
      <dgm:t>
        <a:bodyPr/>
        <a:lstStyle/>
        <a:p>
          <a:endParaRPr lang="ru-RU" sz="1600">
            <a:solidFill>
              <a:srgbClr val="002060"/>
            </a:solidFill>
          </a:endParaRPr>
        </a:p>
      </dgm:t>
    </dgm:pt>
    <dgm:pt modelId="{3D5CFD53-6798-4F99-8F43-8A72C416977B}" type="pres">
      <dgm:prSet presAssocID="{A4A41AA6-5AA6-41CE-896C-D32731E44D2A}" presName="Name0" presStyleCnt="0">
        <dgm:presLayoutVars>
          <dgm:chMax val="7"/>
          <dgm:chPref val="7"/>
          <dgm:dir/>
        </dgm:presLayoutVars>
      </dgm:prSet>
      <dgm:spPr/>
    </dgm:pt>
    <dgm:pt modelId="{99F979F0-32D9-4424-B74F-0B4B219E8CDE}" type="pres">
      <dgm:prSet presAssocID="{A4A41AA6-5AA6-41CE-896C-D32731E44D2A}" presName="Name1" presStyleCnt="0"/>
      <dgm:spPr/>
    </dgm:pt>
    <dgm:pt modelId="{0DEFD700-0854-4BF8-B833-52FCD5BCD7D0}" type="pres">
      <dgm:prSet presAssocID="{A4A41AA6-5AA6-41CE-896C-D32731E44D2A}" presName="cycle" presStyleCnt="0"/>
      <dgm:spPr/>
    </dgm:pt>
    <dgm:pt modelId="{E4D437BA-0A33-4EC2-84C5-11318FB86A38}" type="pres">
      <dgm:prSet presAssocID="{A4A41AA6-5AA6-41CE-896C-D32731E44D2A}" presName="srcNode" presStyleLbl="node1" presStyleIdx="0" presStyleCnt="4"/>
      <dgm:spPr/>
    </dgm:pt>
    <dgm:pt modelId="{351154B0-7274-47B1-94EC-3BC3564FB367}" type="pres">
      <dgm:prSet presAssocID="{A4A41AA6-5AA6-41CE-896C-D32731E44D2A}" presName="conn" presStyleLbl="parChTrans1D2" presStyleIdx="0" presStyleCnt="1"/>
      <dgm:spPr/>
    </dgm:pt>
    <dgm:pt modelId="{BFB5F88B-FE50-42B6-BD1D-F856C5136EE7}" type="pres">
      <dgm:prSet presAssocID="{A4A41AA6-5AA6-41CE-896C-D32731E44D2A}" presName="extraNode" presStyleLbl="node1" presStyleIdx="0" presStyleCnt="4"/>
      <dgm:spPr/>
    </dgm:pt>
    <dgm:pt modelId="{06D7CFA6-1DD8-473B-B9F2-8F4AACCC4D58}" type="pres">
      <dgm:prSet presAssocID="{A4A41AA6-5AA6-41CE-896C-D32731E44D2A}" presName="dstNode" presStyleLbl="node1" presStyleIdx="0" presStyleCnt="4"/>
      <dgm:spPr/>
    </dgm:pt>
    <dgm:pt modelId="{0ED04A30-16AB-4527-A9C9-2E3A72E02658}" type="pres">
      <dgm:prSet presAssocID="{39F95D05-2D31-4435-9842-1515482469C8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7E0A7-3F8D-45F4-8040-838455ECD09C}" type="pres">
      <dgm:prSet presAssocID="{39F95D05-2D31-4435-9842-1515482469C8}" presName="accent_1" presStyleCnt="0"/>
      <dgm:spPr/>
    </dgm:pt>
    <dgm:pt modelId="{B849F0D9-50AC-46A8-A92C-CDE3FE651E7B}" type="pres">
      <dgm:prSet presAssocID="{39F95D05-2D31-4435-9842-1515482469C8}" presName="accentRepeatNode" presStyleLbl="solidFgAcc1" presStyleIdx="0" presStyleCnt="4"/>
      <dgm:spPr/>
    </dgm:pt>
    <dgm:pt modelId="{82DFA5CD-7B66-447F-9DD8-C32160137066}" type="pres">
      <dgm:prSet presAssocID="{C3D1750D-327E-4971-9A74-F8E9A2A6BE80}" presName="text_2" presStyleLbl="node1" presStyleIdx="1" presStyleCnt="4" custScaleY="1514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B54F18-D89A-419F-8F84-4D022E0A5F94}" type="pres">
      <dgm:prSet presAssocID="{C3D1750D-327E-4971-9A74-F8E9A2A6BE80}" presName="accent_2" presStyleCnt="0"/>
      <dgm:spPr/>
    </dgm:pt>
    <dgm:pt modelId="{2ED2CF78-1CFC-4591-B1AD-E2EB9972CB98}" type="pres">
      <dgm:prSet presAssocID="{C3D1750D-327E-4971-9A74-F8E9A2A6BE80}" presName="accentRepeatNode" presStyleLbl="solidFgAcc1" presStyleIdx="1" presStyleCnt="4"/>
      <dgm:spPr/>
    </dgm:pt>
    <dgm:pt modelId="{1FC0105D-0A56-4243-996E-CD651FC514B0}" type="pres">
      <dgm:prSet presAssocID="{D054141A-9AAC-4229-A3E2-DE4B8AF192C1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E920B17-7FD5-404B-AB17-D54C65929FF0}" type="pres">
      <dgm:prSet presAssocID="{D054141A-9AAC-4229-A3E2-DE4B8AF192C1}" presName="accent_3" presStyleCnt="0"/>
      <dgm:spPr/>
    </dgm:pt>
    <dgm:pt modelId="{3F6E89E5-5E22-4FAA-809D-CC502EDDAF2B}" type="pres">
      <dgm:prSet presAssocID="{D054141A-9AAC-4229-A3E2-DE4B8AF192C1}" presName="accentRepeatNode" presStyleLbl="solidFgAcc1" presStyleIdx="2" presStyleCnt="4"/>
      <dgm:spPr/>
    </dgm:pt>
    <dgm:pt modelId="{AEAE482D-43CA-4267-B596-4674C575A1E7}" type="pres">
      <dgm:prSet presAssocID="{A4A9FD0E-F433-4BCC-9B8D-0A3B0EC00988}" presName="text_4" presStyleLbl="node1" presStyleIdx="3" presStyleCnt="4" custScaleY="1606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A687BA-48A7-4037-ACCA-8159A388B795}" type="pres">
      <dgm:prSet presAssocID="{A4A9FD0E-F433-4BCC-9B8D-0A3B0EC00988}" presName="accent_4" presStyleCnt="0"/>
      <dgm:spPr/>
    </dgm:pt>
    <dgm:pt modelId="{4AEAFF6E-6FF6-4D15-9E35-4F0697C7E2EA}" type="pres">
      <dgm:prSet presAssocID="{A4A9FD0E-F433-4BCC-9B8D-0A3B0EC00988}" presName="accentRepeatNode" presStyleLbl="solidFgAcc1" presStyleIdx="3" presStyleCnt="4"/>
      <dgm:spPr/>
    </dgm:pt>
  </dgm:ptLst>
  <dgm:cxnLst>
    <dgm:cxn modelId="{4B55D026-2DC3-4856-926E-7301E5A9CA88}" type="presOf" srcId="{A4A41AA6-5AA6-41CE-896C-D32731E44D2A}" destId="{3D5CFD53-6798-4F99-8F43-8A72C416977B}" srcOrd="0" destOrd="0" presId="urn:microsoft.com/office/officeart/2008/layout/VerticalCurvedList"/>
    <dgm:cxn modelId="{68F89AF3-6829-4279-9569-5C36647FC788}" type="presOf" srcId="{AC428D4E-296C-4EE7-96C0-1824D3A44B7E}" destId="{351154B0-7274-47B1-94EC-3BC3564FB367}" srcOrd="0" destOrd="0" presId="urn:microsoft.com/office/officeart/2008/layout/VerticalCurvedList"/>
    <dgm:cxn modelId="{26FEBB90-3411-4302-B093-31CE0DF5D32E}" type="presOf" srcId="{A4A9FD0E-F433-4BCC-9B8D-0A3B0EC00988}" destId="{AEAE482D-43CA-4267-B596-4674C575A1E7}" srcOrd="0" destOrd="0" presId="urn:microsoft.com/office/officeart/2008/layout/VerticalCurvedList"/>
    <dgm:cxn modelId="{E97D0F4A-9BC5-410C-9709-AE4CA9836499}" srcId="{A4A41AA6-5AA6-41CE-896C-D32731E44D2A}" destId="{A4A9FD0E-F433-4BCC-9B8D-0A3B0EC00988}" srcOrd="3" destOrd="0" parTransId="{D877FCBF-81D5-4DF0-82BE-B9BE447A139A}" sibTransId="{DBA1E954-5C01-4F5B-A020-55E4ECF5564F}"/>
    <dgm:cxn modelId="{4655225A-5FE9-41EA-B76C-822BC4198DF6}" type="presOf" srcId="{C3D1750D-327E-4971-9A74-F8E9A2A6BE80}" destId="{82DFA5CD-7B66-447F-9DD8-C32160137066}" srcOrd="0" destOrd="0" presId="urn:microsoft.com/office/officeart/2008/layout/VerticalCurvedList"/>
    <dgm:cxn modelId="{8699AE34-043B-440A-9FC0-386257C83576}" srcId="{A4A41AA6-5AA6-41CE-896C-D32731E44D2A}" destId="{C3D1750D-327E-4971-9A74-F8E9A2A6BE80}" srcOrd="1" destOrd="0" parTransId="{E4CCCDBE-398A-4AF7-AB65-922FB36DA810}" sibTransId="{537F29D8-3EC8-462E-A789-D3FB6A6D01F3}"/>
    <dgm:cxn modelId="{552A21B1-B375-4121-AAC2-CDCF30C1AFE3}" srcId="{A4A41AA6-5AA6-41CE-896C-D32731E44D2A}" destId="{39F95D05-2D31-4435-9842-1515482469C8}" srcOrd="0" destOrd="0" parTransId="{97007F3D-F76A-4277-BD45-322193B8BF8E}" sibTransId="{AC428D4E-296C-4EE7-96C0-1824D3A44B7E}"/>
    <dgm:cxn modelId="{CA348C28-BBF5-4300-85FB-AAF6D7935452}" type="presOf" srcId="{39F95D05-2D31-4435-9842-1515482469C8}" destId="{0ED04A30-16AB-4527-A9C9-2E3A72E02658}" srcOrd="0" destOrd="0" presId="urn:microsoft.com/office/officeart/2008/layout/VerticalCurvedList"/>
    <dgm:cxn modelId="{A49DA060-88A5-4B28-9636-B0533F146360}" type="presOf" srcId="{D054141A-9AAC-4229-A3E2-DE4B8AF192C1}" destId="{1FC0105D-0A56-4243-996E-CD651FC514B0}" srcOrd="0" destOrd="0" presId="urn:microsoft.com/office/officeart/2008/layout/VerticalCurvedList"/>
    <dgm:cxn modelId="{B87D372E-2D31-46F2-8023-F0541E7EFE18}" srcId="{A4A41AA6-5AA6-41CE-896C-D32731E44D2A}" destId="{D054141A-9AAC-4229-A3E2-DE4B8AF192C1}" srcOrd="2" destOrd="0" parTransId="{4BEB4DF5-1FA8-40EE-B52C-34ABDE70ABE3}" sibTransId="{EEB46FD7-E77B-463D-8A63-C2D92805C94B}"/>
    <dgm:cxn modelId="{9A9EEAFD-7607-4C7B-97E8-7298D35E1CDA}" type="presParOf" srcId="{3D5CFD53-6798-4F99-8F43-8A72C416977B}" destId="{99F979F0-32D9-4424-B74F-0B4B219E8CDE}" srcOrd="0" destOrd="0" presId="urn:microsoft.com/office/officeart/2008/layout/VerticalCurvedList"/>
    <dgm:cxn modelId="{C7B1ED03-4268-4668-B946-6DB4ACA6AE3F}" type="presParOf" srcId="{99F979F0-32D9-4424-B74F-0B4B219E8CDE}" destId="{0DEFD700-0854-4BF8-B833-52FCD5BCD7D0}" srcOrd="0" destOrd="0" presId="urn:microsoft.com/office/officeart/2008/layout/VerticalCurvedList"/>
    <dgm:cxn modelId="{E73C7C33-E0B7-4636-B4B8-02762EA90AC6}" type="presParOf" srcId="{0DEFD700-0854-4BF8-B833-52FCD5BCD7D0}" destId="{E4D437BA-0A33-4EC2-84C5-11318FB86A38}" srcOrd="0" destOrd="0" presId="urn:microsoft.com/office/officeart/2008/layout/VerticalCurvedList"/>
    <dgm:cxn modelId="{CDCFD33A-643B-4EA5-B88E-2F505946BFC8}" type="presParOf" srcId="{0DEFD700-0854-4BF8-B833-52FCD5BCD7D0}" destId="{351154B0-7274-47B1-94EC-3BC3564FB367}" srcOrd="1" destOrd="0" presId="urn:microsoft.com/office/officeart/2008/layout/VerticalCurvedList"/>
    <dgm:cxn modelId="{796D3CFA-B7CD-4764-BBDD-CF2C0A32EA1E}" type="presParOf" srcId="{0DEFD700-0854-4BF8-B833-52FCD5BCD7D0}" destId="{BFB5F88B-FE50-42B6-BD1D-F856C5136EE7}" srcOrd="2" destOrd="0" presId="urn:microsoft.com/office/officeart/2008/layout/VerticalCurvedList"/>
    <dgm:cxn modelId="{716D806A-B703-4D1D-B563-7602A45236DA}" type="presParOf" srcId="{0DEFD700-0854-4BF8-B833-52FCD5BCD7D0}" destId="{06D7CFA6-1DD8-473B-B9F2-8F4AACCC4D58}" srcOrd="3" destOrd="0" presId="urn:microsoft.com/office/officeart/2008/layout/VerticalCurvedList"/>
    <dgm:cxn modelId="{0AA5D1F1-2165-4E8D-9D60-8C3111EDA4A4}" type="presParOf" srcId="{99F979F0-32D9-4424-B74F-0B4B219E8CDE}" destId="{0ED04A30-16AB-4527-A9C9-2E3A72E02658}" srcOrd="1" destOrd="0" presId="urn:microsoft.com/office/officeart/2008/layout/VerticalCurvedList"/>
    <dgm:cxn modelId="{EA72248D-9774-4605-B7DA-10CB42210C12}" type="presParOf" srcId="{99F979F0-32D9-4424-B74F-0B4B219E8CDE}" destId="{0D37E0A7-3F8D-45F4-8040-838455ECD09C}" srcOrd="2" destOrd="0" presId="urn:microsoft.com/office/officeart/2008/layout/VerticalCurvedList"/>
    <dgm:cxn modelId="{F958554C-90C3-4D36-89A4-A90B04D28700}" type="presParOf" srcId="{0D37E0A7-3F8D-45F4-8040-838455ECD09C}" destId="{B849F0D9-50AC-46A8-A92C-CDE3FE651E7B}" srcOrd="0" destOrd="0" presId="urn:microsoft.com/office/officeart/2008/layout/VerticalCurvedList"/>
    <dgm:cxn modelId="{320858A3-C035-4024-A174-2E288FCC1D97}" type="presParOf" srcId="{99F979F0-32D9-4424-B74F-0B4B219E8CDE}" destId="{82DFA5CD-7B66-447F-9DD8-C32160137066}" srcOrd="3" destOrd="0" presId="urn:microsoft.com/office/officeart/2008/layout/VerticalCurvedList"/>
    <dgm:cxn modelId="{693ADFC9-1BEE-4649-B2F4-A196E679EC3F}" type="presParOf" srcId="{99F979F0-32D9-4424-B74F-0B4B219E8CDE}" destId="{D1B54F18-D89A-419F-8F84-4D022E0A5F94}" srcOrd="4" destOrd="0" presId="urn:microsoft.com/office/officeart/2008/layout/VerticalCurvedList"/>
    <dgm:cxn modelId="{D369C0BE-1B82-4A5D-89B8-34E82CA851F4}" type="presParOf" srcId="{D1B54F18-D89A-419F-8F84-4D022E0A5F94}" destId="{2ED2CF78-1CFC-4591-B1AD-E2EB9972CB98}" srcOrd="0" destOrd="0" presId="urn:microsoft.com/office/officeart/2008/layout/VerticalCurvedList"/>
    <dgm:cxn modelId="{74AA0A42-C515-4234-811E-685DFE1AB762}" type="presParOf" srcId="{99F979F0-32D9-4424-B74F-0B4B219E8CDE}" destId="{1FC0105D-0A56-4243-996E-CD651FC514B0}" srcOrd="5" destOrd="0" presId="urn:microsoft.com/office/officeart/2008/layout/VerticalCurvedList"/>
    <dgm:cxn modelId="{5CA41B75-79D9-43E2-9258-943AB038ECEA}" type="presParOf" srcId="{99F979F0-32D9-4424-B74F-0B4B219E8CDE}" destId="{3E920B17-7FD5-404B-AB17-D54C65929FF0}" srcOrd="6" destOrd="0" presId="urn:microsoft.com/office/officeart/2008/layout/VerticalCurvedList"/>
    <dgm:cxn modelId="{27F92C55-25F5-484B-8EAD-376673A0B183}" type="presParOf" srcId="{3E920B17-7FD5-404B-AB17-D54C65929FF0}" destId="{3F6E89E5-5E22-4FAA-809D-CC502EDDAF2B}" srcOrd="0" destOrd="0" presId="urn:microsoft.com/office/officeart/2008/layout/VerticalCurvedList"/>
    <dgm:cxn modelId="{8EDDDCF4-2056-4A98-A9C6-25986A490327}" type="presParOf" srcId="{99F979F0-32D9-4424-B74F-0B4B219E8CDE}" destId="{AEAE482D-43CA-4267-B596-4674C575A1E7}" srcOrd="7" destOrd="0" presId="urn:microsoft.com/office/officeart/2008/layout/VerticalCurvedList"/>
    <dgm:cxn modelId="{2929D30D-1011-43A5-9C68-F0CD7C085C2B}" type="presParOf" srcId="{99F979F0-32D9-4424-B74F-0B4B219E8CDE}" destId="{18A687BA-48A7-4037-ACCA-8159A388B795}" srcOrd="8" destOrd="0" presId="urn:microsoft.com/office/officeart/2008/layout/VerticalCurvedList"/>
    <dgm:cxn modelId="{7A1B43C9-BA8A-4E9E-B978-39FF29E6D303}" type="presParOf" srcId="{18A687BA-48A7-4037-ACCA-8159A388B795}" destId="{4AEAFF6E-6FF6-4D15-9E35-4F0697C7E2E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A41AA6-5AA6-41CE-896C-D32731E44D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95D05-2D31-4435-9842-1515482469C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002060"/>
              </a:solidFill>
            </a:rPr>
            <a:t>Клиника ОООЗ является лечебно-профилактическим </a:t>
          </a:r>
          <a:r>
            <a:rPr lang="ru-RU" sz="1500" b="1" dirty="0" smtClean="0">
              <a:solidFill>
                <a:srgbClr val="002060"/>
              </a:solidFill>
            </a:rPr>
            <a:t>структурным подразделением ОООЗ</a:t>
          </a:r>
          <a:r>
            <a:rPr lang="ru-RU" sz="1500" dirty="0" smtClean="0">
              <a:solidFill>
                <a:srgbClr val="002060"/>
              </a:solidFill>
            </a:rPr>
            <a:t>. </a:t>
          </a:r>
          <a:r>
            <a:rPr lang="ru-RU" sz="1500" dirty="0" smtClean="0">
              <a:solidFill>
                <a:srgbClr val="002060"/>
              </a:solidFill>
            </a:rPr>
            <a:t>Структура, профиль, мощность отделений и штатная численность клиники ОООЗ </a:t>
          </a:r>
          <a:r>
            <a:rPr lang="ru-RU" sz="1500" b="1" dirty="0" smtClean="0">
              <a:solidFill>
                <a:srgbClr val="002060"/>
              </a:solidFill>
            </a:rPr>
            <a:t>утверждаются ректором (директором) ОООЗ (советом директоров - в НАО)</a:t>
          </a:r>
          <a:r>
            <a:rPr lang="ru-RU" sz="1500" dirty="0" smtClean="0">
              <a:solidFill>
                <a:srgbClr val="002060"/>
              </a:solidFill>
            </a:rPr>
            <a:t> </a:t>
          </a:r>
          <a:endParaRPr lang="ru-RU" sz="1500" dirty="0">
            <a:solidFill>
              <a:srgbClr val="002060"/>
            </a:solidFill>
          </a:endParaRPr>
        </a:p>
      </dgm:t>
    </dgm:pt>
    <dgm:pt modelId="{97007F3D-F76A-4277-BD45-322193B8BF8E}" type="parTrans" cxnId="{552A21B1-B375-4121-AAC2-CDCF30C1AFE3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AC428D4E-296C-4EE7-96C0-1824D3A44B7E}" type="sibTrans" cxnId="{552A21B1-B375-4121-AAC2-CDCF30C1AFE3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D054141A-9AAC-4229-A3E2-DE4B8AF192C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</a:rPr>
            <a:t>Общее руководство </a:t>
          </a:r>
          <a:r>
            <a:rPr lang="ru-RU" sz="1500" dirty="0" smtClean="0">
              <a:solidFill>
                <a:srgbClr val="002060"/>
              </a:solidFill>
            </a:rPr>
            <a:t>клиникой ОООЗ осуществляется ректором (директором) ОООЗ, </a:t>
          </a:r>
          <a:r>
            <a:rPr lang="ru-RU" sz="1500" b="1" dirty="0" smtClean="0">
              <a:solidFill>
                <a:srgbClr val="002060"/>
              </a:solidFill>
            </a:rPr>
            <a:t>непосредственное руководство </a:t>
          </a:r>
          <a:r>
            <a:rPr lang="ru-RU" sz="1500" dirty="0" smtClean="0">
              <a:solidFill>
                <a:srgbClr val="002060"/>
              </a:solidFill>
            </a:rPr>
            <a:t>- руководителем клиники </a:t>
          </a:r>
          <a:endParaRPr lang="ru-RU" sz="1500" b="1" dirty="0">
            <a:solidFill>
              <a:srgbClr val="002060"/>
            </a:solidFill>
          </a:endParaRPr>
        </a:p>
      </dgm:t>
    </dgm:pt>
    <dgm:pt modelId="{4BEB4DF5-1FA8-40EE-B52C-34ABDE70ABE3}" type="parTrans" cxnId="{B87D372E-2D31-46F2-8023-F0541E7EFE18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EEB46FD7-E77B-463D-8A63-C2D92805C94B}" type="sibTrans" cxnId="{B87D372E-2D31-46F2-8023-F0541E7EFE18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A4A9FD0E-F433-4BCC-9B8D-0A3B0EC0098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</a:rPr>
            <a:t>Руководитель клиники  </a:t>
          </a:r>
          <a:r>
            <a:rPr lang="ru-RU" sz="1500" dirty="0" smtClean="0">
              <a:solidFill>
                <a:srgbClr val="002060"/>
              </a:solidFill>
            </a:rPr>
            <a:t>ОООЗ входит в состав Клинического совета, Ученого/Педагогического совета; координирует работу кафедр по вопросам лечебно-диагностической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кафедр; </a:t>
          </a:r>
          <a:r>
            <a:rPr lang="kk-KZ" sz="1500" dirty="0" smtClean="0">
              <a:solidFill>
                <a:srgbClr val="002060"/>
              </a:solidFill>
            </a:rPr>
            <a:t>осуществляет подбор руководителей производственной практики, наставников </a:t>
          </a:r>
          <a:endParaRPr lang="ru-RU" sz="1500" dirty="0">
            <a:solidFill>
              <a:srgbClr val="002060"/>
            </a:solidFill>
          </a:endParaRPr>
        </a:p>
      </dgm:t>
    </dgm:pt>
    <dgm:pt modelId="{D877FCBF-81D5-4DF0-82BE-B9BE447A139A}" type="parTrans" cxnId="{E97D0F4A-9BC5-410C-9709-AE4CA9836499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DBA1E954-5C01-4F5B-A020-55E4ECF5564F}" type="sibTrans" cxnId="{E97D0F4A-9BC5-410C-9709-AE4CA9836499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ED83F747-8FF3-462B-9EAA-F30C73ACE2D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002060"/>
              </a:solidFill>
            </a:rPr>
            <a:t>Руководитель клиники ОООЗ, заведующие отделениями, врачи и другие квалифицированные работники клиники, имеющие высшую или первую квалификационную категорию, одновременно </a:t>
          </a:r>
          <a:r>
            <a:rPr lang="ru-RU" sz="1500" b="1" dirty="0" smtClean="0">
              <a:solidFill>
                <a:srgbClr val="002060"/>
              </a:solidFill>
            </a:rPr>
            <a:t>могут занимать оплачиваемые штатные должности ППС клинических кафедр на условиях штатного совместительства </a:t>
          </a:r>
          <a:r>
            <a:rPr lang="ru-RU" sz="1500" dirty="0" smtClean="0">
              <a:solidFill>
                <a:srgbClr val="002060"/>
              </a:solidFill>
            </a:rPr>
            <a:t>(не более 0,5 ставки) либо на время выполнения определенных работ</a:t>
          </a:r>
          <a:endParaRPr lang="ru-RU" sz="1500" dirty="0">
            <a:solidFill>
              <a:srgbClr val="002060"/>
            </a:solidFill>
          </a:endParaRPr>
        </a:p>
      </dgm:t>
    </dgm:pt>
    <dgm:pt modelId="{70EC3A10-BC0C-424F-BF78-BFCA3ADC1334}" type="parTrans" cxnId="{7E8429AF-3654-48F7-980B-B4C4C2E67FDA}">
      <dgm:prSet/>
      <dgm:spPr/>
      <dgm:t>
        <a:bodyPr/>
        <a:lstStyle/>
        <a:p>
          <a:endParaRPr lang="ru-RU" sz="1500"/>
        </a:p>
      </dgm:t>
    </dgm:pt>
    <dgm:pt modelId="{BD4F6049-22BC-45DB-9FF7-00897F060A23}" type="sibTrans" cxnId="{7E8429AF-3654-48F7-980B-B4C4C2E67FDA}">
      <dgm:prSet/>
      <dgm:spPr/>
      <dgm:t>
        <a:bodyPr/>
        <a:lstStyle/>
        <a:p>
          <a:endParaRPr lang="ru-RU" sz="1500"/>
        </a:p>
      </dgm:t>
    </dgm:pt>
    <dgm:pt modelId="{6DE2ACEB-4C6B-4BB2-B8AC-14B87F7F1E2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002060"/>
              </a:solidFill>
            </a:rPr>
            <a:t>Деятельность клиники ОООЗ должна строиться </a:t>
          </a:r>
          <a:r>
            <a:rPr lang="ru-RU" sz="1500" b="1" dirty="0" smtClean="0">
              <a:solidFill>
                <a:srgbClr val="002060"/>
              </a:solidFill>
            </a:rPr>
            <a:t>на принципах самофинансирования и самоокупаемости </a:t>
          </a:r>
          <a:r>
            <a:rPr lang="ru-RU" sz="1500" dirty="0" smtClean="0">
              <a:solidFill>
                <a:srgbClr val="002060"/>
              </a:solidFill>
            </a:rPr>
            <a:t>за счет медицинских услуг, оказываемых за счет бюджетных средств в ГОБМП и ОСМС, вовлечения работников клиники в научно-исследовательские проекты ОООЗ, расширения видов и форм международного сотрудничества, а также за счет расширения спектра платных медицинских услуг</a:t>
          </a:r>
          <a:endParaRPr lang="ru-RU" sz="1500" dirty="0">
            <a:solidFill>
              <a:srgbClr val="002060"/>
            </a:solidFill>
          </a:endParaRPr>
        </a:p>
      </dgm:t>
    </dgm:pt>
    <dgm:pt modelId="{3F75D830-A622-45EF-9F54-24D6A5436515}" type="parTrans" cxnId="{A35FCD5E-3860-4DDB-BFDF-9D987508E6F9}">
      <dgm:prSet/>
      <dgm:spPr/>
      <dgm:t>
        <a:bodyPr/>
        <a:lstStyle/>
        <a:p>
          <a:endParaRPr lang="ru-RU" sz="1500"/>
        </a:p>
      </dgm:t>
    </dgm:pt>
    <dgm:pt modelId="{44414A2B-5AFF-449F-983E-711B77F06F33}" type="sibTrans" cxnId="{A35FCD5E-3860-4DDB-BFDF-9D987508E6F9}">
      <dgm:prSet/>
      <dgm:spPr/>
      <dgm:t>
        <a:bodyPr/>
        <a:lstStyle/>
        <a:p>
          <a:endParaRPr lang="ru-RU" sz="1500"/>
        </a:p>
      </dgm:t>
    </dgm:pt>
    <dgm:pt modelId="{7F617367-D20F-4605-A9B0-8040F9F48F4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</a:rPr>
            <a:t>Финансирование клиники ОООЗ осуществляется организацией образования </a:t>
          </a:r>
          <a:r>
            <a:rPr lang="ru-RU" sz="1500" dirty="0" smtClean="0">
              <a:solidFill>
                <a:srgbClr val="002060"/>
              </a:solidFill>
            </a:rPr>
            <a:t>из следующих источников: доходов от оказания медицинских услуг в рамках ГОБМП и ОСМС; бюджетного финансирования государственного образовательного заказа, финансирования научной деятельности, доходов от оказания платных образовательных  и медицинских услуг , доходов, поступающих от спонсорской и благотворительной помощи</a:t>
          </a:r>
          <a:endParaRPr lang="ru-RU" sz="1500" dirty="0">
            <a:solidFill>
              <a:srgbClr val="002060"/>
            </a:solidFill>
          </a:endParaRPr>
        </a:p>
      </dgm:t>
    </dgm:pt>
    <dgm:pt modelId="{F0599185-1DDA-4C74-8744-32B06C3821CB}" type="parTrans" cxnId="{001E04D2-FD75-4F05-9649-66F6FA792C7F}">
      <dgm:prSet/>
      <dgm:spPr/>
      <dgm:t>
        <a:bodyPr/>
        <a:lstStyle/>
        <a:p>
          <a:endParaRPr lang="ru-RU" sz="1500"/>
        </a:p>
      </dgm:t>
    </dgm:pt>
    <dgm:pt modelId="{E5B33389-831A-41C9-BB8B-DAA42243CBAD}" type="sibTrans" cxnId="{001E04D2-FD75-4F05-9649-66F6FA792C7F}">
      <dgm:prSet/>
      <dgm:spPr/>
      <dgm:t>
        <a:bodyPr/>
        <a:lstStyle/>
        <a:p>
          <a:endParaRPr lang="ru-RU" sz="1500"/>
        </a:p>
      </dgm:t>
    </dgm:pt>
    <dgm:pt modelId="{3D5CFD53-6798-4F99-8F43-8A72C416977B}" type="pres">
      <dgm:prSet presAssocID="{A4A41AA6-5AA6-41CE-896C-D32731E44D2A}" presName="Name0" presStyleCnt="0">
        <dgm:presLayoutVars>
          <dgm:chMax val="7"/>
          <dgm:chPref val="7"/>
          <dgm:dir/>
        </dgm:presLayoutVars>
      </dgm:prSet>
      <dgm:spPr/>
    </dgm:pt>
    <dgm:pt modelId="{99F979F0-32D9-4424-B74F-0B4B219E8CDE}" type="pres">
      <dgm:prSet presAssocID="{A4A41AA6-5AA6-41CE-896C-D32731E44D2A}" presName="Name1" presStyleCnt="0"/>
      <dgm:spPr/>
    </dgm:pt>
    <dgm:pt modelId="{0DEFD700-0854-4BF8-B833-52FCD5BCD7D0}" type="pres">
      <dgm:prSet presAssocID="{A4A41AA6-5AA6-41CE-896C-D32731E44D2A}" presName="cycle" presStyleCnt="0"/>
      <dgm:spPr/>
    </dgm:pt>
    <dgm:pt modelId="{E4D437BA-0A33-4EC2-84C5-11318FB86A38}" type="pres">
      <dgm:prSet presAssocID="{A4A41AA6-5AA6-41CE-896C-D32731E44D2A}" presName="srcNode" presStyleLbl="node1" presStyleIdx="0" presStyleCnt="6"/>
      <dgm:spPr/>
    </dgm:pt>
    <dgm:pt modelId="{351154B0-7274-47B1-94EC-3BC3564FB367}" type="pres">
      <dgm:prSet presAssocID="{A4A41AA6-5AA6-41CE-896C-D32731E44D2A}" presName="conn" presStyleLbl="parChTrans1D2" presStyleIdx="0" presStyleCnt="1"/>
      <dgm:spPr/>
    </dgm:pt>
    <dgm:pt modelId="{BFB5F88B-FE50-42B6-BD1D-F856C5136EE7}" type="pres">
      <dgm:prSet presAssocID="{A4A41AA6-5AA6-41CE-896C-D32731E44D2A}" presName="extraNode" presStyleLbl="node1" presStyleIdx="0" presStyleCnt="6"/>
      <dgm:spPr/>
    </dgm:pt>
    <dgm:pt modelId="{06D7CFA6-1DD8-473B-B9F2-8F4AACCC4D58}" type="pres">
      <dgm:prSet presAssocID="{A4A41AA6-5AA6-41CE-896C-D32731E44D2A}" presName="dstNode" presStyleLbl="node1" presStyleIdx="0" presStyleCnt="6"/>
      <dgm:spPr/>
    </dgm:pt>
    <dgm:pt modelId="{0ED04A30-16AB-4527-A9C9-2E3A72E02658}" type="pres">
      <dgm:prSet presAssocID="{39F95D05-2D31-4435-9842-1515482469C8}" presName="text_1" presStyleLbl="node1" presStyleIdx="0" presStyleCnt="6" custScaleY="1233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7E0A7-3F8D-45F4-8040-838455ECD09C}" type="pres">
      <dgm:prSet presAssocID="{39F95D05-2D31-4435-9842-1515482469C8}" presName="accent_1" presStyleCnt="0"/>
      <dgm:spPr/>
    </dgm:pt>
    <dgm:pt modelId="{B849F0D9-50AC-46A8-A92C-CDE3FE651E7B}" type="pres">
      <dgm:prSet presAssocID="{39F95D05-2D31-4435-9842-1515482469C8}" presName="accentRepeatNode" presStyleLbl="solidFgAcc1" presStyleIdx="0" presStyleCnt="6"/>
      <dgm:spPr/>
    </dgm:pt>
    <dgm:pt modelId="{E17D5169-B7D4-4A00-B51C-1633F2ABBF2D}" type="pres">
      <dgm:prSet presAssocID="{D054141A-9AAC-4229-A3E2-DE4B8AF192C1}" presName="text_2" presStyleLbl="node1" presStyleIdx="1" presStyleCnt="6">
        <dgm:presLayoutVars>
          <dgm:bulletEnabled val="1"/>
        </dgm:presLayoutVars>
      </dgm:prSet>
      <dgm:spPr/>
    </dgm:pt>
    <dgm:pt modelId="{FB067684-FF7C-4F66-BDAF-C282FE3AE3C8}" type="pres">
      <dgm:prSet presAssocID="{D054141A-9AAC-4229-A3E2-DE4B8AF192C1}" presName="accent_2" presStyleCnt="0"/>
      <dgm:spPr/>
    </dgm:pt>
    <dgm:pt modelId="{3F6E89E5-5E22-4FAA-809D-CC502EDDAF2B}" type="pres">
      <dgm:prSet presAssocID="{D054141A-9AAC-4229-A3E2-DE4B8AF192C1}" presName="accentRepeatNode" presStyleLbl="solidFgAcc1" presStyleIdx="1" presStyleCnt="6"/>
      <dgm:spPr/>
    </dgm:pt>
    <dgm:pt modelId="{1BF3CA27-CD50-4A33-BEDB-DB79AFDE94A1}" type="pres">
      <dgm:prSet presAssocID="{A4A9FD0E-F433-4BCC-9B8D-0A3B0EC00988}" presName="text_3" presStyleLbl="node1" presStyleIdx="2" presStyleCnt="6" custScaleY="129828">
        <dgm:presLayoutVars>
          <dgm:bulletEnabled val="1"/>
        </dgm:presLayoutVars>
      </dgm:prSet>
      <dgm:spPr/>
    </dgm:pt>
    <dgm:pt modelId="{21EF38C2-4B46-436B-8DD5-F6BC0E266142}" type="pres">
      <dgm:prSet presAssocID="{A4A9FD0E-F433-4BCC-9B8D-0A3B0EC00988}" presName="accent_3" presStyleCnt="0"/>
      <dgm:spPr/>
    </dgm:pt>
    <dgm:pt modelId="{4AEAFF6E-6FF6-4D15-9E35-4F0697C7E2EA}" type="pres">
      <dgm:prSet presAssocID="{A4A9FD0E-F433-4BCC-9B8D-0A3B0EC00988}" presName="accentRepeatNode" presStyleLbl="solidFgAcc1" presStyleIdx="2" presStyleCnt="6"/>
      <dgm:spPr/>
    </dgm:pt>
    <dgm:pt modelId="{8272B734-F8B2-4CA7-8AFD-79857C94E4C5}" type="pres">
      <dgm:prSet presAssocID="{ED83F747-8FF3-462B-9EAA-F30C73ACE2D2}" presName="text_4" presStyleLbl="node1" presStyleIdx="3" presStyleCnt="6" custScaleY="149576">
        <dgm:presLayoutVars>
          <dgm:bulletEnabled val="1"/>
        </dgm:presLayoutVars>
      </dgm:prSet>
      <dgm:spPr/>
    </dgm:pt>
    <dgm:pt modelId="{32EA57D5-5918-48EF-AAB9-C93D7DF40656}" type="pres">
      <dgm:prSet presAssocID="{ED83F747-8FF3-462B-9EAA-F30C73ACE2D2}" presName="accent_4" presStyleCnt="0"/>
      <dgm:spPr/>
    </dgm:pt>
    <dgm:pt modelId="{B2553246-F326-4584-974A-5BC2CF5607A5}" type="pres">
      <dgm:prSet presAssocID="{ED83F747-8FF3-462B-9EAA-F30C73ACE2D2}" presName="accentRepeatNode" presStyleLbl="solidFgAcc1" presStyleIdx="3" presStyleCnt="6"/>
      <dgm:spPr/>
    </dgm:pt>
    <dgm:pt modelId="{9926F2F3-FAE4-4EA7-B5D0-D220C5AE3B36}" type="pres">
      <dgm:prSet presAssocID="{6DE2ACEB-4C6B-4BB2-B8AC-14B87F7F1E20}" presName="text_5" presStyleLbl="node1" presStyleIdx="4" presStyleCnt="6" custScaleY="143949" custLinFactNeighborY="71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AF5B0-B4F2-4380-9A09-5FF1DB218783}" type="pres">
      <dgm:prSet presAssocID="{6DE2ACEB-4C6B-4BB2-B8AC-14B87F7F1E20}" presName="accent_5" presStyleCnt="0"/>
      <dgm:spPr/>
    </dgm:pt>
    <dgm:pt modelId="{913C6B10-C80D-4FD5-B8A7-E35850F3DF7A}" type="pres">
      <dgm:prSet presAssocID="{6DE2ACEB-4C6B-4BB2-B8AC-14B87F7F1E20}" presName="accentRepeatNode" presStyleLbl="solidFgAcc1" presStyleIdx="4" presStyleCnt="6"/>
      <dgm:spPr/>
    </dgm:pt>
    <dgm:pt modelId="{36324478-ACF6-419C-AC83-ADB783C91C69}" type="pres">
      <dgm:prSet presAssocID="{7F617367-D20F-4605-A9B0-8040F9F48F4E}" presName="text_6" presStyleLbl="node1" presStyleIdx="5" presStyleCnt="6" custScaleY="12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58D7B-9EE6-4FD5-B7AE-59F8D0B5DA3C}" type="pres">
      <dgm:prSet presAssocID="{7F617367-D20F-4605-A9B0-8040F9F48F4E}" presName="accent_6" presStyleCnt="0"/>
      <dgm:spPr/>
    </dgm:pt>
    <dgm:pt modelId="{B9E807F5-7242-4A5B-AAAE-57591D929661}" type="pres">
      <dgm:prSet presAssocID="{7F617367-D20F-4605-A9B0-8040F9F48F4E}" presName="accentRepeatNode" presStyleLbl="solidFgAcc1" presStyleIdx="5" presStyleCnt="6"/>
      <dgm:spPr/>
    </dgm:pt>
  </dgm:ptLst>
  <dgm:cxnLst>
    <dgm:cxn modelId="{34655583-5E9B-4D17-A55D-25F2E00B6B3E}" type="presOf" srcId="{D054141A-9AAC-4229-A3E2-DE4B8AF192C1}" destId="{E17D5169-B7D4-4A00-B51C-1633F2ABBF2D}" srcOrd="0" destOrd="0" presId="urn:microsoft.com/office/officeart/2008/layout/VerticalCurvedList"/>
    <dgm:cxn modelId="{60408FFA-03EB-49B0-B6EE-B0B93762E841}" type="presOf" srcId="{AC428D4E-296C-4EE7-96C0-1824D3A44B7E}" destId="{351154B0-7274-47B1-94EC-3BC3564FB367}" srcOrd="0" destOrd="0" presId="urn:microsoft.com/office/officeart/2008/layout/VerticalCurvedList"/>
    <dgm:cxn modelId="{83352B11-6E52-4891-848A-19E09222EE76}" type="presOf" srcId="{7F617367-D20F-4605-A9B0-8040F9F48F4E}" destId="{36324478-ACF6-419C-AC83-ADB783C91C69}" srcOrd="0" destOrd="0" presId="urn:microsoft.com/office/officeart/2008/layout/VerticalCurvedList"/>
    <dgm:cxn modelId="{B87D372E-2D31-46F2-8023-F0541E7EFE18}" srcId="{A4A41AA6-5AA6-41CE-896C-D32731E44D2A}" destId="{D054141A-9AAC-4229-A3E2-DE4B8AF192C1}" srcOrd="1" destOrd="0" parTransId="{4BEB4DF5-1FA8-40EE-B52C-34ABDE70ABE3}" sibTransId="{EEB46FD7-E77B-463D-8A63-C2D92805C94B}"/>
    <dgm:cxn modelId="{A35FCD5E-3860-4DDB-BFDF-9D987508E6F9}" srcId="{A4A41AA6-5AA6-41CE-896C-D32731E44D2A}" destId="{6DE2ACEB-4C6B-4BB2-B8AC-14B87F7F1E20}" srcOrd="4" destOrd="0" parTransId="{3F75D830-A622-45EF-9F54-24D6A5436515}" sibTransId="{44414A2B-5AFF-449F-983E-711B77F06F33}"/>
    <dgm:cxn modelId="{001E04D2-FD75-4F05-9649-66F6FA792C7F}" srcId="{A4A41AA6-5AA6-41CE-896C-D32731E44D2A}" destId="{7F617367-D20F-4605-A9B0-8040F9F48F4E}" srcOrd="5" destOrd="0" parTransId="{F0599185-1DDA-4C74-8744-32B06C3821CB}" sibTransId="{E5B33389-831A-41C9-BB8B-DAA42243CBAD}"/>
    <dgm:cxn modelId="{4F14D0ED-D0BA-4808-8E87-F4960F062C3C}" type="presOf" srcId="{39F95D05-2D31-4435-9842-1515482469C8}" destId="{0ED04A30-16AB-4527-A9C9-2E3A72E02658}" srcOrd="0" destOrd="0" presId="urn:microsoft.com/office/officeart/2008/layout/VerticalCurvedList"/>
    <dgm:cxn modelId="{552A21B1-B375-4121-AAC2-CDCF30C1AFE3}" srcId="{A4A41AA6-5AA6-41CE-896C-D32731E44D2A}" destId="{39F95D05-2D31-4435-9842-1515482469C8}" srcOrd="0" destOrd="0" parTransId="{97007F3D-F76A-4277-BD45-322193B8BF8E}" sibTransId="{AC428D4E-296C-4EE7-96C0-1824D3A44B7E}"/>
    <dgm:cxn modelId="{E97D0F4A-9BC5-410C-9709-AE4CA9836499}" srcId="{A4A41AA6-5AA6-41CE-896C-D32731E44D2A}" destId="{A4A9FD0E-F433-4BCC-9B8D-0A3B0EC00988}" srcOrd="2" destOrd="0" parTransId="{D877FCBF-81D5-4DF0-82BE-B9BE447A139A}" sibTransId="{DBA1E954-5C01-4F5B-A020-55E4ECF5564F}"/>
    <dgm:cxn modelId="{F0D2671F-41E6-4857-A886-2E70FD7A8E6E}" type="presOf" srcId="{A4A41AA6-5AA6-41CE-896C-D32731E44D2A}" destId="{3D5CFD53-6798-4F99-8F43-8A72C416977B}" srcOrd="0" destOrd="0" presId="urn:microsoft.com/office/officeart/2008/layout/VerticalCurvedList"/>
    <dgm:cxn modelId="{7E8429AF-3654-48F7-980B-B4C4C2E67FDA}" srcId="{A4A41AA6-5AA6-41CE-896C-D32731E44D2A}" destId="{ED83F747-8FF3-462B-9EAA-F30C73ACE2D2}" srcOrd="3" destOrd="0" parTransId="{70EC3A10-BC0C-424F-BF78-BFCA3ADC1334}" sibTransId="{BD4F6049-22BC-45DB-9FF7-00897F060A23}"/>
    <dgm:cxn modelId="{193D567B-2B97-4AFB-9251-34B192255C9A}" type="presOf" srcId="{6DE2ACEB-4C6B-4BB2-B8AC-14B87F7F1E20}" destId="{9926F2F3-FAE4-4EA7-B5D0-D220C5AE3B36}" srcOrd="0" destOrd="0" presId="urn:microsoft.com/office/officeart/2008/layout/VerticalCurvedList"/>
    <dgm:cxn modelId="{306E8AAB-F99B-400F-8E80-BF220D7A26F0}" type="presOf" srcId="{A4A9FD0E-F433-4BCC-9B8D-0A3B0EC00988}" destId="{1BF3CA27-CD50-4A33-BEDB-DB79AFDE94A1}" srcOrd="0" destOrd="0" presId="urn:microsoft.com/office/officeart/2008/layout/VerticalCurvedList"/>
    <dgm:cxn modelId="{0C320FCF-860E-4408-B20C-873A97B15FFD}" type="presOf" srcId="{ED83F747-8FF3-462B-9EAA-F30C73ACE2D2}" destId="{8272B734-F8B2-4CA7-8AFD-79857C94E4C5}" srcOrd="0" destOrd="0" presId="urn:microsoft.com/office/officeart/2008/layout/VerticalCurvedList"/>
    <dgm:cxn modelId="{F0268EE8-3C02-40F1-9720-6072E2174E58}" type="presParOf" srcId="{3D5CFD53-6798-4F99-8F43-8A72C416977B}" destId="{99F979F0-32D9-4424-B74F-0B4B219E8CDE}" srcOrd="0" destOrd="0" presId="urn:microsoft.com/office/officeart/2008/layout/VerticalCurvedList"/>
    <dgm:cxn modelId="{E29CA927-569E-45CF-8029-513291C49375}" type="presParOf" srcId="{99F979F0-32D9-4424-B74F-0B4B219E8CDE}" destId="{0DEFD700-0854-4BF8-B833-52FCD5BCD7D0}" srcOrd="0" destOrd="0" presId="urn:microsoft.com/office/officeart/2008/layout/VerticalCurvedList"/>
    <dgm:cxn modelId="{9D31BF5B-C75F-475F-8A45-6ED2EB22ED6B}" type="presParOf" srcId="{0DEFD700-0854-4BF8-B833-52FCD5BCD7D0}" destId="{E4D437BA-0A33-4EC2-84C5-11318FB86A38}" srcOrd="0" destOrd="0" presId="urn:microsoft.com/office/officeart/2008/layout/VerticalCurvedList"/>
    <dgm:cxn modelId="{174E0C65-C7BC-448B-BEC0-144A04693883}" type="presParOf" srcId="{0DEFD700-0854-4BF8-B833-52FCD5BCD7D0}" destId="{351154B0-7274-47B1-94EC-3BC3564FB367}" srcOrd="1" destOrd="0" presId="urn:microsoft.com/office/officeart/2008/layout/VerticalCurvedList"/>
    <dgm:cxn modelId="{B51452C5-F811-4B22-B012-5CE81F150B26}" type="presParOf" srcId="{0DEFD700-0854-4BF8-B833-52FCD5BCD7D0}" destId="{BFB5F88B-FE50-42B6-BD1D-F856C5136EE7}" srcOrd="2" destOrd="0" presId="urn:microsoft.com/office/officeart/2008/layout/VerticalCurvedList"/>
    <dgm:cxn modelId="{AAB424AC-035D-477C-B46F-063F1E0E2CEC}" type="presParOf" srcId="{0DEFD700-0854-4BF8-B833-52FCD5BCD7D0}" destId="{06D7CFA6-1DD8-473B-B9F2-8F4AACCC4D58}" srcOrd="3" destOrd="0" presId="urn:microsoft.com/office/officeart/2008/layout/VerticalCurvedList"/>
    <dgm:cxn modelId="{E6F33786-2CC8-4762-824D-D5FA2BB49CB3}" type="presParOf" srcId="{99F979F0-32D9-4424-B74F-0B4B219E8CDE}" destId="{0ED04A30-16AB-4527-A9C9-2E3A72E02658}" srcOrd="1" destOrd="0" presId="urn:microsoft.com/office/officeart/2008/layout/VerticalCurvedList"/>
    <dgm:cxn modelId="{34B9B9E0-4DDB-461B-9D5D-E6B068FD3C03}" type="presParOf" srcId="{99F979F0-32D9-4424-B74F-0B4B219E8CDE}" destId="{0D37E0A7-3F8D-45F4-8040-838455ECD09C}" srcOrd="2" destOrd="0" presId="urn:microsoft.com/office/officeart/2008/layout/VerticalCurvedList"/>
    <dgm:cxn modelId="{CE881AC2-4E80-4160-87C2-F76DA1CFE8FF}" type="presParOf" srcId="{0D37E0A7-3F8D-45F4-8040-838455ECD09C}" destId="{B849F0D9-50AC-46A8-A92C-CDE3FE651E7B}" srcOrd="0" destOrd="0" presId="urn:microsoft.com/office/officeart/2008/layout/VerticalCurvedList"/>
    <dgm:cxn modelId="{11E91CCA-9BBC-4C79-8DE7-7BB6E0FFFC69}" type="presParOf" srcId="{99F979F0-32D9-4424-B74F-0B4B219E8CDE}" destId="{E17D5169-B7D4-4A00-B51C-1633F2ABBF2D}" srcOrd="3" destOrd="0" presId="urn:microsoft.com/office/officeart/2008/layout/VerticalCurvedList"/>
    <dgm:cxn modelId="{099625D2-C19B-4577-A574-BD43CB97B4DB}" type="presParOf" srcId="{99F979F0-32D9-4424-B74F-0B4B219E8CDE}" destId="{FB067684-FF7C-4F66-BDAF-C282FE3AE3C8}" srcOrd="4" destOrd="0" presId="urn:microsoft.com/office/officeart/2008/layout/VerticalCurvedList"/>
    <dgm:cxn modelId="{5DB343C4-BC78-472A-9022-E3AC24DC5D21}" type="presParOf" srcId="{FB067684-FF7C-4F66-BDAF-C282FE3AE3C8}" destId="{3F6E89E5-5E22-4FAA-809D-CC502EDDAF2B}" srcOrd="0" destOrd="0" presId="urn:microsoft.com/office/officeart/2008/layout/VerticalCurvedList"/>
    <dgm:cxn modelId="{5DDC8457-813C-42A6-807B-2BA862AB6012}" type="presParOf" srcId="{99F979F0-32D9-4424-B74F-0B4B219E8CDE}" destId="{1BF3CA27-CD50-4A33-BEDB-DB79AFDE94A1}" srcOrd="5" destOrd="0" presId="urn:microsoft.com/office/officeart/2008/layout/VerticalCurvedList"/>
    <dgm:cxn modelId="{CE2B482E-6FCD-48D6-BE57-510757B8BDB7}" type="presParOf" srcId="{99F979F0-32D9-4424-B74F-0B4B219E8CDE}" destId="{21EF38C2-4B46-436B-8DD5-F6BC0E266142}" srcOrd="6" destOrd="0" presId="urn:microsoft.com/office/officeart/2008/layout/VerticalCurvedList"/>
    <dgm:cxn modelId="{18B85514-C92A-4426-A58B-32B6FEBFA5DA}" type="presParOf" srcId="{21EF38C2-4B46-436B-8DD5-F6BC0E266142}" destId="{4AEAFF6E-6FF6-4D15-9E35-4F0697C7E2EA}" srcOrd="0" destOrd="0" presId="urn:microsoft.com/office/officeart/2008/layout/VerticalCurvedList"/>
    <dgm:cxn modelId="{11CF00F5-3A26-4F33-8232-21C019487F69}" type="presParOf" srcId="{99F979F0-32D9-4424-B74F-0B4B219E8CDE}" destId="{8272B734-F8B2-4CA7-8AFD-79857C94E4C5}" srcOrd="7" destOrd="0" presId="urn:microsoft.com/office/officeart/2008/layout/VerticalCurvedList"/>
    <dgm:cxn modelId="{4FB476ED-E455-492D-B10B-65712C8EEA2E}" type="presParOf" srcId="{99F979F0-32D9-4424-B74F-0B4B219E8CDE}" destId="{32EA57D5-5918-48EF-AAB9-C93D7DF40656}" srcOrd="8" destOrd="0" presId="urn:microsoft.com/office/officeart/2008/layout/VerticalCurvedList"/>
    <dgm:cxn modelId="{8A2F95AA-34E7-4CC9-85B2-D4D56F63E670}" type="presParOf" srcId="{32EA57D5-5918-48EF-AAB9-C93D7DF40656}" destId="{B2553246-F326-4584-974A-5BC2CF5607A5}" srcOrd="0" destOrd="0" presId="urn:microsoft.com/office/officeart/2008/layout/VerticalCurvedList"/>
    <dgm:cxn modelId="{2D1CB12F-B3E6-4367-ADDE-C25FBCA21041}" type="presParOf" srcId="{99F979F0-32D9-4424-B74F-0B4B219E8CDE}" destId="{9926F2F3-FAE4-4EA7-B5D0-D220C5AE3B36}" srcOrd="9" destOrd="0" presId="urn:microsoft.com/office/officeart/2008/layout/VerticalCurvedList"/>
    <dgm:cxn modelId="{765771E5-F77A-4C1C-881D-88D1F535089A}" type="presParOf" srcId="{99F979F0-32D9-4424-B74F-0B4B219E8CDE}" destId="{198AF5B0-B4F2-4380-9A09-5FF1DB218783}" srcOrd="10" destOrd="0" presId="urn:microsoft.com/office/officeart/2008/layout/VerticalCurvedList"/>
    <dgm:cxn modelId="{110D4E63-51F4-4B2F-BFF0-7A81B0FB35BC}" type="presParOf" srcId="{198AF5B0-B4F2-4380-9A09-5FF1DB218783}" destId="{913C6B10-C80D-4FD5-B8A7-E35850F3DF7A}" srcOrd="0" destOrd="0" presId="urn:microsoft.com/office/officeart/2008/layout/VerticalCurvedList"/>
    <dgm:cxn modelId="{5E88707A-DA71-4F13-9788-1247ECFA4EDA}" type="presParOf" srcId="{99F979F0-32D9-4424-B74F-0B4B219E8CDE}" destId="{36324478-ACF6-419C-AC83-ADB783C91C69}" srcOrd="11" destOrd="0" presId="urn:microsoft.com/office/officeart/2008/layout/VerticalCurvedList"/>
    <dgm:cxn modelId="{4DC33138-A4DD-4087-A995-6076CAD9B90D}" type="presParOf" srcId="{99F979F0-32D9-4424-B74F-0B4B219E8CDE}" destId="{0E358D7B-9EE6-4FD5-B7AE-59F8D0B5DA3C}" srcOrd="12" destOrd="0" presId="urn:microsoft.com/office/officeart/2008/layout/VerticalCurvedList"/>
    <dgm:cxn modelId="{542DB94D-60A1-4F43-ACBB-17DFBBC51F42}" type="presParOf" srcId="{0E358D7B-9EE6-4FD5-B7AE-59F8D0B5DA3C}" destId="{B9E807F5-7242-4A5B-AAAE-57591D9296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A41AA6-5AA6-41CE-896C-D32731E44D2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F95D05-2D31-4435-9842-1515482469C8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002060"/>
              </a:solidFill>
            </a:rPr>
            <a:t>Статус университетской клиники присваивается </a:t>
          </a:r>
          <a:r>
            <a:rPr lang="ru-RU" sz="1500" b="1" dirty="0" smtClean="0">
              <a:solidFill>
                <a:srgbClr val="002060"/>
              </a:solidFill>
            </a:rPr>
            <a:t>решением Совета директоров </a:t>
          </a:r>
          <a:r>
            <a:rPr lang="kk-KZ" sz="1500" b="1" dirty="0" smtClean="0">
              <a:solidFill>
                <a:srgbClr val="002060"/>
              </a:solidFill>
            </a:rPr>
            <a:t>/ Наблюдательного совета </a:t>
          </a:r>
          <a:r>
            <a:rPr lang="ru-RU" sz="1500" b="1" dirty="0" smtClean="0">
              <a:solidFill>
                <a:srgbClr val="002060"/>
              </a:solidFill>
            </a:rPr>
            <a:t>ВУЗа при наличии</a:t>
          </a:r>
          <a:r>
            <a:rPr lang="kk-KZ" sz="1500" b="1" dirty="0" smtClean="0">
              <a:solidFill>
                <a:srgbClr val="002060"/>
              </a:solidFill>
            </a:rPr>
            <a:t> согласия собственника. </a:t>
          </a:r>
          <a:r>
            <a:rPr lang="ru-RU" sz="1500" dirty="0" smtClean="0">
              <a:solidFill>
                <a:srgbClr val="002060"/>
              </a:solidFill>
            </a:rPr>
            <a:t>Структура, профиль, мощность отделений и штатная численность университетской клиники утверждаются ректором (советом директоров – в НАО) ВУЗа</a:t>
          </a:r>
          <a:endParaRPr lang="ru-RU" sz="1500" dirty="0">
            <a:solidFill>
              <a:srgbClr val="002060"/>
            </a:solidFill>
          </a:endParaRPr>
        </a:p>
      </dgm:t>
    </dgm:pt>
    <dgm:pt modelId="{97007F3D-F76A-4277-BD45-322193B8BF8E}" type="parTrans" cxnId="{552A21B1-B375-4121-AAC2-CDCF30C1AFE3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AC428D4E-296C-4EE7-96C0-1824D3A44B7E}" type="sibTrans" cxnId="{552A21B1-B375-4121-AAC2-CDCF30C1AFE3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D054141A-9AAC-4229-A3E2-DE4B8AF192C1}">
      <dgm:prSet phldrT="[Текст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dirty="0" smtClean="0">
              <a:solidFill>
                <a:srgbClr val="002060"/>
              </a:solidFill>
            </a:rPr>
            <a:t>Общее руководство </a:t>
          </a:r>
          <a:r>
            <a:rPr lang="ru-RU" sz="1500" dirty="0" smtClean="0">
              <a:solidFill>
                <a:srgbClr val="002060"/>
              </a:solidFill>
            </a:rPr>
            <a:t>университетской клиникой осуществляется ректором ВУЗа. </a:t>
          </a:r>
          <a:r>
            <a:rPr lang="ru-RU" sz="1500" b="1" dirty="0" smtClean="0">
              <a:solidFill>
                <a:srgbClr val="002060"/>
              </a:solidFill>
            </a:rPr>
            <a:t>Непосредственное руководство </a:t>
          </a:r>
          <a:r>
            <a:rPr lang="ru-RU" sz="1500" dirty="0" smtClean="0">
              <a:solidFill>
                <a:srgbClr val="002060"/>
              </a:solidFill>
            </a:rPr>
            <a:t>текущей деятельностью университетской клиники осуществляет главный врач. 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500" dirty="0" smtClean="0">
              <a:solidFill>
                <a:srgbClr val="002060"/>
              </a:solidFill>
            </a:rPr>
            <a:t>Университетская клиника в своей деятельности подотчетна  ректору </a:t>
          </a:r>
          <a:r>
            <a:rPr lang="ru-RU" sz="1500" dirty="0" smtClean="0">
              <a:solidFill>
                <a:srgbClr val="002060"/>
              </a:solidFill>
            </a:rPr>
            <a:t>ВУЗа, </a:t>
          </a:r>
          <a:r>
            <a:rPr lang="kk-KZ" sz="1500" dirty="0" smtClean="0">
              <a:solidFill>
                <a:srgbClr val="002060"/>
              </a:solidFill>
            </a:rPr>
            <a:t>проректорам и коллегиальным органам Университета (по соответствующим направлениям деятельности университетской клиники)</a:t>
          </a:r>
          <a:endParaRPr lang="ru-RU" sz="1500" b="1" dirty="0">
            <a:solidFill>
              <a:srgbClr val="002060"/>
            </a:solidFill>
          </a:endParaRPr>
        </a:p>
      </dgm:t>
    </dgm:pt>
    <dgm:pt modelId="{4BEB4DF5-1FA8-40EE-B52C-34ABDE70ABE3}" type="parTrans" cxnId="{B87D372E-2D31-46F2-8023-F0541E7EFE18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EEB46FD7-E77B-463D-8A63-C2D92805C94B}" type="sibTrans" cxnId="{B87D372E-2D31-46F2-8023-F0541E7EFE18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A4A9FD0E-F433-4BCC-9B8D-0A3B0EC00988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</a:rPr>
            <a:t>Главный врач УК </a:t>
          </a:r>
          <a:r>
            <a:rPr lang="ru-RU" sz="1500" dirty="0" smtClean="0">
              <a:solidFill>
                <a:srgbClr val="002060"/>
              </a:solidFill>
            </a:rPr>
            <a:t>руководит лечебно-профилактической, педагогической и научной деятельностью УК; входит в состав Ученого и Клинического совета ВУЗа; принимает активное участие в процессе планирования образовательного процесса; координирует работу кафедр по вопросам лечебно-диагностической и научной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кафедр; </a:t>
          </a:r>
          <a:r>
            <a:rPr lang="kk-KZ" sz="1500" dirty="0" smtClean="0">
              <a:solidFill>
                <a:srgbClr val="002060"/>
              </a:solidFill>
            </a:rPr>
            <a:t>осуществляет подбор в университетской клинике руководителей производственной практики, наставников </a:t>
          </a:r>
          <a:endParaRPr lang="ru-RU" sz="1500" dirty="0">
            <a:solidFill>
              <a:srgbClr val="002060"/>
            </a:solidFill>
          </a:endParaRPr>
        </a:p>
      </dgm:t>
    </dgm:pt>
    <dgm:pt modelId="{D877FCBF-81D5-4DF0-82BE-B9BE447A139A}" type="parTrans" cxnId="{E97D0F4A-9BC5-410C-9709-AE4CA9836499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DBA1E954-5C01-4F5B-A020-55E4ECF5564F}" type="sibTrans" cxnId="{E97D0F4A-9BC5-410C-9709-AE4CA9836499}">
      <dgm:prSet/>
      <dgm:spPr/>
      <dgm:t>
        <a:bodyPr/>
        <a:lstStyle/>
        <a:p>
          <a:endParaRPr lang="ru-RU" sz="1500">
            <a:solidFill>
              <a:srgbClr val="002060"/>
            </a:solidFill>
          </a:endParaRPr>
        </a:p>
      </dgm:t>
    </dgm:pt>
    <dgm:pt modelId="{ED83F747-8FF3-462B-9EAA-F30C73ACE2D2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dirty="0" smtClean="0">
              <a:solidFill>
                <a:srgbClr val="002060"/>
              </a:solidFill>
            </a:rPr>
            <a:t>Руководитель УК, заведующие отделениями, врачи и другие квалифицированные работники университетской клиники </a:t>
          </a:r>
          <a:r>
            <a:rPr lang="ru-RU" sz="1500" dirty="0" smtClean="0">
              <a:solidFill>
                <a:srgbClr val="002060"/>
              </a:solidFill>
            </a:rPr>
            <a:t>могут одновременно работать в качестве ППС клинических кафедр ВУЗа. Зав. отделениями, врачи университетской клиники наряду с лечебно-диагностической деятельностью участвуют в образовательной и научно-исследовательской работах.</a:t>
          </a:r>
          <a:endParaRPr lang="ru-RU" sz="1500" dirty="0">
            <a:solidFill>
              <a:srgbClr val="002060"/>
            </a:solidFill>
          </a:endParaRPr>
        </a:p>
      </dgm:t>
    </dgm:pt>
    <dgm:pt modelId="{70EC3A10-BC0C-424F-BF78-BFCA3ADC1334}" type="parTrans" cxnId="{7E8429AF-3654-48F7-980B-B4C4C2E67FDA}">
      <dgm:prSet/>
      <dgm:spPr/>
      <dgm:t>
        <a:bodyPr/>
        <a:lstStyle/>
        <a:p>
          <a:endParaRPr lang="ru-RU" sz="1500"/>
        </a:p>
      </dgm:t>
    </dgm:pt>
    <dgm:pt modelId="{BD4F6049-22BC-45DB-9FF7-00897F060A23}" type="sibTrans" cxnId="{7E8429AF-3654-48F7-980B-B4C4C2E67FDA}">
      <dgm:prSet/>
      <dgm:spPr/>
      <dgm:t>
        <a:bodyPr/>
        <a:lstStyle/>
        <a:p>
          <a:endParaRPr lang="ru-RU" sz="1500"/>
        </a:p>
      </dgm:t>
    </dgm:pt>
    <dgm:pt modelId="{6DE2ACEB-4C6B-4BB2-B8AC-14B87F7F1E20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dirty="0" smtClean="0">
              <a:solidFill>
                <a:srgbClr val="002060"/>
              </a:solidFill>
            </a:rPr>
            <a:t>Деятельность университетской клиники, строится </a:t>
          </a:r>
          <a:r>
            <a:rPr lang="ru-RU" sz="1500" b="1" dirty="0" smtClean="0">
              <a:solidFill>
                <a:srgbClr val="002060"/>
              </a:solidFill>
            </a:rPr>
            <a:t>на принципах самофинансирования и самоокупаемости за счет </a:t>
          </a:r>
          <a:r>
            <a:rPr lang="ru-RU" sz="1500" dirty="0" smtClean="0">
              <a:solidFill>
                <a:srgbClr val="002060"/>
              </a:solidFill>
            </a:rPr>
            <a:t>доходов от оказания медицинских услуг в рамках ГОБМП и ОСМС, доходов от участия университетской клиники в клинических исследованиях и научно-исследовательских проектах,  доходов от оказания клиникой платных медицинских услуг </a:t>
          </a:r>
          <a:endParaRPr lang="ru-RU" sz="1500" dirty="0">
            <a:solidFill>
              <a:srgbClr val="002060"/>
            </a:solidFill>
          </a:endParaRPr>
        </a:p>
      </dgm:t>
    </dgm:pt>
    <dgm:pt modelId="{3F75D830-A622-45EF-9F54-24D6A5436515}" type="parTrans" cxnId="{A35FCD5E-3860-4DDB-BFDF-9D987508E6F9}">
      <dgm:prSet/>
      <dgm:spPr/>
      <dgm:t>
        <a:bodyPr/>
        <a:lstStyle/>
        <a:p>
          <a:endParaRPr lang="ru-RU" sz="1500"/>
        </a:p>
      </dgm:t>
    </dgm:pt>
    <dgm:pt modelId="{44414A2B-5AFF-449F-983E-711B77F06F33}" type="sibTrans" cxnId="{A35FCD5E-3860-4DDB-BFDF-9D987508E6F9}">
      <dgm:prSet/>
      <dgm:spPr/>
      <dgm:t>
        <a:bodyPr/>
        <a:lstStyle/>
        <a:p>
          <a:endParaRPr lang="ru-RU" sz="1500"/>
        </a:p>
      </dgm:t>
    </dgm:pt>
    <dgm:pt modelId="{7F617367-D20F-4605-A9B0-8040F9F48F4E}">
      <dgm:prSet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sz="1500" b="1" dirty="0" smtClean="0">
              <a:solidFill>
                <a:srgbClr val="002060"/>
              </a:solidFill>
            </a:rPr>
            <a:t>Финансирование Университетской клиники осуществляется ВУЗом </a:t>
          </a:r>
          <a:r>
            <a:rPr lang="ru-RU" sz="1500" dirty="0" smtClean="0">
              <a:solidFill>
                <a:srgbClr val="002060"/>
              </a:solidFill>
            </a:rPr>
            <a:t>из следующих источников: доходов от оказания медицинских услуг в рамках ГОБМП и ОСМС; бюджетного финансирования государственного образовательного заказа, финансирования научной деятельности, доходов от оказания платных образовательных  и медицинских услуг , доходов, поступающих от спонсорской и благотворительной помощи</a:t>
          </a:r>
          <a:endParaRPr lang="ru-RU" sz="1500" dirty="0">
            <a:solidFill>
              <a:srgbClr val="002060"/>
            </a:solidFill>
          </a:endParaRPr>
        </a:p>
      </dgm:t>
    </dgm:pt>
    <dgm:pt modelId="{F0599185-1DDA-4C74-8744-32B06C3821CB}" type="parTrans" cxnId="{001E04D2-FD75-4F05-9649-66F6FA792C7F}">
      <dgm:prSet/>
      <dgm:spPr/>
      <dgm:t>
        <a:bodyPr/>
        <a:lstStyle/>
        <a:p>
          <a:endParaRPr lang="ru-RU" sz="1500"/>
        </a:p>
      </dgm:t>
    </dgm:pt>
    <dgm:pt modelId="{E5B33389-831A-41C9-BB8B-DAA42243CBAD}" type="sibTrans" cxnId="{001E04D2-FD75-4F05-9649-66F6FA792C7F}">
      <dgm:prSet/>
      <dgm:spPr/>
      <dgm:t>
        <a:bodyPr/>
        <a:lstStyle/>
        <a:p>
          <a:endParaRPr lang="ru-RU" sz="1500"/>
        </a:p>
      </dgm:t>
    </dgm:pt>
    <dgm:pt modelId="{3D5CFD53-6798-4F99-8F43-8A72C416977B}" type="pres">
      <dgm:prSet presAssocID="{A4A41AA6-5AA6-41CE-896C-D32731E44D2A}" presName="Name0" presStyleCnt="0">
        <dgm:presLayoutVars>
          <dgm:chMax val="7"/>
          <dgm:chPref val="7"/>
          <dgm:dir/>
        </dgm:presLayoutVars>
      </dgm:prSet>
      <dgm:spPr/>
    </dgm:pt>
    <dgm:pt modelId="{99F979F0-32D9-4424-B74F-0B4B219E8CDE}" type="pres">
      <dgm:prSet presAssocID="{A4A41AA6-5AA6-41CE-896C-D32731E44D2A}" presName="Name1" presStyleCnt="0"/>
      <dgm:spPr/>
    </dgm:pt>
    <dgm:pt modelId="{0DEFD700-0854-4BF8-B833-52FCD5BCD7D0}" type="pres">
      <dgm:prSet presAssocID="{A4A41AA6-5AA6-41CE-896C-D32731E44D2A}" presName="cycle" presStyleCnt="0"/>
      <dgm:spPr/>
    </dgm:pt>
    <dgm:pt modelId="{E4D437BA-0A33-4EC2-84C5-11318FB86A38}" type="pres">
      <dgm:prSet presAssocID="{A4A41AA6-5AA6-41CE-896C-D32731E44D2A}" presName="srcNode" presStyleLbl="node1" presStyleIdx="0" presStyleCnt="6"/>
      <dgm:spPr/>
    </dgm:pt>
    <dgm:pt modelId="{351154B0-7274-47B1-94EC-3BC3564FB367}" type="pres">
      <dgm:prSet presAssocID="{A4A41AA6-5AA6-41CE-896C-D32731E44D2A}" presName="conn" presStyleLbl="parChTrans1D2" presStyleIdx="0" presStyleCnt="1"/>
      <dgm:spPr/>
    </dgm:pt>
    <dgm:pt modelId="{BFB5F88B-FE50-42B6-BD1D-F856C5136EE7}" type="pres">
      <dgm:prSet presAssocID="{A4A41AA6-5AA6-41CE-896C-D32731E44D2A}" presName="extraNode" presStyleLbl="node1" presStyleIdx="0" presStyleCnt="6"/>
      <dgm:spPr/>
    </dgm:pt>
    <dgm:pt modelId="{06D7CFA6-1DD8-473B-B9F2-8F4AACCC4D58}" type="pres">
      <dgm:prSet presAssocID="{A4A41AA6-5AA6-41CE-896C-D32731E44D2A}" presName="dstNode" presStyleLbl="node1" presStyleIdx="0" presStyleCnt="6"/>
      <dgm:spPr/>
    </dgm:pt>
    <dgm:pt modelId="{0ED04A30-16AB-4527-A9C9-2E3A72E02658}" type="pres">
      <dgm:prSet presAssocID="{39F95D05-2D31-4435-9842-1515482469C8}" presName="text_1" presStyleLbl="node1" presStyleIdx="0" presStyleCnt="6" custScaleY="9980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37E0A7-3F8D-45F4-8040-838455ECD09C}" type="pres">
      <dgm:prSet presAssocID="{39F95D05-2D31-4435-9842-1515482469C8}" presName="accent_1" presStyleCnt="0"/>
      <dgm:spPr/>
    </dgm:pt>
    <dgm:pt modelId="{B849F0D9-50AC-46A8-A92C-CDE3FE651E7B}" type="pres">
      <dgm:prSet presAssocID="{39F95D05-2D31-4435-9842-1515482469C8}" presName="accentRepeatNode" presStyleLbl="solidFgAcc1" presStyleIdx="0" presStyleCnt="6"/>
      <dgm:spPr/>
    </dgm:pt>
    <dgm:pt modelId="{E17D5169-B7D4-4A00-B51C-1633F2ABBF2D}" type="pres">
      <dgm:prSet presAssocID="{D054141A-9AAC-4229-A3E2-DE4B8AF192C1}" presName="text_2" presStyleLbl="node1" presStyleIdx="1" presStyleCnt="6" custScaleY="152684" custLinFactNeighborX="-679" custLinFactNeighborY="-1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067684-FF7C-4F66-BDAF-C282FE3AE3C8}" type="pres">
      <dgm:prSet presAssocID="{D054141A-9AAC-4229-A3E2-DE4B8AF192C1}" presName="accent_2" presStyleCnt="0"/>
      <dgm:spPr/>
    </dgm:pt>
    <dgm:pt modelId="{3F6E89E5-5E22-4FAA-809D-CC502EDDAF2B}" type="pres">
      <dgm:prSet presAssocID="{D054141A-9AAC-4229-A3E2-DE4B8AF192C1}" presName="accentRepeatNode" presStyleLbl="solidFgAcc1" presStyleIdx="1" presStyleCnt="6" custLinFactNeighborX="-5697" custLinFactNeighborY="-11394"/>
      <dgm:spPr/>
    </dgm:pt>
    <dgm:pt modelId="{1BF3CA27-CD50-4A33-BEDB-DB79AFDE94A1}" type="pres">
      <dgm:prSet presAssocID="{A4A9FD0E-F433-4BCC-9B8D-0A3B0EC00988}" presName="text_3" presStyleLbl="node1" presStyleIdx="2" presStyleCnt="6" custScaleY="174003" custLinFactNeighborX="-695" custLinFactNeighborY="1186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F38C2-4B46-436B-8DD5-F6BC0E266142}" type="pres">
      <dgm:prSet presAssocID="{A4A9FD0E-F433-4BCC-9B8D-0A3B0EC00988}" presName="accent_3" presStyleCnt="0"/>
      <dgm:spPr/>
    </dgm:pt>
    <dgm:pt modelId="{4AEAFF6E-6FF6-4D15-9E35-4F0697C7E2EA}" type="pres">
      <dgm:prSet presAssocID="{A4A9FD0E-F433-4BCC-9B8D-0A3B0EC00988}" presName="accentRepeatNode" presStyleLbl="solidFgAcc1" presStyleIdx="2" presStyleCnt="6" custLinFactNeighborX="-5697" custLinFactNeighborY="9495"/>
      <dgm:spPr/>
    </dgm:pt>
    <dgm:pt modelId="{8272B734-F8B2-4CA7-8AFD-79857C94E4C5}" type="pres">
      <dgm:prSet presAssocID="{ED83F747-8FF3-462B-9EAA-F30C73ACE2D2}" presName="text_4" presStyleLbl="node1" presStyleIdx="3" presStyleCnt="6" custScaleY="116344" custLinFactNeighborX="832" custLinFactNeighborY="308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EA57D5-5918-48EF-AAB9-C93D7DF40656}" type="pres">
      <dgm:prSet presAssocID="{ED83F747-8FF3-462B-9EAA-F30C73ACE2D2}" presName="accent_4" presStyleCnt="0"/>
      <dgm:spPr/>
    </dgm:pt>
    <dgm:pt modelId="{B2553246-F326-4584-974A-5BC2CF5607A5}" type="pres">
      <dgm:prSet presAssocID="{ED83F747-8FF3-462B-9EAA-F30C73ACE2D2}" presName="accentRepeatNode" presStyleLbl="solidFgAcc1" presStyleIdx="3" presStyleCnt="6" custLinFactNeighborX="1899" custLinFactNeighborY="18990"/>
      <dgm:spPr/>
    </dgm:pt>
    <dgm:pt modelId="{9926F2F3-FAE4-4EA7-B5D0-D220C5AE3B36}" type="pres">
      <dgm:prSet presAssocID="{6DE2ACEB-4C6B-4BB2-B8AC-14B87F7F1E20}" presName="text_5" presStyleLbl="node1" presStyleIdx="4" presStyleCnt="6" custScaleY="112409" custLinFactNeighborX="-679" custLinFactNeighborY="189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AF5B0-B4F2-4380-9A09-5FF1DB218783}" type="pres">
      <dgm:prSet presAssocID="{6DE2ACEB-4C6B-4BB2-B8AC-14B87F7F1E20}" presName="accent_5" presStyleCnt="0"/>
      <dgm:spPr/>
    </dgm:pt>
    <dgm:pt modelId="{913C6B10-C80D-4FD5-B8A7-E35850F3DF7A}" type="pres">
      <dgm:prSet presAssocID="{6DE2ACEB-4C6B-4BB2-B8AC-14B87F7F1E20}" presName="accentRepeatNode" presStyleLbl="solidFgAcc1" presStyleIdx="4" presStyleCnt="6" custLinFactNeighborX="-1899" custLinFactNeighborY="7596"/>
      <dgm:spPr/>
    </dgm:pt>
    <dgm:pt modelId="{36324478-ACF6-419C-AC83-ADB783C91C69}" type="pres">
      <dgm:prSet presAssocID="{7F617367-D20F-4605-A9B0-8040F9F48F4E}" presName="text_6" presStyleLbl="node1" presStyleIdx="5" presStyleCnt="6" custScaleY="127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358D7B-9EE6-4FD5-B7AE-59F8D0B5DA3C}" type="pres">
      <dgm:prSet presAssocID="{7F617367-D20F-4605-A9B0-8040F9F48F4E}" presName="accent_6" presStyleCnt="0"/>
      <dgm:spPr/>
    </dgm:pt>
    <dgm:pt modelId="{B9E807F5-7242-4A5B-AAAE-57591D929661}" type="pres">
      <dgm:prSet presAssocID="{7F617367-D20F-4605-A9B0-8040F9F48F4E}" presName="accentRepeatNode" presStyleLbl="solidFgAcc1" presStyleIdx="5" presStyleCnt="6"/>
      <dgm:spPr/>
    </dgm:pt>
  </dgm:ptLst>
  <dgm:cxnLst>
    <dgm:cxn modelId="{7E8429AF-3654-48F7-980B-B4C4C2E67FDA}" srcId="{A4A41AA6-5AA6-41CE-896C-D32731E44D2A}" destId="{ED83F747-8FF3-462B-9EAA-F30C73ACE2D2}" srcOrd="3" destOrd="0" parTransId="{70EC3A10-BC0C-424F-BF78-BFCA3ADC1334}" sibTransId="{BD4F6049-22BC-45DB-9FF7-00897F060A23}"/>
    <dgm:cxn modelId="{E627BCA9-7E6D-401B-A020-E7076BA3FA32}" type="presOf" srcId="{D054141A-9AAC-4229-A3E2-DE4B8AF192C1}" destId="{E17D5169-B7D4-4A00-B51C-1633F2ABBF2D}" srcOrd="0" destOrd="0" presId="urn:microsoft.com/office/officeart/2008/layout/VerticalCurvedList"/>
    <dgm:cxn modelId="{A35FCD5E-3860-4DDB-BFDF-9D987508E6F9}" srcId="{A4A41AA6-5AA6-41CE-896C-D32731E44D2A}" destId="{6DE2ACEB-4C6B-4BB2-B8AC-14B87F7F1E20}" srcOrd="4" destOrd="0" parTransId="{3F75D830-A622-45EF-9F54-24D6A5436515}" sibTransId="{44414A2B-5AFF-449F-983E-711B77F06F33}"/>
    <dgm:cxn modelId="{E678FC9A-77DF-49D4-9421-EA2B17C86FB4}" type="presOf" srcId="{6DE2ACEB-4C6B-4BB2-B8AC-14B87F7F1E20}" destId="{9926F2F3-FAE4-4EA7-B5D0-D220C5AE3B36}" srcOrd="0" destOrd="0" presId="urn:microsoft.com/office/officeart/2008/layout/VerticalCurvedList"/>
    <dgm:cxn modelId="{E97D0F4A-9BC5-410C-9709-AE4CA9836499}" srcId="{A4A41AA6-5AA6-41CE-896C-D32731E44D2A}" destId="{A4A9FD0E-F433-4BCC-9B8D-0A3B0EC00988}" srcOrd="2" destOrd="0" parTransId="{D877FCBF-81D5-4DF0-82BE-B9BE447A139A}" sibTransId="{DBA1E954-5C01-4F5B-A020-55E4ECF5564F}"/>
    <dgm:cxn modelId="{51ECA07D-175E-4D83-97E7-2C3ED25297BC}" type="presOf" srcId="{39F95D05-2D31-4435-9842-1515482469C8}" destId="{0ED04A30-16AB-4527-A9C9-2E3A72E02658}" srcOrd="0" destOrd="0" presId="urn:microsoft.com/office/officeart/2008/layout/VerticalCurvedList"/>
    <dgm:cxn modelId="{12634472-E147-43B1-92B2-3B5919A334CE}" type="presOf" srcId="{A4A41AA6-5AA6-41CE-896C-D32731E44D2A}" destId="{3D5CFD53-6798-4F99-8F43-8A72C416977B}" srcOrd="0" destOrd="0" presId="urn:microsoft.com/office/officeart/2008/layout/VerticalCurvedList"/>
    <dgm:cxn modelId="{C86D9FFA-8AC5-4422-B306-7E32A6FE464B}" type="presOf" srcId="{ED83F747-8FF3-462B-9EAA-F30C73ACE2D2}" destId="{8272B734-F8B2-4CA7-8AFD-79857C94E4C5}" srcOrd="0" destOrd="0" presId="urn:microsoft.com/office/officeart/2008/layout/VerticalCurvedList"/>
    <dgm:cxn modelId="{07C47FBF-6A2C-49EF-9627-EC7F8EDCE753}" type="presOf" srcId="{AC428D4E-296C-4EE7-96C0-1824D3A44B7E}" destId="{351154B0-7274-47B1-94EC-3BC3564FB367}" srcOrd="0" destOrd="0" presId="urn:microsoft.com/office/officeart/2008/layout/VerticalCurvedList"/>
    <dgm:cxn modelId="{001E04D2-FD75-4F05-9649-66F6FA792C7F}" srcId="{A4A41AA6-5AA6-41CE-896C-D32731E44D2A}" destId="{7F617367-D20F-4605-A9B0-8040F9F48F4E}" srcOrd="5" destOrd="0" parTransId="{F0599185-1DDA-4C74-8744-32B06C3821CB}" sibTransId="{E5B33389-831A-41C9-BB8B-DAA42243CBAD}"/>
    <dgm:cxn modelId="{0AB25DB6-1D32-4931-9124-29C46F8715B5}" type="presOf" srcId="{7F617367-D20F-4605-A9B0-8040F9F48F4E}" destId="{36324478-ACF6-419C-AC83-ADB783C91C69}" srcOrd="0" destOrd="0" presId="urn:microsoft.com/office/officeart/2008/layout/VerticalCurvedList"/>
    <dgm:cxn modelId="{552A21B1-B375-4121-AAC2-CDCF30C1AFE3}" srcId="{A4A41AA6-5AA6-41CE-896C-D32731E44D2A}" destId="{39F95D05-2D31-4435-9842-1515482469C8}" srcOrd="0" destOrd="0" parTransId="{97007F3D-F76A-4277-BD45-322193B8BF8E}" sibTransId="{AC428D4E-296C-4EE7-96C0-1824D3A44B7E}"/>
    <dgm:cxn modelId="{905D5C04-9D06-4612-A403-50C04314680E}" type="presOf" srcId="{A4A9FD0E-F433-4BCC-9B8D-0A3B0EC00988}" destId="{1BF3CA27-CD50-4A33-BEDB-DB79AFDE94A1}" srcOrd="0" destOrd="0" presId="urn:microsoft.com/office/officeart/2008/layout/VerticalCurvedList"/>
    <dgm:cxn modelId="{B87D372E-2D31-46F2-8023-F0541E7EFE18}" srcId="{A4A41AA6-5AA6-41CE-896C-D32731E44D2A}" destId="{D054141A-9AAC-4229-A3E2-DE4B8AF192C1}" srcOrd="1" destOrd="0" parTransId="{4BEB4DF5-1FA8-40EE-B52C-34ABDE70ABE3}" sibTransId="{EEB46FD7-E77B-463D-8A63-C2D92805C94B}"/>
    <dgm:cxn modelId="{FB0478CE-FD00-456C-9F78-98E1F62A79ED}" type="presParOf" srcId="{3D5CFD53-6798-4F99-8F43-8A72C416977B}" destId="{99F979F0-32D9-4424-B74F-0B4B219E8CDE}" srcOrd="0" destOrd="0" presId="urn:microsoft.com/office/officeart/2008/layout/VerticalCurvedList"/>
    <dgm:cxn modelId="{4FE5F1C6-8316-4EC2-88A8-6C423C6B24FB}" type="presParOf" srcId="{99F979F0-32D9-4424-B74F-0B4B219E8CDE}" destId="{0DEFD700-0854-4BF8-B833-52FCD5BCD7D0}" srcOrd="0" destOrd="0" presId="urn:microsoft.com/office/officeart/2008/layout/VerticalCurvedList"/>
    <dgm:cxn modelId="{8141C37D-565F-4D89-AC72-346059859EE5}" type="presParOf" srcId="{0DEFD700-0854-4BF8-B833-52FCD5BCD7D0}" destId="{E4D437BA-0A33-4EC2-84C5-11318FB86A38}" srcOrd="0" destOrd="0" presId="urn:microsoft.com/office/officeart/2008/layout/VerticalCurvedList"/>
    <dgm:cxn modelId="{AEF56E4D-62E9-4CCB-86E5-11CBBDFC5663}" type="presParOf" srcId="{0DEFD700-0854-4BF8-B833-52FCD5BCD7D0}" destId="{351154B0-7274-47B1-94EC-3BC3564FB367}" srcOrd="1" destOrd="0" presId="urn:microsoft.com/office/officeart/2008/layout/VerticalCurvedList"/>
    <dgm:cxn modelId="{EADC9B89-584F-443F-BB5E-F1A772B2EA84}" type="presParOf" srcId="{0DEFD700-0854-4BF8-B833-52FCD5BCD7D0}" destId="{BFB5F88B-FE50-42B6-BD1D-F856C5136EE7}" srcOrd="2" destOrd="0" presId="urn:microsoft.com/office/officeart/2008/layout/VerticalCurvedList"/>
    <dgm:cxn modelId="{00CC62D5-4568-4577-B047-FE964D821719}" type="presParOf" srcId="{0DEFD700-0854-4BF8-B833-52FCD5BCD7D0}" destId="{06D7CFA6-1DD8-473B-B9F2-8F4AACCC4D58}" srcOrd="3" destOrd="0" presId="urn:microsoft.com/office/officeart/2008/layout/VerticalCurvedList"/>
    <dgm:cxn modelId="{4FCD2C41-5382-4E69-A14E-9DFBB3EFE52D}" type="presParOf" srcId="{99F979F0-32D9-4424-B74F-0B4B219E8CDE}" destId="{0ED04A30-16AB-4527-A9C9-2E3A72E02658}" srcOrd="1" destOrd="0" presId="urn:microsoft.com/office/officeart/2008/layout/VerticalCurvedList"/>
    <dgm:cxn modelId="{D5FCEDBC-08AE-4B3C-BC5C-687F0EA183C1}" type="presParOf" srcId="{99F979F0-32D9-4424-B74F-0B4B219E8CDE}" destId="{0D37E0A7-3F8D-45F4-8040-838455ECD09C}" srcOrd="2" destOrd="0" presId="urn:microsoft.com/office/officeart/2008/layout/VerticalCurvedList"/>
    <dgm:cxn modelId="{BBAC209C-AF53-4C51-AE33-90CE1B1A9AAE}" type="presParOf" srcId="{0D37E0A7-3F8D-45F4-8040-838455ECD09C}" destId="{B849F0D9-50AC-46A8-A92C-CDE3FE651E7B}" srcOrd="0" destOrd="0" presId="urn:microsoft.com/office/officeart/2008/layout/VerticalCurvedList"/>
    <dgm:cxn modelId="{43497AF6-5B6C-4063-8478-E54ABF73E60A}" type="presParOf" srcId="{99F979F0-32D9-4424-B74F-0B4B219E8CDE}" destId="{E17D5169-B7D4-4A00-B51C-1633F2ABBF2D}" srcOrd="3" destOrd="0" presId="urn:microsoft.com/office/officeart/2008/layout/VerticalCurvedList"/>
    <dgm:cxn modelId="{A05130AB-A929-43BA-8D50-CE56DAE07F56}" type="presParOf" srcId="{99F979F0-32D9-4424-B74F-0B4B219E8CDE}" destId="{FB067684-FF7C-4F66-BDAF-C282FE3AE3C8}" srcOrd="4" destOrd="0" presId="urn:microsoft.com/office/officeart/2008/layout/VerticalCurvedList"/>
    <dgm:cxn modelId="{A64BBF57-9B32-4D39-9BEC-2208E047261E}" type="presParOf" srcId="{FB067684-FF7C-4F66-BDAF-C282FE3AE3C8}" destId="{3F6E89E5-5E22-4FAA-809D-CC502EDDAF2B}" srcOrd="0" destOrd="0" presId="urn:microsoft.com/office/officeart/2008/layout/VerticalCurvedList"/>
    <dgm:cxn modelId="{6AE3B205-46E7-425F-8238-C75F5C627A56}" type="presParOf" srcId="{99F979F0-32D9-4424-B74F-0B4B219E8CDE}" destId="{1BF3CA27-CD50-4A33-BEDB-DB79AFDE94A1}" srcOrd="5" destOrd="0" presId="urn:microsoft.com/office/officeart/2008/layout/VerticalCurvedList"/>
    <dgm:cxn modelId="{4BD83885-4E46-41FA-B0B8-F6D6B0201414}" type="presParOf" srcId="{99F979F0-32D9-4424-B74F-0B4B219E8CDE}" destId="{21EF38C2-4B46-436B-8DD5-F6BC0E266142}" srcOrd="6" destOrd="0" presId="urn:microsoft.com/office/officeart/2008/layout/VerticalCurvedList"/>
    <dgm:cxn modelId="{16EC071B-FBED-427D-94EC-F0A9CA02E77C}" type="presParOf" srcId="{21EF38C2-4B46-436B-8DD5-F6BC0E266142}" destId="{4AEAFF6E-6FF6-4D15-9E35-4F0697C7E2EA}" srcOrd="0" destOrd="0" presId="urn:microsoft.com/office/officeart/2008/layout/VerticalCurvedList"/>
    <dgm:cxn modelId="{B34CADE1-00CD-43D4-96C3-1FAE1D3D9AB6}" type="presParOf" srcId="{99F979F0-32D9-4424-B74F-0B4B219E8CDE}" destId="{8272B734-F8B2-4CA7-8AFD-79857C94E4C5}" srcOrd="7" destOrd="0" presId="urn:microsoft.com/office/officeart/2008/layout/VerticalCurvedList"/>
    <dgm:cxn modelId="{44DA431E-46D2-4E8F-B573-5BD7BAC3D85B}" type="presParOf" srcId="{99F979F0-32D9-4424-B74F-0B4B219E8CDE}" destId="{32EA57D5-5918-48EF-AAB9-C93D7DF40656}" srcOrd="8" destOrd="0" presId="urn:microsoft.com/office/officeart/2008/layout/VerticalCurvedList"/>
    <dgm:cxn modelId="{2178946C-8963-4BBE-B475-DEDDFD701C29}" type="presParOf" srcId="{32EA57D5-5918-48EF-AAB9-C93D7DF40656}" destId="{B2553246-F326-4584-974A-5BC2CF5607A5}" srcOrd="0" destOrd="0" presId="urn:microsoft.com/office/officeart/2008/layout/VerticalCurvedList"/>
    <dgm:cxn modelId="{CFF26BD5-2F48-4712-8443-E10581719266}" type="presParOf" srcId="{99F979F0-32D9-4424-B74F-0B4B219E8CDE}" destId="{9926F2F3-FAE4-4EA7-B5D0-D220C5AE3B36}" srcOrd="9" destOrd="0" presId="urn:microsoft.com/office/officeart/2008/layout/VerticalCurvedList"/>
    <dgm:cxn modelId="{FD69E2F3-B41B-4243-8BC0-FAF8FD061C50}" type="presParOf" srcId="{99F979F0-32D9-4424-B74F-0B4B219E8CDE}" destId="{198AF5B0-B4F2-4380-9A09-5FF1DB218783}" srcOrd="10" destOrd="0" presId="urn:microsoft.com/office/officeart/2008/layout/VerticalCurvedList"/>
    <dgm:cxn modelId="{E455FA11-F9D8-470B-920C-DCE2B6B239CA}" type="presParOf" srcId="{198AF5B0-B4F2-4380-9A09-5FF1DB218783}" destId="{913C6B10-C80D-4FD5-B8A7-E35850F3DF7A}" srcOrd="0" destOrd="0" presId="urn:microsoft.com/office/officeart/2008/layout/VerticalCurvedList"/>
    <dgm:cxn modelId="{EAB08039-B46A-42F5-96E0-B31C552B0F4E}" type="presParOf" srcId="{99F979F0-32D9-4424-B74F-0B4B219E8CDE}" destId="{36324478-ACF6-419C-AC83-ADB783C91C69}" srcOrd="11" destOrd="0" presId="urn:microsoft.com/office/officeart/2008/layout/VerticalCurvedList"/>
    <dgm:cxn modelId="{A7FBF390-E927-4746-B4A2-D13E24E17557}" type="presParOf" srcId="{99F979F0-32D9-4424-B74F-0B4B219E8CDE}" destId="{0E358D7B-9EE6-4FD5-B7AE-59F8D0B5DA3C}" srcOrd="12" destOrd="0" presId="urn:microsoft.com/office/officeart/2008/layout/VerticalCurvedList"/>
    <dgm:cxn modelId="{872F8383-8196-48EC-BE44-AF5AEB95D9BD}" type="presParOf" srcId="{0E358D7B-9EE6-4FD5-B7AE-59F8D0B5DA3C}" destId="{B9E807F5-7242-4A5B-AAAE-57591D929661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9F77D76-70E8-4A23-88E7-4E1E7B4BDE1D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D4840CD-0FFB-475B-8E3C-A288A9D19290}">
      <dgm:prSet phldrT="[Текст]"/>
      <dgm:spPr/>
      <dgm:t>
        <a:bodyPr/>
        <a:lstStyle/>
        <a:p>
          <a:r>
            <a:rPr lang="ru-RU" dirty="0" smtClean="0"/>
            <a:t>ВУЗ</a:t>
          </a:r>
          <a:endParaRPr lang="ru-RU" dirty="0"/>
        </a:p>
      </dgm:t>
    </dgm:pt>
    <dgm:pt modelId="{3423E9FF-D6BC-45F8-A12D-B4A5E20212C2}" type="parTrans" cxnId="{630583D9-C00C-48BC-A4AA-41EA22E6BF61}">
      <dgm:prSet/>
      <dgm:spPr/>
      <dgm:t>
        <a:bodyPr/>
        <a:lstStyle/>
        <a:p>
          <a:endParaRPr lang="ru-RU"/>
        </a:p>
      </dgm:t>
    </dgm:pt>
    <dgm:pt modelId="{41A125ED-142C-4EC4-97A4-A631F23429F8}" type="sibTrans" cxnId="{630583D9-C00C-48BC-A4AA-41EA22E6BF61}">
      <dgm:prSet/>
      <dgm:spPr/>
      <dgm:t>
        <a:bodyPr/>
        <a:lstStyle/>
        <a:p>
          <a:endParaRPr lang="ru-RU"/>
        </a:p>
      </dgm:t>
    </dgm:pt>
    <dgm:pt modelId="{3CE0C08C-9204-4D52-9628-2B9E800DFCC9}">
      <dgm:prSet phldrT="[Текст]"/>
      <dgm:spPr/>
      <dgm:t>
        <a:bodyPr/>
        <a:lstStyle/>
        <a:p>
          <a:r>
            <a:rPr lang="ru-RU" dirty="0" smtClean="0"/>
            <a:t>МО</a:t>
          </a:r>
          <a:endParaRPr lang="ru-RU" dirty="0"/>
        </a:p>
      </dgm:t>
    </dgm:pt>
    <dgm:pt modelId="{0E9B79E2-C5DE-44EC-A390-AD8B9DE43B19}" type="parTrans" cxnId="{D07BFB8A-3505-4C50-B309-831D258F92DC}">
      <dgm:prSet/>
      <dgm:spPr/>
      <dgm:t>
        <a:bodyPr/>
        <a:lstStyle/>
        <a:p>
          <a:endParaRPr lang="ru-RU"/>
        </a:p>
      </dgm:t>
    </dgm:pt>
    <dgm:pt modelId="{2A681CC3-724F-415A-A31C-3F3DF1CA1F31}" type="sibTrans" cxnId="{D07BFB8A-3505-4C50-B309-831D258F92DC}">
      <dgm:prSet/>
      <dgm:spPr/>
      <dgm:t>
        <a:bodyPr/>
        <a:lstStyle/>
        <a:p>
          <a:endParaRPr lang="ru-RU"/>
        </a:p>
      </dgm:t>
    </dgm:pt>
    <dgm:pt modelId="{AD0EC8F9-4979-4062-BB23-4B6C6F9C564C}">
      <dgm:prSet phldrT="[Текст]"/>
      <dgm:spPr/>
      <dgm:t>
        <a:bodyPr/>
        <a:lstStyle/>
        <a:p>
          <a:r>
            <a:rPr lang="ru-RU" dirty="0" smtClean="0"/>
            <a:t>НИИ, НЦ</a:t>
          </a:r>
          <a:endParaRPr lang="ru-RU" dirty="0"/>
        </a:p>
      </dgm:t>
    </dgm:pt>
    <dgm:pt modelId="{D49D1F86-0439-4C20-A42F-4BA8782A3085}" type="parTrans" cxnId="{192CB77A-A8AC-4DFF-AFFE-DE13155D2308}">
      <dgm:prSet/>
      <dgm:spPr/>
      <dgm:t>
        <a:bodyPr/>
        <a:lstStyle/>
        <a:p>
          <a:endParaRPr lang="ru-RU"/>
        </a:p>
      </dgm:t>
    </dgm:pt>
    <dgm:pt modelId="{8303EC77-700A-4867-9D95-78B9EBD7A9FF}" type="sibTrans" cxnId="{192CB77A-A8AC-4DFF-AFFE-DE13155D2308}">
      <dgm:prSet/>
      <dgm:spPr/>
      <dgm:t>
        <a:bodyPr/>
        <a:lstStyle/>
        <a:p>
          <a:endParaRPr lang="ru-RU"/>
        </a:p>
      </dgm:t>
    </dgm:pt>
    <dgm:pt modelId="{2728EFE6-7753-43C4-8244-141FD17A86CB}" type="pres">
      <dgm:prSet presAssocID="{E9F77D76-70E8-4A23-88E7-4E1E7B4BDE1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78C71B-1EF0-41C3-836A-1C7B66D2D097}" type="pres">
      <dgm:prSet presAssocID="{3D4840CD-0FFB-475B-8E3C-A288A9D192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48F644-D164-4420-8465-D563BC8D016A}" type="pres">
      <dgm:prSet presAssocID="{41A125ED-142C-4EC4-97A4-A631F23429F8}" presName="sibTrans" presStyleLbl="sibTrans2D1" presStyleIdx="0" presStyleCnt="3" custLinFactNeighborX="72317" custLinFactNeighborY="-33724"/>
      <dgm:spPr/>
      <dgm:t>
        <a:bodyPr/>
        <a:lstStyle/>
        <a:p>
          <a:endParaRPr lang="ru-RU"/>
        </a:p>
      </dgm:t>
    </dgm:pt>
    <dgm:pt modelId="{EB8CD2FF-D52F-4D6C-98A7-5652A514C5B0}" type="pres">
      <dgm:prSet presAssocID="{41A125ED-142C-4EC4-97A4-A631F23429F8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6043150C-F6D2-4E33-B337-C027A5721A6B}" type="pres">
      <dgm:prSet presAssocID="{3CE0C08C-9204-4D52-9628-2B9E800DFCC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679B71-19E4-46C5-BAEE-BA96A96AD87A}" type="pres">
      <dgm:prSet presAssocID="{2A681CC3-724F-415A-A31C-3F3DF1CA1F31}" presName="sibTrans" presStyleLbl="sibTrans2D1" presStyleIdx="1" presStyleCnt="3"/>
      <dgm:spPr/>
      <dgm:t>
        <a:bodyPr/>
        <a:lstStyle/>
        <a:p>
          <a:endParaRPr lang="ru-RU"/>
        </a:p>
      </dgm:t>
    </dgm:pt>
    <dgm:pt modelId="{46992719-CE86-40B0-AD26-EA9788F69F4F}" type="pres">
      <dgm:prSet presAssocID="{2A681CC3-724F-415A-A31C-3F3DF1CA1F31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2EB18099-F1E5-4DA7-A320-C5E17CB8EAC0}" type="pres">
      <dgm:prSet presAssocID="{AD0EC8F9-4979-4062-BB23-4B6C6F9C564C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29B9D0-1020-4BCC-B176-62CC9B0AA3D6}" type="pres">
      <dgm:prSet presAssocID="{8303EC77-700A-4867-9D95-78B9EBD7A9FF}" presName="sibTrans" presStyleLbl="sibTrans2D1" presStyleIdx="2" presStyleCnt="3" custLinFactNeighborX="-63501" custLinFactNeighborY="-70476"/>
      <dgm:spPr/>
      <dgm:t>
        <a:bodyPr/>
        <a:lstStyle/>
        <a:p>
          <a:endParaRPr lang="ru-RU"/>
        </a:p>
      </dgm:t>
    </dgm:pt>
    <dgm:pt modelId="{9CEB6224-2ED9-4197-BE9C-91FE00F3DAA4}" type="pres">
      <dgm:prSet presAssocID="{8303EC77-700A-4867-9D95-78B9EBD7A9FF}" presName="connectorText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630583D9-C00C-48BC-A4AA-41EA22E6BF61}" srcId="{E9F77D76-70E8-4A23-88E7-4E1E7B4BDE1D}" destId="{3D4840CD-0FFB-475B-8E3C-A288A9D19290}" srcOrd="0" destOrd="0" parTransId="{3423E9FF-D6BC-45F8-A12D-B4A5E20212C2}" sibTransId="{41A125ED-142C-4EC4-97A4-A631F23429F8}"/>
    <dgm:cxn modelId="{F0B4EA4F-2FD0-4EED-B340-C4C5DB863177}" type="presOf" srcId="{E9F77D76-70E8-4A23-88E7-4E1E7B4BDE1D}" destId="{2728EFE6-7753-43C4-8244-141FD17A86CB}" srcOrd="0" destOrd="0" presId="urn:microsoft.com/office/officeart/2005/8/layout/cycle7"/>
    <dgm:cxn modelId="{EB2D9CA5-F222-4DA6-843A-4E79086B5487}" type="presOf" srcId="{3D4840CD-0FFB-475B-8E3C-A288A9D19290}" destId="{F078C71B-1EF0-41C3-836A-1C7B66D2D097}" srcOrd="0" destOrd="0" presId="urn:microsoft.com/office/officeart/2005/8/layout/cycle7"/>
    <dgm:cxn modelId="{B1997794-4AF8-43F6-8270-58802507025A}" type="presOf" srcId="{8303EC77-700A-4867-9D95-78B9EBD7A9FF}" destId="{9CEB6224-2ED9-4197-BE9C-91FE00F3DAA4}" srcOrd="1" destOrd="0" presId="urn:microsoft.com/office/officeart/2005/8/layout/cycle7"/>
    <dgm:cxn modelId="{C53D74F2-7E9D-44C8-8767-58B16AD856B5}" type="presOf" srcId="{41A125ED-142C-4EC4-97A4-A631F23429F8}" destId="{2F48F644-D164-4420-8465-D563BC8D016A}" srcOrd="0" destOrd="0" presId="urn:microsoft.com/office/officeart/2005/8/layout/cycle7"/>
    <dgm:cxn modelId="{1F30ABC2-A5F3-4199-86EA-424ED693EAD1}" type="presOf" srcId="{41A125ED-142C-4EC4-97A4-A631F23429F8}" destId="{EB8CD2FF-D52F-4D6C-98A7-5652A514C5B0}" srcOrd="1" destOrd="0" presId="urn:microsoft.com/office/officeart/2005/8/layout/cycle7"/>
    <dgm:cxn modelId="{D07BFB8A-3505-4C50-B309-831D258F92DC}" srcId="{E9F77D76-70E8-4A23-88E7-4E1E7B4BDE1D}" destId="{3CE0C08C-9204-4D52-9628-2B9E800DFCC9}" srcOrd="1" destOrd="0" parTransId="{0E9B79E2-C5DE-44EC-A390-AD8B9DE43B19}" sibTransId="{2A681CC3-724F-415A-A31C-3F3DF1CA1F31}"/>
    <dgm:cxn modelId="{A1746A18-0FD7-4DE1-8321-A49AB6D63E4A}" type="presOf" srcId="{3CE0C08C-9204-4D52-9628-2B9E800DFCC9}" destId="{6043150C-F6D2-4E33-B337-C027A5721A6B}" srcOrd="0" destOrd="0" presId="urn:microsoft.com/office/officeart/2005/8/layout/cycle7"/>
    <dgm:cxn modelId="{4664A0A2-9E79-49EC-AAA0-CE05FCA449DD}" type="presOf" srcId="{2A681CC3-724F-415A-A31C-3F3DF1CA1F31}" destId="{46992719-CE86-40B0-AD26-EA9788F69F4F}" srcOrd="1" destOrd="0" presId="urn:microsoft.com/office/officeart/2005/8/layout/cycle7"/>
    <dgm:cxn modelId="{D31B42BE-FDB6-42B3-8EF6-5B0A39558E35}" type="presOf" srcId="{2A681CC3-724F-415A-A31C-3F3DF1CA1F31}" destId="{EC679B71-19E4-46C5-BAEE-BA96A96AD87A}" srcOrd="0" destOrd="0" presId="urn:microsoft.com/office/officeart/2005/8/layout/cycle7"/>
    <dgm:cxn modelId="{F11BF43C-64CC-448A-B28F-14F806CA087A}" type="presOf" srcId="{8303EC77-700A-4867-9D95-78B9EBD7A9FF}" destId="{0629B9D0-1020-4BCC-B176-62CC9B0AA3D6}" srcOrd="0" destOrd="0" presId="urn:microsoft.com/office/officeart/2005/8/layout/cycle7"/>
    <dgm:cxn modelId="{192CB77A-A8AC-4DFF-AFFE-DE13155D2308}" srcId="{E9F77D76-70E8-4A23-88E7-4E1E7B4BDE1D}" destId="{AD0EC8F9-4979-4062-BB23-4B6C6F9C564C}" srcOrd="2" destOrd="0" parTransId="{D49D1F86-0439-4C20-A42F-4BA8782A3085}" sibTransId="{8303EC77-700A-4867-9D95-78B9EBD7A9FF}"/>
    <dgm:cxn modelId="{1A194DFC-A36D-4326-84EB-B96BF088C306}" type="presOf" srcId="{AD0EC8F9-4979-4062-BB23-4B6C6F9C564C}" destId="{2EB18099-F1E5-4DA7-A320-C5E17CB8EAC0}" srcOrd="0" destOrd="0" presId="urn:microsoft.com/office/officeart/2005/8/layout/cycle7"/>
    <dgm:cxn modelId="{9556DADD-79B6-47F9-8051-C377177C13C0}" type="presParOf" srcId="{2728EFE6-7753-43C4-8244-141FD17A86CB}" destId="{F078C71B-1EF0-41C3-836A-1C7B66D2D097}" srcOrd="0" destOrd="0" presId="urn:microsoft.com/office/officeart/2005/8/layout/cycle7"/>
    <dgm:cxn modelId="{48684812-FDAA-4069-BA81-3B75174BD114}" type="presParOf" srcId="{2728EFE6-7753-43C4-8244-141FD17A86CB}" destId="{2F48F644-D164-4420-8465-D563BC8D016A}" srcOrd="1" destOrd="0" presId="urn:microsoft.com/office/officeart/2005/8/layout/cycle7"/>
    <dgm:cxn modelId="{18BCA6B8-35AB-4B48-A258-0F619D1BFA16}" type="presParOf" srcId="{2F48F644-D164-4420-8465-D563BC8D016A}" destId="{EB8CD2FF-D52F-4D6C-98A7-5652A514C5B0}" srcOrd="0" destOrd="0" presId="urn:microsoft.com/office/officeart/2005/8/layout/cycle7"/>
    <dgm:cxn modelId="{2319343C-2F8B-45BC-BBA8-E889DEAF6B64}" type="presParOf" srcId="{2728EFE6-7753-43C4-8244-141FD17A86CB}" destId="{6043150C-F6D2-4E33-B337-C027A5721A6B}" srcOrd="2" destOrd="0" presId="urn:microsoft.com/office/officeart/2005/8/layout/cycle7"/>
    <dgm:cxn modelId="{5340AC02-10BF-4D4F-B393-5BD8DA80C1FD}" type="presParOf" srcId="{2728EFE6-7753-43C4-8244-141FD17A86CB}" destId="{EC679B71-19E4-46C5-BAEE-BA96A96AD87A}" srcOrd="3" destOrd="0" presId="urn:microsoft.com/office/officeart/2005/8/layout/cycle7"/>
    <dgm:cxn modelId="{ADF20CDF-185D-48B1-8D62-EB3A4F35F718}" type="presParOf" srcId="{EC679B71-19E4-46C5-BAEE-BA96A96AD87A}" destId="{46992719-CE86-40B0-AD26-EA9788F69F4F}" srcOrd="0" destOrd="0" presId="urn:microsoft.com/office/officeart/2005/8/layout/cycle7"/>
    <dgm:cxn modelId="{95AF2CA8-8576-4CA2-B646-9D9E58707479}" type="presParOf" srcId="{2728EFE6-7753-43C4-8244-141FD17A86CB}" destId="{2EB18099-F1E5-4DA7-A320-C5E17CB8EAC0}" srcOrd="4" destOrd="0" presId="urn:microsoft.com/office/officeart/2005/8/layout/cycle7"/>
    <dgm:cxn modelId="{6AABE130-C671-4282-AE76-C7C4F3BB444D}" type="presParOf" srcId="{2728EFE6-7753-43C4-8244-141FD17A86CB}" destId="{0629B9D0-1020-4BCC-B176-62CC9B0AA3D6}" srcOrd="5" destOrd="0" presId="urn:microsoft.com/office/officeart/2005/8/layout/cycle7"/>
    <dgm:cxn modelId="{44806F40-93FC-4D05-A0F2-AD34C523B794}" type="presParOf" srcId="{0629B9D0-1020-4BCC-B176-62CC9B0AA3D6}" destId="{9CEB6224-2ED9-4197-BE9C-91FE00F3DAA4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270157E-61F9-49CB-8259-8349CE85638E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5009EBCD-6C71-40D8-B495-015FEE197402}">
      <dgm:prSet phldrT="[Текст]"/>
      <dgm:spPr/>
      <dgm:t>
        <a:bodyPr/>
        <a:lstStyle/>
        <a:p>
          <a:r>
            <a:rPr lang="ru-RU" dirty="0" smtClean="0"/>
            <a:t>НИИ, НЦ</a:t>
          </a:r>
          <a:endParaRPr lang="ru-RU" dirty="0"/>
        </a:p>
      </dgm:t>
    </dgm:pt>
    <dgm:pt modelId="{DA7BE69E-0730-48AA-ACF7-69CEF18F6922}" type="parTrans" cxnId="{2C19406F-F059-4E2E-A356-0C02BFA57B72}">
      <dgm:prSet/>
      <dgm:spPr/>
      <dgm:t>
        <a:bodyPr/>
        <a:lstStyle/>
        <a:p>
          <a:endParaRPr lang="ru-RU"/>
        </a:p>
      </dgm:t>
    </dgm:pt>
    <dgm:pt modelId="{CA48B993-EEE5-4685-9DC4-905784191750}" type="sibTrans" cxnId="{2C19406F-F059-4E2E-A356-0C02BFA57B72}">
      <dgm:prSet/>
      <dgm:spPr/>
      <dgm:t>
        <a:bodyPr/>
        <a:lstStyle/>
        <a:p>
          <a:endParaRPr lang="ru-RU"/>
        </a:p>
      </dgm:t>
    </dgm:pt>
    <dgm:pt modelId="{A66C91ED-DF16-47CC-9BE1-F5C82878BACE}">
      <dgm:prSet phldrT="[Текст]"/>
      <dgm:spPr/>
      <dgm:t>
        <a:bodyPr/>
        <a:lstStyle/>
        <a:p>
          <a:r>
            <a:rPr lang="ru-RU" dirty="0" smtClean="0"/>
            <a:t>МО</a:t>
          </a:r>
          <a:endParaRPr lang="ru-RU" dirty="0"/>
        </a:p>
      </dgm:t>
    </dgm:pt>
    <dgm:pt modelId="{B84032A0-BADC-4937-9770-6B044DC6A189}" type="parTrans" cxnId="{EF3AED77-8851-4DCE-BC69-2E4D7EECF9EC}">
      <dgm:prSet/>
      <dgm:spPr/>
      <dgm:t>
        <a:bodyPr/>
        <a:lstStyle/>
        <a:p>
          <a:endParaRPr lang="ru-RU"/>
        </a:p>
      </dgm:t>
    </dgm:pt>
    <dgm:pt modelId="{4BE37C02-8762-41EC-87B3-DBFAE37EF306}" type="sibTrans" cxnId="{EF3AED77-8851-4DCE-BC69-2E4D7EECF9EC}">
      <dgm:prSet/>
      <dgm:spPr/>
      <dgm:t>
        <a:bodyPr/>
        <a:lstStyle/>
        <a:p>
          <a:endParaRPr lang="ru-RU"/>
        </a:p>
      </dgm:t>
    </dgm:pt>
    <dgm:pt modelId="{02DC407D-85BE-4029-B3E8-C2FA9165B992}">
      <dgm:prSet phldrT="[Текст]"/>
      <dgm:spPr/>
      <dgm:t>
        <a:bodyPr/>
        <a:lstStyle/>
        <a:p>
          <a:r>
            <a:rPr lang="ru-RU" dirty="0" smtClean="0"/>
            <a:t>ВУЗ</a:t>
          </a:r>
          <a:endParaRPr lang="ru-RU" dirty="0"/>
        </a:p>
      </dgm:t>
    </dgm:pt>
    <dgm:pt modelId="{02D5B8E7-671B-4F87-99DC-008B97404B79}" type="parTrans" cxnId="{79CBEFB6-A228-42B3-9AE7-0FF3CD7C88D8}">
      <dgm:prSet/>
      <dgm:spPr/>
      <dgm:t>
        <a:bodyPr/>
        <a:lstStyle/>
        <a:p>
          <a:endParaRPr lang="ru-RU"/>
        </a:p>
      </dgm:t>
    </dgm:pt>
    <dgm:pt modelId="{A99ED1DD-B2DE-46B0-A913-0C164C54FC08}" type="sibTrans" cxnId="{79CBEFB6-A228-42B3-9AE7-0FF3CD7C88D8}">
      <dgm:prSet/>
      <dgm:spPr/>
      <dgm:t>
        <a:bodyPr/>
        <a:lstStyle/>
        <a:p>
          <a:endParaRPr lang="ru-RU"/>
        </a:p>
      </dgm:t>
    </dgm:pt>
    <dgm:pt modelId="{B2758A47-B002-4198-B964-9B25A9F1D5C6}" type="pres">
      <dgm:prSet presAssocID="{6270157E-61F9-49CB-8259-8349CE85638E}" presName="compositeShape" presStyleCnt="0">
        <dgm:presLayoutVars>
          <dgm:chMax val="7"/>
          <dgm:dir/>
          <dgm:resizeHandles val="exact"/>
        </dgm:presLayoutVars>
      </dgm:prSet>
      <dgm:spPr/>
    </dgm:pt>
    <dgm:pt modelId="{0BA7CDB0-B12F-4A1E-BA67-10D1EC647D5A}" type="pres">
      <dgm:prSet presAssocID="{6270157E-61F9-49CB-8259-8349CE85638E}" presName="wedge1" presStyleLbl="node1" presStyleIdx="0" presStyleCnt="3"/>
      <dgm:spPr/>
      <dgm:t>
        <a:bodyPr/>
        <a:lstStyle/>
        <a:p>
          <a:endParaRPr lang="ru-RU"/>
        </a:p>
      </dgm:t>
    </dgm:pt>
    <dgm:pt modelId="{E006206F-E9C8-4708-81A6-1E8FC19DB346}" type="pres">
      <dgm:prSet presAssocID="{6270157E-61F9-49CB-8259-8349CE85638E}" presName="dummy1a" presStyleCnt="0"/>
      <dgm:spPr/>
    </dgm:pt>
    <dgm:pt modelId="{017DE060-4705-4221-A02E-9D55A4096343}" type="pres">
      <dgm:prSet presAssocID="{6270157E-61F9-49CB-8259-8349CE85638E}" presName="dummy1b" presStyleCnt="0"/>
      <dgm:spPr/>
    </dgm:pt>
    <dgm:pt modelId="{9C0AA4B0-C90E-4226-9BAB-0349FAAA8CC2}" type="pres">
      <dgm:prSet presAssocID="{6270157E-61F9-49CB-8259-8349CE85638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9A77DD-2DCF-48B9-B125-3046FA3844B9}" type="pres">
      <dgm:prSet presAssocID="{6270157E-61F9-49CB-8259-8349CE85638E}" presName="wedge2" presStyleLbl="node1" presStyleIdx="1" presStyleCnt="3"/>
      <dgm:spPr/>
      <dgm:t>
        <a:bodyPr/>
        <a:lstStyle/>
        <a:p>
          <a:endParaRPr lang="ru-RU"/>
        </a:p>
      </dgm:t>
    </dgm:pt>
    <dgm:pt modelId="{4461CA29-38FB-401C-A25D-B4FDF5D89850}" type="pres">
      <dgm:prSet presAssocID="{6270157E-61F9-49CB-8259-8349CE85638E}" presName="dummy2a" presStyleCnt="0"/>
      <dgm:spPr/>
    </dgm:pt>
    <dgm:pt modelId="{BA354CAA-8E33-4B7E-831B-FC7538AC2A2C}" type="pres">
      <dgm:prSet presAssocID="{6270157E-61F9-49CB-8259-8349CE85638E}" presName="dummy2b" presStyleCnt="0"/>
      <dgm:spPr/>
    </dgm:pt>
    <dgm:pt modelId="{BE17ADDF-A053-480B-A9E2-A6343507F1C0}" type="pres">
      <dgm:prSet presAssocID="{6270157E-61F9-49CB-8259-8349CE85638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1BF86D-4E2A-4858-8C4D-33AF26AB8F26}" type="pres">
      <dgm:prSet presAssocID="{6270157E-61F9-49CB-8259-8349CE85638E}" presName="wedge3" presStyleLbl="node1" presStyleIdx="2" presStyleCnt="3"/>
      <dgm:spPr/>
      <dgm:t>
        <a:bodyPr/>
        <a:lstStyle/>
        <a:p>
          <a:endParaRPr lang="ru-RU"/>
        </a:p>
      </dgm:t>
    </dgm:pt>
    <dgm:pt modelId="{AF8D6D2A-92B7-4B75-A934-E3EE80BB7D99}" type="pres">
      <dgm:prSet presAssocID="{6270157E-61F9-49CB-8259-8349CE85638E}" presName="dummy3a" presStyleCnt="0"/>
      <dgm:spPr/>
    </dgm:pt>
    <dgm:pt modelId="{D4D70FAB-B962-4931-B588-4E95EC0A903C}" type="pres">
      <dgm:prSet presAssocID="{6270157E-61F9-49CB-8259-8349CE85638E}" presName="dummy3b" presStyleCnt="0"/>
      <dgm:spPr/>
    </dgm:pt>
    <dgm:pt modelId="{72F82318-9291-4F9C-9342-3CFDDFCE47BC}" type="pres">
      <dgm:prSet presAssocID="{6270157E-61F9-49CB-8259-8349CE85638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0E2AA8-D825-4F0C-AF92-64549F672B0E}" type="pres">
      <dgm:prSet presAssocID="{CA48B993-EEE5-4685-9DC4-905784191750}" presName="arrowWedge1" presStyleLbl="fgSibTrans2D1" presStyleIdx="0" presStyleCnt="3"/>
      <dgm:spPr/>
    </dgm:pt>
    <dgm:pt modelId="{38FA26BE-40DB-4C02-8385-E278D1BE4063}" type="pres">
      <dgm:prSet presAssocID="{4BE37C02-8762-41EC-87B3-DBFAE37EF306}" presName="arrowWedge2" presStyleLbl="fgSibTrans2D1" presStyleIdx="1" presStyleCnt="3"/>
      <dgm:spPr/>
    </dgm:pt>
    <dgm:pt modelId="{82482CA2-6D45-4213-A76E-2BC40650E20F}" type="pres">
      <dgm:prSet presAssocID="{A99ED1DD-B2DE-46B0-A913-0C164C54FC08}" presName="arrowWedge3" presStyleLbl="fgSibTrans2D1" presStyleIdx="2" presStyleCnt="3"/>
      <dgm:spPr/>
    </dgm:pt>
  </dgm:ptLst>
  <dgm:cxnLst>
    <dgm:cxn modelId="{D7346CB6-7AD9-468C-A74A-863CA28BCADF}" type="presOf" srcId="{6270157E-61F9-49CB-8259-8349CE85638E}" destId="{B2758A47-B002-4198-B964-9B25A9F1D5C6}" srcOrd="0" destOrd="0" presId="urn:microsoft.com/office/officeart/2005/8/layout/cycle8"/>
    <dgm:cxn modelId="{5A5FF20E-2837-47BA-9F9E-FB6E137F9121}" type="presOf" srcId="{02DC407D-85BE-4029-B3E8-C2FA9165B992}" destId="{72F82318-9291-4F9C-9342-3CFDDFCE47BC}" srcOrd="1" destOrd="0" presId="urn:microsoft.com/office/officeart/2005/8/layout/cycle8"/>
    <dgm:cxn modelId="{EF2E8A7B-E0B1-4941-8E6D-87CAFA956218}" type="presOf" srcId="{A66C91ED-DF16-47CC-9BE1-F5C82878BACE}" destId="{BE17ADDF-A053-480B-A9E2-A6343507F1C0}" srcOrd="1" destOrd="0" presId="urn:microsoft.com/office/officeart/2005/8/layout/cycle8"/>
    <dgm:cxn modelId="{79CBEFB6-A228-42B3-9AE7-0FF3CD7C88D8}" srcId="{6270157E-61F9-49CB-8259-8349CE85638E}" destId="{02DC407D-85BE-4029-B3E8-C2FA9165B992}" srcOrd="2" destOrd="0" parTransId="{02D5B8E7-671B-4F87-99DC-008B97404B79}" sibTransId="{A99ED1DD-B2DE-46B0-A913-0C164C54FC08}"/>
    <dgm:cxn modelId="{603C6B7A-40FD-40A7-B1F6-446F65E57C0C}" type="presOf" srcId="{5009EBCD-6C71-40D8-B495-015FEE197402}" destId="{0BA7CDB0-B12F-4A1E-BA67-10D1EC647D5A}" srcOrd="0" destOrd="0" presId="urn:microsoft.com/office/officeart/2005/8/layout/cycle8"/>
    <dgm:cxn modelId="{7FB3C54B-1725-45D6-BB49-5828B3726C21}" type="presOf" srcId="{5009EBCD-6C71-40D8-B495-015FEE197402}" destId="{9C0AA4B0-C90E-4226-9BAB-0349FAAA8CC2}" srcOrd="1" destOrd="0" presId="urn:microsoft.com/office/officeart/2005/8/layout/cycle8"/>
    <dgm:cxn modelId="{EF3AED77-8851-4DCE-BC69-2E4D7EECF9EC}" srcId="{6270157E-61F9-49CB-8259-8349CE85638E}" destId="{A66C91ED-DF16-47CC-9BE1-F5C82878BACE}" srcOrd="1" destOrd="0" parTransId="{B84032A0-BADC-4937-9770-6B044DC6A189}" sibTransId="{4BE37C02-8762-41EC-87B3-DBFAE37EF306}"/>
    <dgm:cxn modelId="{2C19406F-F059-4E2E-A356-0C02BFA57B72}" srcId="{6270157E-61F9-49CB-8259-8349CE85638E}" destId="{5009EBCD-6C71-40D8-B495-015FEE197402}" srcOrd="0" destOrd="0" parTransId="{DA7BE69E-0730-48AA-ACF7-69CEF18F6922}" sibTransId="{CA48B993-EEE5-4685-9DC4-905784191750}"/>
    <dgm:cxn modelId="{90F3CA6B-3F3E-430E-89E2-7AB76F9DA838}" type="presOf" srcId="{02DC407D-85BE-4029-B3E8-C2FA9165B992}" destId="{7C1BF86D-4E2A-4858-8C4D-33AF26AB8F26}" srcOrd="0" destOrd="0" presId="urn:microsoft.com/office/officeart/2005/8/layout/cycle8"/>
    <dgm:cxn modelId="{9A254591-0147-4D52-8A3C-BF9BE7679F31}" type="presOf" srcId="{A66C91ED-DF16-47CC-9BE1-F5C82878BACE}" destId="{D59A77DD-2DCF-48B9-B125-3046FA3844B9}" srcOrd="0" destOrd="0" presId="urn:microsoft.com/office/officeart/2005/8/layout/cycle8"/>
    <dgm:cxn modelId="{DA98DB05-67FA-4325-B194-E3099C00437C}" type="presParOf" srcId="{B2758A47-B002-4198-B964-9B25A9F1D5C6}" destId="{0BA7CDB0-B12F-4A1E-BA67-10D1EC647D5A}" srcOrd="0" destOrd="0" presId="urn:microsoft.com/office/officeart/2005/8/layout/cycle8"/>
    <dgm:cxn modelId="{5FD8E9FD-C425-4B57-AF38-627C3FED0A6A}" type="presParOf" srcId="{B2758A47-B002-4198-B964-9B25A9F1D5C6}" destId="{E006206F-E9C8-4708-81A6-1E8FC19DB346}" srcOrd="1" destOrd="0" presId="urn:microsoft.com/office/officeart/2005/8/layout/cycle8"/>
    <dgm:cxn modelId="{5150E799-A3DE-4A63-ACA1-3B7CE292EC14}" type="presParOf" srcId="{B2758A47-B002-4198-B964-9B25A9F1D5C6}" destId="{017DE060-4705-4221-A02E-9D55A4096343}" srcOrd="2" destOrd="0" presId="urn:microsoft.com/office/officeart/2005/8/layout/cycle8"/>
    <dgm:cxn modelId="{821EA21C-594D-41E2-9B9B-67898DA73B44}" type="presParOf" srcId="{B2758A47-B002-4198-B964-9B25A9F1D5C6}" destId="{9C0AA4B0-C90E-4226-9BAB-0349FAAA8CC2}" srcOrd="3" destOrd="0" presId="urn:microsoft.com/office/officeart/2005/8/layout/cycle8"/>
    <dgm:cxn modelId="{6EB68576-E073-4A5D-A184-164B2F9E7B7E}" type="presParOf" srcId="{B2758A47-B002-4198-B964-9B25A9F1D5C6}" destId="{D59A77DD-2DCF-48B9-B125-3046FA3844B9}" srcOrd="4" destOrd="0" presId="urn:microsoft.com/office/officeart/2005/8/layout/cycle8"/>
    <dgm:cxn modelId="{5D220DF6-5DAB-47C4-81FD-44F890C8AB1C}" type="presParOf" srcId="{B2758A47-B002-4198-B964-9B25A9F1D5C6}" destId="{4461CA29-38FB-401C-A25D-B4FDF5D89850}" srcOrd="5" destOrd="0" presId="urn:microsoft.com/office/officeart/2005/8/layout/cycle8"/>
    <dgm:cxn modelId="{072AB8E3-30E9-412B-86E4-70D7EAA536C6}" type="presParOf" srcId="{B2758A47-B002-4198-B964-9B25A9F1D5C6}" destId="{BA354CAA-8E33-4B7E-831B-FC7538AC2A2C}" srcOrd="6" destOrd="0" presId="urn:microsoft.com/office/officeart/2005/8/layout/cycle8"/>
    <dgm:cxn modelId="{0A2C447E-ADD5-4372-A5EF-2A2672C74BEA}" type="presParOf" srcId="{B2758A47-B002-4198-B964-9B25A9F1D5C6}" destId="{BE17ADDF-A053-480B-A9E2-A6343507F1C0}" srcOrd="7" destOrd="0" presId="urn:microsoft.com/office/officeart/2005/8/layout/cycle8"/>
    <dgm:cxn modelId="{4B96AA8A-8C8F-4C21-8A19-D0751C71442A}" type="presParOf" srcId="{B2758A47-B002-4198-B964-9B25A9F1D5C6}" destId="{7C1BF86D-4E2A-4858-8C4D-33AF26AB8F26}" srcOrd="8" destOrd="0" presId="urn:microsoft.com/office/officeart/2005/8/layout/cycle8"/>
    <dgm:cxn modelId="{49B70FD7-4D91-4170-94B8-D4C54A1F6386}" type="presParOf" srcId="{B2758A47-B002-4198-B964-9B25A9F1D5C6}" destId="{AF8D6D2A-92B7-4B75-A934-E3EE80BB7D99}" srcOrd="9" destOrd="0" presId="urn:microsoft.com/office/officeart/2005/8/layout/cycle8"/>
    <dgm:cxn modelId="{9EF0B240-5DE3-4D49-8C73-273AA5FC0F5A}" type="presParOf" srcId="{B2758A47-B002-4198-B964-9B25A9F1D5C6}" destId="{D4D70FAB-B962-4931-B588-4E95EC0A903C}" srcOrd="10" destOrd="0" presId="urn:microsoft.com/office/officeart/2005/8/layout/cycle8"/>
    <dgm:cxn modelId="{C7CDD7FB-1F2D-4970-BA54-35DF85D19FF9}" type="presParOf" srcId="{B2758A47-B002-4198-B964-9B25A9F1D5C6}" destId="{72F82318-9291-4F9C-9342-3CFDDFCE47BC}" srcOrd="11" destOrd="0" presId="urn:microsoft.com/office/officeart/2005/8/layout/cycle8"/>
    <dgm:cxn modelId="{7725583E-E26C-450F-8A9C-756F1C48BAB0}" type="presParOf" srcId="{B2758A47-B002-4198-B964-9B25A9F1D5C6}" destId="{D40E2AA8-D825-4F0C-AF92-64549F672B0E}" srcOrd="12" destOrd="0" presId="urn:microsoft.com/office/officeart/2005/8/layout/cycle8"/>
    <dgm:cxn modelId="{C2BDB704-043F-4B08-BE2D-CC9FF70D41FB}" type="presParOf" srcId="{B2758A47-B002-4198-B964-9B25A9F1D5C6}" destId="{38FA26BE-40DB-4C02-8385-E278D1BE4063}" srcOrd="13" destOrd="0" presId="urn:microsoft.com/office/officeart/2005/8/layout/cycle8"/>
    <dgm:cxn modelId="{B8A159FA-DD9B-40DF-B423-69A91BCE032F}" type="presParOf" srcId="{B2758A47-B002-4198-B964-9B25A9F1D5C6}" destId="{82482CA2-6D45-4213-A76E-2BC40650E20F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154B0-7274-47B1-94EC-3BC3564FB367}">
      <dsp:nvSpPr>
        <dsp:cNvPr id="0" name=""/>
        <dsp:cNvSpPr/>
      </dsp:nvSpPr>
      <dsp:spPr>
        <a:xfrm>
          <a:off x="-7133976" y="-1090500"/>
          <a:ext cx="8489726" cy="8489726"/>
        </a:xfrm>
        <a:prstGeom prst="blockArc">
          <a:avLst>
            <a:gd name="adj1" fmla="val 18900000"/>
            <a:gd name="adj2" fmla="val 2700000"/>
            <a:gd name="adj3" fmla="val 25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04A30-16AB-4527-A9C9-2E3A72E02658}">
      <dsp:nvSpPr>
        <dsp:cNvPr id="0" name=""/>
        <dsp:cNvSpPr/>
      </dsp:nvSpPr>
      <dsp:spPr>
        <a:xfrm>
          <a:off x="709306" y="485014"/>
          <a:ext cx="11392053" cy="97053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3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rgbClr val="002060"/>
              </a:solidFill>
            </a:rPr>
            <a:t>Взаимоотношения между ОООЗ и КБ </a:t>
          </a:r>
          <a:r>
            <a:rPr lang="ru-RU" sz="1600" b="1" kern="1200" dirty="0" smtClean="0">
              <a:solidFill>
                <a:srgbClr val="002060"/>
              </a:solidFill>
            </a:rPr>
            <a:t>осуществляются на безвозмездной основе независимо от формы собственност</a:t>
          </a:r>
          <a:r>
            <a:rPr lang="ru-RU" sz="1600" kern="1200" dirty="0" smtClean="0">
              <a:solidFill>
                <a:srgbClr val="002060"/>
              </a:solidFill>
            </a:rPr>
            <a:t>и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709306" y="485014"/>
        <a:ext cx="11392053" cy="970534"/>
      </dsp:txXfrm>
    </dsp:sp>
    <dsp:sp modelId="{B849F0D9-50AC-46A8-A92C-CDE3FE651E7B}">
      <dsp:nvSpPr>
        <dsp:cNvPr id="0" name=""/>
        <dsp:cNvSpPr/>
      </dsp:nvSpPr>
      <dsp:spPr>
        <a:xfrm>
          <a:off x="102722" y="363697"/>
          <a:ext cx="1213167" cy="1213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DFA5CD-7B66-447F-9DD8-C32160137066}">
      <dsp:nvSpPr>
        <dsp:cNvPr id="0" name=""/>
        <dsp:cNvSpPr/>
      </dsp:nvSpPr>
      <dsp:spPr>
        <a:xfrm>
          <a:off x="1265736" y="1691388"/>
          <a:ext cx="10835624" cy="146989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3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Руководитель КБ </a:t>
          </a:r>
          <a:r>
            <a:rPr lang="ru-RU" sz="1600" kern="1200" dirty="0" smtClean="0">
              <a:solidFill>
                <a:srgbClr val="002060"/>
              </a:solidFill>
            </a:rPr>
            <a:t>может по совместительству являться работником  ОООЗ, входить в состав коллегиальных органов ОООЗ; координирует работу кафедр по вопросам лечебно-диагностической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кафедр, </a:t>
          </a:r>
          <a:r>
            <a:rPr lang="kk-KZ" sz="1600" kern="1200" dirty="0" smtClean="0">
              <a:solidFill>
                <a:srgbClr val="002060"/>
              </a:solidFill>
            </a:rPr>
            <a:t>осуществляет подбор из числа сотрудников клинической базы руководителей производственной практики, наставников 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1265736" y="1691388"/>
        <a:ext cx="10835624" cy="1469893"/>
      </dsp:txXfrm>
    </dsp:sp>
    <dsp:sp modelId="{2ED2CF78-1CFC-4591-B1AD-E2EB9972CB98}">
      <dsp:nvSpPr>
        <dsp:cNvPr id="0" name=""/>
        <dsp:cNvSpPr/>
      </dsp:nvSpPr>
      <dsp:spPr>
        <a:xfrm>
          <a:off x="659152" y="1819751"/>
          <a:ext cx="1213167" cy="1213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C0105D-0A56-4243-996E-CD651FC514B0}">
      <dsp:nvSpPr>
        <dsp:cNvPr id="0" name=""/>
        <dsp:cNvSpPr/>
      </dsp:nvSpPr>
      <dsp:spPr>
        <a:xfrm>
          <a:off x="1265736" y="3397122"/>
          <a:ext cx="10835624" cy="97053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3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Заведующие отделениями, врачи, ст</a:t>
          </a:r>
          <a:r>
            <a:rPr lang="ru-RU" sz="1600" b="1" kern="1200" dirty="0" smtClean="0">
              <a:solidFill>
                <a:srgbClr val="002060"/>
              </a:solidFill>
            </a:rPr>
            <a:t>аршие медицинские сестры отделений, медицинские сестры КБ</a:t>
          </a:r>
          <a:r>
            <a:rPr lang="ru-RU" sz="1600" kern="1200" dirty="0" smtClean="0">
              <a:solidFill>
                <a:srgbClr val="002060"/>
              </a:solidFill>
            </a:rPr>
            <a:t>, имеющие высшую или первую квалификационную категорию и/или ученую степень или ученое звание, </a:t>
          </a:r>
          <a:r>
            <a:rPr lang="ru-RU" sz="1600" kern="1200" dirty="0" smtClean="0">
              <a:solidFill>
                <a:srgbClr val="002060"/>
              </a:solidFill>
            </a:rPr>
            <a:t>медицинские сестры - академические/прикладные бакалавры </a:t>
          </a:r>
          <a:r>
            <a:rPr lang="ru-RU" sz="1600" b="1" kern="1200" dirty="0" smtClean="0">
              <a:solidFill>
                <a:srgbClr val="002060"/>
              </a:solidFill>
            </a:rPr>
            <a:t>оказывают консультативную помощь обучающимся и привлекаются в качестве наставников</a:t>
          </a:r>
          <a:endParaRPr lang="ru-RU" sz="1600" b="1" kern="1200" dirty="0">
            <a:solidFill>
              <a:srgbClr val="002060"/>
            </a:solidFill>
          </a:endParaRPr>
        </a:p>
      </dsp:txBody>
      <dsp:txXfrm>
        <a:off x="1265736" y="3397122"/>
        <a:ext cx="10835624" cy="970534"/>
      </dsp:txXfrm>
    </dsp:sp>
    <dsp:sp modelId="{3F6E89E5-5E22-4FAA-809D-CC502EDDAF2B}">
      <dsp:nvSpPr>
        <dsp:cNvPr id="0" name=""/>
        <dsp:cNvSpPr/>
      </dsp:nvSpPr>
      <dsp:spPr>
        <a:xfrm>
          <a:off x="659152" y="3275805"/>
          <a:ext cx="1213167" cy="1213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E482D-43CA-4267-B596-4674C575A1E7}">
      <dsp:nvSpPr>
        <dsp:cNvPr id="0" name=""/>
        <dsp:cNvSpPr/>
      </dsp:nvSpPr>
      <dsp:spPr>
        <a:xfrm>
          <a:off x="709306" y="4558754"/>
          <a:ext cx="11392053" cy="155937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70362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solidFill>
                <a:srgbClr val="002060"/>
              </a:solidFill>
            </a:rPr>
            <a:t>Руководитель клинической базы, заведующие отделениями, врачи, старшие медицинские сестры отделений, медицинские сестры</a:t>
          </a:r>
          <a:r>
            <a:rPr lang="ru-RU" sz="1600" kern="1200" dirty="0" smtClean="0">
              <a:solidFill>
                <a:srgbClr val="002060"/>
              </a:solidFill>
            </a:rPr>
            <a:t>,  имеющие высшую или первую квалификационную категорию, имеющие высшую или первую квалификационную категорию и/или ученую степень/ученое звание, </a:t>
          </a:r>
          <a:r>
            <a:rPr lang="ru-RU" sz="1600" kern="1200" dirty="0" smtClean="0">
              <a:solidFill>
                <a:srgbClr val="002060"/>
              </a:solidFill>
            </a:rPr>
            <a:t>и/или медицинские сестры - академические/прикладные бакалавры </a:t>
          </a:r>
          <a:r>
            <a:rPr lang="ru-RU" sz="1600" b="1" kern="1200" dirty="0" smtClean="0">
              <a:solidFill>
                <a:srgbClr val="002060"/>
              </a:solidFill>
            </a:rPr>
            <a:t>могут занимать оплачиваемые штатные должности ППС в ОООЗ, закрепленных за клинической базой, на условиях штатного совместительства</a:t>
          </a:r>
          <a:r>
            <a:rPr lang="ru-RU" sz="1600" kern="1200" dirty="0" smtClean="0">
              <a:solidFill>
                <a:srgbClr val="002060"/>
              </a:solidFill>
            </a:rPr>
            <a:t> (не более 0,5 ставки) либо на время выполнения определенной работы</a:t>
          </a:r>
          <a:endParaRPr lang="ru-RU" sz="1600" kern="1200" dirty="0">
            <a:solidFill>
              <a:srgbClr val="002060"/>
            </a:solidFill>
          </a:endParaRPr>
        </a:p>
      </dsp:txBody>
      <dsp:txXfrm>
        <a:off x="709306" y="4558754"/>
        <a:ext cx="11392053" cy="1559376"/>
      </dsp:txXfrm>
    </dsp:sp>
    <dsp:sp modelId="{4AEAFF6E-6FF6-4D15-9E35-4F0697C7E2EA}">
      <dsp:nvSpPr>
        <dsp:cNvPr id="0" name=""/>
        <dsp:cNvSpPr/>
      </dsp:nvSpPr>
      <dsp:spPr>
        <a:xfrm>
          <a:off x="102722" y="4731859"/>
          <a:ext cx="1213167" cy="121316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154B0-7274-47B1-94EC-3BC3564FB367}">
      <dsp:nvSpPr>
        <dsp:cNvPr id="0" name=""/>
        <dsp:cNvSpPr/>
      </dsp:nvSpPr>
      <dsp:spPr>
        <a:xfrm>
          <a:off x="-7133236" y="-1090500"/>
          <a:ext cx="8489726" cy="8489726"/>
        </a:xfrm>
        <a:prstGeom prst="blockArc">
          <a:avLst>
            <a:gd name="adj1" fmla="val 18900000"/>
            <a:gd name="adj2" fmla="val 2700000"/>
            <a:gd name="adj3" fmla="val 25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04A30-16AB-4527-A9C9-2E3A72E02658}">
      <dsp:nvSpPr>
        <dsp:cNvPr id="0" name=""/>
        <dsp:cNvSpPr/>
      </dsp:nvSpPr>
      <dsp:spPr>
        <a:xfrm>
          <a:off x="505013" y="254767"/>
          <a:ext cx="11597087" cy="81908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Клиника ОООЗ является лечебно-профилактическим </a:t>
          </a:r>
          <a:r>
            <a:rPr lang="ru-RU" sz="1500" b="1" kern="1200" dirty="0" smtClean="0">
              <a:solidFill>
                <a:srgbClr val="002060"/>
              </a:solidFill>
            </a:rPr>
            <a:t>структурным подразделением ОООЗ</a:t>
          </a:r>
          <a:r>
            <a:rPr lang="ru-RU" sz="1500" kern="1200" dirty="0" smtClean="0">
              <a:solidFill>
                <a:srgbClr val="002060"/>
              </a:solidFill>
            </a:rPr>
            <a:t>. </a:t>
          </a:r>
          <a:r>
            <a:rPr lang="ru-RU" sz="1500" kern="1200" dirty="0" smtClean="0">
              <a:solidFill>
                <a:srgbClr val="002060"/>
              </a:solidFill>
            </a:rPr>
            <a:t>Структура, профиль, мощность отделений и штатная численность клиники ОООЗ </a:t>
          </a:r>
          <a:r>
            <a:rPr lang="ru-RU" sz="1500" b="1" kern="1200" dirty="0" smtClean="0">
              <a:solidFill>
                <a:srgbClr val="002060"/>
              </a:solidFill>
            </a:rPr>
            <a:t>утверждаются ректором (директором) ОООЗ (советом директоров - в НАО)</a:t>
          </a:r>
          <a:r>
            <a:rPr lang="ru-RU" sz="1500" kern="1200" dirty="0" smtClean="0">
              <a:solidFill>
                <a:srgbClr val="002060"/>
              </a:solidFill>
            </a:rPr>
            <a:t> 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505013" y="254767"/>
        <a:ext cx="11597087" cy="819083"/>
      </dsp:txXfrm>
    </dsp:sp>
    <dsp:sp modelId="{B849F0D9-50AC-46A8-A92C-CDE3FE651E7B}">
      <dsp:nvSpPr>
        <dsp:cNvPr id="0" name=""/>
        <dsp:cNvSpPr/>
      </dsp:nvSpPr>
      <dsp:spPr>
        <a:xfrm>
          <a:off x="89899" y="249194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D5169-B7D4-4A00-B51C-1633F2ABBF2D}">
      <dsp:nvSpPr>
        <dsp:cNvPr id="0" name=""/>
        <dsp:cNvSpPr/>
      </dsp:nvSpPr>
      <dsp:spPr>
        <a:xfrm>
          <a:off x="1051349" y="1328365"/>
          <a:ext cx="11050751" cy="664182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Общее руководство </a:t>
          </a:r>
          <a:r>
            <a:rPr lang="ru-RU" sz="1500" kern="1200" dirty="0" smtClean="0">
              <a:solidFill>
                <a:srgbClr val="002060"/>
              </a:solidFill>
            </a:rPr>
            <a:t>клиникой ОООЗ осуществляется ректором (директором) ОООЗ, </a:t>
          </a:r>
          <a:r>
            <a:rPr lang="ru-RU" sz="1500" b="1" kern="1200" dirty="0" smtClean="0">
              <a:solidFill>
                <a:srgbClr val="002060"/>
              </a:solidFill>
            </a:rPr>
            <a:t>непосредственное руководство </a:t>
          </a:r>
          <a:r>
            <a:rPr lang="ru-RU" sz="1500" kern="1200" dirty="0" smtClean="0">
              <a:solidFill>
                <a:srgbClr val="002060"/>
              </a:solidFill>
            </a:rPr>
            <a:t>- руководителем клиники 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1051349" y="1328365"/>
        <a:ext cx="11050751" cy="664182"/>
      </dsp:txXfrm>
    </dsp:sp>
    <dsp:sp modelId="{3F6E89E5-5E22-4FAA-809D-CC502EDDAF2B}">
      <dsp:nvSpPr>
        <dsp:cNvPr id="0" name=""/>
        <dsp:cNvSpPr/>
      </dsp:nvSpPr>
      <dsp:spPr>
        <a:xfrm>
          <a:off x="636234" y="1245342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3CA27-CD50-4A33-BEDB-DB79AFDE94A1}">
      <dsp:nvSpPr>
        <dsp:cNvPr id="0" name=""/>
        <dsp:cNvSpPr/>
      </dsp:nvSpPr>
      <dsp:spPr>
        <a:xfrm>
          <a:off x="1301174" y="2225456"/>
          <a:ext cx="10800926" cy="86229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Руководитель клиники  </a:t>
          </a:r>
          <a:r>
            <a:rPr lang="ru-RU" sz="1500" kern="1200" dirty="0" smtClean="0">
              <a:solidFill>
                <a:srgbClr val="002060"/>
              </a:solidFill>
            </a:rPr>
            <a:t>ОООЗ входит в состав Клинического совета, Ученого/Педагогического совета; координирует работу кафедр по вопросам лечебно-диагностической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кафедр; </a:t>
          </a:r>
          <a:r>
            <a:rPr lang="kk-KZ" sz="1500" kern="1200" dirty="0" smtClean="0">
              <a:solidFill>
                <a:srgbClr val="002060"/>
              </a:solidFill>
            </a:rPr>
            <a:t>осуществляет подбор руководителей производственной практики, наставников 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1301174" y="2225456"/>
        <a:ext cx="10800926" cy="862294"/>
      </dsp:txXfrm>
    </dsp:sp>
    <dsp:sp modelId="{4AEAFF6E-6FF6-4D15-9E35-4F0697C7E2EA}">
      <dsp:nvSpPr>
        <dsp:cNvPr id="0" name=""/>
        <dsp:cNvSpPr/>
      </dsp:nvSpPr>
      <dsp:spPr>
        <a:xfrm>
          <a:off x="886060" y="2241489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2B734-F8B2-4CA7-8AFD-79857C94E4C5}">
      <dsp:nvSpPr>
        <dsp:cNvPr id="0" name=""/>
        <dsp:cNvSpPr/>
      </dsp:nvSpPr>
      <dsp:spPr>
        <a:xfrm>
          <a:off x="1301174" y="3155392"/>
          <a:ext cx="10800926" cy="99345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Руководитель клиники ОООЗ, заведующие отделениями, врачи и другие квалифицированные работники клиники, имеющие высшую или первую квалификационную категорию, одновременно </a:t>
          </a:r>
          <a:r>
            <a:rPr lang="ru-RU" sz="1500" b="1" kern="1200" dirty="0" smtClean="0">
              <a:solidFill>
                <a:srgbClr val="002060"/>
              </a:solidFill>
            </a:rPr>
            <a:t>могут занимать оплачиваемые штатные должности ППС клинических кафедр на условиях штатного совместительства </a:t>
          </a:r>
          <a:r>
            <a:rPr lang="ru-RU" sz="1500" kern="1200" dirty="0" smtClean="0">
              <a:solidFill>
                <a:srgbClr val="002060"/>
              </a:solidFill>
            </a:rPr>
            <a:t>(не более 0,5 ставки) либо на время выполнения определенных работ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1301174" y="3155392"/>
        <a:ext cx="10800926" cy="993457"/>
      </dsp:txXfrm>
    </dsp:sp>
    <dsp:sp modelId="{B2553246-F326-4584-974A-5BC2CF5607A5}">
      <dsp:nvSpPr>
        <dsp:cNvPr id="0" name=""/>
        <dsp:cNvSpPr/>
      </dsp:nvSpPr>
      <dsp:spPr>
        <a:xfrm>
          <a:off x="886060" y="3237006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6F2F3-FAE4-4EA7-B5D0-D220C5AE3B36}">
      <dsp:nvSpPr>
        <dsp:cNvPr id="0" name=""/>
        <dsp:cNvSpPr/>
      </dsp:nvSpPr>
      <dsp:spPr>
        <a:xfrm>
          <a:off x="1051349" y="4217529"/>
          <a:ext cx="11050751" cy="95608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Деятельность клиники ОООЗ должна строиться </a:t>
          </a:r>
          <a:r>
            <a:rPr lang="ru-RU" sz="1500" b="1" kern="1200" dirty="0" smtClean="0">
              <a:solidFill>
                <a:srgbClr val="002060"/>
              </a:solidFill>
            </a:rPr>
            <a:t>на принципах самофинансирования и самоокупаемости </a:t>
          </a:r>
          <a:r>
            <a:rPr lang="ru-RU" sz="1500" kern="1200" dirty="0" smtClean="0">
              <a:solidFill>
                <a:srgbClr val="002060"/>
              </a:solidFill>
            </a:rPr>
            <a:t>за счет медицинских услуг, оказываемых за счет бюджетных средств в ГОБМП и ОСМС, вовлечения работников клиники в научно-исследовательские проекты ОООЗ, расширения видов и форм международного сотрудничества, а также за счет расширения спектра платных медицинских услуг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1051349" y="4217529"/>
        <a:ext cx="11050751" cy="956084"/>
      </dsp:txXfrm>
    </dsp:sp>
    <dsp:sp modelId="{913C6B10-C80D-4FD5-B8A7-E35850F3DF7A}">
      <dsp:nvSpPr>
        <dsp:cNvPr id="0" name=""/>
        <dsp:cNvSpPr/>
      </dsp:nvSpPr>
      <dsp:spPr>
        <a:xfrm>
          <a:off x="636234" y="4233154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24478-ACF6-419C-AC83-ADB783C91C69}">
      <dsp:nvSpPr>
        <dsp:cNvPr id="0" name=""/>
        <dsp:cNvSpPr/>
      </dsp:nvSpPr>
      <dsp:spPr>
        <a:xfrm>
          <a:off x="505013" y="5220903"/>
          <a:ext cx="11597087" cy="84702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Финансирование клиники ОООЗ осуществляется организацией образования </a:t>
          </a:r>
          <a:r>
            <a:rPr lang="ru-RU" sz="1500" kern="1200" dirty="0" smtClean="0">
              <a:solidFill>
                <a:srgbClr val="002060"/>
              </a:solidFill>
            </a:rPr>
            <a:t>из следующих источников: доходов от оказания медицинских услуг в рамках ГОБМП и ОСМС; бюджетного финансирования государственного образовательного заказа, финансирования научной деятельности, доходов от оказания платных образовательных  и медицинских услуг , доходов, поступающих от спонсорской и благотворительной помощи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505013" y="5220903"/>
        <a:ext cx="11597087" cy="847025"/>
      </dsp:txXfrm>
    </dsp:sp>
    <dsp:sp modelId="{B9E807F5-7242-4A5B-AAAE-57591D929661}">
      <dsp:nvSpPr>
        <dsp:cNvPr id="0" name=""/>
        <dsp:cNvSpPr/>
      </dsp:nvSpPr>
      <dsp:spPr>
        <a:xfrm>
          <a:off x="89899" y="5229302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1154B0-7274-47B1-94EC-3BC3564FB367}">
      <dsp:nvSpPr>
        <dsp:cNvPr id="0" name=""/>
        <dsp:cNvSpPr/>
      </dsp:nvSpPr>
      <dsp:spPr>
        <a:xfrm>
          <a:off x="-7133236" y="-1090500"/>
          <a:ext cx="8489726" cy="8489726"/>
        </a:xfrm>
        <a:prstGeom prst="blockArc">
          <a:avLst>
            <a:gd name="adj1" fmla="val 18900000"/>
            <a:gd name="adj2" fmla="val 2700000"/>
            <a:gd name="adj3" fmla="val 254"/>
          </a:avLst>
        </a:pr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ED04A30-16AB-4527-A9C9-2E3A72E02658}">
      <dsp:nvSpPr>
        <dsp:cNvPr id="0" name=""/>
        <dsp:cNvSpPr/>
      </dsp:nvSpPr>
      <dsp:spPr>
        <a:xfrm>
          <a:off x="505013" y="332871"/>
          <a:ext cx="11597087" cy="662874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Статус университетской клиники присваивается </a:t>
          </a:r>
          <a:r>
            <a:rPr lang="ru-RU" sz="1500" b="1" kern="1200" dirty="0" smtClean="0">
              <a:solidFill>
                <a:srgbClr val="002060"/>
              </a:solidFill>
            </a:rPr>
            <a:t>решением Совета директоров </a:t>
          </a:r>
          <a:r>
            <a:rPr lang="kk-KZ" sz="1500" b="1" kern="1200" dirty="0" smtClean="0">
              <a:solidFill>
                <a:srgbClr val="002060"/>
              </a:solidFill>
            </a:rPr>
            <a:t>/ Наблюдательного совета </a:t>
          </a:r>
          <a:r>
            <a:rPr lang="ru-RU" sz="1500" b="1" kern="1200" dirty="0" smtClean="0">
              <a:solidFill>
                <a:srgbClr val="002060"/>
              </a:solidFill>
            </a:rPr>
            <a:t>ВУЗа при наличии</a:t>
          </a:r>
          <a:r>
            <a:rPr lang="kk-KZ" sz="1500" b="1" kern="1200" dirty="0" smtClean="0">
              <a:solidFill>
                <a:srgbClr val="002060"/>
              </a:solidFill>
            </a:rPr>
            <a:t> согласия собственника. </a:t>
          </a:r>
          <a:r>
            <a:rPr lang="ru-RU" sz="1500" kern="1200" dirty="0" smtClean="0">
              <a:solidFill>
                <a:srgbClr val="002060"/>
              </a:solidFill>
            </a:rPr>
            <a:t>Структура, профиль, мощность отделений и штатная численность университетской клиники утверждаются ректором (советом директоров – в НАО) ВУЗа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505013" y="332871"/>
        <a:ext cx="11597087" cy="662874"/>
      </dsp:txXfrm>
    </dsp:sp>
    <dsp:sp modelId="{B849F0D9-50AC-46A8-A92C-CDE3FE651E7B}">
      <dsp:nvSpPr>
        <dsp:cNvPr id="0" name=""/>
        <dsp:cNvSpPr/>
      </dsp:nvSpPr>
      <dsp:spPr>
        <a:xfrm>
          <a:off x="89899" y="249194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7D5169-B7D4-4A00-B51C-1633F2ABBF2D}">
      <dsp:nvSpPr>
        <dsp:cNvPr id="0" name=""/>
        <dsp:cNvSpPr/>
      </dsp:nvSpPr>
      <dsp:spPr>
        <a:xfrm>
          <a:off x="976314" y="1074574"/>
          <a:ext cx="11050751" cy="10141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>
              <a:solidFill>
                <a:srgbClr val="002060"/>
              </a:solidFill>
            </a:rPr>
            <a:t>Общее руководство </a:t>
          </a:r>
          <a:r>
            <a:rPr lang="ru-RU" sz="1500" kern="1200" dirty="0" smtClean="0">
              <a:solidFill>
                <a:srgbClr val="002060"/>
              </a:solidFill>
            </a:rPr>
            <a:t>университетской клиникой осуществляется ректором ВУЗа. </a:t>
          </a:r>
          <a:r>
            <a:rPr lang="ru-RU" sz="1500" b="1" kern="1200" dirty="0" smtClean="0">
              <a:solidFill>
                <a:srgbClr val="002060"/>
              </a:solidFill>
            </a:rPr>
            <a:t>Непосредственное руководство </a:t>
          </a:r>
          <a:r>
            <a:rPr lang="ru-RU" sz="1500" kern="1200" dirty="0" smtClean="0">
              <a:solidFill>
                <a:srgbClr val="002060"/>
              </a:solidFill>
            </a:rPr>
            <a:t>текущей деятельностью университетской клиники осуществляет главный врач. 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kk-KZ" sz="1500" kern="1200" dirty="0" smtClean="0">
              <a:solidFill>
                <a:srgbClr val="002060"/>
              </a:solidFill>
            </a:rPr>
            <a:t>Университетская клиника в своей деятельности подотчетна  ректору </a:t>
          </a:r>
          <a:r>
            <a:rPr lang="ru-RU" sz="1500" kern="1200" dirty="0" smtClean="0">
              <a:solidFill>
                <a:srgbClr val="002060"/>
              </a:solidFill>
            </a:rPr>
            <a:t>ВУЗа, </a:t>
          </a:r>
          <a:r>
            <a:rPr lang="kk-KZ" sz="1500" kern="1200" dirty="0" smtClean="0">
              <a:solidFill>
                <a:srgbClr val="002060"/>
              </a:solidFill>
            </a:rPr>
            <a:t>проректорам и коллегиальным органам Университета (по соответствующим направлениям деятельности университетской клиники)</a:t>
          </a:r>
          <a:endParaRPr lang="ru-RU" sz="1500" b="1" kern="1200" dirty="0">
            <a:solidFill>
              <a:srgbClr val="002060"/>
            </a:solidFill>
          </a:endParaRPr>
        </a:p>
      </dsp:txBody>
      <dsp:txXfrm>
        <a:off x="976314" y="1074574"/>
        <a:ext cx="11050751" cy="1014100"/>
      </dsp:txXfrm>
    </dsp:sp>
    <dsp:sp modelId="{3F6E89E5-5E22-4FAA-809D-CC502EDDAF2B}">
      <dsp:nvSpPr>
        <dsp:cNvPr id="0" name=""/>
        <dsp:cNvSpPr/>
      </dsp:nvSpPr>
      <dsp:spPr>
        <a:xfrm>
          <a:off x="588936" y="1150746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BF3CA27-CD50-4A33-BEDB-DB79AFDE94A1}">
      <dsp:nvSpPr>
        <dsp:cNvPr id="0" name=""/>
        <dsp:cNvSpPr/>
      </dsp:nvSpPr>
      <dsp:spPr>
        <a:xfrm>
          <a:off x="1226108" y="2157580"/>
          <a:ext cx="10800926" cy="1155697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Главный врач УК </a:t>
          </a:r>
          <a:r>
            <a:rPr lang="ru-RU" sz="1500" kern="1200" dirty="0" smtClean="0">
              <a:solidFill>
                <a:srgbClr val="002060"/>
              </a:solidFill>
            </a:rPr>
            <a:t>руководит лечебно-профилактической, педагогической и научной деятельностью УК; входит в состав Ученого и Клинического совета ВУЗа; принимает активное участие в процессе планирования образовательного процесса; координирует работу кафедр по вопросам лечебно-диагностической и научной деятельности совместно с руководителями кафедр; контролирует совместно с проректором объем выполненной лечебно-консультативной работы работниками кафедр; </a:t>
          </a:r>
          <a:r>
            <a:rPr lang="kk-KZ" sz="1500" kern="1200" dirty="0" smtClean="0">
              <a:solidFill>
                <a:srgbClr val="002060"/>
              </a:solidFill>
            </a:rPr>
            <a:t>осуществляет подбор в университетской клинике руководителей производственной практики, наставников 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1226108" y="2157580"/>
        <a:ext cx="10800926" cy="1155697"/>
      </dsp:txXfrm>
    </dsp:sp>
    <dsp:sp modelId="{4AEAFF6E-6FF6-4D15-9E35-4F0697C7E2EA}">
      <dsp:nvSpPr>
        <dsp:cNvPr id="0" name=""/>
        <dsp:cNvSpPr/>
      </dsp:nvSpPr>
      <dsp:spPr>
        <a:xfrm>
          <a:off x="838762" y="2320320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72B734-F8B2-4CA7-8AFD-79857C94E4C5}">
      <dsp:nvSpPr>
        <dsp:cNvPr id="0" name=""/>
        <dsp:cNvSpPr/>
      </dsp:nvSpPr>
      <dsp:spPr>
        <a:xfrm>
          <a:off x="1391038" y="3470706"/>
          <a:ext cx="10800926" cy="772736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>
              <a:solidFill>
                <a:srgbClr val="002060"/>
              </a:solidFill>
            </a:rPr>
            <a:t>Руководитель УК, заведующие отделениями, врачи и другие квалифицированные работники университетской клиники </a:t>
          </a:r>
          <a:r>
            <a:rPr lang="ru-RU" sz="1500" kern="1200" dirty="0" smtClean="0">
              <a:solidFill>
                <a:srgbClr val="002060"/>
              </a:solidFill>
            </a:rPr>
            <a:t>могут одновременно работать в качестве ППС клинических кафедр ВУЗа. Зав. отделениями, врачи университетской клиники наряду с лечебно-диагностической деятельностью участвуют в образовательной и научно-исследовательской работах.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1391038" y="3470706"/>
        <a:ext cx="10800926" cy="772736"/>
      </dsp:txXfrm>
    </dsp:sp>
    <dsp:sp modelId="{B2553246-F326-4584-974A-5BC2CF5607A5}">
      <dsp:nvSpPr>
        <dsp:cNvPr id="0" name=""/>
        <dsp:cNvSpPr/>
      </dsp:nvSpPr>
      <dsp:spPr>
        <a:xfrm>
          <a:off x="901826" y="3394667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26F2F3-FAE4-4EA7-B5D0-D220C5AE3B36}">
      <dsp:nvSpPr>
        <dsp:cNvPr id="0" name=""/>
        <dsp:cNvSpPr/>
      </dsp:nvSpPr>
      <dsp:spPr>
        <a:xfrm>
          <a:off x="976314" y="4401096"/>
          <a:ext cx="11050751" cy="746600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002060"/>
              </a:solidFill>
            </a:rPr>
            <a:t>Деятельность университетской клиники, строится </a:t>
          </a:r>
          <a:r>
            <a:rPr lang="ru-RU" sz="1500" b="1" kern="1200" dirty="0" smtClean="0">
              <a:solidFill>
                <a:srgbClr val="002060"/>
              </a:solidFill>
            </a:rPr>
            <a:t>на принципах самофинансирования и самоокупаемости за счет </a:t>
          </a:r>
          <a:r>
            <a:rPr lang="ru-RU" sz="1500" kern="1200" dirty="0" smtClean="0">
              <a:solidFill>
                <a:srgbClr val="002060"/>
              </a:solidFill>
            </a:rPr>
            <a:t>доходов от оказания медицинских услуг в рамках ГОБМП и ОСМС, доходов от участия университетской клиники в клинических исследованиях и научно-исследовательских проектах,  доходов от оказания клиникой платных медицинских услуг 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976314" y="4401096"/>
        <a:ext cx="11050751" cy="746600"/>
      </dsp:txXfrm>
    </dsp:sp>
    <dsp:sp modelId="{913C6B10-C80D-4FD5-B8A7-E35850F3DF7A}">
      <dsp:nvSpPr>
        <dsp:cNvPr id="0" name=""/>
        <dsp:cNvSpPr/>
      </dsp:nvSpPr>
      <dsp:spPr>
        <a:xfrm>
          <a:off x="620468" y="4296218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324478-ACF6-419C-AC83-ADB783C91C69}">
      <dsp:nvSpPr>
        <dsp:cNvPr id="0" name=""/>
        <dsp:cNvSpPr/>
      </dsp:nvSpPr>
      <dsp:spPr>
        <a:xfrm>
          <a:off x="505013" y="5220903"/>
          <a:ext cx="11597087" cy="847025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7195" tIns="38100" rIns="38100" bIns="38100" numCol="1" spcCol="1270" anchor="ctr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rgbClr val="002060"/>
              </a:solidFill>
            </a:rPr>
            <a:t>Финансирование Университетской клиники осуществляется ВУЗом </a:t>
          </a:r>
          <a:r>
            <a:rPr lang="ru-RU" sz="1500" kern="1200" dirty="0" smtClean="0">
              <a:solidFill>
                <a:srgbClr val="002060"/>
              </a:solidFill>
            </a:rPr>
            <a:t>из следующих источников: доходов от оказания медицинских услуг в рамках ГОБМП и ОСМС; бюджетного финансирования государственного образовательного заказа, финансирования научной деятельности, доходов от оказания платных образовательных  и медицинских услуг , доходов, поступающих от спонсорской и благотворительной помощи</a:t>
          </a:r>
          <a:endParaRPr lang="ru-RU" sz="1500" kern="1200" dirty="0">
            <a:solidFill>
              <a:srgbClr val="002060"/>
            </a:solidFill>
          </a:endParaRPr>
        </a:p>
      </dsp:txBody>
      <dsp:txXfrm>
        <a:off x="505013" y="5220903"/>
        <a:ext cx="11597087" cy="847025"/>
      </dsp:txXfrm>
    </dsp:sp>
    <dsp:sp modelId="{B9E807F5-7242-4A5B-AAAE-57591D929661}">
      <dsp:nvSpPr>
        <dsp:cNvPr id="0" name=""/>
        <dsp:cNvSpPr/>
      </dsp:nvSpPr>
      <dsp:spPr>
        <a:xfrm>
          <a:off x="89899" y="5229302"/>
          <a:ext cx="830228" cy="83022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078C71B-1EF0-41C3-836A-1C7B66D2D097}">
      <dsp:nvSpPr>
        <dsp:cNvPr id="0" name=""/>
        <dsp:cNvSpPr/>
      </dsp:nvSpPr>
      <dsp:spPr>
        <a:xfrm>
          <a:off x="1602622" y="459"/>
          <a:ext cx="1124795" cy="562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ВУЗ</a:t>
          </a:r>
          <a:endParaRPr lang="ru-RU" sz="2000" kern="1200" dirty="0"/>
        </a:p>
      </dsp:txBody>
      <dsp:txXfrm>
        <a:off x="1619094" y="16931"/>
        <a:ext cx="1091851" cy="529453"/>
      </dsp:txXfrm>
    </dsp:sp>
    <dsp:sp modelId="{2F48F644-D164-4420-8465-D563BC8D016A}">
      <dsp:nvSpPr>
        <dsp:cNvPr id="0" name=""/>
        <dsp:cNvSpPr/>
      </dsp:nvSpPr>
      <dsp:spPr>
        <a:xfrm rot="3600000">
          <a:off x="2759650" y="920613"/>
          <a:ext cx="585121" cy="1968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2818702" y="959981"/>
        <a:ext cx="467017" cy="118103"/>
      </dsp:txXfrm>
    </dsp:sp>
    <dsp:sp modelId="{6043150C-F6D2-4E33-B337-C027A5721A6B}">
      <dsp:nvSpPr>
        <dsp:cNvPr id="0" name=""/>
        <dsp:cNvSpPr/>
      </dsp:nvSpPr>
      <dsp:spPr>
        <a:xfrm>
          <a:off x="2530721" y="1607973"/>
          <a:ext cx="1124795" cy="562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МО</a:t>
          </a:r>
          <a:endParaRPr lang="ru-RU" sz="2000" kern="1200" dirty="0"/>
        </a:p>
      </dsp:txBody>
      <dsp:txXfrm>
        <a:off x="2547193" y="1624445"/>
        <a:ext cx="1091851" cy="529453"/>
      </dsp:txXfrm>
    </dsp:sp>
    <dsp:sp modelId="{EC679B71-19E4-46C5-BAEE-BA96A96AD87A}">
      <dsp:nvSpPr>
        <dsp:cNvPr id="0" name=""/>
        <dsp:cNvSpPr/>
      </dsp:nvSpPr>
      <dsp:spPr>
        <a:xfrm rot="10800000">
          <a:off x="1872459" y="1790753"/>
          <a:ext cx="585121" cy="1968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 rot="10800000">
        <a:off x="1931511" y="1830121"/>
        <a:ext cx="467017" cy="118103"/>
      </dsp:txXfrm>
    </dsp:sp>
    <dsp:sp modelId="{2EB18099-F1E5-4DA7-A320-C5E17CB8EAC0}">
      <dsp:nvSpPr>
        <dsp:cNvPr id="0" name=""/>
        <dsp:cNvSpPr/>
      </dsp:nvSpPr>
      <dsp:spPr>
        <a:xfrm>
          <a:off x="674523" y="1607973"/>
          <a:ext cx="1124795" cy="562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НИИ, НЦ</a:t>
          </a:r>
          <a:endParaRPr lang="ru-RU" sz="2000" kern="1200" dirty="0"/>
        </a:p>
      </dsp:txBody>
      <dsp:txXfrm>
        <a:off x="690995" y="1624445"/>
        <a:ext cx="1091851" cy="529453"/>
      </dsp:txXfrm>
    </dsp:sp>
    <dsp:sp modelId="{0629B9D0-1020-4BCC-B176-62CC9B0AA3D6}">
      <dsp:nvSpPr>
        <dsp:cNvPr id="0" name=""/>
        <dsp:cNvSpPr/>
      </dsp:nvSpPr>
      <dsp:spPr>
        <a:xfrm rot="18000000">
          <a:off x="1036851" y="848271"/>
          <a:ext cx="585121" cy="19683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kern="1200"/>
        </a:p>
      </dsp:txBody>
      <dsp:txXfrm>
        <a:off x="1095903" y="887639"/>
        <a:ext cx="467017" cy="1181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7CDB0-B12F-4A1E-BA67-10D1EC647D5A}">
      <dsp:nvSpPr>
        <dsp:cNvPr id="0" name=""/>
        <dsp:cNvSpPr/>
      </dsp:nvSpPr>
      <dsp:spPr>
        <a:xfrm>
          <a:off x="850795" y="152172"/>
          <a:ext cx="1966534" cy="196653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НИИ, НЦ</a:t>
          </a:r>
          <a:endParaRPr lang="ru-RU" sz="1900" kern="1200" dirty="0"/>
        </a:p>
      </dsp:txBody>
      <dsp:txXfrm>
        <a:off x="1887205" y="568890"/>
        <a:ext cx="702333" cy="585278"/>
      </dsp:txXfrm>
    </dsp:sp>
    <dsp:sp modelId="{D59A77DD-2DCF-48B9-B125-3046FA3844B9}">
      <dsp:nvSpPr>
        <dsp:cNvPr id="0" name=""/>
        <dsp:cNvSpPr/>
      </dsp:nvSpPr>
      <dsp:spPr>
        <a:xfrm>
          <a:off x="810293" y="222405"/>
          <a:ext cx="1966534" cy="196653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МО</a:t>
          </a:r>
          <a:endParaRPr lang="ru-RU" sz="1900" kern="1200" dirty="0"/>
        </a:p>
      </dsp:txBody>
      <dsp:txXfrm>
        <a:off x="1278516" y="1498311"/>
        <a:ext cx="1053500" cy="515044"/>
      </dsp:txXfrm>
    </dsp:sp>
    <dsp:sp modelId="{7C1BF86D-4E2A-4858-8C4D-33AF26AB8F26}">
      <dsp:nvSpPr>
        <dsp:cNvPr id="0" name=""/>
        <dsp:cNvSpPr/>
      </dsp:nvSpPr>
      <dsp:spPr>
        <a:xfrm>
          <a:off x="769792" y="152172"/>
          <a:ext cx="1966534" cy="196653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ВУЗ</a:t>
          </a:r>
          <a:endParaRPr lang="ru-RU" sz="1900" kern="1200" dirty="0"/>
        </a:p>
      </dsp:txBody>
      <dsp:txXfrm>
        <a:off x="997582" y="568890"/>
        <a:ext cx="702333" cy="585278"/>
      </dsp:txXfrm>
    </dsp:sp>
    <dsp:sp modelId="{D40E2AA8-D825-4F0C-AF92-64549F672B0E}">
      <dsp:nvSpPr>
        <dsp:cNvPr id="0" name=""/>
        <dsp:cNvSpPr/>
      </dsp:nvSpPr>
      <dsp:spPr>
        <a:xfrm>
          <a:off x="729219" y="30434"/>
          <a:ext cx="2210009" cy="2210009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FA26BE-40DB-4C02-8385-E278D1BE4063}">
      <dsp:nvSpPr>
        <dsp:cNvPr id="0" name=""/>
        <dsp:cNvSpPr/>
      </dsp:nvSpPr>
      <dsp:spPr>
        <a:xfrm>
          <a:off x="688556" y="100543"/>
          <a:ext cx="2210009" cy="2210009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482CA2-6D45-4213-A76E-2BC40650E20F}">
      <dsp:nvSpPr>
        <dsp:cNvPr id="0" name=""/>
        <dsp:cNvSpPr/>
      </dsp:nvSpPr>
      <dsp:spPr>
        <a:xfrm>
          <a:off x="647892" y="30434"/>
          <a:ext cx="2210009" cy="2210009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EB42B-9C14-4D13-AA4A-1C5C189AB08F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6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3F063-D4B0-4AA7-9DEB-CE35310690A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722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311400" y="517525"/>
            <a:ext cx="4597400" cy="2586038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>
          <a:xfrm>
            <a:off x="472079" y="5333997"/>
            <a:ext cx="5859951" cy="246221"/>
          </a:xfrm>
        </p:spPr>
        <p:txBody>
          <a:bodyPr>
            <a:normAutofit fontScale="92500" lnSpcReduction="10000"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>
          <a:xfrm>
            <a:off x="6173527" y="9546313"/>
            <a:ext cx="158505" cy="184666"/>
          </a:xfrm>
        </p:spPr>
        <p:txBody>
          <a:bodyPr/>
          <a:lstStyle/>
          <a:p>
            <a:fld id="{D113CDC6-F27D-420F-B59B-E8A0CD5B2F7B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8029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3407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0973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54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2958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684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542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802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1509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2433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7446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792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48E41-94A4-422C-8A3B-0E7522366C96}" type="datetimeFigureOut">
              <a:rPr lang="ru-RU" smtClean="0"/>
              <a:pPr/>
              <a:t>03.05.2019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3499C-F4B6-4266-A042-5A360B29DB8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517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>
                <a:solidFill>
                  <a:srgbClr val="002060"/>
                </a:solidFill>
              </a:rPr>
              <a:t>Положение о клинических базах организаций образования в </a:t>
            </a:r>
            <a:r>
              <a:rPr lang="ru-RU" sz="4400" b="1" dirty="0" smtClean="0">
                <a:solidFill>
                  <a:srgbClr val="002060"/>
                </a:solidFill>
              </a:rPr>
              <a:t>области </a:t>
            </a:r>
            <a:r>
              <a:rPr lang="ru-RU" sz="4400" b="1" dirty="0">
                <a:solidFill>
                  <a:srgbClr val="002060"/>
                </a:solidFill>
              </a:rPr>
              <a:t>здравоохранения и требования, предъявляемые к ним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618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b="1" dirty="0" smtClean="0">
                <a:solidFill>
                  <a:srgbClr val="C00000"/>
                </a:solidFill>
                <a:cs typeface="Arial" panose="020B0604020202020204" pitchFamily="34" charset="0"/>
              </a:rPr>
              <a:t>Виды клинических баз </a:t>
            </a:r>
            <a:r>
              <a:rPr lang="ru-RU" sz="2400" b="1" dirty="0" smtClean="0">
                <a:solidFill>
                  <a:srgbClr val="C00000"/>
                </a:solidFill>
              </a:rPr>
              <a:t>п</a:t>
            </a:r>
            <a:r>
              <a:rPr lang="ru-RU" sz="2400" b="1" dirty="0" smtClean="0">
                <a:solidFill>
                  <a:srgbClr val="C00000"/>
                </a:solidFill>
              </a:rPr>
              <a:t>о </a:t>
            </a:r>
            <a:r>
              <a:rPr lang="ru-RU" sz="2400" b="1" dirty="0">
                <a:solidFill>
                  <a:srgbClr val="C00000"/>
                </a:solidFill>
              </a:rPr>
              <a:t>форме взаимодействия с организацией образования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 Black" pitchFamily="34" charset="0"/>
              </a:rPr>
              <a:t>1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1332077" y="2638028"/>
            <a:ext cx="1830850" cy="155397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ВУЗ</a:t>
            </a:r>
          </a:p>
          <a:p>
            <a:pPr algn="ctr"/>
            <a:endParaRPr lang="ru-RU" b="1" dirty="0"/>
          </a:p>
          <a:p>
            <a:pPr algn="ctr"/>
            <a:endParaRPr lang="ru-RU" b="1" dirty="0" smtClean="0"/>
          </a:p>
          <a:p>
            <a:pPr algn="ctr"/>
            <a:endParaRPr lang="ru-RU" b="1" dirty="0"/>
          </a:p>
          <a:p>
            <a:pPr algn="ctr"/>
            <a:endParaRPr lang="ru-RU" b="1" dirty="0"/>
          </a:p>
        </p:txBody>
      </p:sp>
      <p:sp>
        <p:nvSpPr>
          <p:cNvPr id="17" name="Овал 16"/>
          <p:cNvSpPr/>
          <p:nvPr/>
        </p:nvSpPr>
        <p:spPr>
          <a:xfrm>
            <a:off x="1723743" y="1243055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1332077" y="3407538"/>
            <a:ext cx="783332" cy="74445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sz="1400" b="1" dirty="0" smtClean="0">
                <a:solidFill>
                  <a:srgbClr val="002060"/>
                </a:solidFill>
              </a:rPr>
              <a:t>КОООЗ</a:t>
            </a:r>
            <a:endParaRPr lang="ru-RU" sz="1400" b="1" dirty="0">
              <a:solidFill>
                <a:srgbClr val="00206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3043555" y="2258454"/>
            <a:ext cx="380940" cy="402388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17" idx="4"/>
          </p:cNvCxnSpPr>
          <p:nvPr/>
        </p:nvCxnSpPr>
        <p:spPr>
          <a:xfrm>
            <a:off x="2221115" y="2095474"/>
            <a:ext cx="14025" cy="651865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995194" y="2256753"/>
            <a:ext cx="387698" cy="404089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2" idx="1"/>
            <a:endCxn id="35" idx="6"/>
          </p:cNvCxnSpPr>
          <p:nvPr/>
        </p:nvCxnSpPr>
        <p:spPr>
          <a:xfrm flipH="1" flipV="1">
            <a:off x="994743" y="3314740"/>
            <a:ext cx="337334" cy="100277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1035421" y="4133619"/>
            <a:ext cx="439251" cy="420492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2115409" y="3289893"/>
            <a:ext cx="994292" cy="90211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УК – СП ВУЗа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3" name="Овал 42"/>
          <p:cNvSpPr/>
          <p:nvPr/>
        </p:nvSpPr>
        <p:spPr>
          <a:xfrm>
            <a:off x="3508956" y="2483301"/>
            <a:ext cx="984266" cy="100628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УК в ДУ ВУЗа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45" name="Прямая соединительная линия 44"/>
          <p:cNvCxnSpPr>
            <a:stCxn id="43" idx="2"/>
          </p:cNvCxnSpPr>
          <p:nvPr/>
        </p:nvCxnSpPr>
        <p:spPr>
          <a:xfrm flipH="1">
            <a:off x="3162927" y="2986442"/>
            <a:ext cx="346029" cy="53974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 flipH="1">
            <a:off x="2247502" y="4192006"/>
            <a:ext cx="7697" cy="714163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2998319" y="4268526"/>
            <a:ext cx="274369" cy="569131"/>
          </a:xfrm>
          <a:prstGeom prst="straightConnector1">
            <a:avLst/>
          </a:prstGeom>
          <a:ln w="19050"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3499810" y="3606501"/>
            <a:ext cx="984266" cy="100628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УК  - ДО ВУЗа</a:t>
            </a:r>
            <a:endParaRPr lang="ru-RU" b="1" dirty="0">
              <a:solidFill>
                <a:schemeClr val="bg1"/>
              </a:solidFill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 flipV="1">
            <a:off x="3099674" y="3864478"/>
            <a:ext cx="400136" cy="140225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5075947" y="1010387"/>
            <a:ext cx="6936041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К</a:t>
            </a:r>
            <a:r>
              <a:rPr lang="ru-RU" sz="2000" b="1" dirty="0" smtClean="0">
                <a:solidFill>
                  <a:srgbClr val="002060"/>
                </a:solidFill>
              </a:rPr>
              <a:t>линические </a:t>
            </a:r>
            <a:r>
              <a:rPr lang="ru-RU" sz="2000" b="1" dirty="0">
                <a:solidFill>
                  <a:srgbClr val="002060"/>
                </a:solidFill>
              </a:rPr>
              <a:t>базы, используемые организацией образования в области здравоохранения по договору о совместной деятельности</a:t>
            </a:r>
            <a:r>
              <a:rPr lang="ru-RU" sz="2000" dirty="0">
                <a:solidFill>
                  <a:srgbClr val="002060"/>
                </a:solidFill>
              </a:rPr>
              <a:t>;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</a:rPr>
              <a:t>Клиника </a:t>
            </a:r>
            <a:r>
              <a:rPr lang="ru-RU" sz="2000" b="1" dirty="0">
                <a:solidFill>
                  <a:srgbClr val="002060"/>
                </a:solidFill>
              </a:rPr>
              <a:t>организации образования в области </a:t>
            </a:r>
            <a:r>
              <a:rPr lang="ru-RU" sz="2000" b="1" dirty="0" smtClean="0">
                <a:solidFill>
                  <a:srgbClr val="002060"/>
                </a:solidFill>
              </a:rPr>
              <a:t>здравоохранения (КОООЗ)</a:t>
            </a:r>
          </a:p>
          <a:p>
            <a:pPr marL="285750" indent="-285750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</a:rPr>
              <a:t>У</a:t>
            </a:r>
            <a:r>
              <a:rPr lang="ru-RU" sz="2000" b="1" dirty="0" smtClean="0">
                <a:solidFill>
                  <a:srgbClr val="002060"/>
                </a:solidFill>
              </a:rPr>
              <a:t>ниверситетские </a:t>
            </a:r>
            <a:r>
              <a:rPr lang="ru-RU" sz="2000" b="1" dirty="0">
                <a:solidFill>
                  <a:srgbClr val="002060"/>
                </a:solidFill>
              </a:rPr>
              <a:t>клиники</a:t>
            </a:r>
            <a:r>
              <a:rPr lang="ru-RU" sz="2000" dirty="0">
                <a:solidFill>
                  <a:srgbClr val="002060"/>
                </a:solidFill>
              </a:rPr>
              <a:t>, являющиеся:</a:t>
            </a:r>
          </a:p>
          <a:p>
            <a:pPr marL="630238" indent="-271463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структурным </a:t>
            </a:r>
            <a:r>
              <a:rPr lang="ru-RU" sz="2000" dirty="0">
                <a:solidFill>
                  <a:srgbClr val="002060"/>
                </a:solidFill>
              </a:rPr>
              <a:t>подразделением медицинской организации высшего и (или) послевузовского образования;</a:t>
            </a:r>
          </a:p>
          <a:p>
            <a:pPr marL="630238" indent="-271463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организацией </a:t>
            </a:r>
            <a:r>
              <a:rPr lang="ru-RU" sz="2000" dirty="0">
                <a:solidFill>
                  <a:srgbClr val="002060"/>
                </a:solidFill>
              </a:rPr>
              <a:t>здравоохранения в доверительном управлении медицинской организации высшего и (или) послевузовского образования;</a:t>
            </a:r>
          </a:p>
          <a:p>
            <a:pPr marL="630238" indent="-271463"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</a:rPr>
              <a:t>дочерней </a:t>
            </a:r>
            <a:r>
              <a:rPr lang="ru-RU" sz="2000" dirty="0">
                <a:solidFill>
                  <a:srgbClr val="002060"/>
                </a:solidFill>
              </a:rPr>
              <a:t>организацией медицинской организации высшего и (или) послевузовского образования.</a:t>
            </a:r>
          </a:p>
        </p:txBody>
      </p:sp>
      <p:sp>
        <p:nvSpPr>
          <p:cNvPr id="34" name="Овал 33"/>
          <p:cNvSpPr/>
          <p:nvPr/>
        </p:nvSpPr>
        <p:spPr>
          <a:xfrm>
            <a:off x="337334" y="1406035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0" y="2888530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3099674" y="1395454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2977766" y="4770780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1723742" y="4861511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228512" y="4435301"/>
            <a:ext cx="994743" cy="852419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КБ</a:t>
            </a:r>
          </a:p>
          <a:p>
            <a:pPr algn="ctr"/>
            <a:r>
              <a:rPr lang="ru-RU" sz="1200" b="1" dirty="0" smtClean="0">
                <a:solidFill>
                  <a:srgbClr val="002060"/>
                </a:solidFill>
              </a:rPr>
              <a:t>по договору</a:t>
            </a:r>
            <a:endParaRPr lang="ru-RU" sz="1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764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rgbClr val="C00000"/>
                </a:solidFill>
              </a:rPr>
              <a:t>Основные задачи и функции клинических баз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2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pSp>
        <p:nvGrpSpPr>
          <p:cNvPr id="4" name="Группа 3"/>
          <p:cNvGrpSpPr/>
          <p:nvPr/>
        </p:nvGrpSpPr>
        <p:grpSpPr>
          <a:xfrm>
            <a:off x="120067" y="392224"/>
            <a:ext cx="12071933" cy="6465776"/>
            <a:chOff x="120067" y="392224"/>
            <a:chExt cx="12071933" cy="6465776"/>
          </a:xfrm>
        </p:grpSpPr>
        <p:sp>
          <p:nvSpPr>
            <p:cNvPr id="6" name="Полилиния 5"/>
            <p:cNvSpPr/>
            <p:nvPr/>
          </p:nvSpPr>
          <p:spPr>
            <a:xfrm>
              <a:off x="125920" y="392224"/>
              <a:ext cx="12066080" cy="1733395"/>
            </a:xfrm>
            <a:custGeom>
              <a:avLst/>
              <a:gdLst>
                <a:gd name="connsiteX0" fmla="*/ 0 w 11901105"/>
                <a:gd name="connsiteY0" fmla="*/ 433349 h 1733395"/>
                <a:gd name="connsiteX1" fmla="*/ 11034408 w 11901105"/>
                <a:gd name="connsiteY1" fmla="*/ 433349 h 1733395"/>
                <a:gd name="connsiteX2" fmla="*/ 11034408 w 11901105"/>
                <a:gd name="connsiteY2" fmla="*/ 0 h 1733395"/>
                <a:gd name="connsiteX3" fmla="*/ 11901105 w 11901105"/>
                <a:gd name="connsiteY3" fmla="*/ 866698 h 1733395"/>
                <a:gd name="connsiteX4" fmla="*/ 11034408 w 11901105"/>
                <a:gd name="connsiteY4" fmla="*/ 1733395 h 1733395"/>
                <a:gd name="connsiteX5" fmla="*/ 11034408 w 11901105"/>
                <a:gd name="connsiteY5" fmla="*/ 1300046 h 1733395"/>
                <a:gd name="connsiteX6" fmla="*/ 0 w 11901105"/>
                <a:gd name="connsiteY6" fmla="*/ 1300046 h 1733395"/>
                <a:gd name="connsiteX7" fmla="*/ 0 w 11901105"/>
                <a:gd name="connsiteY7" fmla="*/ 433349 h 17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901105" h="1733395">
                  <a:moveTo>
                    <a:pt x="0" y="433349"/>
                  </a:moveTo>
                  <a:lnTo>
                    <a:pt x="11034408" y="433349"/>
                  </a:lnTo>
                  <a:lnTo>
                    <a:pt x="11034408" y="0"/>
                  </a:lnTo>
                  <a:lnTo>
                    <a:pt x="11901105" y="866698"/>
                  </a:lnTo>
                  <a:lnTo>
                    <a:pt x="11034408" y="1733395"/>
                  </a:lnTo>
                  <a:lnTo>
                    <a:pt x="11034408" y="1300046"/>
                  </a:lnTo>
                  <a:lnTo>
                    <a:pt x="0" y="1300046"/>
                  </a:lnTo>
                  <a:lnTo>
                    <a:pt x="0" y="43334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730" tIns="559079" rIns="687349" bIns="708526" numCol="1" spcCol="1270" anchor="ctr" anchorCtr="0">
              <a:noAutofit/>
            </a:bodyPr>
            <a:lstStyle/>
            <a:p>
              <a:pPr lvl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300" kern="1200" dirty="0" smtClean="0"/>
                <a:t>Задачи</a:t>
              </a:r>
              <a:endParaRPr lang="ru-RU" sz="3300" kern="1200" dirty="0"/>
            </a:p>
          </p:txBody>
        </p:sp>
        <p:sp>
          <p:nvSpPr>
            <p:cNvPr id="8" name="Полилиния 7"/>
            <p:cNvSpPr/>
            <p:nvPr/>
          </p:nvSpPr>
          <p:spPr>
            <a:xfrm>
              <a:off x="120067" y="1402510"/>
              <a:ext cx="3919965" cy="5155945"/>
            </a:xfrm>
            <a:custGeom>
              <a:avLst/>
              <a:gdLst>
                <a:gd name="connsiteX0" fmla="*/ 0 w 3919965"/>
                <a:gd name="connsiteY0" fmla="*/ 0 h 4500689"/>
                <a:gd name="connsiteX1" fmla="*/ 3919965 w 3919965"/>
                <a:gd name="connsiteY1" fmla="*/ 0 h 4500689"/>
                <a:gd name="connsiteX2" fmla="*/ 3919965 w 3919965"/>
                <a:gd name="connsiteY2" fmla="*/ 4500689 h 4500689"/>
                <a:gd name="connsiteX3" fmla="*/ 0 w 3919965"/>
                <a:gd name="connsiteY3" fmla="*/ 4500689 h 4500689"/>
                <a:gd name="connsiteX4" fmla="*/ 0 w 3919965"/>
                <a:gd name="connsiteY4" fmla="*/ 0 h 45006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919965" h="4500689">
                  <a:moveTo>
                    <a:pt x="0" y="0"/>
                  </a:moveTo>
                  <a:lnTo>
                    <a:pt x="3919965" y="0"/>
                  </a:lnTo>
                  <a:lnTo>
                    <a:pt x="3919965" y="4500689"/>
                  </a:lnTo>
                  <a:lnTo>
                    <a:pt x="0" y="4500689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marL="95250" lvl="0" indent="-952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2060"/>
                  </a:solidFill>
                </a:rPr>
                <a:t>- оказание медицинских услуг согласно профилю КБ</a:t>
              </a:r>
              <a:endParaRPr lang="ru-RU" kern="1200" dirty="0">
                <a:solidFill>
                  <a:srgbClr val="002060"/>
                </a:solidFill>
              </a:endParaRPr>
            </a:p>
            <a:p>
              <a:pPr marL="95250" lvl="0" indent="-952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2060"/>
                  </a:solidFill>
                </a:rPr>
                <a:t>- создание необходимых условий для подготовки и повышения квалификации работников КБ и обучающихся ОООЗ</a:t>
              </a:r>
            </a:p>
            <a:p>
              <a:pPr marL="95250" lvl="0" indent="-952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2060"/>
                  </a:solidFill>
                </a:rPr>
                <a:t>- обеспечение качества </a:t>
              </a:r>
              <a:r>
                <a:rPr lang="kk-KZ" kern="1200" dirty="0" smtClean="0">
                  <a:solidFill>
                    <a:srgbClr val="002060"/>
                  </a:solidFill>
                </a:rPr>
                <a:t>практикоориентированной </a:t>
              </a:r>
              <a:r>
                <a:rPr lang="ru-RU" kern="1200" dirty="0" smtClean="0">
                  <a:solidFill>
                    <a:srgbClr val="002060"/>
                  </a:solidFill>
                </a:rPr>
                <a:t>клинической подготовки </a:t>
              </a:r>
              <a:r>
                <a:rPr lang="kk-KZ" kern="1200" dirty="0" smtClean="0">
                  <a:solidFill>
                    <a:srgbClr val="002060"/>
                  </a:solidFill>
                </a:rPr>
                <a:t>с использованием дуального обучения </a:t>
              </a:r>
              <a:r>
                <a:rPr lang="ru-RU" kern="1200" dirty="0" smtClean="0">
                  <a:solidFill>
                    <a:srgbClr val="002060"/>
                  </a:solidFill>
                </a:rPr>
                <a:t>обучающихся ОООЗ</a:t>
              </a:r>
              <a:endParaRPr lang="ru-RU" kern="1200" dirty="0">
                <a:solidFill>
                  <a:srgbClr val="002060"/>
                </a:solidFill>
              </a:endParaRPr>
            </a:p>
            <a:p>
              <a:pPr marL="95250" lvl="0" indent="-952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2060"/>
                  </a:solidFill>
                </a:rPr>
                <a:t>- осуществление НИР совместно с профильными подразделениями ОООЗ;</a:t>
              </a:r>
              <a:endParaRPr lang="ru-RU" kern="1200" dirty="0">
                <a:solidFill>
                  <a:srgbClr val="002060"/>
                </a:solidFill>
              </a:endParaRPr>
            </a:p>
            <a:p>
              <a:pPr marL="95250" lvl="0" indent="-9525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kern="1200" dirty="0" smtClean="0">
                  <a:solidFill>
                    <a:srgbClr val="002060"/>
                  </a:solidFill>
                </a:rPr>
                <a:t>- создание необходимых условий для внедрения результатов НИР в практику и процесс клинической подготовки обучающихся.</a:t>
              </a:r>
              <a:endParaRPr lang="ru-RU" kern="1200" dirty="0">
                <a:solidFill>
                  <a:srgbClr val="002060"/>
                </a:solidFill>
              </a:endParaRPr>
            </a:p>
          </p:txBody>
        </p:sp>
        <p:sp>
          <p:nvSpPr>
            <p:cNvPr id="9" name="Полилиния 8"/>
            <p:cNvSpPr/>
            <p:nvPr/>
          </p:nvSpPr>
          <p:spPr>
            <a:xfrm>
              <a:off x="4040032" y="994531"/>
              <a:ext cx="8151968" cy="1733395"/>
            </a:xfrm>
            <a:custGeom>
              <a:avLst/>
              <a:gdLst>
                <a:gd name="connsiteX0" fmla="*/ 0 w 7194628"/>
                <a:gd name="connsiteY0" fmla="*/ 433349 h 1733395"/>
                <a:gd name="connsiteX1" fmla="*/ 6327931 w 7194628"/>
                <a:gd name="connsiteY1" fmla="*/ 433349 h 1733395"/>
                <a:gd name="connsiteX2" fmla="*/ 6327931 w 7194628"/>
                <a:gd name="connsiteY2" fmla="*/ 0 h 1733395"/>
                <a:gd name="connsiteX3" fmla="*/ 7194628 w 7194628"/>
                <a:gd name="connsiteY3" fmla="*/ 866698 h 1733395"/>
                <a:gd name="connsiteX4" fmla="*/ 6327931 w 7194628"/>
                <a:gd name="connsiteY4" fmla="*/ 1733395 h 1733395"/>
                <a:gd name="connsiteX5" fmla="*/ 6327931 w 7194628"/>
                <a:gd name="connsiteY5" fmla="*/ 1300046 h 1733395"/>
                <a:gd name="connsiteX6" fmla="*/ 0 w 7194628"/>
                <a:gd name="connsiteY6" fmla="*/ 1300046 h 1733395"/>
                <a:gd name="connsiteX7" fmla="*/ 0 w 7194628"/>
                <a:gd name="connsiteY7" fmla="*/ 433349 h 17333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4628" h="1733395">
                  <a:moveTo>
                    <a:pt x="0" y="433349"/>
                  </a:moveTo>
                  <a:lnTo>
                    <a:pt x="6327931" y="433349"/>
                  </a:lnTo>
                  <a:lnTo>
                    <a:pt x="6327931" y="0"/>
                  </a:lnTo>
                  <a:lnTo>
                    <a:pt x="7194628" y="866698"/>
                  </a:lnTo>
                  <a:lnTo>
                    <a:pt x="6327931" y="1733395"/>
                  </a:lnTo>
                  <a:lnTo>
                    <a:pt x="6327931" y="1300046"/>
                  </a:lnTo>
                  <a:lnTo>
                    <a:pt x="0" y="1300046"/>
                  </a:lnTo>
                  <a:lnTo>
                    <a:pt x="0" y="43334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25730" tIns="559079" rIns="687349" bIns="708526" numCol="1" spcCol="1270" anchor="ctr" anchorCtr="0">
              <a:noAutofit/>
            </a:bodyPr>
            <a:lstStyle/>
            <a:p>
              <a:pPr lvl="0" algn="l" defTabSz="1466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3300" kern="1200" dirty="0" smtClean="0"/>
                <a:t>Функции</a:t>
              </a:r>
              <a:endParaRPr lang="ru-RU" sz="3300" kern="1200" dirty="0"/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4040031" y="1981760"/>
              <a:ext cx="7282143" cy="4876240"/>
            </a:xfrm>
            <a:custGeom>
              <a:avLst/>
              <a:gdLst>
                <a:gd name="connsiteX0" fmla="*/ 0 w 6327180"/>
                <a:gd name="connsiteY0" fmla="*/ 0 h 4440061"/>
                <a:gd name="connsiteX1" fmla="*/ 6327180 w 6327180"/>
                <a:gd name="connsiteY1" fmla="*/ 0 h 4440061"/>
                <a:gd name="connsiteX2" fmla="*/ 6327180 w 6327180"/>
                <a:gd name="connsiteY2" fmla="*/ 4440061 h 4440061"/>
                <a:gd name="connsiteX3" fmla="*/ 0 w 6327180"/>
                <a:gd name="connsiteY3" fmla="*/ 4440061 h 4440061"/>
                <a:gd name="connsiteX4" fmla="*/ 0 w 6327180"/>
                <a:gd name="connsiteY4" fmla="*/ 0 h 44400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27180" h="4440061">
                  <a:moveTo>
                    <a:pt x="0" y="0"/>
                  </a:moveTo>
                  <a:lnTo>
                    <a:pt x="6327180" y="0"/>
                  </a:lnTo>
                  <a:lnTo>
                    <a:pt x="6327180" y="4440061"/>
                  </a:lnTo>
                  <a:lnTo>
                    <a:pt x="0" y="4440061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53340" tIns="53340" rIns="53340" bIns="53340" numCol="1" spcCol="1270" anchor="t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1) обеспечение совместной работы подразделений КБ с профильными подразделениями ОООЗ</a:t>
              </a: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2) создание необходимых условий для учебного процесса и НИР профильными подразделениями ОООЗ ( предоставление учебных и вспомогательных помещений, доступа к Интернету, допуск ППС и обучающихся к пациентам; ведения медицинской/сестринской документации ППС и обучающимися; доступ к медицинской документации, статистическим данным и архивным документам; материально-техническое обеспечение учебно-производственного процесса и совместных научно-исследовательских работ;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3) обеспечение переподготовки и повышения квалификации работников КБ;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4) предоставление медицинских услуг пациентам;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5) выполнение </a:t>
              </a:r>
              <a:r>
                <a:rPr lang="ru-RU" sz="1600" kern="1200" dirty="0" err="1" smtClean="0">
                  <a:solidFill>
                    <a:srgbClr val="002060"/>
                  </a:solidFill>
                </a:rPr>
                <a:t>НИРсовместно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 с профильными подразделениями ОООЗ;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6) обеспечение разработок и проведение в установленном порядке клинических испытаний, новых медицинских технологий;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7) проведение клинических, научно-практических и патолого-анатомических конференций, семинаров, мастер-классов, консилиумов, клинических разборов;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8) опубликование совместных научно-технических трудов,;</a:t>
              </a:r>
              <a:endParaRPr lang="ru-RU" sz="1600" kern="1200" dirty="0">
                <a:solidFill>
                  <a:srgbClr val="002060"/>
                </a:solidFill>
              </a:endParaRPr>
            </a:p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kern="1200" dirty="0" smtClean="0">
                  <a:solidFill>
                    <a:srgbClr val="002060"/>
                  </a:solidFill>
                </a:rPr>
                <a:t>9) совместное использование медицинских изделий КБ и ОООЗ, используемых в лечебной, образовательной или научной деятельности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957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Клиническая база, используемая ОООЗ по </a:t>
            </a:r>
            <a:r>
              <a:rPr lang="ru-RU" sz="2400" b="1" dirty="0">
                <a:solidFill>
                  <a:srgbClr val="C00000"/>
                </a:solidFill>
              </a:rPr>
              <a:t>договору о совместной деятельности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3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08020499"/>
              </p:ext>
            </p:extLst>
          </p:nvPr>
        </p:nvGraphicFramePr>
        <p:xfrm>
          <a:off x="0" y="549275"/>
          <a:ext cx="12192000" cy="630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087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Клиника организации </a:t>
            </a:r>
            <a:r>
              <a:rPr lang="ru-RU" sz="2400" b="1" dirty="0">
                <a:solidFill>
                  <a:srgbClr val="C00000"/>
                </a:solidFill>
              </a:rPr>
              <a:t>образования в области здравоохранения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4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435452504"/>
              </p:ext>
            </p:extLst>
          </p:nvPr>
        </p:nvGraphicFramePr>
        <p:xfrm>
          <a:off x="0" y="549275"/>
          <a:ext cx="12192000" cy="630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224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Университетская клиника 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3" name="Номер слайда 2"/>
          <p:cNvSpPr txBox="1">
            <a:spLocks/>
          </p:cNvSpPr>
          <p:nvPr/>
        </p:nvSpPr>
        <p:spPr bwMode="auto">
          <a:xfrm>
            <a:off x="11476163" y="36513"/>
            <a:ext cx="550862" cy="512762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 smtClean="0">
                <a:solidFill>
                  <a:schemeClr val="bg1"/>
                </a:solidFill>
                <a:latin typeface="Arial Black" pitchFamily="34" charset="0"/>
              </a:rPr>
              <a:t>5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856518939"/>
              </p:ext>
            </p:extLst>
          </p:nvPr>
        </p:nvGraphicFramePr>
        <p:xfrm>
          <a:off x="0" y="549275"/>
          <a:ext cx="12192000" cy="6308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986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712425552"/>
              </p:ext>
            </p:extLst>
          </p:nvPr>
        </p:nvGraphicFramePr>
        <p:xfrm>
          <a:off x="-614149" y="1238393"/>
          <a:ext cx="4330040" cy="21708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Прямоугольник 15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 bwMode="auto">
          <a:xfrm>
            <a:off x="11476163" y="48997"/>
            <a:ext cx="550862" cy="50027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sz="2400" b="1" dirty="0">
                <a:solidFill>
                  <a:srgbClr val="C00000"/>
                </a:solidFill>
              </a:rPr>
              <a:t>Интегрированный академический медицинский центр </a:t>
            </a: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42793" y="619907"/>
            <a:ext cx="9137461" cy="2677143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ctr">
              <a:lnSpc>
                <a:spcPct val="85000"/>
              </a:lnSpc>
              <a:spcBef>
                <a:spcPts val="400"/>
              </a:spcBef>
            </a:pPr>
            <a:r>
              <a:rPr lang="ru-RU" b="1" dirty="0" smtClean="0">
                <a:solidFill>
                  <a:srgbClr val="C00000"/>
                </a:solidFill>
              </a:rPr>
              <a:t>Задачи</a:t>
            </a:r>
          </a:p>
          <a:p>
            <a:pPr marL="112713" indent="-112713">
              <a:lnSpc>
                <a:spcPct val="85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1600" b="1" dirty="0">
                <a:solidFill>
                  <a:srgbClr val="002060"/>
                </a:solidFill>
              </a:rPr>
              <a:t>эффективного управления академическими и производственными процессами </a:t>
            </a:r>
            <a:r>
              <a:rPr lang="ru-RU" sz="1600" dirty="0">
                <a:solidFill>
                  <a:srgbClr val="002060"/>
                </a:solidFill>
              </a:rPr>
              <a:t>на основе единства стратегических целей и задач;</a:t>
            </a:r>
          </a:p>
          <a:p>
            <a:pPr marL="112713" indent="-112713">
              <a:lnSpc>
                <a:spcPct val="85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формирование </a:t>
            </a:r>
            <a:r>
              <a:rPr lang="ru-RU" sz="1600" dirty="0">
                <a:solidFill>
                  <a:srgbClr val="002060"/>
                </a:solidFill>
              </a:rPr>
              <a:t>и развитие </a:t>
            </a:r>
            <a:r>
              <a:rPr lang="ru-RU" sz="1600" b="1" dirty="0">
                <a:solidFill>
                  <a:srgbClr val="002060"/>
                </a:solidFill>
              </a:rPr>
              <a:t>качественного медицинского образования </a:t>
            </a:r>
            <a:r>
              <a:rPr lang="ru-RU" sz="1600" dirty="0">
                <a:solidFill>
                  <a:srgbClr val="002060"/>
                </a:solidFill>
              </a:rPr>
              <a:t>на основе получения современных теоретических знаний и реальных практических навыков в условиях </a:t>
            </a:r>
            <a:r>
              <a:rPr lang="ru-RU" sz="1600" dirty="0" smtClean="0">
                <a:solidFill>
                  <a:srgbClr val="002060"/>
                </a:solidFill>
              </a:rPr>
              <a:t>УК и КБ;</a:t>
            </a:r>
            <a:endParaRPr lang="ru-RU" sz="1600" dirty="0">
              <a:solidFill>
                <a:srgbClr val="002060"/>
              </a:solidFill>
            </a:endParaRPr>
          </a:p>
          <a:p>
            <a:pPr marL="112713" indent="-112713">
              <a:lnSpc>
                <a:spcPct val="85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устойчивое </a:t>
            </a:r>
            <a:r>
              <a:rPr lang="ru-RU" sz="1600" b="1" dirty="0">
                <a:solidFill>
                  <a:srgbClr val="002060"/>
                </a:solidFill>
              </a:rPr>
              <a:t>повышение качества медицинской помощи </a:t>
            </a:r>
            <a:r>
              <a:rPr lang="ru-RU" sz="1600" dirty="0">
                <a:solidFill>
                  <a:srgbClr val="002060"/>
                </a:solidFill>
              </a:rPr>
              <a:t>на основе доступа к передовым технологиям и научным разработкам;</a:t>
            </a:r>
          </a:p>
          <a:p>
            <a:pPr marL="112713" indent="-112713">
              <a:lnSpc>
                <a:spcPct val="85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ru-RU" sz="1600" dirty="0" smtClean="0">
                <a:solidFill>
                  <a:srgbClr val="002060"/>
                </a:solidFill>
              </a:rPr>
              <a:t>развитие </a:t>
            </a:r>
            <a:r>
              <a:rPr lang="ru-RU" sz="1600" b="1" dirty="0">
                <a:solidFill>
                  <a:srgbClr val="002060"/>
                </a:solidFill>
              </a:rPr>
              <a:t>широких клинических и лабораторных баз </a:t>
            </a:r>
            <a:r>
              <a:rPr lang="ru-RU" sz="1600" dirty="0">
                <a:solidFill>
                  <a:srgbClr val="002060"/>
                </a:solidFill>
              </a:rPr>
              <a:t>для проведения актуальных научных исследований с немедленным трансфертом их результатов в практическое здравоохранение;</a:t>
            </a:r>
          </a:p>
          <a:p>
            <a:pPr marL="112713" indent="-112713">
              <a:lnSpc>
                <a:spcPct val="85000"/>
              </a:lnSpc>
              <a:spcBef>
                <a:spcPts val="400"/>
              </a:spcBef>
              <a:buFont typeface="Arial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</a:rPr>
              <a:t>повышение </a:t>
            </a:r>
            <a:r>
              <a:rPr lang="ru-RU" sz="1600" b="1" dirty="0">
                <a:solidFill>
                  <a:srgbClr val="002060"/>
                </a:solidFill>
              </a:rPr>
              <a:t>финансовой устойчивости и эффективности деятельности </a:t>
            </a:r>
            <a:r>
              <a:rPr lang="ru-RU" sz="1600" dirty="0">
                <a:solidFill>
                  <a:srgbClr val="002060"/>
                </a:solidFill>
              </a:rPr>
              <a:t>всех членов объединения на основе интеграции и совместного использования ресурсов.</a:t>
            </a:r>
            <a:endParaRPr lang="ru-RU" sz="1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814202532"/>
              </p:ext>
            </p:extLst>
          </p:nvPr>
        </p:nvGraphicFramePr>
        <p:xfrm>
          <a:off x="-286490" y="4516888"/>
          <a:ext cx="3587122" cy="2341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4" name="Скругленный прямоугольник 13"/>
          <p:cNvSpPr/>
          <p:nvPr/>
        </p:nvSpPr>
        <p:spPr>
          <a:xfrm>
            <a:off x="1185178" y="5548229"/>
            <a:ext cx="625643" cy="395849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rgbClr val="002060"/>
                </a:solidFill>
              </a:rPr>
              <a:t>КФ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154" y="649177"/>
            <a:ext cx="298863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Функциональное объединение</a:t>
            </a:r>
            <a:endParaRPr lang="ru-RU" sz="16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49945" y="3889440"/>
            <a:ext cx="26961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b="1" dirty="0" smtClean="0">
                <a:solidFill>
                  <a:srgbClr val="002060"/>
                </a:solidFill>
                <a:ea typeface="Calibri" panose="020F0502020204030204" pitchFamily="34" charset="0"/>
              </a:rPr>
              <a:t>Организационное объединение</a:t>
            </a:r>
            <a:endParaRPr lang="ru-RU" sz="16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42792" y="3244753"/>
            <a:ext cx="9137461" cy="3590727"/>
          </a:xfrm>
          <a:prstGeom prst="rect">
            <a:avLst/>
          </a:prstGeom>
          <a:ln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 algn="ctr">
              <a:lnSpc>
                <a:spcPct val="85000"/>
              </a:lnSpc>
              <a:spcBef>
                <a:spcPts val="400"/>
              </a:spcBef>
            </a:pPr>
            <a:r>
              <a:rPr lang="ru-RU" b="1" dirty="0" smtClean="0">
                <a:solidFill>
                  <a:srgbClr val="C00000"/>
                </a:solidFill>
                <a:cs typeface="Arial" panose="020B0604020202020204" pitchFamily="34" charset="0"/>
              </a:rPr>
              <a:t>Функции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интеграция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образования, науки и практики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за счет использования результатов научных исследований в учебном и клиническом </a:t>
            </a:r>
            <a:r>
              <a:rPr lang="ru-RU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процессе;</a:t>
            </a:r>
            <a:endParaRPr lang="ru-RU" sz="1600" dirty="0">
              <a:solidFill>
                <a:srgbClr val="002060"/>
              </a:solidFill>
              <a:cs typeface="Arial" panose="020B0604020202020204" pitchFamily="34" charset="0"/>
            </a:endParaRP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совместное использование ресурсов </a:t>
            </a:r>
            <a:r>
              <a:rPr lang="ru-RU" sz="1600" dirty="0" smtClean="0">
                <a:solidFill>
                  <a:srgbClr val="002060"/>
                </a:solidFill>
                <a:cs typeface="Arial" panose="020B0604020202020204" pitchFamily="34" charset="0"/>
              </a:rPr>
              <a:t>для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повышения эффективности научной, образовательной и клинической деятельности;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создание единой информационной среды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для обеспечения образовательной, научной и клинической деятельности;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реализация на базе объединения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единой системы подготовки, переподготовки, повышения квалификации кадров;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b="1" dirty="0" smtClean="0">
                <a:solidFill>
                  <a:srgbClr val="002060"/>
                </a:solidFill>
                <a:cs typeface="Arial" panose="020B0604020202020204" pitchFamily="34" charset="0"/>
              </a:rPr>
              <a:t>эффективный перенос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результатов научных исследований в образовательный процесс и практику;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создание </a:t>
            </a: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современной базы для подготовки специалистов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по приоритетным направлениям здравоохранения;</a:t>
            </a:r>
          </a:p>
          <a:p>
            <a:pPr marL="107950" lvl="0" indent="-107950">
              <a:lnSpc>
                <a:spcPct val="85000"/>
              </a:lnSpc>
              <a:spcBef>
                <a:spcPts val="400"/>
              </a:spcBef>
              <a:buFont typeface="Arial" panose="020B0604020202020204" pitchFamily="34" charset="0"/>
              <a:buChar char="•"/>
            </a:pPr>
            <a:r>
              <a:rPr lang="ru-RU" sz="1600" b="1" dirty="0">
                <a:solidFill>
                  <a:srgbClr val="002060"/>
                </a:solidFill>
                <a:cs typeface="Arial" panose="020B0604020202020204" pitchFamily="34" charset="0"/>
              </a:rPr>
              <a:t>формирование эффективной корпоративной системы управления 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путем повышения </a:t>
            </a:r>
            <a:r>
              <a:rPr lang="ru-RU" sz="1600" dirty="0" err="1">
                <a:solidFill>
                  <a:srgbClr val="002060"/>
                </a:solidFill>
                <a:cs typeface="Arial" panose="020B0604020202020204" pitchFamily="34" charset="0"/>
              </a:rPr>
              <a:t>транспарентности</a:t>
            </a:r>
            <a:r>
              <a:rPr lang="ru-RU" sz="1600" dirty="0">
                <a:solidFill>
                  <a:srgbClr val="002060"/>
                </a:solidFill>
                <a:cs typeface="Arial" panose="020B0604020202020204" pitchFamily="34" charset="0"/>
              </a:rPr>
              <a:t> при обмене информацией и принимаемых решений, распределения полномочий и обязанностей, обеспечение ответственности за условия труда и окружающей среды.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910113" y="1971826"/>
            <a:ext cx="1327567" cy="712557"/>
          </a:xfrm>
          <a:prstGeom prst="roundRect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>
              <a:lnSpc>
                <a:spcPct val="80000"/>
              </a:lnSpc>
            </a:pPr>
            <a:r>
              <a:rPr lang="ru-RU" sz="1200" dirty="0">
                <a:solidFill>
                  <a:srgbClr val="002060"/>
                </a:solidFill>
              </a:rPr>
              <a:t>Единый координационный  и управляющий орган </a:t>
            </a:r>
            <a:r>
              <a:rPr lang="ru-RU" sz="1200" dirty="0" smtClean="0">
                <a:solidFill>
                  <a:srgbClr val="002060"/>
                </a:solidFill>
              </a:rPr>
              <a:t>Консорциума</a:t>
            </a:r>
            <a:endParaRPr lang="ru-RU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19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11242800" y="41659"/>
            <a:ext cx="158750" cy="49332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17" name="Номер слайда 2"/>
          <p:cNvSpPr txBox="1">
            <a:spLocks/>
          </p:cNvSpPr>
          <p:nvPr/>
        </p:nvSpPr>
        <p:spPr bwMode="auto">
          <a:xfrm>
            <a:off x="11476163" y="48997"/>
            <a:ext cx="550862" cy="500278"/>
          </a:xfrm>
          <a:prstGeom prst="rect">
            <a:avLst/>
          </a:prstGeom>
          <a:solidFill>
            <a:srgbClr val="00B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lnSpc>
                <a:spcPct val="90000"/>
              </a:lnSpc>
              <a:spcBef>
                <a:spcPts val="1000"/>
              </a:spcBef>
              <a:buFont typeface="Arial" pitchFamily="34" charset="0"/>
              <a:buChar char="•"/>
              <a:defRPr sz="28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ru-RU" sz="1800" dirty="0">
                <a:solidFill>
                  <a:schemeClr val="bg1"/>
                </a:solidFill>
                <a:latin typeface="Arial Black" pitchFamily="34" charset="0"/>
              </a:rPr>
              <a:t>6</a:t>
            </a:r>
            <a:endParaRPr lang="ru-RU" altLang="ru-RU" sz="18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25921" y="48997"/>
            <a:ext cx="11036879" cy="50027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kk-KZ" sz="2400" b="1" dirty="0">
                <a:solidFill>
                  <a:srgbClr val="C00000"/>
                </a:solidFill>
              </a:rPr>
              <a:t>Деятельность </a:t>
            </a:r>
            <a:r>
              <a:rPr lang="ru-RU" sz="2400" b="1" dirty="0">
                <a:solidFill>
                  <a:srgbClr val="C00000"/>
                </a:solidFill>
              </a:rPr>
              <a:t>научно-педагогических работников </a:t>
            </a:r>
            <a:r>
              <a:rPr lang="ru-RU" sz="2400" b="1" dirty="0" smtClean="0">
                <a:solidFill>
                  <a:srgbClr val="C00000"/>
                </a:solidFill>
              </a:rPr>
              <a:t>ОООЗ </a:t>
            </a:r>
            <a:r>
              <a:rPr lang="ru-RU" sz="2400" b="1" dirty="0">
                <a:solidFill>
                  <a:srgbClr val="C00000"/>
                </a:solidFill>
              </a:rPr>
              <a:t>на клинической базе</a:t>
            </a:r>
            <a:endParaRPr lang="ru-RU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125921" y="589114"/>
            <a:ext cx="12066082" cy="6046648"/>
            <a:chOff x="125921" y="719666"/>
            <a:chExt cx="12233340" cy="5307950"/>
          </a:xfrm>
        </p:grpSpPr>
        <p:sp>
          <p:nvSpPr>
            <p:cNvPr id="7" name="Прямая соединительная линия 6"/>
            <p:cNvSpPr/>
            <p:nvPr/>
          </p:nvSpPr>
          <p:spPr>
            <a:xfrm>
              <a:off x="125921" y="719666"/>
              <a:ext cx="12066078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Полилиния 8"/>
            <p:cNvSpPr/>
            <p:nvPr/>
          </p:nvSpPr>
          <p:spPr>
            <a:xfrm>
              <a:off x="125921" y="719666"/>
              <a:ext cx="2413215" cy="2709333"/>
            </a:xfrm>
            <a:custGeom>
              <a:avLst/>
              <a:gdLst>
                <a:gd name="connsiteX0" fmla="*/ 0 w 2413215"/>
                <a:gd name="connsiteY0" fmla="*/ 0 h 2709333"/>
                <a:gd name="connsiteX1" fmla="*/ 2413215 w 2413215"/>
                <a:gd name="connsiteY1" fmla="*/ 0 h 2709333"/>
                <a:gd name="connsiteX2" fmla="*/ 2413215 w 2413215"/>
                <a:gd name="connsiteY2" fmla="*/ 2709333 h 2709333"/>
                <a:gd name="connsiteX3" fmla="*/ 0 w 2413215"/>
                <a:gd name="connsiteY3" fmla="*/ 2709333 h 2709333"/>
                <a:gd name="connsiteX4" fmla="*/ 0 w 2413215"/>
                <a:gd name="connsiteY4" fmla="*/ 0 h 270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3215" h="2709333">
                  <a:moveTo>
                    <a:pt x="0" y="0"/>
                  </a:moveTo>
                  <a:lnTo>
                    <a:pt x="2413215" y="0"/>
                  </a:lnTo>
                  <a:lnTo>
                    <a:pt x="2413215" y="2709333"/>
                  </a:lnTo>
                  <a:lnTo>
                    <a:pt x="0" y="27093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b="1" kern="1200" dirty="0" smtClean="0">
                  <a:solidFill>
                    <a:srgbClr val="C00000"/>
                  </a:solidFill>
                </a:rPr>
                <a:t>Заведующий кафедрой</a:t>
              </a:r>
              <a:endParaRPr lang="ru-RU" b="1" kern="1200" dirty="0">
                <a:solidFill>
                  <a:srgbClr val="C00000"/>
                </a:solidFill>
              </a:endParaRPr>
            </a:p>
          </p:txBody>
        </p:sp>
        <p:sp>
          <p:nvSpPr>
            <p:cNvPr id="10" name="Полилиния 9"/>
            <p:cNvSpPr/>
            <p:nvPr/>
          </p:nvSpPr>
          <p:spPr>
            <a:xfrm>
              <a:off x="2629630" y="782636"/>
              <a:ext cx="9562369" cy="1259416"/>
            </a:xfrm>
            <a:custGeom>
              <a:avLst/>
              <a:gdLst>
                <a:gd name="connsiteX0" fmla="*/ 0 w 9471872"/>
                <a:gd name="connsiteY0" fmla="*/ 0 h 1259416"/>
                <a:gd name="connsiteX1" fmla="*/ 9471872 w 9471872"/>
                <a:gd name="connsiteY1" fmla="*/ 0 h 1259416"/>
                <a:gd name="connsiteX2" fmla="*/ 9471872 w 9471872"/>
                <a:gd name="connsiteY2" fmla="*/ 1259416 h 1259416"/>
                <a:gd name="connsiteX3" fmla="*/ 0 w 9471872"/>
                <a:gd name="connsiteY3" fmla="*/ 1259416 h 1259416"/>
                <a:gd name="connsiteX4" fmla="*/ 0 w 9471872"/>
                <a:gd name="connsiteY4" fmla="*/ 0 h 125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872" h="1259416">
                  <a:moveTo>
                    <a:pt x="0" y="0"/>
                  </a:moveTo>
                  <a:lnTo>
                    <a:pt x="9471872" y="0"/>
                  </a:lnTo>
                  <a:lnTo>
                    <a:pt x="9471872" y="1259416"/>
                  </a:lnTo>
                  <a:lnTo>
                    <a:pt x="0" y="12594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осуществляет руководство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педагогической, организационно-методической, научно-исследовательской и лечебно-диагностической деятельностью кафедры; 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взаимодействует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с руководителем КБ по вопросам оказания лечебно-диагностической, консультативной помощи и организации учебного процесса; 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проводит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 плановые обходы отделений, консультирует больных, намечает план их обследования и лечения; 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распределяет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лечебную нагрузку и педагогическую нагрузку между работниками кафедры; 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проводит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 организационно-методическую работу по повышению профессионального уровня врачей КБ.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1" name="Прямая соединительная линия 10"/>
            <p:cNvSpPr/>
            <p:nvPr/>
          </p:nvSpPr>
          <p:spPr>
            <a:xfrm>
              <a:off x="2539134" y="2042052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олилиния 11"/>
            <p:cNvSpPr/>
            <p:nvPr/>
          </p:nvSpPr>
          <p:spPr>
            <a:xfrm>
              <a:off x="2629630" y="2084465"/>
              <a:ext cx="9471872" cy="1259416"/>
            </a:xfrm>
            <a:custGeom>
              <a:avLst/>
              <a:gdLst>
                <a:gd name="connsiteX0" fmla="*/ 0 w 9471872"/>
                <a:gd name="connsiteY0" fmla="*/ 0 h 1259416"/>
                <a:gd name="connsiteX1" fmla="*/ 9471872 w 9471872"/>
                <a:gd name="connsiteY1" fmla="*/ 0 h 1259416"/>
                <a:gd name="connsiteX2" fmla="*/ 9471872 w 9471872"/>
                <a:gd name="connsiteY2" fmla="*/ 1259416 h 1259416"/>
                <a:gd name="connsiteX3" fmla="*/ 0 w 9471872"/>
                <a:gd name="connsiteY3" fmla="*/ 1259416 h 1259416"/>
                <a:gd name="connsiteX4" fmla="*/ 0 w 9471872"/>
                <a:gd name="connsiteY4" fmla="*/ 0 h 12594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872" h="1259416">
                  <a:moveTo>
                    <a:pt x="0" y="0"/>
                  </a:moveTo>
                  <a:lnTo>
                    <a:pt x="9471872" y="0"/>
                  </a:lnTo>
                  <a:lnTo>
                    <a:pt x="9471872" y="1259416"/>
                  </a:lnTo>
                  <a:lnTo>
                    <a:pt x="0" y="125941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совместно с руководителем КБ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осуществляют контроль выполнения лечебной работы работников отделения и кафедры; обеспечивают участие врачей/СМР и научно-педагогических работников в научных исследованиях; представляют совместный отчет по деятельности клинической базы в вышестоящие органы.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13" name="Прямая соединительная линия 12"/>
            <p:cNvSpPr/>
            <p:nvPr/>
          </p:nvSpPr>
          <p:spPr>
            <a:xfrm>
              <a:off x="2539136" y="2921578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Прямая соединительная линия 14"/>
            <p:cNvSpPr/>
            <p:nvPr/>
          </p:nvSpPr>
          <p:spPr>
            <a:xfrm>
              <a:off x="293183" y="2921578"/>
              <a:ext cx="12066078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Полилиния 20"/>
            <p:cNvSpPr/>
            <p:nvPr/>
          </p:nvSpPr>
          <p:spPr>
            <a:xfrm>
              <a:off x="125921" y="3005666"/>
              <a:ext cx="2413215" cy="2709333"/>
            </a:xfrm>
            <a:custGeom>
              <a:avLst/>
              <a:gdLst>
                <a:gd name="connsiteX0" fmla="*/ 0 w 2413215"/>
                <a:gd name="connsiteY0" fmla="*/ 0 h 2709333"/>
                <a:gd name="connsiteX1" fmla="*/ 2413215 w 2413215"/>
                <a:gd name="connsiteY1" fmla="*/ 0 h 2709333"/>
                <a:gd name="connsiteX2" fmla="*/ 2413215 w 2413215"/>
                <a:gd name="connsiteY2" fmla="*/ 2709333 h 2709333"/>
                <a:gd name="connsiteX3" fmla="*/ 0 w 2413215"/>
                <a:gd name="connsiteY3" fmla="*/ 2709333 h 2709333"/>
                <a:gd name="connsiteX4" fmla="*/ 0 w 2413215"/>
                <a:gd name="connsiteY4" fmla="*/ 0 h 27093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13215" h="2709333">
                  <a:moveTo>
                    <a:pt x="0" y="0"/>
                  </a:moveTo>
                  <a:lnTo>
                    <a:pt x="2413215" y="0"/>
                  </a:lnTo>
                  <a:lnTo>
                    <a:pt x="2413215" y="2709333"/>
                  </a:lnTo>
                  <a:lnTo>
                    <a:pt x="0" y="270933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C00000"/>
                  </a:solidFill>
                </a:rPr>
                <a:t>Норматив лечебно-диагностической и консультативной работы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научно-педагогических работников ОООЗ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2" name="Полилиния 21"/>
            <p:cNvSpPr/>
            <p:nvPr/>
          </p:nvSpPr>
          <p:spPr>
            <a:xfrm>
              <a:off x="2629630" y="2922625"/>
              <a:ext cx="9562369" cy="846666"/>
            </a:xfrm>
            <a:custGeom>
              <a:avLst/>
              <a:gdLst>
                <a:gd name="connsiteX0" fmla="*/ 0 w 9471872"/>
                <a:gd name="connsiteY0" fmla="*/ 0 h 846666"/>
                <a:gd name="connsiteX1" fmla="*/ 9471872 w 9471872"/>
                <a:gd name="connsiteY1" fmla="*/ 0 h 846666"/>
                <a:gd name="connsiteX2" fmla="*/ 9471872 w 9471872"/>
                <a:gd name="connsiteY2" fmla="*/ 846666 h 846666"/>
                <a:gd name="connsiteX3" fmla="*/ 0 w 9471872"/>
                <a:gd name="connsiteY3" fmla="*/ 846666 h 846666"/>
                <a:gd name="connsiteX4" fmla="*/ 0 w 9471872"/>
                <a:gd name="connsiteY4" fmla="*/ 0 h 8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872" h="846666">
                  <a:moveTo>
                    <a:pt x="0" y="0"/>
                  </a:moveTo>
                  <a:lnTo>
                    <a:pt x="9471872" y="0"/>
                  </a:lnTo>
                  <a:lnTo>
                    <a:pt x="9471872" y="846666"/>
                  </a:lnTo>
                  <a:lnTo>
                    <a:pt x="0" y="8466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50% от нагрузки врача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соответствующей специальности, для преподавателей клинических кафедр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4" name="Прямая соединительная линия 23"/>
            <p:cNvSpPr/>
            <p:nvPr/>
          </p:nvSpPr>
          <p:spPr>
            <a:xfrm>
              <a:off x="2706398" y="3426921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Полилиния 24"/>
            <p:cNvSpPr/>
            <p:nvPr/>
          </p:nvSpPr>
          <p:spPr>
            <a:xfrm>
              <a:off x="2706398" y="3426921"/>
              <a:ext cx="9471872" cy="846666"/>
            </a:xfrm>
            <a:custGeom>
              <a:avLst/>
              <a:gdLst>
                <a:gd name="connsiteX0" fmla="*/ 0 w 9471872"/>
                <a:gd name="connsiteY0" fmla="*/ 0 h 846666"/>
                <a:gd name="connsiteX1" fmla="*/ 9471872 w 9471872"/>
                <a:gd name="connsiteY1" fmla="*/ 0 h 846666"/>
                <a:gd name="connsiteX2" fmla="*/ 9471872 w 9471872"/>
                <a:gd name="connsiteY2" fmla="*/ 846666 h 846666"/>
                <a:gd name="connsiteX3" fmla="*/ 0 w 9471872"/>
                <a:gd name="connsiteY3" fmla="*/ 846666 h 846666"/>
                <a:gd name="connsiteX4" fmla="*/ 0 w 9471872"/>
                <a:gd name="connsiteY4" fmla="*/ 0 h 8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872" h="846666">
                  <a:moveTo>
                    <a:pt x="0" y="0"/>
                  </a:moveTo>
                  <a:lnTo>
                    <a:pt x="9471872" y="0"/>
                  </a:lnTo>
                  <a:lnTo>
                    <a:pt x="9471872" y="846666"/>
                  </a:lnTo>
                  <a:lnTo>
                    <a:pt x="0" y="8466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не более 30 часов в месяц консультативной работы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 - для заведующих кафедрами/курсами/модулями, профессоров, ассоциированных профессоров/доцентов и преподавателей клинических кафедр с высшей квалификационной категорией (консультанты)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6" name="Прямая соединительная линия 25"/>
            <p:cNvSpPr/>
            <p:nvPr/>
          </p:nvSpPr>
          <p:spPr>
            <a:xfrm>
              <a:off x="2629630" y="4936574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7" name="Полилиния 26"/>
            <p:cNvSpPr/>
            <p:nvPr/>
          </p:nvSpPr>
          <p:spPr>
            <a:xfrm>
              <a:off x="2629628" y="4080156"/>
              <a:ext cx="9471872" cy="846666"/>
            </a:xfrm>
            <a:custGeom>
              <a:avLst/>
              <a:gdLst>
                <a:gd name="connsiteX0" fmla="*/ 0 w 9471872"/>
                <a:gd name="connsiteY0" fmla="*/ 0 h 846666"/>
                <a:gd name="connsiteX1" fmla="*/ 9471872 w 9471872"/>
                <a:gd name="connsiteY1" fmla="*/ 0 h 846666"/>
                <a:gd name="connsiteX2" fmla="*/ 9471872 w 9471872"/>
                <a:gd name="connsiteY2" fmla="*/ 846666 h 846666"/>
                <a:gd name="connsiteX3" fmla="*/ 0 w 9471872"/>
                <a:gd name="connsiteY3" fmla="*/ 846666 h 846666"/>
                <a:gd name="connsiteX4" fmla="*/ 0 w 9471872"/>
                <a:gd name="connsiteY4" fmla="*/ 0 h 846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471872" h="846666">
                  <a:moveTo>
                    <a:pt x="0" y="0"/>
                  </a:moveTo>
                  <a:lnTo>
                    <a:pt x="9471872" y="0"/>
                  </a:lnTo>
                  <a:lnTo>
                    <a:pt x="9471872" y="846666"/>
                  </a:lnTo>
                  <a:lnTo>
                    <a:pt x="0" y="84666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0960" tIns="60960" rIns="60960" bIns="60960" numCol="1" spcCol="1270" anchor="t" anchorCtr="0">
              <a:noAutofit/>
            </a:bodyPr>
            <a:lstStyle/>
            <a:p>
              <a:pPr lvl="0" algn="l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solidFill>
                    <a:srgbClr val="002060"/>
                  </a:solidFill>
                </a:rPr>
                <a:t>Сверх выше указанного норматива 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лечебно-диагностической и консультативной работы, научно-педагогические работники ОООЗ допускаются к выполнению лечебно-диагностической и консультативной работы в отделениях КБ </a:t>
              </a:r>
              <a:r>
                <a:rPr lang="ru-RU" sz="1600" b="1" kern="1200" dirty="0" smtClean="0">
                  <a:solidFill>
                    <a:srgbClr val="002060"/>
                  </a:solidFill>
                </a:rPr>
                <a:t>при условии заключения трудового договора о работе по совместительству</a:t>
              </a:r>
              <a:r>
                <a:rPr lang="ru-RU" sz="1600" kern="1200" dirty="0" smtClean="0">
                  <a:solidFill>
                    <a:srgbClr val="002060"/>
                  </a:solidFill>
                </a:rPr>
                <a:t> между клинической базой и работником </a:t>
              </a:r>
              <a:endParaRPr lang="ru-RU" sz="1600" kern="1200" dirty="0">
                <a:solidFill>
                  <a:srgbClr val="002060"/>
                </a:solidFill>
              </a:endParaRPr>
            </a:p>
          </p:txBody>
        </p:sp>
        <p:sp>
          <p:nvSpPr>
            <p:cNvPr id="28" name="Прямая соединительная линия 27"/>
            <p:cNvSpPr/>
            <p:nvPr/>
          </p:nvSpPr>
          <p:spPr>
            <a:xfrm>
              <a:off x="2539136" y="6027616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Прямая соединительная линия 28"/>
            <p:cNvSpPr/>
            <p:nvPr/>
          </p:nvSpPr>
          <p:spPr>
            <a:xfrm>
              <a:off x="2629629" y="4080156"/>
              <a:ext cx="9652863" cy="0"/>
            </a:xfrm>
            <a:prstGeom prst="line">
              <a:avLst/>
            </a:prstGeom>
          </p:spPr>
          <p:style>
            <a:lnRef idx="2">
              <a:schemeClr val="accent1">
                <a:tint val="5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Прямая соединительная линия 32"/>
            <p:cNvSpPr/>
            <p:nvPr/>
          </p:nvSpPr>
          <p:spPr>
            <a:xfrm>
              <a:off x="207925" y="4926822"/>
              <a:ext cx="12066078" cy="0"/>
            </a:xfrm>
            <a:prstGeom prst="lin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31" name="Прямоугольник 30"/>
          <p:cNvSpPr/>
          <p:nvPr/>
        </p:nvSpPr>
        <p:spPr>
          <a:xfrm>
            <a:off x="2595396" y="5392882"/>
            <a:ext cx="9761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Р</a:t>
            </a:r>
            <a:r>
              <a:rPr lang="ru-RU" sz="1600" dirty="0" smtClean="0">
                <a:solidFill>
                  <a:srgbClr val="002060"/>
                </a:solidFill>
              </a:rPr>
              <a:t>уководители кафедр ОООЗ </a:t>
            </a:r>
            <a:r>
              <a:rPr lang="ru-RU" sz="1600" b="1" dirty="0" smtClean="0">
                <a:solidFill>
                  <a:srgbClr val="002060"/>
                </a:solidFill>
              </a:rPr>
              <a:t>одновременно </a:t>
            </a:r>
            <a:r>
              <a:rPr lang="ru-RU" sz="1600" b="1" dirty="0">
                <a:solidFill>
                  <a:srgbClr val="002060"/>
                </a:solidFill>
              </a:rPr>
              <a:t>могут занимать </a:t>
            </a:r>
            <a:r>
              <a:rPr lang="ru-RU" sz="1600" dirty="0">
                <a:solidFill>
                  <a:srgbClr val="002060"/>
                </a:solidFill>
              </a:rPr>
              <a:t>оплачиваемые штатные должности руководителей соответствующими отделениями </a:t>
            </a:r>
            <a:r>
              <a:rPr lang="ru-RU" sz="1600" dirty="0" smtClean="0">
                <a:solidFill>
                  <a:srgbClr val="002060"/>
                </a:solidFill>
              </a:rPr>
              <a:t>КБ </a:t>
            </a:r>
            <a:r>
              <a:rPr lang="ru-RU" sz="1600" b="1" dirty="0">
                <a:solidFill>
                  <a:srgbClr val="002060"/>
                </a:solidFill>
              </a:rPr>
              <a:t>на условиях работы по совместительству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2595397" y="5998026"/>
            <a:ext cx="95966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rgbClr val="002060"/>
                </a:solidFill>
              </a:rPr>
              <a:t>В</a:t>
            </a:r>
            <a:r>
              <a:rPr lang="ru-RU" sz="1600" dirty="0" smtClean="0">
                <a:solidFill>
                  <a:srgbClr val="002060"/>
                </a:solidFill>
              </a:rPr>
              <a:t> </a:t>
            </a:r>
            <a:r>
              <a:rPr lang="ru-RU" sz="1600" dirty="0">
                <a:solidFill>
                  <a:srgbClr val="002060"/>
                </a:solidFill>
              </a:rPr>
              <a:t>клиниках </a:t>
            </a:r>
            <a:r>
              <a:rPr lang="ru-RU" sz="1600" dirty="0" smtClean="0">
                <a:solidFill>
                  <a:srgbClr val="002060"/>
                </a:solidFill>
              </a:rPr>
              <a:t>ОООЗ/ УК могут </a:t>
            </a:r>
            <a:r>
              <a:rPr lang="ru-RU" sz="1600" dirty="0">
                <a:solidFill>
                  <a:srgbClr val="002060"/>
                </a:solidFill>
              </a:rPr>
              <a:t>вводиться </a:t>
            </a:r>
            <a:r>
              <a:rPr lang="ru-RU" sz="1600" b="1" dirty="0">
                <a:solidFill>
                  <a:srgbClr val="002060"/>
                </a:solidFill>
              </a:rPr>
              <a:t>объединенные должности</a:t>
            </a:r>
            <a:r>
              <a:rPr lang="ru-RU" sz="1600" dirty="0">
                <a:solidFill>
                  <a:srgbClr val="002060"/>
                </a:solidFill>
              </a:rPr>
              <a:t>, предусматривающие одновременное выполнение </a:t>
            </a:r>
            <a:r>
              <a:rPr lang="ru-RU" sz="1600" dirty="0" smtClean="0">
                <a:solidFill>
                  <a:srgbClr val="002060"/>
                </a:solidFill>
              </a:rPr>
              <a:t>функций руководителя кафедры </a:t>
            </a:r>
            <a:r>
              <a:rPr lang="ru-RU" sz="1600" dirty="0">
                <a:solidFill>
                  <a:srgbClr val="002060"/>
                </a:solidFill>
              </a:rPr>
              <a:t>и руководителя соответствующего отделения</a:t>
            </a:r>
            <a:r>
              <a:rPr lang="ru-RU" sz="1600" dirty="0" smtClean="0">
                <a:solidFill>
                  <a:srgbClr val="002060"/>
                </a:solidFill>
              </a:rPr>
              <a:t>; доцента</a:t>
            </a:r>
            <a:r>
              <a:rPr lang="ru-RU" sz="1600" dirty="0">
                <a:solidFill>
                  <a:srgbClr val="002060"/>
                </a:solidFill>
              </a:rPr>
              <a:t>, преподавателя клинической </a:t>
            </a:r>
            <a:r>
              <a:rPr lang="ru-RU" sz="1600" dirty="0" smtClean="0">
                <a:solidFill>
                  <a:srgbClr val="002060"/>
                </a:solidFill>
              </a:rPr>
              <a:t>кафедры </a:t>
            </a:r>
            <a:r>
              <a:rPr lang="ru-RU" sz="1600" dirty="0">
                <a:solidFill>
                  <a:srgbClr val="002060"/>
                </a:solidFill>
              </a:rPr>
              <a:t>и врача отделения.</a:t>
            </a:r>
            <a:endParaRPr lang="ru-RU" sz="1600" dirty="0">
              <a:solidFill>
                <a:srgbClr val="002060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" y="5392882"/>
            <a:ext cx="250614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Условия совмещения должностей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44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AutoShape 28" descr="Картинки по запросу watson ibm"/>
          <p:cNvSpPr>
            <a:spLocks noChangeAspect="1" noChangeArrowheads="1"/>
          </p:cNvSpPr>
          <p:nvPr/>
        </p:nvSpPr>
        <p:spPr bwMode="auto">
          <a:xfrm>
            <a:off x="207434" y="451290"/>
            <a:ext cx="406401" cy="253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108845" tIns="54423" rIns="108845" bIns="54423" numCol="1" anchor="t" anchorCtr="0" compatLnSpc="1">
            <a:prstTxWarp prst="textNoShape">
              <a:avLst/>
            </a:prstTxWarp>
          </a:bodyPr>
          <a:lstStyle/>
          <a:p>
            <a:endParaRPr lang="ru-RU" sz="1900" dirty="0"/>
          </a:p>
        </p:txBody>
      </p:sp>
      <p:sp>
        <p:nvSpPr>
          <p:cNvPr id="24" name="AutoShape 6"/>
          <p:cNvSpPr>
            <a:spLocks noChangeArrowheads="1"/>
          </p:cNvSpPr>
          <p:nvPr/>
        </p:nvSpPr>
        <p:spPr bwMode="auto">
          <a:xfrm flipH="1">
            <a:off x="7112003" y="2730541"/>
            <a:ext cx="97367" cy="120378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8" name="AutoShape 10"/>
          <p:cNvSpPr>
            <a:spLocks noChangeArrowheads="1"/>
          </p:cNvSpPr>
          <p:nvPr/>
        </p:nvSpPr>
        <p:spPr bwMode="auto">
          <a:xfrm flipH="1">
            <a:off x="10447866" y="2304587"/>
            <a:ext cx="95251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9" name="AutoShape 11"/>
          <p:cNvSpPr>
            <a:spLocks noChangeArrowheads="1"/>
          </p:cNvSpPr>
          <p:nvPr/>
        </p:nvSpPr>
        <p:spPr bwMode="auto">
          <a:xfrm flipH="1">
            <a:off x="8337552" y="2304587"/>
            <a:ext cx="95250" cy="119056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11063" tIns="55532" rIns="111063" bIns="55532" anchor="ctr"/>
          <a:lstStyle/>
          <a:p>
            <a:endParaRPr lang="ru-RU" sz="1900" dirty="0"/>
          </a:p>
        </p:txBody>
      </p:sp>
      <p:sp>
        <p:nvSpPr>
          <p:cNvPr id="2" name="TextBox 1"/>
          <p:cNvSpPr txBox="1"/>
          <p:nvPr/>
        </p:nvSpPr>
        <p:spPr>
          <a:xfrm>
            <a:off x="1384663" y="2730541"/>
            <a:ext cx="92572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Благодарю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5322004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15443</TotalTime>
  <Words>1489</Words>
  <Application>Microsoft Office PowerPoint</Application>
  <PresentationFormat>Произвольный</PresentationFormat>
  <Paragraphs>111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Положение о клинических базах организаций образования в области здравоохранения и требования, предъявляемые к ним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Saltanat T. Salykbayeva</dc:creator>
  <cp:lastModifiedBy>Admin</cp:lastModifiedBy>
  <cp:revision>608</cp:revision>
  <cp:lastPrinted>2018-02-20T09:51:10Z</cp:lastPrinted>
  <dcterms:created xsi:type="dcterms:W3CDTF">2017-07-26T12:47:59Z</dcterms:created>
  <dcterms:modified xsi:type="dcterms:W3CDTF">2019-05-03T08:57:35Z</dcterms:modified>
</cp:coreProperties>
</file>