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10"/>
  </p:notesMasterIdLst>
  <p:sldIdLst>
    <p:sldId id="274" r:id="rId2"/>
    <p:sldId id="268" r:id="rId3"/>
    <p:sldId id="257" r:id="rId4"/>
    <p:sldId id="269" r:id="rId5"/>
    <p:sldId id="273" r:id="rId6"/>
    <p:sldId id="272" r:id="rId7"/>
    <p:sldId id="264" r:id="rId8"/>
    <p:sldId id="27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слушателей резидентуры прошедших практику за период 2017-2019 гг.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[практика.xlsx]Лист1!$A$1:$A$22</c:f>
              <c:strCache>
                <c:ptCount val="22"/>
                <c:pt idx="0">
                  <c:v>г Астана</c:v>
                </c:pt>
                <c:pt idx="1">
                  <c:v>Карагандинская область</c:v>
                </c:pt>
                <c:pt idx="4">
                  <c:v>Алматинская область </c:v>
                </c:pt>
                <c:pt idx="6">
                  <c:v>Костанайская область</c:v>
                </c:pt>
                <c:pt idx="7">
                  <c:v>Мангистауская область</c:v>
                </c:pt>
                <c:pt idx="9">
                  <c:v>Павлодарская область</c:v>
                </c:pt>
                <c:pt idx="10">
                  <c:v>г Семей</c:v>
                </c:pt>
                <c:pt idx="11">
                  <c:v>г Шымкент</c:v>
                </c:pt>
                <c:pt idx="13">
                  <c:v>г Тараз</c:v>
                </c:pt>
                <c:pt idx="14">
                  <c:v>г Актобе</c:v>
                </c:pt>
                <c:pt idx="15">
                  <c:v>г Атырау</c:v>
                </c:pt>
                <c:pt idx="16">
                  <c:v>г Рудный</c:v>
                </c:pt>
                <c:pt idx="17">
                  <c:v>г Жезказган</c:v>
                </c:pt>
                <c:pt idx="18">
                  <c:v>г Талдыкурган</c:v>
                </c:pt>
                <c:pt idx="19">
                  <c:v>г Кызылорда</c:v>
                </c:pt>
                <c:pt idx="20">
                  <c:v>г Туркестан </c:v>
                </c:pt>
                <c:pt idx="21">
                  <c:v>Западно-казахстанская область</c:v>
                </c:pt>
              </c:strCache>
            </c:strRef>
          </c:cat>
          <c:val>
            <c:numRef>
              <c:f>[практика.xlsx]Лист1!$B$1:$B$22</c:f>
              <c:numCache>
                <c:formatCode>General</c:formatCode>
                <c:ptCount val="22"/>
                <c:pt idx="0">
                  <c:v>3</c:v>
                </c:pt>
                <c:pt idx="1">
                  <c:v>8</c:v>
                </c:pt>
                <c:pt idx="4">
                  <c:v>23</c:v>
                </c:pt>
                <c:pt idx="6">
                  <c:v>3</c:v>
                </c:pt>
                <c:pt idx="7">
                  <c:v>7</c:v>
                </c:pt>
                <c:pt idx="9">
                  <c:v>1</c:v>
                </c:pt>
                <c:pt idx="10">
                  <c:v>3</c:v>
                </c:pt>
                <c:pt idx="11">
                  <c:v>19</c:v>
                </c:pt>
                <c:pt idx="13">
                  <c:v>11</c:v>
                </c:pt>
                <c:pt idx="14">
                  <c:v>1</c:v>
                </c:pt>
                <c:pt idx="15">
                  <c:v>1</c:v>
                </c:pt>
                <c:pt idx="16">
                  <c:v>2</c:v>
                </c:pt>
                <c:pt idx="17">
                  <c:v>6</c:v>
                </c:pt>
                <c:pt idx="18">
                  <c:v>9</c:v>
                </c:pt>
                <c:pt idx="19">
                  <c:v>4</c:v>
                </c:pt>
                <c:pt idx="20">
                  <c:v>2</c:v>
                </c:pt>
                <c:pt idx="2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4494816"/>
        <c:axId val="174495208"/>
      </c:barChart>
      <c:catAx>
        <c:axId val="174494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4495208"/>
        <c:crosses val="autoZero"/>
        <c:auto val="1"/>
        <c:lblAlgn val="ctr"/>
        <c:lblOffset val="100"/>
        <c:noMultiLvlLbl val="0"/>
      </c:catAx>
      <c:valAx>
        <c:axId val="174495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494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E7E4B-E910-4ED9-AFA0-99FE5B9863A2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EA9EE-6E94-4486-95FB-6D27417AFF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88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92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42A41-42DB-437A-B303-49E3A08E9372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95B-A2A7-4B29-8C58-36BC917BE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54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42A41-42DB-437A-B303-49E3A08E9372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95B-A2A7-4B29-8C58-36BC917BE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134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42A41-42DB-437A-B303-49E3A08E9372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95B-A2A7-4B29-8C58-36BC917BE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02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42A41-42DB-437A-B303-49E3A08E9372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95B-A2A7-4B29-8C58-36BC917BE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63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42A41-42DB-437A-B303-49E3A08E9372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95B-A2A7-4B29-8C58-36BC917BE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60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42A41-42DB-437A-B303-49E3A08E9372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95B-A2A7-4B29-8C58-36BC917BE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23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42A41-42DB-437A-B303-49E3A08E9372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95B-A2A7-4B29-8C58-36BC917BE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29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42A41-42DB-437A-B303-49E3A08E9372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95B-A2A7-4B29-8C58-36BC917BE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084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42A41-42DB-437A-B303-49E3A08E9372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95B-A2A7-4B29-8C58-36BC917BE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987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42A41-42DB-437A-B303-49E3A08E9372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95B-A2A7-4B29-8C58-36BC917BE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22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42A41-42DB-437A-B303-49E3A08E9372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95B-A2A7-4B29-8C58-36BC917BE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96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42A41-42DB-437A-B303-49E3A08E9372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C895B-A2A7-4B29-8C58-36BC917BE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5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4832" y="-106680"/>
            <a:ext cx="13194923" cy="3885911"/>
            <a:chOff x="2534367" y="546245"/>
            <a:chExt cx="8580102" cy="2330768"/>
          </a:xfrm>
        </p:grpSpPr>
        <p:sp>
          <p:nvSpPr>
            <p:cNvPr id="4" name="Rectangle 3"/>
            <p:cNvSpPr/>
            <p:nvPr/>
          </p:nvSpPr>
          <p:spPr>
            <a:xfrm>
              <a:off x="2534367" y="1714006"/>
              <a:ext cx="7765590" cy="1163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Вопрос</a:t>
              </a:r>
              <a:r>
                <a:rPr lang="ru-RU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2    </a:t>
              </a:r>
              <a:r>
                <a: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Обсуждение стажировки интернов и резидентов в </a:t>
              </a:r>
              <a:r>
                <a:rPr lang="ru-RU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регионах.  Предложения </a:t>
              </a:r>
              <a:r>
                <a: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ВУЗов для организации стажировки в </a:t>
              </a:r>
              <a:r>
                <a:rPr lang="ru-RU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регионах</a:t>
              </a:r>
              <a:endParaRPr lang="ru-RU" sz="40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186529" y="546245"/>
              <a:ext cx="7927940" cy="886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АО «КАЗАХСКИЙ МЕДИЦИНСКИЙ УНИВЕРСИТЕТ НЕПРЕРЫВНОГО ОБРАЗОВАНИЯ</a:t>
              </a:r>
              <a:r>
                <a:rPr lang="ru-RU" b="1" dirty="0" smtClean="0">
                  <a:solidFill>
                    <a:srgbClr val="002060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»</a:t>
              </a:r>
              <a:endParaRPr lang="en-US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4"/>
          <p:cNvSpPr/>
          <p:nvPr/>
        </p:nvSpPr>
        <p:spPr>
          <a:xfrm>
            <a:off x="0" y="593467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 по направлению подготовки «Здравоохранение» 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г.Нур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-Султан, 6 мая 2019 год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-5" y="4474249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e.medeubaev\AppData\Local\Microsoft\Windows\Temporary Internet Files\Content.Outlook\8F645MO5\лого каз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1" y="175202"/>
            <a:ext cx="3154680" cy="924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683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119" y="940525"/>
            <a:ext cx="10353762" cy="97045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внедрени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рохождения практики обучающимися в резидентуре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1-й год обучения – в организациях сельского здравоохранения,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последующие годы – в областных центрах и организациях оказывающих высокотехнологичную помощь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963" y="2448877"/>
            <a:ext cx="10718074" cy="440912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письма от 20 июля 2017 г. № 06-9/3082-4</a:t>
            </a: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об организации профессиональной практики слушателей резидентуры на клинических базах регионов ПП -03-64-2017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 Типовой договор с резидентами включена норма о прохождении практики.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Практику проходят во время прохождения профильных дисциплин, согласно расписания занятий с 2017-2018 учебного года.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Заключают 3-х-стороннее соглашение о выездной практике (Университет - медицинская организация - слушатель резидентуры).</a:t>
            </a:r>
          </a:p>
        </p:txBody>
      </p:sp>
      <p:pic>
        <p:nvPicPr>
          <p:cNvPr id="4" name="Рисунок 3" descr="C:\Users\e.medeubaev\AppData\Local\Microsoft\Windows\Temporary Internet Files\Content.Outlook\8F645MO5\лого каз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1" y="175202"/>
            <a:ext cx="2878182" cy="660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7436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706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086" y="1037846"/>
            <a:ext cx="3943277" cy="55545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149" y="857068"/>
            <a:ext cx="4351501" cy="5696891"/>
          </a:xfrm>
          <a:prstGeom prst="rect">
            <a:avLst/>
          </a:prstGeom>
        </p:spPr>
      </p:pic>
      <p:pic>
        <p:nvPicPr>
          <p:cNvPr id="6" name="Рисунок 5" descr="C:\Users\e.medeubaev\AppData\Local\Microsoft\Windows\Temporary Internet Files\Content.Outlook\8F645MO5\лого каз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1" y="175202"/>
            <a:ext cx="2878182" cy="660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382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8238" y="766355"/>
            <a:ext cx="10353762" cy="9704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внедрения прохождения практики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слушателей резидентуры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589" y="2437843"/>
            <a:ext cx="10353762" cy="4058751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клинических баз Университета.</a:t>
            </a:r>
          </a:p>
          <a:p>
            <a:pPr algn="just"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условиями для приобретения и отработки практических навыков по специальности в зависимости от специфики клинической базы.</a:t>
            </a:r>
          </a:p>
          <a:p>
            <a:pPr algn="just"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самостоятельной профессиональной деятельности по избранной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специальности.</a:t>
            </a:r>
          </a:p>
          <a:p>
            <a:pPr algn="just"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Профориентация с целью ознакомления с клинической базой для последующего трудоустройства.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e.medeubaev\AppData\Local\Microsoft\Windows\Temporary Internet Files\Content.Outlook\8F645MO5\лого каз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1" y="175202"/>
            <a:ext cx="2878182" cy="660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8354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667" y="912086"/>
            <a:ext cx="11451333" cy="80350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слушателей резидентуры, прошедших практику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клинических базах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регионов за период 2017-2019 гг.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79662516"/>
              </p:ext>
            </p:extLst>
          </p:nvPr>
        </p:nvGraphicFramePr>
        <p:xfrm>
          <a:off x="5416732" y="1940367"/>
          <a:ext cx="6044338" cy="4496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079751"/>
              </p:ext>
            </p:extLst>
          </p:nvPr>
        </p:nvGraphicFramePr>
        <p:xfrm>
          <a:off x="270329" y="1940367"/>
          <a:ext cx="4432300" cy="4496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402"/>
                <a:gridCol w="1700114"/>
                <a:gridCol w="2472784"/>
              </a:tblGrid>
              <a:tr h="181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резидентов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 Астана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</a:tr>
              <a:tr h="362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Карагандинская область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</a:tr>
              <a:tr h="543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Алматинская </a:t>
                      </a: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Костанайская область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</a:tr>
              <a:tr h="362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Мангистауская область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Павлодарская область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 Семей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</a:tr>
              <a:tr h="362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 Шымкент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 Тараз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 Актобе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 Атырау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 Рудный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 Жезказган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 Талдыкурган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 Кызылорда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 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Туркестан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Западно-казахстанская область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</a:tr>
              <a:tr h="181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</a:tr>
            </a:tbl>
          </a:graphicData>
        </a:graphic>
      </p:graphicFrame>
      <p:pic>
        <p:nvPicPr>
          <p:cNvPr id="5" name="Рисунок 4" descr="C:\Users\e.medeubaev\AppData\Local\Microsoft\Windows\Temporary Internet Files\Content.Outlook\8F645MO5\лого каз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1" y="175202"/>
            <a:ext cx="2878182" cy="660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41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"/>
          <p:cNvCxnSpPr/>
          <p:nvPr/>
        </p:nvCxnSpPr>
        <p:spPr>
          <a:xfrm>
            <a:off x="48794" y="609633"/>
            <a:ext cx="12105106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68915" y="16939"/>
            <a:ext cx="10515600" cy="752475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Выездная профессиональная практика слушателей резидентуры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клинических базах регионов с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2016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2019 г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7282249" y="4629665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402" y="1266949"/>
            <a:ext cx="7967546" cy="4476197"/>
          </a:xfrm>
          <a:prstGeom prst="rect">
            <a:avLst/>
          </a:prstGeom>
        </p:spPr>
      </p:pic>
      <p:sp>
        <p:nvSpPr>
          <p:cNvPr id="9" name="Умножение 8"/>
          <p:cNvSpPr/>
          <p:nvPr/>
        </p:nvSpPr>
        <p:spPr>
          <a:xfrm>
            <a:off x="8882743" y="3974841"/>
            <a:ext cx="541176" cy="513183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множение 11"/>
          <p:cNvSpPr/>
          <p:nvPr/>
        </p:nvSpPr>
        <p:spPr>
          <a:xfrm>
            <a:off x="3004457" y="2295331"/>
            <a:ext cx="513184" cy="46653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множение 12"/>
          <p:cNvSpPr/>
          <p:nvPr/>
        </p:nvSpPr>
        <p:spPr>
          <a:xfrm>
            <a:off x="5505061" y="4231432"/>
            <a:ext cx="503853" cy="471197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множение 14"/>
          <p:cNvSpPr/>
          <p:nvPr/>
        </p:nvSpPr>
        <p:spPr>
          <a:xfrm>
            <a:off x="7763069" y="2985797"/>
            <a:ext cx="550506" cy="475861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множение 17"/>
          <p:cNvSpPr/>
          <p:nvPr/>
        </p:nvSpPr>
        <p:spPr>
          <a:xfrm>
            <a:off x="3099529" y="4248237"/>
            <a:ext cx="513184" cy="533526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множение 18"/>
          <p:cNvSpPr/>
          <p:nvPr/>
        </p:nvSpPr>
        <p:spPr>
          <a:xfrm>
            <a:off x="9535886" y="2258010"/>
            <a:ext cx="494522" cy="503851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множение 19"/>
          <p:cNvSpPr/>
          <p:nvPr/>
        </p:nvSpPr>
        <p:spPr>
          <a:xfrm>
            <a:off x="6649175" y="4629665"/>
            <a:ext cx="489857" cy="410546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множение 20"/>
          <p:cNvSpPr/>
          <p:nvPr/>
        </p:nvSpPr>
        <p:spPr>
          <a:xfrm>
            <a:off x="3261049" y="3272745"/>
            <a:ext cx="465648" cy="464607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множение 21"/>
          <p:cNvSpPr/>
          <p:nvPr/>
        </p:nvSpPr>
        <p:spPr>
          <a:xfrm>
            <a:off x="7627417" y="4387069"/>
            <a:ext cx="541176" cy="485191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028487" y="5914393"/>
            <a:ext cx="3509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104 слушателей резидентуры (12 регионов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16" name="Умножение 15"/>
          <p:cNvSpPr/>
          <p:nvPr/>
        </p:nvSpPr>
        <p:spPr>
          <a:xfrm>
            <a:off x="5505061" y="1754159"/>
            <a:ext cx="494522" cy="503851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множение 16"/>
          <p:cNvSpPr/>
          <p:nvPr/>
        </p:nvSpPr>
        <p:spPr>
          <a:xfrm>
            <a:off x="8066314" y="1832397"/>
            <a:ext cx="494522" cy="503851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множение 22"/>
          <p:cNvSpPr/>
          <p:nvPr/>
        </p:nvSpPr>
        <p:spPr>
          <a:xfrm>
            <a:off x="3736160" y="2696829"/>
            <a:ext cx="541176" cy="513183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726" y="1238005"/>
            <a:ext cx="2726081" cy="847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C:\Users\e.medeubaev\AppData\Local\Microsoft\Windows\Temporary Internet Files\Content.Outlook\8F645MO5\лого каз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7" y="30256"/>
            <a:ext cx="2878182" cy="596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48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роцесс 2"/>
          <p:cNvSpPr/>
          <p:nvPr/>
        </p:nvSpPr>
        <p:spPr>
          <a:xfrm>
            <a:off x="178674" y="791230"/>
            <a:ext cx="4267201" cy="5013434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Документы: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заявление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прохождение профессиональной практики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клинической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базе регионов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РК;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аключение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(3-х стороннего соглашения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прохождении профессиональной практики);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-подготовка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 на прохождение профессиональной практики слушателя резидентуры.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прохождении профессиональной практики должно содержать: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соглашения;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-условия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сроки и порядок прохождения профессиональной практики;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и обязанности сторон;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условия;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сторон, форс- мажор;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юрисдикция и применимое право;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-сроки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соглашения и порядок его расторжения;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 и реквизиты сторон. 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2719776" y="5109339"/>
            <a:ext cx="1943099" cy="695325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38" y="791230"/>
            <a:ext cx="3636022" cy="50134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423" y="784773"/>
            <a:ext cx="3614577" cy="501343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9" name="Рисунок 8" descr="C:\Users\e.medeubaev\AppData\Local\Microsoft\Windows\Temporary Internet Files\Content.Outlook\8F645MO5\лого каз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74" y="63727"/>
            <a:ext cx="2878182" cy="660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434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138" y="836023"/>
            <a:ext cx="10353762" cy="9704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организации практики слушателей резидентуры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1212" y="1881051"/>
            <a:ext cx="10353762" cy="440653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Финансирование прохождения практики в регионах (оплата проезда в обе стороны, обеспечение проживания в комфортных условиях).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Обязательное применение дистанционных технологий обучения:  онлайн-лекции, выполнение и сдача СРР (офлайн).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Отказ от приема слушателей резидентуры некоторых медицинских организаций регионов (например, г. Балхаш – нет потребности в специалистах по инфекционным болезням).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Обеспечение участия слушателей резидентуры 1-го года обучения 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сельского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затруднено в связи с отсутствием ставок, а значит нет клинических наставников по отдельным специальностям (эндокринолог, невропатолог, нейрохирург, кардиохирург и т.д.)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Обеспечение безопасности слушателей резидентуры во время прохождения практики; страхование жизни.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e.medeubaev\AppData\Local\Microsoft\Windows\Temporary Internet Files\Content.Outlook\8F645MO5\лого каз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1" y="175202"/>
            <a:ext cx="2878182" cy="660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09316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</TotalTime>
  <Words>500</Words>
  <Application>Microsoft Office PowerPoint</Application>
  <PresentationFormat>Широкоэкранный</PresentationFormat>
  <Paragraphs>111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Times New Roman</vt:lpstr>
      <vt:lpstr>Тема Office</vt:lpstr>
      <vt:lpstr>Презентация PowerPoint</vt:lpstr>
      <vt:lpstr>О внедрении прохождения практики обучающимися в резидентуре   в 1-й год обучения – в организациях сельского здравоохранения,  в последующие годы – в областных центрах и организациях оказывающих высокотехнологичную помощь.</vt:lpstr>
      <vt:lpstr>Нормативные документы</vt:lpstr>
      <vt:lpstr>Результаты внедрения прохождения практики  слушателей резидентуры</vt:lpstr>
      <vt:lpstr>Презентация PowerPoint</vt:lpstr>
      <vt:lpstr>Выездная профессиональная практика слушателей резидентуры  на клинических базах регионов с январь 2016 по январь 2019 г. </vt:lpstr>
      <vt:lpstr>Презентация PowerPoint</vt:lpstr>
      <vt:lpstr>Предложения по организации практики слушателей резидентуры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вопрос:    Обсуждение стажировки интернов и резидентов в регионах с сентября 2019 года. Предложения ВУЗов для организации стажировки в регионах.</dc:title>
  <dc:creator>Жанар Андасова</dc:creator>
  <cp:lastModifiedBy>Сауле Доскожаева</cp:lastModifiedBy>
  <cp:revision>49</cp:revision>
  <cp:lastPrinted>2019-05-02T06:18:24Z</cp:lastPrinted>
  <dcterms:created xsi:type="dcterms:W3CDTF">2019-04-30T08:19:47Z</dcterms:created>
  <dcterms:modified xsi:type="dcterms:W3CDTF">2019-05-04T01:45:45Z</dcterms:modified>
</cp:coreProperties>
</file>