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2" r:id="rId3"/>
  </p:sldMasterIdLst>
  <p:notesMasterIdLst>
    <p:notesMasterId r:id="rId19"/>
  </p:notesMasterIdLst>
  <p:handoutMasterIdLst>
    <p:handoutMasterId r:id="rId20"/>
  </p:handoutMasterIdLst>
  <p:sldIdLst>
    <p:sldId id="256" r:id="rId4"/>
    <p:sldId id="611" r:id="rId5"/>
    <p:sldId id="613" r:id="rId6"/>
    <p:sldId id="702" r:id="rId7"/>
    <p:sldId id="590" r:id="rId8"/>
    <p:sldId id="909" r:id="rId9"/>
    <p:sldId id="634" r:id="rId10"/>
    <p:sldId id="919" r:id="rId11"/>
    <p:sldId id="286" r:id="rId12"/>
    <p:sldId id="913" r:id="rId13"/>
    <p:sldId id="914" r:id="rId14"/>
    <p:sldId id="981" r:id="rId15"/>
    <p:sldId id="917" r:id="rId16"/>
    <p:sldId id="918" r:id="rId17"/>
    <p:sldId id="920" r:id="rId1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na Nurakynova" initials="SN" lastIdx="1" clrIdx="0">
    <p:extLst>
      <p:ext uri="{19B8F6BF-5375-455C-9EA6-DF929625EA0E}">
        <p15:presenceInfo xmlns:p15="http://schemas.microsoft.com/office/powerpoint/2012/main" userId="S-1-5-21-1417001333-1482476501-839522115-4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0F2741"/>
    <a:srgbClr val="003374"/>
    <a:srgbClr val="40C5E4"/>
    <a:srgbClr val="C9A093"/>
    <a:srgbClr val="3A5896"/>
    <a:srgbClr val="F1F1F1"/>
    <a:srgbClr val="001736"/>
    <a:srgbClr val="385592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6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2016年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0.31210000000000032</c:v>
                </c:pt>
                <c:pt idx="1">
                  <c:v>0.17350000000000004</c:v>
                </c:pt>
                <c:pt idx="2">
                  <c:v>9.5800000000000024E-2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18-4C95-A60A-5645F802DA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pPr>
              <a:solidFill>
                <a:schemeClr val="accent4"/>
              </a:solidFill>
              <a:ln w="635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18-4C95-A60A-5645F802DA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pPr>
              <a:solidFill>
                <a:schemeClr val="accent6"/>
              </a:soli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2016年</c:v>
                </c:pt>
                <c:pt idx="1">
                  <c:v>2017年</c:v>
                </c:pt>
                <c:pt idx="2">
                  <c:v>2018年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18-4C95-A60A-5645F802D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78848"/>
        <c:axId val="201680384"/>
      </c:lineChart>
      <c:catAx>
        <c:axId val="20167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1680384"/>
        <c:crosses val="autoZero"/>
        <c:auto val="1"/>
        <c:lblAlgn val="ctr"/>
        <c:lblOffset val="100"/>
        <c:noMultiLvlLbl val="0"/>
      </c:catAx>
      <c:valAx>
        <c:axId val="2016803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167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AC2A8-6B53-447B-8CCF-F62F4D4666E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C34E8D6-168D-46F1-90E5-30418C83A22B}">
      <dgm:prSet phldrT="[Текст]" custT="1"/>
      <dgm:spPr/>
      <dgm:t>
        <a:bodyPr/>
        <a:lstStyle/>
        <a:p>
          <a:pPr algn="l"/>
          <a:r>
            <a:rPr lang="ru-RU" sz="1200" dirty="0"/>
            <a:t>Обеспечение сферы общественного здравоохранения квалифицированными кадрами достаточной численности</a:t>
          </a:r>
          <a:endParaRPr lang="x-none" sz="1200" dirty="0"/>
        </a:p>
      </dgm:t>
    </dgm:pt>
    <dgm:pt modelId="{4A510140-095B-45D6-8DA6-66D024B4021A}" type="parTrans" cxnId="{8DB6C3F4-6B8B-4224-9453-084A883F9758}">
      <dgm:prSet/>
      <dgm:spPr/>
      <dgm:t>
        <a:bodyPr/>
        <a:lstStyle/>
        <a:p>
          <a:endParaRPr lang="x-none"/>
        </a:p>
      </dgm:t>
    </dgm:pt>
    <dgm:pt modelId="{3FACC127-F7B8-4B51-B4B9-CF842D304B90}" type="sibTrans" cxnId="{8DB6C3F4-6B8B-4224-9453-084A883F9758}">
      <dgm:prSet/>
      <dgm:spPr/>
      <dgm:t>
        <a:bodyPr/>
        <a:lstStyle/>
        <a:p>
          <a:endParaRPr lang="x-none"/>
        </a:p>
      </dgm:t>
    </dgm:pt>
    <dgm:pt modelId="{A1903420-F037-473C-9849-F7EDF4DC1C1B}" type="pres">
      <dgm:prSet presAssocID="{7D9AC2A8-6B53-447B-8CCF-F62F4D4666E0}" presName="linearFlow" presStyleCnt="0">
        <dgm:presLayoutVars>
          <dgm:dir/>
          <dgm:resizeHandles val="exact"/>
        </dgm:presLayoutVars>
      </dgm:prSet>
      <dgm:spPr/>
    </dgm:pt>
    <dgm:pt modelId="{BE319255-0D15-4EC4-9F29-0C46AFA6DFB2}" type="pres">
      <dgm:prSet presAssocID="{1C34E8D6-168D-46F1-90E5-30418C83A22B}" presName="composite" presStyleCnt="0"/>
      <dgm:spPr/>
    </dgm:pt>
    <dgm:pt modelId="{EB12D892-93C5-4218-A803-727061CE1614}" type="pres">
      <dgm:prSet presAssocID="{1C34E8D6-168D-46F1-90E5-30418C83A22B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Картинки по запросу воз эмблема">
            <a:extLst>
              <a:ext uri="{FF2B5EF4-FFF2-40B4-BE49-F238E27FC236}">
                <a16:creationId xmlns:a16="http://schemas.microsoft.com/office/drawing/2014/main" id="{557F8849-D914-4F0D-A81A-CCEE1B3662B9}"/>
              </a:ext>
            </a:extLst>
          </dgm14:cNvPr>
        </a:ext>
      </dgm:extLst>
    </dgm:pt>
    <dgm:pt modelId="{524A2E37-5F34-4187-BC4A-50343E0AED1B}" type="pres">
      <dgm:prSet presAssocID="{1C34E8D6-168D-46F1-90E5-30418C83A22B}" presName="txShp" presStyleLbl="node1" presStyleIdx="0" presStyleCnt="1" custScaleX="91982" custScaleY="94992">
        <dgm:presLayoutVars>
          <dgm:bulletEnabled val="1"/>
        </dgm:presLayoutVars>
      </dgm:prSet>
      <dgm:spPr/>
    </dgm:pt>
  </dgm:ptLst>
  <dgm:cxnLst>
    <dgm:cxn modelId="{DCAC9587-745D-4CDF-8C68-591CDEAD04A2}" type="presOf" srcId="{1C34E8D6-168D-46F1-90E5-30418C83A22B}" destId="{524A2E37-5F34-4187-BC4A-50343E0AED1B}" srcOrd="0" destOrd="0" presId="urn:microsoft.com/office/officeart/2005/8/layout/vList3#1"/>
    <dgm:cxn modelId="{F3DCCDAB-E29E-4B8B-9486-CEFCC82E51DE}" type="presOf" srcId="{7D9AC2A8-6B53-447B-8CCF-F62F4D4666E0}" destId="{A1903420-F037-473C-9849-F7EDF4DC1C1B}" srcOrd="0" destOrd="0" presId="urn:microsoft.com/office/officeart/2005/8/layout/vList3#1"/>
    <dgm:cxn modelId="{8DB6C3F4-6B8B-4224-9453-084A883F9758}" srcId="{7D9AC2A8-6B53-447B-8CCF-F62F4D4666E0}" destId="{1C34E8D6-168D-46F1-90E5-30418C83A22B}" srcOrd="0" destOrd="0" parTransId="{4A510140-095B-45D6-8DA6-66D024B4021A}" sibTransId="{3FACC127-F7B8-4B51-B4B9-CF842D304B90}"/>
    <dgm:cxn modelId="{7955A360-3DE0-4DA2-9272-DB365A296977}" type="presParOf" srcId="{A1903420-F037-473C-9849-F7EDF4DC1C1B}" destId="{BE319255-0D15-4EC4-9F29-0C46AFA6DFB2}" srcOrd="0" destOrd="0" presId="urn:microsoft.com/office/officeart/2005/8/layout/vList3#1"/>
    <dgm:cxn modelId="{99EE5F2F-614E-45DE-AD0B-132CB1A35FD1}" type="presParOf" srcId="{BE319255-0D15-4EC4-9F29-0C46AFA6DFB2}" destId="{EB12D892-93C5-4218-A803-727061CE1614}" srcOrd="0" destOrd="0" presId="urn:microsoft.com/office/officeart/2005/8/layout/vList3#1"/>
    <dgm:cxn modelId="{BAF4120D-E0FD-499B-9D71-F3950D09E7C4}" type="presParOf" srcId="{BE319255-0D15-4EC4-9F29-0C46AFA6DFB2}" destId="{524A2E37-5F34-4187-BC4A-50343E0AED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A2E37-5F34-4187-BC4A-50343E0AED1B}">
      <dsp:nvSpPr>
        <dsp:cNvPr id="0" name=""/>
        <dsp:cNvSpPr/>
      </dsp:nvSpPr>
      <dsp:spPr>
        <a:xfrm rot="10800000">
          <a:off x="1164369" y="235855"/>
          <a:ext cx="2446170" cy="1271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193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Обеспечение сферы общественного здравоохранения квалифицированными кадрами достаточной численности</a:t>
          </a:r>
          <a:endParaRPr lang="x-none" sz="1200" kern="1200" dirty="0"/>
        </a:p>
      </dsp:txBody>
      <dsp:txXfrm rot="10800000">
        <a:off x="1482210" y="235855"/>
        <a:ext cx="2128329" cy="1271363"/>
      </dsp:txXfrm>
    </dsp:sp>
    <dsp:sp modelId="{EB12D892-93C5-4218-A803-727061CE1614}">
      <dsp:nvSpPr>
        <dsp:cNvPr id="0" name=""/>
        <dsp:cNvSpPr/>
      </dsp:nvSpPr>
      <dsp:spPr>
        <a:xfrm>
          <a:off x="388559" y="202342"/>
          <a:ext cx="1338390" cy="13383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E2DD1C9-4BB6-422A-8F34-C157EA500BD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6D182C-8713-4A09-BC85-E2E3587150D5}" type="datetimeFigureOut">
              <a:rPr lang="x-none" altLang="zh-CN" smtClean="0"/>
              <a:pPr/>
              <a:t>12.11.2019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ACF9BE2-A914-4C2F-A362-A2DE8B3496F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36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9BE2-A914-4C2F-A362-A2DE8B3496FE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88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4A07C832-E921-4C03-BAC5-ED91DC027F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0437DD7E-7679-4CEC-9E54-3972D49299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587742EC-DF80-4B27-8651-6B0ADC345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CDFDA-FC1B-43E5-AB9E-2A177D565CF1}" type="slidenum">
              <a:rPr lang="ru-RU" altLang="x-non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Например, в центрах семейной медицины лекарства для лечения хронических заболеваний доступны по ценам 70% в больницах. Организационная интеграция и инновационный подход «Глобальный бюджет, сохранение баланса» являются образцами для других городских систем здравоохранения в Китае.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9BE2-A914-4C2F-A362-A2DE8B3496FE}" type="slidenum">
              <a:rPr lang="x-none" smtClean="0"/>
              <a:pPr/>
              <a:t>11</a:t>
            </a:fld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модели </a:t>
            </a:r>
            <a:r>
              <a:rPr lang="ru-RU" dirty="0" err="1"/>
              <a:t>Луоху</a:t>
            </a:r>
            <a:r>
              <a:rPr lang="ru-RU" dirty="0"/>
              <a:t> использовались четыре стратегии для преодоления этой культурной проблемы.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 населения с базовой грамотностью в вопросах здоровья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Луоху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увеличилась с 9,3% (136 710 из 1,47 млн.) до 21,3% (315 240 из 1,48 млн.) в первые два года внедрения программы.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F9BE2-A914-4C2F-A362-A2DE8B3496FE}" type="slidenum">
              <a:rPr lang="x-none" smtClean="0"/>
              <a:pPr/>
              <a:t>13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9512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526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20043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84449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073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20043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8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4937768"/>
            <a:ext cx="1095488" cy="10835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772419" y="6336792"/>
            <a:ext cx="1470980" cy="307777"/>
            <a:chOff x="8616280" y="6285754"/>
            <a:chExt cx="1470980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Made with       by </a:t>
              </a: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44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782026"/>
            <a:ext cx="8424936" cy="784830"/>
          </a:xfrm>
        </p:spPr>
        <p:txBody>
          <a:bodyPr wrap="square" anchor="ctr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901695" cy="40512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0650" y="2564904"/>
            <a:ext cx="4343435" cy="2449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CB0B2-F67A-4206-9FAE-6C5C7B65A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C9541F-FD3E-4F67-B4FE-34FFE38A3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AB348-2343-4754-9D18-51847892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79581-3DF1-4C35-A679-299433CF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59507-7761-4135-8F3D-FE3CFE17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9848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B0D96-5766-45A1-9C3D-D32FF363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C60F6-9390-4BA3-A97B-470A834E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F4DA9-0AA9-49AB-B3E4-F004C634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97F81-A891-4236-BB38-6DB72115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5CA66-E74A-4924-AD76-A8C5AFDC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176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A1777-C163-4E42-BE15-D918A283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365E-F5A8-40EF-8592-20A9C87A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364B19-A9C3-4EBC-A198-51B322BA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B7BAC-2D1A-49EF-9989-995D29FF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75EA8-CF2A-411A-9E13-D8F39506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053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D1AAB-AB41-4183-9725-FA75D32D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C6E02-89D6-40EA-9AEC-CF3547FA7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A9180-A911-4BCB-A9D3-2599A48E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A04D43-864B-4AFE-819A-A5D24771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5B8617-BA73-4143-92AE-B4E6DB0C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F15447-AF22-49B9-BDE6-9C18BEED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9944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4F473-230D-44F6-A4AB-61EB409B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FCF1D-0645-482F-9E72-4E809BD36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AA946B-BC7F-4EFA-86DD-065CAEA91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3188D6-AD39-45F2-AC83-8F0605E65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B34006-43F2-4606-ABEC-3C5CC811F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78F184-006F-4397-99AC-D5EFB352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C6DB2D-FE23-4A57-8579-198C475E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16CC0B-7E15-45A3-8990-5C5333FE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3871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C4336-6F22-46FB-9A35-8E126043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6D9F96-B6E5-44BC-BD56-6D8AF734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5CEDBF-40F8-4924-9DEF-07E4A03E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523573-4DC8-4E45-ABA8-B07BC7AD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26184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F7B72D-5D75-487D-8234-2748FB6E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E2A2A7-75F4-4A12-8834-3EDB33EE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D60867-1FEA-4AFA-BD85-77FE2D1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6902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83341-7046-4A0D-9487-B5C8387A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62592-431C-402C-878B-ECA2BDCB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FF77EC-CF64-47F0-A829-167E4017C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3F7B6-DA72-4F47-BB6A-FD7EAFF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DF6CC-E219-4E58-8B62-E20E039C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2A6A55-9510-411F-AC3C-D753E0B3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5076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8505-8D19-4038-AB28-2E642E7A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2982C3-C32D-4E38-9FF8-9EAB0614B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D0FE1C-0811-4D9E-BC08-193431D05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073E66-D658-43C8-A23A-AEB57C75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9B779-0DA0-4F67-AE0B-CC26E963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70F7DC-99C8-4B7E-B63F-71AD626C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5100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2DD94-FF4F-4625-B600-B7374563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35F518-4501-4FEF-A21E-BA09497B3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5E21C-AC83-4D80-8C7E-75E8BC73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360F-EEC5-4A20-9D65-A83C3974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A4CB9-C375-417C-A5D4-F02691E0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745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7F2C5B-4727-47A3-B236-90A12BE46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F11A86-CC11-4294-B15B-120A913B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9303F-FDD3-490A-AD95-3243764D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3CAAB-8A4F-4A8C-A2CF-F63701DA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E6684-1F10-4766-AA39-E1B5EE69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30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587" y="24391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58138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19CD8-859C-4F34-A663-8D7E51D5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00C2B-A2D5-4469-B317-1054A4B78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B0648-4999-45C4-A512-B7DEE4E2F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905A-54A7-42C9-9A67-D328995E2C19}" type="datetimeFigureOut">
              <a:rPr lang="ru-KZ" smtClean="0"/>
              <a:t>12.11.2019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FE602-E2E8-4CB3-A4A2-BF12448FA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D4B334-0DE2-4959-8390-6B0E6F9CB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364A3-441F-49A7-9FF1-F4F56F8E06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30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sph.k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ru.wikipedia.org/wiki/%D0%9F%D0%B5%D1%80%D0%B2%D0%B8%D1%87%D0%BD%D0%B0%D1%8F_%D0%BC%D0%B5%D0%B4%D0%B8%D0%BA%D0%BE-%D1%81%D0%B0%D0%BD%D0%B8%D1%82%D0%B0%D1%80%D0%BD%D0%B0%D1%8F_%D0%BF%D0%BE%D0%BC%D0%BE%D1%89%D1%8C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08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a.ziperov\Downloads\Безымянный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8809"/>
            <a:ext cx="9144000" cy="49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9263"/>
            <a:ext cx="8758106" cy="2112722"/>
          </a:xfrm>
        </p:spPr>
        <p:txBody>
          <a:bodyPr>
            <a:noAutofit/>
          </a:bodyPr>
          <a:lstStyle/>
          <a:p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Noto Sans" panose="020B0502040504020204"/>
              </a:rPr>
              <a:t>Проектный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oto Sans" panose="020B0502040504020204"/>
              </a:rPr>
              <a:t>офис КМУ «ВШОЗ» по передаче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Noto Sans" panose="020B0502040504020204"/>
              </a:rPr>
              <a:t>технологий совершенствования службы ПМСП</a:t>
            </a:r>
            <a:b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Noto Sans" panose="020B0502040504020204"/>
              </a:rPr>
            </a:b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Noto Sans" panose="020B0502040504020204"/>
              </a:rPr>
              <a:t>в условиях ОСМС на основе лучшей международной практики в рамках стратегического партнерства</a:t>
            </a:r>
            <a:b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Noto Sans" panose="020B0502040504020204"/>
              </a:rPr>
            </a:b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Noto Sans" panose="020B0502040504020204"/>
              </a:rPr>
              <a:t> с университетом Шэньчжэнь (КИТАЙ) 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Noto Sans" panose="020B0502040504020204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96651" y="337215"/>
            <a:ext cx="3532682" cy="1378865"/>
            <a:chOff x="2497916" y="337215"/>
            <a:chExt cx="3532682" cy="137886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61B2A41-9BA8-4310-84F0-77B5ADDF6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7916" y="337215"/>
              <a:ext cx="1661073" cy="130180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FDE24AA-6420-4B2C-A802-D1A3D91E6CF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544" y="337215"/>
              <a:ext cx="1401054" cy="1378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.ziperov\Downloads\Безымянный-1.jpg">
            <a:extLst>
              <a:ext uri="{FF2B5EF4-FFF2-40B4-BE49-F238E27FC236}">
                <a16:creationId xmlns:a16="http://schemas.microsoft.com/office/drawing/2014/main" id="{05F81987-F0B5-4653-B3B6-C2E239C4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87" y="466343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Noto Sans"/>
              </a:rPr>
              <a:t>Модель </a:t>
            </a:r>
            <a:r>
              <a:rPr lang="ru-RU" sz="2800" b="1" dirty="0" err="1">
                <a:solidFill>
                  <a:schemeClr val="bg1"/>
                </a:solidFill>
                <a:latin typeface="Noto Sans"/>
              </a:rPr>
              <a:t>Луоху</a:t>
            </a:r>
            <a:r>
              <a:rPr lang="ru-RU" sz="2800" b="1" dirty="0">
                <a:solidFill>
                  <a:schemeClr val="bg1"/>
                </a:solidFill>
                <a:latin typeface="Noto Sans"/>
              </a:rPr>
              <a:t> - </a:t>
            </a:r>
            <a:br>
              <a:rPr lang="ru-RU" sz="2800" b="1" dirty="0">
                <a:solidFill>
                  <a:schemeClr val="bg1"/>
                </a:solidFill>
                <a:latin typeface="Noto Sans"/>
              </a:rPr>
            </a:br>
            <a:r>
              <a:rPr lang="ru-RU" sz="2800" b="1" dirty="0">
                <a:solidFill>
                  <a:schemeClr val="bg1"/>
                </a:solidFill>
                <a:latin typeface="Noto Sans"/>
              </a:rPr>
              <a:t>интегрированная система оказания медицинской помощи, ориентированная на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294" y="1895684"/>
            <a:ext cx="7700413" cy="100931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	Внедрение модели </a:t>
            </a:r>
            <a:r>
              <a:rPr lang="ru-RU" sz="1800" dirty="0" err="1"/>
              <a:t>Луоху</a:t>
            </a:r>
            <a:r>
              <a:rPr lang="ru-RU" sz="1800" dirty="0"/>
              <a:t> – достижение высококачественной медицинской помощи, лучших результатов и большей доступности для населения в Китае. Модель стала национальной политикой, которая реализуется в других регионах Китая.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0154" y="3055852"/>
            <a:ext cx="3366391" cy="29139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Интеграция различных уровней медицинской помощи в общую систему дает возможность улучшить распределение доступных медицинских ресурсов и управлять расходами на оказание помощи способами, которые определяются потребностями пациентов, а не раздробленности структур системы.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77EB2-21B0-4F5C-8A02-ED74EAA4D04C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9B8459-A831-4012-9846-1DE895917A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48" y="6017249"/>
            <a:ext cx="1023457" cy="802099"/>
          </a:xfrm>
          <a:prstGeom prst="rect">
            <a:avLst/>
          </a:prstGeom>
        </p:spPr>
      </p:pic>
      <p:sp>
        <p:nvSpPr>
          <p:cNvPr id="9" name="Oval 36">
            <a:extLst>
              <a:ext uri="{FF2B5EF4-FFF2-40B4-BE49-F238E27FC236}">
                <a16:creationId xmlns:a16="http://schemas.microsoft.com/office/drawing/2014/main" id="{80ED6DB9-36CC-4584-AF64-41E677989A8C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53DBB7-8E6F-4010-97FB-4C77DB28B66F}"/>
              </a:ext>
            </a:extLst>
          </p:cNvPr>
          <p:cNvSpPr/>
          <p:nvPr/>
        </p:nvSpPr>
        <p:spPr>
          <a:xfrm>
            <a:off x="4014718" y="3594013"/>
            <a:ext cx="527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Трансформация модели </a:t>
            </a:r>
            <a:endParaRPr lang="x-none" dirty="0"/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868CB6B6-FBB0-4D5C-B7B3-D45A86B2DBBB}"/>
              </a:ext>
            </a:extLst>
          </p:cNvPr>
          <p:cNvSpPr/>
          <p:nvPr/>
        </p:nvSpPr>
        <p:spPr>
          <a:xfrm>
            <a:off x="3623251" y="4765305"/>
            <a:ext cx="2718047" cy="1055608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от системы здравоохранения, ориентированной на больницы и ориентированную на лечение</a:t>
            </a:r>
            <a:endParaRPr lang="x-none" sz="1400" dirty="0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6D3B66A8-56F8-40E8-8DF7-71D12B0FDE8D}"/>
              </a:ext>
            </a:extLst>
          </p:cNvPr>
          <p:cNvSpPr/>
          <p:nvPr/>
        </p:nvSpPr>
        <p:spPr>
          <a:xfrm>
            <a:off x="6544559" y="4728896"/>
            <a:ext cx="2552406" cy="1055608"/>
          </a:xfrm>
          <a:prstGeom prst="round2Diag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к интегрированной системе здравоохранения, ориентированной на людей и население</a:t>
            </a:r>
            <a:endParaRPr lang="x-none" sz="1400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E78FD70A-53C7-4B2C-A49E-5A570580EE11}"/>
              </a:ext>
            </a:extLst>
          </p:cNvPr>
          <p:cNvSpPr>
            <a:spLocks/>
          </p:cNvSpPr>
          <p:nvPr/>
        </p:nvSpPr>
        <p:spPr bwMode="auto">
          <a:xfrm>
            <a:off x="5094514" y="3961251"/>
            <a:ext cx="2199858" cy="723887"/>
          </a:xfrm>
          <a:custGeom>
            <a:avLst/>
            <a:gdLst>
              <a:gd name="T0" fmla="*/ 491 w 741"/>
              <a:gd name="T1" fmla="*/ 218 h 288"/>
              <a:gd name="T2" fmla="*/ 535 w 741"/>
              <a:gd name="T3" fmla="*/ 180 h 288"/>
              <a:gd name="T4" fmla="*/ 0 w 741"/>
              <a:gd name="T5" fmla="*/ 122 h 288"/>
              <a:gd name="T6" fmla="*/ 89 w 741"/>
              <a:gd name="T7" fmla="*/ 73 h 288"/>
              <a:gd name="T8" fmla="*/ 602 w 741"/>
              <a:gd name="T9" fmla="*/ 85 h 288"/>
              <a:gd name="T10" fmla="*/ 637 w 741"/>
              <a:gd name="T11" fmla="*/ 79 h 288"/>
              <a:gd name="T12" fmla="*/ 671 w 741"/>
              <a:gd name="T13" fmla="*/ 38 h 288"/>
              <a:gd name="T14" fmla="*/ 679 w 741"/>
              <a:gd name="T15" fmla="*/ 43 h 288"/>
              <a:gd name="T16" fmla="*/ 741 w 741"/>
              <a:gd name="T17" fmla="*/ 288 h 288"/>
              <a:gd name="T18" fmla="*/ 491 w 741"/>
              <a:gd name="T19" fmla="*/ 21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1" h="288">
                <a:moveTo>
                  <a:pt x="491" y="218"/>
                </a:moveTo>
                <a:cubicBezTo>
                  <a:pt x="508" y="203"/>
                  <a:pt x="522" y="192"/>
                  <a:pt x="535" y="180"/>
                </a:cubicBezTo>
                <a:cubicBezTo>
                  <a:pt x="458" y="108"/>
                  <a:pt x="235" y="21"/>
                  <a:pt x="0" y="122"/>
                </a:cubicBezTo>
                <a:cubicBezTo>
                  <a:pt x="30" y="105"/>
                  <a:pt x="58" y="86"/>
                  <a:pt x="89" y="73"/>
                </a:cubicBezTo>
                <a:cubicBezTo>
                  <a:pt x="262" y="0"/>
                  <a:pt x="433" y="5"/>
                  <a:pt x="602" y="85"/>
                </a:cubicBezTo>
                <a:cubicBezTo>
                  <a:pt x="617" y="93"/>
                  <a:pt x="627" y="92"/>
                  <a:pt x="637" y="79"/>
                </a:cubicBezTo>
                <a:cubicBezTo>
                  <a:pt x="648" y="65"/>
                  <a:pt x="660" y="52"/>
                  <a:pt x="671" y="38"/>
                </a:cubicBezTo>
                <a:cubicBezTo>
                  <a:pt x="674" y="40"/>
                  <a:pt x="676" y="41"/>
                  <a:pt x="679" y="43"/>
                </a:cubicBezTo>
                <a:cubicBezTo>
                  <a:pt x="699" y="123"/>
                  <a:pt x="719" y="203"/>
                  <a:pt x="741" y="288"/>
                </a:cubicBezTo>
                <a:cubicBezTo>
                  <a:pt x="657" y="265"/>
                  <a:pt x="577" y="242"/>
                  <a:pt x="491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5EF09B41-691D-4772-B526-70985D9EEA35}"/>
              </a:ext>
            </a:extLst>
          </p:cNvPr>
          <p:cNvSpPr>
            <a:spLocks/>
          </p:cNvSpPr>
          <p:nvPr/>
        </p:nvSpPr>
        <p:spPr bwMode="auto">
          <a:xfrm flipV="1">
            <a:off x="5094514" y="5901080"/>
            <a:ext cx="2083566" cy="661993"/>
          </a:xfrm>
          <a:custGeom>
            <a:avLst/>
            <a:gdLst>
              <a:gd name="T0" fmla="*/ 491 w 741"/>
              <a:gd name="T1" fmla="*/ 218 h 288"/>
              <a:gd name="T2" fmla="*/ 535 w 741"/>
              <a:gd name="T3" fmla="*/ 180 h 288"/>
              <a:gd name="T4" fmla="*/ 0 w 741"/>
              <a:gd name="T5" fmla="*/ 122 h 288"/>
              <a:gd name="T6" fmla="*/ 89 w 741"/>
              <a:gd name="T7" fmla="*/ 73 h 288"/>
              <a:gd name="T8" fmla="*/ 602 w 741"/>
              <a:gd name="T9" fmla="*/ 85 h 288"/>
              <a:gd name="T10" fmla="*/ 637 w 741"/>
              <a:gd name="T11" fmla="*/ 79 h 288"/>
              <a:gd name="T12" fmla="*/ 671 w 741"/>
              <a:gd name="T13" fmla="*/ 38 h 288"/>
              <a:gd name="T14" fmla="*/ 679 w 741"/>
              <a:gd name="T15" fmla="*/ 43 h 288"/>
              <a:gd name="T16" fmla="*/ 741 w 741"/>
              <a:gd name="T17" fmla="*/ 288 h 288"/>
              <a:gd name="T18" fmla="*/ 491 w 741"/>
              <a:gd name="T19" fmla="*/ 21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1" h="288">
                <a:moveTo>
                  <a:pt x="491" y="218"/>
                </a:moveTo>
                <a:cubicBezTo>
                  <a:pt x="508" y="203"/>
                  <a:pt x="522" y="192"/>
                  <a:pt x="535" y="180"/>
                </a:cubicBezTo>
                <a:cubicBezTo>
                  <a:pt x="458" y="108"/>
                  <a:pt x="235" y="21"/>
                  <a:pt x="0" y="122"/>
                </a:cubicBezTo>
                <a:cubicBezTo>
                  <a:pt x="30" y="105"/>
                  <a:pt x="58" y="86"/>
                  <a:pt x="89" y="73"/>
                </a:cubicBezTo>
                <a:cubicBezTo>
                  <a:pt x="262" y="0"/>
                  <a:pt x="433" y="5"/>
                  <a:pt x="602" y="85"/>
                </a:cubicBezTo>
                <a:cubicBezTo>
                  <a:pt x="617" y="93"/>
                  <a:pt x="627" y="92"/>
                  <a:pt x="637" y="79"/>
                </a:cubicBezTo>
                <a:cubicBezTo>
                  <a:pt x="648" y="65"/>
                  <a:pt x="660" y="52"/>
                  <a:pt x="671" y="38"/>
                </a:cubicBezTo>
                <a:cubicBezTo>
                  <a:pt x="674" y="40"/>
                  <a:pt x="676" y="41"/>
                  <a:pt x="679" y="43"/>
                </a:cubicBezTo>
                <a:cubicBezTo>
                  <a:pt x="699" y="123"/>
                  <a:pt x="719" y="203"/>
                  <a:pt x="741" y="288"/>
                </a:cubicBezTo>
                <a:cubicBezTo>
                  <a:pt x="657" y="265"/>
                  <a:pt x="577" y="242"/>
                  <a:pt x="491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>
              <a:solidFill>
                <a:srgbClr val="282F39"/>
              </a:solidFill>
              <a:latin typeface="Calibri" panose="020F050202020403020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E40896-01A8-46A0-8E18-6247ECAFA31A}"/>
              </a:ext>
            </a:extLst>
          </p:cNvPr>
          <p:cNvSpPr/>
          <p:nvPr/>
        </p:nvSpPr>
        <p:spPr>
          <a:xfrm>
            <a:off x="4524965" y="29075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около 80% жителей в 10 районах удовлетворено медицинским обслуживанием в районе </a:t>
            </a:r>
            <a:r>
              <a:rPr lang="ru-RU" sz="1200" dirty="0" err="1">
                <a:solidFill>
                  <a:schemeClr val="bg1"/>
                </a:solidFill>
              </a:rPr>
              <a:t>Луоху</a:t>
            </a:r>
            <a:r>
              <a:rPr lang="ru-RU" sz="1200" dirty="0">
                <a:solidFill>
                  <a:schemeClr val="bg1"/>
                </a:solidFill>
              </a:rPr>
              <a:t>, тем самым занимает первое место среди всех районов </a:t>
            </a:r>
            <a:r>
              <a:rPr lang="ru-RU" sz="1200" dirty="0" err="1">
                <a:solidFill>
                  <a:schemeClr val="bg1"/>
                </a:solidFill>
              </a:rPr>
              <a:t>г.Шэньчжэнь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  <a:endParaRPr lang="x-non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.ziperov\Downloads\Безымянный-1.jpg">
            <a:extLst>
              <a:ext uri="{FF2B5EF4-FFF2-40B4-BE49-F238E27FC236}">
                <a16:creationId xmlns:a16="http://schemas.microsoft.com/office/drawing/2014/main" id="{05F81987-F0B5-4653-B3B6-C2E239C4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IMG-20191111-WA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951" y="8230"/>
            <a:ext cx="3756454" cy="27102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3935" y="1136219"/>
            <a:ext cx="3847071" cy="471123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Сбалансировать стимул больниц и пунктов медицинского обслуживания для укрепления профилактической помощи и уменьшения спроса на лечение пациентов.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Финансовые центры группы </a:t>
            </a:r>
            <a:r>
              <a:rPr lang="ru-RU" sz="1600" b="1" dirty="0" err="1">
                <a:solidFill>
                  <a:schemeClr val="bg1"/>
                </a:solidFill>
              </a:rPr>
              <a:t>Луоху</a:t>
            </a:r>
            <a:r>
              <a:rPr lang="ru-RU" sz="1600" b="1" dirty="0">
                <a:solidFill>
                  <a:schemeClr val="bg1"/>
                </a:solidFill>
              </a:rPr>
              <a:t> управляют денежными потоками, предоставляемыми министерством финансов для оказания профилактической помощи, Фондом медицинского страхования, платежами пациентов из собственных средств и платежами из других источников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Положить конец высокой ставке возмещения расходов на стационарные услуги по сравнению с амбулаторными услугами и стимулировать пациентов сначала обращаться за помощью в центры семейной медицины. </a:t>
            </a:r>
          </a:p>
          <a:p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77EB2-21B0-4F5C-8A02-ED74EAA4D04C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B8459-A831-4012-9846-1DE895917AD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948" y="6017249"/>
            <a:ext cx="1023457" cy="802099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80ED6DB9-36CC-4584-AF64-41E677989A8C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11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C7813-9218-4DF3-8B70-4EC953CC16DC}"/>
              </a:ext>
            </a:extLst>
          </p:cNvPr>
          <p:cNvSpPr txBox="1"/>
          <p:nvPr/>
        </p:nvSpPr>
        <p:spPr>
          <a:xfrm>
            <a:off x="3199106" y="71454"/>
            <a:ext cx="592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Политика «Глобальный бюджет, сохранение баланса»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270">
            <a:extLst>
              <a:ext uri="{FF2B5EF4-FFF2-40B4-BE49-F238E27FC236}">
                <a16:creationId xmlns:a16="http://schemas.microsoft.com/office/drawing/2014/main" id="{669E9103-3ACE-4877-B99B-44A6DE8709AC}"/>
              </a:ext>
            </a:extLst>
          </p:cNvPr>
          <p:cNvGrpSpPr/>
          <p:nvPr/>
        </p:nvGrpSpPr>
        <p:grpSpPr>
          <a:xfrm>
            <a:off x="349805" y="4099853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5DDCBEFF-B58D-48B2-8002-552324FF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BEF0513-6AC9-43A4-A2A0-63C19EEDA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A6A2360-B5CF-4F65-999B-A65D24AAF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A2D73730-67AA-45EE-A82C-E344697B4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662CA63-14F6-4B6A-8327-4A230D75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276">
            <a:extLst>
              <a:ext uri="{FF2B5EF4-FFF2-40B4-BE49-F238E27FC236}">
                <a16:creationId xmlns:a16="http://schemas.microsoft.com/office/drawing/2014/main" id="{B6F11EAF-442D-466B-B20B-F05D2FA21020}"/>
              </a:ext>
            </a:extLst>
          </p:cNvPr>
          <p:cNvGrpSpPr/>
          <p:nvPr/>
        </p:nvGrpSpPr>
        <p:grpSpPr>
          <a:xfrm>
            <a:off x="529857" y="5048621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6D11FE58-0625-4F90-9B56-796CC252E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9411714A-4A8F-4F39-8F47-BEE1DBF5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DA959FAF-645A-4E53-B509-249DED222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Line 10">
              <a:extLst>
                <a:ext uri="{FF2B5EF4-FFF2-40B4-BE49-F238E27FC236}">
                  <a16:creationId xmlns:a16="http://schemas.microsoft.com/office/drawing/2014/main" id="{27C50D6C-9BF5-43CA-900E-1AFA1630C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E80A7B7D-76EC-4909-B413-006BAD77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282">
            <a:extLst>
              <a:ext uri="{FF2B5EF4-FFF2-40B4-BE49-F238E27FC236}">
                <a16:creationId xmlns:a16="http://schemas.microsoft.com/office/drawing/2014/main" id="{EA9DBDB7-C164-44D9-8524-E2ED671C8807}"/>
              </a:ext>
            </a:extLst>
          </p:cNvPr>
          <p:cNvGrpSpPr/>
          <p:nvPr/>
        </p:nvGrpSpPr>
        <p:grpSpPr>
          <a:xfrm>
            <a:off x="1034022" y="5649201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3C986B72-9DD5-48E2-A089-057A1B1F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3BAFDB1-85E6-46F8-8601-624FDAC3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Line 9">
              <a:extLst>
                <a:ext uri="{FF2B5EF4-FFF2-40B4-BE49-F238E27FC236}">
                  <a16:creationId xmlns:a16="http://schemas.microsoft.com/office/drawing/2014/main" id="{E7E4743A-60E3-4C4D-B21F-F9CAE7202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B6FA1DD0-89C8-4D23-9A8A-1179923BE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9ED32C95-3E33-4412-9270-3E08A8F6D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288">
            <a:extLst>
              <a:ext uri="{FF2B5EF4-FFF2-40B4-BE49-F238E27FC236}">
                <a16:creationId xmlns:a16="http://schemas.microsoft.com/office/drawing/2014/main" id="{63EB817C-736D-4658-8397-7F8B4B6936E2}"/>
              </a:ext>
            </a:extLst>
          </p:cNvPr>
          <p:cNvGrpSpPr/>
          <p:nvPr/>
        </p:nvGrpSpPr>
        <p:grpSpPr>
          <a:xfrm>
            <a:off x="1821599" y="6081779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B5EB4293-61D0-449A-8DAB-A6AE1830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46764FB3-4CAA-4BDC-87E0-57B048C1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Line 9">
              <a:extLst>
                <a:ext uri="{FF2B5EF4-FFF2-40B4-BE49-F238E27FC236}">
                  <a16:creationId xmlns:a16="http://schemas.microsoft.com/office/drawing/2014/main" id="{C8F718EA-9B47-46AC-9D5A-06D5178EF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Line 10">
              <a:extLst>
                <a:ext uri="{FF2B5EF4-FFF2-40B4-BE49-F238E27FC236}">
                  <a16:creationId xmlns:a16="http://schemas.microsoft.com/office/drawing/2014/main" id="{DBE0E948-4983-4E9A-AB79-0CC1DD3C3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1AEC9636-CCDA-4392-91BD-CF69E92A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294">
            <a:extLst>
              <a:ext uri="{FF2B5EF4-FFF2-40B4-BE49-F238E27FC236}">
                <a16:creationId xmlns:a16="http://schemas.microsoft.com/office/drawing/2014/main" id="{E047C4A4-8BF2-46EC-9C9E-25F7E4E11DF7}"/>
              </a:ext>
            </a:extLst>
          </p:cNvPr>
          <p:cNvGrpSpPr/>
          <p:nvPr/>
        </p:nvGrpSpPr>
        <p:grpSpPr>
          <a:xfrm>
            <a:off x="2748759" y="6120673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EA634187-178B-4304-8537-00F2C4C4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2D22B0A9-2D1F-4C16-9A2B-28E12EBEB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Line 9">
              <a:extLst>
                <a:ext uri="{FF2B5EF4-FFF2-40B4-BE49-F238E27FC236}">
                  <a16:creationId xmlns:a16="http://schemas.microsoft.com/office/drawing/2014/main" id="{72239473-85E2-49EB-BE43-88538DDA4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Line 10">
              <a:extLst>
                <a:ext uri="{FF2B5EF4-FFF2-40B4-BE49-F238E27FC236}">
                  <a16:creationId xmlns:a16="http://schemas.microsoft.com/office/drawing/2014/main" id="{81B9E79C-D5CF-499D-B348-5E9249729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7C72C001-5E96-4E80-891D-F81A536C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300">
            <a:extLst>
              <a:ext uri="{FF2B5EF4-FFF2-40B4-BE49-F238E27FC236}">
                <a16:creationId xmlns:a16="http://schemas.microsoft.com/office/drawing/2014/main" id="{450E603F-14FC-4687-B652-C9DCF44D1353}"/>
              </a:ext>
            </a:extLst>
          </p:cNvPr>
          <p:cNvGrpSpPr/>
          <p:nvPr/>
        </p:nvGrpSpPr>
        <p:grpSpPr>
          <a:xfrm>
            <a:off x="3567321" y="5943355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DF6AAFC7-4C57-44C7-B7A5-5FD16EC1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0B09EF49-1E05-42C6-ACEF-CC776ACC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9">
              <a:extLst>
                <a:ext uri="{FF2B5EF4-FFF2-40B4-BE49-F238E27FC236}">
                  <a16:creationId xmlns:a16="http://schemas.microsoft.com/office/drawing/2014/main" id="{81E32BD8-F610-4877-A14C-DC3D3F97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Line 10">
              <a:extLst>
                <a:ext uri="{FF2B5EF4-FFF2-40B4-BE49-F238E27FC236}">
                  <a16:creationId xmlns:a16="http://schemas.microsoft.com/office/drawing/2014/main" id="{F08C351F-B0C7-4D59-8223-38DD0E9C6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41905F6-F076-4A41-870C-F5282739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803">
            <a:extLst>
              <a:ext uri="{FF2B5EF4-FFF2-40B4-BE49-F238E27FC236}">
                <a16:creationId xmlns:a16="http://schemas.microsoft.com/office/drawing/2014/main" id="{555FBBC0-C764-437E-9FCC-BEAB8D8DEAD6}"/>
              </a:ext>
            </a:extLst>
          </p:cNvPr>
          <p:cNvGrpSpPr/>
          <p:nvPr/>
        </p:nvGrpSpPr>
        <p:grpSpPr>
          <a:xfrm>
            <a:off x="596033" y="3184597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DD3275C-1097-405A-873A-CA355CC9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8385E648-B057-4343-97EC-FCFE433F6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9">
              <a:extLst>
                <a:ext uri="{FF2B5EF4-FFF2-40B4-BE49-F238E27FC236}">
                  <a16:creationId xmlns:a16="http://schemas.microsoft.com/office/drawing/2014/main" id="{D0F55770-6456-47A1-90CA-454B778A8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Line 10">
              <a:extLst>
                <a:ext uri="{FF2B5EF4-FFF2-40B4-BE49-F238E27FC236}">
                  <a16:creationId xmlns:a16="http://schemas.microsoft.com/office/drawing/2014/main" id="{D1D84A7E-E3A8-4911-8C39-C4FECDAB0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97E1B8C1-2AD2-4624-B406-E94D7074F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222">
            <a:extLst>
              <a:ext uri="{FF2B5EF4-FFF2-40B4-BE49-F238E27FC236}">
                <a16:creationId xmlns:a16="http://schemas.microsoft.com/office/drawing/2014/main" id="{8F51CF94-DC15-46B9-9401-07B2D5FFAD9B}"/>
              </a:ext>
            </a:extLst>
          </p:cNvPr>
          <p:cNvGrpSpPr/>
          <p:nvPr/>
        </p:nvGrpSpPr>
        <p:grpSpPr>
          <a:xfrm>
            <a:off x="4708396" y="3901896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819ED5F7-FF9A-4DB7-9C9C-DFD5E6959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7C99CAB4-186C-41F1-AB3F-C25C3651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Line 9">
              <a:extLst>
                <a:ext uri="{FF2B5EF4-FFF2-40B4-BE49-F238E27FC236}">
                  <a16:creationId xmlns:a16="http://schemas.microsoft.com/office/drawing/2014/main" id="{2A44BB58-0CC1-41E8-80B0-BFA457534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Line 10">
              <a:extLst>
                <a:ext uri="{FF2B5EF4-FFF2-40B4-BE49-F238E27FC236}">
                  <a16:creationId xmlns:a16="http://schemas.microsoft.com/office/drawing/2014/main" id="{51DEEC2E-B9CE-4432-952D-004EFD56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EE4397E3-3471-45A7-A52A-F691E7983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306">
            <a:extLst>
              <a:ext uri="{FF2B5EF4-FFF2-40B4-BE49-F238E27FC236}">
                <a16:creationId xmlns:a16="http://schemas.microsoft.com/office/drawing/2014/main" id="{27821A0E-4C4F-47A8-B739-DE3C9306BF89}"/>
              </a:ext>
            </a:extLst>
          </p:cNvPr>
          <p:cNvGrpSpPr/>
          <p:nvPr/>
        </p:nvGrpSpPr>
        <p:grpSpPr>
          <a:xfrm>
            <a:off x="4173159" y="5485818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742727E5-03D9-4404-B891-96DC06F9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0D478591-BFD0-479D-B529-2204FF21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9">
              <a:extLst>
                <a:ext uri="{FF2B5EF4-FFF2-40B4-BE49-F238E27FC236}">
                  <a16:creationId xmlns:a16="http://schemas.microsoft.com/office/drawing/2014/main" id="{9F922E77-A0B0-4B3F-81E7-D8BE736D8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10">
              <a:extLst>
                <a:ext uri="{FF2B5EF4-FFF2-40B4-BE49-F238E27FC236}">
                  <a16:creationId xmlns:a16="http://schemas.microsoft.com/office/drawing/2014/main" id="{3151493B-19D4-4449-850A-E358FE176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5F3D8437-358E-4E5F-A6C7-D644DF40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312">
            <a:extLst>
              <a:ext uri="{FF2B5EF4-FFF2-40B4-BE49-F238E27FC236}">
                <a16:creationId xmlns:a16="http://schemas.microsoft.com/office/drawing/2014/main" id="{59C0C245-25D5-4C9A-BCF2-3065785A1234}"/>
              </a:ext>
            </a:extLst>
          </p:cNvPr>
          <p:cNvGrpSpPr/>
          <p:nvPr/>
        </p:nvGrpSpPr>
        <p:grpSpPr>
          <a:xfrm>
            <a:off x="4633363" y="4849751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2DD9F251-21E9-4F54-9444-3C5EC553C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7FF7E352-D2D2-4798-AF41-660CF5D15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9">
              <a:extLst>
                <a:ext uri="{FF2B5EF4-FFF2-40B4-BE49-F238E27FC236}">
                  <a16:creationId xmlns:a16="http://schemas.microsoft.com/office/drawing/2014/main" id="{9EAFBB31-56F6-4F69-9C5F-791DDED24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10">
              <a:extLst>
                <a:ext uri="{FF2B5EF4-FFF2-40B4-BE49-F238E27FC236}">
                  <a16:creationId xmlns:a16="http://schemas.microsoft.com/office/drawing/2014/main" id="{6CCDF502-EFB5-430A-90C3-D796412B5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DE913145-F49D-41BF-AC1B-7C83FDA8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228">
            <a:extLst>
              <a:ext uri="{FF2B5EF4-FFF2-40B4-BE49-F238E27FC236}">
                <a16:creationId xmlns:a16="http://schemas.microsoft.com/office/drawing/2014/main" id="{0DFD2BF8-54D9-4C48-B273-C9AF491D2A94}"/>
              </a:ext>
            </a:extLst>
          </p:cNvPr>
          <p:cNvGrpSpPr/>
          <p:nvPr/>
        </p:nvGrpSpPr>
        <p:grpSpPr>
          <a:xfrm>
            <a:off x="4442685" y="3088220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6BC6A071-62BB-4802-AC2A-5561EABCD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83BCECE9-0A0B-4A8B-83EF-9A133923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Line 9">
              <a:extLst>
                <a:ext uri="{FF2B5EF4-FFF2-40B4-BE49-F238E27FC236}">
                  <a16:creationId xmlns:a16="http://schemas.microsoft.com/office/drawing/2014/main" id="{D260579D-8A0A-4952-9F9B-20FC559C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Line 10">
              <a:extLst>
                <a:ext uri="{FF2B5EF4-FFF2-40B4-BE49-F238E27FC236}">
                  <a16:creationId xmlns:a16="http://schemas.microsoft.com/office/drawing/2014/main" id="{DB20F058-D444-4996-9382-E7EC640BE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C3EEEC35-4BA4-46A9-AF94-5D1990F2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7" name="Oval 135">
            <a:extLst>
              <a:ext uri="{FF2B5EF4-FFF2-40B4-BE49-F238E27FC236}">
                <a16:creationId xmlns:a16="http://schemas.microsoft.com/office/drawing/2014/main" id="{CF92AA61-1454-4FE0-8328-43E379AA445B}"/>
              </a:ext>
            </a:extLst>
          </p:cNvPr>
          <p:cNvSpPr/>
          <p:nvPr/>
        </p:nvSpPr>
        <p:spPr>
          <a:xfrm>
            <a:off x="1613704" y="3420290"/>
            <a:ext cx="2152760" cy="215275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67">
            <a:extLst>
              <a:ext uri="{FF2B5EF4-FFF2-40B4-BE49-F238E27FC236}">
                <a16:creationId xmlns:a16="http://schemas.microsoft.com/office/drawing/2014/main" id="{0F6D6155-E00F-477B-AD14-5F1EF735F5F5}"/>
              </a:ext>
            </a:extLst>
          </p:cNvPr>
          <p:cNvGrpSpPr/>
          <p:nvPr/>
        </p:nvGrpSpPr>
        <p:grpSpPr>
          <a:xfrm>
            <a:off x="1825604" y="4032764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53B2D22F-C8A5-4D48-BC1C-5C23C967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D9D31636-4CC7-4321-945D-0A7EF1288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Line 9">
              <a:extLst>
                <a:ext uri="{FF2B5EF4-FFF2-40B4-BE49-F238E27FC236}">
                  <a16:creationId xmlns:a16="http://schemas.microsoft.com/office/drawing/2014/main" id="{A7001469-D22F-4321-9C43-B535008CB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Line 10">
              <a:extLst>
                <a:ext uri="{FF2B5EF4-FFF2-40B4-BE49-F238E27FC236}">
                  <a16:creationId xmlns:a16="http://schemas.microsoft.com/office/drawing/2014/main" id="{BB24ABA3-8460-4A8D-BF42-D23741D7A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1A51E98E-38E4-44F9-AFBE-B1DF5AF4F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64">
            <a:extLst>
              <a:ext uri="{FF2B5EF4-FFF2-40B4-BE49-F238E27FC236}">
                <a16:creationId xmlns:a16="http://schemas.microsoft.com/office/drawing/2014/main" id="{3A1FC4C0-4D58-4EFB-9C99-26ABC027D289}"/>
              </a:ext>
            </a:extLst>
          </p:cNvPr>
          <p:cNvGrpSpPr/>
          <p:nvPr/>
        </p:nvGrpSpPr>
        <p:grpSpPr>
          <a:xfrm>
            <a:off x="2147554" y="3631384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9D6778C7-81A9-4C0A-B423-0B7CCD849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7">
              <a:extLst>
                <a:ext uri="{FF2B5EF4-FFF2-40B4-BE49-F238E27FC236}">
                  <a16:creationId xmlns:a16="http://schemas.microsoft.com/office/drawing/2014/main" id="{338F30E9-3B16-45A1-A588-E47D1DCA6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Line 9">
              <a:extLst>
                <a:ext uri="{FF2B5EF4-FFF2-40B4-BE49-F238E27FC236}">
                  <a16:creationId xmlns:a16="http://schemas.microsoft.com/office/drawing/2014/main" id="{E34061EF-6F7E-41A0-BBC6-A364C1119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10">
              <a:extLst>
                <a:ext uri="{FF2B5EF4-FFF2-40B4-BE49-F238E27FC236}">
                  <a16:creationId xmlns:a16="http://schemas.microsoft.com/office/drawing/2014/main" id="{5D16D15A-F90C-49B6-AAA8-62104ACCC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8C865ECF-B529-4233-BBCC-A51D5A8A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0" name="Group 124">
            <a:extLst>
              <a:ext uri="{FF2B5EF4-FFF2-40B4-BE49-F238E27FC236}">
                <a16:creationId xmlns:a16="http://schemas.microsoft.com/office/drawing/2014/main" id="{E17620A2-EC40-43A6-94F9-E93E5C4A5428}"/>
              </a:ext>
            </a:extLst>
          </p:cNvPr>
          <p:cNvGrpSpPr/>
          <p:nvPr/>
        </p:nvGrpSpPr>
        <p:grpSpPr>
          <a:xfrm>
            <a:off x="2541817" y="3548417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753921DD-B43F-4ED8-9D63-B3588E0C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id="{FF4C763C-896D-48C7-BC51-FD6DD856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Line 9">
              <a:extLst>
                <a:ext uri="{FF2B5EF4-FFF2-40B4-BE49-F238E27FC236}">
                  <a16:creationId xmlns:a16="http://schemas.microsoft.com/office/drawing/2014/main" id="{D277D1D3-4F9D-4C3A-870E-643E8E0E7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Line 10">
              <a:extLst>
                <a:ext uri="{FF2B5EF4-FFF2-40B4-BE49-F238E27FC236}">
                  <a16:creationId xmlns:a16="http://schemas.microsoft.com/office/drawing/2014/main" id="{149AC658-ABA5-4BB1-B2D7-5BD70609E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81DB61D8-C69A-41B9-9074-0A0BE9AB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30">
            <a:extLst>
              <a:ext uri="{FF2B5EF4-FFF2-40B4-BE49-F238E27FC236}">
                <a16:creationId xmlns:a16="http://schemas.microsoft.com/office/drawing/2014/main" id="{80F320F5-B1ED-4C77-8955-D71F315A7A84}"/>
              </a:ext>
            </a:extLst>
          </p:cNvPr>
          <p:cNvGrpSpPr/>
          <p:nvPr/>
        </p:nvGrpSpPr>
        <p:grpSpPr>
          <a:xfrm>
            <a:off x="3306641" y="4054888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27" name="Freeform 6">
              <a:extLst>
                <a:ext uri="{FF2B5EF4-FFF2-40B4-BE49-F238E27FC236}">
                  <a16:creationId xmlns:a16="http://schemas.microsoft.com/office/drawing/2014/main" id="{EBB37BF2-081B-4FA2-9980-47AFA600E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7">
              <a:extLst>
                <a:ext uri="{FF2B5EF4-FFF2-40B4-BE49-F238E27FC236}">
                  <a16:creationId xmlns:a16="http://schemas.microsoft.com/office/drawing/2014/main" id="{E63F8014-9971-454B-8734-EE00E1BB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Line 9">
              <a:extLst>
                <a:ext uri="{FF2B5EF4-FFF2-40B4-BE49-F238E27FC236}">
                  <a16:creationId xmlns:a16="http://schemas.microsoft.com/office/drawing/2014/main" id="{95A9E4D2-6479-4F56-8946-2EC5BDF25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Line 10">
              <a:extLst>
                <a:ext uri="{FF2B5EF4-FFF2-40B4-BE49-F238E27FC236}">
                  <a16:creationId xmlns:a16="http://schemas.microsoft.com/office/drawing/2014/main" id="{67C63C78-F28A-4EE0-BB71-F133365F9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968C7FB4-4A44-45C0-87AF-A8AE9A01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8">
            <a:extLst>
              <a:ext uri="{FF2B5EF4-FFF2-40B4-BE49-F238E27FC236}">
                <a16:creationId xmlns:a16="http://schemas.microsoft.com/office/drawing/2014/main" id="{D6CD9ED7-3525-43FC-8C61-9143FA926781}"/>
              </a:ext>
            </a:extLst>
          </p:cNvPr>
          <p:cNvGrpSpPr/>
          <p:nvPr/>
        </p:nvGrpSpPr>
        <p:grpSpPr>
          <a:xfrm>
            <a:off x="2108187" y="4590859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7B09306C-04DF-4386-806D-D62D9B11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EB58D62F-B043-4B38-BAC4-CEAC58E5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Line 9">
              <a:extLst>
                <a:ext uri="{FF2B5EF4-FFF2-40B4-BE49-F238E27FC236}">
                  <a16:creationId xmlns:a16="http://schemas.microsoft.com/office/drawing/2014/main" id="{D0A2A664-2247-4945-87CA-3C41CE209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Line 10">
              <a:extLst>
                <a:ext uri="{FF2B5EF4-FFF2-40B4-BE49-F238E27FC236}">
                  <a16:creationId xmlns:a16="http://schemas.microsoft.com/office/drawing/2014/main" id="{C442CB45-0330-4498-A1B9-88AB07599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656B6275-FA8F-4AD2-B7E7-BAAC778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8" name="Group 144">
            <a:extLst>
              <a:ext uri="{FF2B5EF4-FFF2-40B4-BE49-F238E27FC236}">
                <a16:creationId xmlns:a16="http://schemas.microsoft.com/office/drawing/2014/main" id="{D4BD7B01-62F0-4E38-BE30-414EB94461BD}"/>
              </a:ext>
            </a:extLst>
          </p:cNvPr>
          <p:cNvGrpSpPr/>
          <p:nvPr/>
        </p:nvGrpSpPr>
        <p:grpSpPr>
          <a:xfrm>
            <a:off x="2544650" y="4672427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A3C43103-70AB-4C2E-A2A4-717786D1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E1A78BED-73E8-4A05-859C-CA801B081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Line 9">
              <a:extLst>
                <a:ext uri="{FF2B5EF4-FFF2-40B4-BE49-F238E27FC236}">
                  <a16:creationId xmlns:a16="http://schemas.microsoft.com/office/drawing/2014/main" id="{C966ED4B-1283-4662-B5C2-6833AE4B6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Line 10">
              <a:extLst>
                <a:ext uri="{FF2B5EF4-FFF2-40B4-BE49-F238E27FC236}">
                  <a16:creationId xmlns:a16="http://schemas.microsoft.com/office/drawing/2014/main" id="{87EDB799-68B4-47F3-A256-D3FBB2348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A2A919D3-BC8E-4577-AC8B-38B9E3F5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" name="Group 156">
            <a:extLst>
              <a:ext uri="{FF2B5EF4-FFF2-40B4-BE49-F238E27FC236}">
                <a16:creationId xmlns:a16="http://schemas.microsoft.com/office/drawing/2014/main" id="{4EAC0837-1472-48C6-8AF5-09208C6FA119}"/>
              </a:ext>
            </a:extLst>
          </p:cNvPr>
          <p:cNvGrpSpPr/>
          <p:nvPr/>
        </p:nvGrpSpPr>
        <p:grpSpPr>
          <a:xfrm>
            <a:off x="3535298" y="2915805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70DCB40B-8B7E-4B71-9481-F8CC08F48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B51C4C84-D979-4EFC-94BC-3B17EC15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Line 9">
              <a:extLst>
                <a:ext uri="{FF2B5EF4-FFF2-40B4-BE49-F238E27FC236}">
                  <a16:creationId xmlns:a16="http://schemas.microsoft.com/office/drawing/2014/main" id="{6BD27C9F-302F-423C-BB99-A6983A618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Line 10">
              <a:extLst>
                <a:ext uri="{FF2B5EF4-FFF2-40B4-BE49-F238E27FC236}">
                  <a16:creationId xmlns:a16="http://schemas.microsoft.com/office/drawing/2014/main" id="{D1E4EB27-4F2A-4DF1-B465-1F5DD0899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27965B2A-C62F-4C46-AD06-B34F0B4AA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0" name="Group 162">
            <a:extLst>
              <a:ext uri="{FF2B5EF4-FFF2-40B4-BE49-F238E27FC236}">
                <a16:creationId xmlns:a16="http://schemas.microsoft.com/office/drawing/2014/main" id="{9812586E-56FC-4DF3-9DB6-F7B16937F5E7}"/>
              </a:ext>
            </a:extLst>
          </p:cNvPr>
          <p:cNvGrpSpPr/>
          <p:nvPr/>
        </p:nvGrpSpPr>
        <p:grpSpPr>
          <a:xfrm>
            <a:off x="2910641" y="2588804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576E09EC-0D0A-4123-8457-9C772CAD2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762D2CD1-DA59-4EE8-94F4-E97E20022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Line 9">
              <a:extLst>
                <a:ext uri="{FF2B5EF4-FFF2-40B4-BE49-F238E27FC236}">
                  <a16:creationId xmlns:a16="http://schemas.microsoft.com/office/drawing/2014/main" id="{4E91CCC8-884E-4204-92EC-95B469747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Line 10">
              <a:extLst>
                <a:ext uri="{FF2B5EF4-FFF2-40B4-BE49-F238E27FC236}">
                  <a16:creationId xmlns:a16="http://schemas.microsoft.com/office/drawing/2014/main" id="{FEA548DD-A5C3-4E2C-9D51-13836F317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A9C4E95C-2029-4109-9944-2E1CD393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74">
            <a:extLst>
              <a:ext uri="{FF2B5EF4-FFF2-40B4-BE49-F238E27FC236}">
                <a16:creationId xmlns:a16="http://schemas.microsoft.com/office/drawing/2014/main" id="{FFEF53C3-2FB3-412E-B591-8B2849561B4D}"/>
              </a:ext>
            </a:extLst>
          </p:cNvPr>
          <p:cNvGrpSpPr/>
          <p:nvPr/>
        </p:nvGrpSpPr>
        <p:grpSpPr>
          <a:xfrm>
            <a:off x="1556520" y="2857112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10F93788-D80D-49E1-A0F1-6A1BF9C0E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C83DDB38-6F83-4DCC-A810-23B7D873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Line 9">
              <a:extLst>
                <a:ext uri="{FF2B5EF4-FFF2-40B4-BE49-F238E27FC236}">
                  <a16:creationId xmlns:a16="http://schemas.microsoft.com/office/drawing/2014/main" id="{E693B820-8160-47E3-9B45-57A2EE4AD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Line 10">
              <a:extLst>
                <a:ext uri="{FF2B5EF4-FFF2-40B4-BE49-F238E27FC236}">
                  <a16:creationId xmlns:a16="http://schemas.microsoft.com/office/drawing/2014/main" id="{828718E9-98DC-45C2-BF91-DB0A7479D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1">
              <a:extLst>
                <a:ext uri="{FF2B5EF4-FFF2-40B4-BE49-F238E27FC236}">
                  <a16:creationId xmlns:a16="http://schemas.microsoft.com/office/drawing/2014/main" id="{8B5BAD78-4433-40FA-BFF2-D9AA5778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8" name="Group 180">
            <a:extLst>
              <a:ext uri="{FF2B5EF4-FFF2-40B4-BE49-F238E27FC236}">
                <a16:creationId xmlns:a16="http://schemas.microsoft.com/office/drawing/2014/main" id="{3F0F0FBC-CF42-47F4-93BA-ADD1DE9439B2}"/>
              </a:ext>
            </a:extLst>
          </p:cNvPr>
          <p:cNvGrpSpPr/>
          <p:nvPr/>
        </p:nvGrpSpPr>
        <p:grpSpPr>
          <a:xfrm>
            <a:off x="1023682" y="3578839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1156C318-2B66-4BC8-9A29-AA36638BF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7">
              <a:extLst>
                <a:ext uri="{FF2B5EF4-FFF2-40B4-BE49-F238E27FC236}">
                  <a16:creationId xmlns:a16="http://schemas.microsoft.com/office/drawing/2014/main" id="{A49B0ED1-A7CD-4176-9894-DDDF4250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Line 9">
              <a:extLst>
                <a:ext uri="{FF2B5EF4-FFF2-40B4-BE49-F238E27FC236}">
                  <a16:creationId xmlns:a16="http://schemas.microsoft.com/office/drawing/2014/main" id="{C17C8B42-5537-4C86-9CAE-CDD6D3857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Line 10">
              <a:extLst>
                <a:ext uri="{FF2B5EF4-FFF2-40B4-BE49-F238E27FC236}">
                  <a16:creationId xmlns:a16="http://schemas.microsoft.com/office/drawing/2014/main" id="{90E20DDA-430D-4EB2-990B-C47FC6ED1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1">
              <a:extLst>
                <a:ext uri="{FF2B5EF4-FFF2-40B4-BE49-F238E27FC236}">
                  <a16:creationId xmlns:a16="http://schemas.microsoft.com/office/drawing/2014/main" id="{C70A02F3-A35C-4041-92C7-7BC45322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4" name="Group 186">
            <a:extLst>
              <a:ext uri="{FF2B5EF4-FFF2-40B4-BE49-F238E27FC236}">
                <a16:creationId xmlns:a16="http://schemas.microsoft.com/office/drawing/2014/main" id="{4E470234-80A5-46C3-A571-62C021E383F3}"/>
              </a:ext>
            </a:extLst>
          </p:cNvPr>
          <p:cNvGrpSpPr/>
          <p:nvPr/>
        </p:nvGrpSpPr>
        <p:grpSpPr>
          <a:xfrm>
            <a:off x="1073224" y="4584016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75" name="Freeform 6">
              <a:extLst>
                <a:ext uri="{FF2B5EF4-FFF2-40B4-BE49-F238E27FC236}">
                  <a16:creationId xmlns:a16="http://schemas.microsoft.com/office/drawing/2014/main" id="{2CCEA151-7BE3-4010-893D-B7F15B9E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7">
              <a:extLst>
                <a:ext uri="{FF2B5EF4-FFF2-40B4-BE49-F238E27FC236}">
                  <a16:creationId xmlns:a16="http://schemas.microsoft.com/office/drawing/2014/main" id="{78C4112D-F4E0-40B0-AA2F-BD078C42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Line 9">
              <a:extLst>
                <a:ext uri="{FF2B5EF4-FFF2-40B4-BE49-F238E27FC236}">
                  <a16:creationId xmlns:a16="http://schemas.microsoft.com/office/drawing/2014/main" id="{E0D703B7-A832-4AA0-A1C5-FE4787AF1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Line 10">
              <a:extLst>
                <a:ext uri="{FF2B5EF4-FFF2-40B4-BE49-F238E27FC236}">
                  <a16:creationId xmlns:a16="http://schemas.microsoft.com/office/drawing/2014/main" id="{54E8FA48-21FD-4B20-8647-5CE775F19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11">
              <a:extLst>
                <a:ext uri="{FF2B5EF4-FFF2-40B4-BE49-F238E27FC236}">
                  <a16:creationId xmlns:a16="http://schemas.microsoft.com/office/drawing/2014/main" id="{59B83061-0124-4F4D-823D-998D85C4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0" name="Group 192">
            <a:extLst>
              <a:ext uri="{FF2B5EF4-FFF2-40B4-BE49-F238E27FC236}">
                <a16:creationId xmlns:a16="http://schemas.microsoft.com/office/drawing/2014/main" id="{4E5DB08E-491D-4FF8-8B2D-079FFA1319E7}"/>
              </a:ext>
            </a:extLst>
          </p:cNvPr>
          <p:cNvGrpSpPr/>
          <p:nvPr/>
        </p:nvGrpSpPr>
        <p:grpSpPr>
          <a:xfrm>
            <a:off x="1499762" y="5380892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81" name="Freeform 6">
              <a:extLst>
                <a:ext uri="{FF2B5EF4-FFF2-40B4-BE49-F238E27FC236}">
                  <a16:creationId xmlns:a16="http://schemas.microsoft.com/office/drawing/2014/main" id="{C814DB66-FE13-43A5-BE56-3CE79E1D1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7">
              <a:extLst>
                <a:ext uri="{FF2B5EF4-FFF2-40B4-BE49-F238E27FC236}">
                  <a16:creationId xmlns:a16="http://schemas.microsoft.com/office/drawing/2014/main" id="{8192E1D0-325B-4A1D-8ACB-825E626B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Line 9">
              <a:extLst>
                <a:ext uri="{FF2B5EF4-FFF2-40B4-BE49-F238E27FC236}">
                  <a16:creationId xmlns:a16="http://schemas.microsoft.com/office/drawing/2014/main" id="{AB7CB04A-6C8F-4B59-8A86-805109EF3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Line 10">
              <a:extLst>
                <a:ext uri="{FF2B5EF4-FFF2-40B4-BE49-F238E27FC236}">
                  <a16:creationId xmlns:a16="http://schemas.microsoft.com/office/drawing/2014/main" id="{C80A887F-B801-46E2-B043-04D7B19D5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11">
              <a:extLst>
                <a:ext uri="{FF2B5EF4-FFF2-40B4-BE49-F238E27FC236}">
                  <a16:creationId xmlns:a16="http://schemas.microsoft.com/office/drawing/2014/main" id="{F6114929-C418-4BCC-A394-77E0DB619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6" name="Group 198">
            <a:extLst>
              <a:ext uri="{FF2B5EF4-FFF2-40B4-BE49-F238E27FC236}">
                <a16:creationId xmlns:a16="http://schemas.microsoft.com/office/drawing/2014/main" id="{20810C6C-D6C8-435C-8368-15D4042E3229}"/>
              </a:ext>
            </a:extLst>
          </p:cNvPr>
          <p:cNvGrpSpPr/>
          <p:nvPr/>
        </p:nvGrpSpPr>
        <p:grpSpPr>
          <a:xfrm>
            <a:off x="2335339" y="5713424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451BCB7F-9511-42DB-BE75-BC9EF8AE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09926F74-EAB2-4A05-BD15-A10885D4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Line 9">
              <a:extLst>
                <a:ext uri="{FF2B5EF4-FFF2-40B4-BE49-F238E27FC236}">
                  <a16:creationId xmlns:a16="http://schemas.microsoft.com/office/drawing/2014/main" id="{662D1D08-EA1A-4BD7-BC1C-01A1E02F2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Line 10">
              <a:extLst>
                <a:ext uri="{FF2B5EF4-FFF2-40B4-BE49-F238E27FC236}">
                  <a16:creationId xmlns:a16="http://schemas.microsoft.com/office/drawing/2014/main" id="{DE2EF8FA-FD2E-4504-9706-48E4415B4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11">
              <a:extLst>
                <a:ext uri="{FF2B5EF4-FFF2-40B4-BE49-F238E27FC236}">
                  <a16:creationId xmlns:a16="http://schemas.microsoft.com/office/drawing/2014/main" id="{94AB95B0-7352-4EDD-8F97-C19539A0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204">
            <a:extLst>
              <a:ext uri="{FF2B5EF4-FFF2-40B4-BE49-F238E27FC236}">
                <a16:creationId xmlns:a16="http://schemas.microsoft.com/office/drawing/2014/main" id="{AE4DEDBA-101A-44A7-A6AD-CFCE46AC59C2}"/>
              </a:ext>
            </a:extLst>
          </p:cNvPr>
          <p:cNvGrpSpPr/>
          <p:nvPr/>
        </p:nvGrpSpPr>
        <p:grpSpPr>
          <a:xfrm>
            <a:off x="3120257" y="5582124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93" name="Freeform 6">
              <a:extLst>
                <a:ext uri="{FF2B5EF4-FFF2-40B4-BE49-F238E27FC236}">
                  <a16:creationId xmlns:a16="http://schemas.microsoft.com/office/drawing/2014/main" id="{7B990CFD-5DAC-483A-AE2A-75F91B5E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7">
              <a:extLst>
                <a:ext uri="{FF2B5EF4-FFF2-40B4-BE49-F238E27FC236}">
                  <a16:creationId xmlns:a16="http://schemas.microsoft.com/office/drawing/2014/main" id="{F91A12E7-D767-4036-964E-3149DD34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Line 9">
              <a:extLst>
                <a:ext uri="{FF2B5EF4-FFF2-40B4-BE49-F238E27FC236}">
                  <a16:creationId xmlns:a16="http://schemas.microsoft.com/office/drawing/2014/main" id="{631AA228-1A11-4CDB-BF07-4BC4996E5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Line 10">
              <a:extLst>
                <a:ext uri="{FF2B5EF4-FFF2-40B4-BE49-F238E27FC236}">
                  <a16:creationId xmlns:a16="http://schemas.microsoft.com/office/drawing/2014/main" id="{4B194A23-1A40-496E-B797-12566033D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DACA4679-03AF-4345-A849-EDC76396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8" name="Group 318">
            <a:extLst>
              <a:ext uri="{FF2B5EF4-FFF2-40B4-BE49-F238E27FC236}">
                <a16:creationId xmlns:a16="http://schemas.microsoft.com/office/drawing/2014/main" id="{C3CDB95C-F010-4750-9D73-D920EB309654}"/>
              </a:ext>
            </a:extLst>
          </p:cNvPr>
          <p:cNvGrpSpPr/>
          <p:nvPr/>
        </p:nvGrpSpPr>
        <p:grpSpPr>
          <a:xfrm>
            <a:off x="2984691" y="4569817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99" name="Freeform 6">
              <a:extLst>
                <a:ext uri="{FF2B5EF4-FFF2-40B4-BE49-F238E27FC236}">
                  <a16:creationId xmlns:a16="http://schemas.microsoft.com/office/drawing/2014/main" id="{BCA179BB-7B71-415B-8EF5-D4AEBF28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7">
              <a:extLst>
                <a:ext uri="{FF2B5EF4-FFF2-40B4-BE49-F238E27FC236}">
                  <a16:creationId xmlns:a16="http://schemas.microsoft.com/office/drawing/2014/main" id="{C86DAF0C-6447-49A7-AC57-7D59747A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Line 9">
              <a:extLst>
                <a:ext uri="{FF2B5EF4-FFF2-40B4-BE49-F238E27FC236}">
                  <a16:creationId xmlns:a16="http://schemas.microsoft.com/office/drawing/2014/main" id="{89C5B798-E90E-4D7F-A040-C9F0A0DB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Line 10">
              <a:extLst>
                <a:ext uri="{FF2B5EF4-FFF2-40B4-BE49-F238E27FC236}">
                  <a16:creationId xmlns:a16="http://schemas.microsoft.com/office/drawing/2014/main" id="{2316D928-49A1-49B8-B9C5-6261A254A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11">
              <a:extLst>
                <a:ext uri="{FF2B5EF4-FFF2-40B4-BE49-F238E27FC236}">
                  <a16:creationId xmlns:a16="http://schemas.microsoft.com/office/drawing/2014/main" id="{551076A4-6A3B-40EA-817F-F5D313EA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4" name="Group 324">
            <a:extLst>
              <a:ext uri="{FF2B5EF4-FFF2-40B4-BE49-F238E27FC236}">
                <a16:creationId xmlns:a16="http://schemas.microsoft.com/office/drawing/2014/main" id="{4AEE3561-F709-4255-9EE8-4622358BF65E}"/>
              </a:ext>
            </a:extLst>
          </p:cNvPr>
          <p:cNvGrpSpPr/>
          <p:nvPr/>
        </p:nvGrpSpPr>
        <p:grpSpPr>
          <a:xfrm>
            <a:off x="2956026" y="3625123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205" name="Freeform 6">
              <a:extLst>
                <a:ext uri="{FF2B5EF4-FFF2-40B4-BE49-F238E27FC236}">
                  <a16:creationId xmlns:a16="http://schemas.microsoft.com/office/drawing/2014/main" id="{2F2D3BC9-6BD0-4294-A02C-1F85CE02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D7ABD8DD-DB5B-4808-8DF3-32564E3B0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Line 9">
              <a:extLst>
                <a:ext uri="{FF2B5EF4-FFF2-40B4-BE49-F238E27FC236}">
                  <a16:creationId xmlns:a16="http://schemas.microsoft.com/office/drawing/2014/main" id="{831D25C0-629B-43C6-B221-065F79578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Line 10">
              <a:extLst>
                <a:ext uri="{FF2B5EF4-FFF2-40B4-BE49-F238E27FC236}">
                  <a16:creationId xmlns:a16="http://schemas.microsoft.com/office/drawing/2014/main" id="{9057CAA9-A1D3-419F-A3FA-D6F8DCD7C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1">
              <a:extLst>
                <a:ext uri="{FF2B5EF4-FFF2-40B4-BE49-F238E27FC236}">
                  <a16:creationId xmlns:a16="http://schemas.microsoft.com/office/drawing/2014/main" id="{B8126706-52FA-4833-9460-29A9522F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0" name="Group 150">
            <a:extLst>
              <a:ext uri="{FF2B5EF4-FFF2-40B4-BE49-F238E27FC236}">
                <a16:creationId xmlns:a16="http://schemas.microsoft.com/office/drawing/2014/main" id="{24C9C0E6-96DF-4C7D-A24D-F5740951E470}"/>
              </a:ext>
            </a:extLst>
          </p:cNvPr>
          <p:cNvGrpSpPr/>
          <p:nvPr/>
        </p:nvGrpSpPr>
        <p:grpSpPr>
          <a:xfrm>
            <a:off x="3954530" y="3641077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11" name="Freeform 6">
              <a:extLst>
                <a:ext uri="{FF2B5EF4-FFF2-40B4-BE49-F238E27FC236}">
                  <a16:creationId xmlns:a16="http://schemas.microsoft.com/office/drawing/2014/main" id="{59AA1E75-8532-4B5C-A5FD-E6AF918E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7">
              <a:extLst>
                <a:ext uri="{FF2B5EF4-FFF2-40B4-BE49-F238E27FC236}">
                  <a16:creationId xmlns:a16="http://schemas.microsoft.com/office/drawing/2014/main" id="{E908DF6B-CE63-4A28-9BB8-3D466D1F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Line 9">
              <a:extLst>
                <a:ext uri="{FF2B5EF4-FFF2-40B4-BE49-F238E27FC236}">
                  <a16:creationId xmlns:a16="http://schemas.microsoft.com/office/drawing/2014/main" id="{C82EE3B1-4684-402D-BEA4-A7C7FD5C2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Line 10">
              <a:extLst>
                <a:ext uri="{FF2B5EF4-FFF2-40B4-BE49-F238E27FC236}">
                  <a16:creationId xmlns:a16="http://schemas.microsoft.com/office/drawing/2014/main" id="{9D40093C-8027-40F4-A2B7-3CD632DA4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11">
              <a:extLst>
                <a:ext uri="{FF2B5EF4-FFF2-40B4-BE49-F238E27FC236}">
                  <a16:creationId xmlns:a16="http://schemas.microsoft.com/office/drawing/2014/main" id="{6B3E4638-35C4-41E2-A6EA-B9EE55116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roup 210">
            <a:extLst>
              <a:ext uri="{FF2B5EF4-FFF2-40B4-BE49-F238E27FC236}">
                <a16:creationId xmlns:a16="http://schemas.microsoft.com/office/drawing/2014/main" id="{E8071AB2-5488-4425-8C0E-E377103B0A5C}"/>
              </a:ext>
            </a:extLst>
          </p:cNvPr>
          <p:cNvGrpSpPr/>
          <p:nvPr/>
        </p:nvGrpSpPr>
        <p:grpSpPr>
          <a:xfrm>
            <a:off x="3709010" y="5071702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17" name="Freeform 6">
              <a:extLst>
                <a:ext uri="{FF2B5EF4-FFF2-40B4-BE49-F238E27FC236}">
                  <a16:creationId xmlns:a16="http://schemas.microsoft.com/office/drawing/2014/main" id="{3CA67101-4689-47F2-A040-2B52A6F1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">
              <a:extLst>
                <a:ext uri="{FF2B5EF4-FFF2-40B4-BE49-F238E27FC236}">
                  <a16:creationId xmlns:a16="http://schemas.microsoft.com/office/drawing/2014/main" id="{B24B2800-29A4-4784-9E40-C9A8C318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Line 9">
              <a:extLst>
                <a:ext uri="{FF2B5EF4-FFF2-40B4-BE49-F238E27FC236}">
                  <a16:creationId xmlns:a16="http://schemas.microsoft.com/office/drawing/2014/main" id="{F1E6FE12-DD68-4D91-A6DA-4255616D2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Line 10">
              <a:extLst>
                <a:ext uri="{FF2B5EF4-FFF2-40B4-BE49-F238E27FC236}">
                  <a16:creationId xmlns:a16="http://schemas.microsoft.com/office/drawing/2014/main" id="{E6A94671-3299-4EF5-AF10-4101E55AB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11">
              <a:extLst>
                <a:ext uri="{FF2B5EF4-FFF2-40B4-BE49-F238E27FC236}">
                  <a16:creationId xmlns:a16="http://schemas.microsoft.com/office/drawing/2014/main" id="{9B59B673-0132-413A-B5C5-187F1427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16">
            <a:extLst>
              <a:ext uri="{FF2B5EF4-FFF2-40B4-BE49-F238E27FC236}">
                <a16:creationId xmlns:a16="http://schemas.microsoft.com/office/drawing/2014/main" id="{38294321-C704-4D7A-B51E-5CC502C6D20F}"/>
              </a:ext>
            </a:extLst>
          </p:cNvPr>
          <p:cNvGrpSpPr/>
          <p:nvPr/>
        </p:nvGrpSpPr>
        <p:grpSpPr>
          <a:xfrm>
            <a:off x="4164350" y="4500385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23" name="Freeform 6">
              <a:extLst>
                <a:ext uri="{FF2B5EF4-FFF2-40B4-BE49-F238E27FC236}">
                  <a16:creationId xmlns:a16="http://schemas.microsoft.com/office/drawing/2014/main" id="{F192CF9D-C9AD-48B4-9FC5-6AFF2BE2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">
              <a:extLst>
                <a:ext uri="{FF2B5EF4-FFF2-40B4-BE49-F238E27FC236}">
                  <a16:creationId xmlns:a16="http://schemas.microsoft.com/office/drawing/2014/main" id="{B12C4F9A-8BA2-41B9-8AEB-CA84BE73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Line 9">
              <a:extLst>
                <a:ext uri="{FF2B5EF4-FFF2-40B4-BE49-F238E27FC236}">
                  <a16:creationId xmlns:a16="http://schemas.microsoft.com/office/drawing/2014/main" id="{83F2A17E-E75E-4D8A-AFEE-897B3DA80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Line 10">
              <a:extLst>
                <a:ext uri="{FF2B5EF4-FFF2-40B4-BE49-F238E27FC236}">
                  <a16:creationId xmlns:a16="http://schemas.microsoft.com/office/drawing/2014/main" id="{E2B4B833-A36D-4920-BBB4-E389D0570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11">
              <a:extLst>
                <a:ext uri="{FF2B5EF4-FFF2-40B4-BE49-F238E27FC236}">
                  <a16:creationId xmlns:a16="http://schemas.microsoft.com/office/drawing/2014/main" id="{DF0C3075-127F-4503-B3A7-C98B11576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6" name="Group 168">
            <a:extLst>
              <a:ext uri="{FF2B5EF4-FFF2-40B4-BE49-F238E27FC236}">
                <a16:creationId xmlns:a16="http://schemas.microsoft.com/office/drawing/2014/main" id="{0C909575-F7D8-4F72-BEC6-906FFE823765}"/>
              </a:ext>
            </a:extLst>
          </p:cNvPr>
          <p:cNvGrpSpPr/>
          <p:nvPr/>
        </p:nvGrpSpPr>
        <p:grpSpPr>
          <a:xfrm>
            <a:off x="2218907" y="2555265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57" name="Freeform 6">
              <a:extLst>
                <a:ext uri="{FF2B5EF4-FFF2-40B4-BE49-F238E27FC236}">
                  <a16:creationId xmlns:a16="http://schemas.microsoft.com/office/drawing/2014/main" id="{C4659FBA-E6B1-4D77-8540-F6FBD34C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7">
              <a:extLst>
                <a:ext uri="{FF2B5EF4-FFF2-40B4-BE49-F238E27FC236}">
                  <a16:creationId xmlns:a16="http://schemas.microsoft.com/office/drawing/2014/main" id="{5E76E01E-0545-4260-AAE1-04538078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Line 9">
              <a:extLst>
                <a:ext uri="{FF2B5EF4-FFF2-40B4-BE49-F238E27FC236}">
                  <a16:creationId xmlns:a16="http://schemas.microsoft.com/office/drawing/2014/main" id="{DDF7C93E-34D6-4E1F-9C76-64F81AE08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Line 10">
              <a:extLst>
                <a:ext uri="{FF2B5EF4-FFF2-40B4-BE49-F238E27FC236}">
                  <a16:creationId xmlns:a16="http://schemas.microsoft.com/office/drawing/2014/main" id="{38528A31-FD9B-4497-8DF8-90D930FB8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519F0D54-1E69-4040-8D9F-8B95856D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.ziperov\Downloads\Безымянный-1.jpg">
            <a:extLst>
              <a:ext uri="{FF2B5EF4-FFF2-40B4-BE49-F238E27FC236}">
                <a16:creationId xmlns:a16="http://schemas.microsoft.com/office/drawing/2014/main" id="{621B5D29-62A3-499A-8961-FBFDF216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3496515956"/>
              </p:ext>
            </p:extLst>
          </p:nvPr>
        </p:nvGraphicFramePr>
        <p:xfrm>
          <a:off x="1699657" y="2994165"/>
          <a:ext cx="3939492" cy="217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文本框 9"/>
          <p:cNvSpPr txBox="1"/>
          <p:nvPr/>
        </p:nvSpPr>
        <p:spPr>
          <a:xfrm>
            <a:off x="1005185" y="541522"/>
            <a:ext cx="7576508" cy="932440"/>
          </a:xfrm>
          <a:prstGeom prst="rect">
            <a:avLst/>
          </a:prstGeom>
          <a:noFill/>
        </p:spPr>
        <p:txBody>
          <a:bodyPr wrap="square" lIns="69983" tIns="34991" rIns="69983" bIns="34991" rtlCol="0" anchor="t">
            <a:spAutoFit/>
          </a:bodyPr>
          <a:lstStyle/>
          <a:p>
            <a:pPr defTabSz="685800" eaLnBrk="0" hangingPunct="0"/>
            <a:r>
              <a:rPr lang="ru-RU" altLang="en-US" sz="2800" b="1" dirty="0">
                <a:solidFill>
                  <a:schemeClr val="bg1"/>
                </a:solidFill>
                <a:latin typeface="Noto Sans"/>
                <a:sym typeface="+mn-lt"/>
              </a:rPr>
              <a:t>Снижение экономического бремени врачебных приемов населения</a:t>
            </a:r>
            <a:endParaRPr lang="en-US" altLang="en-US" sz="2800" b="1" dirty="0">
              <a:solidFill>
                <a:schemeClr val="bg1"/>
              </a:solidFill>
              <a:latin typeface="Noto Sans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952383" y="1541506"/>
            <a:ext cx="7760511" cy="92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6A8B7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圆角矩形 21"/>
          <p:cNvSpPr/>
          <p:nvPr/>
        </p:nvSpPr>
        <p:spPr>
          <a:xfrm rot="2775356">
            <a:off x="176769" y="1136165"/>
            <a:ext cx="310991" cy="312308"/>
          </a:xfrm>
          <a:prstGeom prst="roundRect">
            <a:avLst>
              <a:gd name="adj" fmla="val 7843"/>
            </a:avLst>
          </a:prstGeom>
          <a:solidFill>
            <a:srgbClr val="26A8B7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83" tIns="34991" rIns="69983" bIns="34991" rtlCol="0" anchor="ctr"/>
          <a:lstStyle/>
          <a:p>
            <a:pPr algn="ctr" defTabSz="685800"/>
            <a:endParaRPr lang="zh-CN" altLang="en-US" dirty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 rot="2775356">
            <a:off x="397586" y="1058595"/>
            <a:ext cx="490817" cy="478954"/>
          </a:xfrm>
          <a:prstGeom prst="roundRect">
            <a:avLst>
              <a:gd name="adj" fmla="val 7843"/>
            </a:avLst>
          </a:prstGeom>
          <a:solidFill>
            <a:srgbClr val="26A8B7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83" tIns="34991" rIns="69983" bIns="34991" rtlCol="0" anchor="ctr"/>
          <a:lstStyle/>
          <a:p>
            <a:pPr algn="ctr" defTabSz="685800"/>
            <a:endParaRPr lang="zh-CN" altLang="en-US" dirty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7366" y="1789642"/>
            <a:ext cx="6968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altLang="zh-CN" sz="1500" b="1" dirty="0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1. Замедление темпов роста медицинских расходов на душу населения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6966" y="2326141"/>
            <a:ext cx="5161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altLang="zh-CN" sz="1350" dirty="0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Изменение прироста за аналогичный период медицинских расходов на душу населения за период 2016-2018 гг.</a:t>
            </a:r>
            <a:endParaRPr lang="ru-RU" altLang="en-US" sz="1350" dirty="0">
              <a:solidFill>
                <a:schemeClr val="bg1"/>
              </a:solidFill>
              <a:latin typeface="Calibri" panose="020F0502020204030204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1807" y="5424221"/>
            <a:ext cx="7893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altLang="en-US" sz="1200" dirty="0">
                <a:solidFill>
                  <a:schemeClr val="bg1"/>
                </a:solidFill>
                <a:latin typeface="Calibri" panose="020F0502020204030204"/>
                <a:sym typeface="+mn-lt"/>
              </a:rPr>
              <a:t>Объект статистики: 380 тыс. человек, имеющие страховой медицинский полис, подписавшие соглашение по семейному медицинскому обслуживанию с корпорацией «Больница Лоху»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89BECA-A4BC-4F6A-861B-8643B7A3296F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A2EE13-A348-4091-AF3F-7926E6B8EB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948" y="6017249"/>
            <a:ext cx="1023457" cy="802099"/>
          </a:xfrm>
          <a:prstGeom prst="rect">
            <a:avLst/>
          </a:prstGeom>
        </p:spPr>
      </p:pic>
      <p:sp>
        <p:nvSpPr>
          <p:cNvPr id="17" name="Oval 36">
            <a:extLst>
              <a:ext uri="{FF2B5EF4-FFF2-40B4-BE49-F238E27FC236}">
                <a16:creationId xmlns:a16="http://schemas.microsoft.com/office/drawing/2014/main" id="{7F33FE74-C5FC-4335-B924-2A35578FA625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en-US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13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06ECD0-7E5B-4AED-9DC9-BD902F10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89" y="3115221"/>
            <a:ext cx="3228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.ziperov\Downloads\Безымянный-1.jpg">
            <a:extLst>
              <a:ext uri="{FF2B5EF4-FFF2-40B4-BE49-F238E27FC236}">
                <a16:creationId xmlns:a16="http://schemas.microsoft.com/office/drawing/2014/main" id="{05F81987-F0B5-4653-B3B6-C2E239C4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54">
            <a:extLst>
              <a:ext uri="{FF2B5EF4-FFF2-40B4-BE49-F238E27FC236}">
                <a16:creationId xmlns:a16="http://schemas.microsoft.com/office/drawing/2014/main" id="{8D439E31-F1DC-424C-B60F-93C2E9490031}"/>
              </a:ext>
            </a:extLst>
          </p:cNvPr>
          <p:cNvSpPr/>
          <p:nvPr/>
        </p:nvSpPr>
        <p:spPr>
          <a:xfrm>
            <a:off x="278512" y="2649922"/>
            <a:ext cx="2194559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Bef>
                <a:spcPts val="900"/>
              </a:spcBef>
            </a:pPr>
            <a:endParaRPr lang="en-US" sz="1200" noProof="1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56BC6ED9-34B2-44F0-83A1-A19E5310F267}"/>
              </a:ext>
            </a:extLst>
          </p:cNvPr>
          <p:cNvSpPr/>
          <p:nvPr/>
        </p:nvSpPr>
        <p:spPr>
          <a:xfrm>
            <a:off x="4795861" y="1583718"/>
            <a:ext cx="4178805" cy="18132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tlCol="0" anchor="t"/>
          <a:lstStyle/>
          <a:p>
            <a:pPr marL="214313" indent="-214313" algn="just">
              <a:spcAft>
                <a:spcPts val="450"/>
              </a:spcAft>
            </a:pPr>
            <a:r>
              <a:rPr lang="ru-RU" sz="1400" dirty="0">
                <a:solidFill>
                  <a:schemeClr val="tx1"/>
                </a:solidFill>
              </a:rPr>
              <a:t>	Медицинская помощь, </a:t>
            </a:r>
            <a:r>
              <a:rPr lang="ru-RU" sz="1400" b="1" dirty="0">
                <a:solidFill>
                  <a:schemeClr val="tx1"/>
                </a:solidFill>
              </a:rPr>
              <a:t>ориентированная на людей </a:t>
            </a:r>
            <a:r>
              <a:rPr lang="ru-RU" sz="1400" dirty="0">
                <a:solidFill>
                  <a:schemeClr val="tx1"/>
                </a:solidFill>
              </a:rPr>
              <a:t>в центрах семейной медицины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CEEC6715-97CC-4A9E-A7C7-953E8E9F9532}"/>
              </a:ext>
            </a:extLst>
          </p:cNvPr>
          <p:cNvSpPr/>
          <p:nvPr/>
        </p:nvSpPr>
        <p:spPr>
          <a:xfrm>
            <a:off x="222422" y="3842351"/>
            <a:ext cx="4128001" cy="180056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pPr marL="214313" indent="-214313" algn="just">
              <a:spcAft>
                <a:spcPts val="450"/>
              </a:spcAft>
            </a:pPr>
            <a:r>
              <a:rPr lang="ru-RU" sz="1400" dirty="0"/>
              <a:t>	</a:t>
            </a:r>
            <a:r>
              <a:rPr lang="ru-RU" sz="1400" dirty="0">
                <a:solidFill>
                  <a:schemeClr val="tx1"/>
                </a:solidFill>
              </a:rPr>
              <a:t>Обеспечение достаточных </a:t>
            </a:r>
            <a:r>
              <a:rPr lang="ru-RU" sz="1400" b="1" dirty="0">
                <a:solidFill>
                  <a:schemeClr val="tx1"/>
                </a:solidFill>
              </a:rPr>
              <a:t>запасов лекарственных средств </a:t>
            </a:r>
            <a:r>
              <a:rPr lang="ru-RU" sz="1400" dirty="0">
                <a:solidFill>
                  <a:schemeClr val="tx1"/>
                </a:solidFill>
              </a:rPr>
              <a:t>в центрах семейной медицины</a:t>
            </a:r>
            <a:endParaRPr lang="en-US" sz="1400" noProof="1">
              <a:solidFill>
                <a:schemeClr val="tx1"/>
              </a:solidFill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D7CBFE7A-FC2F-484D-8B11-DA8E19A4F684}"/>
              </a:ext>
            </a:extLst>
          </p:cNvPr>
          <p:cNvSpPr/>
          <p:nvPr/>
        </p:nvSpPr>
        <p:spPr>
          <a:xfrm>
            <a:off x="222422" y="1581659"/>
            <a:ext cx="4127973" cy="18152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t"/>
          <a:lstStyle/>
          <a:p>
            <a:pPr marL="214313" indent="-214313" algn="just">
              <a:spcAft>
                <a:spcPts val="450"/>
              </a:spcAft>
            </a:pPr>
            <a:r>
              <a:rPr lang="ru-RU" sz="1400" dirty="0"/>
              <a:t>	</a:t>
            </a:r>
            <a:r>
              <a:rPr lang="ru-RU" sz="1400" dirty="0" err="1">
                <a:solidFill>
                  <a:schemeClr val="tx1"/>
                </a:solidFill>
              </a:rPr>
              <a:t>Создани</a:t>
            </a:r>
            <a:r>
              <a:rPr lang="kk-KZ" sz="1400" dirty="0">
                <a:solidFill>
                  <a:schemeClr val="tx1"/>
                </a:solidFill>
              </a:rPr>
              <a:t>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потенциала</a:t>
            </a:r>
            <a:r>
              <a:rPr lang="ru-RU" sz="1400" dirty="0">
                <a:solidFill>
                  <a:schemeClr val="tx1"/>
                </a:solidFill>
              </a:rPr>
              <a:t> в центрах семейной медицины. Техническая помощь от территориальных больниц способствует улучшению качества </a:t>
            </a:r>
            <a:r>
              <a:rPr lang="ru-RU" sz="1400" dirty="0" err="1">
                <a:solidFill>
                  <a:schemeClr val="tx1"/>
                </a:solidFill>
              </a:rPr>
              <a:t>мед.помощи</a:t>
            </a:r>
            <a:r>
              <a:rPr lang="ru-RU" sz="1400" dirty="0">
                <a:solidFill>
                  <a:schemeClr val="tx1"/>
                </a:solidFill>
              </a:rPr>
              <a:t> в пунктах медицинского обслуживания</a:t>
            </a:r>
            <a:endParaRPr lang="en-US" sz="1400" noProof="1">
              <a:solidFill>
                <a:schemeClr val="tx1"/>
              </a:solidFill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BEADB5EF-091F-4643-9960-A2F1750CF3DA}"/>
              </a:ext>
            </a:extLst>
          </p:cNvPr>
          <p:cNvSpPr/>
          <p:nvPr/>
        </p:nvSpPr>
        <p:spPr>
          <a:xfrm>
            <a:off x="4795832" y="3844637"/>
            <a:ext cx="4166935" cy="178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tlCol="0" anchor="ctr"/>
          <a:lstStyle/>
          <a:p>
            <a:pPr marL="214313" indent="-214313" algn="just">
              <a:spcAft>
                <a:spcPts val="450"/>
              </a:spcAft>
            </a:pPr>
            <a:r>
              <a:rPr lang="ru-RU" sz="1400" dirty="0"/>
              <a:t>	</a:t>
            </a:r>
            <a:r>
              <a:rPr lang="ru-RU" sz="1400" b="1" dirty="0">
                <a:solidFill>
                  <a:schemeClr val="tx1"/>
                </a:solidFill>
              </a:rPr>
              <a:t>Повышение медицинской просвещённости </a:t>
            </a:r>
            <a:r>
              <a:rPr lang="ru-RU" sz="1400" dirty="0">
                <a:solidFill>
                  <a:schemeClr val="tx1"/>
                </a:solidFill>
              </a:rPr>
              <a:t>населения способствовало изменению отношения и поведения людей при пользовании услуг пунктов медицинского обслуживания в </a:t>
            </a:r>
            <a:r>
              <a:rPr lang="ru-RU" sz="1400" dirty="0" err="1">
                <a:solidFill>
                  <a:schemeClr val="tx1"/>
                </a:solidFill>
              </a:rPr>
              <a:t>Луоху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48" name="Straight Arrow Connector 18">
            <a:extLst>
              <a:ext uri="{FF2B5EF4-FFF2-40B4-BE49-F238E27FC236}">
                <a16:creationId xmlns:a16="http://schemas.microsoft.com/office/drawing/2014/main" id="{C8A3A76B-39C9-440F-9498-4361BEF2100D}"/>
              </a:ext>
            </a:extLst>
          </p:cNvPr>
          <p:cNvCxnSpPr>
            <a:cxnSpLocks/>
          </p:cNvCxnSpPr>
          <p:nvPr/>
        </p:nvCxnSpPr>
        <p:spPr>
          <a:xfrm flipV="1">
            <a:off x="4572000" y="1384664"/>
            <a:ext cx="1129" cy="4258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9">
            <a:extLst>
              <a:ext uri="{FF2B5EF4-FFF2-40B4-BE49-F238E27FC236}">
                <a16:creationId xmlns:a16="http://schemas.microsoft.com/office/drawing/2014/main" id="{0AF085CE-ACC6-48B3-963A-ADFE17E93863}"/>
              </a:ext>
            </a:extLst>
          </p:cNvPr>
          <p:cNvCxnSpPr>
            <a:cxnSpLocks/>
          </p:cNvCxnSpPr>
          <p:nvPr/>
        </p:nvCxnSpPr>
        <p:spPr>
          <a:xfrm flipV="1">
            <a:off x="270933" y="3624185"/>
            <a:ext cx="8636000" cy="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30">
            <a:extLst>
              <a:ext uri="{FF2B5EF4-FFF2-40B4-BE49-F238E27FC236}">
                <a16:creationId xmlns:a16="http://schemas.microsoft.com/office/drawing/2014/main" id="{D87CCDFF-94B4-4AE7-A8E4-E602AE6DCC05}"/>
              </a:ext>
            </a:extLst>
          </p:cNvPr>
          <p:cNvSpPr/>
          <p:nvPr/>
        </p:nvSpPr>
        <p:spPr>
          <a:xfrm>
            <a:off x="2978823" y="2027598"/>
            <a:ext cx="1371600" cy="1371600"/>
          </a:xfrm>
          <a:custGeom>
            <a:avLst/>
            <a:gdLst>
              <a:gd name="connsiteX0" fmla="*/ 1828800 w 1828800"/>
              <a:gd name="connsiteY0" fmla="*/ 0 h 1828800"/>
              <a:gd name="connsiteX1" fmla="*/ 1828800 w 1828800"/>
              <a:gd name="connsiteY1" fmla="*/ 1828794 h 1828800"/>
              <a:gd name="connsiteX2" fmla="*/ 1828799 w 1828800"/>
              <a:gd name="connsiteY2" fmla="*/ 1828800 h 1828800"/>
              <a:gd name="connsiteX3" fmla="*/ 0 w 1828800"/>
              <a:gd name="connsiteY3" fmla="*/ 1828800 h 1828800"/>
              <a:gd name="connsiteX4" fmla="*/ 1825 w 1828800"/>
              <a:gd name="connsiteY4" fmla="*/ 1694888 h 1828800"/>
              <a:gd name="connsiteX5" fmla="*/ 532520 w 1828800"/>
              <a:gd name="connsiteY5" fmla="*/ 534477 h 1828800"/>
              <a:gd name="connsiteX6" fmla="*/ 1692164 w 1828800"/>
              <a:gd name="connsiteY6" fmla="*/ 206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1828800">
                <a:moveTo>
                  <a:pt x="1828800" y="0"/>
                </a:moveTo>
                <a:lnTo>
                  <a:pt x="1828800" y="1828794"/>
                </a:lnTo>
                <a:lnTo>
                  <a:pt x="1828799" y="1828800"/>
                </a:lnTo>
                <a:lnTo>
                  <a:pt x="0" y="1828800"/>
                </a:lnTo>
                <a:lnTo>
                  <a:pt x="1825" y="1694888"/>
                </a:lnTo>
                <a:cubicBezTo>
                  <a:pt x="33592" y="1261717"/>
                  <a:pt x="218916" y="848542"/>
                  <a:pt x="532520" y="534477"/>
                </a:cubicBezTo>
                <a:cubicBezTo>
                  <a:pt x="846124" y="220413"/>
                  <a:pt x="1259031" y="34478"/>
                  <a:pt x="1692164" y="20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" rtlCol="0" anchor="b"/>
          <a:lstStyle/>
          <a:p>
            <a:pPr algn="r"/>
            <a:r>
              <a:rPr lang="en-US" sz="7200" b="1"/>
              <a:t>1</a:t>
            </a:r>
          </a:p>
        </p:txBody>
      </p:sp>
      <p:sp>
        <p:nvSpPr>
          <p:cNvPr id="51" name="Freeform: Shape 29">
            <a:extLst>
              <a:ext uri="{FF2B5EF4-FFF2-40B4-BE49-F238E27FC236}">
                <a16:creationId xmlns:a16="http://schemas.microsoft.com/office/drawing/2014/main" id="{BCA8581E-A17E-4144-87B9-21211F82DD4F}"/>
              </a:ext>
            </a:extLst>
          </p:cNvPr>
          <p:cNvSpPr/>
          <p:nvPr/>
        </p:nvSpPr>
        <p:spPr>
          <a:xfrm>
            <a:off x="4795863" y="2027599"/>
            <a:ext cx="1369315" cy="1369344"/>
          </a:xfrm>
          <a:custGeom>
            <a:avLst/>
            <a:gdLst>
              <a:gd name="connsiteX0" fmla="*/ 0 w 1825753"/>
              <a:gd name="connsiteY0" fmla="*/ 0 h 1825792"/>
              <a:gd name="connsiteX1" fmla="*/ 136409 w 1825753"/>
              <a:gd name="connsiteY1" fmla="*/ 2063 h 1825792"/>
              <a:gd name="connsiteX2" fmla="*/ 1294120 w 1825753"/>
              <a:gd name="connsiteY2" fmla="*/ 533598 h 1825792"/>
              <a:gd name="connsiteX3" fmla="*/ 1823931 w 1825753"/>
              <a:gd name="connsiteY3" fmla="*/ 1692100 h 1825792"/>
              <a:gd name="connsiteX4" fmla="*/ 1825753 w 1825753"/>
              <a:gd name="connsiteY4" fmla="*/ 1825792 h 1825792"/>
              <a:gd name="connsiteX5" fmla="*/ 1 w 1825753"/>
              <a:gd name="connsiteY5" fmla="*/ 1825792 h 1825792"/>
              <a:gd name="connsiteX6" fmla="*/ 0 w 1825753"/>
              <a:gd name="connsiteY6" fmla="*/ 1825786 h 182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753" h="1825792">
                <a:moveTo>
                  <a:pt x="0" y="0"/>
                </a:moveTo>
                <a:lnTo>
                  <a:pt x="136409" y="2063"/>
                </a:lnTo>
                <a:cubicBezTo>
                  <a:pt x="568820" y="34421"/>
                  <a:pt x="981039" y="220050"/>
                  <a:pt x="1294120" y="533598"/>
                </a:cubicBezTo>
                <a:cubicBezTo>
                  <a:pt x="1607202" y="847146"/>
                  <a:pt x="1792217" y="1259642"/>
                  <a:pt x="1823931" y="1692100"/>
                </a:cubicBezTo>
                <a:lnTo>
                  <a:pt x="1825753" y="1825792"/>
                </a:lnTo>
                <a:lnTo>
                  <a:pt x="1" y="1825792"/>
                </a:lnTo>
                <a:lnTo>
                  <a:pt x="0" y="18257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tlCol="0" anchor="b"/>
          <a:lstStyle/>
          <a:p>
            <a:r>
              <a:rPr lang="en-US" sz="7200" b="1" dirty="0"/>
              <a:t>2</a:t>
            </a:r>
          </a:p>
        </p:txBody>
      </p:sp>
      <p:sp>
        <p:nvSpPr>
          <p:cNvPr id="52" name="Freeform: Shape 32">
            <a:extLst>
              <a:ext uri="{FF2B5EF4-FFF2-40B4-BE49-F238E27FC236}">
                <a16:creationId xmlns:a16="http://schemas.microsoft.com/office/drawing/2014/main" id="{B0AAF761-41DC-421A-BDEF-5B09F6EF8A8B}"/>
              </a:ext>
            </a:extLst>
          </p:cNvPr>
          <p:cNvSpPr/>
          <p:nvPr/>
        </p:nvSpPr>
        <p:spPr>
          <a:xfrm>
            <a:off x="2978823" y="3842352"/>
            <a:ext cx="1371600" cy="1371600"/>
          </a:xfrm>
          <a:custGeom>
            <a:avLst/>
            <a:gdLst>
              <a:gd name="connsiteX0" fmla="*/ 0 w 1828800"/>
              <a:gd name="connsiteY0" fmla="*/ 0 h 1828800"/>
              <a:gd name="connsiteX1" fmla="*/ 1828794 w 1828800"/>
              <a:gd name="connsiteY1" fmla="*/ 0 h 1828800"/>
              <a:gd name="connsiteX2" fmla="*/ 1828800 w 1828800"/>
              <a:gd name="connsiteY2" fmla="*/ 1 h 1828800"/>
              <a:gd name="connsiteX3" fmla="*/ 1828800 w 1828800"/>
              <a:gd name="connsiteY3" fmla="*/ 1828800 h 1828800"/>
              <a:gd name="connsiteX4" fmla="*/ 1694888 w 1828800"/>
              <a:gd name="connsiteY4" fmla="*/ 1826975 h 1828800"/>
              <a:gd name="connsiteX5" fmla="*/ 534477 w 1828800"/>
              <a:gd name="connsiteY5" fmla="*/ 1296280 h 1828800"/>
              <a:gd name="connsiteX6" fmla="*/ 2067 w 1828800"/>
              <a:gd name="connsiteY6" fmla="*/ 136637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794" y="0"/>
                </a:lnTo>
                <a:lnTo>
                  <a:pt x="1828800" y="1"/>
                </a:lnTo>
                <a:lnTo>
                  <a:pt x="1828800" y="1828800"/>
                </a:lnTo>
                <a:lnTo>
                  <a:pt x="1694888" y="1826975"/>
                </a:lnTo>
                <a:cubicBezTo>
                  <a:pt x="1261717" y="1795208"/>
                  <a:pt x="848542" y="1609884"/>
                  <a:pt x="534477" y="1296280"/>
                </a:cubicBezTo>
                <a:cubicBezTo>
                  <a:pt x="220413" y="982676"/>
                  <a:pt x="34478" y="569770"/>
                  <a:pt x="2067" y="1366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05740" rtlCol="0" anchor="t"/>
          <a:lstStyle/>
          <a:p>
            <a:pPr algn="r"/>
            <a:r>
              <a:rPr lang="en-US" sz="7200" b="1"/>
              <a:t>3</a:t>
            </a:r>
          </a:p>
        </p:txBody>
      </p:sp>
      <p:sp>
        <p:nvSpPr>
          <p:cNvPr id="53" name="Freeform: Shape 31">
            <a:extLst>
              <a:ext uri="{FF2B5EF4-FFF2-40B4-BE49-F238E27FC236}">
                <a16:creationId xmlns:a16="http://schemas.microsoft.com/office/drawing/2014/main" id="{F7D67D7B-C22F-4B83-ACE9-6C34CCE06722}"/>
              </a:ext>
            </a:extLst>
          </p:cNvPr>
          <p:cNvSpPr/>
          <p:nvPr/>
        </p:nvSpPr>
        <p:spPr>
          <a:xfrm>
            <a:off x="4795833" y="3844638"/>
            <a:ext cx="1369344" cy="1369315"/>
          </a:xfrm>
          <a:custGeom>
            <a:avLst/>
            <a:gdLst>
              <a:gd name="connsiteX0" fmla="*/ 6 w 1825792"/>
              <a:gd name="connsiteY0" fmla="*/ 0 h 1825753"/>
              <a:gd name="connsiteX1" fmla="*/ 1825792 w 1825792"/>
              <a:gd name="connsiteY1" fmla="*/ 0 h 1825753"/>
              <a:gd name="connsiteX2" fmla="*/ 1823729 w 1825792"/>
              <a:gd name="connsiteY2" fmla="*/ 136409 h 1825753"/>
              <a:gd name="connsiteX3" fmla="*/ 1292194 w 1825792"/>
              <a:gd name="connsiteY3" fmla="*/ 1294120 h 1825753"/>
              <a:gd name="connsiteX4" fmla="*/ 133692 w 1825792"/>
              <a:gd name="connsiteY4" fmla="*/ 1823931 h 1825753"/>
              <a:gd name="connsiteX5" fmla="*/ 0 w 1825792"/>
              <a:gd name="connsiteY5" fmla="*/ 1825753 h 1825753"/>
              <a:gd name="connsiteX6" fmla="*/ 0 w 1825792"/>
              <a:gd name="connsiteY6" fmla="*/ 1 h 182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792" h="1825753">
                <a:moveTo>
                  <a:pt x="6" y="0"/>
                </a:moveTo>
                <a:lnTo>
                  <a:pt x="1825792" y="0"/>
                </a:lnTo>
                <a:lnTo>
                  <a:pt x="1823729" y="136409"/>
                </a:lnTo>
                <a:cubicBezTo>
                  <a:pt x="1791371" y="568820"/>
                  <a:pt x="1605742" y="981039"/>
                  <a:pt x="1292194" y="1294120"/>
                </a:cubicBezTo>
                <a:cubicBezTo>
                  <a:pt x="978646" y="1607202"/>
                  <a:pt x="566150" y="1792217"/>
                  <a:pt x="133692" y="1823931"/>
                </a:cubicBezTo>
                <a:lnTo>
                  <a:pt x="0" y="182575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740" rtlCol="0" anchor="t"/>
          <a:lstStyle/>
          <a:p>
            <a:r>
              <a:rPr lang="en-US" sz="7200" b="1"/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B77EB2-21B0-4F5C-8A02-ED74EAA4D04C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9A9B8459-A831-4012-9846-1DE895917A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948" y="6017249"/>
            <a:ext cx="1023457" cy="802099"/>
          </a:xfrm>
          <a:prstGeom prst="rect">
            <a:avLst/>
          </a:prstGeom>
        </p:spPr>
      </p:pic>
      <p:sp>
        <p:nvSpPr>
          <p:cNvPr id="59" name="Oval 36">
            <a:extLst>
              <a:ext uri="{FF2B5EF4-FFF2-40B4-BE49-F238E27FC236}">
                <a16:creationId xmlns:a16="http://schemas.microsoft.com/office/drawing/2014/main" id="{80ED6DB9-36CC-4584-AF64-41E677989A8C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12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FC7813-9218-4DF3-8B70-4EC953CC16DC}"/>
              </a:ext>
            </a:extLst>
          </p:cNvPr>
          <p:cNvSpPr txBox="1"/>
          <p:nvPr/>
        </p:nvSpPr>
        <p:spPr>
          <a:xfrm>
            <a:off x="2284711" y="186785"/>
            <a:ext cx="592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Изменение поведения пациента</a:t>
            </a:r>
          </a:p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 стратегии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.ziperov\Downloads\Безымянный-1.jpg">
            <a:extLst>
              <a:ext uri="{FF2B5EF4-FFF2-40B4-BE49-F238E27FC236}">
                <a16:creationId xmlns:a16="http://schemas.microsoft.com/office/drawing/2014/main" id="{8CD7AA8B-C798-4B9C-98C2-BE4E075F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848A45-24BC-47DA-896E-7A6A72BA71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48" y="6017249"/>
            <a:ext cx="1023457" cy="8020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820AE6-098A-4B86-8042-EB3A99F3161C}"/>
              </a:ext>
            </a:extLst>
          </p:cNvPr>
          <p:cNvSpPr/>
          <p:nvPr/>
        </p:nvSpPr>
        <p:spPr>
          <a:xfrm>
            <a:off x="1269532" y="469615"/>
            <a:ext cx="4104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Благодарю за внимание</a:t>
            </a:r>
            <a:r>
              <a:rPr lang="en-US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</a:t>
            </a:r>
            <a:endParaRPr lang="en-GB" sz="28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3189DA65-6D06-4900-A67A-5CC2AAF36418}"/>
              </a:ext>
            </a:extLst>
          </p:cNvPr>
          <p:cNvSpPr>
            <a:spLocks noEditPoints="1"/>
          </p:cNvSpPr>
          <p:nvPr/>
        </p:nvSpPr>
        <p:spPr bwMode="auto">
          <a:xfrm>
            <a:off x="7200041" y="3080570"/>
            <a:ext cx="686993" cy="692548"/>
          </a:xfrm>
          <a:custGeom>
            <a:avLst/>
            <a:gdLst>
              <a:gd name="T0" fmla="*/ 407 w 763"/>
              <a:gd name="T1" fmla="*/ 1 h 763"/>
              <a:gd name="T2" fmla="*/ 356 w 763"/>
              <a:gd name="T3" fmla="*/ 1 h 763"/>
              <a:gd name="T4" fmla="*/ 0 w 763"/>
              <a:gd name="T5" fmla="*/ 382 h 763"/>
              <a:gd name="T6" fmla="*/ 356 w 763"/>
              <a:gd name="T7" fmla="*/ 762 h 763"/>
              <a:gd name="T8" fmla="*/ 407 w 763"/>
              <a:gd name="T9" fmla="*/ 762 h 763"/>
              <a:gd name="T10" fmla="*/ 763 w 763"/>
              <a:gd name="T11" fmla="*/ 382 h 763"/>
              <a:gd name="T12" fmla="*/ 240 w 763"/>
              <a:gd name="T13" fmla="*/ 86 h 763"/>
              <a:gd name="T14" fmla="*/ 105 w 763"/>
              <a:gd name="T15" fmla="*/ 205 h 763"/>
              <a:gd name="T16" fmla="*/ 79 w 763"/>
              <a:gd name="T17" fmla="*/ 255 h 763"/>
              <a:gd name="T18" fmla="*/ 155 w 763"/>
              <a:gd name="T19" fmla="*/ 356 h 763"/>
              <a:gd name="T20" fmla="*/ 79 w 763"/>
              <a:gd name="T21" fmla="*/ 255 h 763"/>
              <a:gd name="T22" fmla="*/ 155 w 763"/>
              <a:gd name="T23" fmla="*/ 406 h 763"/>
              <a:gd name="T24" fmla="*/ 79 w 763"/>
              <a:gd name="T25" fmla="*/ 507 h 763"/>
              <a:gd name="T26" fmla="*/ 105 w 763"/>
              <a:gd name="T27" fmla="*/ 557 h 763"/>
              <a:gd name="T28" fmla="*/ 240 w 763"/>
              <a:gd name="T29" fmla="*/ 676 h 763"/>
              <a:gd name="T30" fmla="*/ 356 w 763"/>
              <a:gd name="T31" fmla="*/ 705 h 763"/>
              <a:gd name="T32" fmla="*/ 356 w 763"/>
              <a:gd name="T33" fmla="*/ 557 h 763"/>
              <a:gd name="T34" fmla="*/ 356 w 763"/>
              <a:gd name="T35" fmla="*/ 507 h 763"/>
              <a:gd name="T36" fmla="*/ 205 w 763"/>
              <a:gd name="T37" fmla="*/ 406 h 763"/>
              <a:gd name="T38" fmla="*/ 356 w 763"/>
              <a:gd name="T39" fmla="*/ 507 h 763"/>
              <a:gd name="T40" fmla="*/ 205 w 763"/>
              <a:gd name="T41" fmla="*/ 356 h 763"/>
              <a:gd name="T42" fmla="*/ 356 w 763"/>
              <a:gd name="T43" fmla="*/ 255 h 763"/>
              <a:gd name="T44" fmla="*/ 356 w 763"/>
              <a:gd name="T45" fmla="*/ 205 h 763"/>
              <a:gd name="T46" fmla="*/ 356 w 763"/>
              <a:gd name="T47" fmla="*/ 57 h 763"/>
              <a:gd name="T48" fmla="*/ 657 w 763"/>
              <a:gd name="T49" fmla="*/ 205 h 763"/>
              <a:gd name="T50" fmla="*/ 522 w 763"/>
              <a:gd name="T51" fmla="*/ 86 h 763"/>
              <a:gd name="T52" fmla="*/ 406 w 763"/>
              <a:gd name="T53" fmla="*/ 57 h 763"/>
              <a:gd name="T54" fmla="*/ 406 w 763"/>
              <a:gd name="T55" fmla="*/ 205 h 763"/>
              <a:gd name="T56" fmla="*/ 406 w 763"/>
              <a:gd name="T57" fmla="*/ 255 h 763"/>
              <a:gd name="T58" fmla="*/ 557 w 763"/>
              <a:gd name="T59" fmla="*/ 356 h 763"/>
              <a:gd name="T60" fmla="*/ 406 w 763"/>
              <a:gd name="T61" fmla="*/ 255 h 763"/>
              <a:gd name="T62" fmla="*/ 557 w 763"/>
              <a:gd name="T63" fmla="*/ 406 h 763"/>
              <a:gd name="T64" fmla="*/ 406 w 763"/>
              <a:gd name="T65" fmla="*/ 507 h 763"/>
              <a:gd name="T66" fmla="*/ 406 w 763"/>
              <a:gd name="T67" fmla="*/ 705 h 763"/>
              <a:gd name="T68" fmla="*/ 530 w 763"/>
              <a:gd name="T69" fmla="*/ 557 h 763"/>
              <a:gd name="T70" fmla="*/ 522 w 763"/>
              <a:gd name="T71" fmla="*/ 676 h 763"/>
              <a:gd name="T72" fmla="*/ 657 w 763"/>
              <a:gd name="T73" fmla="*/ 557 h 763"/>
              <a:gd name="T74" fmla="*/ 683 w 763"/>
              <a:gd name="T75" fmla="*/ 507 h 763"/>
              <a:gd name="T76" fmla="*/ 607 w 763"/>
              <a:gd name="T77" fmla="*/ 406 h 763"/>
              <a:gd name="T78" fmla="*/ 683 w 763"/>
              <a:gd name="T79" fmla="*/ 507 h 763"/>
              <a:gd name="T80" fmla="*/ 595 w 763"/>
              <a:gd name="T81" fmla="*/ 255 h 763"/>
              <a:gd name="T82" fmla="*/ 707 w 763"/>
              <a:gd name="T83" fmla="*/ 35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3" h="763">
                <a:moveTo>
                  <a:pt x="762" y="356"/>
                </a:moveTo>
                <a:cubicBezTo>
                  <a:pt x="750" y="166"/>
                  <a:pt x="598" y="13"/>
                  <a:pt x="407" y="1"/>
                </a:cubicBezTo>
                <a:cubicBezTo>
                  <a:pt x="382" y="0"/>
                  <a:pt x="382" y="0"/>
                  <a:pt x="382" y="0"/>
                </a:cubicBezTo>
                <a:cubicBezTo>
                  <a:pt x="356" y="1"/>
                  <a:pt x="356" y="1"/>
                  <a:pt x="356" y="1"/>
                </a:cubicBezTo>
                <a:cubicBezTo>
                  <a:pt x="166" y="13"/>
                  <a:pt x="13" y="166"/>
                  <a:pt x="1" y="356"/>
                </a:cubicBezTo>
                <a:cubicBezTo>
                  <a:pt x="0" y="382"/>
                  <a:pt x="0" y="382"/>
                  <a:pt x="0" y="382"/>
                </a:cubicBezTo>
                <a:cubicBezTo>
                  <a:pt x="1" y="407"/>
                  <a:pt x="1" y="407"/>
                  <a:pt x="1" y="407"/>
                </a:cubicBezTo>
                <a:cubicBezTo>
                  <a:pt x="13" y="598"/>
                  <a:pt x="166" y="750"/>
                  <a:pt x="356" y="762"/>
                </a:cubicBezTo>
                <a:cubicBezTo>
                  <a:pt x="382" y="763"/>
                  <a:pt x="382" y="763"/>
                  <a:pt x="382" y="763"/>
                </a:cubicBezTo>
                <a:cubicBezTo>
                  <a:pt x="407" y="762"/>
                  <a:pt x="407" y="762"/>
                  <a:pt x="407" y="762"/>
                </a:cubicBezTo>
                <a:cubicBezTo>
                  <a:pt x="598" y="750"/>
                  <a:pt x="750" y="598"/>
                  <a:pt x="762" y="407"/>
                </a:cubicBezTo>
                <a:cubicBezTo>
                  <a:pt x="763" y="382"/>
                  <a:pt x="763" y="382"/>
                  <a:pt x="763" y="382"/>
                </a:cubicBezTo>
                <a:lnTo>
                  <a:pt x="762" y="356"/>
                </a:lnTo>
                <a:close/>
                <a:moveTo>
                  <a:pt x="240" y="86"/>
                </a:moveTo>
                <a:cubicBezTo>
                  <a:pt x="215" y="118"/>
                  <a:pt x="195" y="158"/>
                  <a:pt x="180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38" y="153"/>
                  <a:pt x="184" y="112"/>
                  <a:pt x="240" y="86"/>
                </a:cubicBezTo>
                <a:close/>
                <a:moveTo>
                  <a:pt x="79" y="255"/>
                </a:moveTo>
                <a:cubicBezTo>
                  <a:pt x="167" y="255"/>
                  <a:pt x="167" y="255"/>
                  <a:pt x="167" y="255"/>
                </a:cubicBezTo>
                <a:cubicBezTo>
                  <a:pt x="160" y="287"/>
                  <a:pt x="156" y="321"/>
                  <a:pt x="155" y="356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57" y="320"/>
                  <a:pt x="66" y="286"/>
                  <a:pt x="79" y="255"/>
                </a:cubicBezTo>
                <a:close/>
                <a:moveTo>
                  <a:pt x="55" y="406"/>
                </a:moveTo>
                <a:cubicBezTo>
                  <a:pt x="155" y="406"/>
                  <a:pt x="155" y="406"/>
                  <a:pt x="155" y="406"/>
                </a:cubicBezTo>
                <a:cubicBezTo>
                  <a:pt x="156" y="441"/>
                  <a:pt x="160" y="475"/>
                  <a:pt x="167" y="507"/>
                </a:cubicBezTo>
                <a:cubicBezTo>
                  <a:pt x="79" y="507"/>
                  <a:pt x="79" y="507"/>
                  <a:pt x="79" y="507"/>
                </a:cubicBezTo>
                <a:cubicBezTo>
                  <a:pt x="66" y="476"/>
                  <a:pt x="57" y="442"/>
                  <a:pt x="55" y="406"/>
                </a:cubicBezTo>
                <a:close/>
                <a:moveTo>
                  <a:pt x="105" y="557"/>
                </a:moveTo>
                <a:cubicBezTo>
                  <a:pt x="180" y="557"/>
                  <a:pt x="180" y="557"/>
                  <a:pt x="180" y="557"/>
                </a:cubicBezTo>
                <a:cubicBezTo>
                  <a:pt x="195" y="604"/>
                  <a:pt x="215" y="644"/>
                  <a:pt x="240" y="676"/>
                </a:cubicBezTo>
                <a:cubicBezTo>
                  <a:pt x="184" y="650"/>
                  <a:pt x="138" y="609"/>
                  <a:pt x="105" y="557"/>
                </a:cubicBezTo>
                <a:close/>
                <a:moveTo>
                  <a:pt x="356" y="705"/>
                </a:moveTo>
                <a:cubicBezTo>
                  <a:pt x="304" y="691"/>
                  <a:pt x="259" y="636"/>
                  <a:pt x="232" y="557"/>
                </a:cubicBezTo>
                <a:cubicBezTo>
                  <a:pt x="356" y="557"/>
                  <a:pt x="356" y="557"/>
                  <a:pt x="356" y="557"/>
                </a:cubicBezTo>
                <a:lnTo>
                  <a:pt x="356" y="705"/>
                </a:lnTo>
                <a:close/>
                <a:moveTo>
                  <a:pt x="356" y="507"/>
                </a:moveTo>
                <a:cubicBezTo>
                  <a:pt x="218" y="507"/>
                  <a:pt x="218" y="507"/>
                  <a:pt x="218" y="507"/>
                </a:cubicBezTo>
                <a:cubicBezTo>
                  <a:pt x="211" y="476"/>
                  <a:pt x="207" y="442"/>
                  <a:pt x="205" y="406"/>
                </a:cubicBezTo>
                <a:cubicBezTo>
                  <a:pt x="356" y="406"/>
                  <a:pt x="356" y="406"/>
                  <a:pt x="356" y="406"/>
                </a:cubicBezTo>
                <a:lnTo>
                  <a:pt x="356" y="507"/>
                </a:lnTo>
                <a:close/>
                <a:moveTo>
                  <a:pt x="356" y="356"/>
                </a:moveTo>
                <a:cubicBezTo>
                  <a:pt x="205" y="356"/>
                  <a:pt x="205" y="356"/>
                  <a:pt x="205" y="356"/>
                </a:cubicBezTo>
                <a:cubicBezTo>
                  <a:pt x="207" y="320"/>
                  <a:pt x="211" y="286"/>
                  <a:pt x="218" y="255"/>
                </a:cubicBezTo>
                <a:cubicBezTo>
                  <a:pt x="356" y="255"/>
                  <a:pt x="356" y="255"/>
                  <a:pt x="356" y="255"/>
                </a:cubicBezTo>
                <a:lnTo>
                  <a:pt x="356" y="356"/>
                </a:lnTo>
                <a:close/>
                <a:moveTo>
                  <a:pt x="356" y="205"/>
                </a:moveTo>
                <a:cubicBezTo>
                  <a:pt x="232" y="205"/>
                  <a:pt x="232" y="205"/>
                  <a:pt x="232" y="205"/>
                </a:cubicBezTo>
                <a:cubicBezTo>
                  <a:pt x="259" y="126"/>
                  <a:pt x="304" y="71"/>
                  <a:pt x="356" y="57"/>
                </a:cubicBezTo>
                <a:lnTo>
                  <a:pt x="356" y="205"/>
                </a:lnTo>
                <a:close/>
                <a:moveTo>
                  <a:pt x="657" y="205"/>
                </a:moveTo>
                <a:cubicBezTo>
                  <a:pt x="582" y="205"/>
                  <a:pt x="582" y="205"/>
                  <a:pt x="582" y="205"/>
                </a:cubicBezTo>
                <a:cubicBezTo>
                  <a:pt x="567" y="158"/>
                  <a:pt x="547" y="118"/>
                  <a:pt x="522" y="86"/>
                </a:cubicBezTo>
                <a:cubicBezTo>
                  <a:pt x="577" y="112"/>
                  <a:pt x="624" y="153"/>
                  <a:pt x="657" y="205"/>
                </a:cubicBezTo>
                <a:close/>
                <a:moveTo>
                  <a:pt x="406" y="57"/>
                </a:moveTo>
                <a:cubicBezTo>
                  <a:pt x="458" y="71"/>
                  <a:pt x="503" y="126"/>
                  <a:pt x="530" y="205"/>
                </a:cubicBezTo>
                <a:cubicBezTo>
                  <a:pt x="406" y="205"/>
                  <a:pt x="406" y="205"/>
                  <a:pt x="406" y="205"/>
                </a:cubicBezTo>
                <a:lnTo>
                  <a:pt x="406" y="57"/>
                </a:lnTo>
                <a:close/>
                <a:moveTo>
                  <a:pt x="406" y="255"/>
                </a:moveTo>
                <a:cubicBezTo>
                  <a:pt x="544" y="255"/>
                  <a:pt x="544" y="255"/>
                  <a:pt x="544" y="255"/>
                </a:cubicBezTo>
                <a:cubicBezTo>
                  <a:pt x="551" y="286"/>
                  <a:pt x="555" y="320"/>
                  <a:pt x="557" y="356"/>
                </a:cubicBezTo>
                <a:cubicBezTo>
                  <a:pt x="406" y="356"/>
                  <a:pt x="406" y="356"/>
                  <a:pt x="406" y="356"/>
                </a:cubicBezTo>
                <a:lnTo>
                  <a:pt x="406" y="255"/>
                </a:lnTo>
                <a:close/>
                <a:moveTo>
                  <a:pt x="406" y="406"/>
                </a:moveTo>
                <a:cubicBezTo>
                  <a:pt x="557" y="406"/>
                  <a:pt x="557" y="406"/>
                  <a:pt x="557" y="406"/>
                </a:cubicBezTo>
                <a:cubicBezTo>
                  <a:pt x="555" y="442"/>
                  <a:pt x="551" y="476"/>
                  <a:pt x="544" y="507"/>
                </a:cubicBezTo>
                <a:cubicBezTo>
                  <a:pt x="406" y="507"/>
                  <a:pt x="406" y="507"/>
                  <a:pt x="406" y="507"/>
                </a:cubicBezTo>
                <a:lnTo>
                  <a:pt x="406" y="406"/>
                </a:lnTo>
                <a:close/>
                <a:moveTo>
                  <a:pt x="406" y="705"/>
                </a:moveTo>
                <a:cubicBezTo>
                  <a:pt x="406" y="557"/>
                  <a:pt x="406" y="557"/>
                  <a:pt x="406" y="557"/>
                </a:cubicBezTo>
                <a:cubicBezTo>
                  <a:pt x="530" y="557"/>
                  <a:pt x="530" y="557"/>
                  <a:pt x="530" y="557"/>
                </a:cubicBezTo>
                <a:cubicBezTo>
                  <a:pt x="503" y="636"/>
                  <a:pt x="458" y="691"/>
                  <a:pt x="406" y="705"/>
                </a:cubicBezTo>
                <a:close/>
                <a:moveTo>
                  <a:pt x="522" y="676"/>
                </a:moveTo>
                <a:cubicBezTo>
                  <a:pt x="547" y="644"/>
                  <a:pt x="567" y="604"/>
                  <a:pt x="582" y="557"/>
                </a:cubicBezTo>
                <a:cubicBezTo>
                  <a:pt x="657" y="557"/>
                  <a:pt x="657" y="557"/>
                  <a:pt x="657" y="557"/>
                </a:cubicBezTo>
                <a:cubicBezTo>
                  <a:pt x="624" y="609"/>
                  <a:pt x="577" y="650"/>
                  <a:pt x="522" y="676"/>
                </a:cubicBezTo>
                <a:close/>
                <a:moveTo>
                  <a:pt x="683" y="507"/>
                </a:moveTo>
                <a:cubicBezTo>
                  <a:pt x="595" y="507"/>
                  <a:pt x="595" y="507"/>
                  <a:pt x="595" y="507"/>
                </a:cubicBezTo>
                <a:cubicBezTo>
                  <a:pt x="602" y="475"/>
                  <a:pt x="606" y="441"/>
                  <a:pt x="607" y="406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5" y="442"/>
                  <a:pt x="696" y="476"/>
                  <a:pt x="683" y="507"/>
                </a:cubicBezTo>
                <a:close/>
                <a:moveTo>
                  <a:pt x="607" y="356"/>
                </a:moveTo>
                <a:cubicBezTo>
                  <a:pt x="606" y="321"/>
                  <a:pt x="602" y="287"/>
                  <a:pt x="595" y="255"/>
                </a:cubicBezTo>
                <a:cubicBezTo>
                  <a:pt x="683" y="255"/>
                  <a:pt x="683" y="255"/>
                  <a:pt x="683" y="255"/>
                </a:cubicBezTo>
                <a:cubicBezTo>
                  <a:pt x="696" y="286"/>
                  <a:pt x="705" y="320"/>
                  <a:pt x="707" y="356"/>
                </a:cubicBezTo>
                <a:lnTo>
                  <a:pt x="607" y="356"/>
                </a:lnTo>
                <a:close/>
              </a:path>
            </a:pathLst>
          </a:custGeom>
          <a:solidFill>
            <a:srgbClr val="42AFB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82F39">
                  <a:lumMod val="90000"/>
                  <a:lumOff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21CAF055-EE44-4E8E-9FBF-FF2AD83838E0}"/>
              </a:ext>
            </a:extLst>
          </p:cNvPr>
          <p:cNvSpPr>
            <a:spLocks noEditPoints="1"/>
          </p:cNvSpPr>
          <p:nvPr/>
        </p:nvSpPr>
        <p:spPr bwMode="auto">
          <a:xfrm>
            <a:off x="7239057" y="4257441"/>
            <a:ext cx="669958" cy="675623"/>
          </a:xfrm>
          <a:custGeom>
            <a:avLst/>
            <a:gdLst>
              <a:gd name="T0" fmla="*/ 776 w 2389"/>
              <a:gd name="T1" fmla="*/ 783 h 2390"/>
              <a:gd name="T2" fmla="*/ 235 w 2389"/>
              <a:gd name="T3" fmla="*/ 242 h 2390"/>
              <a:gd name="T4" fmla="*/ 445 w 2389"/>
              <a:gd name="T5" fmla="*/ 33 h 2390"/>
              <a:gd name="T6" fmla="*/ 562 w 2389"/>
              <a:gd name="T7" fmla="*/ 32 h 2390"/>
              <a:gd name="T8" fmla="*/ 983 w 2389"/>
              <a:gd name="T9" fmla="*/ 453 h 2390"/>
              <a:gd name="T10" fmla="*/ 982 w 2389"/>
              <a:gd name="T11" fmla="*/ 571 h 2390"/>
              <a:gd name="T12" fmla="*/ 890 w 2389"/>
              <a:gd name="T13" fmla="*/ 663 h 2390"/>
              <a:gd name="T14" fmla="*/ 804 w 2389"/>
              <a:gd name="T15" fmla="*/ 749 h 2390"/>
              <a:gd name="T16" fmla="*/ 776 w 2389"/>
              <a:gd name="T17" fmla="*/ 783 h 2390"/>
              <a:gd name="T18" fmla="*/ 1220 w 2389"/>
              <a:gd name="T19" fmla="*/ 1664 h 2390"/>
              <a:gd name="T20" fmla="*/ 965 w 2389"/>
              <a:gd name="T21" fmla="*/ 1425 h 2390"/>
              <a:gd name="T22" fmla="*/ 726 w 2389"/>
              <a:gd name="T23" fmla="*/ 1168 h 2390"/>
              <a:gd name="T24" fmla="*/ 684 w 2389"/>
              <a:gd name="T25" fmla="*/ 904 h 2390"/>
              <a:gd name="T26" fmla="*/ 129 w 2389"/>
              <a:gd name="T27" fmla="*/ 349 h 2390"/>
              <a:gd name="T28" fmla="*/ 158 w 2389"/>
              <a:gd name="T29" fmla="*/ 1100 h 2390"/>
              <a:gd name="T30" fmla="*/ 379 w 2389"/>
              <a:gd name="T31" fmla="*/ 1445 h 2390"/>
              <a:gd name="T32" fmla="*/ 643 w 2389"/>
              <a:gd name="T33" fmla="*/ 1747 h 2390"/>
              <a:gd name="T34" fmla="*/ 944 w 2389"/>
              <a:gd name="T35" fmla="*/ 2013 h 2390"/>
              <a:gd name="T36" fmla="*/ 1289 w 2389"/>
              <a:gd name="T37" fmla="*/ 2233 h 2390"/>
              <a:gd name="T38" fmla="*/ 2040 w 2389"/>
              <a:gd name="T39" fmla="*/ 2261 h 2390"/>
              <a:gd name="T40" fmla="*/ 1485 w 2389"/>
              <a:gd name="T41" fmla="*/ 1706 h 2390"/>
              <a:gd name="T42" fmla="*/ 1220 w 2389"/>
              <a:gd name="T43" fmla="*/ 1664 h 2390"/>
              <a:gd name="T44" fmla="*/ 2357 w 2389"/>
              <a:gd name="T45" fmla="*/ 1828 h 2390"/>
              <a:gd name="T46" fmla="*/ 1936 w 2389"/>
              <a:gd name="T47" fmla="*/ 1407 h 2390"/>
              <a:gd name="T48" fmla="*/ 1818 w 2389"/>
              <a:gd name="T49" fmla="*/ 1407 h 2390"/>
              <a:gd name="T50" fmla="*/ 1818 w 2389"/>
              <a:gd name="T51" fmla="*/ 1407 h 2390"/>
              <a:gd name="T52" fmla="*/ 1726 w 2389"/>
              <a:gd name="T53" fmla="*/ 1499 h 2390"/>
              <a:gd name="T54" fmla="*/ 1640 w 2389"/>
              <a:gd name="T55" fmla="*/ 1585 h 2390"/>
              <a:gd name="T56" fmla="*/ 1606 w 2389"/>
              <a:gd name="T57" fmla="*/ 1614 h 2390"/>
              <a:gd name="T58" fmla="*/ 2146 w 2389"/>
              <a:gd name="T59" fmla="*/ 2154 h 2390"/>
              <a:gd name="T60" fmla="*/ 2356 w 2389"/>
              <a:gd name="T61" fmla="*/ 1945 h 2390"/>
              <a:gd name="T62" fmla="*/ 2357 w 2389"/>
              <a:gd name="T63" fmla="*/ 1828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89" h="2390">
                <a:moveTo>
                  <a:pt x="776" y="783"/>
                </a:moveTo>
                <a:cubicBezTo>
                  <a:pt x="235" y="242"/>
                  <a:pt x="235" y="242"/>
                  <a:pt x="235" y="242"/>
                </a:cubicBezTo>
                <a:cubicBezTo>
                  <a:pt x="305" y="173"/>
                  <a:pt x="375" y="103"/>
                  <a:pt x="445" y="33"/>
                </a:cubicBezTo>
                <a:cubicBezTo>
                  <a:pt x="477" y="0"/>
                  <a:pt x="529" y="0"/>
                  <a:pt x="562" y="32"/>
                </a:cubicBezTo>
                <a:cubicBezTo>
                  <a:pt x="983" y="453"/>
                  <a:pt x="983" y="453"/>
                  <a:pt x="983" y="453"/>
                </a:cubicBezTo>
                <a:cubicBezTo>
                  <a:pt x="1015" y="485"/>
                  <a:pt x="1015" y="538"/>
                  <a:pt x="982" y="571"/>
                </a:cubicBezTo>
                <a:cubicBezTo>
                  <a:pt x="890" y="663"/>
                  <a:pt x="890" y="663"/>
                  <a:pt x="890" y="663"/>
                </a:cubicBezTo>
                <a:cubicBezTo>
                  <a:pt x="804" y="749"/>
                  <a:pt x="804" y="749"/>
                  <a:pt x="804" y="749"/>
                </a:cubicBezTo>
                <a:cubicBezTo>
                  <a:pt x="794" y="760"/>
                  <a:pt x="784" y="771"/>
                  <a:pt x="776" y="783"/>
                </a:cubicBezTo>
                <a:close/>
                <a:moveTo>
                  <a:pt x="1220" y="1664"/>
                </a:moveTo>
                <a:cubicBezTo>
                  <a:pt x="1132" y="1588"/>
                  <a:pt x="1047" y="1507"/>
                  <a:pt x="965" y="1425"/>
                </a:cubicBezTo>
                <a:cubicBezTo>
                  <a:pt x="882" y="1342"/>
                  <a:pt x="802" y="1257"/>
                  <a:pt x="726" y="1168"/>
                </a:cubicBezTo>
                <a:cubicBezTo>
                  <a:pt x="663" y="1096"/>
                  <a:pt x="651" y="992"/>
                  <a:pt x="684" y="904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0" y="482"/>
                  <a:pt x="16" y="811"/>
                  <a:pt x="158" y="1100"/>
                </a:cubicBezTo>
                <a:cubicBezTo>
                  <a:pt x="218" y="1225"/>
                  <a:pt x="297" y="1338"/>
                  <a:pt x="379" y="1445"/>
                </a:cubicBezTo>
                <a:cubicBezTo>
                  <a:pt x="460" y="1552"/>
                  <a:pt x="549" y="1653"/>
                  <a:pt x="643" y="1747"/>
                </a:cubicBezTo>
                <a:cubicBezTo>
                  <a:pt x="737" y="1842"/>
                  <a:pt x="837" y="1931"/>
                  <a:pt x="944" y="2013"/>
                </a:cubicBezTo>
                <a:cubicBezTo>
                  <a:pt x="1051" y="2094"/>
                  <a:pt x="1165" y="2172"/>
                  <a:pt x="1289" y="2233"/>
                </a:cubicBezTo>
                <a:cubicBezTo>
                  <a:pt x="1578" y="2374"/>
                  <a:pt x="1908" y="2390"/>
                  <a:pt x="2040" y="2261"/>
                </a:cubicBezTo>
                <a:cubicBezTo>
                  <a:pt x="1485" y="1706"/>
                  <a:pt x="1485" y="1706"/>
                  <a:pt x="1485" y="1706"/>
                </a:cubicBezTo>
                <a:cubicBezTo>
                  <a:pt x="1397" y="1738"/>
                  <a:pt x="1293" y="1726"/>
                  <a:pt x="1220" y="1664"/>
                </a:cubicBezTo>
                <a:close/>
                <a:moveTo>
                  <a:pt x="2357" y="1828"/>
                </a:moveTo>
                <a:cubicBezTo>
                  <a:pt x="1936" y="1407"/>
                  <a:pt x="1936" y="1407"/>
                  <a:pt x="1936" y="1407"/>
                </a:cubicBezTo>
                <a:cubicBezTo>
                  <a:pt x="1904" y="1375"/>
                  <a:pt x="1851" y="1375"/>
                  <a:pt x="1818" y="1407"/>
                </a:cubicBezTo>
                <a:cubicBezTo>
                  <a:pt x="1818" y="1407"/>
                  <a:pt x="1818" y="1407"/>
                  <a:pt x="1818" y="1407"/>
                </a:cubicBezTo>
                <a:cubicBezTo>
                  <a:pt x="1726" y="1499"/>
                  <a:pt x="1726" y="1499"/>
                  <a:pt x="1726" y="1499"/>
                </a:cubicBezTo>
                <a:cubicBezTo>
                  <a:pt x="1640" y="1585"/>
                  <a:pt x="1640" y="1585"/>
                  <a:pt x="1640" y="1585"/>
                </a:cubicBezTo>
                <a:cubicBezTo>
                  <a:pt x="1630" y="1596"/>
                  <a:pt x="1618" y="1605"/>
                  <a:pt x="1606" y="1614"/>
                </a:cubicBezTo>
                <a:cubicBezTo>
                  <a:pt x="2146" y="2154"/>
                  <a:pt x="2146" y="2154"/>
                  <a:pt x="2146" y="2154"/>
                </a:cubicBezTo>
                <a:cubicBezTo>
                  <a:pt x="2216" y="2084"/>
                  <a:pt x="2286" y="2015"/>
                  <a:pt x="2356" y="1945"/>
                </a:cubicBezTo>
                <a:cubicBezTo>
                  <a:pt x="2389" y="1912"/>
                  <a:pt x="2389" y="1860"/>
                  <a:pt x="2357" y="1828"/>
                </a:cubicBezTo>
                <a:close/>
              </a:path>
            </a:pathLst>
          </a:custGeom>
          <a:solidFill>
            <a:srgbClr val="CB1B4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grpSp>
        <p:nvGrpSpPr>
          <p:cNvPr id="36" name="Group 74">
            <a:extLst>
              <a:ext uri="{FF2B5EF4-FFF2-40B4-BE49-F238E27FC236}">
                <a16:creationId xmlns:a16="http://schemas.microsoft.com/office/drawing/2014/main" id="{11B1BD28-0C53-4F7E-BC21-D1CB914EDF25}"/>
              </a:ext>
            </a:extLst>
          </p:cNvPr>
          <p:cNvGrpSpPr/>
          <p:nvPr/>
        </p:nvGrpSpPr>
        <p:grpSpPr>
          <a:xfrm>
            <a:off x="7296339" y="5259218"/>
            <a:ext cx="604438" cy="934473"/>
            <a:chOff x="7478257" y="2193205"/>
            <a:chExt cx="452898" cy="700189"/>
          </a:xfrm>
        </p:grpSpPr>
        <p:sp>
          <p:nvSpPr>
            <p:cNvPr id="37" name="Oval 75">
              <a:extLst>
                <a:ext uri="{FF2B5EF4-FFF2-40B4-BE49-F238E27FC236}">
                  <a16:creationId xmlns:a16="http://schemas.microsoft.com/office/drawing/2014/main" id="{2A896635-B54A-416E-A229-118DF587F39A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rgbClr val="000000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64B8D854-7530-4111-9B81-D6D99DFD4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C36CB2A-CD82-4FC5-A248-241AD1AF84D6}"/>
              </a:ext>
            </a:extLst>
          </p:cNvPr>
          <p:cNvSpPr txBox="1">
            <a:spLocks/>
          </p:cNvSpPr>
          <p:nvPr/>
        </p:nvSpPr>
        <p:spPr>
          <a:xfrm>
            <a:off x="4098429" y="3009601"/>
            <a:ext cx="2620645" cy="437812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u="sng" dirty="0">
                <a:latin typeface="Noto Sans" panose="020B0502040504020204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https://www.ksph.kz</a:t>
            </a:r>
            <a:endParaRPr lang="en-US" sz="2000" u="sng" dirty="0">
              <a:latin typeface="Noto Sans" panose="020B0502040504020204"/>
              <a:ea typeface="Roboto" panose="02000000000000000000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>
                <a:latin typeface="Noto Sans" panose="020B0502040504020204"/>
                <a:ea typeface="Roboto" panose="02000000000000000000" pitchFamily="2" charset="0"/>
              </a:rPr>
              <a:t>E-mail: ksph@ksph.kz</a:t>
            </a:r>
            <a:endParaRPr lang="ru-RU" sz="2000" dirty="0">
              <a:latin typeface="Noto Sans" panose="020B0502040504020204"/>
              <a:ea typeface="Roboto" panose="02000000000000000000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>
                <a:latin typeface="Noto Sans" panose="020B0502040504020204"/>
                <a:ea typeface="Roboto" panose="02000000000000000000" pitchFamily="2" charset="0"/>
              </a:rPr>
              <a:t>+</a:t>
            </a:r>
            <a:r>
              <a:rPr lang="ru-RU" sz="2000" dirty="0">
                <a:latin typeface="Noto Sans" panose="020B0502040504020204"/>
                <a:ea typeface="Roboto" panose="02000000000000000000" pitchFamily="2" charset="0"/>
              </a:rPr>
              <a:t>7(727)3378032</a:t>
            </a:r>
            <a:endParaRPr lang="en-US" sz="2000" dirty="0">
              <a:latin typeface="Noto Sans" panose="020B0502040504020204"/>
              <a:ea typeface="Roboto" panose="02000000000000000000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>
                <a:latin typeface="Noto Sans" panose="020B0502040504020204"/>
                <a:ea typeface="Roboto" panose="02000000000000000000" pitchFamily="2" charset="0"/>
              </a:rPr>
              <a:t>+7(727)3378018</a:t>
            </a:r>
            <a:endParaRPr lang="ru-RU" sz="2000" dirty="0">
              <a:latin typeface="Noto Sans" panose="020B0502040504020204"/>
              <a:ea typeface="Roboto" panose="02000000000000000000" pitchFamily="2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dirty="0" err="1">
                <a:latin typeface="Noto Sans" panose="020B0502040504020204"/>
                <a:ea typeface="Roboto" panose="02000000000000000000" pitchFamily="2" charset="0"/>
              </a:rPr>
              <a:t>г.Алматы</a:t>
            </a:r>
            <a:r>
              <a:rPr lang="ru-RU" sz="2000" dirty="0">
                <a:latin typeface="Noto Sans" panose="020B0502040504020204"/>
                <a:ea typeface="Roboto" panose="02000000000000000000" pitchFamily="2" charset="0"/>
              </a:rPr>
              <a:t>, </a:t>
            </a:r>
            <a:r>
              <a:rPr lang="ru-RU" sz="2000" dirty="0" err="1">
                <a:latin typeface="Noto Sans" panose="020B0502040504020204"/>
                <a:ea typeface="Roboto" panose="02000000000000000000" pitchFamily="2" charset="0"/>
              </a:rPr>
              <a:t>Утепова</a:t>
            </a:r>
            <a:r>
              <a:rPr lang="ru-RU" sz="2000" dirty="0">
                <a:latin typeface="Noto Sans" panose="020B0502040504020204"/>
                <a:ea typeface="Roboto" panose="02000000000000000000" pitchFamily="2" charset="0"/>
              </a:rPr>
              <a:t> 19а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2000" u="sng" dirty="0">
              <a:latin typeface="Noto Sans" panose="020B0502040504020204"/>
              <a:ea typeface="Roboto" panose="02000000000000000000" pitchFamily="2" charset="0"/>
            </a:endParaRPr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35F0E581-4ECD-47EB-A76A-47161BB5E1E2}"/>
              </a:ext>
            </a:extLst>
          </p:cNvPr>
          <p:cNvSpPr>
            <a:spLocks noEditPoints="1"/>
          </p:cNvSpPr>
          <p:nvPr/>
        </p:nvSpPr>
        <p:spPr bwMode="auto">
          <a:xfrm>
            <a:off x="3695478" y="2710229"/>
            <a:ext cx="3270613" cy="3990397"/>
          </a:xfrm>
          <a:custGeom>
            <a:avLst/>
            <a:gdLst>
              <a:gd name="T0" fmla="*/ 662 w 662"/>
              <a:gd name="T1" fmla="*/ 473 h 946"/>
              <a:gd name="T2" fmla="*/ 662 w 662"/>
              <a:gd name="T3" fmla="*/ 904 h 946"/>
              <a:gd name="T4" fmla="*/ 633 w 662"/>
              <a:gd name="T5" fmla="*/ 944 h 946"/>
              <a:gd name="T6" fmla="*/ 620 w 662"/>
              <a:gd name="T7" fmla="*/ 946 h 946"/>
              <a:gd name="T8" fmla="*/ 412 w 662"/>
              <a:gd name="T9" fmla="*/ 946 h 946"/>
              <a:gd name="T10" fmla="*/ 42 w 662"/>
              <a:gd name="T11" fmla="*/ 946 h 946"/>
              <a:gd name="T12" fmla="*/ 4 w 662"/>
              <a:gd name="T13" fmla="*/ 923 h 946"/>
              <a:gd name="T14" fmla="*/ 0 w 662"/>
              <a:gd name="T15" fmla="*/ 904 h 946"/>
              <a:gd name="T16" fmla="*/ 0 w 662"/>
              <a:gd name="T17" fmla="*/ 452 h 946"/>
              <a:gd name="T18" fmla="*/ 0 w 662"/>
              <a:gd name="T19" fmla="*/ 181 h 946"/>
              <a:gd name="T20" fmla="*/ 0 w 662"/>
              <a:gd name="T21" fmla="*/ 41 h 946"/>
              <a:gd name="T22" fmla="*/ 30 w 662"/>
              <a:gd name="T23" fmla="*/ 1 h 946"/>
              <a:gd name="T24" fmla="*/ 41 w 662"/>
              <a:gd name="T25" fmla="*/ 0 h 946"/>
              <a:gd name="T26" fmla="*/ 620 w 662"/>
              <a:gd name="T27" fmla="*/ 0 h 946"/>
              <a:gd name="T28" fmla="*/ 658 w 662"/>
              <a:gd name="T29" fmla="*/ 23 h 946"/>
              <a:gd name="T30" fmla="*/ 662 w 662"/>
              <a:gd name="T31" fmla="*/ 41 h 946"/>
              <a:gd name="T32" fmla="*/ 662 w 662"/>
              <a:gd name="T33" fmla="*/ 473 h 946"/>
              <a:gd name="T34" fmla="*/ 39 w 662"/>
              <a:gd name="T35" fmla="*/ 473 h 946"/>
              <a:gd name="T36" fmla="*/ 39 w 662"/>
              <a:gd name="T37" fmla="*/ 859 h 946"/>
              <a:gd name="T38" fmla="*/ 45 w 662"/>
              <a:gd name="T39" fmla="*/ 865 h 946"/>
              <a:gd name="T40" fmla="*/ 617 w 662"/>
              <a:gd name="T41" fmla="*/ 865 h 946"/>
              <a:gd name="T42" fmla="*/ 623 w 662"/>
              <a:gd name="T43" fmla="*/ 859 h 946"/>
              <a:gd name="T44" fmla="*/ 623 w 662"/>
              <a:gd name="T45" fmla="*/ 87 h 946"/>
              <a:gd name="T46" fmla="*/ 617 w 662"/>
              <a:gd name="T47" fmla="*/ 81 h 946"/>
              <a:gd name="T48" fmla="*/ 45 w 662"/>
              <a:gd name="T49" fmla="*/ 81 h 946"/>
              <a:gd name="T50" fmla="*/ 39 w 662"/>
              <a:gd name="T51" fmla="*/ 87 h 946"/>
              <a:gd name="T52" fmla="*/ 39 w 662"/>
              <a:gd name="T53" fmla="*/ 224 h 946"/>
              <a:gd name="T54" fmla="*/ 39 w 662"/>
              <a:gd name="T55" fmla="*/ 473 h 946"/>
              <a:gd name="T56" fmla="*/ 353 w 662"/>
              <a:gd name="T57" fmla="*/ 905 h 946"/>
              <a:gd name="T58" fmla="*/ 331 w 662"/>
              <a:gd name="T59" fmla="*/ 883 h 946"/>
              <a:gd name="T60" fmla="*/ 309 w 662"/>
              <a:gd name="T61" fmla="*/ 905 h 946"/>
              <a:gd name="T62" fmla="*/ 331 w 662"/>
              <a:gd name="T63" fmla="*/ 927 h 946"/>
              <a:gd name="T64" fmla="*/ 353 w 662"/>
              <a:gd name="T65" fmla="*/ 905 h 946"/>
              <a:gd name="T66" fmla="*/ 337 w 662"/>
              <a:gd name="T67" fmla="*/ 41 h 946"/>
              <a:gd name="T68" fmla="*/ 331 w 662"/>
              <a:gd name="T69" fmla="*/ 35 h 946"/>
              <a:gd name="T70" fmla="*/ 325 w 662"/>
              <a:gd name="T71" fmla="*/ 41 h 946"/>
              <a:gd name="T72" fmla="*/ 331 w 662"/>
              <a:gd name="T73" fmla="*/ 46 h 946"/>
              <a:gd name="T74" fmla="*/ 337 w 662"/>
              <a:gd name="T75" fmla="*/ 41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2" h="946">
                <a:moveTo>
                  <a:pt x="662" y="473"/>
                </a:moveTo>
                <a:cubicBezTo>
                  <a:pt x="662" y="617"/>
                  <a:pt x="662" y="760"/>
                  <a:pt x="662" y="904"/>
                </a:cubicBezTo>
                <a:cubicBezTo>
                  <a:pt x="662" y="924"/>
                  <a:pt x="652" y="938"/>
                  <a:pt x="633" y="944"/>
                </a:cubicBezTo>
                <a:cubicBezTo>
                  <a:pt x="629" y="946"/>
                  <a:pt x="624" y="946"/>
                  <a:pt x="620" y="946"/>
                </a:cubicBezTo>
                <a:cubicBezTo>
                  <a:pt x="550" y="946"/>
                  <a:pt x="481" y="946"/>
                  <a:pt x="412" y="946"/>
                </a:cubicBezTo>
                <a:cubicBezTo>
                  <a:pt x="288" y="946"/>
                  <a:pt x="165" y="946"/>
                  <a:pt x="42" y="946"/>
                </a:cubicBezTo>
                <a:cubicBezTo>
                  <a:pt x="24" y="946"/>
                  <a:pt x="12" y="938"/>
                  <a:pt x="4" y="923"/>
                </a:cubicBezTo>
                <a:cubicBezTo>
                  <a:pt x="1" y="917"/>
                  <a:pt x="0" y="911"/>
                  <a:pt x="0" y="904"/>
                </a:cubicBezTo>
                <a:cubicBezTo>
                  <a:pt x="0" y="754"/>
                  <a:pt x="0" y="603"/>
                  <a:pt x="0" y="452"/>
                </a:cubicBezTo>
                <a:cubicBezTo>
                  <a:pt x="0" y="362"/>
                  <a:pt x="0" y="272"/>
                  <a:pt x="0" y="181"/>
                </a:cubicBezTo>
                <a:cubicBezTo>
                  <a:pt x="0" y="134"/>
                  <a:pt x="0" y="87"/>
                  <a:pt x="0" y="41"/>
                </a:cubicBezTo>
                <a:cubicBezTo>
                  <a:pt x="0" y="22"/>
                  <a:pt x="12" y="6"/>
                  <a:pt x="30" y="1"/>
                </a:cubicBezTo>
                <a:cubicBezTo>
                  <a:pt x="33" y="0"/>
                  <a:pt x="37" y="0"/>
                  <a:pt x="41" y="0"/>
                </a:cubicBezTo>
                <a:cubicBezTo>
                  <a:pt x="234" y="0"/>
                  <a:pt x="427" y="0"/>
                  <a:pt x="620" y="0"/>
                </a:cubicBezTo>
                <a:cubicBezTo>
                  <a:pt x="638" y="0"/>
                  <a:pt x="650" y="7"/>
                  <a:pt x="658" y="23"/>
                </a:cubicBezTo>
                <a:cubicBezTo>
                  <a:pt x="661" y="29"/>
                  <a:pt x="662" y="35"/>
                  <a:pt x="662" y="41"/>
                </a:cubicBezTo>
                <a:cubicBezTo>
                  <a:pt x="662" y="185"/>
                  <a:pt x="662" y="329"/>
                  <a:pt x="662" y="473"/>
                </a:cubicBezTo>
                <a:close/>
                <a:moveTo>
                  <a:pt x="39" y="473"/>
                </a:moveTo>
                <a:cubicBezTo>
                  <a:pt x="39" y="602"/>
                  <a:pt x="39" y="730"/>
                  <a:pt x="39" y="859"/>
                </a:cubicBezTo>
                <a:cubicBezTo>
                  <a:pt x="39" y="864"/>
                  <a:pt x="41" y="865"/>
                  <a:pt x="45" y="865"/>
                </a:cubicBezTo>
                <a:cubicBezTo>
                  <a:pt x="235" y="864"/>
                  <a:pt x="426" y="864"/>
                  <a:pt x="617" y="865"/>
                </a:cubicBezTo>
                <a:cubicBezTo>
                  <a:pt x="621" y="865"/>
                  <a:pt x="623" y="864"/>
                  <a:pt x="623" y="859"/>
                </a:cubicBezTo>
                <a:cubicBezTo>
                  <a:pt x="622" y="602"/>
                  <a:pt x="622" y="344"/>
                  <a:pt x="623" y="87"/>
                </a:cubicBezTo>
                <a:cubicBezTo>
                  <a:pt x="623" y="82"/>
                  <a:pt x="621" y="81"/>
                  <a:pt x="617" y="81"/>
                </a:cubicBezTo>
                <a:cubicBezTo>
                  <a:pt x="426" y="81"/>
                  <a:pt x="235" y="81"/>
                  <a:pt x="45" y="81"/>
                </a:cubicBezTo>
                <a:cubicBezTo>
                  <a:pt x="41" y="81"/>
                  <a:pt x="39" y="82"/>
                  <a:pt x="39" y="87"/>
                </a:cubicBezTo>
                <a:cubicBezTo>
                  <a:pt x="39" y="133"/>
                  <a:pt x="39" y="178"/>
                  <a:pt x="39" y="224"/>
                </a:cubicBezTo>
                <a:cubicBezTo>
                  <a:pt x="39" y="307"/>
                  <a:pt x="39" y="390"/>
                  <a:pt x="39" y="473"/>
                </a:cubicBezTo>
                <a:close/>
                <a:moveTo>
                  <a:pt x="353" y="905"/>
                </a:moveTo>
                <a:cubicBezTo>
                  <a:pt x="353" y="893"/>
                  <a:pt x="343" y="883"/>
                  <a:pt x="331" y="883"/>
                </a:cubicBezTo>
                <a:cubicBezTo>
                  <a:pt x="319" y="883"/>
                  <a:pt x="309" y="893"/>
                  <a:pt x="309" y="905"/>
                </a:cubicBezTo>
                <a:cubicBezTo>
                  <a:pt x="309" y="917"/>
                  <a:pt x="319" y="927"/>
                  <a:pt x="331" y="927"/>
                </a:cubicBezTo>
                <a:cubicBezTo>
                  <a:pt x="343" y="927"/>
                  <a:pt x="353" y="917"/>
                  <a:pt x="353" y="905"/>
                </a:cubicBezTo>
                <a:close/>
                <a:moveTo>
                  <a:pt x="337" y="41"/>
                </a:moveTo>
                <a:cubicBezTo>
                  <a:pt x="336" y="38"/>
                  <a:pt x="334" y="36"/>
                  <a:pt x="331" y="35"/>
                </a:cubicBezTo>
                <a:cubicBezTo>
                  <a:pt x="328" y="35"/>
                  <a:pt x="325" y="38"/>
                  <a:pt x="325" y="41"/>
                </a:cubicBezTo>
                <a:cubicBezTo>
                  <a:pt x="326" y="44"/>
                  <a:pt x="328" y="46"/>
                  <a:pt x="331" y="46"/>
                </a:cubicBezTo>
                <a:cubicBezTo>
                  <a:pt x="334" y="46"/>
                  <a:pt x="336" y="44"/>
                  <a:pt x="337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>
              <a:solidFill>
                <a:srgbClr val="282F39"/>
              </a:solidFill>
              <a:latin typeface="Calibri" panose="020F0502020204030204"/>
            </a:endParaRPr>
          </a:p>
        </p:txBody>
      </p:sp>
      <p:grpSp>
        <p:nvGrpSpPr>
          <p:cNvPr id="41" name="Group 186">
            <a:extLst>
              <a:ext uri="{FF2B5EF4-FFF2-40B4-BE49-F238E27FC236}">
                <a16:creationId xmlns:a16="http://schemas.microsoft.com/office/drawing/2014/main" id="{B3037CAF-232C-4703-9E94-ACCE08216E85}"/>
              </a:ext>
            </a:extLst>
          </p:cNvPr>
          <p:cNvGrpSpPr/>
          <p:nvPr/>
        </p:nvGrpSpPr>
        <p:grpSpPr>
          <a:xfrm>
            <a:off x="3648515" y="1848178"/>
            <a:ext cx="306170" cy="75255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49D0897-4B71-4315-BB89-87B9C538A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41EE901-1D84-43E3-A85B-5C9FC95D4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Line 9">
              <a:extLst>
                <a:ext uri="{FF2B5EF4-FFF2-40B4-BE49-F238E27FC236}">
                  <a16:creationId xmlns:a16="http://schemas.microsoft.com/office/drawing/2014/main" id="{AF2E296C-BAC3-49D6-ABDF-20FD1D9D9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DE9133B4-54C3-4A45-A77F-2223F7996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51A6117E-6EF0-4649-895A-2E6E91ACF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3A51441A-124E-40D0-8289-7D11E39D6349}"/>
              </a:ext>
            </a:extLst>
          </p:cNvPr>
          <p:cNvSpPr txBox="1">
            <a:spLocks/>
          </p:cNvSpPr>
          <p:nvPr/>
        </p:nvSpPr>
        <p:spPr>
          <a:xfrm>
            <a:off x="4087483" y="1629698"/>
            <a:ext cx="4204493" cy="1180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oto Sans" panose="020B0502040504020204"/>
              </a:rPr>
              <a:t>Ауэзова</a:t>
            </a:r>
            <a:r>
              <a:rPr lang="ru-RU" sz="2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oto Sans" panose="020B0502040504020204"/>
              </a:rPr>
              <a:t> А.М.</a:t>
            </a:r>
          </a:p>
          <a:p>
            <a:r>
              <a:rPr lang="ru-RU" sz="2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oto Sans" panose="020B0502040504020204"/>
              </a:rPr>
              <a:t>Ректор КМУ «ВШОЗ»</a:t>
            </a:r>
            <a:endParaRPr lang="en-US" sz="20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oto Sans" panose="020B0502040504020204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FF7B409-0D9A-4C20-8856-7F6D932383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1101" y="159888"/>
            <a:ext cx="2299062" cy="14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.ziperov\Downloads\Безымянный-1.jpg">
            <a:extLst>
              <a:ext uri="{FF2B5EF4-FFF2-40B4-BE49-F238E27FC236}">
                <a16:creationId xmlns:a16="http://schemas.microsoft.com/office/drawing/2014/main" id="{8CD7AA8B-C798-4B9C-98C2-BE4E075F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83967F-AFD1-4E8E-B7A6-082BEA670242}"/>
              </a:ext>
            </a:extLst>
          </p:cNvPr>
          <p:cNvSpPr txBox="1"/>
          <p:nvPr/>
        </p:nvSpPr>
        <p:spPr>
          <a:xfrm>
            <a:off x="1301632" y="639642"/>
            <a:ext cx="651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ПРОЕКТ РЕШЕНИЯ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38BF05-320D-4090-93FA-40C2E6AFAA48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848A45-24BC-47DA-896E-7A6A72BA71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48" y="6017249"/>
            <a:ext cx="1023457" cy="802099"/>
          </a:xfrm>
          <a:prstGeom prst="rect">
            <a:avLst/>
          </a:prstGeom>
        </p:spPr>
      </p:pic>
      <p:sp>
        <p:nvSpPr>
          <p:cNvPr id="32" name="Содержимое 2">
            <a:extLst>
              <a:ext uri="{FF2B5EF4-FFF2-40B4-BE49-F238E27FC236}">
                <a16:creationId xmlns:a16="http://schemas.microsoft.com/office/drawing/2014/main" id="{67D770F3-3EAE-4AA7-93DC-F09EB4EC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02503"/>
            <a:ext cx="8265612" cy="4711235"/>
          </a:xfrm>
        </p:spPr>
        <p:txBody>
          <a:bodyPr>
            <a:noAutofit/>
          </a:bodyPr>
          <a:lstStyle/>
          <a:p>
            <a:pPr marL="0" indent="0" defTabSz="685800"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Утвердить создание 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Проектного офиса КМУ «ВШОЗ» «ПЕРВИЧНАЯ МЕДИКО-САНИТАРНАЯ ПОМОЩЬ»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15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.ziperov\Downloads\Безымянный-1.jpg">
            <a:extLst>
              <a:ext uri="{FF2B5EF4-FFF2-40B4-BE49-F238E27FC236}">
                <a16:creationId xmlns:a16="http://schemas.microsoft.com/office/drawing/2014/main" id="{4845E796-CD14-4C73-B0AE-DDA8BAA7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6480D839-9E6E-497C-BF49-D5C2DDCADCF6}"/>
              </a:ext>
            </a:extLst>
          </p:cNvPr>
          <p:cNvSpPr>
            <a:spLocks/>
          </p:cNvSpPr>
          <p:nvPr/>
        </p:nvSpPr>
        <p:spPr bwMode="auto">
          <a:xfrm>
            <a:off x="-1594417" y="5712336"/>
            <a:ext cx="19734" cy="25160"/>
          </a:xfrm>
          <a:custGeom>
            <a:avLst/>
            <a:gdLst>
              <a:gd name="T0" fmla="*/ 10 w 35"/>
              <a:gd name="T1" fmla="*/ 0 h 42"/>
              <a:gd name="T2" fmla="*/ 10 w 35"/>
              <a:gd name="T3" fmla="*/ 11 h 42"/>
              <a:gd name="T4" fmla="*/ 20 w 35"/>
              <a:gd name="T5" fmla="*/ 11 h 42"/>
              <a:gd name="T6" fmla="*/ 26 w 35"/>
              <a:gd name="T7" fmla="*/ 1 h 42"/>
              <a:gd name="T8" fmla="*/ 26 w 35"/>
              <a:gd name="T9" fmla="*/ 11 h 42"/>
              <a:gd name="T10" fmla="*/ 33 w 35"/>
              <a:gd name="T11" fmla="*/ 11 h 42"/>
              <a:gd name="T12" fmla="*/ 27 w 35"/>
              <a:gd name="T13" fmla="*/ 18 h 42"/>
              <a:gd name="T14" fmla="*/ 33 w 35"/>
              <a:gd name="T15" fmla="*/ 35 h 42"/>
              <a:gd name="T16" fmla="*/ 33 w 35"/>
              <a:gd name="T17" fmla="*/ 40 h 42"/>
              <a:gd name="T18" fmla="*/ 20 w 35"/>
              <a:gd name="T19" fmla="*/ 30 h 42"/>
              <a:gd name="T20" fmla="*/ 20 w 35"/>
              <a:gd name="T21" fmla="*/ 18 h 42"/>
              <a:gd name="T22" fmla="*/ 11 w 35"/>
              <a:gd name="T23" fmla="*/ 18 h 42"/>
              <a:gd name="T24" fmla="*/ 16 w 35"/>
              <a:gd name="T25" fmla="*/ 35 h 42"/>
              <a:gd name="T26" fmla="*/ 16 w 35"/>
              <a:gd name="T27" fmla="*/ 40 h 42"/>
              <a:gd name="T28" fmla="*/ 4 w 35"/>
              <a:gd name="T29" fmla="*/ 31 h 42"/>
              <a:gd name="T30" fmla="*/ 3 w 35"/>
              <a:gd name="T31" fmla="*/ 22 h 42"/>
              <a:gd name="T32" fmla="*/ 1 w 35"/>
              <a:gd name="T33" fmla="*/ 17 h 42"/>
              <a:gd name="T34" fmla="*/ 1 w 35"/>
              <a:gd name="T35" fmla="*/ 12 h 42"/>
              <a:gd name="T36" fmla="*/ 4 w 35"/>
              <a:gd name="T37" fmla="*/ 5 h 42"/>
              <a:gd name="T38" fmla="*/ 10 w 35"/>
              <a:gd name="T3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42">
                <a:moveTo>
                  <a:pt x="10" y="0"/>
                </a:moveTo>
                <a:cubicBezTo>
                  <a:pt x="10" y="4"/>
                  <a:pt x="10" y="7"/>
                  <a:pt x="10" y="11"/>
                </a:cubicBezTo>
                <a:cubicBezTo>
                  <a:pt x="14" y="11"/>
                  <a:pt x="16" y="11"/>
                  <a:pt x="20" y="11"/>
                </a:cubicBezTo>
                <a:cubicBezTo>
                  <a:pt x="20" y="6"/>
                  <a:pt x="20" y="2"/>
                  <a:pt x="26" y="1"/>
                </a:cubicBezTo>
                <a:cubicBezTo>
                  <a:pt x="26" y="4"/>
                  <a:pt x="26" y="8"/>
                  <a:pt x="26" y="11"/>
                </a:cubicBezTo>
                <a:cubicBezTo>
                  <a:pt x="29" y="11"/>
                  <a:pt x="31" y="11"/>
                  <a:pt x="33" y="11"/>
                </a:cubicBezTo>
                <a:cubicBezTo>
                  <a:pt x="35" y="17"/>
                  <a:pt x="35" y="17"/>
                  <a:pt x="27" y="18"/>
                </a:cubicBezTo>
                <a:cubicBezTo>
                  <a:pt x="25" y="30"/>
                  <a:pt x="26" y="33"/>
                  <a:pt x="33" y="35"/>
                </a:cubicBezTo>
                <a:cubicBezTo>
                  <a:pt x="33" y="36"/>
                  <a:pt x="33" y="38"/>
                  <a:pt x="33" y="40"/>
                </a:cubicBezTo>
                <a:cubicBezTo>
                  <a:pt x="24" y="42"/>
                  <a:pt x="20" y="38"/>
                  <a:pt x="20" y="30"/>
                </a:cubicBezTo>
                <a:cubicBezTo>
                  <a:pt x="20" y="26"/>
                  <a:pt x="20" y="22"/>
                  <a:pt x="20" y="18"/>
                </a:cubicBezTo>
                <a:cubicBezTo>
                  <a:pt x="17" y="18"/>
                  <a:pt x="14" y="18"/>
                  <a:pt x="11" y="18"/>
                </a:cubicBezTo>
                <a:cubicBezTo>
                  <a:pt x="8" y="28"/>
                  <a:pt x="10" y="33"/>
                  <a:pt x="16" y="35"/>
                </a:cubicBezTo>
                <a:cubicBezTo>
                  <a:pt x="16" y="36"/>
                  <a:pt x="16" y="38"/>
                  <a:pt x="16" y="40"/>
                </a:cubicBezTo>
                <a:cubicBezTo>
                  <a:pt x="9" y="42"/>
                  <a:pt x="4" y="38"/>
                  <a:pt x="4" y="31"/>
                </a:cubicBezTo>
                <a:cubicBezTo>
                  <a:pt x="3" y="28"/>
                  <a:pt x="4" y="25"/>
                  <a:pt x="3" y="22"/>
                </a:cubicBezTo>
                <a:cubicBezTo>
                  <a:pt x="3" y="20"/>
                  <a:pt x="2" y="19"/>
                  <a:pt x="1" y="17"/>
                </a:cubicBezTo>
                <a:cubicBezTo>
                  <a:pt x="1" y="16"/>
                  <a:pt x="0" y="12"/>
                  <a:pt x="1" y="12"/>
                </a:cubicBezTo>
                <a:cubicBezTo>
                  <a:pt x="5" y="11"/>
                  <a:pt x="3" y="7"/>
                  <a:pt x="4" y="5"/>
                </a:cubicBezTo>
                <a:cubicBezTo>
                  <a:pt x="5" y="3"/>
                  <a:pt x="7" y="2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EF5DCE18-5685-41AA-9F5D-303891051171}"/>
              </a:ext>
            </a:extLst>
          </p:cNvPr>
          <p:cNvSpPr>
            <a:spLocks/>
          </p:cNvSpPr>
          <p:nvPr/>
        </p:nvSpPr>
        <p:spPr bwMode="auto">
          <a:xfrm>
            <a:off x="-1625429" y="5712337"/>
            <a:ext cx="14096" cy="23763"/>
          </a:xfrm>
          <a:custGeom>
            <a:avLst/>
            <a:gdLst>
              <a:gd name="T0" fmla="*/ 23 w 24"/>
              <a:gd name="T1" fmla="*/ 39 h 39"/>
              <a:gd name="T2" fmla="*/ 17 w 24"/>
              <a:gd name="T3" fmla="*/ 39 h 39"/>
              <a:gd name="T4" fmla="*/ 17 w 24"/>
              <a:gd name="T5" fmla="*/ 22 h 39"/>
              <a:gd name="T6" fmla="*/ 12 w 24"/>
              <a:gd name="T7" fmla="*/ 16 h 39"/>
              <a:gd name="T8" fmla="*/ 7 w 24"/>
              <a:gd name="T9" fmla="*/ 21 h 39"/>
              <a:gd name="T10" fmla="*/ 7 w 24"/>
              <a:gd name="T11" fmla="*/ 39 h 39"/>
              <a:gd name="T12" fmla="*/ 0 w 24"/>
              <a:gd name="T13" fmla="*/ 39 h 39"/>
              <a:gd name="T14" fmla="*/ 0 w 24"/>
              <a:gd name="T15" fmla="*/ 0 h 39"/>
              <a:gd name="T16" fmla="*/ 7 w 24"/>
              <a:gd name="T17" fmla="*/ 0 h 39"/>
              <a:gd name="T18" fmla="*/ 7 w 24"/>
              <a:gd name="T19" fmla="*/ 10 h 39"/>
              <a:gd name="T20" fmla="*/ 11 w 24"/>
              <a:gd name="T21" fmla="*/ 10 h 39"/>
              <a:gd name="T22" fmla="*/ 23 w 24"/>
              <a:gd name="T23" fmla="*/ 19 h 39"/>
              <a:gd name="T24" fmla="*/ 24 w 24"/>
              <a:gd name="T25" fmla="*/ 36 h 39"/>
              <a:gd name="T26" fmla="*/ 23 w 24"/>
              <a:gd name="T2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9">
                <a:moveTo>
                  <a:pt x="23" y="39"/>
                </a:moveTo>
                <a:cubicBezTo>
                  <a:pt x="21" y="39"/>
                  <a:pt x="19" y="39"/>
                  <a:pt x="17" y="39"/>
                </a:cubicBezTo>
                <a:cubicBezTo>
                  <a:pt x="17" y="33"/>
                  <a:pt x="17" y="28"/>
                  <a:pt x="17" y="22"/>
                </a:cubicBezTo>
                <a:cubicBezTo>
                  <a:pt x="17" y="19"/>
                  <a:pt x="16" y="16"/>
                  <a:pt x="12" y="16"/>
                </a:cubicBezTo>
                <a:cubicBezTo>
                  <a:pt x="9" y="16"/>
                  <a:pt x="7" y="17"/>
                  <a:pt x="7" y="21"/>
                </a:cubicBezTo>
                <a:cubicBezTo>
                  <a:pt x="7" y="27"/>
                  <a:pt x="7" y="33"/>
                  <a:pt x="7" y="39"/>
                </a:cubicBezTo>
                <a:cubicBezTo>
                  <a:pt x="5" y="39"/>
                  <a:pt x="3" y="39"/>
                  <a:pt x="0" y="39"/>
                </a:cubicBezTo>
                <a:cubicBezTo>
                  <a:pt x="0" y="26"/>
                  <a:pt x="0" y="13"/>
                  <a:pt x="0" y="0"/>
                </a:cubicBezTo>
                <a:cubicBezTo>
                  <a:pt x="2" y="0"/>
                  <a:pt x="4" y="0"/>
                  <a:pt x="7" y="0"/>
                </a:cubicBezTo>
                <a:cubicBezTo>
                  <a:pt x="7" y="3"/>
                  <a:pt x="7" y="7"/>
                  <a:pt x="7" y="10"/>
                </a:cubicBezTo>
                <a:cubicBezTo>
                  <a:pt x="9" y="10"/>
                  <a:pt x="10" y="10"/>
                  <a:pt x="11" y="10"/>
                </a:cubicBezTo>
                <a:cubicBezTo>
                  <a:pt x="18" y="9"/>
                  <a:pt x="23" y="13"/>
                  <a:pt x="23" y="19"/>
                </a:cubicBezTo>
                <a:cubicBezTo>
                  <a:pt x="24" y="25"/>
                  <a:pt x="24" y="30"/>
                  <a:pt x="24" y="36"/>
                </a:cubicBezTo>
                <a:cubicBezTo>
                  <a:pt x="24" y="37"/>
                  <a:pt x="23" y="38"/>
                  <a:pt x="23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2C3F1A1D-01C1-4BCD-8E50-48E8C63BE4AE}"/>
              </a:ext>
            </a:extLst>
          </p:cNvPr>
          <p:cNvSpPr>
            <a:spLocks noEditPoints="1"/>
          </p:cNvSpPr>
          <p:nvPr/>
        </p:nvSpPr>
        <p:spPr bwMode="auto">
          <a:xfrm>
            <a:off x="-1571862" y="5719327"/>
            <a:ext cx="11277" cy="18172"/>
          </a:xfrm>
          <a:custGeom>
            <a:avLst/>
            <a:gdLst>
              <a:gd name="T0" fmla="*/ 23 w 23"/>
              <a:gd name="T1" fmla="*/ 18 h 31"/>
              <a:gd name="T2" fmla="*/ 7 w 23"/>
              <a:gd name="T3" fmla="*/ 18 h 31"/>
              <a:gd name="T4" fmla="*/ 15 w 23"/>
              <a:gd name="T5" fmla="*/ 23 h 31"/>
              <a:gd name="T6" fmla="*/ 22 w 23"/>
              <a:gd name="T7" fmla="*/ 24 h 31"/>
              <a:gd name="T8" fmla="*/ 8 w 23"/>
              <a:gd name="T9" fmla="*/ 30 h 31"/>
              <a:gd name="T10" fmla="*/ 0 w 23"/>
              <a:gd name="T11" fmla="*/ 19 h 31"/>
              <a:gd name="T12" fmla="*/ 0 w 23"/>
              <a:gd name="T13" fmla="*/ 11 h 31"/>
              <a:gd name="T14" fmla="*/ 12 w 23"/>
              <a:gd name="T15" fmla="*/ 0 h 31"/>
              <a:gd name="T16" fmla="*/ 23 w 23"/>
              <a:gd name="T17" fmla="*/ 11 h 31"/>
              <a:gd name="T18" fmla="*/ 23 w 23"/>
              <a:gd name="T19" fmla="*/ 18 h 31"/>
              <a:gd name="T20" fmla="*/ 16 w 23"/>
              <a:gd name="T21" fmla="*/ 12 h 31"/>
              <a:gd name="T22" fmla="*/ 11 w 23"/>
              <a:gd name="T23" fmla="*/ 6 h 31"/>
              <a:gd name="T24" fmla="*/ 7 w 23"/>
              <a:gd name="T25" fmla="*/ 12 h 31"/>
              <a:gd name="T26" fmla="*/ 12 w 23"/>
              <a:gd name="T27" fmla="*/ 12 h 31"/>
              <a:gd name="T28" fmla="*/ 16 w 23"/>
              <a:gd name="T29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" h="31">
                <a:moveTo>
                  <a:pt x="23" y="18"/>
                </a:moveTo>
                <a:cubicBezTo>
                  <a:pt x="17" y="18"/>
                  <a:pt x="12" y="18"/>
                  <a:pt x="7" y="18"/>
                </a:cubicBezTo>
                <a:cubicBezTo>
                  <a:pt x="7" y="23"/>
                  <a:pt x="10" y="25"/>
                  <a:pt x="15" y="23"/>
                </a:cubicBezTo>
                <a:cubicBezTo>
                  <a:pt x="18" y="21"/>
                  <a:pt x="18" y="21"/>
                  <a:pt x="22" y="24"/>
                </a:cubicBezTo>
                <a:cubicBezTo>
                  <a:pt x="19" y="29"/>
                  <a:pt x="14" y="31"/>
                  <a:pt x="8" y="30"/>
                </a:cubicBezTo>
                <a:cubicBezTo>
                  <a:pt x="2" y="28"/>
                  <a:pt x="0" y="25"/>
                  <a:pt x="0" y="19"/>
                </a:cubicBezTo>
                <a:cubicBezTo>
                  <a:pt x="0" y="16"/>
                  <a:pt x="0" y="14"/>
                  <a:pt x="0" y="11"/>
                </a:cubicBezTo>
                <a:cubicBezTo>
                  <a:pt x="0" y="4"/>
                  <a:pt x="4" y="0"/>
                  <a:pt x="12" y="0"/>
                </a:cubicBezTo>
                <a:cubicBezTo>
                  <a:pt x="19" y="0"/>
                  <a:pt x="23" y="4"/>
                  <a:pt x="23" y="11"/>
                </a:cubicBezTo>
                <a:cubicBezTo>
                  <a:pt x="23" y="13"/>
                  <a:pt x="23" y="15"/>
                  <a:pt x="23" y="18"/>
                </a:cubicBezTo>
                <a:close/>
                <a:moveTo>
                  <a:pt x="16" y="12"/>
                </a:moveTo>
                <a:cubicBezTo>
                  <a:pt x="17" y="8"/>
                  <a:pt x="15" y="6"/>
                  <a:pt x="11" y="6"/>
                </a:cubicBezTo>
                <a:cubicBezTo>
                  <a:pt x="8" y="6"/>
                  <a:pt x="6" y="9"/>
                  <a:pt x="7" y="12"/>
                </a:cubicBezTo>
                <a:cubicBezTo>
                  <a:pt x="9" y="12"/>
                  <a:pt x="10" y="12"/>
                  <a:pt x="12" y="12"/>
                </a:cubicBezTo>
                <a:cubicBezTo>
                  <a:pt x="13" y="13"/>
                  <a:pt x="14" y="12"/>
                  <a:pt x="1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5E7D658E-B753-4448-A7EC-9A9EB8D1E147}"/>
              </a:ext>
            </a:extLst>
          </p:cNvPr>
          <p:cNvSpPr>
            <a:spLocks/>
          </p:cNvSpPr>
          <p:nvPr/>
        </p:nvSpPr>
        <p:spPr bwMode="auto">
          <a:xfrm>
            <a:off x="-1608513" y="5719327"/>
            <a:ext cx="14096" cy="16775"/>
          </a:xfrm>
          <a:custGeom>
            <a:avLst/>
            <a:gdLst>
              <a:gd name="T0" fmla="*/ 17 w 24"/>
              <a:gd name="T1" fmla="*/ 0 h 30"/>
              <a:gd name="T2" fmla="*/ 24 w 24"/>
              <a:gd name="T3" fmla="*/ 0 h 30"/>
              <a:gd name="T4" fmla="*/ 24 w 24"/>
              <a:gd name="T5" fmla="*/ 26 h 30"/>
              <a:gd name="T6" fmla="*/ 22 w 24"/>
              <a:gd name="T7" fmla="*/ 28 h 30"/>
              <a:gd name="T8" fmla="*/ 7 w 24"/>
              <a:gd name="T9" fmla="*/ 29 h 30"/>
              <a:gd name="T10" fmla="*/ 1 w 24"/>
              <a:gd name="T11" fmla="*/ 22 h 30"/>
              <a:gd name="T12" fmla="*/ 1 w 24"/>
              <a:gd name="T13" fmla="*/ 0 h 30"/>
              <a:gd name="T14" fmla="*/ 7 w 24"/>
              <a:gd name="T15" fmla="*/ 0 h 30"/>
              <a:gd name="T16" fmla="*/ 7 w 24"/>
              <a:gd name="T17" fmla="*/ 19 h 30"/>
              <a:gd name="T18" fmla="*/ 11 w 24"/>
              <a:gd name="T19" fmla="*/ 24 h 30"/>
              <a:gd name="T20" fmla="*/ 17 w 24"/>
              <a:gd name="T21" fmla="*/ 20 h 30"/>
              <a:gd name="T22" fmla="*/ 17 w 24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0">
                <a:moveTo>
                  <a:pt x="17" y="0"/>
                </a:moveTo>
                <a:cubicBezTo>
                  <a:pt x="19" y="0"/>
                  <a:pt x="21" y="0"/>
                  <a:pt x="24" y="0"/>
                </a:cubicBezTo>
                <a:cubicBezTo>
                  <a:pt x="24" y="9"/>
                  <a:pt x="24" y="18"/>
                  <a:pt x="24" y="26"/>
                </a:cubicBezTo>
                <a:cubicBezTo>
                  <a:pt x="24" y="27"/>
                  <a:pt x="23" y="28"/>
                  <a:pt x="22" y="28"/>
                </a:cubicBezTo>
                <a:cubicBezTo>
                  <a:pt x="17" y="29"/>
                  <a:pt x="12" y="30"/>
                  <a:pt x="7" y="29"/>
                </a:cubicBezTo>
                <a:cubicBezTo>
                  <a:pt x="4" y="29"/>
                  <a:pt x="1" y="26"/>
                  <a:pt x="1" y="22"/>
                </a:cubicBezTo>
                <a:cubicBezTo>
                  <a:pt x="0" y="15"/>
                  <a:pt x="1" y="8"/>
                  <a:pt x="1" y="0"/>
                </a:cubicBezTo>
                <a:cubicBezTo>
                  <a:pt x="3" y="0"/>
                  <a:pt x="5" y="0"/>
                  <a:pt x="7" y="0"/>
                </a:cubicBezTo>
                <a:cubicBezTo>
                  <a:pt x="7" y="7"/>
                  <a:pt x="7" y="13"/>
                  <a:pt x="7" y="19"/>
                </a:cubicBezTo>
                <a:cubicBezTo>
                  <a:pt x="7" y="21"/>
                  <a:pt x="8" y="23"/>
                  <a:pt x="11" y="24"/>
                </a:cubicBezTo>
                <a:cubicBezTo>
                  <a:pt x="15" y="25"/>
                  <a:pt x="17" y="24"/>
                  <a:pt x="17" y="20"/>
                </a:cubicBezTo>
                <a:cubicBezTo>
                  <a:pt x="17" y="13"/>
                  <a:pt x="17" y="7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AED5990B-3DF9-4A6E-9AEE-736165043CE4}"/>
              </a:ext>
            </a:extLst>
          </p:cNvPr>
          <p:cNvSpPr>
            <a:spLocks/>
          </p:cNvSpPr>
          <p:nvPr/>
        </p:nvSpPr>
        <p:spPr bwMode="auto">
          <a:xfrm>
            <a:off x="-1549309" y="5717930"/>
            <a:ext cx="14096" cy="19569"/>
          </a:xfrm>
          <a:custGeom>
            <a:avLst/>
            <a:gdLst>
              <a:gd name="T0" fmla="*/ 0 w 24"/>
              <a:gd name="T1" fmla="*/ 29 h 32"/>
              <a:gd name="T2" fmla="*/ 2 w 24"/>
              <a:gd name="T3" fmla="*/ 24 h 32"/>
              <a:gd name="T4" fmla="*/ 13 w 24"/>
              <a:gd name="T5" fmla="*/ 24 h 32"/>
              <a:gd name="T6" fmla="*/ 16 w 24"/>
              <a:gd name="T7" fmla="*/ 22 h 32"/>
              <a:gd name="T8" fmla="*/ 14 w 24"/>
              <a:gd name="T9" fmla="*/ 19 h 32"/>
              <a:gd name="T10" fmla="*/ 8 w 24"/>
              <a:gd name="T11" fmla="*/ 18 h 32"/>
              <a:gd name="T12" fmla="*/ 2 w 24"/>
              <a:gd name="T13" fmla="*/ 11 h 32"/>
              <a:gd name="T14" fmla="*/ 6 w 24"/>
              <a:gd name="T15" fmla="*/ 2 h 32"/>
              <a:gd name="T16" fmla="*/ 23 w 24"/>
              <a:gd name="T17" fmla="*/ 3 h 32"/>
              <a:gd name="T18" fmla="*/ 21 w 24"/>
              <a:gd name="T19" fmla="*/ 8 h 32"/>
              <a:gd name="T20" fmla="*/ 12 w 24"/>
              <a:gd name="T21" fmla="*/ 7 h 32"/>
              <a:gd name="T22" fmla="*/ 9 w 24"/>
              <a:gd name="T23" fmla="*/ 10 h 32"/>
              <a:gd name="T24" fmla="*/ 12 w 24"/>
              <a:gd name="T25" fmla="*/ 12 h 32"/>
              <a:gd name="T26" fmla="*/ 17 w 24"/>
              <a:gd name="T27" fmla="*/ 13 h 32"/>
              <a:gd name="T28" fmla="*/ 23 w 24"/>
              <a:gd name="T29" fmla="*/ 21 h 32"/>
              <a:gd name="T30" fmla="*/ 17 w 24"/>
              <a:gd name="T31" fmla="*/ 30 h 32"/>
              <a:gd name="T32" fmla="*/ 0 w 24"/>
              <a:gd name="T3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2">
                <a:moveTo>
                  <a:pt x="0" y="29"/>
                </a:moveTo>
                <a:cubicBezTo>
                  <a:pt x="1" y="27"/>
                  <a:pt x="2" y="25"/>
                  <a:pt x="2" y="24"/>
                </a:cubicBezTo>
                <a:cubicBezTo>
                  <a:pt x="6" y="24"/>
                  <a:pt x="10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6" y="21"/>
                  <a:pt x="15" y="20"/>
                  <a:pt x="14" y="19"/>
                </a:cubicBezTo>
                <a:cubicBezTo>
                  <a:pt x="12" y="18"/>
                  <a:pt x="10" y="18"/>
                  <a:pt x="8" y="18"/>
                </a:cubicBezTo>
                <a:cubicBezTo>
                  <a:pt x="4" y="17"/>
                  <a:pt x="2" y="14"/>
                  <a:pt x="2" y="11"/>
                </a:cubicBezTo>
                <a:cubicBezTo>
                  <a:pt x="2" y="7"/>
                  <a:pt x="3" y="4"/>
                  <a:pt x="6" y="2"/>
                </a:cubicBezTo>
                <a:cubicBezTo>
                  <a:pt x="12" y="0"/>
                  <a:pt x="17" y="1"/>
                  <a:pt x="23" y="3"/>
                </a:cubicBezTo>
                <a:cubicBezTo>
                  <a:pt x="22" y="5"/>
                  <a:pt x="21" y="7"/>
                  <a:pt x="21" y="8"/>
                </a:cubicBezTo>
                <a:cubicBezTo>
                  <a:pt x="18" y="8"/>
                  <a:pt x="15" y="7"/>
                  <a:pt x="12" y="7"/>
                </a:cubicBezTo>
                <a:cubicBezTo>
                  <a:pt x="11" y="7"/>
                  <a:pt x="10" y="9"/>
                  <a:pt x="9" y="10"/>
                </a:cubicBezTo>
                <a:cubicBezTo>
                  <a:pt x="10" y="11"/>
                  <a:pt x="10" y="12"/>
                  <a:pt x="12" y="12"/>
                </a:cubicBezTo>
                <a:cubicBezTo>
                  <a:pt x="13" y="13"/>
                  <a:pt x="15" y="13"/>
                  <a:pt x="17" y="13"/>
                </a:cubicBezTo>
                <a:cubicBezTo>
                  <a:pt x="21" y="14"/>
                  <a:pt x="23" y="17"/>
                  <a:pt x="23" y="21"/>
                </a:cubicBezTo>
                <a:cubicBezTo>
                  <a:pt x="24" y="26"/>
                  <a:pt x="21" y="29"/>
                  <a:pt x="17" y="30"/>
                </a:cubicBezTo>
                <a:cubicBezTo>
                  <a:pt x="12" y="32"/>
                  <a:pt x="6" y="31"/>
                  <a:pt x="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19F24869-787C-4E0F-A6E8-19BB6FCB8AD6}"/>
              </a:ext>
            </a:extLst>
          </p:cNvPr>
          <p:cNvSpPr>
            <a:spLocks/>
          </p:cNvSpPr>
          <p:nvPr/>
        </p:nvSpPr>
        <p:spPr bwMode="auto">
          <a:xfrm>
            <a:off x="-1639527" y="5717930"/>
            <a:ext cx="14096" cy="19569"/>
          </a:xfrm>
          <a:custGeom>
            <a:avLst/>
            <a:gdLst>
              <a:gd name="T0" fmla="*/ 22 w 23"/>
              <a:gd name="T1" fmla="*/ 3 h 32"/>
              <a:gd name="T2" fmla="*/ 20 w 23"/>
              <a:gd name="T3" fmla="*/ 8 h 32"/>
              <a:gd name="T4" fmla="*/ 11 w 23"/>
              <a:gd name="T5" fmla="*/ 7 h 32"/>
              <a:gd name="T6" fmla="*/ 8 w 23"/>
              <a:gd name="T7" fmla="*/ 10 h 32"/>
              <a:gd name="T8" fmla="*/ 11 w 23"/>
              <a:gd name="T9" fmla="*/ 12 h 32"/>
              <a:gd name="T10" fmla="*/ 17 w 23"/>
              <a:gd name="T11" fmla="*/ 14 h 32"/>
              <a:gd name="T12" fmla="*/ 23 w 23"/>
              <a:gd name="T13" fmla="*/ 21 h 32"/>
              <a:gd name="T14" fmla="*/ 18 w 23"/>
              <a:gd name="T15" fmla="*/ 30 h 32"/>
              <a:gd name="T16" fmla="*/ 0 w 23"/>
              <a:gd name="T17" fmla="*/ 29 h 32"/>
              <a:gd name="T18" fmla="*/ 2 w 23"/>
              <a:gd name="T19" fmla="*/ 24 h 32"/>
              <a:gd name="T20" fmla="*/ 12 w 23"/>
              <a:gd name="T21" fmla="*/ 24 h 32"/>
              <a:gd name="T22" fmla="*/ 16 w 23"/>
              <a:gd name="T23" fmla="*/ 22 h 32"/>
              <a:gd name="T24" fmla="*/ 13 w 23"/>
              <a:gd name="T25" fmla="*/ 19 h 32"/>
              <a:gd name="T26" fmla="*/ 7 w 23"/>
              <a:gd name="T27" fmla="*/ 18 h 32"/>
              <a:gd name="T28" fmla="*/ 1 w 23"/>
              <a:gd name="T29" fmla="*/ 10 h 32"/>
              <a:gd name="T30" fmla="*/ 7 w 23"/>
              <a:gd name="T31" fmla="*/ 2 h 32"/>
              <a:gd name="T32" fmla="*/ 22 w 23"/>
              <a:gd name="T3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32">
                <a:moveTo>
                  <a:pt x="22" y="3"/>
                </a:moveTo>
                <a:cubicBezTo>
                  <a:pt x="21" y="5"/>
                  <a:pt x="20" y="7"/>
                  <a:pt x="20" y="8"/>
                </a:cubicBezTo>
                <a:cubicBezTo>
                  <a:pt x="17" y="8"/>
                  <a:pt x="14" y="7"/>
                  <a:pt x="11" y="7"/>
                </a:cubicBezTo>
                <a:cubicBezTo>
                  <a:pt x="10" y="7"/>
                  <a:pt x="9" y="9"/>
                  <a:pt x="8" y="10"/>
                </a:cubicBezTo>
                <a:cubicBezTo>
                  <a:pt x="9" y="10"/>
                  <a:pt x="10" y="12"/>
                  <a:pt x="11" y="12"/>
                </a:cubicBezTo>
                <a:cubicBezTo>
                  <a:pt x="13" y="13"/>
                  <a:pt x="15" y="13"/>
                  <a:pt x="17" y="14"/>
                </a:cubicBezTo>
                <a:cubicBezTo>
                  <a:pt x="20" y="15"/>
                  <a:pt x="22" y="17"/>
                  <a:pt x="23" y="21"/>
                </a:cubicBezTo>
                <a:cubicBezTo>
                  <a:pt x="23" y="25"/>
                  <a:pt x="21" y="28"/>
                  <a:pt x="18" y="30"/>
                </a:cubicBezTo>
                <a:cubicBezTo>
                  <a:pt x="12" y="32"/>
                  <a:pt x="6" y="31"/>
                  <a:pt x="0" y="29"/>
                </a:cubicBezTo>
                <a:cubicBezTo>
                  <a:pt x="0" y="27"/>
                  <a:pt x="1" y="25"/>
                  <a:pt x="2" y="24"/>
                </a:cubicBezTo>
                <a:cubicBezTo>
                  <a:pt x="5" y="24"/>
                  <a:pt x="9" y="24"/>
                  <a:pt x="12" y="24"/>
                </a:cubicBezTo>
                <a:cubicBezTo>
                  <a:pt x="13" y="24"/>
                  <a:pt x="15" y="23"/>
                  <a:pt x="16" y="22"/>
                </a:cubicBezTo>
                <a:cubicBezTo>
                  <a:pt x="15" y="21"/>
                  <a:pt x="14" y="20"/>
                  <a:pt x="13" y="19"/>
                </a:cubicBezTo>
                <a:cubicBezTo>
                  <a:pt x="11" y="19"/>
                  <a:pt x="9" y="18"/>
                  <a:pt x="7" y="18"/>
                </a:cubicBezTo>
                <a:cubicBezTo>
                  <a:pt x="3" y="17"/>
                  <a:pt x="1" y="14"/>
                  <a:pt x="1" y="10"/>
                </a:cubicBezTo>
                <a:cubicBezTo>
                  <a:pt x="1" y="6"/>
                  <a:pt x="3" y="3"/>
                  <a:pt x="7" y="2"/>
                </a:cubicBezTo>
                <a:cubicBezTo>
                  <a:pt x="12" y="0"/>
                  <a:pt x="17" y="1"/>
                  <a:pt x="2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0C3F7F4D-A4F0-4EE4-9E4D-AF5E2687A933}"/>
              </a:ext>
            </a:extLst>
          </p:cNvPr>
          <p:cNvSpPr>
            <a:spLocks/>
          </p:cNvSpPr>
          <p:nvPr/>
        </p:nvSpPr>
        <p:spPr bwMode="auto">
          <a:xfrm>
            <a:off x="-1535210" y="5712336"/>
            <a:ext cx="11277" cy="25160"/>
          </a:xfrm>
          <a:custGeom>
            <a:avLst/>
            <a:gdLst>
              <a:gd name="T0" fmla="*/ 10 w 16"/>
              <a:gd name="T1" fmla="*/ 10 h 41"/>
              <a:gd name="T2" fmla="*/ 16 w 16"/>
              <a:gd name="T3" fmla="*/ 10 h 41"/>
              <a:gd name="T4" fmla="*/ 16 w 16"/>
              <a:gd name="T5" fmla="*/ 16 h 41"/>
              <a:gd name="T6" fmla="*/ 11 w 16"/>
              <a:gd name="T7" fmla="*/ 17 h 41"/>
              <a:gd name="T8" fmla="*/ 16 w 16"/>
              <a:gd name="T9" fmla="*/ 34 h 41"/>
              <a:gd name="T10" fmla="*/ 16 w 16"/>
              <a:gd name="T11" fmla="*/ 39 h 41"/>
              <a:gd name="T12" fmla="*/ 3 w 16"/>
              <a:gd name="T13" fmla="*/ 29 h 41"/>
              <a:gd name="T14" fmla="*/ 3 w 16"/>
              <a:gd name="T15" fmla="*/ 22 h 41"/>
              <a:gd name="T16" fmla="*/ 1 w 16"/>
              <a:gd name="T17" fmla="*/ 16 h 41"/>
              <a:gd name="T18" fmla="*/ 0 w 16"/>
              <a:gd name="T19" fmla="*/ 11 h 41"/>
              <a:gd name="T20" fmla="*/ 3 w 16"/>
              <a:gd name="T21" fmla="*/ 5 h 41"/>
              <a:gd name="T22" fmla="*/ 8 w 16"/>
              <a:gd name="T23" fmla="*/ 0 h 41"/>
              <a:gd name="T24" fmla="*/ 9 w 16"/>
              <a:gd name="T25" fmla="*/ 0 h 41"/>
              <a:gd name="T26" fmla="*/ 10 w 16"/>
              <a:gd name="T2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41">
                <a:moveTo>
                  <a:pt x="10" y="10"/>
                </a:moveTo>
                <a:cubicBezTo>
                  <a:pt x="12" y="10"/>
                  <a:pt x="14" y="10"/>
                  <a:pt x="16" y="10"/>
                </a:cubicBezTo>
                <a:cubicBezTo>
                  <a:pt x="16" y="12"/>
                  <a:pt x="16" y="14"/>
                  <a:pt x="16" y="16"/>
                </a:cubicBezTo>
                <a:cubicBezTo>
                  <a:pt x="15" y="17"/>
                  <a:pt x="12" y="17"/>
                  <a:pt x="11" y="17"/>
                </a:cubicBezTo>
                <a:cubicBezTo>
                  <a:pt x="8" y="27"/>
                  <a:pt x="9" y="32"/>
                  <a:pt x="16" y="34"/>
                </a:cubicBezTo>
                <a:cubicBezTo>
                  <a:pt x="16" y="35"/>
                  <a:pt x="16" y="37"/>
                  <a:pt x="16" y="39"/>
                </a:cubicBezTo>
                <a:cubicBezTo>
                  <a:pt x="8" y="41"/>
                  <a:pt x="3" y="37"/>
                  <a:pt x="3" y="29"/>
                </a:cubicBezTo>
                <a:cubicBezTo>
                  <a:pt x="3" y="27"/>
                  <a:pt x="3" y="24"/>
                  <a:pt x="3" y="22"/>
                </a:cubicBezTo>
                <a:cubicBezTo>
                  <a:pt x="3" y="20"/>
                  <a:pt x="4" y="17"/>
                  <a:pt x="1" y="16"/>
                </a:cubicBezTo>
                <a:cubicBezTo>
                  <a:pt x="0" y="16"/>
                  <a:pt x="0" y="11"/>
                  <a:pt x="0" y="11"/>
                </a:cubicBezTo>
                <a:cubicBezTo>
                  <a:pt x="4" y="10"/>
                  <a:pt x="2" y="7"/>
                  <a:pt x="3" y="5"/>
                </a:cubicBezTo>
                <a:cubicBezTo>
                  <a:pt x="4" y="3"/>
                  <a:pt x="6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0" y="7"/>
                  <a:pt x="1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6C9729D0-5EF4-4504-9FA0-FE581E8A3DE9}"/>
              </a:ext>
            </a:extLst>
          </p:cNvPr>
          <p:cNvSpPr>
            <a:spLocks/>
          </p:cNvSpPr>
          <p:nvPr/>
        </p:nvSpPr>
        <p:spPr bwMode="auto">
          <a:xfrm>
            <a:off x="-1557765" y="5717927"/>
            <a:ext cx="8457" cy="18172"/>
          </a:xfrm>
          <a:custGeom>
            <a:avLst/>
            <a:gdLst>
              <a:gd name="T0" fmla="*/ 15 w 15"/>
              <a:gd name="T1" fmla="*/ 3 h 31"/>
              <a:gd name="T2" fmla="*/ 15 w 15"/>
              <a:gd name="T3" fmla="*/ 8 h 31"/>
              <a:gd name="T4" fmla="*/ 7 w 15"/>
              <a:gd name="T5" fmla="*/ 17 h 31"/>
              <a:gd name="T6" fmla="*/ 7 w 15"/>
              <a:gd name="T7" fmla="*/ 30 h 31"/>
              <a:gd name="T8" fmla="*/ 7 w 15"/>
              <a:gd name="T9" fmla="*/ 31 h 31"/>
              <a:gd name="T10" fmla="*/ 1 w 15"/>
              <a:gd name="T11" fmla="*/ 31 h 31"/>
              <a:gd name="T12" fmla="*/ 1 w 15"/>
              <a:gd name="T13" fmla="*/ 9 h 31"/>
              <a:gd name="T14" fmla="*/ 15 w 15"/>
              <a:gd name="T1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5" y="3"/>
                </a:moveTo>
                <a:cubicBezTo>
                  <a:pt x="15" y="4"/>
                  <a:pt x="15" y="6"/>
                  <a:pt x="15" y="8"/>
                </a:cubicBezTo>
                <a:cubicBezTo>
                  <a:pt x="7" y="9"/>
                  <a:pt x="7" y="9"/>
                  <a:pt x="7" y="17"/>
                </a:cubicBezTo>
                <a:cubicBezTo>
                  <a:pt x="7" y="22"/>
                  <a:pt x="7" y="26"/>
                  <a:pt x="7" y="30"/>
                </a:cubicBezTo>
                <a:cubicBezTo>
                  <a:pt x="7" y="30"/>
                  <a:pt x="7" y="30"/>
                  <a:pt x="7" y="31"/>
                </a:cubicBezTo>
                <a:cubicBezTo>
                  <a:pt x="5" y="31"/>
                  <a:pt x="3" y="31"/>
                  <a:pt x="1" y="31"/>
                </a:cubicBezTo>
                <a:cubicBezTo>
                  <a:pt x="1" y="24"/>
                  <a:pt x="0" y="17"/>
                  <a:pt x="1" y="9"/>
                </a:cubicBezTo>
                <a:cubicBezTo>
                  <a:pt x="1" y="3"/>
                  <a:pt x="8" y="0"/>
                  <a:pt x="1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5B978A1F-7437-49C6-8E91-2CA27EB1DBB5}"/>
              </a:ext>
            </a:extLst>
          </p:cNvPr>
          <p:cNvSpPr>
            <a:spLocks/>
          </p:cNvSpPr>
          <p:nvPr/>
        </p:nvSpPr>
        <p:spPr bwMode="auto">
          <a:xfrm>
            <a:off x="-1523933" y="5717930"/>
            <a:ext cx="11277" cy="9785"/>
          </a:xfrm>
          <a:custGeom>
            <a:avLst/>
            <a:gdLst>
              <a:gd name="T0" fmla="*/ 1 w 16"/>
              <a:gd name="T1" fmla="*/ 17 h 17"/>
              <a:gd name="T2" fmla="*/ 16 w 16"/>
              <a:gd name="T3" fmla="*/ 2 h 17"/>
              <a:gd name="T4" fmla="*/ 16 w 16"/>
              <a:gd name="T5" fmla="*/ 8 h 17"/>
              <a:gd name="T6" fmla="*/ 7 w 16"/>
              <a:gd name="T7" fmla="*/ 17 h 17"/>
              <a:gd name="T8" fmla="*/ 1 w 1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1" y="17"/>
                </a:moveTo>
                <a:cubicBezTo>
                  <a:pt x="0" y="4"/>
                  <a:pt x="3" y="0"/>
                  <a:pt x="16" y="2"/>
                </a:cubicBezTo>
                <a:cubicBezTo>
                  <a:pt x="16" y="4"/>
                  <a:pt x="16" y="6"/>
                  <a:pt x="16" y="8"/>
                </a:cubicBezTo>
                <a:cubicBezTo>
                  <a:pt x="8" y="9"/>
                  <a:pt x="8" y="9"/>
                  <a:pt x="7" y="17"/>
                </a:cubicBezTo>
                <a:cubicBezTo>
                  <a:pt x="5" y="17"/>
                  <a:pt x="3" y="17"/>
                  <a:pt x="1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id="{2FEF7DAE-96C2-4D10-8301-38CDD67ACE13}"/>
              </a:ext>
            </a:extLst>
          </p:cNvPr>
          <p:cNvSpPr>
            <a:spLocks/>
          </p:cNvSpPr>
          <p:nvPr/>
        </p:nvSpPr>
        <p:spPr bwMode="auto">
          <a:xfrm>
            <a:off x="-1518294" y="5726317"/>
            <a:ext cx="8457" cy="9785"/>
          </a:xfrm>
          <a:custGeom>
            <a:avLst/>
            <a:gdLst>
              <a:gd name="T0" fmla="*/ 1 w 15"/>
              <a:gd name="T1" fmla="*/ 16 h 17"/>
              <a:gd name="T2" fmla="*/ 5 w 15"/>
              <a:gd name="T3" fmla="*/ 10 h 17"/>
              <a:gd name="T4" fmla="*/ 9 w 15"/>
              <a:gd name="T5" fmla="*/ 6 h 17"/>
              <a:gd name="T6" fmla="*/ 9 w 15"/>
              <a:gd name="T7" fmla="*/ 2 h 17"/>
              <a:gd name="T8" fmla="*/ 15 w 15"/>
              <a:gd name="T9" fmla="*/ 6 h 17"/>
              <a:gd name="T10" fmla="*/ 1 w 15"/>
              <a:gd name="T11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7">
                <a:moveTo>
                  <a:pt x="1" y="16"/>
                </a:moveTo>
                <a:cubicBezTo>
                  <a:pt x="0" y="12"/>
                  <a:pt x="0" y="9"/>
                  <a:pt x="5" y="10"/>
                </a:cubicBezTo>
                <a:cubicBezTo>
                  <a:pt x="8" y="10"/>
                  <a:pt x="9" y="9"/>
                  <a:pt x="9" y="6"/>
                </a:cubicBezTo>
                <a:cubicBezTo>
                  <a:pt x="8" y="5"/>
                  <a:pt x="9" y="3"/>
                  <a:pt x="9" y="2"/>
                </a:cubicBezTo>
                <a:cubicBezTo>
                  <a:pt x="15" y="0"/>
                  <a:pt x="15" y="1"/>
                  <a:pt x="15" y="6"/>
                </a:cubicBezTo>
                <a:cubicBezTo>
                  <a:pt x="15" y="15"/>
                  <a:pt x="11" y="17"/>
                  <a:pt x="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15">
            <a:extLst>
              <a:ext uri="{FF2B5EF4-FFF2-40B4-BE49-F238E27FC236}">
                <a16:creationId xmlns:a16="http://schemas.microsoft.com/office/drawing/2014/main" id="{FAD52364-7B40-4472-BC79-D6853209ACF3}"/>
              </a:ext>
            </a:extLst>
          </p:cNvPr>
          <p:cNvSpPr>
            <a:spLocks/>
          </p:cNvSpPr>
          <p:nvPr/>
        </p:nvSpPr>
        <p:spPr bwMode="auto">
          <a:xfrm>
            <a:off x="-1569043" y="5722121"/>
            <a:ext cx="5639" cy="4195"/>
          </a:xfrm>
          <a:custGeom>
            <a:avLst/>
            <a:gdLst>
              <a:gd name="T0" fmla="*/ 10 w 11"/>
              <a:gd name="T1" fmla="*/ 6 h 7"/>
              <a:gd name="T2" fmla="*/ 6 w 11"/>
              <a:gd name="T3" fmla="*/ 6 h 7"/>
              <a:gd name="T4" fmla="*/ 1 w 11"/>
              <a:gd name="T5" fmla="*/ 6 h 7"/>
              <a:gd name="T6" fmla="*/ 5 w 11"/>
              <a:gd name="T7" fmla="*/ 0 h 7"/>
              <a:gd name="T8" fmla="*/ 10 w 11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6"/>
                </a:moveTo>
                <a:cubicBezTo>
                  <a:pt x="8" y="6"/>
                  <a:pt x="7" y="7"/>
                  <a:pt x="6" y="6"/>
                </a:cubicBezTo>
                <a:cubicBezTo>
                  <a:pt x="4" y="6"/>
                  <a:pt x="3" y="6"/>
                  <a:pt x="1" y="6"/>
                </a:cubicBezTo>
                <a:cubicBezTo>
                  <a:pt x="0" y="3"/>
                  <a:pt x="2" y="0"/>
                  <a:pt x="5" y="0"/>
                </a:cubicBezTo>
                <a:cubicBezTo>
                  <a:pt x="9" y="0"/>
                  <a:pt x="11" y="2"/>
                  <a:pt x="1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D528DCF-C818-4300-BC2E-BD28A2DC1175}"/>
              </a:ext>
            </a:extLst>
          </p:cNvPr>
          <p:cNvSpPr txBox="1"/>
          <p:nvPr/>
        </p:nvSpPr>
        <p:spPr>
          <a:xfrm>
            <a:off x="590547" y="1409238"/>
            <a:ext cx="230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68580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</a:rPr>
              <a:t>Образовательная</a:t>
            </a:r>
          </a:p>
          <a:p>
            <a:pPr marL="171450" indent="-171450" algn="just" defTabSz="68580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</a:rPr>
              <a:t>Научно-исследовательская</a:t>
            </a:r>
          </a:p>
          <a:p>
            <a:pPr marL="171450" indent="-171450" algn="just" defTabSz="68580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</a:rPr>
              <a:t>Экспертно-консалтинговая </a:t>
            </a: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BB26D2-36BD-4823-B6E7-69B01C034A6C}"/>
              </a:ext>
            </a:extLst>
          </p:cNvPr>
          <p:cNvSpPr/>
          <p:nvPr/>
        </p:nvSpPr>
        <p:spPr>
          <a:xfrm>
            <a:off x="446867" y="1414701"/>
            <a:ext cx="73890" cy="8107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B6F2E3-CA96-4D66-9EDA-CFCCD6078BD5}"/>
              </a:ext>
            </a:extLst>
          </p:cNvPr>
          <p:cNvSpPr txBox="1"/>
          <p:nvPr/>
        </p:nvSpPr>
        <p:spPr>
          <a:xfrm>
            <a:off x="583755" y="4174641"/>
            <a:ext cx="220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</a:rPr>
              <a:t>Профильная и научно-педагогическая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Общественное здравоохранение (3 года)</a:t>
            </a: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CDAE27-1F28-424E-AE10-98BDF1CCAF58}"/>
              </a:ext>
            </a:extLst>
          </p:cNvPr>
          <p:cNvSpPr/>
          <p:nvPr/>
        </p:nvSpPr>
        <p:spPr>
          <a:xfrm>
            <a:off x="446867" y="2828759"/>
            <a:ext cx="73890" cy="810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F648F1E-443B-4787-A671-91725F59FB90}"/>
              </a:ext>
            </a:extLst>
          </p:cNvPr>
          <p:cNvSpPr txBox="1"/>
          <p:nvPr/>
        </p:nvSpPr>
        <p:spPr>
          <a:xfrm>
            <a:off x="590547" y="2670713"/>
            <a:ext cx="220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Медицина (1 год, 2 года)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Общественное здравоохранение (1 год, 2 года)</a:t>
            </a: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125B6C3-75E0-4029-848D-170000ED395D}"/>
              </a:ext>
            </a:extLst>
          </p:cNvPr>
          <p:cNvSpPr/>
          <p:nvPr/>
        </p:nvSpPr>
        <p:spPr>
          <a:xfrm>
            <a:off x="446867" y="4281239"/>
            <a:ext cx="73890" cy="81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CDCADB-5475-400D-8F13-29D77F08C30F}"/>
              </a:ext>
            </a:extLst>
          </p:cNvPr>
          <p:cNvSpPr/>
          <p:nvPr/>
        </p:nvSpPr>
        <p:spPr>
          <a:xfrm>
            <a:off x="6600017" y="1414701"/>
            <a:ext cx="73890" cy="8107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095FC1-BBA7-4279-BB9D-9891577D2E5B}"/>
              </a:ext>
            </a:extLst>
          </p:cNvPr>
          <p:cNvSpPr/>
          <p:nvPr/>
        </p:nvSpPr>
        <p:spPr>
          <a:xfrm>
            <a:off x="6600017" y="2691295"/>
            <a:ext cx="73890" cy="8107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361480-27D9-4BFE-8C10-665ED767B8E1}"/>
              </a:ext>
            </a:extLst>
          </p:cNvPr>
          <p:cNvSpPr/>
          <p:nvPr/>
        </p:nvSpPr>
        <p:spPr>
          <a:xfrm>
            <a:off x="6600017" y="4338424"/>
            <a:ext cx="73890" cy="8107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4" name="Block Arc 63">
            <a:extLst>
              <a:ext uri="{FF2B5EF4-FFF2-40B4-BE49-F238E27FC236}">
                <a16:creationId xmlns:a16="http://schemas.microsoft.com/office/drawing/2014/main" id="{7DF8707A-8C3E-45FF-AB3C-BA610C2A4455}"/>
              </a:ext>
            </a:extLst>
          </p:cNvPr>
          <p:cNvSpPr/>
          <p:nvPr/>
        </p:nvSpPr>
        <p:spPr>
          <a:xfrm rot="3045405">
            <a:off x="2733368" y="1386828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8913BBA9-2CA4-4089-9A1C-A6E9AF8E3D06}"/>
              </a:ext>
            </a:extLst>
          </p:cNvPr>
          <p:cNvSpPr/>
          <p:nvPr/>
        </p:nvSpPr>
        <p:spPr>
          <a:xfrm rot="17157635">
            <a:off x="2722236" y="1362338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7" name="Block Arc 66">
            <a:extLst>
              <a:ext uri="{FF2B5EF4-FFF2-40B4-BE49-F238E27FC236}">
                <a16:creationId xmlns:a16="http://schemas.microsoft.com/office/drawing/2014/main" id="{16986607-3CC2-4EF3-A23D-F8A25E5CEA0F}"/>
              </a:ext>
            </a:extLst>
          </p:cNvPr>
          <p:cNvSpPr/>
          <p:nvPr/>
        </p:nvSpPr>
        <p:spPr>
          <a:xfrm rot="20877494">
            <a:off x="2733369" y="1362336"/>
            <a:ext cx="3391501" cy="3391499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8" name="Block Arc 67">
            <a:extLst>
              <a:ext uri="{FF2B5EF4-FFF2-40B4-BE49-F238E27FC236}">
                <a16:creationId xmlns:a16="http://schemas.microsoft.com/office/drawing/2014/main" id="{DE103F3D-4CFB-42ED-BBA9-CA83D96F4889}"/>
              </a:ext>
            </a:extLst>
          </p:cNvPr>
          <p:cNvSpPr/>
          <p:nvPr/>
        </p:nvSpPr>
        <p:spPr>
          <a:xfrm rot="13845405">
            <a:off x="2874347" y="1384264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9" name="Block Arc 68">
            <a:extLst>
              <a:ext uri="{FF2B5EF4-FFF2-40B4-BE49-F238E27FC236}">
                <a16:creationId xmlns:a16="http://schemas.microsoft.com/office/drawing/2014/main" id="{30383180-32B3-4D26-BEC4-C30F8E7FE042}"/>
              </a:ext>
            </a:extLst>
          </p:cNvPr>
          <p:cNvSpPr/>
          <p:nvPr/>
        </p:nvSpPr>
        <p:spPr>
          <a:xfrm rot="6357635">
            <a:off x="2885476" y="1367935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0" name="Block Arc 69">
            <a:extLst>
              <a:ext uri="{FF2B5EF4-FFF2-40B4-BE49-F238E27FC236}">
                <a16:creationId xmlns:a16="http://schemas.microsoft.com/office/drawing/2014/main" id="{B50903FB-A3C6-44EC-9EC7-0AABEC2D4B2E}"/>
              </a:ext>
            </a:extLst>
          </p:cNvPr>
          <p:cNvSpPr/>
          <p:nvPr/>
        </p:nvSpPr>
        <p:spPr>
          <a:xfrm rot="10077494">
            <a:off x="2874348" y="1367936"/>
            <a:ext cx="3391501" cy="3391499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2FA4109-A86E-406B-891C-CC963657960C}"/>
              </a:ext>
            </a:extLst>
          </p:cNvPr>
          <p:cNvSpPr/>
          <p:nvPr/>
        </p:nvSpPr>
        <p:spPr>
          <a:xfrm>
            <a:off x="6714317" y="1529001"/>
            <a:ext cx="73890" cy="8107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D4BFAC-9791-4BCB-A77F-950FC48E8C7E}"/>
              </a:ext>
            </a:extLst>
          </p:cNvPr>
          <p:cNvSpPr/>
          <p:nvPr/>
        </p:nvSpPr>
        <p:spPr>
          <a:xfrm>
            <a:off x="6714317" y="2805595"/>
            <a:ext cx="73890" cy="8107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52E79C4-63C4-490F-B190-1756D8408039}"/>
              </a:ext>
            </a:extLst>
          </p:cNvPr>
          <p:cNvSpPr/>
          <p:nvPr/>
        </p:nvSpPr>
        <p:spPr>
          <a:xfrm>
            <a:off x="6714317" y="4559560"/>
            <a:ext cx="73890" cy="8107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E4CD48-CEE8-4144-A60D-C4A15457B317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4E1EDA8-3CC4-4227-8A71-ACC182AD2F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48" y="5936564"/>
            <a:ext cx="1023457" cy="802099"/>
          </a:xfrm>
          <a:prstGeom prst="rect">
            <a:avLst/>
          </a:prstGeom>
        </p:spPr>
      </p:pic>
      <p:sp>
        <p:nvSpPr>
          <p:cNvPr id="79" name="Oval 36">
            <a:extLst>
              <a:ext uri="{FF2B5EF4-FFF2-40B4-BE49-F238E27FC236}">
                <a16:creationId xmlns:a16="http://schemas.microsoft.com/office/drawing/2014/main" id="{2A625960-7ECB-4E35-814C-B8C1CAD66076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0E7213-CB11-476F-8C46-D1B8FB44CC19}"/>
              </a:ext>
            </a:extLst>
          </p:cNvPr>
          <p:cNvSpPr txBox="1"/>
          <p:nvPr/>
        </p:nvSpPr>
        <p:spPr>
          <a:xfrm>
            <a:off x="1378939" y="298487"/>
            <a:ext cx="725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Университет «ВШОЗ»</a:t>
            </a:r>
            <a:r>
              <a:rPr lang="en-US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D7CF533-28D1-407D-BF6F-C535BAD21747}"/>
              </a:ext>
            </a:extLst>
          </p:cNvPr>
          <p:cNvSpPr txBox="1"/>
          <p:nvPr/>
        </p:nvSpPr>
        <p:spPr>
          <a:xfrm>
            <a:off x="590099" y="1093905"/>
            <a:ext cx="356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Основные направления деятельности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5DC51C-C4CC-4146-A6EF-68F64A34227C}"/>
              </a:ext>
            </a:extLst>
          </p:cNvPr>
          <p:cNvSpPr txBox="1"/>
          <p:nvPr/>
        </p:nvSpPr>
        <p:spPr>
          <a:xfrm>
            <a:off x="614239" y="3903842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Докторантура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F4A31C-233A-4B7A-B94A-BA65042346A9}"/>
              </a:ext>
            </a:extLst>
          </p:cNvPr>
          <p:cNvSpPr txBox="1"/>
          <p:nvPr/>
        </p:nvSpPr>
        <p:spPr>
          <a:xfrm>
            <a:off x="617664" y="2424526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Магистратура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5BFE783-6C0A-4F8D-A635-42516A8AEDF8}"/>
              </a:ext>
            </a:extLst>
          </p:cNvPr>
          <p:cNvSpPr txBox="1"/>
          <p:nvPr/>
        </p:nvSpPr>
        <p:spPr>
          <a:xfrm>
            <a:off x="6760339" y="1509278"/>
            <a:ext cx="237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solidFill>
                  <a:schemeClr val="bg1"/>
                </a:solidFill>
              </a:rPr>
              <a:t>исследования в области охраны здоровья населения и менеджмента здравоохранения</a:t>
            </a:r>
            <a:endParaRPr lang="x-none" sz="12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E725430-8E07-4A38-8078-244B409CFFEE}"/>
              </a:ext>
            </a:extLst>
          </p:cNvPr>
          <p:cNvSpPr txBox="1"/>
          <p:nvPr/>
        </p:nvSpPr>
        <p:spPr>
          <a:xfrm>
            <a:off x="6841303" y="1095303"/>
            <a:ext cx="2204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Научно-исследовательская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A03C0B9-5103-4715-BD1E-063F7F4D1965}"/>
              </a:ext>
            </a:extLst>
          </p:cNvPr>
          <p:cNvSpPr txBox="1"/>
          <p:nvPr/>
        </p:nvSpPr>
        <p:spPr>
          <a:xfrm>
            <a:off x="6841750" y="2612103"/>
            <a:ext cx="2302250" cy="192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 Международная этическая экспертиза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 Стратегический консалтинг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 </a:t>
            </a:r>
            <a:r>
              <a:rPr lang="ru-RU" sz="1200" dirty="0" err="1">
                <a:solidFill>
                  <a:schemeClr val="bg1"/>
                </a:solidFill>
              </a:rPr>
              <a:t>Предаккредитационная</a:t>
            </a:r>
            <a:r>
              <a:rPr lang="ru-RU" sz="1200" dirty="0">
                <a:solidFill>
                  <a:schemeClr val="bg1"/>
                </a:solidFill>
              </a:rPr>
              <a:t> подготовка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 Создание инвестиционных    приоритетов и мобилизация  ресурсов медицинской  организации.</a:t>
            </a:r>
          </a:p>
          <a:p>
            <a:pPr algn="just" defTabSz="685800">
              <a:defRPr/>
            </a:pP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03CC33-3619-43D2-8B64-456DBB4851E9}"/>
              </a:ext>
            </a:extLst>
          </p:cNvPr>
          <p:cNvSpPr txBox="1"/>
          <p:nvPr/>
        </p:nvSpPr>
        <p:spPr>
          <a:xfrm>
            <a:off x="6868868" y="2355197"/>
            <a:ext cx="2160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Экспертно-консалтинговая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6B00460-1D14-40DE-BE9E-1FCBF10C6A7E}"/>
              </a:ext>
            </a:extLst>
          </p:cNvPr>
          <p:cNvSpPr txBox="1"/>
          <p:nvPr/>
        </p:nvSpPr>
        <p:spPr>
          <a:xfrm>
            <a:off x="6834958" y="4555873"/>
            <a:ext cx="2200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кафедры (28 клинических кафедр, 4 по ОЗ)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 клинические базы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2 авторские учебные программы (свидетельства о </a:t>
            </a:r>
            <a:r>
              <a:rPr lang="ru-RU" sz="1200" dirty="0" err="1">
                <a:solidFill>
                  <a:schemeClr val="bg1"/>
                </a:solidFill>
                <a:cs typeface="Times New Roman" pitchFamily="18" charset="0"/>
              </a:rPr>
              <a:t>гос.регистрации</a:t>
            </a: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 прав на объект авторского права)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</a:rPr>
              <a:t>Учебно-информационный центр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</a:rPr>
              <a:t>Центрально-азиатский журнал по общественному здравоохранению</a:t>
            </a:r>
            <a:endParaRPr lang="en-GB" sz="1125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3C9B855-F70B-48DB-8998-3132CB11293C}"/>
              </a:ext>
            </a:extLst>
          </p:cNvPr>
          <p:cNvSpPr txBox="1"/>
          <p:nvPr/>
        </p:nvSpPr>
        <p:spPr>
          <a:xfrm>
            <a:off x="6903821" y="4331448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Ресурсы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61B2A41-9BA8-4310-84F0-77B5ADDF61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5124" y="1673685"/>
            <a:ext cx="3060113" cy="239825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5BFE783-6C0A-4F8D-A635-42516A8AEDF8}"/>
              </a:ext>
            </a:extLst>
          </p:cNvPr>
          <p:cNvSpPr txBox="1"/>
          <p:nvPr/>
        </p:nvSpPr>
        <p:spPr>
          <a:xfrm>
            <a:off x="1548437" y="5611840"/>
            <a:ext cx="252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Общественное здравоохранение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Менеджмент в здравоохранении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Клинические специальности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Приоритетные направления</a:t>
            </a:r>
            <a:endParaRPr lang="x-none" sz="12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725430-8E07-4A38-8078-244B409CFFEE}"/>
              </a:ext>
            </a:extLst>
          </p:cNvPr>
          <p:cNvSpPr txBox="1"/>
          <p:nvPr/>
        </p:nvSpPr>
        <p:spPr>
          <a:xfrm>
            <a:off x="1545599" y="5196364"/>
            <a:ext cx="220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Повышение квалификации и переподготовка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1" name="Rectangle 89">
            <a:extLst>
              <a:ext uri="{FF2B5EF4-FFF2-40B4-BE49-F238E27FC236}">
                <a16:creationId xmlns:a16="http://schemas.microsoft.com/office/drawing/2014/main" id="{3125B6C3-75E0-4029-848D-170000ED395D}"/>
              </a:ext>
            </a:extLst>
          </p:cNvPr>
          <p:cNvSpPr/>
          <p:nvPr/>
        </p:nvSpPr>
        <p:spPr>
          <a:xfrm>
            <a:off x="1415667" y="5323515"/>
            <a:ext cx="73890" cy="81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5BFE783-6C0A-4F8D-A635-42516A8AEDF8}"/>
              </a:ext>
            </a:extLst>
          </p:cNvPr>
          <p:cNvSpPr txBox="1"/>
          <p:nvPr/>
        </p:nvSpPr>
        <p:spPr>
          <a:xfrm>
            <a:off x="4172367" y="5603774"/>
            <a:ext cx="237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Обучено программе медицинского английского языка  </a:t>
            </a:r>
            <a:r>
              <a:rPr lang="ru-RU" sz="1200" dirty="0" err="1">
                <a:solidFill>
                  <a:schemeClr val="bg1"/>
                </a:solidFill>
                <a:cs typeface="Arial" pitchFamily="34" charset="0"/>
              </a:rPr>
              <a:t>г.Астана</a:t>
            </a:r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 – 40 чел. </a:t>
            </a:r>
          </a:p>
          <a:p>
            <a:pPr lvl="0"/>
            <a:r>
              <a:rPr lang="ru-RU" sz="1200" dirty="0" err="1">
                <a:solidFill>
                  <a:schemeClr val="bg1"/>
                </a:solidFill>
                <a:cs typeface="Arial" pitchFamily="34" charset="0"/>
              </a:rPr>
              <a:t>г.Алматы</a:t>
            </a:r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 – 94 чел. </a:t>
            </a:r>
            <a:endParaRPr lang="x-none" sz="1200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E725430-8E07-4A38-8078-244B409CFFEE}"/>
              </a:ext>
            </a:extLst>
          </p:cNvPr>
          <p:cNvSpPr txBox="1"/>
          <p:nvPr/>
        </p:nvSpPr>
        <p:spPr>
          <a:xfrm>
            <a:off x="4163527" y="5201812"/>
            <a:ext cx="220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Программа обучения</a:t>
            </a:r>
          </a:p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английскому языку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9" name="Rectangle 89">
            <a:extLst>
              <a:ext uri="{FF2B5EF4-FFF2-40B4-BE49-F238E27FC236}">
                <a16:creationId xmlns:a16="http://schemas.microsoft.com/office/drawing/2014/main" id="{3125B6C3-75E0-4029-848D-170000ED395D}"/>
              </a:ext>
            </a:extLst>
          </p:cNvPr>
          <p:cNvSpPr/>
          <p:nvPr/>
        </p:nvSpPr>
        <p:spPr>
          <a:xfrm>
            <a:off x="4033595" y="5328963"/>
            <a:ext cx="73890" cy="81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30" name="object 46"/>
          <p:cNvSpPr/>
          <p:nvPr/>
        </p:nvSpPr>
        <p:spPr>
          <a:xfrm>
            <a:off x="4584796" y="2308342"/>
            <a:ext cx="41910" cy="12065"/>
          </a:xfrm>
          <a:custGeom>
            <a:avLst/>
            <a:gdLst/>
            <a:ahLst/>
            <a:cxnLst/>
            <a:rect l="l" t="t" r="r" b="b"/>
            <a:pathLst>
              <a:path w="41909" h="12064">
                <a:moveTo>
                  <a:pt x="335" y="471"/>
                </a:moveTo>
                <a:lnTo>
                  <a:pt x="0" y="5936"/>
                </a:lnTo>
                <a:lnTo>
                  <a:pt x="9182" y="8868"/>
                </a:lnTo>
                <a:lnTo>
                  <a:pt x="17389" y="10922"/>
                </a:lnTo>
                <a:lnTo>
                  <a:pt x="26886" y="11786"/>
                </a:lnTo>
                <a:lnTo>
                  <a:pt x="35672" y="10060"/>
                </a:lnTo>
                <a:lnTo>
                  <a:pt x="41747" y="4345"/>
                </a:lnTo>
                <a:lnTo>
                  <a:pt x="41602" y="3965"/>
                </a:lnTo>
                <a:lnTo>
                  <a:pt x="14807" y="3965"/>
                </a:lnTo>
                <a:lnTo>
                  <a:pt x="6465" y="2995"/>
                </a:lnTo>
                <a:lnTo>
                  <a:pt x="335" y="471"/>
                </a:lnTo>
                <a:close/>
              </a:path>
              <a:path w="41909" h="12064">
                <a:moveTo>
                  <a:pt x="40093" y="0"/>
                </a:moveTo>
                <a:lnTo>
                  <a:pt x="31360" y="2324"/>
                </a:lnTo>
                <a:lnTo>
                  <a:pt x="23669" y="3651"/>
                </a:lnTo>
                <a:lnTo>
                  <a:pt x="14807" y="3965"/>
                </a:lnTo>
                <a:lnTo>
                  <a:pt x="41602" y="3965"/>
                </a:lnTo>
                <a:lnTo>
                  <a:pt x="40093" y="0"/>
                </a:lnTo>
                <a:close/>
              </a:path>
            </a:pathLst>
          </a:custGeom>
          <a:solidFill>
            <a:srgbClr val="F0CDB8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9" name="object 55"/>
          <p:cNvSpPr/>
          <p:nvPr/>
        </p:nvSpPr>
        <p:spPr>
          <a:xfrm>
            <a:off x="4573165" y="2358058"/>
            <a:ext cx="64769" cy="8255"/>
          </a:xfrm>
          <a:custGeom>
            <a:avLst/>
            <a:gdLst/>
            <a:ahLst/>
            <a:cxnLst/>
            <a:rect l="l" t="t" r="r" b="b"/>
            <a:pathLst>
              <a:path w="64770" h="8255">
                <a:moveTo>
                  <a:pt x="64217" y="0"/>
                </a:moveTo>
                <a:lnTo>
                  <a:pt x="0" y="0"/>
                </a:lnTo>
                <a:lnTo>
                  <a:pt x="16320" y="7810"/>
                </a:lnTo>
                <a:lnTo>
                  <a:pt x="50440" y="7810"/>
                </a:lnTo>
                <a:lnTo>
                  <a:pt x="64217" y="0"/>
                </a:lnTo>
                <a:close/>
              </a:path>
            </a:pathLst>
          </a:custGeom>
          <a:solidFill>
            <a:srgbClr val="9E897E">
              <a:alpha val="67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40" name="object 56"/>
          <p:cNvSpPr/>
          <p:nvPr/>
        </p:nvSpPr>
        <p:spPr>
          <a:xfrm>
            <a:off x="4555362" y="225730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5643" y="0"/>
                </a:moveTo>
                <a:lnTo>
                  <a:pt x="1622" y="0"/>
                </a:lnTo>
                <a:lnTo>
                  <a:pt x="0" y="1633"/>
                </a:lnTo>
                <a:lnTo>
                  <a:pt x="0" y="5643"/>
                </a:lnTo>
                <a:lnTo>
                  <a:pt x="1622" y="7287"/>
                </a:lnTo>
                <a:lnTo>
                  <a:pt x="5643" y="7287"/>
                </a:lnTo>
                <a:lnTo>
                  <a:pt x="7277" y="5643"/>
                </a:lnTo>
                <a:lnTo>
                  <a:pt x="7277" y="1633"/>
                </a:lnTo>
                <a:lnTo>
                  <a:pt x="5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41" name="object 57"/>
          <p:cNvSpPr/>
          <p:nvPr/>
        </p:nvSpPr>
        <p:spPr>
          <a:xfrm>
            <a:off x="4638888" y="225708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5643" y="0"/>
                </a:moveTo>
                <a:lnTo>
                  <a:pt x="1622" y="0"/>
                </a:lnTo>
                <a:lnTo>
                  <a:pt x="0" y="1633"/>
                </a:lnTo>
                <a:lnTo>
                  <a:pt x="0" y="5654"/>
                </a:lnTo>
                <a:lnTo>
                  <a:pt x="1622" y="7287"/>
                </a:lnTo>
                <a:lnTo>
                  <a:pt x="5643" y="7287"/>
                </a:lnTo>
                <a:lnTo>
                  <a:pt x="7277" y="5654"/>
                </a:lnTo>
                <a:lnTo>
                  <a:pt x="7277" y="1633"/>
                </a:lnTo>
                <a:lnTo>
                  <a:pt x="5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2BBE42-5097-4CE0-A0ED-7E0D7F2544C6}"/>
              </a:ext>
            </a:extLst>
          </p:cNvPr>
          <p:cNvSpPr txBox="1"/>
          <p:nvPr/>
        </p:nvSpPr>
        <p:spPr>
          <a:xfrm>
            <a:off x="1068026" y="2189000"/>
            <a:ext cx="2204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Образовательная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089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C:\Users\a.ziperov\Downloads\Безымянный-1.jpg">
            <a:extLst>
              <a:ext uri="{FF2B5EF4-FFF2-40B4-BE49-F238E27FC236}">
                <a16:creationId xmlns:a16="http://schemas.microsoft.com/office/drawing/2014/main" id="{B8D663D9-4CAF-4875-A266-0C5A8156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02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bject 108">
            <a:extLst>
              <a:ext uri="{FF2B5EF4-FFF2-40B4-BE49-F238E27FC236}">
                <a16:creationId xmlns:a16="http://schemas.microsoft.com/office/drawing/2014/main" id="{4D487F8E-8AAD-4726-8BB5-EFAD33BC9724}"/>
              </a:ext>
            </a:extLst>
          </p:cNvPr>
          <p:cNvSpPr/>
          <p:nvPr/>
        </p:nvSpPr>
        <p:spPr>
          <a:xfrm>
            <a:off x="235610" y="1932140"/>
            <a:ext cx="518090" cy="1853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6122E-FA53-48CF-A956-170EE99DE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771161"/>
            <a:ext cx="7869891" cy="471123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B40C1-E715-4907-9772-3E8BA85121A1}"/>
              </a:ext>
            </a:extLst>
          </p:cNvPr>
          <p:cNvSpPr txBox="1"/>
          <p:nvPr/>
        </p:nvSpPr>
        <p:spPr>
          <a:xfrm>
            <a:off x="1136892" y="271592"/>
            <a:ext cx="725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Университет</a:t>
            </a:r>
            <a:r>
              <a:rPr lang="en-US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«ВШОЗ» сегодня</a:t>
            </a:r>
            <a:r>
              <a:rPr lang="en-US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D48-CEE8-4144-A60D-C4A15457B317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E1EDA8-3CC4-4227-8A71-ACC182AD2F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948" y="5936564"/>
            <a:ext cx="1023457" cy="802099"/>
          </a:xfrm>
          <a:prstGeom prst="rect">
            <a:avLst/>
          </a:prstGeom>
        </p:spPr>
      </p:pic>
      <p:sp>
        <p:nvSpPr>
          <p:cNvPr id="7" name="Oval 36">
            <a:extLst>
              <a:ext uri="{FF2B5EF4-FFF2-40B4-BE49-F238E27FC236}">
                <a16:creationId xmlns:a16="http://schemas.microsoft.com/office/drawing/2014/main" id="{2A625960-7ECB-4E35-814C-B8C1CAD66076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78AACFC9-7FC6-4592-99FB-8B09A401E65A}"/>
              </a:ext>
            </a:extLst>
          </p:cNvPr>
          <p:cNvSpPr/>
          <p:nvPr/>
        </p:nvSpPr>
        <p:spPr>
          <a:xfrm>
            <a:off x="4926813" y="2239650"/>
            <a:ext cx="3848117" cy="773640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</p:spPr>
        <p:txBody>
          <a:bodyPr lIns="28575" tIns="28575" rIns="137160" bIns="28575" anchor="ctr"/>
          <a:lstStyle/>
          <a:p>
            <a:pPr algn="r">
              <a:lnSpc>
                <a:spcPts val="1200"/>
              </a:lnSpc>
            </a:pPr>
            <a:endParaRPr lang="ru-RU" sz="1200" b="1" cap="all" noProof="1">
              <a:solidFill>
                <a:schemeClr val="bg1"/>
              </a:solidFill>
            </a:endParaRPr>
          </a:p>
          <a:p>
            <a:pPr algn="r">
              <a:lnSpc>
                <a:spcPts val="1200"/>
              </a:lnSpc>
            </a:pPr>
            <a:r>
              <a:rPr lang="ru-RU" sz="1200" b="1" cap="all" noProof="1">
                <a:solidFill>
                  <a:schemeClr val="bg1"/>
                </a:solidFill>
              </a:rPr>
              <a:t>Аккредитация</a:t>
            </a:r>
            <a:endParaRPr lang="en-US" sz="1200" b="1" cap="all" noProof="1">
              <a:solidFill>
                <a:schemeClr val="bg1"/>
              </a:solidFill>
            </a:endParaRPr>
          </a:p>
          <a:p>
            <a:pPr algn="r">
              <a:lnSpc>
                <a:spcPts val="1200"/>
              </a:lnSpc>
            </a:pPr>
            <a:r>
              <a:rPr lang="ru-RU" sz="1200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МОН РК 2015г. - Аккредитация научной деятельности</a:t>
            </a:r>
          </a:p>
          <a:p>
            <a:pPr algn="r">
              <a:lnSpc>
                <a:spcPts val="1200"/>
              </a:lnSpc>
            </a:pPr>
            <a:r>
              <a:rPr lang="ru-RU" sz="1200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НКАОКО 2016г. - Институциональная аккредитация</a:t>
            </a:r>
          </a:p>
          <a:p>
            <a:pPr algn="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TQCSI Kazakhstan</a:t>
            </a: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 2017 г.- </a:t>
            </a:r>
            <a:r>
              <a:rPr lang="ru-RU" sz="1200" dirty="0" err="1">
                <a:solidFill>
                  <a:schemeClr val="bg1"/>
                </a:solidFill>
                <a:cs typeface="Times New Roman" pitchFamily="18" charset="0"/>
              </a:rPr>
              <a:t>Ресертификация</a:t>
            </a:r>
            <a:r>
              <a:rPr lang="ru-RU" sz="1200" dirty="0">
                <a:solidFill>
                  <a:schemeClr val="bg1"/>
                </a:solidFill>
                <a:cs typeface="Times New Roman" pitchFamily="18" charset="0"/>
              </a:rPr>
              <a:t> СМК</a:t>
            </a:r>
            <a:endParaRPr lang="ru-RU" sz="1200" dirty="0">
              <a:solidFill>
                <a:schemeClr val="bg1"/>
              </a:solidFill>
              <a:ea typeface="Times New Roman"/>
              <a:cs typeface="Times New Roman" pitchFamily="18" charset="0"/>
            </a:endParaRPr>
          </a:p>
          <a:p>
            <a:pPr algn="r">
              <a:lnSpc>
                <a:spcPts val="1200"/>
              </a:lnSpc>
            </a:pPr>
            <a:endParaRPr lang="en-US" sz="1200" noProof="1">
              <a:solidFill>
                <a:schemeClr val="bg1"/>
              </a:solidFill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AFB5BC45-17AA-4780-A723-8EF64C4EC484}"/>
              </a:ext>
            </a:extLst>
          </p:cNvPr>
          <p:cNvSpPr/>
          <p:nvPr/>
        </p:nvSpPr>
        <p:spPr>
          <a:xfrm>
            <a:off x="713224" y="3025453"/>
            <a:ext cx="3468445" cy="709737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137160" tIns="28575" rIns="28575" bIns="28575" anchor="ctr"/>
          <a:lstStyle/>
          <a:p>
            <a:pPr>
              <a:lnSpc>
                <a:spcPts val="1200"/>
              </a:lnSpc>
            </a:pPr>
            <a:endParaRPr lang="ru-RU" sz="1200" b="1" cap="all" noProof="1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/>
                </a:solidFill>
              </a:rPr>
              <a:t>Национальный бизнес рейтинг, 2017 г</a:t>
            </a:r>
            <a:endParaRPr lang="ru-RU" sz="1200" b="1" dirty="0">
              <a:solidFill>
                <a:schemeClr val="bg1"/>
              </a:solidFill>
              <a:ea typeface="Times New Roman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200" noProof="1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В результате ранжирования предприятий РК по финансово-экономическим показателям «ВШОЗ» награжден званием Лидер года</a:t>
            </a:r>
            <a:endParaRPr lang="ru-RU" sz="1050" dirty="0">
              <a:solidFill>
                <a:schemeClr val="bg1"/>
              </a:solidFill>
              <a:ea typeface="Times New Roman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endParaRPr lang="en-US" sz="1200" noProof="1">
              <a:solidFill>
                <a:schemeClr val="bg1"/>
              </a:solidFill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F155FF9E-9E17-4CAB-BEB6-299742F198C5}"/>
              </a:ext>
            </a:extLst>
          </p:cNvPr>
          <p:cNvSpPr/>
          <p:nvPr/>
        </p:nvSpPr>
        <p:spPr>
          <a:xfrm>
            <a:off x="4967366" y="3621482"/>
            <a:ext cx="4176634" cy="909820"/>
          </a:xfrm>
          <a:prstGeom prst="rect">
            <a:avLst/>
          </a:prstGeom>
          <a:solidFill>
            <a:srgbClr val="0097C9"/>
          </a:solidFill>
          <a:ln w="12700">
            <a:miter lim="400000"/>
          </a:ln>
        </p:spPr>
        <p:txBody>
          <a:bodyPr lIns="28575" tIns="28575" rIns="137160" bIns="28575" anchor="ctr"/>
          <a:lstStyle/>
          <a:p>
            <a:r>
              <a:rPr lang="ru-RU" sz="1100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Специализированная </a:t>
            </a:r>
            <a:r>
              <a:rPr lang="ru-RU" sz="1100" dirty="0">
                <a:solidFill>
                  <a:schemeClr val="bg1"/>
                </a:solidFill>
              </a:rPr>
              <a:t>аккредитация образовательных программ по специальностям:</a:t>
            </a:r>
          </a:p>
          <a:p>
            <a:r>
              <a:rPr lang="ru-RU" sz="1100" dirty="0">
                <a:solidFill>
                  <a:schemeClr val="bg1"/>
                </a:solidFill>
              </a:rPr>
              <a:t>Магистратура 6М110200 – «Общественное здравоохранение», </a:t>
            </a:r>
          </a:p>
          <a:p>
            <a:r>
              <a:rPr lang="ru-RU" sz="1100" dirty="0">
                <a:solidFill>
                  <a:schemeClr val="bg1"/>
                </a:solidFill>
              </a:rPr>
              <a:t>                         6М110100 – «Медицина»</a:t>
            </a:r>
          </a:p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PhD </a:t>
            </a:r>
            <a:r>
              <a:rPr lang="ru-RU" sz="1100" dirty="0">
                <a:solidFill>
                  <a:schemeClr val="bg1"/>
                </a:solidFill>
              </a:rPr>
              <a:t>докторантура 6</a:t>
            </a: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ru-RU" sz="1100" dirty="0">
                <a:solidFill>
                  <a:schemeClr val="bg1"/>
                </a:solidFill>
              </a:rPr>
              <a:t>110200 – «Общественное  здравоохранение»</a:t>
            </a:r>
          </a:p>
        </p:txBody>
      </p:sp>
      <p:sp>
        <p:nvSpPr>
          <p:cNvPr id="11" name="Freeform: Shape 38">
            <a:extLst>
              <a:ext uri="{FF2B5EF4-FFF2-40B4-BE49-F238E27FC236}">
                <a16:creationId xmlns:a16="http://schemas.microsoft.com/office/drawing/2014/main" id="{A3E8724D-F03A-40D0-A322-B1014BADF58F}"/>
              </a:ext>
            </a:extLst>
          </p:cNvPr>
          <p:cNvSpPr/>
          <p:nvPr/>
        </p:nvSpPr>
        <p:spPr>
          <a:xfrm>
            <a:off x="712136" y="4506711"/>
            <a:ext cx="3468443" cy="709736"/>
          </a:xfrm>
          <a:custGeom>
            <a:avLst/>
            <a:gdLst>
              <a:gd name="connsiteX0" fmla="*/ 0 w 243379"/>
              <a:gd name="connsiteY0" fmla="*/ 0 h 738268"/>
              <a:gd name="connsiteX1" fmla="*/ 243379 w 243379"/>
              <a:gd name="connsiteY1" fmla="*/ 0 h 738268"/>
              <a:gd name="connsiteX2" fmla="*/ 243379 w 243379"/>
              <a:gd name="connsiteY2" fmla="*/ 733871 h 738268"/>
              <a:gd name="connsiteX3" fmla="*/ 1 w 243379"/>
              <a:gd name="connsiteY3" fmla="*/ 733871 h 738268"/>
              <a:gd name="connsiteX4" fmla="*/ 1 w 243379"/>
              <a:gd name="connsiteY4" fmla="*/ 738268 h 738268"/>
              <a:gd name="connsiteX5" fmla="*/ 0 w 243379"/>
              <a:gd name="connsiteY5" fmla="*/ 738268 h 7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379" h="738268">
                <a:moveTo>
                  <a:pt x="0" y="0"/>
                </a:moveTo>
                <a:lnTo>
                  <a:pt x="243379" y="0"/>
                </a:lnTo>
                <a:lnTo>
                  <a:pt x="243379" y="733871"/>
                </a:lnTo>
                <a:lnTo>
                  <a:pt x="1" y="733871"/>
                </a:lnTo>
                <a:lnTo>
                  <a:pt x="1" y="738268"/>
                </a:lnTo>
                <a:lnTo>
                  <a:pt x="0" y="738268"/>
                </a:lnTo>
                <a:close/>
              </a:path>
            </a:pathLst>
          </a:custGeom>
          <a:solidFill>
            <a:srgbClr val="0F2741"/>
          </a:solidFill>
          <a:ln w="12700">
            <a:miter lim="400000"/>
          </a:ln>
        </p:spPr>
        <p:txBody>
          <a:bodyPr wrap="square" lIns="137160" tIns="28575" rIns="28575" bIns="28575" anchor="ctr">
            <a:noAutofit/>
          </a:bodyPr>
          <a:lstStyle/>
          <a:p>
            <a:pPr>
              <a:lnSpc>
                <a:spcPts val="1200"/>
              </a:lnSpc>
            </a:pPr>
            <a:r>
              <a:rPr lang="ru-RU" sz="1200" b="1" cap="all" noProof="1">
                <a:solidFill>
                  <a:schemeClr val="bg1"/>
                </a:solidFill>
              </a:rPr>
              <a:t>Филиалы «ВШОЗ»</a:t>
            </a:r>
          </a:p>
          <a:p>
            <a:pPr>
              <a:lnSpc>
                <a:spcPts val="1200"/>
              </a:lnSpc>
            </a:pPr>
            <a:r>
              <a:rPr lang="ru-RU" sz="1200" noProof="1">
                <a:solidFill>
                  <a:schemeClr val="bg1"/>
                </a:solidFill>
              </a:rPr>
              <a:t>г.Нур-Султан</a:t>
            </a:r>
          </a:p>
          <a:p>
            <a:pPr>
              <a:lnSpc>
                <a:spcPts val="1200"/>
              </a:lnSpc>
            </a:pPr>
            <a:r>
              <a:rPr lang="ru-RU" sz="1200" noProof="1">
                <a:solidFill>
                  <a:schemeClr val="bg1"/>
                </a:solidFill>
              </a:rPr>
              <a:t>г.Актау</a:t>
            </a:r>
            <a:endParaRPr lang="en-US" sz="1200" noProof="1">
              <a:solidFill>
                <a:schemeClr val="bg1"/>
              </a:solidFill>
            </a:endParaRPr>
          </a:p>
        </p:txBody>
      </p:sp>
      <p:grpSp>
        <p:nvGrpSpPr>
          <p:cNvPr id="12" name="Group 34">
            <a:extLst>
              <a:ext uri="{FF2B5EF4-FFF2-40B4-BE49-F238E27FC236}">
                <a16:creationId xmlns:a16="http://schemas.microsoft.com/office/drawing/2014/main" id="{3F0E534C-B5C7-4AEF-9E05-76A699B93015}"/>
              </a:ext>
            </a:extLst>
          </p:cNvPr>
          <p:cNvGrpSpPr/>
          <p:nvPr/>
        </p:nvGrpSpPr>
        <p:grpSpPr>
          <a:xfrm>
            <a:off x="4142201" y="1587859"/>
            <a:ext cx="867987" cy="4416317"/>
            <a:chOff x="4142199" y="1772816"/>
            <a:chExt cx="867987" cy="4141944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8A3B4814-0A99-7B48-B15D-C88C08BB9D36}"/>
                </a:ext>
              </a:extLst>
            </p:cNvPr>
            <p:cNvSpPr/>
            <p:nvPr/>
          </p:nvSpPr>
          <p:spPr>
            <a:xfrm>
              <a:off x="4142200" y="5167945"/>
              <a:ext cx="867986" cy="74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extrusionOk="0">
                  <a:moveTo>
                    <a:pt x="0" y="0"/>
                  </a:moveTo>
                  <a:lnTo>
                    <a:pt x="1540" y="3237"/>
                  </a:lnTo>
                  <a:lnTo>
                    <a:pt x="6874" y="14451"/>
                  </a:lnTo>
                  <a:lnTo>
                    <a:pt x="9986" y="20992"/>
                  </a:lnTo>
                  <a:cubicBezTo>
                    <a:pt x="10274" y="21600"/>
                    <a:pt x="11326" y="21600"/>
                    <a:pt x="11614" y="20992"/>
                  </a:cubicBezTo>
                  <a:lnTo>
                    <a:pt x="14726" y="14451"/>
                  </a:lnTo>
                  <a:lnTo>
                    <a:pt x="20060" y="3237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D6C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2D36D918-5BFA-5144-A4E3-0B640CBCF431}"/>
                </a:ext>
              </a:extLst>
            </p:cNvPr>
            <p:cNvSpPr/>
            <p:nvPr/>
          </p:nvSpPr>
          <p:spPr>
            <a:xfrm>
              <a:off x="4415862" y="5655778"/>
              <a:ext cx="315545" cy="25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extrusionOk="0">
                  <a:moveTo>
                    <a:pt x="10800" y="0"/>
                  </a:moveTo>
                  <a:cubicBezTo>
                    <a:pt x="6943" y="0"/>
                    <a:pt x="3295" y="472"/>
                    <a:pt x="0" y="1293"/>
                  </a:cubicBezTo>
                  <a:lnTo>
                    <a:pt x="8560" y="19874"/>
                  </a:lnTo>
                  <a:cubicBezTo>
                    <a:pt x="9354" y="21600"/>
                    <a:pt x="12246" y="21600"/>
                    <a:pt x="13040" y="19874"/>
                  </a:cubicBezTo>
                  <a:lnTo>
                    <a:pt x="21600" y="1293"/>
                  </a:lnTo>
                  <a:cubicBezTo>
                    <a:pt x="18305" y="472"/>
                    <a:pt x="14657" y="0"/>
                    <a:pt x="10800" y="0"/>
                  </a:cubicBezTo>
                  <a:close/>
                </a:path>
              </a:pathLst>
            </a:custGeom>
            <a:solidFill>
              <a:srgbClr val="4B494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B8464F13-4277-410A-AD27-83DAB0BC7E0B}"/>
                </a:ext>
              </a:extLst>
            </p:cNvPr>
            <p:cNvGrpSpPr/>
            <p:nvPr/>
          </p:nvGrpSpPr>
          <p:grpSpPr>
            <a:xfrm>
              <a:off x="4146146" y="1772816"/>
              <a:ext cx="860688" cy="618595"/>
              <a:chOff x="5608978" y="1554813"/>
              <a:chExt cx="973445" cy="693707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B8117CB7-65B6-194E-9499-9F954E3913A9}"/>
                  </a:ext>
                </a:extLst>
              </p:cNvPr>
              <p:cNvSpPr/>
              <p:nvPr/>
            </p:nvSpPr>
            <p:spPr>
              <a:xfrm>
                <a:off x="5608978" y="1988463"/>
                <a:ext cx="973445" cy="260057"/>
              </a:xfrm>
              <a:prstGeom prst="rect">
                <a:avLst/>
              </a:prstGeom>
              <a:solidFill>
                <a:srgbClr val="BDBEBD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Shape">
                <a:extLst>
                  <a:ext uri="{FF2B5EF4-FFF2-40B4-BE49-F238E27FC236}">
                    <a16:creationId xmlns:a16="http://schemas.microsoft.com/office/drawing/2014/main" id="{542FB989-4974-4D40-B803-2850BE38DA24}"/>
                  </a:ext>
                </a:extLst>
              </p:cNvPr>
              <p:cNvSpPr/>
              <p:nvPr/>
            </p:nvSpPr>
            <p:spPr>
              <a:xfrm>
                <a:off x="5608978" y="1554813"/>
                <a:ext cx="973445" cy="433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61" y="0"/>
                    </a:moveTo>
                    <a:lnTo>
                      <a:pt x="4639" y="0"/>
                    </a:lnTo>
                    <a:cubicBezTo>
                      <a:pt x="2077" y="0"/>
                      <a:pt x="0" y="3632"/>
                      <a:pt x="0" y="811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8110"/>
                    </a:lnTo>
                    <a:cubicBezTo>
                      <a:pt x="21600" y="3632"/>
                      <a:pt x="19523" y="0"/>
                      <a:pt x="16961" y="0"/>
                    </a:cubicBezTo>
                    <a:close/>
                  </a:path>
                </a:pathLst>
              </a:custGeom>
              <a:solidFill>
                <a:srgbClr val="EBECED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6C8CDFB6-F0B6-944D-9547-F92FA6FE127D}"/>
                  </a:ext>
                </a:extLst>
              </p:cNvPr>
              <p:cNvSpPr/>
              <p:nvPr/>
            </p:nvSpPr>
            <p:spPr>
              <a:xfrm>
                <a:off x="5608978" y="2041835"/>
                <a:ext cx="973445" cy="20948"/>
              </a:xfrm>
              <a:prstGeom prst="rect">
                <a:avLst/>
              </a:prstGeom>
              <a:solidFill>
                <a:srgbClr val="5B5B5D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1D089EA2-B111-D646-96BE-156F037AA055}"/>
                  </a:ext>
                </a:extLst>
              </p:cNvPr>
              <p:cNvSpPr/>
              <p:nvPr/>
            </p:nvSpPr>
            <p:spPr>
              <a:xfrm>
                <a:off x="5608978" y="2088536"/>
                <a:ext cx="973445" cy="20948"/>
              </a:xfrm>
              <a:prstGeom prst="rect">
                <a:avLst/>
              </a:prstGeom>
              <a:solidFill>
                <a:srgbClr val="5B5B5D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A6F5C3D5-D74A-6045-B2AA-8E0FFD0807CB}"/>
                  </a:ext>
                </a:extLst>
              </p:cNvPr>
              <p:cNvSpPr/>
              <p:nvPr/>
            </p:nvSpPr>
            <p:spPr>
              <a:xfrm>
                <a:off x="5608978" y="2128565"/>
                <a:ext cx="973445" cy="20948"/>
              </a:xfrm>
              <a:prstGeom prst="rect">
                <a:avLst/>
              </a:prstGeom>
              <a:solidFill>
                <a:srgbClr val="5B5B5D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8F68D39D-A47E-584D-A38C-54E3C68A4299}"/>
                  </a:ext>
                </a:extLst>
              </p:cNvPr>
              <p:cNvSpPr/>
              <p:nvPr/>
            </p:nvSpPr>
            <p:spPr>
              <a:xfrm>
                <a:off x="5608978" y="2175266"/>
                <a:ext cx="973445" cy="20948"/>
              </a:xfrm>
              <a:prstGeom prst="rect">
                <a:avLst/>
              </a:prstGeom>
              <a:solidFill>
                <a:srgbClr val="5B5B5D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225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A5E2EC25-4ED7-344A-AE0C-9DDC66281F48}"/>
                </a:ext>
              </a:extLst>
            </p:cNvPr>
            <p:cNvSpPr/>
            <p:nvPr/>
          </p:nvSpPr>
          <p:spPr>
            <a:xfrm>
              <a:off x="4142200" y="2391530"/>
              <a:ext cx="217027" cy="709737"/>
            </a:xfrm>
            <a:prstGeom prst="rect">
              <a:avLst/>
            </a:prstGeom>
            <a:solidFill>
              <a:srgbClr val="A8CC68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82CF3272-F901-3640-AFC7-6111E90E3243}"/>
                </a:ext>
              </a:extLst>
            </p:cNvPr>
            <p:cNvSpPr/>
            <p:nvPr/>
          </p:nvSpPr>
          <p:spPr>
            <a:xfrm>
              <a:off x="4356370" y="2391530"/>
              <a:ext cx="217027" cy="709737"/>
            </a:xfrm>
            <a:prstGeom prst="rect">
              <a:avLst/>
            </a:prstGeom>
            <a:solidFill>
              <a:srgbClr val="95C66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A5BF14BF-FADA-8940-8A5E-51D8F1B20C3E}"/>
                </a:ext>
              </a:extLst>
            </p:cNvPr>
            <p:cNvSpPr/>
            <p:nvPr/>
          </p:nvSpPr>
          <p:spPr>
            <a:xfrm>
              <a:off x="4571691" y="2391530"/>
              <a:ext cx="217027" cy="709737"/>
            </a:xfrm>
            <a:prstGeom prst="rect">
              <a:avLst/>
            </a:prstGeom>
            <a:solidFill>
              <a:srgbClr val="7ABE6A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C5718F39-A4E8-6E4F-A4FC-E8182CD26DED}"/>
                </a:ext>
              </a:extLst>
            </p:cNvPr>
            <p:cNvSpPr/>
            <p:nvPr/>
          </p:nvSpPr>
          <p:spPr>
            <a:xfrm>
              <a:off x="4785862" y="2391530"/>
              <a:ext cx="217027" cy="709737"/>
            </a:xfrm>
            <a:prstGeom prst="rect">
              <a:avLst/>
            </a:prstGeom>
            <a:solidFill>
              <a:srgbClr val="42B56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62AC2B99-EA79-A240-B940-B9AC1B4BED95}"/>
                </a:ext>
              </a:extLst>
            </p:cNvPr>
            <p:cNvSpPr/>
            <p:nvPr/>
          </p:nvSpPr>
          <p:spPr>
            <a:xfrm>
              <a:off x="4142200" y="3099484"/>
              <a:ext cx="217027" cy="709737"/>
            </a:xfrm>
            <a:prstGeom prst="rect">
              <a:avLst/>
            </a:prstGeom>
            <a:solidFill>
              <a:srgbClr val="F6BF6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A510B049-BDF0-944E-9277-BC7BE4EC90D5}"/>
                </a:ext>
              </a:extLst>
            </p:cNvPr>
            <p:cNvSpPr/>
            <p:nvPr/>
          </p:nvSpPr>
          <p:spPr>
            <a:xfrm>
              <a:off x="4356370" y="3099484"/>
              <a:ext cx="217027" cy="709737"/>
            </a:xfrm>
            <a:prstGeom prst="rect">
              <a:avLst/>
            </a:prstGeom>
            <a:solidFill>
              <a:srgbClr val="F1A84E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2" name="Rectangle">
              <a:extLst>
                <a:ext uri="{FF2B5EF4-FFF2-40B4-BE49-F238E27FC236}">
                  <a16:creationId xmlns:a16="http://schemas.microsoft.com/office/drawing/2014/main" id="{E4156731-F1E3-654C-B3D6-F44A4E773CAF}"/>
                </a:ext>
              </a:extLst>
            </p:cNvPr>
            <p:cNvSpPr/>
            <p:nvPr/>
          </p:nvSpPr>
          <p:spPr>
            <a:xfrm>
              <a:off x="4571691" y="3099484"/>
              <a:ext cx="217027" cy="709737"/>
            </a:xfrm>
            <a:prstGeom prst="rect">
              <a:avLst/>
            </a:prstGeom>
            <a:solidFill>
              <a:srgbClr val="F0A04D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C3EF6329-05AC-5E43-BE91-52646119C95C}"/>
                </a:ext>
              </a:extLst>
            </p:cNvPr>
            <p:cNvSpPr/>
            <p:nvPr/>
          </p:nvSpPr>
          <p:spPr>
            <a:xfrm>
              <a:off x="4785862" y="3099484"/>
              <a:ext cx="217027" cy="709737"/>
            </a:xfrm>
            <a:prstGeom prst="rect">
              <a:avLst/>
            </a:prstGeom>
            <a:solidFill>
              <a:srgbClr val="ED8E4A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6751CEDB-64F7-7243-BB6C-807171F970BC}"/>
                </a:ext>
              </a:extLst>
            </p:cNvPr>
            <p:cNvSpPr/>
            <p:nvPr/>
          </p:nvSpPr>
          <p:spPr>
            <a:xfrm>
              <a:off x="4142200" y="3805585"/>
              <a:ext cx="217027" cy="709737"/>
            </a:xfrm>
            <a:prstGeom prst="rect">
              <a:avLst/>
            </a:prstGeom>
            <a:solidFill>
              <a:srgbClr val="00BAEE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7ACE3FFA-2DCB-C842-B588-A2D43946B15D}"/>
                </a:ext>
              </a:extLst>
            </p:cNvPr>
            <p:cNvSpPr/>
            <p:nvPr/>
          </p:nvSpPr>
          <p:spPr>
            <a:xfrm>
              <a:off x="4356370" y="3805585"/>
              <a:ext cx="217027" cy="709737"/>
            </a:xfrm>
            <a:prstGeom prst="rect">
              <a:avLst/>
            </a:prstGeom>
            <a:solidFill>
              <a:srgbClr val="00A8DC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7ED1947B-9512-194A-AC8F-69B83B05D2D8}"/>
                </a:ext>
              </a:extLst>
            </p:cNvPr>
            <p:cNvSpPr/>
            <p:nvPr/>
          </p:nvSpPr>
          <p:spPr>
            <a:xfrm>
              <a:off x="4571691" y="3805585"/>
              <a:ext cx="217027" cy="709737"/>
            </a:xfrm>
            <a:prstGeom prst="rect">
              <a:avLst/>
            </a:prstGeom>
            <a:solidFill>
              <a:srgbClr val="00A0D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7" name="Rectangle">
              <a:extLst>
                <a:ext uri="{FF2B5EF4-FFF2-40B4-BE49-F238E27FC236}">
                  <a16:creationId xmlns:a16="http://schemas.microsoft.com/office/drawing/2014/main" id="{81179ABC-B782-A248-8B7A-FB649A1392DF}"/>
                </a:ext>
              </a:extLst>
            </p:cNvPr>
            <p:cNvSpPr/>
            <p:nvPr/>
          </p:nvSpPr>
          <p:spPr>
            <a:xfrm>
              <a:off x="4785862" y="3805585"/>
              <a:ext cx="217027" cy="709737"/>
            </a:xfrm>
            <a:prstGeom prst="rect">
              <a:avLst/>
            </a:prstGeom>
            <a:solidFill>
              <a:srgbClr val="0097C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F99CA6B7-6D3E-8A4B-A3CA-6C860E098137}"/>
                </a:ext>
              </a:extLst>
            </p:cNvPr>
            <p:cNvSpPr/>
            <p:nvPr/>
          </p:nvSpPr>
          <p:spPr>
            <a:xfrm>
              <a:off x="4142199" y="4513536"/>
              <a:ext cx="217027" cy="68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18"/>
                  </a:moveTo>
                  <a:lnTo>
                    <a:pt x="545" y="20718"/>
                  </a:lnTo>
                  <a:cubicBezTo>
                    <a:pt x="1948" y="21227"/>
                    <a:pt x="6116" y="21600"/>
                    <a:pt x="11108" y="21600"/>
                  </a:cubicBezTo>
                  <a:cubicBezTo>
                    <a:pt x="16028" y="21600"/>
                    <a:pt x="20138" y="21237"/>
                    <a:pt x="21600" y="20739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20718"/>
                  </a:lnTo>
                  <a:close/>
                </a:path>
              </a:pathLst>
            </a:custGeom>
            <a:solidFill>
              <a:srgbClr val="ED967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1DE7AAC8-EDAE-DC4B-B93A-AF0258653817}"/>
                </a:ext>
              </a:extLst>
            </p:cNvPr>
            <p:cNvSpPr/>
            <p:nvPr/>
          </p:nvSpPr>
          <p:spPr>
            <a:xfrm>
              <a:off x="4356370" y="4513536"/>
              <a:ext cx="217027" cy="70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"/>
                  </a:moveTo>
                  <a:lnTo>
                    <a:pt x="0" y="20057"/>
                  </a:lnTo>
                  <a:cubicBezTo>
                    <a:pt x="18" y="20050"/>
                    <a:pt x="53" y="20045"/>
                    <a:pt x="71" y="20038"/>
                  </a:cubicBezTo>
                  <a:lnTo>
                    <a:pt x="616" y="20038"/>
                  </a:lnTo>
                  <a:cubicBezTo>
                    <a:pt x="616" y="20901"/>
                    <a:pt x="10013" y="21600"/>
                    <a:pt x="21600" y="21600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26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02690BA1-E235-BB47-ABF2-144771C7B789}"/>
                </a:ext>
              </a:extLst>
            </p:cNvPr>
            <p:cNvSpPr/>
            <p:nvPr/>
          </p:nvSpPr>
          <p:spPr>
            <a:xfrm>
              <a:off x="4571691" y="4513536"/>
              <a:ext cx="217027" cy="70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1587" y="21600"/>
                    <a:pt x="20984" y="20899"/>
                    <a:pt x="20984" y="20038"/>
                  </a:cubicBezTo>
                  <a:lnTo>
                    <a:pt x="21529" y="20038"/>
                  </a:lnTo>
                  <a:cubicBezTo>
                    <a:pt x="21547" y="20045"/>
                    <a:pt x="21582" y="20050"/>
                    <a:pt x="21600" y="20057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86D5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8C30DB3-6DAF-494C-BA3C-87899A13733F}"/>
                </a:ext>
              </a:extLst>
            </p:cNvPr>
            <p:cNvSpPr/>
            <p:nvPr/>
          </p:nvSpPr>
          <p:spPr>
            <a:xfrm>
              <a:off x="4785861" y="4513537"/>
              <a:ext cx="217027" cy="68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39"/>
                  </a:moveTo>
                  <a:cubicBezTo>
                    <a:pt x="1457" y="21237"/>
                    <a:pt x="5572" y="21600"/>
                    <a:pt x="10492" y="21600"/>
                  </a:cubicBezTo>
                  <a:cubicBezTo>
                    <a:pt x="15484" y="21600"/>
                    <a:pt x="19652" y="21227"/>
                    <a:pt x="21055" y="20718"/>
                  </a:cubicBezTo>
                  <a:lnTo>
                    <a:pt x="21600" y="20718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0739"/>
                  </a:lnTo>
                  <a:close/>
                </a:path>
              </a:pathLst>
            </a:custGeom>
            <a:solidFill>
              <a:srgbClr val="E54F4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chemeClr val="bg1"/>
                </a:solidFill>
              </a:endParaRPr>
            </a:p>
          </p:txBody>
        </p:sp>
      </p:grpSp>
      <p:sp>
        <p:nvSpPr>
          <p:cNvPr id="38" name="Freeform: Shape 67">
            <a:extLst>
              <a:ext uri="{FF2B5EF4-FFF2-40B4-BE49-F238E27FC236}">
                <a16:creationId xmlns:a16="http://schemas.microsoft.com/office/drawing/2014/main" id="{037626A2-21C9-44FE-887B-10E2F3D79604}"/>
              </a:ext>
            </a:extLst>
          </p:cNvPr>
          <p:cNvSpPr/>
          <p:nvPr/>
        </p:nvSpPr>
        <p:spPr>
          <a:xfrm>
            <a:off x="3764296" y="2267271"/>
            <a:ext cx="330372" cy="448363"/>
          </a:xfrm>
          <a:custGeom>
            <a:avLst/>
            <a:gdLst>
              <a:gd name="connsiteX0" fmla="*/ 317560 w 370486"/>
              <a:gd name="connsiteY0" fmla="*/ 423414 h 502804"/>
              <a:gd name="connsiteX1" fmla="*/ 304328 w 370486"/>
              <a:gd name="connsiteY1" fmla="*/ 436646 h 502804"/>
              <a:gd name="connsiteX2" fmla="*/ 317560 w 370486"/>
              <a:gd name="connsiteY2" fmla="*/ 449877 h 502804"/>
              <a:gd name="connsiteX3" fmla="*/ 330791 w 370486"/>
              <a:gd name="connsiteY3" fmla="*/ 436646 h 502804"/>
              <a:gd name="connsiteX4" fmla="*/ 317560 w 370486"/>
              <a:gd name="connsiteY4" fmla="*/ 423414 h 502804"/>
              <a:gd name="connsiteX5" fmla="*/ 0 w 370486"/>
              <a:gd name="connsiteY5" fmla="*/ 344023 h 502804"/>
              <a:gd name="connsiteX6" fmla="*/ 185243 w 370486"/>
              <a:gd name="connsiteY6" fmla="*/ 396950 h 502804"/>
              <a:gd name="connsiteX7" fmla="*/ 370486 w 370486"/>
              <a:gd name="connsiteY7" fmla="*/ 344023 h 502804"/>
              <a:gd name="connsiteX8" fmla="*/ 370486 w 370486"/>
              <a:gd name="connsiteY8" fmla="*/ 449877 h 502804"/>
              <a:gd name="connsiteX9" fmla="*/ 185243 w 370486"/>
              <a:gd name="connsiteY9" fmla="*/ 502804 h 502804"/>
              <a:gd name="connsiteX10" fmla="*/ 0 w 370486"/>
              <a:gd name="connsiteY10" fmla="*/ 449877 h 502804"/>
              <a:gd name="connsiteX11" fmla="*/ 317560 w 370486"/>
              <a:gd name="connsiteY11" fmla="*/ 291097 h 502804"/>
              <a:gd name="connsiteX12" fmla="*/ 304328 w 370486"/>
              <a:gd name="connsiteY12" fmla="*/ 304329 h 502804"/>
              <a:gd name="connsiteX13" fmla="*/ 317560 w 370486"/>
              <a:gd name="connsiteY13" fmla="*/ 317561 h 502804"/>
              <a:gd name="connsiteX14" fmla="*/ 330791 w 370486"/>
              <a:gd name="connsiteY14" fmla="*/ 304329 h 502804"/>
              <a:gd name="connsiteX15" fmla="*/ 317560 w 370486"/>
              <a:gd name="connsiteY15" fmla="*/ 291097 h 502804"/>
              <a:gd name="connsiteX16" fmla="*/ 0 w 370486"/>
              <a:gd name="connsiteY16" fmla="*/ 211707 h 502804"/>
              <a:gd name="connsiteX17" fmla="*/ 185243 w 370486"/>
              <a:gd name="connsiteY17" fmla="*/ 264634 h 502804"/>
              <a:gd name="connsiteX18" fmla="*/ 370486 w 370486"/>
              <a:gd name="connsiteY18" fmla="*/ 211707 h 502804"/>
              <a:gd name="connsiteX19" fmla="*/ 370486 w 370486"/>
              <a:gd name="connsiteY19" fmla="*/ 317561 h 502804"/>
              <a:gd name="connsiteX20" fmla="*/ 185243 w 370486"/>
              <a:gd name="connsiteY20" fmla="*/ 370488 h 502804"/>
              <a:gd name="connsiteX21" fmla="*/ 0 w 370486"/>
              <a:gd name="connsiteY21" fmla="*/ 317561 h 502804"/>
              <a:gd name="connsiteX22" fmla="*/ 317560 w 370486"/>
              <a:gd name="connsiteY22" fmla="*/ 158780 h 502804"/>
              <a:gd name="connsiteX23" fmla="*/ 304328 w 370486"/>
              <a:gd name="connsiteY23" fmla="*/ 172012 h 502804"/>
              <a:gd name="connsiteX24" fmla="*/ 317560 w 370486"/>
              <a:gd name="connsiteY24" fmla="*/ 185244 h 502804"/>
              <a:gd name="connsiteX25" fmla="*/ 330791 w 370486"/>
              <a:gd name="connsiteY25" fmla="*/ 172012 h 502804"/>
              <a:gd name="connsiteX26" fmla="*/ 317560 w 370486"/>
              <a:gd name="connsiteY26" fmla="*/ 158780 h 502804"/>
              <a:gd name="connsiteX27" fmla="*/ 0 w 370486"/>
              <a:gd name="connsiteY27" fmla="*/ 79390 h 502804"/>
              <a:gd name="connsiteX28" fmla="*/ 185243 w 370486"/>
              <a:gd name="connsiteY28" fmla="*/ 132317 h 502804"/>
              <a:gd name="connsiteX29" fmla="*/ 370486 w 370486"/>
              <a:gd name="connsiteY29" fmla="*/ 79390 h 502804"/>
              <a:gd name="connsiteX30" fmla="*/ 370486 w 370486"/>
              <a:gd name="connsiteY30" fmla="*/ 185244 h 502804"/>
              <a:gd name="connsiteX31" fmla="*/ 185243 w 370486"/>
              <a:gd name="connsiteY31" fmla="*/ 238171 h 502804"/>
              <a:gd name="connsiteX32" fmla="*/ 0 w 370486"/>
              <a:gd name="connsiteY32" fmla="*/ 185244 h 502804"/>
              <a:gd name="connsiteX33" fmla="*/ 185243 w 370486"/>
              <a:gd name="connsiteY33" fmla="*/ 0 h 502804"/>
              <a:gd name="connsiteX34" fmla="*/ 370486 w 370486"/>
              <a:gd name="connsiteY34" fmla="*/ 52927 h 502804"/>
              <a:gd name="connsiteX35" fmla="*/ 185243 w 370486"/>
              <a:gd name="connsiteY35" fmla="*/ 105853 h 502804"/>
              <a:gd name="connsiteX36" fmla="*/ 0 w 370486"/>
              <a:gd name="connsiteY36" fmla="*/ 52927 h 502804"/>
              <a:gd name="connsiteX37" fmla="*/ 185243 w 370486"/>
              <a:gd name="connsiteY37" fmla="*/ 0 h 50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0486" h="502804">
                <a:moveTo>
                  <a:pt x="317560" y="423414"/>
                </a:moveTo>
                <a:cubicBezTo>
                  <a:pt x="309621" y="423414"/>
                  <a:pt x="304328" y="428707"/>
                  <a:pt x="304328" y="436646"/>
                </a:cubicBezTo>
                <a:cubicBezTo>
                  <a:pt x="304328" y="444584"/>
                  <a:pt x="309621" y="449877"/>
                  <a:pt x="317560" y="449877"/>
                </a:cubicBezTo>
                <a:cubicBezTo>
                  <a:pt x="325498" y="449877"/>
                  <a:pt x="330791" y="444584"/>
                  <a:pt x="330791" y="436646"/>
                </a:cubicBezTo>
                <a:cubicBezTo>
                  <a:pt x="330791" y="428707"/>
                  <a:pt x="325498" y="423414"/>
                  <a:pt x="317560" y="423414"/>
                </a:cubicBezTo>
                <a:close/>
                <a:moveTo>
                  <a:pt x="0" y="344023"/>
                </a:moveTo>
                <a:cubicBezTo>
                  <a:pt x="0" y="373133"/>
                  <a:pt x="83359" y="396950"/>
                  <a:pt x="185243" y="396950"/>
                </a:cubicBezTo>
                <a:cubicBezTo>
                  <a:pt x="287127" y="396950"/>
                  <a:pt x="370486" y="373133"/>
                  <a:pt x="370486" y="344023"/>
                </a:cubicBezTo>
                <a:lnTo>
                  <a:pt x="370486" y="449877"/>
                </a:lnTo>
                <a:cubicBezTo>
                  <a:pt x="370486" y="478987"/>
                  <a:pt x="287127" y="502804"/>
                  <a:pt x="185243" y="502804"/>
                </a:cubicBezTo>
                <a:cubicBezTo>
                  <a:pt x="83359" y="502804"/>
                  <a:pt x="0" y="478987"/>
                  <a:pt x="0" y="449877"/>
                </a:cubicBezTo>
                <a:close/>
                <a:moveTo>
                  <a:pt x="317560" y="291097"/>
                </a:moveTo>
                <a:cubicBezTo>
                  <a:pt x="309621" y="291097"/>
                  <a:pt x="304328" y="296390"/>
                  <a:pt x="304328" y="304329"/>
                </a:cubicBezTo>
                <a:cubicBezTo>
                  <a:pt x="304328" y="312269"/>
                  <a:pt x="309621" y="317561"/>
                  <a:pt x="317560" y="317561"/>
                </a:cubicBezTo>
                <a:cubicBezTo>
                  <a:pt x="325498" y="317561"/>
                  <a:pt x="330791" y="312269"/>
                  <a:pt x="330791" y="304329"/>
                </a:cubicBezTo>
                <a:cubicBezTo>
                  <a:pt x="330791" y="296390"/>
                  <a:pt x="325498" y="291097"/>
                  <a:pt x="317560" y="291097"/>
                </a:cubicBezTo>
                <a:close/>
                <a:moveTo>
                  <a:pt x="0" y="211707"/>
                </a:moveTo>
                <a:cubicBezTo>
                  <a:pt x="0" y="240817"/>
                  <a:pt x="83359" y="264634"/>
                  <a:pt x="185243" y="264634"/>
                </a:cubicBezTo>
                <a:cubicBezTo>
                  <a:pt x="287127" y="264634"/>
                  <a:pt x="370486" y="240817"/>
                  <a:pt x="370486" y="211707"/>
                </a:cubicBezTo>
                <a:lnTo>
                  <a:pt x="370486" y="317561"/>
                </a:lnTo>
                <a:cubicBezTo>
                  <a:pt x="370486" y="346671"/>
                  <a:pt x="287127" y="370488"/>
                  <a:pt x="185243" y="370488"/>
                </a:cubicBezTo>
                <a:cubicBezTo>
                  <a:pt x="83359" y="370488"/>
                  <a:pt x="0" y="346671"/>
                  <a:pt x="0" y="317561"/>
                </a:cubicBezTo>
                <a:close/>
                <a:moveTo>
                  <a:pt x="317560" y="158780"/>
                </a:moveTo>
                <a:cubicBezTo>
                  <a:pt x="309621" y="158780"/>
                  <a:pt x="304328" y="164073"/>
                  <a:pt x="304328" y="172012"/>
                </a:cubicBezTo>
                <a:cubicBezTo>
                  <a:pt x="304328" y="179952"/>
                  <a:pt x="309621" y="185244"/>
                  <a:pt x="317560" y="185244"/>
                </a:cubicBezTo>
                <a:cubicBezTo>
                  <a:pt x="325498" y="185244"/>
                  <a:pt x="330791" y="179952"/>
                  <a:pt x="330791" y="172012"/>
                </a:cubicBezTo>
                <a:cubicBezTo>
                  <a:pt x="330791" y="164073"/>
                  <a:pt x="325498" y="158780"/>
                  <a:pt x="317560" y="158780"/>
                </a:cubicBezTo>
                <a:close/>
                <a:moveTo>
                  <a:pt x="0" y="79390"/>
                </a:moveTo>
                <a:cubicBezTo>
                  <a:pt x="0" y="108500"/>
                  <a:pt x="83359" y="132317"/>
                  <a:pt x="185243" y="132317"/>
                </a:cubicBezTo>
                <a:cubicBezTo>
                  <a:pt x="287127" y="132317"/>
                  <a:pt x="370486" y="108500"/>
                  <a:pt x="370486" y="79390"/>
                </a:cubicBezTo>
                <a:lnTo>
                  <a:pt x="370486" y="185244"/>
                </a:lnTo>
                <a:cubicBezTo>
                  <a:pt x="370486" y="214354"/>
                  <a:pt x="287127" y="238171"/>
                  <a:pt x="185243" y="238171"/>
                </a:cubicBezTo>
                <a:cubicBezTo>
                  <a:pt x="83359" y="238171"/>
                  <a:pt x="0" y="214354"/>
                  <a:pt x="0" y="185244"/>
                </a:cubicBezTo>
                <a:close/>
                <a:moveTo>
                  <a:pt x="185243" y="0"/>
                </a:moveTo>
                <a:cubicBezTo>
                  <a:pt x="287550" y="0"/>
                  <a:pt x="370486" y="23696"/>
                  <a:pt x="370486" y="52927"/>
                </a:cubicBezTo>
                <a:cubicBezTo>
                  <a:pt x="370486" y="82157"/>
                  <a:pt x="287550" y="105853"/>
                  <a:pt x="185243" y="105853"/>
                </a:cubicBezTo>
                <a:cubicBezTo>
                  <a:pt x="82936" y="105853"/>
                  <a:pt x="0" y="82157"/>
                  <a:pt x="0" y="52927"/>
                </a:cubicBezTo>
                <a:cubicBezTo>
                  <a:pt x="0" y="23696"/>
                  <a:pt x="82936" y="0"/>
                  <a:pt x="185243" y="0"/>
                </a:cubicBezTo>
                <a:close/>
              </a:path>
            </a:pathLst>
          </a:custGeom>
          <a:solidFill>
            <a:srgbClr val="42B56B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9" name="Freeform: Shape 66">
            <a:extLst>
              <a:ext uri="{FF2B5EF4-FFF2-40B4-BE49-F238E27FC236}">
                <a16:creationId xmlns:a16="http://schemas.microsoft.com/office/drawing/2014/main" id="{B40E57A9-F05F-4854-8DC5-D1927481C72D}"/>
              </a:ext>
            </a:extLst>
          </p:cNvPr>
          <p:cNvSpPr/>
          <p:nvPr/>
        </p:nvSpPr>
        <p:spPr>
          <a:xfrm>
            <a:off x="3726457" y="3833793"/>
            <a:ext cx="306775" cy="495559"/>
          </a:xfrm>
          <a:custGeom>
            <a:avLst/>
            <a:gdLst>
              <a:gd name="connsiteX0" fmla="*/ 129009 w 344024"/>
              <a:gd name="connsiteY0" fmla="*/ 516034 h 555730"/>
              <a:gd name="connsiteX1" fmla="*/ 215016 w 344024"/>
              <a:gd name="connsiteY1" fmla="*/ 516034 h 555730"/>
              <a:gd name="connsiteX2" fmla="*/ 172013 w 344024"/>
              <a:gd name="connsiteY2" fmla="*/ 555730 h 555730"/>
              <a:gd name="connsiteX3" fmla="*/ 129009 w 344024"/>
              <a:gd name="connsiteY3" fmla="*/ 516034 h 555730"/>
              <a:gd name="connsiteX4" fmla="*/ 105853 w 344024"/>
              <a:gd name="connsiteY4" fmla="*/ 449876 h 555730"/>
              <a:gd name="connsiteX5" fmla="*/ 238170 w 344024"/>
              <a:gd name="connsiteY5" fmla="*/ 449876 h 555730"/>
              <a:gd name="connsiteX6" fmla="*/ 258017 w 344024"/>
              <a:gd name="connsiteY6" fmla="*/ 469724 h 555730"/>
              <a:gd name="connsiteX7" fmla="*/ 238170 w 344024"/>
              <a:gd name="connsiteY7" fmla="*/ 489572 h 555730"/>
              <a:gd name="connsiteX8" fmla="*/ 105853 w 344024"/>
              <a:gd name="connsiteY8" fmla="*/ 489572 h 555730"/>
              <a:gd name="connsiteX9" fmla="*/ 86006 w 344024"/>
              <a:gd name="connsiteY9" fmla="*/ 469724 h 555730"/>
              <a:gd name="connsiteX10" fmla="*/ 105853 w 344024"/>
              <a:gd name="connsiteY10" fmla="*/ 449876 h 555730"/>
              <a:gd name="connsiteX11" fmla="*/ 105853 w 344024"/>
              <a:gd name="connsiteY11" fmla="*/ 383718 h 555730"/>
              <a:gd name="connsiteX12" fmla="*/ 238170 w 344024"/>
              <a:gd name="connsiteY12" fmla="*/ 383718 h 555730"/>
              <a:gd name="connsiteX13" fmla="*/ 258017 w 344024"/>
              <a:gd name="connsiteY13" fmla="*/ 403566 h 555730"/>
              <a:gd name="connsiteX14" fmla="*/ 238170 w 344024"/>
              <a:gd name="connsiteY14" fmla="*/ 423414 h 555730"/>
              <a:gd name="connsiteX15" fmla="*/ 105853 w 344024"/>
              <a:gd name="connsiteY15" fmla="*/ 423414 h 555730"/>
              <a:gd name="connsiteX16" fmla="*/ 86006 w 344024"/>
              <a:gd name="connsiteY16" fmla="*/ 403566 h 555730"/>
              <a:gd name="connsiteX17" fmla="*/ 105853 w 344024"/>
              <a:gd name="connsiteY17" fmla="*/ 383718 h 555730"/>
              <a:gd name="connsiteX18" fmla="*/ 172674 w 344024"/>
              <a:gd name="connsiteY18" fmla="*/ 39033 h 555730"/>
              <a:gd name="connsiteX19" fmla="*/ 40357 w 344024"/>
              <a:gd name="connsiteY19" fmla="*/ 170027 h 555730"/>
              <a:gd name="connsiteX20" fmla="*/ 40357 w 344024"/>
              <a:gd name="connsiteY20" fmla="*/ 175319 h 555730"/>
              <a:gd name="connsiteX21" fmla="*/ 49619 w 344024"/>
              <a:gd name="connsiteY21" fmla="*/ 221630 h 555730"/>
              <a:gd name="connsiteX22" fmla="*/ 72112 w 344024"/>
              <a:gd name="connsiteY22" fmla="*/ 258017 h 555730"/>
              <a:gd name="connsiteX23" fmla="*/ 110485 w 344024"/>
              <a:gd name="connsiteY23" fmla="*/ 317560 h 555730"/>
              <a:gd name="connsiteX24" fmla="*/ 172012 w 344024"/>
              <a:gd name="connsiteY24" fmla="*/ 317560 h 555730"/>
              <a:gd name="connsiteX25" fmla="*/ 234201 w 344024"/>
              <a:gd name="connsiteY25" fmla="*/ 317560 h 555730"/>
              <a:gd name="connsiteX26" fmla="*/ 272573 w 344024"/>
              <a:gd name="connsiteY26" fmla="*/ 258017 h 555730"/>
              <a:gd name="connsiteX27" fmla="*/ 295067 w 344024"/>
              <a:gd name="connsiteY27" fmla="*/ 221630 h 555730"/>
              <a:gd name="connsiteX28" fmla="*/ 304329 w 344024"/>
              <a:gd name="connsiteY28" fmla="*/ 175319 h 555730"/>
              <a:gd name="connsiteX29" fmla="*/ 304990 w 344024"/>
              <a:gd name="connsiteY29" fmla="*/ 175319 h 555730"/>
              <a:gd name="connsiteX30" fmla="*/ 304990 w 344024"/>
              <a:gd name="connsiteY30" fmla="*/ 170027 h 555730"/>
              <a:gd name="connsiteX31" fmla="*/ 172674 w 344024"/>
              <a:gd name="connsiteY31" fmla="*/ 39033 h 555730"/>
              <a:gd name="connsiteX32" fmla="*/ 172012 w 344024"/>
              <a:gd name="connsiteY32" fmla="*/ 0 h 555730"/>
              <a:gd name="connsiteX33" fmla="*/ 344024 w 344024"/>
              <a:gd name="connsiteY33" fmla="*/ 170027 h 555730"/>
              <a:gd name="connsiteX34" fmla="*/ 344024 w 344024"/>
              <a:gd name="connsiteY34" fmla="*/ 175981 h 555730"/>
              <a:gd name="connsiteX35" fmla="*/ 332115 w 344024"/>
              <a:gd name="connsiteY35" fmla="*/ 235523 h 555730"/>
              <a:gd name="connsiteX36" fmla="*/ 302344 w 344024"/>
              <a:gd name="connsiteY36" fmla="*/ 284480 h 555730"/>
              <a:gd name="connsiteX37" fmla="*/ 261988 w 344024"/>
              <a:gd name="connsiteY37" fmla="*/ 349977 h 555730"/>
              <a:gd name="connsiteX38" fmla="*/ 250079 w 344024"/>
              <a:gd name="connsiteY38" fmla="*/ 357254 h 555730"/>
              <a:gd name="connsiteX39" fmla="*/ 93946 w 344024"/>
              <a:gd name="connsiteY39" fmla="*/ 357254 h 555730"/>
              <a:gd name="connsiteX40" fmla="*/ 82036 w 344024"/>
              <a:gd name="connsiteY40" fmla="*/ 349977 h 555730"/>
              <a:gd name="connsiteX41" fmla="*/ 41680 w 344024"/>
              <a:gd name="connsiteY41" fmla="*/ 284480 h 555730"/>
              <a:gd name="connsiteX42" fmla="*/ 11908 w 344024"/>
              <a:gd name="connsiteY42" fmla="*/ 235523 h 555730"/>
              <a:gd name="connsiteX43" fmla="*/ 0 w 344024"/>
              <a:gd name="connsiteY43" fmla="*/ 175981 h 555730"/>
              <a:gd name="connsiteX44" fmla="*/ 0 w 344024"/>
              <a:gd name="connsiteY44" fmla="*/ 170027 h 555730"/>
              <a:gd name="connsiteX45" fmla="*/ 172012 w 344024"/>
              <a:gd name="connsiteY45" fmla="*/ 0 h 55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44024" h="555730">
                <a:moveTo>
                  <a:pt x="129009" y="516034"/>
                </a:moveTo>
                <a:lnTo>
                  <a:pt x="215016" y="516034"/>
                </a:lnTo>
                <a:cubicBezTo>
                  <a:pt x="213031" y="538529"/>
                  <a:pt x="194507" y="555730"/>
                  <a:pt x="172013" y="555730"/>
                </a:cubicBezTo>
                <a:cubicBezTo>
                  <a:pt x="149518" y="555730"/>
                  <a:pt x="130994" y="538529"/>
                  <a:pt x="129009" y="516034"/>
                </a:cubicBezTo>
                <a:close/>
                <a:moveTo>
                  <a:pt x="105853" y="449876"/>
                </a:moveTo>
                <a:lnTo>
                  <a:pt x="238170" y="449876"/>
                </a:lnTo>
                <a:cubicBezTo>
                  <a:pt x="249417" y="449876"/>
                  <a:pt x="258017" y="458477"/>
                  <a:pt x="258017" y="469724"/>
                </a:cubicBezTo>
                <a:cubicBezTo>
                  <a:pt x="258017" y="480971"/>
                  <a:pt x="249417" y="489572"/>
                  <a:pt x="238170" y="489572"/>
                </a:cubicBezTo>
                <a:lnTo>
                  <a:pt x="105853" y="489572"/>
                </a:lnTo>
                <a:cubicBezTo>
                  <a:pt x="94607" y="489572"/>
                  <a:pt x="86006" y="480971"/>
                  <a:pt x="86006" y="469724"/>
                </a:cubicBezTo>
                <a:cubicBezTo>
                  <a:pt x="86006" y="458477"/>
                  <a:pt x="94607" y="449876"/>
                  <a:pt x="105853" y="449876"/>
                </a:cubicBezTo>
                <a:close/>
                <a:moveTo>
                  <a:pt x="105853" y="383718"/>
                </a:moveTo>
                <a:lnTo>
                  <a:pt x="238170" y="383718"/>
                </a:lnTo>
                <a:cubicBezTo>
                  <a:pt x="249417" y="383718"/>
                  <a:pt x="258017" y="392319"/>
                  <a:pt x="258017" y="403566"/>
                </a:cubicBezTo>
                <a:cubicBezTo>
                  <a:pt x="258017" y="414813"/>
                  <a:pt x="249417" y="423414"/>
                  <a:pt x="238170" y="423414"/>
                </a:cubicBezTo>
                <a:lnTo>
                  <a:pt x="105853" y="423414"/>
                </a:lnTo>
                <a:cubicBezTo>
                  <a:pt x="94607" y="423414"/>
                  <a:pt x="86006" y="414813"/>
                  <a:pt x="86006" y="403566"/>
                </a:cubicBezTo>
                <a:cubicBezTo>
                  <a:pt x="86006" y="392319"/>
                  <a:pt x="94607" y="383718"/>
                  <a:pt x="105853" y="383718"/>
                </a:cubicBezTo>
                <a:close/>
                <a:moveTo>
                  <a:pt x="172674" y="39033"/>
                </a:moveTo>
                <a:cubicBezTo>
                  <a:pt x="100562" y="39695"/>
                  <a:pt x="41680" y="97914"/>
                  <a:pt x="40357" y="170027"/>
                </a:cubicBezTo>
                <a:lnTo>
                  <a:pt x="40357" y="175319"/>
                </a:lnTo>
                <a:cubicBezTo>
                  <a:pt x="41018" y="191197"/>
                  <a:pt x="43664" y="207075"/>
                  <a:pt x="49619" y="221630"/>
                </a:cubicBezTo>
                <a:cubicBezTo>
                  <a:pt x="54911" y="234862"/>
                  <a:pt x="62850" y="247432"/>
                  <a:pt x="72112" y="258017"/>
                </a:cubicBezTo>
                <a:cubicBezTo>
                  <a:pt x="86667" y="276541"/>
                  <a:pt x="99900" y="296389"/>
                  <a:pt x="110485" y="317560"/>
                </a:cubicBezTo>
                <a:lnTo>
                  <a:pt x="172012" y="317560"/>
                </a:lnTo>
                <a:lnTo>
                  <a:pt x="234201" y="317560"/>
                </a:lnTo>
                <a:cubicBezTo>
                  <a:pt x="244125" y="296389"/>
                  <a:pt x="257357" y="276541"/>
                  <a:pt x="272573" y="258017"/>
                </a:cubicBezTo>
                <a:cubicBezTo>
                  <a:pt x="282497" y="247432"/>
                  <a:pt x="289774" y="234862"/>
                  <a:pt x="295067" y="221630"/>
                </a:cubicBezTo>
                <a:cubicBezTo>
                  <a:pt x="300359" y="207075"/>
                  <a:pt x="303667" y="191197"/>
                  <a:pt x="304329" y="175319"/>
                </a:cubicBezTo>
                <a:lnTo>
                  <a:pt x="304990" y="175319"/>
                </a:lnTo>
                <a:lnTo>
                  <a:pt x="304990" y="170027"/>
                </a:lnTo>
                <a:cubicBezTo>
                  <a:pt x="303667" y="97253"/>
                  <a:pt x="244786" y="39695"/>
                  <a:pt x="172674" y="39033"/>
                </a:cubicBezTo>
                <a:close/>
                <a:moveTo>
                  <a:pt x="172012" y="0"/>
                </a:moveTo>
                <a:cubicBezTo>
                  <a:pt x="265957" y="662"/>
                  <a:pt x="342039" y="76082"/>
                  <a:pt x="344024" y="170027"/>
                </a:cubicBezTo>
                <a:lnTo>
                  <a:pt x="344024" y="175981"/>
                </a:lnTo>
                <a:cubicBezTo>
                  <a:pt x="343362" y="196490"/>
                  <a:pt x="339393" y="216337"/>
                  <a:pt x="332115" y="235523"/>
                </a:cubicBezTo>
                <a:cubicBezTo>
                  <a:pt x="325499" y="253386"/>
                  <a:pt x="314914" y="269926"/>
                  <a:pt x="302344" y="284480"/>
                </a:cubicBezTo>
                <a:cubicBezTo>
                  <a:pt x="286466" y="301682"/>
                  <a:pt x="269265" y="335422"/>
                  <a:pt x="261988" y="349977"/>
                </a:cubicBezTo>
                <a:cubicBezTo>
                  <a:pt x="260003" y="354608"/>
                  <a:pt x="255372" y="357254"/>
                  <a:pt x="250079" y="357254"/>
                </a:cubicBezTo>
                <a:lnTo>
                  <a:pt x="93946" y="357254"/>
                </a:lnTo>
                <a:cubicBezTo>
                  <a:pt x="88653" y="357254"/>
                  <a:pt x="84021" y="354608"/>
                  <a:pt x="82036" y="349977"/>
                </a:cubicBezTo>
                <a:cubicBezTo>
                  <a:pt x="74759" y="335422"/>
                  <a:pt x="57558" y="301682"/>
                  <a:pt x="41680" y="284480"/>
                </a:cubicBezTo>
                <a:cubicBezTo>
                  <a:pt x="29110" y="269926"/>
                  <a:pt x="19186" y="253386"/>
                  <a:pt x="11908" y="235523"/>
                </a:cubicBezTo>
                <a:cubicBezTo>
                  <a:pt x="4631" y="216337"/>
                  <a:pt x="662" y="196490"/>
                  <a:pt x="0" y="175981"/>
                </a:cubicBezTo>
                <a:lnTo>
                  <a:pt x="0" y="170027"/>
                </a:lnTo>
                <a:cubicBezTo>
                  <a:pt x="1985" y="76082"/>
                  <a:pt x="78067" y="662"/>
                  <a:pt x="172012" y="0"/>
                </a:cubicBezTo>
                <a:close/>
              </a:path>
            </a:pathLst>
          </a:custGeom>
          <a:solidFill>
            <a:srgbClr val="0097C9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0" name="Freeform: Shape 68">
            <a:extLst>
              <a:ext uri="{FF2B5EF4-FFF2-40B4-BE49-F238E27FC236}">
                <a16:creationId xmlns:a16="http://schemas.microsoft.com/office/drawing/2014/main" id="{31C85F79-2038-429C-8B57-95E25060B098}"/>
              </a:ext>
            </a:extLst>
          </p:cNvPr>
          <p:cNvSpPr/>
          <p:nvPr/>
        </p:nvSpPr>
        <p:spPr>
          <a:xfrm>
            <a:off x="5165505" y="3035853"/>
            <a:ext cx="401343" cy="476091"/>
          </a:xfrm>
          <a:custGeom>
            <a:avLst/>
            <a:gdLst>
              <a:gd name="connsiteX0" fmla="*/ 135757 w 450075"/>
              <a:gd name="connsiteY0" fmla="*/ 227584 h 533898"/>
              <a:gd name="connsiteX1" fmla="*/ 163544 w 450075"/>
              <a:gd name="connsiteY1" fmla="*/ 255371 h 533898"/>
              <a:gd name="connsiteX2" fmla="*/ 135757 w 450075"/>
              <a:gd name="connsiteY2" fmla="*/ 283158 h 533898"/>
              <a:gd name="connsiteX3" fmla="*/ 107970 w 450075"/>
              <a:gd name="connsiteY3" fmla="*/ 255371 h 533898"/>
              <a:gd name="connsiteX4" fmla="*/ 135757 w 450075"/>
              <a:gd name="connsiteY4" fmla="*/ 227584 h 533898"/>
              <a:gd name="connsiteX5" fmla="*/ 126496 w 450075"/>
              <a:gd name="connsiteY5" fmla="*/ 175319 h 533898"/>
              <a:gd name="connsiteX6" fmla="*/ 118557 w 450075"/>
              <a:gd name="connsiteY6" fmla="*/ 191859 h 533898"/>
              <a:gd name="connsiteX7" fmla="*/ 104001 w 450075"/>
              <a:gd name="connsiteY7" fmla="*/ 197814 h 533898"/>
              <a:gd name="connsiteX8" fmla="*/ 86800 w 450075"/>
              <a:gd name="connsiteY8" fmla="*/ 191859 h 533898"/>
              <a:gd name="connsiteX9" fmla="*/ 73568 w 450075"/>
              <a:gd name="connsiteY9" fmla="*/ 205092 h 533898"/>
              <a:gd name="connsiteX10" fmla="*/ 79523 w 450075"/>
              <a:gd name="connsiteY10" fmla="*/ 222293 h 533898"/>
              <a:gd name="connsiteX11" fmla="*/ 73568 w 450075"/>
              <a:gd name="connsiteY11" fmla="*/ 236847 h 533898"/>
              <a:gd name="connsiteX12" fmla="*/ 57029 w 450075"/>
              <a:gd name="connsiteY12" fmla="*/ 244786 h 533898"/>
              <a:gd name="connsiteX13" fmla="*/ 57029 w 450075"/>
              <a:gd name="connsiteY13" fmla="*/ 263311 h 533898"/>
              <a:gd name="connsiteX14" fmla="*/ 73568 w 450075"/>
              <a:gd name="connsiteY14" fmla="*/ 271250 h 533898"/>
              <a:gd name="connsiteX15" fmla="*/ 79523 w 450075"/>
              <a:gd name="connsiteY15" fmla="*/ 285805 h 533898"/>
              <a:gd name="connsiteX16" fmla="*/ 73568 w 450075"/>
              <a:gd name="connsiteY16" fmla="*/ 303006 h 533898"/>
              <a:gd name="connsiteX17" fmla="*/ 86800 w 450075"/>
              <a:gd name="connsiteY17" fmla="*/ 316237 h 533898"/>
              <a:gd name="connsiteX18" fmla="*/ 104001 w 450075"/>
              <a:gd name="connsiteY18" fmla="*/ 310945 h 533898"/>
              <a:gd name="connsiteX19" fmla="*/ 118557 w 450075"/>
              <a:gd name="connsiteY19" fmla="*/ 316899 h 533898"/>
              <a:gd name="connsiteX20" fmla="*/ 126496 w 450075"/>
              <a:gd name="connsiteY20" fmla="*/ 333438 h 533898"/>
              <a:gd name="connsiteX21" fmla="*/ 145020 w 450075"/>
              <a:gd name="connsiteY21" fmla="*/ 333438 h 533898"/>
              <a:gd name="connsiteX22" fmla="*/ 152298 w 450075"/>
              <a:gd name="connsiteY22" fmla="*/ 317561 h 533898"/>
              <a:gd name="connsiteX23" fmla="*/ 166853 w 450075"/>
              <a:gd name="connsiteY23" fmla="*/ 311606 h 533898"/>
              <a:gd name="connsiteX24" fmla="*/ 184054 w 450075"/>
              <a:gd name="connsiteY24" fmla="*/ 317561 h 533898"/>
              <a:gd name="connsiteX25" fmla="*/ 197285 w 450075"/>
              <a:gd name="connsiteY25" fmla="*/ 304329 h 533898"/>
              <a:gd name="connsiteX26" fmla="*/ 191993 w 450075"/>
              <a:gd name="connsiteY26" fmla="*/ 287128 h 533898"/>
              <a:gd name="connsiteX27" fmla="*/ 197947 w 450075"/>
              <a:gd name="connsiteY27" fmla="*/ 272573 h 533898"/>
              <a:gd name="connsiteX28" fmla="*/ 214487 w 450075"/>
              <a:gd name="connsiteY28" fmla="*/ 264634 h 533898"/>
              <a:gd name="connsiteX29" fmla="*/ 215148 w 450075"/>
              <a:gd name="connsiteY29" fmla="*/ 244786 h 533898"/>
              <a:gd name="connsiteX30" fmla="*/ 198609 w 450075"/>
              <a:gd name="connsiteY30" fmla="*/ 236847 h 533898"/>
              <a:gd name="connsiteX31" fmla="*/ 192654 w 450075"/>
              <a:gd name="connsiteY31" fmla="*/ 222293 h 533898"/>
              <a:gd name="connsiteX32" fmla="*/ 198609 w 450075"/>
              <a:gd name="connsiteY32" fmla="*/ 205092 h 533898"/>
              <a:gd name="connsiteX33" fmla="*/ 185377 w 450075"/>
              <a:gd name="connsiteY33" fmla="*/ 191859 h 533898"/>
              <a:gd name="connsiteX34" fmla="*/ 168176 w 450075"/>
              <a:gd name="connsiteY34" fmla="*/ 197814 h 533898"/>
              <a:gd name="connsiteX35" fmla="*/ 153621 w 450075"/>
              <a:gd name="connsiteY35" fmla="*/ 191859 h 533898"/>
              <a:gd name="connsiteX36" fmla="*/ 145682 w 450075"/>
              <a:gd name="connsiteY36" fmla="*/ 175319 h 533898"/>
              <a:gd name="connsiteX37" fmla="*/ 219117 w 450075"/>
              <a:gd name="connsiteY37" fmla="*/ 93283 h 533898"/>
              <a:gd name="connsiteX38" fmla="*/ 246904 w 450075"/>
              <a:gd name="connsiteY38" fmla="*/ 121070 h 533898"/>
              <a:gd name="connsiteX39" fmla="*/ 219117 w 450075"/>
              <a:gd name="connsiteY39" fmla="*/ 148857 h 533898"/>
              <a:gd name="connsiteX40" fmla="*/ 191330 w 450075"/>
              <a:gd name="connsiteY40" fmla="*/ 121070 h 533898"/>
              <a:gd name="connsiteX41" fmla="*/ 219117 w 450075"/>
              <a:gd name="connsiteY41" fmla="*/ 93283 h 533898"/>
              <a:gd name="connsiteX42" fmla="*/ 209855 w 450075"/>
              <a:gd name="connsiteY42" fmla="*/ 41680 h 533898"/>
              <a:gd name="connsiteX43" fmla="*/ 201916 w 450075"/>
              <a:gd name="connsiteY43" fmla="*/ 58219 h 533898"/>
              <a:gd name="connsiteX44" fmla="*/ 187362 w 450075"/>
              <a:gd name="connsiteY44" fmla="*/ 64173 h 533898"/>
              <a:gd name="connsiteX45" fmla="*/ 170160 w 450075"/>
              <a:gd name="connsiteY45" fmla="*/ 58219 h 533898"/>
              <a:gd name="connsiteX46" fmla="*/ 156929 w 450075"/>
              <a:gd name="connsiteY46" fmla="*/ 71451 h 533898"/>
              <a:gd name="connsiteX47" fmla="*/ 162222 w 450075"/>
              <a:gd name="connsiteY47" fmla="*/ 88652 h 533898"/>
              <a:gd name="connsiteX48" fmla="*/ 156267 w 450075"/>
              <a:gd name="connsiteY48" fmla="*/ 103207 h 533898"/>
              <a:gd name="connsiteX49" fmla="*/ 139728 w 450075"/>
              <a:gd name="connsiteY49" fmla="*/ 111146 h 533898"/>
              <a:gd name="connsiteX50" fmla="*/ 139728 w 450075"/>
              <a:gd name="connsiteY50" fmla="*/ 129670 h 533898"/>
              <a:gd name="connsiteX51" fmla="*/ 156267 w 450075"/>
              <a:gd name="connsiteY51" fmla="*/ 137609 h 533898"/>
              <a:gd name="connsiteX52" fmla="*/ 162222 w 450075"/>
              <a:gd name="connsiteY52" fmla="*/ 152164 h 533898"/>
              <a:gd name="connsiteX53" fmla="*/ 156267 w 450075"/>
              <a:gd name="connsiteY53" fmla="*/ 169365 h 533898"/>
              <a:gd name="connsiteX54" fmla="*/ 169499 w 450075"/>
              <a:gd name="connsiteY54" fmla="*/ 182597 h 533898"/>
              <a:gd name="connsiteX55" fmla="*/ 186700 w 450075"/>
              <a:gd name="connsiteY55" fmla="*/ 176642 h 533898"/>
              <a:gd name="connsiteX56" fmla="*/ 201255 w 450075"/>
              <a:gd name="connsiteY56" fmla="*/ 182597 h 533898"/>
              <a:gd name="connsiteX57" fmla="*/ 209194 w 450075"/>
              <a:gd name="connsiteY57" fmla="*/ 199137 h 533898"/>
              <a:gd name="connsiteX58" fmla="*/ 227718 w 450075"/>
              <a:gd name="connsiteY58" fmla="*/ 199137 h 533898"/>
              <a:gd name="connsiteX59" fmla="*/ 235657 w 450075"/>
              <a:gd name="connsiteY59" fmla="*/ 183258 h 533898"/>
              <a:gd name="connsiteX60" fmla="*/ 250212 w 450075"/>
              <a:gd name="connsiteY60" fmla="*/ 177304 h 533898"/>
              <a:gd name="connsiteX61" fmla="*/ 267413 w 450075"/>
              <a:gd name="connsiteY61" fmla="*/ 183258 h 533898"/>
              <a:gd name="connsiteX62" fmla="*/ 280645 w 450075"/>
              <a:gd name="connsiteY62" fmla="*/ 170027 h 533898"/>
              <a:gd name="connsiteX63" fmla="*/ 274691 w 450075"/>
              <a:gd name="connsiteY63" fmla="*/ 152826 h 533898"/>
              <a:gd name="connsiteX64" fmla="*/ 281306 w 450075"/>
              <a:gd name="connsiteY64" fmla="*/ 138271 h 533898"/>
              <a:gd name="connsiteX65" fmla="*/ 297846 w 450075"/>
              <a:gd name="connsiteY65" fmla="*/ 130332 h 533898"/>
              <a:gd name="connsiteX66" fmla="*/ 297846 w 450075"/>
              <a:gd name="connsiteY66" fmla="*/ 110484 h 533898"/>
              <a:gd name="connsiteX67" fmla="*/ 281306 w 450075"/>
              <a:gd name="connsiteY67" fmla="*/ 102545 h 533898"/>
              <a:gd name="connsiteX68" fmla="*/ 275352 w 450075"/>
              <a:gd name="connsiteY68" fmla="*/ 87990 h 533898"/>
              <a:gd name="connsiteX69" fmla="*/ 281306 w 450075"/>
              <a:gd name="connsiteY69" fmla="*/ 70789 h 533898"/>
              <a:gd name="connsiteX70" fmla="*/ 268075 w 450075"/>
              <a:gd name="connsiteY70" fmla="*/ 57558 h 533898"/>
              <a:gd name="connsiteX71" fmla="*/ 250874 w 450075"/>
              <a:gd name="connsiteY71" fmla="*/ 63512 h 533898"/>
              <a:gd name="connsiteX72" fmla="*/ 236319 w 450075"/>
              <a:gd name="connsiteY72" fmla="*/ 57558 h 533898"/>
              <a:gd name="connsiteX73" fmla="*/ 228380 w 450075"/>
              <a:gd name="connsiteY73" fmla="*/ 41680 h 533898"/>
              <a:gd name="connsiteX74" fmla="*/ 198939 w 450075"/>
              <a:gd name="connsiteY74" fmla="*/ 0 h 533898"/>
              <a:gd name="connsiteX75" fmla="*/ 300492 w 450075"/>
              <a:gd name="connsiteY75" fmla="*/ 27786 h 533898"/>
              <a:gd name="connsiteX76" fmla="*/ 397745 w 450075"/>
              <a:gd name="connsiteY76" fmla="*/ 206415 h 533898"/>
              <a:gd name="connsiteX77" fmla="*/ 397745 w 450075"/>
              <a:gd name="connsiteY77" fmla="*/ 209723 h 533898"/>
              <a:gd name="connsiteX78" fmla="*/ 443394 w 450075"/>
              <a:gd name="connsiteY78" fmla="*/ 289112 h 533898"/>
              <a:gd name="connsiteX79" fmla="*/ 426854 w 450075"/>
              <a:gd name="connsiteY79" fmla="*/ 335423 h 533898"/>
              <a:gd name="connsiteX80" fmla="*/ 397745 w 450075"/>
              <a:gd name="connsiteY80" fmla="*/ 335423 h 533898"/>
              <a:gd name="connsiteX81" fmla="*/ 397745 w 450075"/>
              <a:gd name="connsiteY81" fmla="*/ 375118 h 533898"/>
              <a:gd name="connsiteX82" fmla="*/ 375251 w 450075"/>
              <a:gd name="connsiteY82" fmla="*/ 431353 h 533898"/>
              <a:gd name="connsiteX83" fmla="*/ 319678 w 450075"/>
              <a:gd name="connsiteY83" fmla="*/ 454508 h 533898"/>
              <a:gd name="connsiteX84" fmla="*/ 287261 w 450075"/>
              <a:gd name="connsiteY84" fmla="*/ 454508 h 533898"/>
              <a:gd name="connsiteX85" fmla="*/ 287261 w 450075"/>
              <a:gd name="connsiteY85" fmla="*/ 533898 h 533898"/>
              <a:gd name="connsiteX86" fmla="*/ 78200 w 450075"/>
              <a:gd name="connsiteY86" fmla="*/ 533898 h 533898"/>
              <a:gd name="connsiteX87" fmla="*/ 78200 w 450075"/>
              <a:gd name="connsiteY87" fmla="*/ 366518 h 533898"/>
              <a:gd name="connsiteX88" fmla="*/ 133 w 450075"/>
              <a:gd name="connsiteY88" fmla="*/ 206415 h 533898"/>
              <a:gd name="connsiteX89" fmla="*/ 97385 w 450075"/>
              <a:gd name="connsiteY89" fmla="*/ 27786 h 533898"/>
              <a:gd name="connsiteX90" fmla="*/ 198939 w 450075"/>
              <a:gd name="connsiteY90" fmla="*/ 0 h 53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0075" h="533898">
                <a:moveTo>
                  <a:pt x="135757" y="227584"/>
                </a:moveTo>
                <a:cubicBezTo>
                  <a:pt x="151103" y="227584"/>
                  <a:pt x="163544" y="240024"/>
                  <a:pt x="163544" y="255371"/>
                </a:cubicBezTo>
                <a:cubicBezTo>
                  <a:pt x="163544" y="270717"/>
                  <a:pt x="151103" y="283158"/>
                  <a:pt x="135757" y="283158"/>
                </a:cubicBezTo>
                <a:cubicBezTo>
                  <a:pt x="120410" y="283158"/>
                  <a:pt x="107970" y="270717"/>
                  <a:pt x="107970" y="255371"/>
                </a:cubicBezTo>
                <a:cubicBezTo>
                  <a:pt x="107970" y="240024"/>
                  <a:pt x="120410" y="227584"/>
                  <a:pt x="135757" y="227584"/>
                </a:cubicBezTo>
                <a:close/>
                <a:moveTo>
                  <a:pt x="126496" y="175319"/>
                </a:moveTo>
                <a:lnTo>
                  <a:pt x="118557" y="191859"/>
                </a:lnTo>
                <a:cubicBezTo>
                  <a:pt x="113263" y="193182"/>
                  <a:pt x="108632" y="195168"/>
                  <a:pt x="104001" y="197814"/>
                </a:cubicBezTo>
                <a:lnTo>
                  <a:pt x="86800" y="191859"/>
                </a:lnTo>
                <a:lnTo>
                  <a:pt x="73568" y="205092"/>
                </a:lnTo>
                <a:lnTo>
                  <a:pt x="79523" y="222293"/>
                </a:lnTo>
                <a:cubicBezTo>
                  <a:pt x="76876" y="226924"/>
                  <a:pt x="74892" y="231555"/>
                  <a:pt x="73568" y="236847"/>
                </a:cubicBezTo>
                <a:lnTo>
                  <a:pt x="57029" y="244786"/>
                </a:lnTo>
                <a:lnTo>
                  <a:pt x="57029" y="263311"/>
                </a:lnTo>
                <a:lnTo>
                  <a:pt x="73568" y="271250"/>
                </a:lnTo>
                <a:cubicBezTo>
                  <a:pt x="74892" y="276542"/>
                  <a:pt x="76876" y="281173"/>
                  <a:pt x="79523" y="285805"/>
                </a:cubicBezTo>
                <a:lnTo>
                  <a:pt x="73568" y="303006"/>
                </a:lnTo>
                <a:lnTo>
                  <a:pt x="86800" y="316237"/>
                </a:lnTo>
                <a:lnTo>
                  <a:pt x="104001" y="310945"/>
                </a:lnTo>
                <a:cubicBezTo>
                  <a:pt x="108632" y="313591"/>
                  <a:pt x="113263" y="315576"/>
                  <a:pt x="118557" y="316899"/>
                </a:cubicBezTo>
                <a:lnTo>
                  <a:pt x="126496" y="333438"/>
                </a:lnTo>
                <a:lnTo>
                  <a:pt x="145020" y="333438"/>
                </a:lnTo>
                <a:lnTo>
                  <a:pt x="152298" y="317561"/>
                </a:lnTo>
                <a:cubicBezTo>
                  <a:pt x="157590" y="316237"/>
                  <a:pt x="162222" y="314253"/>
                  <a:pt x="166853" y="311606"/>
                </a:cubicBezTo>
                <a:lnTo>
                  <a:pt x="184054" y="317561"/>
                </a:lnTo>
                <a:lnTo>
                  <a:pt x="197285" y="304329"/>
                </a:lnTo>
                <a:lnTo>
                  <a:pt x="191993" y="287128"/>
                </a:lnTo>
                <a:cubicBezTo>
                  <a:pt x="194639" y="282497"/>
                  <a:pt x="196624" y="277866"/>
                  <a:pt x="197947" y="272573"/>
                </a:cubicBezTo>
                <a:lnTo>
                  <a:pt x="214487" y="264634"/>
                </a:lnTo>
                <a:lnTo>
                  <a:pt x="215148" y="244786"/>
                </a:lnTo>
                <a:lnTo>
                  <a:pt x="198609" y="236847"/>
                </a:lnTo>
                <a:cubicBezTo>
                  <a:pt x="197285" y="231555"/>
                  <a:pt x="195301" y="226924"/>
                  <a:pt x="192654" y="222293"/>
                </a:cubicBezTo>
                <a:lnTo>
                  <a:pt x="198609" y="205092"/>
                </a:lnTo>
                <a:lnTo>
                  <a:pt x="185377" y="191859"/>
                </a:lnTo>
                <a:lnTo>
                  <a:pt x="168176" y="197814"/>
                </a:lnTo>
                <a:cubicBezTo>
                  <a:pt x="163545" y="195168"/>
                  <a:pt x="158914" y="193182"/>
                  <a:pt x="153621" y="191859"/>
                </a:cubicBezTo>
                <a:lnTo>
                  <a:pt x="145682" y="175319"/>
                </a:lnTo>
                <a:close/>
                <a:moveTo>
                  <a:pt x="219117" y="93283"/>
                </a:moveTo>
                <a:cubicBezTo>
                  <a:pt x="234334" y="93283"/>
                  <a:pt x="246904" y="105853"/>
                  <a:pt x="246904" y="121070"/>
                </a:cubicBezTo>
                <a:cubicBezTo>
                  <a:pt x="246904" y="136287"/>
                  <a:pt x="234334" y="148857"/>
                  <a:pt x="219117" y="148857"/>
                </a:cubicBezTo>
                <a:cubicBezTo>
                  <a:pt x="203900" y="148857"/>
                  <a:pt x="191330" y="136287"/>
                  <a:pt x="191330" y="121070"/>
                </a:cubicBezTo>
                <a:cubicBezTo>
                  <a:pt x="191330" y="105853"/>
                  <a:pt x="203900" y="93283"/>
                  <a:pt x="219117" y="93283"/>
                </a:cubicBezTo>
                <a:close/>
                <a:moveTo>
                  <a:pt x="209855" y="41680"/>
                </a:moveTo>
                <a:lnTo>
                  <a:pt x="201916" y="58219"/>
                </a:lnTo>
                <a:cubicBezTo>
                  <a:pt x="196624" y="59542"/>
                  <a:pt x="191993" y="61527"/>
                  <a:pt x="187362" y="64173"/>
                </a:cubicBezTo>
                <a:lnTo>
                  <a:pt x="170160" y="58219"/>
                </a:lnTo>
                <a:lnTo>
                  <a:pt x="156929" y="71451"/>
                </a:lnTo>
                <a:lnTo>
                  <a:pt x="162222" y="88652"/>
                </a:lnTo>
                <a:cubicBezTo>
                  <a:pt x="159575" y="93283"/>
                  <a:pt x="157590" y="97914"/>
                  <a:pt x="156267" y="103207"/>
                </a:cubicBezTo>
                <a:lnTo>
                  <a:pt x="139728" y="111146"/>
                </a:lnTo>
                <a:lnTo>
                  <a:pt x="139728" y="129670"/>
                </a:lnTo>
                <a:lnTo>
                  <a:pt x="156267" y="137609"/>
                </a:lnTo>
                <a:cubicBezTo>
                  <a:pt x="157590" y="142902"/>
                  <a:pt x="159575" y="147533"/>
                  <a:pt x="162222" y="152164"/>
                </a:cubicBezTo>
                <a:lnTo>
                  <a:pt x="156267" y="169365"/>
                </a:lnTo>
                <a:lnTo>
                  <a:pt x="169499" y="182597"/>
                </a:lnTo>
                <a:lnTo>
                  <a:pt x="186700" y="176642"/>
                </a:lnTo>
                <a:cubicBezTo>
                  <a:pt x="191331" y="179289"/>
                  <a:pt x="195962" y="181274"/>
                  <a:pt x="201255" y="182597"/>
                </a:cubicBezTo>
                <a:lnTo>
                  <a:pt x="209194" y="199137"/>
                </a:lnTo>
                <a:lnTo>
                  <a:pt x="227718" y="199137"/>
                </a:lnTo>
                <a:lnTo>
                  <a:pt x="235657" y="183258"/>
                </a:lnTo>
                <a:cubicBezTo>
                  <a:pt x="240950" y="181935"/>
                  <a:pt x="245581" y="179950"/>
                  <a:pt x="250212" y="177304"/>
                </a:cubicBezTo>
                <a:lnTo>
                  <a:pt x="267413" y="183258"/>
                </a:lnTo>
                <a:lnTo>
                  <a:pt x="280645" y="170027"/>
                </a:lnTo>
                <a:lnTo>
                  <a:pt x="274691" y="152826"/>
                </a:lnTo>
                <a:cubicBezTo>
                  <a:pt x="277337" y="148194"/>
                  <a:pt x="279983" y="143563"/>
                  <a:pt x="281306" y="138271"/>
                </a:cubicBezTo>
                <a:lnTo>
                  <a:pt x="297846" y="130332"/>
                </a:lnTo>
                <a:lnTo>
                  <a:pt x="297846" y="110484"/>
                </a:lnTo>
                <a:lnTo>
                  <a:pt x="281306" y="102545"/>
                </a:lnTo>
                <a:cubicBezTo>
                  <a:pt x="279983" y="97253"/>
                  <a:pt x="277998" y="92622"/>
                  <a:pt x="275352" y="87990"/>
                </a:cubicBezTo>
                <a:lnTo>
                  <a:pt x="281306" y="70789"/>
                </a:lnTo>
                <a:lnTo>
                  <a:pt x="268075" y="57558"/>
                </a:lnTo>
                <a:lnTo>
                  <a:pt x="250874" y="63512"/>
                </a:lnTo>
                <a:cubicBezTo>
                  <a:pt x="246242" y="60866"/>
                  <a:pt x="241611" y="58881"/>
                  <a:pt x="236319" y="57558"/>
                </a:cubicBezTo>
                <a:lnTo>
                  <a:pt x="228380" y="41680"/>
                </a:lnTo>
                <a:close/>
                <a:moveTo>
                  <a:pt x="198939" y="0"/>
                </a:moveTo>
                <a:cubicBezTo>
                  <a:pt x="234003" y="0"/>
                  <a:pt x="269067" y="9262"/>
                  <a:pt x="300492" y="27786"/>
                </a:cubicBezTo>
                <a:cubicBezTo>
                  <a:pt x="363343" y="65497"/>
                  <a:pt x="400391" y="133640"/>
                  <a:pt x="397745" y="206415"/>
                </a:cubicBezTo>
                <a:lnTo>
                  <a:pt x="397745" y="209723"/>
                </a:lnTo>
                <a:lnTo>
                  <a:pt x="443394" y="289112"/>
                </a:lnTo>
                <a:cubicBezTo>
                  <a:pt x="459272" y="313591"/>
                  <a:pt x="444056" y="333438"/>
                  <a:pt x="426854" y="335423"/>
                </a:cubicBezTo>
                <a:lnTo>
                  <a:pt x="397745" y="335423"/>
                </a:lnTo>
                <a:lnTo>
                  <a:pt x="397745" y="375118"/>
                </a:lnTo>
                <a:cubicBezTo>
                  <a:pt x="397745" y="396289"/>
                  <a:pt x="389806" y="416136"/>
                  <a:pt x="375251" y="431353"/>
                </a:cubicBezTo>
                <a:cubicBezTo>
                  <a:pt x="360696" y="445907"/>
                  <a:pt x="340849" y="454508"/>
                  <a:pt x="319678" y="454508"/>
                </a:cubicBezTo>
                <a:lnTo>
                  <a:pt x="287261" y="454508"/>
                </a:lnTo>
                <a:lnTo>
                  <a:pt x="287261" y="533898"/>
                </a:lnTo>
                <a:lnTo>
                  <a:pt x="78200" y="533898"/>
                </a:lnTo>
                <a:lnTo>
                  <a:pt x="78200" y="366518"/>
                </a:lnTo>
                <a:cubicBezTo>
                  <a:pt x="28581" y="328146"/>
                  <a:pt x="133" y="269265"/>
                  <a:pt x="133" y="206415"/>
                </a:cubicBezTo>
                <a:cubicBezTo>
                  <a:pt x="-2513" y="133640"/>
                  <a:pt x="34535" y="64835"/>
                  <a:pt x="97385" y="27786"/>
                </a:cubicBezTo>
                <a:cubicBezTo>
                  <a:pt x="128811" y="9262"/>
                  <a:pt x="163875" y="0"/>
                  <a:pt x="198939" y="0"/>
                </a:cubicBezTo>
                <a:close/>
              </a:path>
            </a:pathLst>
          </a:custGeom>
          <a:solidFill>
            <a:srgbClr val="ED8E4A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1" name="Freeform: Shape 65">
            <a:extLst>
              <a:ext uri="{FF2B5EF4-FFF2-40B4-BE49-F238E27FC236}">
                <a16:creationId xmlns:a16="http://schemas.microsoft.com/office/drawing/2014/main" id="{3330EE51-0D98-4C11-BBBE-C11D320FBE00}"/>
              </a:ext>
            </a:extLst>
          </p:cNvPr>
          <p:cNvSpPr/>
          <p:nvPr/>
        </p:nvSpPr>
        <p:spPr>
          <a:xfrm>
            <a:off x="5133171" y="4582990"/>
            <a:ext cx="466062" cy="466063"/>
          </a:xfrm>
          <a:custGeom>
            <a:avLst/>
            <a:gdLst>
              <a:gd name="connsiteX0" fmla="*/ 251403 w 522652"/>
              <a:gd name="connsiteY0" fmla="*/ 112469 h 522652"/>
              <a:gd name="connsiteX1" fmla="*/ 326162 w 522652"/>
              <a:gd name="connsiteY1" fmla="*/ 130993 h 522652"/>
              <a:gd name="connsiteX2" fmla="*/ 296390 w 522652"/>
              <a:gd name="connsiteY2" fmla="*/ 160765 h 522652"/>
              <a:gd name="connsiteX3" fmla="*/ 251403 w 522652"/>
              <a:gd name="connsiteY3" fmla="*/ 152164 h 522652"/>
              <a:gd name="connsiteX4" fmla="*/ 132317 w 522652"/>
              <a:gd name="connsiteY4" fmla="*/ 271250 h 522652"/>
              <a:gd name="connsiteX5" fmla="*/ 251403 w 522652"/>
              <a:gd name="connsiteY5" fmla="*/ 390335 h 522652"/>
              <a:gd name="connsiteX6" fmla="*/ 370488 w 522652"/>
              <a:gd name="connsiteY6" fmla="*/ 271250 h 522652"/>
              <a:gd name="connsiteX7" fmla="*/ 361887 w 522652"/>
              <a:gd name="connsiteY7" fmla="*/ 226262 h 522652"/>
              <a:gd name="connsiteX8" fmla="*/ 391658 w 522652"/>
              <a:gd name="connsiteY8" fmla="*/ 196491 h 522652"/>
              <a:gd name="connsiteX9" fmla="*/ 410183 w 522652"/>
              <a:gd name="connsiteY9" fmla="*/ 271250 h 522652"/>
              <a:gd name="connsiteX10" fmla="*/ 251403 w 522652"/>
              <a:gd name="connsiteY10" fmla="*/ 430030 h 522652"/>
              <a:gd name="connsiteX11" fmla="*/ 92622 w 522652"/>
              <a:gd name="connsiteY11" fmla="*/ 271250 h 522652"/>
              <a:gd name="connsiteX12" fmla="*/ 251403 w 522652"/>
              <a:gd name="connsiteY12" fmla="*/ 112469 h 522652"/>
              <a:gd name="connsiteX13" fmla="*/ 251402 w 522652"/>
              <a:gd name="connsiteY13" fmla="*/ 19848 h 522652"/>
              <a:gd name="connsiteX14" fmla="*/ 369826 w 522652"/>
              <a:gd name="connsiteY14" fmla="*/ 48958 h 522652"/>
              <a:gd name="connsiteX15" fmla="*/ 365194 w 522652"/>
              <a:gd name="connsiteY15" fmla="*/ 53589 h 522652"/>
              <a:gd name="connsiteX16" fmla="*/ 355932 w 522652"/>
              <a:gd name="connsiteY16" fmla="*/ 62851 h 522652"/>
              <a:gd name="connsiteX17" fmla="*/ 357917 w 522652"/>
              <a:gd name="connsiteY17" fmla="*/ 76082 h 522652"/>
              <a:gd name="connsiteX18" fmla="*/ 359240 w 522652"/>
              <a:gd name="connsiteY18" fmla="*/ 89314 h 522652"/>
              <a:gd name="connsiteX19" fmla="*/ 251402 w 522652"/>
              <a:gd name="connsiteY19" fmla="*/ 59543 h 522652"/>
              <a:gd name="connsiteX20" fmla="*/ 39695 w 522652"/>
              <a:gd name="connsiteY20" fmla="*/ 271250 h 522652"/>
              <a:gd name="connsiteX21" fmla="*/ 251402 w 522652"/>
              <a:gd name="connsiteY21" fmla="*/ 482957 h 522652"/>
              <a:gd name="connsiteX22" fmla="*/ 463109 w 522652"/>
              <a:gd name="connsiteY22" fmla="*/ 271250 h 522652"/>
              <a:gd name="connsiteX23" fmla="*/ 433337 w 522652"/>
              <a:gd name="connsiteY23" fmla="*/ 163412 h 522652"/>
              <a:gd name="connsiteX24" fmla="*/ 447231 w 522652"/>
              <a:gd name="connsiteY24" fmla="*/ 165397 h 522652"/>
              <a:gd name="connsiteX25" fmla="*/ 459801 w 522652"/>
              <a:gd name="connsiteY25" fmla="*/ 166720 h 522652"/>
              <a:gd name="connsiteX26" fmla="*/ 468401 w 522652"/>
              <a:gd name="connsiteY26" fmla="*/ 157458 h 522652"/>
              <a:gd name="connsiteX27" fmla="*/ 473032 w 522652"/>
              <a:gd name="connsiteY27" fmla="*/ 153489 h 522652"/>
              <a:gd name="connsiteX28" fmla="*/ 502804 w 522652"/>
              <a:gd name="connsiteY28" fmla="*/ 271250 h 522652"/>
              <a:gd name="connsiteX29" fmla="*/ 251402 w 522652"/>
              <a:gd name="connsiteY29" fmla="*/ 522652 h 522652"/>
              <a:gd name="connsiteX30" fmla="*/ 0 w 522652"/>
              <a:gd name="connsiteY30" fmla="*/ 271250 h 522652"/>
              <a:gd name="connsiteX31" fmla="*/ 251402 w 522652"/>
              <a:gd name="connsiteY31" fmla="*/ 19848 h 522652"/>
              <a:gd name="connsiteX32" fmla="*/ 456493 w 522652"/>
              <a:gd name="connsiteY32" fmla="*/ 0 h 522652"/>
              <a:gd name="connsiteX33" fmla="*/ 463109 w 522652"/>
              <a:gd name="connsiteY33" fmla="*/ 59542 h 522652"/>
              <a:gd name="connsiteX34" fmla="*/ 522652 w 522652"/>
              <a:gd name="connsiteY34" fmla="*/ 66158 h 522652"/>
              <a:gd name="connsiteX35" fmla="*/ 449878 w 522652"/>
              <a:gd name="connsiteY35" fmla="*/ 138933 h 522652"/>
              <a:gd name="connsiteX36" fmla="*/ 415475 w 522652"/>
              <a:gd name="connsiteY36" fmla="*/ 134964 h 522652"/>
              <a:gd name="connsiteX37" fmla="*/ 309622 w 522652"/>
              <a:gd name="connsiteY37" fmla="*/ 240817 h 522652"/>
              <a:gd name="connsiteX38" fmla="*/ 316899 w 522652"/>
              <a:gd name="connsiteY38" fmla="*/ 271250 h 522652"/>
              <a:gd name="connsiteX39" fmla="*/ 250740 w 522652"/>
              <a:gd name="connsiteY39" fmla="*/ 337408 h 522652"/>
              <a:gd name="connsiteX40" fmla="*/ 184582 w 522652"/>
              <a:gd name="connsiteY40" fmla="*/ 271250 h 522652"/>
              <a:gd name="connsiteX41" fmla="*/ 250740 w 522652"/>
              <a:gd name="connsiteY41" fmla="*/ 205092 h 522652"/>
              <a:gd name="connsiteX42" fmla="*/ 281836 w 522652"/>
              <a:gd name="connsiteY42" fmla="*/ 213031 h 522652"/>
              <a:gd name="connsiteX43" fmla="*/ 387689 w 522652"/>
              <a:gd name="connsiteY43" fmla="*/ 107176 h 522652"/>
              <a:gd name="connsiteX44" fmla="*/ 383719 w 522652"/>
              <a:gd name="connsiteY44" fmla="*/ 72774 h 52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22652" h="522652">
                <a:moveTo>
                  <a:pt x="251403" y="112469"/>
                </a:moveTo>
                <a:cubicBezTo>
                  <a:pt x="278528" y="112469"/>
                  <a:pt x="303668" y="119085"/>
                  <a:pt x="326162" y="130993"/>
                </a:cubicBezTo>
                <a:lnTo>
                  <a:pt x="296390" y="160765"/>
                </a:lnTo>
                <a:cubicBezTo>
                  <a:pt x="282497" y="155472"/>
                  <a:pt x="267281" y="152164"/>
                  <a:pt x="251403" y="152164"/>
                </a:cubicBezTo>
                <a:cubicBezTo>
                  <a:pt x="185906" y="152164"/>
                  <a:pt x="132317" y="205753"/>
                  <a:pt x="132317" y="271250"/>
                </a:cubicBezTo>
                <a:cubicBezTo>
                  <a:pt x="132317" y="336746"/>
                  <a:pt x="185906" y="390335"/>
                  <a:pt x="251403" y="390335"/>
                </a:cubicBezTo>
                <a:cubicBezTo>
                  <a:pt x="316899" y="390335"/>
                  <a:pt x="370488" y="336746"/>
                  <a:pt x="370488" y="271250"/>
                </a:cubicBezTo>
                <a:cubicBezTo>
                  <a:pt x="370488" y="255372"/>
                  <a:pt x="367841" y="240155"/>
                  <a:pt x="361887" y="226262"/>
                </a:cubicBezTo>
                <a:lnTo>
                  <a:pt x="391658" y="196491"/>
                </a:lnTo>
                <a:cubicBezTo>
                  <a:pt x="403567" y="218985"/>
                  <a:pt x="410183" y="244125"/>
                  <a:pt x="410183" y="271250"/>
                </a:cubicBezTo>
                <a:cubicBezTo>
                  <a:pt x="410183" y="358579"/>
                  <a:pt x="338732" y="430030"/>
                  <a:pt x="251403" y="430030"/>
                </a:cubicBezTo>
                <a:cubicBezTo>
                  <a:pt x="164073" y="430030"/>
                  <a:pt x="92622" y="358579"/>
                  <a:pt x="92622" y="271250"/>
                </a:cubicBezTo>
                <a:cubicBezTo>
                  <a:pt x="92622" y="183920"/>
                  <a:pt x="164073" y="112469"/>
                  <a:pt x="251403" y="112469"/>
                </a:cubicBezTo>
                <a:close/>
                <a:moveTo>
                  <a:pt x="251402" y="19848"/>
                </a:moveTo>
                <a:cubicBezTo>
                  <a:pt x="294405" y="19848"/>
                  <a:pt x="334100" y="30433"/>
                  <a:pt x="369826" y="48958"/>
                </a:cubicBezTo>
                <a:lnTo>
                  <a:pt x="365194" y="53589"/>
                </a:lnTo>
                <a:lnTo>
                  <a:pt x="355932" y="62851"/>
                </a:lnTo>
                <a:lnTo>
                  <a:pt x="357917" y="76082"/>
                </a:lnTo>
                <a:lnTo>
                  <a:pt x="359240" y="89314"/>
                </a:lnTo>
                <a:cubicBezTo>
                  <a:pt x="327484" y="70128"/>
                  <a:pt x="290436" y="59543"/>
                  <a:pt x="251402" y="59543"/>
                </a:cubicBezTo>
                <a:cubicBezTo>
                  <a:pt x="134964" y="59543"/>
                  <a:pt x="39695" y="154812"/>
                  <a:pt x="39695" y="271250"/>
                </a:cubicBezTo>
                <a:cubicBezTo>
                  <a:pt x="39695" y="387689"/>
                  <a:pt x="134964" y="482957"/>
                  <a:pt x="251402" y="482957"/>
                </a:cubicBezTo>
                <a:cubicBezTo>
                  <a:pt x="367841" y="482957"/>
                  <a:pt x="463109" y="387689"/>
                  <a:pt x="463109" y="271250"/>
                </a:cubicBezTo>
                <a:cubicBezTo>
                  <a:pt x="463109" y="231555"/>
                  <a:pt x="451862" y="195168"/>
                  <a:pt x="433337" y="163412"/>
                </a:cubicBezTo>
                <a:lnTo>
                  <a:pt x="447231" y="165397"/>
                </a:lnTo>
                <a:lnTo>
                  <a:pt x="459801" y="166720"/>
                </a:lnTo>
                <a:lnTo>
                  <a:pt x="468401" y="157458"/>
                </a:lnTo>
                <a:lnTo>
                  <a:pt x="473032" y="153489"/>
                </a:lnTo>
                <a:cubicBezTo>
                  <a:pt x="492218" y="188552"/>
                  <a:pt x="502804" y="228247"/>
                  <a:pt x="502804" y="271250"/>
                </a:cubicBezTo>
                <a:cubicBezTo>
                  <a:pt x="502804" y="410183"/>
                  <a:pt x="390335" y="522652"/>
                  <a:pt x="251402" y="522652"/>
                </a:cubicBezTo>
                <a:cubicBezTo>
                  <a:pt x="112469" y="522652"/>
                  <a:pt x="0" y="410183"/>
                  <a:pt x="0" y="271250"/>
                </a:cubicBezTo>
                <a:cubicBezTo>
                  <a:pt x="0" y="132317"/>
                  <a:pt x="112469" y="19848"/>
                  <a:pt x="251402" y="19848"/>
                </a:cubicBezTo>
                <a:close/>
                <a:moveTo>
                  <a:pt x="456493" y="0"/>
                </a:moveTo>
                <a:lnTo>
                  <a:pt x="463109" y="59542"/>
                </a:lnTo>
                <a:lnTo>
                  <a:pt x="522652" y="66158"/>
                </a:lnTo>
                <a:lnTo>
                  <a:pt x="449878" y="138933"/>
                </a:lnTo>
                <a:lnTo>
                  <a:pt x="415475" y="134964"/>
                </a:lnTo>
                <a:lnTo>
                  <a:pt x="309622" y="240817"/>
                </a:lnTo>
                <a:cubicBezTo>
                  <a:pt x="314253" y="250079"/>
                  <a:pt x="316899" y="260003"/>
                  <a:pt x="316899" y="271250"/>
                </a:cubicBezTo>
                <a:cubicBezTo>
                  <a:pt x="316899" y="307637"/>
                  <a:pt x="287128" y="337408"/>
                  <a:pt x="250740" y="337408"/>
                </a:cubicBezTo>
                <a:cubicBezTo>
                  <a:pt x="214353" y="337408"/>
                  <a:pt x="184582" y="307637"/>
                  <a:pt x="184582" y="271250"/>
                </a:cubicBezTo>
                <a:cubicBezTo>
                  <a:pt x="184582" y="234863"/>
                  <a:pt x="214353" y="205092"/>
                  <a:pt x="250740" y="205092"/>
                </a:cubicBezTo>
                <a:cubicBezTo>
                  <a:pt x="261987" y="205092"/>
                  <a:pt x="272573" y="208399"/>
                  <a:pt x="281836" y="213031"/>
                </a:cubicBezTo>
                <a:lnTo>
                  <a:pt x="387689" y="107176"/>
                </a:lnTo>
                <a:lnTo>
                  <a:pt x="383719" y="72774"/>
                </a:lnTo>
                <a:close/>
              </a:path>
            </a:pathLst>
          </a:custGeom>
          <a:solidFill>
            <a:srgbClr val="E54F40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85383" y="1672471"/>
            <a:ext cx="9813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ISO 9001:2015.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73980" y="5798116"/>
            <a:ext cx="23280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лицензия Министерства образования и науки Республики Казахстан № KZ18LAA00006861</a:t>
            </a:r>
          </a:p>
        </p:txBody>
      </p:sp>
      <p:pic>
        <p:nvPicPr>
          <p:cNvPr id="11266" name="Picture 2" descr="https://upload.wikimedia.org/wikipedia/commons/thumb/1/12/%D0%A0%D0%B5%D0%B3%D0%B8%D0%BE%D0%BD%D1%8B_%D0%9A%D0%B0%D0%B7%D0%B0%D1%85%D1%81%D1%82%D0%B0%D0%BD%D0%B0.svg/350px-%D0%A0%D0%B5%D0%B3%D0%B8%D0%BE%D0%BD%D1%8B_%D0%9A%D0%B0%D0%B7%D0%B0%D1%85%D1%81%D1%82%D0%B0%D0%BD%D0%B0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1075" y="4493372"/>
            <a:ext cx="1344980" cy="753190"/>
          </a:xfrm>
          <a:prstGeom prst="rect">
            <a:avLst/>
          </a:prstGeom>
          <a:noFill/>
        </p:spPr>
      </p:pic>
      <p:grpSp>
        <p:nvGrpSpPr>
          <p:cNvPr id="46" name="Group 40">
            <a:extLst>
              <a:ext uri="{FF2B5EF4-FFF2-40B4-BE49-F238E27FC236}">
                <a16:creationId xmlns:a16="http://schemas.microsoft.com/office/drawing/2014/main" id="{AA9FDB25-76F9-4384-ACAE-25D51E3F00DC}"/>
              </a:ext>
            </a:extLst>
          </p:cNvPr>
          <p:cNvGrpSpPr/>
          <p:nvPr/>
        </p:nvGrpSpPr>
        <p:grpSpPr>
          <a:xfrm>
            <a:off x="7638277" y="5191376"/>
            <a:ext cx="1434942" cy="1668510"/>
            <a:chOff x="2050732" y="1266266"/>
            <a:chExt cx="3359467" cy="4325468"/>
          </a:xfrm>
        </p:grpSpPr>
        <p:grpSp>
          <p:nvGrpSpPr>
            <p:cNvPr id="47" name="Group 14">
              <a:extLst>
                <a:ext uri="{FF2B5EF4-FFF2-40B4-BE49-F238E27FC236}">
                  <a16:creationId xmlns:a16="http://schemas.microsoft.com/office/drawing/2014/main" id="{A2B6FDE8-6950-4A9C-B1FB-A834E14FCB28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id="{F723592E-E3F9-429D-9D24-A1EA83263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8196D012-1D67-48A2-B796-EE45D5350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id="{89696C3F-6D58-473B-99DA-993E3EFA6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9">
                <a:extLst>
                  <a:ext uri="{FF2B5EF4-FFF2-40B4-BE49-F238E27FC236}">
                    <a16:creationId xmlns:a16="http://schemas.microsoft.com/office/drawing/2014/main" id="{E3182D3E-CF44-41B0-A13B-F651BE0229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8" name="Straight Connector 2">
              <a:extLst>
                <a:ext uri="{FF2B5EF4-FFF2-40B4-BE49-F238E27FC236}">
                  <a16:creationId xmlns:a16="http://schemas.microsoft.com/office/drawing/2014/main" id="{6B6E7B48-9998-40F1-A003-501C3278220F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1">
              <a:extLst>
                <a:ext uri="{FF2B5EF4-FFF2-40B4-BE49-F238E27FC236}">
                  <a16:creationId xmlns:a16="http://schemas.microsoft.com/office/drawing/2014/main" id="{0A3929F6-53D6-470A-A49F-7F9E846F4481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2">
              <a:extLst>
                <a:ext uri="{FF2B5EF4-FFF2-40B4-BE49-F238E27FC236}">
                  <a16:creationId xmlns:a16="http://schemas.microsoft.com/office/drawing/2014/main" id="{4191AF02-E0F0-403C-A335-7EBDBC052A1B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7">
              <a:extLst>
                <a:ext uri="{FF2B5EF4-FFF2-40B4-BE49-F238E27FC236}">
                  <a16:creationId xmlns:a16="http://schemas.microsoft.com/office/drawing/2014/main" id="{631CC283-85BE-4BC6-8B3B-7B270DDE6804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8">
              <a:extLst>
                <a:ext uri="{FF2B5EF4-FFF2-40B4-BE49-F238E27FC236}">
                  <a16:creationId xmlns:a16="http://schemas.microsoft.com/office/drawing/2014/main" id="{B37CB782-5572-4CE8-BA20-08ACDCF80FB8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9">
              <a:extLst>
                <a:ext uri="{FF2B5EF4-FFF2-40B4-BE49-F238E27FC236}">
                  <a16:creationId xmlns:a16="http://schemas.microsoft.com/office/drawing/2014/main" id="{78001987-6EA3-439A-8BE0-3A7394A16F98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9">
              <a:extLst>
                <a:ext uri="{FF2B5EF4-FFF2-40B4-BE49-F238E27FC236}">
                  <a16:creationId xmlns:a16="http://schemas.microsoft.com/office/drawing/2014/main" id="{BE81E32C-B487-4A84-872F-7E4C5AEC0ECA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Speech Bubble: Rectangle with Corners Rounded 48">
            <a:extLst>
              <a:ext uri="{FF2B5EF4-FFF2-40B4-BE49-F238E27FC236}">
                <a16:creationId xmlns:a16="http://schemas.microsoft.com/office/drawing/2014/main" id="{1EE35773-07BA-4F73-A299-8F3611EAB1CF}"/>
              </a:ext>
            </a:extLst>
          </p:cNvPr>
          <p:cNvSpPr/>
          <p:nvPr/>
        </p:nvSpPr>
        <p:spPr>
          <a:xfrm>
            <a:off x="721116" y="990347"/>
            <a:ext cx="2951839" cy="1389974"/>
          </a:xfrm>
          <a:prstGeom prst="wedgeRoundRectCallout">
            <a:avLst>
              <a:gd name="adj1" fmla="val 64437"/>
              <a:gd name="adj2" fmla="val 93532"/>
              <a:gd name="adj3" fmla="val 16667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bg1"/>
                </a:solidFill>
              </a:rPr>
              <a:t>20 лет </a:t>
            </a:r>
            <a:r>
              <a:rPr lang="ru-RU" sz="1200" dirty="0">
                <a:solidFill>
                  <a:schemeClr val="bg1"/>
                </a:solidFill>
              </a:rPr>
              <a:t>на рынке образования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bg1"/>
                </a:solidFill>
              </a:rPr>
              <a:t>12 лет </a:t>
            </a:r>
            <a:r>
              <a:rPr lang="ru-RU" sz="1200" dirty="0">
                <a:solidFill>
                  <a:schemeClr val="bg1"/>
                </a:solidFill>
              </a:rPr>
              <a:t>реализации программ послевузовского образования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bg1"/>
                </a:solidFill>
              </a:rPr>
              <a:t>Более 600 выпускников </a:t>
            </a:r>
            <a:r>
              <a:rPr lang="ru-RU" sz="1200" dirty="0">
                <a:solidFill>
                  <a:schemeClr val="bg1"/>
                </a:solidFill>
              </a:rPr>
              <a:t>магистратуры и </a:t>
            </a:r>
            <a:r>
              <a:rPr lang="en-US" sz="1200" dirty="0">
                <a:solidFill>
                  <a:schemeClr val="bg1"/>
                </a:solidFill>
              </a:rPr>
              <a:t>PhD </a:t>
            </a:r>
            <a:r>
              <a:rPr lang="ru-RU" sz="1200" dirty="0">
                <a:solidFill>
                  <a:schemeClr val="bg1"/>
                </a:solidFill>
              </a:rPr>
              <a:t>докторантуры, востребованных в системе здравоохранения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Speech Bubble: Rectangle with Corners Rounded 48">
            <a:extLst>
              <a:ext uri="{FF2B5EF4-FFF2-40B4-BE49-F238E27FC236}">
                <a16:creationId xmlns:a16="http://schemas.microsoft.com/office/drawing/2014/main" id="{BAB55814-A5EB-4B7F-937D-6F61DBD396A4}"/>
              </a:ext>
            </a:extLst>
          </p:cNvPr>
          <p:cNvSpPr/>
          <p:nvPr/>
        </p:nvSpPr>
        <p:spPr>
          <a:xfrm>
            <a:off x="5489501" y="821117"/>
            <a:ext cx="2933384" cy="1337197"/>
          </a:xfrm>
          <a:prstGeom prst="wedgeRoundRectCallout">
            <a:avLst>
              <a:gd name="adj1" fmla="val 61096"/>
              <a:gd name="adj2" fmla="val 59994"/>
              <a:gd name="adj3" fmla="val 16667"/>
            </a:avLst>
          </a:prstGeom>
          <a:solidFill>
            <a:srgbClr val="003374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kk-KZ" sz="1200" b="1" dirty="0">
                <a:solidFill>
                  <a:schemeClr val="bg1"/>
                </a:solidFill>
              </a:rPr>
              <a:t>Количество ППС – 71 сотрудников</a:t>
            </a:r>
            <a:endParaRPr lang="x-none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k-KZ" sz="1200" b="1" dirty="0">
                <a:solidFill>
                  <a:schemeClr val="bg1"/>
                </a:solidFill>
              </a:rPr>
              <a:t>Д.м.н -  19</a:t>
            </a:r>
            <a:endParaRPr lang="x-none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k-KZ" sz="1200" b="1" dirty="0">
                <a:solidFill>
                  <a:schemeClr val="bg1"/>
                </a:solidFill>
              </a:rPr>
              <a:t>К.м.н -  19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k-KZ" sz="1200" b="1" dirty="0">
                <a:solidFill>
                  <a:schemeClr val="bg1"/>
                </a:solidFill>
              </a:rPr>
              <a:t>К.фарм.н – 1</a:t>
            </a:r>
            <a:endParaRPr lang="en-US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err="1">
                <a:solidFill>
                  <a:schemeClr val="bg1"/>
                </a:solidFill>
              </a:rPr>
              <a:t>К.э.н</a:t>
            </a:r>
            <a:r>
              <a:rPr lang="ru-RU" sz="1200" b="1" dirty="0">
                <a:solidFill>
                  <a:schemeClr val="bg1"/>
                </a:solidFill>
              </a:rPr>
              <a:t> - 1</a:t>
            </a:r>
            <a:endParaRPr lang="x-none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bg1"/>
                </a:solidFill>
              </a:rPr>
              <a:t>PhD</a:t>
            </a:r>
            <a:r>
              <a:rPr lang="ru-RU" sz="1200" b="1" dirty="0">
                <a:solidFill>
                  <a:schemeClr val="bg1"/>
                </a:solidFill>
              </a:rPr>
              <a:t> - 3</a:t>
            </a:r>
            <a:endParaRPr lang="x-none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bg1"/>
                </a:solidFill>
              </a:rPr>
              <a:t>Магистры -  11</a:t>
            </a:r>
            <a:endParaRPr lang="x-none" sz="1200" b="1" dirty="0">
              <a:solidFill>
                <a:schemeClr val="bg1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2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.ziperov\Downloads\Безымянный-1.jpg">
            <a:extLst>
              <a:ext uri="{FF2B5EF4-FFF2-40B4-BE49-F238E27FC236}">
                <a16:creationId xmlns:a16="http://schemas.microsoft.com/office/drawing/2014/main" id="{33D636EE-7E5A-441E-8ADD-6C7EFDD7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enzhen University">
            <a:extLst>
              <a:ext uri="{FF2B5EF4-FFF2-40B4-BE49-F238E27FC236}">
                <a16:creationId xmlns:a16="http://schemas.microsoft.com/office/drawing/2014/main" id="{42FC565F-5275-4EA1-8022-C4D654A2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653785"/>
            <a:ext cx="5267977" cy="291291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F22801-47E1-48D2-8041-171DAFF23A8F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416456-B44B-4C10-A664-0C8E198039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47" y="69823"/>
            <a:ext cx="1023457" cy="802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052763-4016-4E19-8024-E5B3495DF67D}"/>
              </a:ext>
            </a:extLst>
          </p:cNvPr>
          <p:cNvSpPr txBox="1"/>
          <p:nvPr/>
        </p:nvSpPr>
        <p:spPr>
          <a:xfrm>
            <a:off x="1378939" y="164012"/>
            <a:ext cx="725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Стратегический партнер-</a:t>
            </a:r>
          </a:p>
          <a:p>
            <a:pPr algn="ctr" defTabSz="685800">
              <a:defRPr/>
            </a:pPr>
            <a:r>
              <a:rPr lang="ru-RU" sz="2800" b="1" dirty="0" err="1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Шэньчжэньский</a:t>
            </a: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Университет</a:t>
            </a:r>
            <a:r>
              <a:rPr lang="en-US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3868E4-7AFB-4634-BFBE-65EDA34CAF9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84" y="5167263"/>
            <a:ext cx="1238251" cy="119026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22">
            <a:extLst>
              <a:ext uri="{FF2B5EF4-FFF2-40B4-BE49-F238E27FC236}">
                <a16:creationId xmlns:a16="http://schemas.microsoft.com/office/drawing/2014/main" id="{4D9DB7A5-77E0-42B1-911C-3FF8548B3468}"/>
              </a:ext>
            </a:extLst>
          </p:cNvPr>
          <p:cNvGrpSpPr/>
          <p:nvPr/>
        </p:nvGrpSpPr>
        <p:grpSpPr>
          <a:xfrm flipH="1">
            <a:off x="7643409" y="940402"/>
            <a:ext cx="950287" cy="1001713"/>
            <a:chOff x="4324350" y="2768600"/>
            <a:chExt cx="2041525" cy="246062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62E952A-2BC1-49A7-AB2A-DF7CCBFA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4598988"/>
              <a:ext cx="2041525" cy="630238"/>
            </a:xfrm>
            <a:custGeom>
              <a:avLst/>
              <a:gdLst>
                <a:gd name="T0" fmla="*/ 604 w 640"/>
                <a:gd name="T1" fmla="*/ 172 h 198"/>
                <a:gd name="T2" fmla="*/ 640 w 640"/>
                <a:gd name="T3" fmla="*/ 198 h 198"/>
                <a:gd name="T4" fmla="*/ 4 w 640"/>
                <a:gd name="T5" fmla="*/ 198 h 198"/>
                <a:gd name="T6" fmla="*/ 0 w 640"/>
                <a:gd name="T7" fmla="*/ 198 h 198"/>
                <a:gd name="T8" fmla="*/ 91 w 640"/>
                <a:gd name="T9" fmla="*/ 120 h 198"/>
                <a:gd name="T10" fmla="*/ 176 w 640"/>
                <a:gd name="T11" fmla="*/ 50 h 198"/>
                <a:gd name="T12" fmla="*/ 234 w 640"/>
                <a:gd name="T13" fmla="*/ 1 h 198"/>
                <a:gd name="T14" fmla="*/ 239 w 640"/>
                <a:gd name="T15" fmla="*/ 0 h 198"/>
                <a:gd name="T16" fmla="*/ 344 w 640"/>
                <a:gd name="T17" fmla="*/ 55 h 198"/>
                <a:gd name="T18" fmla="*/ 351 w 640"/>
                <a:gd name="T19" fmla="*/ 56 h 198"/>
                <a:gd name="T20" fmla="*/ 423 w 640"/>
                <a:gd name="T21" fmla="*/ 58 h 198"/>
                <a:gd name="T22" fmla="*/ 441 w 640"/>
                <a:gd name="T23" fmla="*/ 64 h 198"/>
                <a:gd name="T24" fmla="*/ 526 w 640"/>
                <a:gd name="T25" fmla="*/ 120 h 198"/>
                <a:gd name="T26" fmla="*/ 569 w 640"/>
                <a:gd name="T27" fmla="*/ 149 h 198"/>
                <a:gd name="T28" fmla="*/ 604 w 640"/>
                <a:gd name="T29" fmla="*/ 1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0" h="198">
                  <a:moveTo>
                    <a:pt x="604" y="172"/>
                  </a:moveTo>
                  <a:cubicBezTo>
                    <a:pt x="616" y="180"/>
                    <a:pt x="639" y="197"/>
                    <a:pt x="640" y="198"/>
                  </a:cubicBezTo>
                  <a:cubicBezTo>
                    <a:pt x="612" y="198"/>
                    <a:pt x="181" y="198"/>
                    <a:pt x="4" y="198"/>
                  </a:cubicBezTo>
                  <a:cubicBezTo>
                    <a:pt x="3" y="198"/>
                    <a:pt x="2" y="198"/>
                    <a:pt x="0" y="198"/>
                  </a:cubicBezTo>
                  <a:cubicBezTo>
                    <a:pt x="1" y="197"/>
                    <a:pt x="61" y="145"/>
                    <a:pt x="91" y="120"/>
                  </a:cubicBezTo>
                  <a:cubicBezTo>
                    <a:pt x="120" y="97"/>
                    <a:pt x="148" y="73"/>
                    <a:pt x="176" y="50"/>
                  </a:cubicBezTo>
                  <a:cubicBezTo>
                    <a:pt x="195" y="33"/>
                    <a:pt x="215" y="17"/>
                    <a:pt x="234" y="1"/>
                  </a:cubicBezTo>
                  <a:cubicBezTo>
                    <a:pt x="235" y="0"/>
                    <a:pt x="237" y="0"/>
                    <a:pt x="239" y="0"/>
                  </a:cubicBezTo>
                  <a:cubicBezTo>
                    <a:pt x="274" y="19"/>
                    <a:pt x="309" y="37"/>
                    <a:pt x="344" y="55"/>
                  </a:cubicBezTo>
                  <a:cubicBezTo>
                    <a:pt x="346" y="56"/>
                    <a:pt x="348" y="56"/>
                    <a:pt x="351" y="56"/>
                  </a:cubicBezTo>
                  <a:cubicBezTo>
                    <a:pt x="375" y="57"/>
                    <a:pt x="399" y="58"/>
                    <a:pt x="423" y="58"/>
                  </a:cubicBezTo>
                  <a:cubicBezTo>
                    <a:pt x="430" y="58"/>
                    <a:pt x="435" y="60"/>
                    <a:pt x="441" y="64"/>
                  </a:cubicBezTo>
                  <a:cubicBezTo>
                    <a:pt x="469" y="83"/>
                    <a:pt x="498" y="101"/>
                    <a:pt x="526" y="120"/>
                  </a:cubicBezTo>
                  <a:cubicBezTo>
                    <a:pt x="540" y="130"/>
                    <a:pt x="555" y="139"/>
                    <a:pt x="569" y="149"/>
                  </a:cubicBezTo>
                  <a:cubicBezTo>
                    <a:pt x="572" y="152"/>
                    <a:pt x="599" y="169"/>
                    <a:pt x="604" y="17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0F0199E-4C5E-40C7-A3FE-A0AB881CE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688" y="2768600"/>
              <a:ext cx="1096963" cy="2014538"/>
            </a:xfrm>
            <a:custGeom>
              <a:avLst/>
              <a:gdLst>
                <a:gd name="T0" fmla="*/ 56 w 344"/>
                <a:gd name="T1" fmla="*/ 237 h 632"/>
                <a:gd name="T2" fmla="*/ 12 w 344"/>
                <a:gd name="T3" fmla="*/ 348 h 632"/>
                <a:gd name="T4" fmla="*/ 0 w 344"/>
                <a:gd name="T5" fmla="*/ 343 h 632"/>
                <a:gd name="T6" fmla="*/ 134 w 344"/>
                <a:gd name="T7" fmla="*/ 0 h 632"/>
                <a:gd name="T8" fmla="*/ 147 w 344"/>
                <a:gd name="T9" fmla="*/ 5 h 632"/>
                <a:gd name="T10" fmla="*/ 69 w 344"/>
                <a:gd name="T11" fmla="*/ 204 h 632"/>
                <a:gd name="T12" fmla="*/ 92 w 344"/>
                <a:gd name="T13" fmla="*/ 231 h 632"/>
                <a:gd name="T14" fmla="*/ 118 w 344"/>
                <a:gd name="T15" fmla="*/ 272 h 632"/>
                <a:gd name="T16" fmla="*/ 131 w 344"/>
                <a:gd name="T17" fmla="*/ 279 h 632"/>
                <a:gd name="T18" fmla="*/ 183 w 344"/>
                <a:gd name="T19" fmla="*/ 301 h 632"/>
                <a:gd name="T20" fmla="*/ 189 w 344"/>
                <a:gd name="T21" fmla="*/ 302 h 632"/>
                <a:gd name="T22" fmla="*/ 249 w 344"/>
                <a:gd name="T23" fmla="*/ 302 h 632"/>
                <a:gd name="T24" fmla="*/ 255 w 344"/>
                <a:gd name="T25" fmla="*/ 300 h 632"/>
                <a:gd name="T26" fmla="*/ 292 w 344"/>
                <a:gd name="T27" fmla="*/ 265 h 632"/>
                <a:gd name="T28" fmla="*/ 296 w 344"/>
                <a:gd name="T29" fmla="*/ 254 h 632"/>
                <a:gd name="T30" fmla="*/ 307 w 344"/>
                <a:gd name="T31" fmla="*/ 206 h 632"/>
                <a:gd name="T32" fmla="*/ 311 w 344"/>
                <a:gd name="T33" fmla="*/ 192 h 632"/>
                <a:gd name="T34" fmla="*/ 328 w 344"/>
                <a:gd name="T35" fmla="*/ 179 h 632"/>
                <a:gd name="T36" fmla="*/ 343 w 344"/>
                <a:gd name="T37" fmla="*/ 195 h 632"/>
                <a:gd name="T38" fmla="*/ 338 w 344"/>
                <a:gd name="T39" fmla="*/ 221 h 632"/>
                <a:gd name="T40" fmla="*/ 325 w 344"/>
                <a:gd name="T41" fmla="*/ 275 h 632"/>
                <a:gd name="T42" fmla="*/ 319 w 344"/>
                <a:gd name="T43" fmla="*/ 286 h 632"/>
                <a:gd name="T44" fmla="*/ 271 w 344"/>
                <a:gd name="T45" fmla="*/ 330 h 632"/>
                <a:gd name="T46" fmla="*/ 267 w 344"/>
                <a:gd name="T47" fmla="*/ 339 h 632"/>
                <a:gd name="T48" fmla="*/ 268 w 344"/>
                <a:gd name="T49" fmla="*/ 609 h 632"/>
                <a:gd name="T50" fmla="*/ 258 w 344"/>
                <a:gd name="T51" fmla="*/ 626 h 632"/>
                <a:gd name="T52" fmla="*/ 230 w 344"/>
                <a:gd name="T53" fmla="*/ 610 h 632"/>
                <a:gd name="T54" fmla="*/ 230 w 344"/>
                <a:gd name="T55" fmla="*/ 481 h 632"/>
                <a:gd name="T56" fmla="*/ 224 w 344"/>
                <a:gd name="T57" fmla="*/ 474 h 632"/>
                <a:gd name="T58" fmla="*/ 199 w 344"/>
                <a:gd name="T59" fmla="*/ 482 h 632"/>
                <a:gd name="T60" fmla="*/ 163 w 344"/>
                <a:gd name="T61" fmla="*/ 499 h 632"/>
                <a:gd name="T62" fmla="*/ 160 w 344"/>
                <a:gd name="T63" fmla="*/ 505 h 632"/>
                <a:gd name="T64" fmla="*/ 160 w 344"/>
                <a:gd name="T65" fmla="*/ 567 h 632"/>
                <a:gd name="T66" fmla="*/ 148 w 344"/>
                <a:gd name="T67" fmla="*/ 584 h 632"/>
                <a:gd name="T68" fmla="*/ 126 w 344"/>
                <a:gd name="T69" fmla="*/ 579 h 632"/>
                <a:gd name="T70" fmla="*/ 122 w 344"/>
                <a:gd name="T71" fmla="*/ 568 h 632"/>
                <a:gd name="T72" fmla="*/ 122 w 344"/>
                <a:gd name="T73" fmla="*/ 489 h 632"/>
                <a:gd name="T74" fmla="*/ 137 w 344"/>
                <a:gd name="T75" fmla="*/ 470 h 632"/>
                <a:gd name="T76" fmla="*/ 170 w 344"/>
                <a:gd name="T77" fmla="*/ 454 h 632"/>
                <a:gd name="T78" fmla="*/ 174 w 344"/>
                <a:gd name="T79" fmla="*/ 447 h 632"/>
                <a:gd name="T80" fmla="*/ 174 w 344"/>
                <a:gd name="T81" fmla="*/ 338 h 632"/>
                <a:gd name="T82" fmla="*/ 170 w 344"/>
                <a:gd name="T83" fmla="*/ 331 h 632"/>
                <a:gd name="T84" fmla="*/ 118 w 344"/>
                <a:gd name="T85" fmla="*/ 310 h 632"/>
                <a:gd name="T86" fmla="*/ 107 w 344"/>
                <a:gd name="T87" fmla="*/ 305 h 632"/>
                <a:gd name="T88" fmla="*/ 89 w 344"/>
                <a:gd name="T89" fmla="*/ 288 h 632"/>
                <a:gd name="T90" fmla="*/ 56 w 344"/>
                <a:gd name="T91" fmla="*/ 23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4" h="632">
                  <a:moveTo>
                    <a:pt x="56" y="237"/>
                  </a:moveTo>
                  <a:cubicBezTo>
                    <a:pt x="41" y="274"/>
                    <a:pt x="27" y="311"/>
                    <a:pt x="12" y="348"/>
                  </a:cubicBezTo>
                  <a:cubicBezTo>
                    <a:pt x="8" y="346"/>
                    <a:pt x="4" y="345"/>
                    <a:pt x="0" y="343"/>
                  </a:cubicBezTo>
                  <a:cubicBezTo>
                    <a:pt x="44" y="228"/>
                    <a:pt x="89" y="114"/>
                    <a:pt x="134" y="0"/>
                  </a:cubicBezTo>
                  <a:cubicBezTo>
                    <a:pt x="138" y="2"/>
                    <a:pt x="142" y="4"/>
                    <a:pt x="147" y="5"/>
                  </a:cubicBezTo>
                  <a:cubicBezTo>
                    <a:pt x="121" y="72"/>
                    <a:pt x="95" y="138"/>
                    <a:pt x="69" y="204"/>
                  </a:cubicBezTo>
                  <a:cubicBezTo>
                    <a:pt x="82" y="209"/>
                    <a:pt x="85" y="221"/>
                    <a:pt x="92" y="231"/>
                  </a:cubicBezTo>
                  <a:cubicBezTo>
                    <a:pt x="101" y="244"/>
                    <a:pt x="109" y="259"/>
                    <a:pt x="118" y="272"/>
                  </a:cubicBezTo>
                  <a:cubicBezTo>
                    <a:pt x="121" y="275"/>
                    <a:pt x="127" y="277"/>
                    <a:pt x="131" y="279"/>
                  </a:cubicBezTo>
                  <a:cubicBezTo>
                    <a:pt x="149" y="286"/>
                    <a:pt x="166" y="294"/>
                    <a:pt x="183" y="301"/>
                  </a:cubicBezTo>
                  <a:cubicBezTo>
                    <a:pt x="185" y="302"/>
                    <a:pt x="187" y="302"/>
                    <a:pt x="189" y="302"/>
                  </a:cubicBezTo>
                  <a:cubicBezTo>
                    <a:pt x="209" y="302"/>
                    <a:pt x="229" y="302"/>
                    <a:pt x="249" y="302"/>
                  </a:cubicBezTo>
                  <a:cubicBezTo>
                    <a:pt x="251" y="302"/>
                    <a:pt x="254" y="301"/>
                    <a:pt x="255" y="300"/>
                  </a:cubicBezTo>
                  <a:cubicBezTo>
                    <a:pt x="267" y="289"/>
                    <a:pt x="280" y="277"/>
                    <a:pt x="292" y="265"/>
                  </a:cubicBezTo>
                  <a:cubicBezTo>
                    <a:pt x="295" y="263"/>
                    <a:pt x="295" y="258"/>
                    <a:pt x="296" y="254"/>
                  </a:cubicBezTo>
                  <a:cubicBezTo>
                    <a:pt x="300" y="238"/>
                    <a:pt x="304" y="222"/>
                    <a:pt x="307" y="206"/>
                  </a:cubicBezTo>
                  <a:cubicBezTo>
                    <a:pt x="308" y="201"/>
                    <a:pt x="310" y="197"/>
                    <a:pt x="311" y="192"/>
                  </a:cubicBezTo>
                  <a:cubicBezTo>
                    <a:pt x="313" y="183"/>
                    <a:pt x="320" y="178"/>
                    <a:pt x="328" y="179"/>
                  </a:cubicBezTo>
                  <a:cubicBezTo>
                    <a:pt x="337" y="180"/>
                    <a:pt x="344" y="187"/>
                    <a:pt x="343" y="195"/>
                  </a:cubicBezTo>
                  <a:cubicBezTo>
                    <a:pt x="342" y="204"/>
                    <a:pt x="340" y="212"/>
                    <a:pt x="338" y="221"/>
                  </a:cubicBezTo>
                  <a:cubicBezTo>
                    <a:pt x="334" y="239"/>
                    <a:pt x="330" y="257"/>
                    <a:pt x="325" y="275"/>
                  </a:cubicBezTo>
                  <a:cubicBezTo>
                    <a:pt x="324" y="279"/>
                    <a:pt x="322" y="283"/>
                    <a:pt x="319" y="286"/>
                  </a:cubicBezTo>
                  <a:cubicBezTo>
                    <a:pt x="303" y="301"/>
                    <a:pt x="287" y="316"/>
                    <a:pt x="271" y="330"/>
                  </a:cubicBezTo>
                  <a:cubicBezTo>
                    <a:pt x="268" y="333"/>
                    <a:pt x="267" y="335"/>
                    <a:pt x="267" y="339"/>
                  </a:cubicBezTo>
                  <a:cubicBezTo>
                    <a:pt x="268" y="429"/>
                    <a:pt x="267" y="519"/>
                    <a:pt x="268" y="609"/>
                  </a:cubicBezTo>
                  <a:cubicBezTo>
                    <a:pt x="268" y="616"/>
                    <a:pt x="265" y="623"/>
                    <a:pt x="258" y="626"/>
                  </a:cubicBezTo>
                  <a:cubicBezTo>
                    <a:pt x="247" y="632"/>
                    <a:pt x="230" y="627"/>
                    <a:pt x="230" y="610"/>
                  </a:cubicBezTo>
                  <a:cubicBezTo>
                    <a:pt x="230" y="567"/>
                    <a:pt x="230" y="524"/>
                    <a:pt x="230" y="481"/>
                  </a:cubicBezTo>
                  <a:cubicBezTo>
                    <a:pt x="230" y="474"/>
                    <a:pt x="230" y="475"/>
                    <a:pt x="224" y="474"/>
                  </a:cubicBezTo>
                  <a:cubicBezTo>
                    <a:pt x="214" y="473"/>
                    <a:pt x="207" y="478"/>
                    <a:pt x="199" y="482"/>
                  </a:cubicBezTo>
                  <a:cubicBezTo>
                    <a:pt x="187" y="487"/>
                    <a:pt x="175" y="493"/>
                    <a:pt x="163" y="499"/>
                  </a:cubicBezTo>
                  <a:cubicBezTo>
                    <a:pt x="161" y="500"/>
                    <a:pt x="159" y="502"/>
                    <a:pt x="160" y="505"/>
                  </a:cubicBezTo>
                  <a:cubicBezTo>
                    <a:pt x="160" y="526"/>
                    <a:pt x="160" y="546"/>
                    <a:pt x="160" y="567"/>
                  </a:cubicBezTo>
                  <a:cubicBezTo>
                    <a:pt x="160" y="575"/>
                    <a:pt x="155" y="582"/>
                    <a:pt x="148" y="584"/>
                  </a:cubicBezTo>
                  <a:cubicBezTo>
                    <a:pt x="140" y="587"/>
                    <a:pt x="130" y="585"/>
                    <a:pt x="126" y="579"/>
                  </a:cubicBezTo>
                  <a:cubicBezTo>
                    <a:pt x="124" y="576"/>
                    <a:pt x="122" y="571"/>
                    <a:pt x="122" y="568"/>
                  </a:cubicBezTo>
                  <a:cubicBezTo>
                    <a:pt x="122" y="541"/>
                    <a:pt x="122" y="515"/>
                    <a:pt x="122" y="489"/>
                  </a:cubicBezTo>
                  <a:cubicBezTo>
                    <a:pt x="122" y="479"/>
                    <a:pt x="129" y="473"/>
                    <a:pt x="137" y="470"/>
                  </a:cubicBezTo>
                  <a:cubicBezTo>
                    <a:pt x="148" y="465"/>
                    <a:pt x="159" y="459"/>
                    <a:pt x="170" y="454"/>
                  </a:cubicBezTo>
                  <a:cubicBezTo>
                    <a:pt x="173" y="452"/>
                    <a:pt x="174" y="451"/>
                    <a:pt x="174" y="447"/>
                  </a:cubicBezTo>
                  <a:cubicBezTo>
                    <a:pt x="174" y="411"/>
                    <a:pt x="174" y="374"/>
                    <a:pt x="174" y="338"/>
                  </a:cubicBezTo>
                  <a:cubicBezTo>
                    <a:pt x="174" y="334"/>
                    <a:pt x="173" y="333"/>
                    <a:pt x="170" y="331"/>
                  </a:cubicBezTo>
                  <a:cubicBezTo>
                    <a:pt x="153" y="324"/>
                    <a:pt x="136" y="317"/>
                    <a:pt x="118" y="310"/>
                  </a:cubicBezTo>
                  <a:cubicBezTo>
                    <a:pt x="115" y="308"/>
                    <a:pt x="111" y="306"/>
                    <a:pt x="107" y="305"/>
                  </a:cubicBezTo>
                  <a:cubicBezTo>
                    <a:pt x="99" y="302"/>
                    <a:pt x="94" y="295"/>
                    <a:pt x="89" y="288"/>
                  </a:cubicBezTo>
                  <a:cubicBezTo>
                    <a:pt x="79" y="271"/>
                    <a:pt x="68" y="254"/>
                    <a:pt x="56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27AF768-F2E2-4B63-B77D-389E725EA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2797175"/>
              <a:ext cx="654050" cy="573088"/>
            </a:xfrm>
            <a:custGeom>
              <a:avLst/>
              <a:gdLst>
                <a:gd name="T0" fmla="*/ 0 w 205"/>
                <a:gd name="T1" fmla="*/ 118 h 180"/>
                <a:gd name="T2" fmla="*/ 46 w 205"/>
                <a:gd name="T3" fmla="*/ 0 h 180"/>
                <a:gd name="T4" fmla="*/ 115 w 205"/>
                <a:gd name="T5" fmla="*/ 24 h 180"/>
                <a:gd name="T6" fmla="*/ 150 w 205"/>
                <a:gd name="T7" fmla="*/ 49 h 180"/>
                <a:gd name="T8" fmla="*/ 195 w 205"/>
                <a:gd name="T9" fmla="*/ 62 h 180"/>
                <a:gd name="T10" fmla="*/ 205 w 205"/>
                <a:gd name="T11" fmla="*/ 63 h 180"/>
                <a:gd name="T12" fmla="*/ 201 w 205"/>
                <a:gd name="T13" fmla="*/ 74 h 180"/>
                <a:gd name="T14" fmla="*/ 161 w 205"/>
                <a:gd name="T15" fmla="*/ 176 h 180"/>
                <a:gd name="T16" fmla="*/ 155 w 205"/>
                <a:gd name="T17" fmla="*/ 180 h 180"/>
                <a:gd name="T18" fmla="*/ 89 w 205"/>
                <a:gd name="T19" fmla="*/ 148 h 180"/>
                <a:gd name="T20" fmla="*/ 57 w 205"/>
                <a:gd name="T21" fmla="*/ 126 h 180"/>
                <a:gd name="T22" fmla="*/ 14 w 205"/>
                <a:gd name="T23" fmla="*/ 118 h 180"/>
                <a:gd name="T24" fmla="*/ 0 w 205"/>
                <a:gd name="T25" fmla="*/ 11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80">
                  <a:moveTo>
                    <a:pt x="0" y="118"/>
                  </a:moveTo>
                  <a:cubicBezTo>
                    <a:pt x="16" y="78"/>
                    <a:pt x="31" y="39"/>
                    <a:pt x="46" y="0"/>
                  </a:cubicBezTo>
                  <a:cubicBezTo>
                    <a:pt x="71" y="3"/>
                    <a:pt x="95" y="9"/>
                    <a:pt x="115" y="24"/>
                  </a:cubicBezTo>
                  <a:cubicBezTo>
                    <a:pt x="127" y="33"/>
                    <a:pt x="138" y="41"/>
                    <a:pt x="150" y="49"/>
                  </a:cubicBezTo>
                  <a:cubicBezTo>
                    <a:pt x="163" y="57"/>
                    <a:pt x="179" y="60"/>
                    <a:pt x="195" y="62"/>
                  </a:cubicBezTo>
                  <a:cubicBezTo>
                    <a:pt x="198" y="62"/>
                    <a:pt x="201" y="62"/>
                    <a:pt x="205" y="63"/>
                  </a:cubicBezTo>
                  <a:cubicBezTo>
                    <a:pt x="204" y="67"/>
                    <a:pt x="203" y="71"/>
                    <a:pt x="201" y="74"/>
                  </a:cubicBezTo>
                  <a:cubicBezTo>
                    <a:pt x="188" y="108"/>
                    <a:pt x="175" y="142"/>
                    <a:pt x="161" y="176"/>
                  </a:cubicBezTo>
                  <a:cubicBezTo>
                    <a:pt x="160" y="179"/>
                    <a:pt x="159" y="180"/>
                    <a:pt x="155" y="180"/>
                  </a:cubicBezTo>
                  <a:cubicBezTo>
                    <a:pt x="130" y="177"/>
                    <a:pt x="108" y="167"/>
                    <a:pt x="89" y="148"/>
                  </a:cubicBezTo>
                  <a:cubicBezTo>
                    <a:pt x="80" y="139"/>
                    <a:pt x="70" y="131"/>
                    <a:pt x="57" y="126"/>
                  </a:cubicBezTo>
                  <a:cubicBezTo>
                    <a:pt x="43" y="120"/>
                    <a:pt x="29" y="118"/>
                    <a:pt x="14" y="118"/>
                  </a:cubicBezTo>
                  <a:cubicBezTo>
                    <a:pt x="10" y="118"/>
                    <a:pt x="5" y="118"/>
                    <a:pt x="0" y="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BC80B4D-3B1E-401E-B9C3-F745B7BD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3476625"/>
              <a:ext cx="233363" cy="231775"/>
            </a:xfrm>
            <a:custGeom>
              <a:avLst/>
              <a:gdLst>
                <a:gd name="T0" fmla="*/ 72 w 73"/>
                <a:gd name="T1" fmla="*/ 37 h 73"/>
                <a:gd name="T2" fmla="*/ 37 w 73"/>
                <a:gd name="T3" fmla="*/ 73 h 73"/>
                <a:gd name="T4" fmla="*/ 0 w 73"/>
                <a:gd name="T5" fmla="*/ 37 h 73"/>
                <a:gd name="T6" fmla="*/ 37 w 73"/>
                <a:gd name="T7" fmla="*/ 0 h 73"/>
                <a:gd name="T8" fmla="*/ 72 w 73"/>
                <a:gd name="T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37"/>
                  </a:moveTo>
                  <a:cubicBezTo>
                    <a:pt x="73" y="56"/>
                    <a:pt x="57" y="73"/>
                    <a:pt x="37" y="73"/>
                  </a:cubicBezTo>
                  <a:cubicBezTo>
                    <a:pt x="17" y="73"/>
                    <a:pt x="0" y="56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7" y="1"/>
                    <a:pt x="73" y="17"/>
                    <a:pt x="7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282F39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41E382B-8DD6-4618-9C5A-8F6233EA137F}"/>
              </a:ext>
            </a:extLst>
          </p:cNvPr>
          <p:cNvSpPr/>
          <p:nvPr/>
        </p:nvSpPr>
        <p:spPr>
          <a:xfrm>
            <a:off x="7316116" y="1989559"/>
            <a:ext cx="1746673" cy="1664482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World University Rankings 2020 – </a:t>
            </a:r>
            <a:r>
              <a:rPr lang="en-US" sz="1100" dirty="0">
                <a:solidFill>
                  <a:srgbClr val="FF0000"/>
                </a:solidFill>
              </a:rPr>
              <a:t>501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 600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Young University Rankings  2019 – </a:t>
            </a:r>
            <a:r>
              <a:rPr lang="en-US" sz="1100" dirty="0">
                <a:solidFill>
                  <a:srgbClr val="FF0000"/>
                </a:solidFill>
              </a:rPr>
              <a:t>101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 </a:t>
            </a:r>
            <a:r>
              <a:rPr lang="en-US" sz="1100" dirty="0">
                <a:solidFill>
                  <a:schemeClr val="bg1"/>
                </a:solidFill>
              </a:rPr>
              <a:t>150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Asia University Rankings 2019 - </a:t>
            </a:r>
            <a:r>
              <a:rPr lang="en-US" sz="1100" dirty="0">
                <a:solidFill>
                  <a:srgbClr val="FF0000"/>
                </a:solidFill>
              </a:rPr>
              <a:t>113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 417</a:t>
            </a:r>
            <a:endParaRPr lang="x-none" sz="1100" dirty="0">
              <a:solidFill>
                <a:schemeClr val="bg1"/>
              </a:solidFill>
            </a:endParaRPr>
          </a:p>
        </p:txBody>
      </p:sp>
      <p:sp>
        <p:nvSpPr>
          <p:cNvPr id="46" name="Speech Bubble: Rectangle with Corners Rounded 48">
            <a:extLst>
              <a:ext uri="{FF2B5EF4-FFF2-40B4-BE49-F238E27FC236}">
                <a16:creationId xmlns:a16="http://schemas.microsoft.com/office/drawing/2014/main" id="{3B55CBBE-E88E-47B9-A3C3-6907972C4DAF}"/>
              </a:ext>
            </a:extLst>
          </p:cNvPr>
          <p:cNvSpPr/>
          <p:nvPr/>
        </p:nvSpPr>
        <p:spPr>
          <a:xfrm>
            <a:off x="231726" y="4835353"/>
            <a:ext cx="3371224" cy="1696257"/>
          </a:xfrm>
          <a:prstGeom prst="wedgeRoundRectCallout">
            <a:avLst>
              <a:gd name="adj1" fmla="val 61919"/>
              <a:gd name="adj2" fmla="val 11448"/>
              <a:gd name="adj3" fmla="val 16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k-KZ" sz="1400" b="1" dirty="0">
                <a:solidFill>
                  <a:schemeClr val="bg1"/>
                </a:solidFill>
              </a:rPr>
              <a:t>Обучающихся - </a:t>
            </a:r>
            <a:r>
              <a:rPr lang="kk-KZ" sz="1400" b="1" dirty="0">
                <a:solidFill>
                  <a:srgbClr val="FF0000"/>
                </a:solidFill>
              </a:rPr>
              <a:t>35 455 </a:t>
            </a:r>
            <a:r>
              <a:rPr lang="kk-KZ" sz="1400" b="1" dirty="0">
                <a:solidFill>
                  <a:schemeClr val="bg1"/>
                </a:solidFill>
              </a:rPr>
              <a:t>(</a:t>
            </a:r>
            <a:r>
              <a:rPr lang="ru-RU" sz="1400" b="1" dirty="0">
                <a:solidFill>
                  <a:schemeClr val="bg1"/>
                </a:solidFill>
              </a:rPr>
              <a:t>в том числе 28 674 магистранта, 6 433 аспиранта, 348 докторантов)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Преподавательский состав - </a:t>
            </a:r>
            <a:r>
              <a:rPr lang="ru-RU" sz="1400" b="1" dirty="0">
                <a:solidFill>
                  <a:srgbClr val="FF0000"/>
                </a:solidFill>
              </a:rPr>
              <a:t>2351</a:t>
            </a:r>
            <a:r>
              <a:rPr lang="ru-RU" sz="1400" b="1" dirty="0">
                <a:solidFill>
                  <a:schemeClr val="bg1"/>
                </a:solidFill>
              </a:rPr>
              <a:t> (517 профессоров и 642 доцента)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Библиотечный фонд – </a:t>
            </a:r>
            <a:r>
              <a:rPr lang="ru-RU" sz="1400" b="1" dirty="0">
                <a:solidFill>
                  <a:srgbClr val="FF0000"/>
                </a:solidFill>
              </a:rPr>
              <a:t>4079700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bg1"/>
                </a:solidFill>
              </a:rPr>
              <a:t>Зарубежные партнеры - </a:t>
            </a:r>
            <a:r>
              <a:rPr lang="ru-RU" sz="1400" b="1" dirty="0">
                <a:solidFill>
                  <a:srgbClr val="FF0000"/>
                </a:solidFill>
              </a:rPr>
              <a:t>248</a:t>
            </a:r>
            <a:endParaRPr lang="x-none" sz="1400" b="1" dirty="0">
              <a:solidFill>
                <a:srgbClr val="FF0000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F37CA1-F9D7-41CE-A0C4-F0B2A19B8A93}"/>
              </a:ext>
            </a:extLst>
          </p:cNvPr>
          <p:cNvSpPr/>
          <p:nvPr/>
        </p:nvSpPr>
        <p:spPr>
          <a:xfrm>
            <a:off x="116047" y="1321244"/>
            <a:ext cx="36025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Центр наук о здоровье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  <a:p>
            <a:pPr algn="just"/>
            <a:r>
              <a:rPr lang="x-none" sz="1200" dirty="0">
                <a:solidFill>
                  <a:schemeClr val="bg1"/>
                </a:solidFill>
              </a:rPr>
              <a:t>В апреле 2013 года в </a:t>
            </a:r>
            <a:r>
              <a:rPr lang="ru-RU" sz="1200" dirty="0">
                <a:solidFill>
                  <a:schemeClr val="bg1"/>
                </a:solidFill>
              </a:rPr>
              <a:t>ШУ</a:t>
            </a:r>
            <a:r>
              <a:rPr lang="x-none" sz="1200" dirty="0">
                <a:solidFill>
                  <a:schemeClr val="bg1"/>
                </a:solidFill>
              </a:rPr>
              <a:t> был создан Центр наук о здоровье (HSC) с целью интеграции ресурсов, оптимизации координации дисциплины и содействия быстрому развитию медицинских наук в </a:t>
            </a:r>
            <a:r>
              <a:rPr lang="ru-RU" sz="1200" dirty="0">
                <a:solidFill>
                  <a:schemeClr val="bg1"/>
                </a:solidFill>
              </a:rPr>
              <a:t>Ш</a:t>
            </a:r>
            <a:r>
              <a:rPr lang="x-none" sz="1200" dirty="0">
                <a:solidFill>
                  <a:schemeClr val="bg1"/>
                </a:solidFill>
              </a:rPr>
              <a:t>У. </a:t>
            </a:r>
            <a:r>
              <a:rPr lang="ru-RU" sz="1200" dirty="0">
                <a:solidFill>
                  <a:schemeClr val="bg1"/>
                </a:solidFill>
              </a:rPr>
              <a:t>Центр </a:t>
            </a:r>
            <a:r>
              <a:rPr lang="x-none" sz="1200" dirty="0">
                <a:solidFill>
                  <a:schemeClr val="bg1"/>
                </a:solidFill>
              </a:rPr>
              <a:t>состоит из четырех школ (Школа фундаментальных медицинских наук, Школа биомедицинской инженерии, Школа медсестринского дела и Фармацевтическая школа), одного отделения (Отделение профилактической медицины), двух центров (Медицинский исследовательский центр и Гуманистический медицинский центр), и Университетская общественная больница плюс дочерние больницы.</a:t>
            </a:r>
          </a:p>
          <a:p>
            <a:endParaRPr lang="x-none" sz="1200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E7AE511-0630-4157-B518-18C74C88FD3A}"/>
              </a:ext>
            </a:extLst>
          </p:cNvPr>
          <p:cNvSpPr/>
          <p:nvPr/>
        </p:nvSpPr>
        <p:spPr>
          <a:xfrm>
            <a:off x="3893953" y="1204397"/>
            <a:ext cx="3394888" cy="24493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ru-RU" sz="1200" spc="50" dirty="0" err="1">
                <a:ea typeface="Times New Roman" panose="02020603050405020304" pitchFamily="18" charset="0"/>
              </a:rPr>
              <a:t>Шэньчжэньский</a:t>
            </a:r>
            <a:r>
              <a:rPr lang="ru-RU" sz="1200" spc="50" dirty="0">
                <a:ea typeface="Times New Roman" panose="02020603050405020304" pitchFamily="18" charset="0"/>
              </a:rPr>
              <a:t> университет </a:t>
            </a:r>
          </a:p>
          <a:p>
            <a:pPr algn="just">
              <a:spcAft>
                <a:spcPts val="1125"/>
              </a:spcAft>
            </a:pPr>
            <a:r>
              <a:rPr lang="ru-RU" sz="1200" spc="50" dirty="0">
                <a:ea typeface="Times New Roman" panose="02020603050405020304" pitchFamily="18" charset="0"/>
              </a:rPr>
              <a:t>это комплексный университет с различными дисциплинами, включая философию, литературу, экономику, юриспруденцию, образование, науку, инженерию, менеджмент, медицину, историю и искусство, всего 11 дисциплин. ШУ знаменит именно из-за наличия большого количества программ для китайских и международных студентов. Только для поступающих на бакалавриат предложения более, чем по 50 специальностям.</a:t>
            </a:r>
          </a:p>
        </p:txBody>
      </p:sp>
      <p:sp>
        <p:nvSpPr>
          <p:cNvPr id="49" name="Oval 36">
            <a:extLst>
              <a:ext uri="{FF2B5EF4-FFF2-40B4-BE49-F238E27FC236}">
                <a16:creationId xmlns:a16="http://schemas.microsoft.com/office/drawing/2014/main" id="{BEF34440-1E1A-436B-B6ED-30466E77FA0B}"/>
              </a:ext>
            </a:extLst>
          </p:cNvPr>
          <p:cNvSpPr/>
          <p:nvPr/>
        </p:nvSpPr>
        <p:spPr>
          <a:xfrm>
            <a:off x="8634213" y="470873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3640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.ziperov\Downloads\Безымянный-1.jpg">
            <a:extLst>
              <a:ext uri="{FF2B5EF4-FFF2-40B4-BE49-F238E27FC236}">
                <a16:creationId xmlns:a16="http://schemas.microsoft.com/office/drawing/2014/main" id="{12D8781A-0BE1-495A-94E0-167D4D1BB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6">
            <a:extLst>
              <a:ext uri="{FF2B5EF4-FFF2-40B4-BE49-F238E27FC236}">
                <a16:creationId xmlns:a16="http://schemas.microsoft.com/office/drawing/2014/main" id="{96C4BC6C-807E-4FAF-B481-7D8698761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676" r="15767" b="1741"/>
          <a:stretch/>
        </p:blipFill>
        <p:spPr>
          <a:xfrm>
            <a:off x="2653921" y="1799009"/>
            <a:ext cx="3651661" cy="2733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6480D839-9E6E-497C-BF49-D5C2DDCADCF6}"/>
              </a:ext>
            </a:extLst>
          </p:cNvPr>
          <p:cNvSpPr>
            <a:spLocks/>
          </p:cNvSpPr>
          <p:nvPr/>
        </p:nvSpPr>
        <p:spPr bwMode="auto">
          <a:xfrm>
            <a:off x="-1594417" y="5712336"/>
            <a:ext cx="19734" cy="25160"/>
          </a:xfrm>
          <a:custGeom>
            <a:avLst/>
            <a:gdLst>
              <a:gd name="T0" fmla="*/ 10 w 35"/>
              <a:gd name="T1" fmla="*/ 0 h 42"/>
              <a:gd name="T2" fmla="*/ 10 w 35"/>
              <a:gd name="T3" fmla="*/ 11 h 42"/>
              <a:gd name="T4" fmla="*/ 20 w 35"/>
              <a:gd name="T5" fmla="*/ 11 h 42"/>
              <a:gd name="T6" fmla="*/ 26 w 35"/>
              <a:gd name="T7" fmla="*/ 1 h 42"/>
              <a:gd name="T8" fmla="*/ 26 w 35"/>
              <a:gd name="T9" fmla="*/ 11 h 42"/>
              <a:gd name="T10" fmla="*/ 33 w 35"/>
              <a:gd name="T11" fmla="*/ 11 h 42"/>
              <a:gd name="T12" fmla="*/ 27 w 35"/>
              <a:gd name="T13" fmla="*/ 18 h 42"/>
              <a:gd name="T14" fmla="*/ 33 w 35"/>
              <a:gd name="T15" fmla="*/ 35 h 42"/>
              <a:gd name="T16" fmla="*/ 33 w 35"/>
              <a:gd name="T17" fmla="*/ 40 h 42"/>
              <a:gd name="T18" fmla="*/ 20 w 35"/>
              <a:gd name="T19" fmla="*/ 30 h 42"/>
              <a:gd name="T20" fmla="*/ 20 w 35"/>
              <a:gd name="T21" fmla="*/ 18 h 42"/>
              <a:gd name="T22" fmla="*/ 11 w 35"/>
              <a:gd name="T23" fmla="*/ 18 h 42"/>
              <a:gd name="T24" fmla="*/ 16 w 35"/>
              <a:gd name="T25" fmla="*/ 35 h 42"/>
              <a:gd name="T26" fmla="*/ 16 w 35"/>
              <a:gd name="T27" fmla="*/ 40 h 42"/>
              <a:gd name="T28" fmla="*/ 4 w 35"/>
              <a:gd name="T29" fmla="*/ 31 h 42"/>
              <a:gd name="T30" fmla="*/ 3 w 35"/>
              <a:gd name="T31" fmla="*/ 22 h 42"/>
              <a:gd name="T32" fmla="*/ 1 w 35"/>
              <a:gd name="T33" fmla="*/ 17 h 42"/>
              <a:gd name="T34" fmla="*/ 1 w 35"/>
              <a:gd name="T35" fmla="*/ 12 h 42"/>
              <a:gd name="T36" fmla="*/ 4 w 35"/>
              <a:gd name="T37" fmla="*/ 5 h 42"/>
              <a:gd name="T38" fmla="*/ 10 w 35"/>
              <a:gd name="T3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42">
                <a:moveTo>
                  <a:pt x="10" y="0"/>
                </a:moveTo>
                <a:cubicBezTo>
                  <a:pt x="10" y="4"/>
                  <a:pt x="10" y="7"/>
                  <a:pt x="10" y="11"/>
                </a:cubicBezTo>
                <a:cubicBezTo>
                  <a:pt x="14" y="11"/>
                  <a:pt x="16" y="11"/>
                  <a:pt x="20" y="11"/>
                </a:cubicBezTo>
                <a:cubicBezTo>
                  <a:pt x="20" y="6"/>
                  <a:pt x="20" y="2"/>
                  <a:pt x="26" y="1"/>
                </a:cubicBezTo>
                <a:cubicBezTo>
                  <a:pt x="26" y="4"/>
                  <a:pt x="26" y="8"/>
                  <a:pt x="26" y="11"/>
                </a:cubicBezTo>
                <a:cubicBezTo>
                  <a:pt x="29" y="11"/>
                  <a:pt x="31" y="11"/>
                  <a:pt x="33" y="11"/>
                </a:cubicBezTo>
                <a:cubicBezTo>
                  <a:pt x="35" y="17"/>
                  <a:pt x="35" y="17"/>
                  <a:pt x="27" y="18"/>
                </a:cubicBezTo>
                <a:cubicBezTo>
                  <a:pt x="25" y="30"/>
                  <a:pt x="26" y="33"/>
                  <a:pt x="33" y="35"/>
                </a:cubicBezTo>
                <a:cubicBezTo>
                  <a:pt x="33" y="36"/>
                  <a:pt x="33" y="38"/>
                  <a:pt x="33" y="40"/>
                </a:cubicBezTo>
                <a:cubicBezTo>
                  <a:pt x="24" y="42"/>
                  <a:pt x="20" y="38"/>
                  <a:pt x="20" y="30"/>
                </a:cubicBezTo>
                <a:cubicBezTo>
                  <a:pt x="20" y="26"/>
                  <a:pt x="20" y="22"/>
                  <a:pt x="20" y="18"/>
                </a:cubicBezTo>
                <a:cubicBezTo>
                  <a:pt x="17" y="18"/>
                  <a:pt x="14" y="18"/>
                  <a:pt x="11" y="18"/>
                </a:cubicBezTo>
                <a:cubicBezTo>
                  <a:pt x="8" y="28"/>
                  <a:pt x="10" y="33"/>
                  <a:pt x="16" y="35"/>
                </a:cubicBezTo>
                <a:cubicBezTo>
                  <a:pt x="16" y="36"/>
                  <a:pt x="16" y="38"/>
                  <a:pt x="16" y="40"/>
                </a:cubicBezTo>
                <a:cubicBezTo>
                  <a:pt x="9" y="42"/>
                  <a:pt x="4" y="38"/>
                  <a:pt x="4" y="31"/>
                </a:cubicBezTo>
                <a:cubicBezTo>
                  <a:pt x="3" y="28"/>
                  <a:pt x="4" y="25"/>
                  <a:pt x="3" y="22"/>
                </a:cubicBezTo>
                <a:cubicBezTo>
                  <a:pt x="3" y="20"/>
                  <a:pt x="2" y="19"/>
                  <a:pt x="1" y="17"/>
                </a:cubicBezTo>
                <a:cubicBezTo>
                  <a:pt x="1" y="16"/>
                  <a:pt x="0" y="12"/>
                  <a:pt x="1" y="12"/>
                </a:cubicBezTo>
                <a:cubicBezTo>
                  <a:pt x="5" y="11"/>
                  <a:pt x="3" y="7"/>
                  <a:pt x="4" y="5"/>
                </a:cubicBezTo>
                <a:cubicBezTo>
                  <a:pt x="5" y="3"/>
                  <a:pt x="7" y="2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EF5DCE18-5685-41AA-9F5D-303891051171}"/>
              </a:ext>
            </a:extLst>
          </p:cNvPr>
          <p:cNvSpPr>
            <a:spLocks/>
          </p:cNvSpPr>
          <p:nvPr/>
        </p:nvSpPr>
        <p:spPr bwMode="auto">
          <a:xfrm>
            <a:off x="-1625429" y="5712337"/>
            <a:ext cx="14096" cy="23763"/>
          </a:xfrm>
          <a:custGeom>
            <a:avLst/>
            <a:gdLst>
              <a:gd name="T0" fmla="*/ 23 w 24"/>
              <a:gd name="T1" fmla="*/ 39 h 39"/>
              <a:gd name="T2" fmla="*/ 17 w 24"/>
              <a:gd name="T3" fmla="*/ 39 h 39"/>
              <a:gd name="T4" fmla="*/ 17 w 24"/>
              <a:gd name="T5" fmla="*/ 22 h 39"/>
              <a:gd name="T6" fmla="*/ 12 w 24"/>
              <a:gd name="T7" fmla="*/ 16 h 39"/>
              <a:gd name="T8" fmla="*/ 7 w 24"/>
              <a:gd name="T9" fmla="*/ 21 h 39"/>
              <a:gd name="T10" fmla="*/ 7 w 24"/>
              <a:gd name="T11" fmla="*/ 39 h 39"/>
              <a:gd name="T12" fmla="*/ 0 w 24"/>
              <a:gd name="T13" fmla="*/ 39 h 39"/>
              <a:gd name="T14" fmla="*/ 0 w 24"/>
              <a:gd name="T15" fmla="*/ 0 h 39"/>
              <a:gd name="T16" fmla="*/ 7 w 24"/>
              <a:gd name="T17" fmla="*/ 0 h 39"/>
              <a:gd name="T18" fmla="*/ 7 w 24"/>
              <a:gd name="T19" fmla="*/ 10 h 39"/>
              <a:gd name="T20" fmla="*/ 11 w 24"/>
              <a:gd name="T21" fmla="*/ 10 h 39"/>
              <a:gd name="T22" fmla="*/ 23 w 24"/>
              <a:gd name="T23" fmla="*/ 19 h 39"/>
              <a:gd name="T24" fmla="*/ 24 w 24"/>
              <a:gd name="T25" fmla="*/ 36 h 39"/>
              <a:gd name="T26" fmla="*/ 23 w 24"/>
              <a:gd name="T2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9">
                <a:moveTo>
                  <a:pt x="23" y="39"/>
                </a:moveTo>
                <a:cubicBezTo>
                  <a:pt x="21" y="39"/>
                  <a:pt x="19" y="39"/>
                  <a:pt x="17" y="39"/>
                </a:cubicBezTo>
                <a:cubicBezTo>
                  <a:pt x="17" y="33"/>
                  <a:pt x="17" y="28"/>
                  <a:pt x="17" y="22"/>
                </a:cubicBezTo>
                <a:cubicBezTo>
                  <a:pt x="17" y="19"/>
                  <a:pt x="16" y="16"/>
                  <a:pt x="12" y="16"/>
                </a:cubicBezTo>
                <a:cubicBezTo>
                  <a:pt x="9" y="16"/>
                  <a:pt x="7" y="17"/>
                  <a:pt x="7" y="21"/>
                </a:cubicBezTo>
                <a:cubicBezTo>
                  <a:pt x="7" y="27"/>
                  <a:pt x="7" y="33"/>
                  <a:pt x="7" y="39"/>
                </a:cubicBezTo>
                <a:cubicBezTo>
                  <a:pt x="5" y="39"/>
                  <a:pt x="3" y="39"/>
                  <a:pt x="0" y="39"/>
                </a:cubicBezTo>
                <a:cubicBezTo>
                  <a:pt x="0" y="26"/>
                  <a:pt x="0" y="13"/>
                  <a:pt x="0" y="0"/>
                </a:cubicBezTo>
                <a:cubicBezTo>
                  <a:pt x="2" y="0"/>
                  <a:pt x="4" y="0"/>
                  <a:pt x="7" y="0"/>
                </a:cubicBezTo>
                <a:cubicBezTo>
                  <a:pt x="7" y="3"/>
                  <a:pt x="7" y="7"/>
                  <a:pt x="7" y="10"/>
                </a:cubicBezTo>
                <a:cubicBezTo>
                  <a:pt x="9" y="10"/>
                  <a:pt x="10" y="10"/>
                  <a:pt x="11" y="10"/>
                </a:cubicBezTo>
                <a:cubicBezTo>
                  <a:pt x="18" y="9"/>
                  <a:pt x="23" y="13"/>
                  <a:pt x="23" y="19"/>
                </a:cubicBezTo>
                <a:cubicBezTo>
                  <a:pt x="24" y="25"/>
                  <a:pt x="24" y="30"/>
                  <a:pt x="24" y="36"/>
                </a:cubicBezTo>
                <a:cubicBezTo>
                  <a:pt x="24" y="37"/>
                  <a:pt x="23" y="38"/>
                  <a:pt x="23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2C3F1A1D-01C1-4BCD-8E50-48E8C63BE4AE}"/>
              </a:ext>
            </a:extLst>
          </p:cNvPr>
          <p:cNvSpPr>
            <a:spLocks noEditPoints="1"/>
          </p:cNvSpPr>
          <p:nvPr/>
        </p:nvSpPr>
        <p:spPr bwMode="auto">
          <a:xfrm>
            <a:off x="-1571862" y="5719327"/>
            <a:ext cx="11277" cy="18172"/>
          </a:xfrm>
          <a:custGeom>
            <a:avLst/>
            <a:gdLst>
              <a:gd name="T0" fmla="*/ 23 w 23"/>
              <a:gd name="T1" fmla="*/ 18 h 31"/>
              <a:gd name="T2" fmla="*/ 7 w 23"/>
              <a:gd name="T3" fmla="*/ 18 h 31"/>
              <a:gd name="T4" fmla="*/ 15 w 23"/>
              <a:gd name="T5" fmla="*/ 23 h 31"/>
              <a:gd name="T6" fmla="*/ 22 w 23"/>
              <a:gd name="T7" fmla="*/ 24 h 31"/>
              <a:gd name="T8" fmla="*/ 8 w 23"/>
              <a:gd name="T9" fmla="*/ 30 h 31"/>
              <a:gd name="T10" fmla="*/ 0 w 23"/>
              <a:gd name="T11" fmla="*/ 19 h 31"/>
              <a:gd name="T12" fmla="*/ 0 w 23"/>
              <a:gd name="T13" fmla="*/ 11 h 31"/>
              <a:gd name="T14" fmla="*/ 12 w 23"/>
              <a:gd name="T15" fmla="*/ 0 h 31"/>
              <a:gd name="T16" fmla="*/ 23 w 23"/>
              <a:gd name="T17" fmla="*/ 11 h 31"/>
              <a:gd name="T18" fmla="*/ 23 w 23"/>
              <a:gd name="T19" fmla="*/ 18 h 31"/>
              <a:gd name="T20" fmla="*/ 16 w 23"/>
              <a:gd name="T21" fmla="*/ 12 h 31"/>
              <a:gd name="T22" fmla="*/ 11 w 23"/>
              <a:gd name="T23" fmla="*/ 6 h 31"/>
              <a:gd name="T24" fmla="*/ 7 w 23"/>
              <a:gd name="T25" fmla="*/ 12 h 31"/>
              <a:gd name="T26" fmla="*/ 12 w 23"/>
              <a:gd name="T27" fmla="*/ 12 h 31"/>
              <a:gd name="T28" fmla="*/ 16 w 23"/>
              <a:gd name="T29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" h="31">
                <a:moveTo>
                  <a:pt x="23" y="18"/>
                </a:moveTo>
                <a:cubicBezTo>
                  <a:pt x="17" y="18"/>
                  <a:pt x="12" y="18"/>
                  <a:pt x="7" y="18"/>
                </a:cubicBezTo>
                <a:cubicBezTo>
                  <a:pt x="7" y="23"/>
                  <a:pt x="10" y="25"/>
                  <a:pt x="15" y="23"/>
                </a:cubicBezTo>
                <a:cubicBezTo>
                  <a:pt x="18" y="21"/>
                  <a:pt x="18" y="21"/>
                  <a:pt x="22" y="24"/>
                </a:cubicBezTo>
                <a:cubicBezTo>
                  <a:pt x="19" y="29"/>
                  <a:pt x="14" y="31"/>
                  <a:pt x="8" y="30"/>
                </a:cubicBezTo>
                <a:cubicBezTo>
                  <a:pt x="2" y="28"/>
                  <a:pt x="0" y="25"/>
                  <a:pt x="0" y="19"/>
                </a:cubicBezTo>
                <a:cubicBezTo>
                  <a:pt x="0" y="16"/>
                  <a:pt x="0" y="14"/>
                  <a:pt x="0" y="11"/>
                </a:cubicBezTo>
                <a:cubicBezTo>
                  <a:pt x="0" y="4"/>
                  <a:pt x="4" y="0"/>
                  <a:pt x="12" y="0"/>
                </a:cubicBezTo>
                <a:cubicBezTo>
                  <a:pt x="19" y="0"/>
                  <a:pt x="23" y="4"/>
                  <a:pt x="23" y="11"/>
                </a:cubicBezTo>
                <a:cubicBezTo>
                  <a:pt x="23" y="13"/>
                  <a:pt x="23" y="15"/>
                  <a:pt x="23" y="18"/>
                </a:cubicBezTo>
                <a:close/>
                <a:moveTo>
                  <a:pt x="16" y="12"/>
                </a:moveTo>
                <a:cubicBezTo>
                  <a:pt x="17" y="8"/>
                  <a:pt x="15" y="6"/>
                  <a:pt x="11" y="6"/>
                </a:cubicBezTo>
                <a:cubicBezTo>
                  <a:pt x="8" y="6"/>
                  <a:pt x="6" y="9"/>
                  <a:pt x="7" y="12"/>
                </a:cubicBezTo>
                <a:cubicBezTo>
                  <a:pt x="9" y="12"/>
                  <a:pt x="10" y="12"/>
                  <a:pt x="12" y="12"/>
                </a:cubicBezTo>
                <a:cubicBezTo>
                  <a:pt x="13" y="13"/>
                  <a:pt x="14" y="12"/>
                  <a:pt x="1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5E7D658E-B753-4448-A7EC-9A9EB8D1E147}"/>
              </a:ext>
            </a:extLst>
          </p:cNvPr>
          <p:cNvSpPr>
            <a:spLocks/>
          </p:cNvSpPr>
          <p:nvPr/>
        </p:nvSpPr>
        <p:spPr bwMode="auto">
          <a:xfrm>
            <a:off x="-1608513" y="5719327"/>
            <a:ext cx="14096" cy="16775"/>
          </a:xfrm>
          <a:custGeom>
            <a:avLst/>
            <a:gdLst>
              <a:gd name="T0" fmla="*/ 17 w 24"/>
              <a:gd name="T1" fmla="*/ 0 h 30"/>
              <a:gd name="T2" fmla="*/ 24 w 24"/>
              <a:gd name="T3" fmla="*/ 0 h 30"/>
              <a:gd name="T4" fmla="*/ 24 w 24"/>
              <a:gd name="T5" fmla="*/ 26 h 30"/>
              <a:gd name="T6" fmla="*/ 22 w 24"/>
              <a:gd name="T7" fmla="*/ 28 h 30"/>
              <a:gd name="T8" fmla="*/ 7 w 24"/>
              <a:gd name="T9" fmla="*/ 29 h 30"/>
              <a:gd name="T10" fmla="*/ 1 w 24"/>
              <a:gd name="T11" fmla="*/ 22 h 30"/>
              <a:gd name="T12" fmla="*/ 1 w 24"/>
              <a:gd name="T13" fmla="*/ 0 h 30"/>
              <a:gd name="T14" fmla="*/ 7 w 24"/>
              <a:gd name="T15" fmla="*/ 0 h 30"/>
              <a:gd name="T16" fmla="*/ 7 w 24"/>
              <a:gd name="T17" fmla="*/ 19 h 30"/>
              <a:gd name="T18" fmla="*/ 11 w 24"/>
              <a:gd name="T19" fmla="*/ 24 h 30"/>
              <a:gd name="T20" fmla="*/ 17 w 24"/>
              <a:gd name="T21" fmla="*/ 20 h 30"/>
              <a:gd name="T22" fmla="*/ 17 w 24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0">
                <a:moveTo>
                  <a:pt x="17" y="0"/>
                </a:moveTo>
                <a:cubicBezTo>
                  <a:pt x="19" y="0"/>
                  <a:pt x="21" y="0"/>
                  <a:pt x="24" y="0"/>
                </a:cubicBezTo>
                <a:cubicBezTo>
                  <a:pt x="24" y="9"/>
                  <a:pt x="24" y="18"/>
                  <a:pt x="24" y="26"/>
                </a:cubicBezTo>
                <a:cubicBezTo>
                  <a:pt x="24" y="27"/>
                  <a:pt x="23" y="28"/>
                  <a:pt x="22" y="28"/>
                </a:cubicBezTo>
                <a:cubicBezTo>
                  <a:pt x="17" y="29"/>
                  <a:pt x="12" y="30"/>
                  <a:pt x="7" y="29"/>
                </a:cubicBezTo>
                <a:cubicBezTo>
                  <a:pt x="4" y="29"/>
                  <a:pt x="1" y="26"/>
                  <a:pt x="1" y="22"/>
                </a:cubicBezTo>
                <a:cubicBezTo>
                  <a:pt x="0" y="15"/>
                  <a:pt x="1" y="8"/>
                  <a:pt x="1" y="0"/>
                </a:cubicBezTo>
                <a:cubicBezTo>
                  <a:pt x="3" y="0"/>
                  <a:pt x="5" y="0"/>
                  <a:pt x="7" y="0"/>
                </a:cubicBezTo>
                <a:cubicBezTo>
                  <a:pt x="7" y="7"/>
                  <a:pt x="7" y="13"/>
                  <a:pt x="7" y="19"/>
                </a:cubicBezTo>
                <a:cubicBezTo>
                  <a:pt x="7" y="21"/>
                  <a:pt x="8" y="23"/>
                  <a:pt x="11" y="24"/>
                </a:cubicBezTo>
                <a:cubicBezTo>
                  <a:pt x="15" y="25"/>
                  <a:pt x="17" y="24"/>
                  <a:pt x="17" y="20"/>
                </a:cubicBezTo>
                <a:cubicBezTo>
                  <a:pt x="17" y="13"/>
                  <a:pt x="17" y="7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AED5990B-3DF9-4A6E-9AEE-736165043CE4}"/>
              </a:ext>
            </a:extLst>
          </p:cNvPr>
          <p:cNvSpPr>
            <a:spLocks/>
          </p:cNvSpPr>
          <p:nvPr/>
        </p:nvSpPr>
        <p:spPr bwMode="auto">
          <a:xfrm>
            <a:off x="-1549309" y="5717930"/>
            <a:ext cx="14096" cy="19569"/>
          </a:xfrm>
          <a:custGeom>
            <a:avLst/>
            <a:gdLst>
              <a:gd name="T0" fmla="*/ 0 w 24"/>
              <a:gd name="T1" fmla="*/ 29 h 32"/>
              <a:gd name="T2" fmla="*/ 2 w 24"/>
              <a:gd name="T3" fmla="*/ 24 h 32"/>
              <a:gd name="T4" fmla="*/ 13 w 24"/>
              <a:gd name="T5" fmla="*/ 24 h 32"/>
              <a:gd name="T6" fmla="*/ 16 w 24"/>
              <a:gd name="T7" fmla="*/ 22 h 32"/>
              <a:gd name="T8" fmla="*/ 14 w 24"/>
              <a:gd name="T9" fmla="*/ 19 h 32"/>
              <a:gd name="T10" fmla="*/ 8 w 24"/>
              <a:gd name="T11" fmla="*/ 18 h 32"/>
              <a:gd name="T12" fmla="*/ 2 w 24"/>
              <a:gd name="T13" fmla="*/ 11 h 32"/>
              <a:gd name="T14" fmla="*/ 6 w 24"/>
              <a:gd name="T15" fmla="*/ 2 h 32"/>
              <a:gd name="T16" fmla="*/ 23 w 24"/>
              <a:gd name="T17" fmla="*/ 3 h 32"/>
              <a:gd name="T18" fmla="*/ 21 w 24"/>
              <a:gd name="T19" fmla="*/ 8 h 32"/>
              <a:gd name="T20" fmla="*/ 12 w 24"/>
              <a:gd name="T21" fmla="*/ 7 h 32"/>
              <a:gd name="T22" fmla="*/ 9 w 24"/>
              <a:gd name="T23" fmla="*/ 10 h 32"/>
              <a:gd name="T24" fmla="*/ 12 w 24"/>
              <a:gd name="T25" fmla="*/ 12 h 32"/>
              <a:gd name="T26" fmla="*/ 17 w 24"/>
              <a:gd name="T27" fmla="*/ 13 h 32"/>
              <a:gd name="T28" fmla="*/ 23 w 24"/>
              <a:gd name="T29" fmla="*/ 21 h 32"/>
              <a:gd name="T30" fmla="*/ 17 w 24"/>
              <a:gd name="T31" fmla="*/ 30 h 32"/>
              <a:gd name="T32" fmla="*/ 0 w 24"/>
              <a:gd name="T3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32">
                <a:moveTo>
                  <a:pt x="0" y="29"/>
                </a:moveTo>
                <a:cubicBezTo>
                  <a:pt x="1" y="27"/>
                  <a:pt x="2" y="25"/>
                  <a:pt x="2" y="24"/>
                </a:cubicBezTo>
                <a:cubicBezTo>
                  <a:pt x="6" y="24"/>
                  <a:pt x="10" y="24"/>
                  <a:pt x="13" y="24"/>
                </a:cubicBezTo>
                <a:cubicBezTo>
                  <a:pt x="14" y="24"/>
                  <a:pt x="15" y="23"/>
                  <a:pt x="16" y="22"/>
                </a:cubicBezTo>
                <a:cubicBezTo>
                  <a:pt x="16" y="21"/>
                  <a:pt x="15" y="20"/>
                  <a:pt x="14" y="19"/>
                </a:cubicBezTo>
                <a:cubicBezTo>
                  <a:pt x="12" y="18"/>
                  <a:pt x="10" y="18"/>
                  <a:pt x="8" y="18"/>
                </a:cubicBezTo>
                <a:cubicBezTo>
                  <a:pt x="4" y="17"/>
                  <a:pt x="2" y="14"/>
                  <a:pt x="2" y="11"/>
                </a:cubicBezTo>
                <a:cubicBezTo>
                  <a:pt x="2" y="7"/>
                  <a:pt x="3" y="4"/>
                  <a:pt x="6" y="2"/>
                </a:cubicBezTo>
                <a:cubicBezTo>
                  <a:pt x="12" y="0"/>
                  <a:pt x="17" y="1"/>
                  <a:pt x="23" y="3"/>
                </a:cubicBezTo>
                <a:cubicBezTo>
                  <a:pt x="22" y="5"/>
                  <a:pt x="21" y="7"/>
                  <a:pt x="21" y="8"/>
                </a:cubicBezTo>
                <a:cubicBezTo>
                  <a:pt x="18" y="8"/>
                  <a:pt x="15" y="7"/>
                  <a:pt x="12" y="7"/>
                </a:cubicBezTo>
                <a:cubicBezTo>
                  <a:pt x="11" y="7"/>
                  <a:pt x="10" y="9"/>
                  <a:pt x="9" y="10"/>
                </a:cubicBezTo>
                <a:cubicBezTo>
                  <a:pt x="10" y="11"/>
                  <a:pt x="10" y="12"/>
                  <a:pt x="12" y="12"/>
                </a:cubicBezTo>
                <a:cubicBezTo>
                  <a:pt x="13" y="13"/>
                  <a:pt x="15" y="13"/>
                  <a:pt x="17" y="13"/>
                </a:cubicBezTo>
                <a:cubicBezTo>
                  <a:pt x="21" y="14"/>
                  <a:pt x="23" y="17"/>
                  <a:pt x="23" y="21"/>
                </a:cubicBezTo>
                <a:cubicBezTo>
                  <a:pt x="24" y="26"/>
                  <a:pt x="21" y="29"/>
                  <a:pt x="17" y="30"/>
                </a:cubicBezTo>
                <a:cubicBezTo>
                  <a:pt x="12" y="32"/>
                  <a:pt x="6" y="31"/>
                  <a:pt x="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19F24869-787C-4E0F-A6E8-19BB6FCB8AD6}"/>
              </a:ext>
            </a:extLst>
          </p:cNvPr>
          <p:cNvSpPr>
            <a:spLocks/>
          </p:cNvSpPr>
          <p:nvPr/>
        </p:nvSpPr>
        <p:spPr bwMode="auto">
          <a:xfrm>
            <a:off x="-1639527" y="5717930"/>
            <a:ext cx="14096" cy="19569"/>
          </a:xfrm>
          <a:custGeom>
            <a:avLst/>
            <a:gdLst>
              <a:gd name="T0" fmla="*/ 22 w 23"/>
              <a:gd name="T1" fmla="*/ 3 h 32"/>
              <a:gd name="T2" fmla="*/ 20 w 23"/>
              <a:gd name="T3" fmla="*/ 8 h 32"/>
              <a:gd name="T4" fmla="*/ 11 w 23"/>
              <a:gd name="T5" fmla="*/ 7 h 32"/>
              <a:gd name="T6" fmla="*/ 8 w 23"/>
              <a:gd name="T7" fmla="*/ 10 h 32"/>
              <a:gd name="T8" fmla="*/ 11 w 23"/>
              <a:gd name="T9" fmla="*/ 12 h 32"/>
              <a:gd name="T10" fmla="*/ 17 w 23"/>
              <a:gd name="T11" fmla="*/ 14 h 32"/>
              <a:gd name="T12" fmla="*/ 23 w 23"/>
              <a:gd name="T13" fmla="*/ 21 h 32"/>
              <a:gd name="T14" fmla="*/ 18 w 23"/>
              <a:gd name="T15" fmla="*/ 30 h 32"/>
              <a:gd name="T16" fmla="*/ 0 w 23"/>
              <a:gd name="T17" fmla="*/ 29 h 32"/>
              <a:gd name="T18" fmla="*/ 2 w 23"/>
              <a:gd name="T19" fmla="*/ 24 h 32"/>
              <a:gd name="T20" fmla="*/ 12 w 23"/>
              <a:gd name="T21" fmla="*/ 24 h 32"/>
              <a:gd name="T22" fmla="*/ 16 w 23"/>
              <a:gd name="T23" fmla="*/ 22 h 32"/>
              <a:gd name="T24" fmla="*/ 13 w 23"/>
              <a:gd name="T25" fmla="*/ 19 h 32"/>
              <a:gd name="T26" fmla="*/ 7 w 23"/>
              <a:gd name="T27" fmla="*/ 18 h 32"/>
              <a:gd name="T28" fmla="*/ 1 w 23"/>
              <a:gd name="T29" fmla="*/ 10 h 32"/>
              <a:gd name="T30" fmla="*/ 7 w 23"/>
              <a:gd name="T31" fmla="*/ 2 h 32"/>
              <a:gd name="T32" fmla="*/ 22 w 23"/>
              <a:gd name="T3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32">
                <a:moveTo>
                  <a:pt x="22" y="3"/>
                </a:moveTo>
                <a:cubicBezTo>
                  <a:pt x="21" y="5"/>
                  <a:pt x="20" y="7"/>
                  <a:pt x="20" y="8"/>
                </a:cubicBezTo>
                <a:cubicBezTo>
                  <a:pt x="17" y="8"/>
                  <a:pt x="14" y="7"/>
                  <a:pt x="11" y="7"/>
                </a:cubicBezTo>
                <a:cubicBezTo>
                  <a:pt x="10" y="7"/>
                  <a:pt x="9" y="9"/>
                  <a:pt x="8" y="10"/>
                </a:cubicBezTo>
                <a:cubicBezTo>
                  <a:pt x="9" y="10"/>
                  <a:pt x="10" y="12"/>
                  <a:pt x="11" y="12"/>
                </a:cubicBezTo>
                <a:cubicBezTo>
                  <a:pt x="13" y="13"/>
                  <a:pt x="15" y="13"/>
                  <a:pt x="17" y="14"/>
                </a:cubicBezTo>
                <a:cubicBezTo>
                  <a:pt x="20" y="15"/>
                  <a:pt x="22" y="17"/>
                  <a:pt x="23" y="21"/>
                </a:cubicBezTo>
                <a:cubicBezTo>
                  <a:pt x="23" y="25"/>
                  <a:pt x="21" y="28"/>
                  <a:pt x="18" y="30"/>
                </a:cubicBezTo>
                <a:cubicBezTo>
                  <a:pt x="12" y="32"/>
                  <a:pt x="6" y="31"/>
                  <a:pt x="0" y="29"/>
                </a:cubicBezTo>
                <a:cubicBezTo>
                  <a:pt x="0" y="27"/>
                  <a:pt x="1" y="25"/>
                  <a:pt x="2" y="24"/>
                </a:cubicBezTo>
                <a:cubicBezTo>
                  <a:pt x="5" y="24"/>
                  <a:pt x="9" y="24"/>
                  <a:pt x="12" y="24"/>
                </a:cubicBezTo>
                <a:cubicBezTo>
                  <a:pt x="13" y="24"/>
                  <a:pt x="15" y="23"/>
                  <a:pt x="16" y="22"/>
                </a:cubicBezTo>
                <a:cubicBezTo>
                  <a:pt x="15" y="21"/>
                  <a:pt x="14" y="20"/>
                  <a:pt x="13" y="19"/>
                </a:cubicBezTo>
                <a:cubicBezTo>
                  <a:pt x="11" y="19"/>
                  <a:pt x="9" y="18"/>
                  <a:pt x="7" y="18"/>
                </a:cubicBezTo>
                <a:cubicBezTo>
                  <a:pt x="3" y="17"/>
                  <a:pt x="1" y="14"/>
                  <a:pt x="1" y="10"/>
                </a:cubicBezTo>
                <a:cubicBezTo>
                  <a:pt x="1" y="6"/>
                  <a:pt x="3" y="3"/>
                  <a:pt x="7" y="2"/>
                </a:cubicBezTo>
                <a:cubicBezTo>
                  <a:pt x="12" y="0"/>
                  <a:pt x="17" y="1"/>
                  <a:pt x="2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0C3F7F4D-A4F0-4EE4-9E4D-AF5E2687A933}"/>
              </a:ext>
            </a:extLst>
          </p:cNvPr>
          <p:cNvSpPr>
            <a:spLocks/>
          </p:cNvSpPr>
          <p:nvPr/>
        </p:nvSpPr>
        <p:spPr bwMode="auto">
          <a:xfrm>
            <a:off x="-1535210" y="5712336"/>
            <a:ext cx="11277" cy="25160"/>
          </a:xfrm>
          <a:custGeom>
            <a:avLst/>
            <a:gdLst>
              <a:gd name="T0" fmla="*/ 10 w 16"/>
              <a:gd name="T1" fmla="*/ 10 h 41"/>
              <a:gd name="T2" fmla="*/ 16 w 16"/>
              <a:gd name="T3" fmla="*/ 10 h 41"/>
              <a:gd name="T4" fmla="*/ 16 w 16"/>
              <a:gd name="T5" fmla="*/ 16 h 41"/>
              <a:gd name="T6" fmla="*/ 11 w 16"/>
              <a:gd name="T7" fmla="*/ 17 h 41"/>
              <a:gd name="T8" fmla="*/ 16 w 16"/>
              <a:gd name="T9" fmla="*/ 34 h 41"/>
              <a:gd name="T10" fmla="*/ 16 w 16"/>
              <a:gd name="T11" fmla="*/ 39 h 41"/>
              <a:gd name="T12" fmla="*/ 3 w 16"/>
              <a:gd name="T13" fmla="*/ 29 h 41"/>
              <a:gd name="T14" fmla="*/ 3 w 16"/>
              <a:gd name="T15" fmla="*/ 22 h 41"/>
              <a:gd name="T16" fmla="*/ 1 w 16"/>
              <a:gd name="T17" fmla="*/ 16 h 41"/>
              <a:gd name="T18" fmla="*/ 0 w 16"/>
              <a:gd name="T19" fmla="*/ 11 h 41"/>
              <a:gd name="T20" fmla="*/ 3 w 16"/>
              <a:gd name="T21" fmla="*/ 5 h 41"/>
              <a:gd name="T22" fmla="*/ 8 w 16"/>
              <a:gd name="T23" fmla="*/ 0 h 41"/>
              <a:gd name="T24" fmla="*/ 9 w 16"/>
              <a:gd name="T25" fmla="*/ 0 h 41"/>
              <a:gd name="T26" fmla="*/ 10 w 16"/>
              <a:gd name="T2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41">
                <a:moveTo>
                  <a:pt x="10" y="10"/>
                </a:moveTo>
                <a:cubicBezTo>
                  <a:pt x="12" y="10"/>
                  <a:pt x="14" y="10"/>
                  <a:pt x="16" y="10"/>
                </a:cubicBezTo>
                <a:cubicBezTo>
                  <a:pt x="16" y="12"/>
                  <a:pt x="16" y="14"/>
                  <a:pt x="16" y="16"/>
                </a:cubicBezTo>
                <a:cubicBezTo>
                  <a:pt x="15" y="17"/>
                  <a:pt x="12" y="17"/>
                  <a:pt x="11" y="17"/>
                </a:cubicBezTo>
                <a:cubicBezTo>
                  <a:pt x="8" y="27"/>
                  <a:pt x="9" y="32"/>
                  <a:pt x="16" y="34"/>
                </a:cubicBezTo>
                <a:cubicBezTo>
                  <a:pt x="16" y="35"/>
                  <a:pt x="16" y="37"/>
                  <a:pt x="16" y="39"/>
                </a:cubicBezTo>
                <a:cubicBezTo>
                  <a:pt x="8" y="41"/>
                  <a:pt x="3" y="37"/>
                  <a:pt x="3" y="29"/>
                </a:cubicBezTo>
                <a:cubicBezTo>
                  <a:pt x="3" y="27"/>
                  <a:pt x="3" y="24"/>
                  <a:pt x="3" y="22"/>
                </a:cubicBezTo>
                <a:cubicBezTo>
                  <a:pt x="3" y="20"/>
                  <a:pt x="4" y="17"/>
                  <a:pt x="1" y="16"/>
                </a:cubicBezTo>
                <a:cubicBezTo>
                  <a:pt x="0" y="16"/>
                  <a:pt x="0" y="11"/>
                  <a:pt x="0" y="11"/>
                </a:cubicBezTo>
                <a:cubicBezTo>
                  <a:pt x="4" y="10"/>
                  <a:pt x="2" y="7"/>
                  <a:pt x="3" y="5"/>
                </a:cubicBezTo>
                <a:cubicBezTo>
                  <a:pt x="4" y="3"/>
                  <a:pt x="6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0" y="7"/>
                  <a:pt x="1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6C9729D0-5EF4-4504-9FA0-FE581E8A3DE9}"/>
              </a:ext>
            </a:extLst>
          </p:cNvPr>
          <p:cNvSpPr>
            <a:spLocks/>
          </p:cNvSpPr>
          <p:nvPr/>
        </p:nvSpPr>
        <p:spPr bwMode="auto">
          <a:xfrm>
            <a:off x="-1557765" y="5717927"/>
            <a:ext cx="8457" cy="18172"/>
          </a:xfrm>
          <a:custGeom>
            <a:avLst/>
            <a:gdLst>
              <a:gd name="T0" fmla="*/ 15 w 15"/>
              <a:gd name="T1" fmla="*/ 3 h 31"/>
              <a:gd name="T2" fmla="*/ 15 w 15"/>
              <a:gd name="T3" fmla="*/ 8 h 31"/>
              <a:gd name="T4" fmla="*/ 7 w 15"/>
              <a:gd name="T5" fmla="*/ 17 h 31"/>
              <a:gd name="T6" fmla="*/ 7 w 15"/>
              <a:gd name="T7" fmla="*/ 30 h 31"/>
              <a:gd name="T8" fmla="*/ 7 w 15"/>
              <a:gd name="T9" fmla="*/ 31 h 31"/>
              <a:gd name="T10" fmla="*/ 1 w 15"/>
              <a:gd name="T11" fmla="*/ 31 h 31"/>
              <a:gd name="T12" fmla="*/ 1 w 15"/>
              <a:gd name="T13" fmla="*/ 9 h 31"/>
              <a:gd name="T14" fmla="*/ 15 w 15"/>
              <a:gd name="T1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5" y="3"/>
                </a:moveTo>
                <a:cubicBezTo>
                  <a:pt x="15" y="4"/>
                  <a:pt x="15" y="6"/>
                  <a:pt x="15" y="8"/>
                </a:cubicBezTo>
                <a:cubicBezTo>
                  <a:pt x="7" y="9"/>
                  <a:pt x="7" y="9"/>
                  <a:pt x="7" y="17"/>
                </a:cubicBezTo>
                <a:cubicBezTo>
                  <a:pt x="7" y="22"/>
                  <a:pt x="7" y="26"/>
                  <a:pt x="7" y="30"/>
                </a:cubicBezTo>
                <a:cubicBezTo>
                  <a:pt x="7" y="30"/>
                  <a:pt x="7" y="30"/>
                  <a:pt x="7" y="31"/>
                </a:cubicBezTo>
                <a:cubicBezTo>
                  <a:pt x="5" y="31"/>
                  <a:pt x="3" y="31"/>
                  <a:pt x="1" y="31"/>
                </a:cubicBezTo>
                <a:cubicBezTo>
                  <a:pt x="1" y="24"/>
                  <a:pt x="0" y="17"/>
                  <a:pt x="1" y="9"/>
                </a:cubicBezTo>
                <a:cubicBezTo>
                  <a:pt x="1" y="3"/>
                  <a:pt x="8" y="0"/>
                  <a:pt x="1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5B978A1F-7437-49C6-8E91-2CA27EB1DBB5}"/>
              </a:ext>
            </a:extLst>
          </p:cNvPr>
          <p:cNvSpPr>
            <a:spLocks/>
          </p:cNvSpPr>
          <p:nvPr/>
        </p:nvSpPr>
        <p:spPr bwMode="auto">
          <a:xfrm>
            <a:off x="-1523933" y="5717930"/>
            <a:ext cx="11277" cy="9785"/>
          </a:xfrm>
          <a:custGeom>
            <a:avLst/>
            <a:gdLst>
              <a:gd name="T0" fmla="*/ 1 w 16"/>
              <a:gd name="T1" fmla="*/ 17 h 17"/>
              <a:gd name="T2" fmla="*/ 16 w 16"/>
              <a:gd name="T3" fmla="*/ 2 h 17"/>
              <a:gd name="T4" fmla="*/ 16 w 16"/>
              <a:gd name="T5" fmla="*/ 8 h 17"/>
              <a:gd name="T6" fmla="*/ 7 w 16"/>
              <a:gd name="T7" fmla="*/ 17 h 17"/>
              <a:gd name="T8" fmla="*/ 1 w 1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1" y="17"/>
                </a:moveTo>
                <a:cubicBezTo>
                  <a:pt x="0" y="4"/>
                  <a:pt x="3" y="0"/>
                  <a:pt x="16" y="2"/>
                </a:cubicBezTo>
                <a:cubicBezTo>
                  <a:pt x="16" y="4"/>
                  <a:pt x="16" y="6"/>
                  <a:pt x="16" y="8"/>
                </a:cubicBezTo>
                <a:cubicBezTo>
                  <a:pt x="8" y="9"/>
                  <a:pt x="8" y="9"/>
                  <a:pt x="7" y="17"/>
                </a:cubicBezTo>
                <a:cubicBezTo>
                  <a:pt x="5" y="17"/>
                  <a:pt x="3" y="17"/>
                  <a:pt x="1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id="{2FEF7DAE-96C2-4D10-8301-38CDD67ACE13}"/>
              </a:ext>
            </a:extLst>
          </p:cNvPr>
          <p:cNvSpPr>
            <a:spLocks/>
          </p:cNvSpPr>
          <p:nvPr/>
        </p:nvSpPr>
        <p:spPr bwMode="auto">
          <a:xfrm>
            <a:off x="-1518294" y="5726317"/>
            <a:ext cx="8457" cy="9785"/>
          </a:xfrm>
          <a:custGeom>
            <a:avLst/>
            <a:gdLst>
              <a:gd name="T0" fmla="*/ 1 w 15"/>
              <a:gd name="T1" fmla="*/ 16 h 17"/>
              <a:gd name="T2" fmla="*/ 5 w 15"/>
              <a:gd name="T3" fmla="*/ 10 h 17"/>
              <a:gd name="T4" fmla="*/ 9 w 15"/>
              <a:gd name="T5" fmla="*/ 6 h 17"/>
              <a:gd name="T6" fmla="*/ 9 w 15"/>
              <a:gd name="T7" fmla="*/ 2 h 17"/>
              <a:gd name="T8" fmla="*/ 15 w 15"/>
              <a:gd name="T9" fmla="*/ 6 h 17"/>
              <a:gd name="T10" fmla="*/ 1 w 15"/>
              <a:gd name="T11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7">
                <a:moveTo>
                  <a:pt x="1" y="16"/>
                </a:moveTo>
                <a:cubicBezTo>
                  <a:pt x="0" y="12"/>
                  <a:pt x="0" y="9"/>
                  <a:pt x="5" y="10"/>
                </a:cubicBezTo>
                <a:cubicBezTo>
                  <a:pt x="8" y="10"/>
                  <a:pt x="9" y="9"/>
                  <a:pt x="9" y="6"/>
                </a:cubicBezTo>
                <a:cubicBezTo>
                  <a:pt x="8" y="5"/>
                  <a:pt x="9" y="3"/>
                  <a:pt x="9" y="2"/>
                </a:cubicBezTo>
                <a:cubicBezTo>
                  <a:pt x="15" y="0"/>
                  <a:pt x="15" y="1"/>
                  <a:pt x="15" y="6"/>
                </a:cubicBezTo>
                <a:cubicBezTo>
                  <a:pt x="15" y="15"/>
                  <a:pt x="11" y="17"/>
                  <a:pt x="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15">
            <a:extLst>
              <a:ext uri="{FF2B5EF4-FFF2-40B4-BE49-F238E27FC236}">
                <a16:creationId xmlns:a16="http://schemas.microsoft.com/office/drawing/2014/main" id="{FAD52364-7B40-4472-BC79-D6853209ACF3}"/>
              </a:ext>
            </a:extLst>
          </p:cNvPr>
          <p:cNvSpPr>
            <a:spLocks/>
          </p:cNvSpPr>
          <p:nvPr/>
        </p:nvSpPr>
        <p:spPr bwMode="auto">
          <a:xfrm>
            <a:off x="-1569043" y="5722121"/>
            <a:ext cx="5639" cy="4195"/>
          </a:xfrm>
          <a:custGeom>
            <a:avLst/>
            <a:gdLst>
              <a:gd name="T0" fmla="*/ 10 w 11"/>
              <a:gd name="T1" fmla="*/ 6 h 7"/>
              <a:gd name="T2" fmla="*/ 6 w 11"/>
              <a:gd name="T3" fmla="*/ 6 h 7"/>
              <a:gd name="T4" fmla="*/ 1 w 11"/>
              <a:gd name="T5" fmla="*/ 6 h 7"/>
              <a:gd name="T6" fmla="*/ 5 w 11"/>
              <a:gd name="T7" fmla="*/ 0 h 7"/>
              <a:gd name="T8" fmla="*/ 10 w 11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6"/>
                </a:moveTo>
                <a:cubicBezTo>
                  <a:pt x="8" y="6"/>
                  <a:pt x="7" y="7"/>
                  <a:pt x="6" y="6"/>
                </a:cubicBezTo>
                <a:cubicBezTo>
                  <a:pt x="4" y="6"/>
                  <a:pt x="3" y="6"/>
                  <a:pt x="1" y="6"/>
                </a:cubicBezTo>
                <a:cubicBezTo>
                  <a:pt x="0" y="3"/>
                  <a:pt x="2" y="0"/>
                  <a:pt x="5" y="0"/>
                </a:cubicBezTo>
                <a:cubicBezTo>
                  <a:pt x="9" y="0"/>
                  <a:pt x="11" y="2"/>
                  <a:pt x="1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BB26D2-36BD-4823-B6E7-69B01C034A6C}"/>
              </a:ext>
            </a:extLst>
          </p:cNvPr>
          <p:cNvSpPr/>
          <p:nvPr/>
        </p:nvSpPr>
        <p:spPr>
          <a:xfrm>
            <a:off x="446867" y="1545325"/>
            <a:ext cx="73890" cy="8107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B6F2E3-CA96-4D66-9EDA-CFCCD6078BD5}"/>
              </a:ext>
            </a:extLst>
          </p:cNvPr>
          <p:cNvSpPr txBox="1"/>
          <p:nvPr/>
        </p:nvSpPr>
        <p:spPr>
          <a:xfrm>
            <a:off x="583755" y="4190969"/>
            <a:ext cx="2200646" cy="137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200" dirty="0">
                <a:solidFill>
                  <a:schemeClr val="bg1"/>
                </a:solidFill>
              </a:rPr>
              <a:t>30 специальных программ и ключевых дисциплин </a:t>
            </a:r>
          </a:p>
          <a:p>
            <a:pPr defTabSz="685800">
              <a:defRPr/>
            </a:pPr>
            <a:r>
              <a:rPr lang="ru-RU" sz="1200" dirty="0">
                <a:solidFill>
                  <a:schemeClr val="bg1"/>
                </a:solidFill>
              </a:rPr>
              <a:t>10 дисциплин, докторской степени</a:t>
            </a:r>
          </a:p>
          <a:p>
            <a:pPr defTabSz="685800">
              <a:defRPr/>
            </a:pPr>
            <a:r>
              <a:rPr lang="ru-RU" sz="1200" dirty="0">
                <a:solidFill>
                  <a:schemeClr val="bg1"/>
                </a:solidFill>
              </a:rPr>
              <a:t>3 </a:t>
            </a:r>
            <a:r>
              <a:rPr lang="ru-RU" sz="1200" dirty="0" err="1">
                <a:solidFill>
                  <a:schemeClr val="bg1"/>
                </a:solidFill>
              </a:rPr>
              <a:t>постдокторских</a:t>
            </a:r>
            <a:r>
              <a:rPr lang="ru-RU" sz="1200" dirty="0">
                <a:solidFill>
                  <a:schemeClr val="bg1"/>
                </a:solidFill>
              </a:rPr>
              <a:t> исследовательских программ  </a:t>
            </a:r>
          </a:p>
          <a:p>
            <a:pPr defTabSz="685800">
              <a:defRPr/>
            </a:pP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CDAE27-1F28-424E-AE10-98BDF1CCAF58}"/>
              </a:ext>
            </a:extLst>
          </p:cNvPr>
          <p:cNvSpPr/>
          <p:nvPr/>
        </p:nvSpPr>
        <p:spPr>
          <a:xfrm>
            <a:off x="446867" y="2959383"/>
            <a:ext cx="73890" cy="810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F648F1E-443B-4787-A671-91725F59FB90}"/>
              </a:ext>
            </a:extLst>
          </p:cNvPr>
          <p:cNvSpPr txBox="1"/>
          <p:nvPr/>
        </p:nvSpPr>
        <p:spPr>
          <a:xfrm>
            <a:off x="590547" y="2801337"/>
            <a:ext cx="2200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38 дисциплин, по магистратуре  </a:t>
            </a:r>
          </a:p>
          <a:p>
            <a:r>
              <a:rPr lang="ru-RU" sz="1200" dirty="0">
                <a:solidFill>
                  <a:schemeClr val="bg1"/>
                </a:solidFill>
              </a:rPr>
              <a:t>18 профессиональных магистерских дисциплин, из которых 12 в области машиностроения </a:t>
            </a: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125B6C3-75E0-4029-848D-170000ED395D}"/>
              </a:ext>
            </a:extLst>
          </p:cNvPr>
          <p:cNvSpPr/>
          <p:nvPr/>
        </p:nvSpPr>
        <p:spPr>
          <a:xfrm>
            <a:off x="446867" y="4297567"/>
            <a:ext cx="73890" cy="810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CDCADB-5475-400D-8F13-29D77F08C30F}"/>
              </a:ext>
            </a:extLst>
          </p:cNvPr>
          <p:cNvSpPr/>
          <p:nvPr/>
        </p:nvSpPr>
        <p:spPr>
          <a:xfrm>
            <a:off x="6600017" y="1545325"/>
            <a:ext cx="73890" cy="8107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095FC1-BBA7-4279-BB9D-9891577D2E5B}"/>
              </a:ext>
            </a:extLst>
          </p:cNvPr>
          <p:cNvSpPr/>
          <p:nvPr/>
        </p:nvSpPr>
        <p:spPr>
          <a:xfrm>
            <a:off x="6600017" y="3068439"/>
            <a:ext cx="73890" cy="8107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361480-27D9-4BFE-8C10-665ED767B8E1}"/>
              </a:ext>
            </a:extLst>
          </p:cNvPr>
          <p:cNvSpPr/>
          <p:nvPr/>
        </p:nvSpPr>
        <p:spPr>
          <a:xfrm>
            <a:off x="6600017" y="4280789"/>
            <a:ext cx="73890" cy="8107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Block Arc 63">
            <a:extLst>
              <a:ext uri="{FF2B5EF4-FFF2-40B4-BE49-F238E27FC236}">
                <a16:creationId xmlns:a16="http://schemas.microsoft.com/office/drawing/2014/main" id="{7DF8707A-8C3E-45FF-AB3C-BA610C2A4455}"/>
              </a:ext>
            </a:extLst>
          </p:cNvPr>
          <p:cNvSpPr/>
          <p:nvPr/>
        </p:nvSpPr>
        <p:spPr>
          <a:xfrm rot="3045405">
            <a:off x="2733368" y="1492960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8913BBA9-2CA4-4089-9A1C-A6E9AF8E3D06}"/>
              </a:ext>
            </a:extLst>
          </p:cNvPr>
          <p:cNvSpPr/>
          <p:nvPr/>
        </p:nvSpPr>
        <p:spPr>
          <a:xfrm rot="17157635">
            <a:off x="2722236" y="1492962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98B20592-56D3-4E26-85C6-907D0AD33463}"/>
              </a:ext>
            </a:extLst>
          </p:cNvPr>
          <p:cNvSpPr/>
          <p:nvPr/>
        </p:nvSpPr>
        <p:spPr>
          <a:xfrm rot="17157635">
            <a:off x="2722237" y="1492962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7" name="Block Arc 66">
            <a:extLst>
              <a:ext uri="{FF2B5EF4-FFF2-40B4-BE49-F238E27FC236}">
                <a16:creationId xmlns:a16="http://schemas.microsoft.com/office/drawing/2014/main" id="{16986607-3CC2-4EF3-A23D-F8A25E5CEA0F}"/>
              </a:ext>
            </a:extLst>
          </p:cNvPr>
          <p:cNvSpPr/>
          <p:nvPr/>
        </p:nvSpPr>
        <p:spPr>
          <a:xfrm rot="20877494">
            <a:off x="2733369" y="1492960"/>
            <a:ext cx="3391501" cy="3391499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8" name="Block Arc 67">
            <a:extLst>
              <a:ext uri="{FF2B5EF4-FFF2-40B4-BE49-F238E27FC236}">
                <a16:creationId xmlns:a16="http://schemas.microsoft.com/office/drawing/2014/main" id="{DE103F3D-4CFB-42ED-BBA9-CA83D96F4889}"/>
              </a:ext>
            </a:extLst>
          </p:cNvPr>
          <p:cNvSpPr/>
          <p:nvPr/>
        </p:nvSpPr>
        <p:spPr>
          <a:xfrm rot="13845405">
            <a:off x="2874347" y="1498560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9" name="Block Arc 68">
            <a:extLst>
              <a:ext uri="{FF2B5EF4-FFF2-40B4-BE49-F238E27FC236}">
                <a16:creationId xmlns:a16="http://schemas.microsoft.com/office/drawing/2014/main" id="{30383180-32B3-4D26-BEC4-C30F8E7FE042}"/>
              </a:ext>
            </a:extLst>
          </p:cNvPr>
          <p:cNvSpPr/>
          <p:nvPr/>
        </p:nvSpPr>
        <p:spPr>
          <a:xfrm rot="6357635">
            <a:off x="2885476" y="1498559"/>
            <a:ext cx="3391499" cy="3391501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0" name="Block Arc 69">
            <a:extLst>
              <a:ext uri="{FF2B5EF4-FFF2-40B4-BE49-F238E27FC236}">
                <a16:creationId xmlns:a16="http://schemas.microsoft.com/office/drawing/2014/main" id="{B50903FB-A3C6-44EC-9EC7-0AABEC2D4B2E}"/>
              </a:ext>
            </a:extLst>
          </p:cNvPr>
          <p:cNvSpPr/>
          <p:nvPr/>
        </p:nvSpPr>
        <p:spPr>
          <a:xfrm rot="10077494">
            <a:off x="2874348" y="1498560"/>
            <a:ext cx="3391501" cy="3391499"/>
          </a:xfrm>
          <a:prstGeom prst="blockArc">
            <a:avLst>
              <a:gd name="adj1" fmla="val 9812280"/>
              <a:gd name="adj2" fmla="val 13137314"/>
              <a:gd name="adj3" fmla="val 5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2FA4109-A86E-406B-891C-CC963657960C}"/>
              </a:ext>
            </a:extLst>
          </p:cNvPr>
          <p:cNvSpPr/>
          <p:nvPr/>
        </p:nvSpPr>
        <p:spPr>
          <a:xfrm>
            <a:off x="6714317" y="1659625"/>
            <a:ext cx="73890" cy="8107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D4BFAC-9791-4BCB-A77F-950FC48E8C7E}"/>
              </a:ext>
            </a:extLst>
          </p:cNvPr>
          <p:cNvSpPr/>
          <p:nvPr/>
        </p:nvSpPr>
        <p:spPr>
          <a:xfrm>
            <a:off x="6714317" y="3182739"/>
            <a:ext cx="73890" cy="8107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52E79C4-63C4-490F-B190-1756D8408039}"/>
              </a:ext>
            </a:extLst>
          </p:cNvPr>
          <p:cNvSpPr/>
          <p:nvPr/>
        </p:nvSpPr>
        <p:spPr>
          <a:xfrm>
            <a:off x="6714317" y="4797761"/>
            <a:ext cx="73890" cy="8107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E4CD48-CEE8-4144-A60D-C4A15457B317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4E1EDA8-3CC4-4227-8A71-ACC182AD2F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948" y="5936564"/>
            <a:ext cx="1023457" cy="80209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CDBD29E-E7A9-40AE-BA2B-346CE76466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05" y="5932784"/>
            <a:ext cx="920773" cy="85848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9" name="Oval 36">
            <a:extLst>
              <a:ext uri="{FF2B5EF4-FFF2-40B4-BE49-F238E27FC236}">
                <a16:creationId xmlns:a16="http://schemas.microsoft.com/office/drawing/2014/main" id="{2A625960-7ECB-4E35-814C-B8C1CAD66076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0E7213-CB11-476F-8C46-D1B8FB44CC19}"/>
              </a:ext>
            </a:extLst>
          </p:cNvPr>
          <p:cNvSpPr txBox="1"/>
          <p:nvPr/>
        </p:nvSpPr>
        <p:spPr>
          <a:xfrm>
            <a:off x="1378939" y="298487"/>
            <a:ext cx="725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Стратегический партнер – </a:t>
            </a:r>
          </a:p>
          <a:p>
            <a:pPr algn="ctr" defTabSz="685800">
              <a:defRPr/>
            </a:pPr>
            <a:r>
              <a:rPr lang="ru-RU" sz="2800" b="1" dirty="0" err="1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Шэньчжэньский</a:t>
            </a: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Университет</a:t>
            </a:r>
            <a:r>
              <a:rPr lang="en-US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5DC51C-C4CC-4146-A6EF-68F64A34227C}"/>
              </a:ext>
            </a:extLst>
          </p:cNvPr>
          <p:cNvSpPr txBox="1"/>
          <p:nvPr/>
        </p:nvSpPr>
        <p:spPr>
          <a:xfrm>
            <a:off x="614239" y="3985482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Докторантура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F4A31C-233A-4B7A-B94A-BA65042346A9}"/>
              </a:ext>
            </a:extLst>
          </p:cNvPr>
          <p:cNvSpPr txBox="1"/>
          <p:nvPr/>
        </p:nvSpPr>
        <p:spPr>
          <a:xfrm>
            <a:off x="617664" y="2568274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Магистратура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5BFE783-6C0A-4F8D-A635-42516A8AEDF8}"/>
              </a:ext>
            </a:extLst>
          </p:cNvPr>
          <p:cNvSpPr txBox="1"/>
          <p:nvPr/>
        </p:nvSpPr>
        <p:spPr>
          <a:xfrm>
            <a:off x="6850143" y="1476622"/>
            <a:ext cx="2377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solidFill>
                  <a:schemeClr val="bg1"/>
                </a:solidFill>
              </a:rPr>
              <a:t>Реформы образования, </a:t>
            </a:r>
          </a:p>
          <a:p>
            <a:pPr lvl="0" algn="just"/>
            <a:r>
              <a:rPr lang="ru-RU" sz="1200" dirty="0">
                <a:solidFill>
                  <a:schemeClr val="bg1"/>
                </a:solidFill>
              </a:rPr>
              <a:t>инновационный образовательный центр, </a:t>
            </a:r>
          </a:p>
          <a:p>
            <a:pPr lvl="0" algn="just"/>
            <a:r>
              <a:rPr lang="ru-RU" sz="1200" dirty="0">
                <a:solidFill>
                  <a:schemeClr val="bg1"/>
                </a:solidFill>
              </a:rPr>
              <a:t>учебный центр обучения, </a:t>
            </a:r>
          </a:p>
          <a:p>
            <a:pPr lvl="0" algn="just"/>
            <a:r>
              <a:rPr lang="ru-RU" sz="1200" dirty="0">
                <a:solidFill>
                  <a:schemeClr val="bg1"/>
                </a:solidFill>
              </a:rPr>
              <a:t>учебно-демонстрационных центра - 15</a:t>
            </a:r>
          </a:p>
          <a:p>
            <a:pPr lvl="0" algn="just"/>
            <a:r>
              <a:rPr lang="ru-RU" sz="1200" dirty="0">
                <a:solidFill>
                  <a:schemeClr val="bg1"/>
                </a:solidFill>
              </a:rPr>
              <a:t>виртуальный учебный центр</a:t>
            </a:r>
            <a:endParaRPr lang="x-none" sz="12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E725430-8E07-4A38-8078-244B409CFFEE}"/>
              </a:ext>
            </a:extLst>
          </p:cNvPr>
          <p:cNvSpPr txBox="1"/>
          <p:nvPr/>
        </p:nvSpPr>
        <p:spPr>
          <a:xfrm>
            <a:off x="6841303" y="1225927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Национальные центры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A03C0B9-5103-4715-BD1E-063F7F4D1965}"/>
              </a:ext>
            </a:extLst>
          </p:cNvPr>
          <p:cNvSpPr txBox="1"/>
          <p:nvPr/>
        </p:nvSpPr>
        <p:spPr>
          <a:xfrm>
            <a:off x="6841750" y="3137645"/>
            <a:ext cx="2302250" cy="137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Инженерные лаборатории – 3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международные инженерные 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лаборатории Министерства образования - 2 </a:t>
            </a: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провинциальных лабораторий -38</a:t>
            </a:r>
            <a:endParaRPr lang="x-none" sz="1200" dirty="0">
              <a:solidFill>
                <a:schemeClr val="bg1"/>
              </a:solidFill>
            </a:endParaRPr>
          </a:p>
          <a:p>
            <a:pPr algn="just" defTabSz="685800">
              <a:defRPr/>
            </a:pP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03CC33-3619-43D2-8B64-456DBB4851E9}"/>
              </a:ext>
            </a:extLst>
          </p:cNvPr>
          <p:cNvSpPr txBox="1"/>
          <p:nvPr/>
        </p:nvSpPr>
        <p:spPr>
          <a:xfrm>
            <a:off x="6868867" y="2905231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Лаборатории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6B00460-1D14-40DE-BE9E-1FCBF10C6A7E}"/>
              </a:ext>
            </a:extLst>
          </p:cNvPr>
          <p:cNvSpPr txBox="1"/>
          <p:nvPr/>
        </p:nvSpPr>
        <p:spPr>
          <a:xfrm>
            <a:off x="6834958" y="4477591"/>
            <a:ext cx="2200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200" dirty="0">
                <a:solidFill>
                  <a:schemeClr val="bg1"/>
                </a:solidFill>
              </a:rPr>
              <a:t>16 академиков из Китая, Европы и Евразийской академии наук</a:t>
            </a:r>
          </a:p>
          <a:p>
            <a:pPr defTabSz="685800">
              <a:defRPr/>
            </a:pPr>
            <a:r>
              <a:rPr lang="ru-RU" sz="1200" dirty="0">
                <a:solidFill>
                  <a:schemeClr val="bg1"/>
                </a:solidFill>
              </a:rPr>
              <a:t>ученые из Америки и Канады 1 лауреат Нобелевской премии </a:t>
            </a:r>
          </a:p>
          <a:p>
            <a:pPr defTabSz="685800">
              <a:defRPr/>
            </a:pPr>
            <a:r>
              <a:rPr lang="ru-RU" sz="1200" dirty="0">
                <a:solidFill>
                  <a:schemeClr val="bg1"/>
                </a:solidFill>
              </a:rPr>
              <a:t>25 выдающихся ученых из </a:t>
            </a:r>
            <a:r>
              <a:rPr lang="ru-RU" sz="1200" dirty="0" err="1">
                <a:solidFill>
                  <a:schemeClr val="bg1"/>
                </a:solidFill>
              </a:rPr>
              <a:t>Чанцзяна</a:t>
            </a:r>
            <a:endParaRPr lang="ru-RU" sz="1200" dirty="0">
              <a:solidFill>
                <a:schemeClr val="bg1"/>
              </a:solidFill>
            </a:endParaRPr>
          </a:p>
          <a:p>
            <a:pPr defTabSz="685800">
              <a:defRPr/>
            </a:pPr>
            <a:r>
              <a:rPr lang="ru-RU" sz="1200" dirty="0">
                <a:solidFill>
                  <a:schemeClr val="bg1"/>
                </a:solidFill>
              </a:rPr>
              <a:t>46 лауреатов Национальных фондов</a:t>
            </a: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3C9B855-F70B-48DB-8998-3132CB11293C}"/>
              </a:ext>
            </a:extLst>
          </p:cNvPr>
          <p:cNvSpPr txBox="1"/>
          <p:nvPr/>
        </p:nvSpPr>
        <p:spPr>
          <a:xfrm>
            <a:off x="6903821" y="4265647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Академики и ученые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08" name="Group 30">
            <a:extLst>
              <a:ext uri="{FF2B5EF4-FFF2-40B4-BE49-F238E27FC236}">
                <a16:creationId xmlns:a16="http://schemas.microsoft.com/office/drawing/2014/main" id="{A0C1DE09-A1E5-4B08-8478-744F19D6A812}"/>
              </a:ext>
            </a:extLst>
          </p:cNvPr>
          <p:cNvGrpSpPr/>
          <p:nvPr/>
        </p:nvGrpSpPr>
        <p:grpSpPr>
          <a:xfrm>
            <a:off x="3798259" y="5066411"/>
            <a:ext cx="1461638" cy="733015"/>
            <a:chOff x="5511800" y="3492501"/>
            <a:chExt cx="776289" cy="441325"/>
          </a:xfrm>
          <a:solidFill>
            <a:schemeClr val="accent2"/>
          </a:solidFill>
        </p:grpSpPr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99D1D97B-3639-41B6-9F3F-89A749C4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5" y="3732213"/>
              <a:ext cx="383352" cy="201613"/>
            </a:xfrm>
            <a:custGeom>
              <a:avLst/>
              <a:gdLst>
                <a:gd name="T0" fmla="*/ 0 w 270"/>
                <a:gd name="T1" fmla="*/ 143 h 143"/>
                <a:gd name="T2" fmla="*/ 61 w 270"/>
                <a:gd name="T3" fmla="*/ 31 h 143"/>
                <a:gd name="T4" fmla="*/ 206 w 270"/>
                <a:gd name="T5" fmla="*/ 30 h 143"/>
                <a:gd name="T6" fmla="*/ 270 w 270"/>
                <a:gd name="T7" fmla="*/ 143 h 143"/>
                <a:gd name="T8" fmla="*/ 0 w 270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43">
                  <a:moveTo>
                    <a:pt x="0" y="143"/>
                  </a:moveTo>
                  <a:cubicBezTo>
                    <a:pt x="2" y="96"/>
                    <a:pt x="21" y="57"/>
                    <a:pt x="61" y="31"/>
                  </a:cubicBezTo>
                  <a:cubicBezTo>
                    <a:pt x="108" y="1"/>
                    <a:pt x="158" y="0"/>
                    <a:pt x="206" y="30"/>
                  </a:cubicBezTo>
                  <a:cubicBezTo>
                    <a:pt x="248" y="55"/>
                    <a:pt x="268" y="94"/>
                    <a:pt x="270" y="143"/>
                  </a:cubicBezTo>
                  <a:cubicBezTo>
                    <a:pt x="180" y="143"/>
                    <a:pt x="90" y="143"/>
                    <a:pt x="0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87B27004-826A-4E61-85D8-49F2799E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36" y="3492501"/>
              <a:ext cx="226818" cy="220663"/>
            </a:xfrm>
            <a:custGeom>
              <a:avLst/>
              <a:gdLst>
                <a:gd name="T0" fmla="*/ 79 w 158"/>
                <a:gd name="T1" fmla="*/ 157 h 157"/>
                <a:gd name="T2" fmla="*/ 0 w 158"/>
                <a:gd name="T3" fmla="*/ 78 h 157"/>
                <a:gd name="T4" fmla="*/ 79 w 158"/>
                <a:gd name="T5" fmla="*/ 0 h 157"/>
                <a:gd name="T6" fmla="*/ 157 w 158"/>
                <a:gd name="T7" fmla="*/ 79 h 157"/>
                <a:gd name="T8" fmla="*/ 79 w 15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7">
                  <a:moveTo>
                    <a:pt x="79" y="157"/>
                  </a:moveTo>
                  <a:cubicBezTo>
                    <a:pt x="36" y="157"/>
                    <a:pt x="0" y="122"/>
                    <a:pt x="0" y="78"/>
                  </a:cubicBezTo>
                  <a:cubicBezTo>
                    <a:pt x="1" y="35"/>
                    <a:pt x="35" y="0"/>
                    <a:pt x="79" y="0"/>
                  </a:cubicBezTo>
                  <a:cubicBezTo>
                    <a:pt x="123" y="0"/>
                    <a:pt x="158" y="35"/>
                    <a:pt x="157" y="79"/>
                  </a:cubicBezTo>
                  <a:cubicBezTo>
                    <a:pt x="157" y="122"/>
                    <a:pt x="122" y="157"/>
                    <a:pt x="79" y="1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9B3EF86A-5AEF-4B58-B351-9D1D153C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692" y="3556001"/>
              <a:ext cx="191676" cy="188913"/>
            </a:xfrm>
            <a:custGeom>
              <a:avLst/>
              <a:gdLst>
                <a:gd name="T0" fmla="*/ 134 w 135"/>
                <a:gd name="T1" fmla="*/ 67 h 135"/>
                <a:gd name="T2" fmla="*/ 68 w 135"/>
                <a:gd name="T3" fmla="*/ 134 h 135"/>
                <a:gd name="T4" fmla="*/ 0 w 135"/>
                <a:gd name="T5" fmla="*/ 67 h 135"/>
                <a:gd name="T6" fmla="*/ 67 w 135"/>
                <a:gd name="T7" fmla="*/ 0 h 135"/>
                <a:gd name="T8" fmla="*/ 134 w 135"/>
                <a:gd name="T9" fmla="*/ 6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5">
                  <a:moveTo>
                    <a:pt x="134" y="67"/>
                  </a:moveTo>
                  <a:cubicBezTo>
                    <a:pt x="135" y="104"/>
                    <a:pt x="104" y="134"/>
                    <a:pt x="68" y="134"/>
                  </a:cubicBez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29" y="0"/>
                    <a:pt x="67" y="0"/>
                  </a:cubicBezTo>
                  <a:cubicBezTo>
                    <a:pt x="104" y="0"/>
                    <a:pt x="135" y="31"/>
                    <a:pt x="13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AB627C1D-7ED4-4B2E-B2B7-BD4000D7F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21" y="3556001"/>
              <a:ext cx="191676" cy="188913"/>
            </a:xfrm>
            <a:custGeom>
              <a:avLst/>
              <a:gdLst>
                <a:gd name="T0" fmla="*/ 1 w 135"/>
                <a:gd name="T1" fmla="*/ 67 h 134"/>
                <a:gd name="T2" fmla="*/ 68 w 135"/>
                <a:gd name="T3" fmla="*/ 0 h 134"/>
                <a:gd name="T4" fmla="*/ 135 w 135"/>
                <a:gd name="T5" fmla="*/ 67 h 134"/>
                <a:gd name="T6" fmla="*/ 68 w 135"/>
                <a:gd name="T7" fmla="*/ 134 h 134"/>
                <a:gd name="T8" fmla="*/ 1 w 135"/>
                <a:gd name="T9" fmla="*/ 6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4">
                  <a:moveTo>
                    <a:pt x="1" y="67"/>
                  </a:moveTo>
                  <a:cubicBezTo>
                    <a:pt x="0" y="31"/>
                    <a:pt x="30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4" y="134"/>
                    <a:pt x="68" y="134"/>
                  </a:cubicBezTo>
                  <a:cubicBezTo>
                    <a:pt x="31" y="134"/>
                    <a:pt x="0" y="104"/>
                    <a:pt x="1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F6548749-8AC7-42A2-9528-5CAC555E7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271" y="3754438"/>
              <a:ext cx="226818" cy="179388"/>
            </a:xfrm>
            <a:custGeom>
              <a:avLst/>
              <a:gdLst>
                <a:gd name="T0" fmla="*/ 155 w 161"/>
                <a:gd name="T1" fmla="*/ 128 h 128"/>
                <a:gd name="T2" fmla="*/ 45 w 161"/>
                <a:gd name="T3" fmla="*/ 128 h 128"/>
                <a:gd name="T4" fmla="*/ 0 w 161"/>
                <a:gd name="T5" fmla="*/ 18 h 128"/>
                <a:gd name="T6" fmla="*/ 103 w 161"/>
                <a:gd name="T7" fmla="*/ 20 h 128"/>
                <a:gd name="T8" fmla="*/ 155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155" y="128"/>
                  </a:moveTo>
                  <a:cubicBezTo>
                    <a:pt x="119" y="128"/>
                    <a:pt x="82" y="128"/>
                    <a:pt x="45" y="128"/>
                  </a:cubicBezTo>
                  <a:cubicBezTo>
                    <a:pt x="44" y="86"/>
                    <a:pt x="29" y="49"/>
                    <a:pt x="0" y="18"/>
                  </a:cubicBezTo>
                  <a:cubicBezTo>
                    <a:pt x="25" y="3"/>
                    <a:pt x="69" y="0"/>
                    <a:pt x="103" y="20"/>
                  </a:cubicBezTo>
                  <a:cubicBezTo>
                    <a:pt x="144" y="45"/>
                    <a:pt x="161" y="89"/>
                    <a:pt x="155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EDE45E15-8DBB-4294-8115-B018FBEB7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3754438"/>
              <a:ext cx="226818" cy="179388"/>
            </a:xfrm>
            <a:custGeom>
              <a:avLst/>
              <a:gdLst>
                <a:gd name="T0" fmla="*/ 6 w 161"/>
                <a:gd name="T1" fmla="*/ 128 h 128"/>
                <a:gd name="T2" fmla="*/ 116 w 161"/>
                <a:gd name="T3" fmla="*/ 128 h 128"/>
                <a:gd name="T4" fmla="*/ 161 w 161"/>
                <a:gd name="T5" fmla="*/ 18 h 128"/>
                <a:gd name="T6" fmla="*/ 58 w 161"/>
                <a:gd name="T7" fmla="*/ 20 h 128"/>
                <a:gd name="T8" fmla="*/ 6 w 16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8">
                  <a:moveTo>
                    <a:pt x="6" y="128"/>
                  </a:moveTo>
                  <a:cubicBezTo>
                    <a:pt x="42" y="128"/>
                    <a:pt x="79" y="128"/>
                    <a:pt x="116" y="128"/>
                  </a:cubicBezTo>
                  <a:cubicBezTo>
                    <a:pt x="117" y="86"/>
                    <a:pt x="132" y="49"/>
                    <a:pt x="161" y="18"/>
                  </a:cubicBezTo>
                  <a:cubicBezTo>
                    <a:pt x="136" y="3"/>
                    <a:pt x="92" y="0"/>
                    <a:pt x="58" y="20"/>
                  </a:cubicBezTo>
                  <a:cubicBezTo>
                    <a:pt x="17" y="45"/>
                    <a:pt x="0" y="89"/>
                    <a:pt x="6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5" name="Rectangle 64">
            <a:extLst>
              <a:ext uri="{FF2B5EF4-FFF2-40B4-BE49-F238E27FC236}">
                <a16:creationId xmlns:a16="http://schemas.microsoft.com/office/drawing/2014/main" id="{2FE6F0CD-8456-4B57-ADD1-DF4037F5736B}"/>
              </a:ext>
            </a:extLst>
          </p:cNvPr>
          <p:cNvSpPr/>
          <p:nvPr/>
        </p:nvSpPr>
        <p:spPr>
          <a:xfrm>
            <a:off x="2791197" y="5799427"/>
            <a:ext cx="3514385" cy="633919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/>
          </a:p>
          <a:p>
            <a:pPr algn="ctr"/>
            <a:r>
              <a:rPr lang="ru-RU" sz="1100" b="1" dirty="0"/>
              <a:t>магистранты - 727 наград </a:t>
            </a:r>
          </a:p>
          <a:p>
            <a:pPr algn="ctr"/>
            <a:r>
              <a:rPr lang="ru-RU" sz="1100" b="1" dirty="0"/>
              <a:t>включая 175 международных премий </a:t>
            </a:r>
          </a:p>
          <a:p>
            <a:pPr algn="ctr"/>
            <a:r>
              <a:rPr lang="ru-RU" sz="1100" b="1" dirty="0"/>
              <a:t>национальная премия - 241 </a:t>
            </a:r>
          </a:p>
          <a:p>
            <a:pPr algn="ctr"/>
            <a:r>
              <a:rPr lang="ru-RU" sz="1100" b="1" dirty="0"/>
              <a:t>провинциальных и министерских премий - 237</a:t>
            </a:r>
            <a:endParaRPr lang="x-none" sz="1100" b="1" dirty="0"/>
          </a:p>
          <a:p>
            <a:pPr algn="ctr"/>
            <a:endParaRPr lang="en-US" sz="1100" dirty="0"/>
          </a:p>
        </p:txBody>
      </p:sp>
      <p:sp>
        <p:nvSpPr>
          <p:cNvPr id="117" name="Rectangle 66">
            <a:extLst>
              <a:ext uri="{FF2B5EF4-FFF2-40B4-BE49-F238E27FC236}">
                <a16:creationId xmlns:a16="http://schemas.microsoft.com/office/drawing/2014/main" id="{99AABFFD-F858-44D7-8271-D2805357832D}"/>
              </a:ext>
            </a:extLst>
          </p:cNvPr>
          <p:cNvSpPr/>
          <p:nvPr/>
        </p:nvSpPr>
        <p:spPr>
          <a:xfrm>
            <a:off x="3225085" y="6499994"/>
            <a:ext cx="2838739" cy="918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528DCF-C818-4300-BC2E-BD28A2DC1175}"/>
              </a:ext>
            </a:extLst>
          </p:cNvPr>
          <p:cNvSpPr txBox="1"/>
          <p:nvPr/>
        </p:nvSpPr>
        <p:spPr>
          <a:xfrm>
            <a:off x="590547" y="1450058"/>
            <a:ext cx="1900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1200" dirty="0">
                <a:solidFill>
                  <a:schemeClr val="bg1"/>
                </a:solidFill>
              </a:rPr>
              <a:t>Университет состоит из 27 школ и двух дочерних больниц, предлагающих 90 специальностей бакалавриата. </a:t>
            </a:r>
            <a:endParaRPr lang="en-GB" sz="1125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7CF533-28D1-407D-BF6F-C535BAD21747}"/>
              </a:ext>
            </a:extLst>
          </p:cNvPr>
          <p:cNvSpPr txBox="1"/>
          <p:nvPr/>
        </p:nvSpPr>
        <p:spPr>
          <a:xfrm>
            <a:off x="590100" y="1224529"/>
            <a:ext cx="17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Бакалавриат</a:t>
            </a:r>
            <a:endParaRPr lang="en-GB" sz="12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568D8F-451D-4BD7-BF18-D61EC7E07DFC}"/>
              </a:ext>
            </a:extLst>
          </p:cNvPr>
          <p:cNvSpPr/>
          <p:nvPr/>
        </p:nvSpPr>
        <p:spPr>
          <a:xfrm>
            <a:off x="3940286" y="5547318"/>
            <a:ext cx="1152880" cy="26161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Награды за год </a:t>
            </a:r>
          </a:p>
        </p:txBody>
      </p:sp>
    </p:spTree>
    <p:extLst>
      <p:ext uri="{BB962C8B-B14F-4D97-AF65-F5344CB8AC3E}">
        <p14:creationId xmlns:p14="http://schemas.microsoft.com/office/powerpoint/2010/main" val="19089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.ziperov\Downloads\Безымянный-1.jpg">
            <a:extLst>
              <a:ext uri="{FF2B5EF4-FFF2-40B4-BE49-F238E27FC236}">
                <a16:creationId xmlns:a16="http://schemas.microsoft.com/office/drawing/2014/main" id="{8D0AF8CE-67DE-41A0-8E99-6BD26FB9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0" y="0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6CC50D-C5F2-4F6D-A31F-FA7D361DA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01" y="3907897"/>
            <a:ext cx="1942169" cy="10183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75F43-E6E2-4963-80E8-E22F7B510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72" y="2810307"/>
            <a:ext cx="1922765" cy="93434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D26B282D-72B6-4469-B701-2185814490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571" y="121561"/>
            <a:ext cx="947124" cy="742275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93B10EE8-13D1-4F59-8223-B978B02A7FB5}"/>
              </a:ext>
            </a:extLst>
          </p:cNvPr>
          <p:cNvSpPr txBox="1"/>
          <p:nvPr/>
        </p:nvSpPr>
        <p:spPr>
          <a:xfrm>
            <a:off x="-377306" y="132573"/>
            <a:ext cx="8269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Мероприятия проведенные </a:t>
            </a:r>
          </a:p>
          <a:p>
            <a:pPr algn="ctr" defTabSz="68580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 рамках сотрудничества</a:t>
            </a:r>
          </a:p>
        </p:txBody>
      </p:sp>
      <p:pic>
        <p:nvPicPr>
          <p:cNvPr id="181" name="Picture 2" descr="Картинки по запросу  лого Ассоциация международного сотрудничества «Один пояс, один путь»">
            <a:extLst>
              <a:ext uri="{FF2B5EF4-FFF2-40B4-BE49-F238E27FC236}">
                <a16:creationId xmlns:a16="http://schemas.microsoft.com/office/drawing/2014/main" id="{128E4FF1-4806-4A32-B496-0CF997D9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60" y="15644"/>
            <a:ext cx="981715" cy="9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val 36">
            <a:extLst>
              <a:ext uri="{FF2B5EF4-FFF2-40B4-BE49-F238E27FC236}">
                <a16:creationId xmlns:a16="http://schemas.microsoft.com/office/drawing/2014/main" id="{D1DB893F-29C3-4127-864B-468AA31B7555}"/>
              </a:ext>
            </a:extLst>
          </p:cNvPr>
          <p:cNvSpPr/>
          <p:nvPr/>
        </p:nvSpPr>
        <p:spPr>
          <a:xfrm>
            <a:off x="8667102" y="1079525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57B77387-B663-4BA6-AF3D-15F3DA19950D}"/>
              </a:ext>
            </a:extLst>
          </p:cNvPr>
          <p:cNvSpPr/>
          <p:nvPr/>
        </p:nvSpPr>
        <p:spPr>
          <a:xfrm flipV="1">
            <a:off x="5737586" y="5361682"/>
            <a:ext cx="224469" cy="7396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E2AC145A-7147-4B41-AA5B-B483C0D2CEC1}"/>
              </a:ext>
            </a:extLst>
          </p:cNvPr>
          <p:cNvSpPr/>
          <p:nvPr/>
        </p:nvSpPr>
        <p:spPr>
          <a:xfrm flipV="1">
            <a:off x="1922765" y="5239827"/>
            <a:ext cx="222894" cy="7344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5" name="Oval 14">
            <a:extLst>
              <a:ext uri="{FF2B5EF4-FFF2-40B4-BE49-F238E27FC236}">
                <a16:creationId xmlns:a16="http://schemas.microsoft.com/office/drawing/2014/main" id="{17FEEC80-7738-46D6-BE84-E688DA0B3244}"/>
              </a:ext>
            </a:extLst>
          </p:cNvPr>
          <p:cNvSpPr/>
          <p:nvPr/>
        </p:nvSpPr>
        <p:spPr>
          <a:xfrm flipV="1">
            <a:off x="1339016" y="5239827"/>
            <a:ext cx="222894" cy="7344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6" name="Oval 59">
            <a:extLst>
              <a:ext uri="{FF2B5EF4-FFF2-40B4-BE49-F238E27FC236}">
                <a16:creationId xmlns:a16="http://schemas.microsoft.com/office/drawing/2014/main" id="{CDAC04B5-4CB5-48D4-9572-FA797D25DE2C}"/>
              </a:ext>
            </a:extLst>
          </p:cNvPr>
          <p:cNvSpPr/>
          <p:nvPr/>
        </p:nvSpPr>
        <p:spPr>
          <a:xfrm flipV="1">
            <a:off x="4341406" y="5239829"/>
            <a:ext cx="222895" cy="7344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7" name="Oval 60">
            <a:extLst>
              <a:ext uri="{FF2B5EF4-FFF2-40B4-BE49-F238E27FC236}">
                <a16:creationId xmlns:a16="http://schemas.microsoft.com/office/drawing/2014/main" id="{B284BD97-944B-4DB5-8377-BD3ACAD87D25}"/>
              </a:ext>
            </a:extLst>
          </p:cNvPr>
          <p:cNvSpPr/>
          <p:nvPr/>
        </p:nvSpPr>
        <p:spPr>
          <a:xfrm flipV="1">
            <a:off x="3757656" y="5239829"/>
            <a:ext cx="222895" cy="7344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1" name="Shape">
            <a:extLst>
              <a:ext uri="{FF2B5EF4-FFF2-40B4-BE49-F238E27FC236}">
                <a16:creationId xmlns:a16="http://schemas.microsoft.com/office/drawing/2014/main" id="{6F70F70A-A0E0-4DCF-A889-62926507E756}"/>
              </a:ext>
            </a:extLst>
          </p:cNvPr>
          <p:cNvSpPr/>
          <p:nvPr/>
        </p:nvSpPr>
        <p:spPr>
          <a:xfrm>
            <a:off x="5323171" y="1"/>
            <a:ext cx="3815340" cy="6858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Shape">
            <a:extLst>
              <a:ext uri="{FF2B5EF4-FFF2-40B4-BE49-F238E27FC236}">
                <a16:creationId xmlns:a16="http://schemas.microsoft.com/office/drawing/2014/main" id="{66FF8EE4-CA4C-4632-8C7E-D078BCB0DED6}"/>
              </a:ext>
            </a:extLst>
          </p:cNvPr>
          <p:cNvSpPr/>
          <p:nvPr/>
        </p:nvSpPr>
        <p:spPr>
          <a:xfrm>
            <a:off x="7757473" y="4249030"/>
            <a:ext cx="757410" cy="1027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Shape">
            <a:extLst>
              <a:ext uri="{FF2B5EF4-FFF2-40B4-BE49-F238E27FC236}">
                <a16:creationId xmlns:a16="http://schemas.microsoft.com/office/drawing/2014/main" id="{D8ED5EC9-F966-4D3C-9E6D-41A8906202E9}"/>
              </a:ext>
            </a:extLst>
          </p:cNvPr>
          <p:cNvSpPr/>
          <p:nvPr/>
        </p:nvSpPr>
        <p:spPr>
          <a:xfrm>
            <a:off x="7741292" y="1931934"/>
            <a:ext cx="683270" cy="926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0FA184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FA83666-038D-4BE6-89ED-F36ABC76CFE2}"/>
              </a:ext>
            </a:extLst>
          </p:cNvPr>
          <p:cNvSpPr txBox="1"/>
          <p:nvPr/>
        </p:nvSpPr>
        <p:spPr>
          <a:xfrm>
            <a:off x="6375253" y="1079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80B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4EDEDF6-A53D-4289-B904-46EB55132CBA}"/>
              </a:ext>
            </a:extLst>
          </p:cNvPr>
          <p:cNvSpPr txBox="1"/>
          <p:nvPr/>
        </p:nvSpPr>
        <p:spPr>
          <a:xfrm>
            <a:off x="907515" y="1659427"/>
            <a:ext cx="184731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/>
            <a:endParaRPr kumimoji="0" lang="en-US" sz="1400" b="1" i="0" u="none" strike="noStrike" kern="1200" cap="all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4" name="Shape">
            <a:extLst>
              <a:ext uri="{FF2B5EF4-FFF2-40B4-BE49-F238E27FC236}">
                <a16:creationId xmlns:a16="http://schemas.microsoft.com/office/drawing/2014/main" id="{E7614AB5-EF9C-403F-A75B-B24D1594FAE8}"/>
              </a:ext>
            </a:extLst>
          </p:cNvPr>
          <p:cNvSpPr/>
          <p:nvPr/>
        </p:nvSpPr>
        <p:spPr>
          <a:xfrm>
            <a:off x="216231" y="1496449"/>
            <a:ext cx="429834" cy="70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Shape">
            <a:extLst>
              <a:ext uri="{FF2B5EF4-FFF2-40B4-BE49-F238E27FC236}">
                <a16:creationId xmlns:a16="http://schemas.microsoft.com/office/drawing/2014/main" id="{86645819-80CA-4793-873F-87CEEA2AEE0C}"/>
              </a:ext>
            </a:extLst>
          </p:cNvPr>
          <p:cNvSpPr/>
          <p:nvPr/>
        </p:nvSpPr>
        <p:spPr>
          <a:xfrm>
            <a:off x="200668" y="2933362"/>
            <a:ext cx="429834" cy="70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0FA184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Rectangle 82">
            <a:extLst>
              <a:ext uri="{FF2B5EF4-FFF2-40B4-BE49-F238E27FC236}">
                <a16:creationId xmlns:a16="http://schemas.microsoft.com/office/drawing/2014/main" id="{B48EF99E-6630-4CE3-8B10-993D2C7FE463}"/>
              </a:ext>
            </a:extLst>
          </p:cNvPr>
          <p:cNvSpPr/>
          <p:nvPr/>
        </p:nvSpPr>
        <p:spPr>
          <a:xfrm>
            <a:off x="1583879" y="1067096"/>
            <a:ext cx="881011" cy="507831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700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  <a:endParaRPr lang="en-US" sz="2700" dirty="0">
              <a:solidFill>
                <a:srgbClr val="E84C3D"/>
              </a:solidFill>
            </a:endParaRPr>
          </a:p>
        </p:txBody>
      </p:sp>
      <p:grpSp>
        <p:nvGrpSpPr>
          <p:cNvPr id="240" name="Group 103">
            <a:extLst>
              <a:ext uri="{FF2B5EF4-FFF2-40B4-BE49-F238E27FC236}">
                <a16:creationId xmlns:a16="http://schemas.microsoft.com/office/drawing/2014/main" id="{42C603E5-9E6A-44C5-AA4B-BA5576C7E5C1}"/>
              </a:ext>
            </a:extLst>
          </p:cNvPr>
          <p:cNvGrpSpPr/>
          <p:nvPr/>
        </p:nvGrpSpPr>
        <p:grpSpPr>
          <a:xfrm>
            <a:off x="827314" y="1533843"/>
            <a:ext cx="2537999" cy="996943"/>
            <a:chOff x="1534352" y="2492896"/>
            <a:chExt cx="917779" cy="3502205"/>
          </a:xfrm>
        </p:grpSpPr>
        <p:sp>
          <p:nvSpPr>
            <p:cNvPr id="241" name="Oval 104">
              <a:extLst>
                <a:ext uri="{FF2B5EF4-FFF2-40B4-BE49-F238E27FC236}">
                  <a16:creationId xmlns:a16="http://schemas.microsoft.com/office/drawing/2014/main" id="{8EE009CF-1805-48E6-B92A-52A5FFD86878}"/>
                </a:ext>
              </a:extLst>
            </p:cNvPr>
            <p:cNvSpPr/>
            <p:nvPr/>
          </p:nvSpPr>
          <p:spPr>
            <a:xfrm>
              <a:off x="2342844" y="5601813"/>
              <a:ext cx="109287" cy="393288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42" name="Straight Connector 105">
              <a:extLst>
                <a:ext uri="{FF2B5EF4-FFF2-40B4-BE49-F238E27FC236}">
                  <a16:creationId xmlns:a16="http://schemas.microsoft.com/office/drawing/2014/main" id="{37A6DD3E-1EEF-485A-A63A-12816B4BF014}"/>
                </a:ext>
              </a:extLst>
            </p:cNvPr>
            <p:cNvCxnSpPr/>
            <p:nvPr/>
          </p:nvCxnSpPr>
          <p:spPr>
            <a:xfrm>
              <a:off x="2402280" y="2492896"/>
              <a:ext cx="0" cy="3108916"/>
            </a:xfrm>
            <a:prstGeom prst="line">
              <a:avLst/>
            </a:prstGeom>
            <a:ln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106">
              <a:extLst>
                <a:ext uri="{FF2B5EF4-FFF2-40B4-BE49-F238E27FC236}">
                  <a16:creationId xmlns:a16="http://schemas.microsoft.com/office/drawing/2014/main" id="{712AEDD2-DAF2-4B28-9974-85CCBF3DED87}"/>
                </a:ext>
              </a:extLst>
            </p:cNvPr>
            <p:cNvCxnSpPr/>
            <p:nvPr/>
          </p:nvCxnSpPr>
          <p:spPr>
            <a:xfrm>
              <a:off x="1534352" y="2492896"/>
              <a:ext cx="867928" cy="0"/>
            </a:xfrm>
            <a:prstGeom prst="line">
              <a:avLst/>
            </a:prstGeom>
            <a:ln w="57150">
              <a:solidFill>
                <a:srgbClr val="E84C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id="{3C83BD07-B01C-45DD-BC0D-33C5866D404B}"/>
              </a:ext>
            </a:extLst>
          </p:cNvPr>
          <p:cNvSpPr txBox="1"/>
          <p:nvPr/>
        </p:nvSpPr>
        <p:spPr>
          <a:xfrm>
            <a:off x="859621" y="1611524"/>
            <a:ext cx="964816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/>
            <a:r>
              <a:rPr kumimoji="0" lang="ru-RU" sz="1400" b="1" i="0" u="none" strike="noStrike" kern="1200" cap="all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Сентябрь</a:t>
            </a:r>
            <a:endParaRPr kumimoji="0" lang="en-US" sz="1400" b="1" i="0" u="none" strike="noStrike" kern="1200" cap="all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9" name="Rectangle 19">
            <a:extLst>
              <a:ext uri="{FF2B5EF4-FFF2-40B4-BE49-F238E27FC236}">
                <a16:creationId xmlns:a16="http://schemas.microsoft.com/office/drawing/2014/main" id="{86BA25C8-87D9-499A-B330-35DBF7FCBB89}"/>
              </a:ext>
            </a:extLst>
          </p:cNvPr>
          <p:cNvSpPr/>
          <p:nvPr/>
        </p:nvSpPr>
        <p:spPr>
          <a:xfrm>
            <a:off x="746410" y="1898672"/>
            <a:ext cx="25030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noProof="1"/>
              <a:t>Подписание меморандума о сотрудничестве с Ассоциацией международнного сотрудничества «Один пояс, один путь».</a:t>
            </a:r>
          </a:p>
          <a:p>
            <a:pPr lvl="0"/>
            <a:endParaRPr kumimoji="0" lang="en-US" sz="10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50" name="Rectangle 81">
            <a:extLst>
              <a:ext uri="{FF2B5EF4-FFF2-40B4-BE49-F238E27FC236}">
                <a16:creationId xmlns:a16="http://schemas.microsoft.com/office/drawing/2014/main" id="{5A6107D0-F7D7-43B4-8E7A-68BB50CC3F27}"/>
              </a:ext>
            </a:extLst>
          </p:cNvPr>
          <p:cNvSpPr/>
          <p:nvPr/>
        </p:nvSpPr>
        <p:spPr>
          <a:xfrm>
            <a:off x="1553008" y="2532755"/>
            <a:ext cx="887422" cy="507831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700" b="1" dirty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ru-RU" sz="2700" b="1" dirty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US" sz="2700" dirty="0">
              <a:solidFill>
                <a:srgbClr val="27AE61"/>
              </a:solidFill>
            </a:endParaRPr>
          </a:p>
        </p:txBody>
      </p:sp>
      <p:grpSp>
        <p:nvGrpSpPr>
          <p:cNvPr id="251" name="Group 99">
            <a:extLst>
              <a:ext uri="{FF2B5EF4-FFF2-40B4-BE49-F238E27FC236}">
                <a16:creationId xmlns:a16="http://schemas.microsoft.com/office/drawing/2014/main" id="{BBBFEC8B-186B-4934-B3AE-84B9F7701C69}"/>
              </a:ext>
            </a:extLst>
          </p:cNvPr>
          <p:cNvGrpSpPr/>
          <p:nvPr/>
        </p:nvGrpSpPr>
        <p:grpSpPr>
          <a:xfrm>
            <a:off x="689822" y="2970021"/>
            <a:ext cx="2756248" cy="3555145"/>
            <a:chOff x="1534352" y="3850462"/>
            <a:chExt cx="929324" cy="1794906"/>
          </a:xfrm>
        </p:grpSpPr>
        <p:sp>
          <p:nvSpPr>
            <p:cNvPr id="252" name="Oval 100">
              <a:extLst>
                <a:ext uri="{FF2B5EF4-FFF2-40B4-BE49-F238E27FC236}">
                  <a16:creationId xmlns:a16="http://schemas.microsoft.com/office/drawing/2014/main" id="{19DD5EF1-5DCB-4176-A690-F6BA7E259EC4}"/>
                </a:ext>
              </a:extLst>
            </p:cNvPr>
            <p:cNvSpPr/>
            <p:nvPr/>
          </p:nvSpPr>
          <p:spPr>
            <a:xfrm>
              <a:off x="2342844" y="5601812"/>
              <a:ext cx="120832" cy="43556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53" name="Straight Connector 101">
              <a:extLst>
                <a:ext uri="{FF2B5EF4-FFF2-40B4-BE49-F238E27FC236}">
                  <a16:creationId xmlns:a16="http://schemas.microsoft.com/office/drawing/2014/main" id="{4740FA42-5303-4EC9-A1D4-6129BDFD2F31}"/>
                </a:ext>
              </a:extLst>
            </p:cNvPr>
            <p:cNvCxnSpPr/>
            <p:nvPr/>
          </p:nvCxnSpPr>
          <p:spPr>
            <a:xfrm>
              <a:off x="2402280" y="3850462"/>
              <a:ext cx="0" cy="1751350"/>
            </a:xfrm>
            <a:prstGeom prst="line">
              <a:avLst/>
            </a:prstGeom>
            <a:ln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102">
              <a:extLst>
                <a:ext uri="{FF2B5EF4-FFF2-40B4-BE49-F238E27FC236}">
                  <a16:creationId xmlns:a16="http://schemas.microsoft.com/office/drawing/2014/main" id="{512286A9-60C4-4891-8855-FC2564EBAA6F}"/>
                </a:ext>
              </a:extLst>
            </p:cNvPr>
            <p:cNvCxnSpPr/>
            <p:nvPr/>
          </p:nvCxnSpPr>
          <p:spPr>
            <a:xfrm>
              <a:off x="1534352" y="3850462"/>
              <a:ext cx="867928" cy="0"/>
            </a:xfrm>
            <a:prstGeom prst="line">
              <a:avLst/>
            </a:prstGeom>
            <a:ln w="57150">
              <a:solidFill>
                <a:srgbClr val="27AE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549E4CC6-186B-46E0-B6B6-9C82571E7242}"/>
              </a:ext>
            </a:extLst>
          </p:cNvPr>
          <p:cNvSpPr txBox="1"/>
          <p:nvPr/>
        </p:nvSpPr>
        <p:spPr>
          <a:xfrm>
            <a:off x="907335" y="3013474"/>
            <a:ext cx="801438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/>
            <a:r>
              <a:rPr kumimoji="0" lang="ru-RU" sz="1400" b="1" i="0" u="none" strike="noStrike" kern="1200" cap="all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Апрель</a:t>
            </a:r>
            <a:endParaRPr kumimoji="0" lang="en-US" sz="1400" b="1" i="0" u="none" strike="noStrike" kern="1200" cap="all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6" name="Rectangle 19">
            <a:extLst>
              <a:ext uri="{FF2B5EF4-FFF2-40B4-BE49-F238E27FC236}">
                <a16:creationId xmlns:a16="http://schemas.microsoft.com/office/drawing/2014/main" id="{111AE0D2-DC27-4786-B01F-1D56EF47A193}"/>
              </a:ext>
            </a:extLst>
          </p:cNvPr>
          <p:cNvSpPr/>
          <p:nvPr/>
        </p:nvSpPr>
        <p:spPr>
          <a:xfrm>
            <a:off x="592167" y="3274627"/>
            <a:ext cx="26832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noProof="1"/>
              <a:t>Руководство ВШОЗ посетило город Шэньчжэнь и провели встречи с Ассоциацией, и с руководством университета Шэньчжэнь. Китайские коллеги ознакомили с работой корпусов, клиник, научных лабораторий, исследовательских центров Университета, а также посетили ведущие клиники и больницы города. </a:t>
            </a:r>
          </a:p>
          <a:p>
            <a:pPr lvl="0" algn="just"/>
            <a:endParaRPr lang="ru-RU" sz="1000" noProof="1"/>
          </a:p>
          <a:p>
            <a:pPr lvl="0" algn="just"/>
            <a:r>
              <a:rPr lang="ru-RU" sz="1000" noProof="1"/>
              <a:t>Профессора университета Шэньчжэнь посетили ВШОЗ в г. Алматы в рамках отборочного тура по предоставлению грантов для обучения в докторантуре. Провели обсуждение перспективы дальнейшего сотрудничества и возможности для партнерства в области медицинского образования, последипломного образования и повышения квалификации, проведения совместных мастер-классов и тренингов, научных проектов и др. Всего было предоставлено 20 грантов</a:t>
            </a: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D68200BF-C624-492C-B7A6-F015CC45BC84}"/>
              </a:ext>
            </a:extLst>
          </p:cNvPr>
          <p:cNvGrpSpPr/>
          <p:nvPr/>
        </p:nvGrpSpPr>
        <p:grpSpPr>
          <a:xfrm>
            <a:off x="3563625" y="1633288"/>
            <a:ext cx="2318236" cy="1087962"/>
            <a:chOff x="-145485" y="3337180"/>
            <a:chExt cx="3061491" cy="10879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3A42F4-BB4C-4D18-A567-3118637AC7EB}"/>
                </a:ext>
              </a:extLst>
            </p:cNvPr>
            <p:cNvSpPr txBox="1"/>
            <p:nvPr/>
          </p:nvSpPr>
          <p:spPr>
            <a:xfrm>
              <a:off x="866570" y="3337180"/>
              <a:ext cx="948815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lvl="0"/>
              <a:r>
                <a:rPr lang="ru-RU" sz="1400" b="1" cap="all" noProof="1">
                  <a:solidFill>
                    <a:schemeClr val="bg1"/>
                  </a:solidFill>
                </a:rPr>
                <a:t>Июнь </a:t>
              </a:r>
              <a:endParaRPr kumimoji="0" lang="en-US" sz="1400" b="1" i="0" u="none" strike="noStrike" kern="1200" cap="all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Rectangle 19">
              <a:extLst>
                <a:ext uri="{FF2B5EF4-FFF2-40B4-BE49-F238E27FC236}">
                  <a16:creationId xmlns:a16="http://schemas.microsoft.com/office/drawing/2014/main" id="{6C9CF477-F3E3-4EB3-B6BE-F682121133F0}"/>
                </a:ext>
              </a:extLst>
            </p:cNvPr>
            <p:cNvSpPr/>
            <p:nvPr/>
          </p:nvSpPr>
          <p:spPr>
            <a:xfrm>
              <a:off x="-145485" y="3563368"/>
              <a:ext cx="306149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000" noProof="1"/>
                <a:t>Профессор, основатель системы ПМСП в КНР, г-н СунСиДжуо прибыл в г.Алматы, с целью участия в Конгрессе «Здоровье для всех» и чтения лекций для ППС и обучающихся КМУ «ВШОЗ»</a:t>
              </a:r>
            </a:p>
          </p:txBody>
        </p:sp>
      </p:grpSp>
      <p:sp>
        <p:nvSpPr>
          <p:cNvPr id="59" name="Rectangle 82">
            <a:extLst>
              <a:ext uri="{FF2B5EF4-FFF2-40B4-BE49-F238E27FC236}">
                <a16:creationId xmlns:a16="http://schemas.microsoft.com/office/drawing/2014/main" id="{F5740071-C372-4F7D-98AA-DAD58CBD1261}"/>
              </a:ext>
            </a:extLst>
          </p:cNvPr>
          <p:cNvSpPr/>
          <p:nvPr/>
        </p:nvSpPr>
        <p:spPr>
          <a:xfrm>
            <a:off x="4994439" y="1093220"/>
            <a:ext cx="887422" cy="507831"/>
          </a:xfrm>
          <a:prstGeom prst="rect">
            <a:avLst/>
          </a:prstGeom>
        </p:spPr>
        <p:txBody>
          <a:bodyPr wrap="none" rIns="0" anchor="ctr">
            <a:spAutoFit/>
          </a:bodyPr>
          <a:lstStyle/>
          <a:p>
            <a:pPr lvl="0" algn="ctr"/>
            <a:r>
              <a:rPr lang="en-US" sz="27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</a:t>
            </a:r>
            <a:r>
              <a:rPr lang="ru-RU" sz="27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US" sz="2700" dirty="0">
              <a:solidFill>
                <a:srgbClr val="00B050"/>
              </a:solidFill>
            </a:endParaRPr>
          </a:p>
        </p:txBody>
      </p:sp>
      <p:grpSp>
        <p:nvGrpSpPr>
          <p:cNvPr id="60" name="Group 103">
            <a:extLst>
              <a:ext uri="{FF2B5EF4-FFF2-40B4-BE49-F238E27FC236}">
                <a16:creationId xmlns:a16="http://schemas.microsoft.com/office/drawing/2014/main" id="{C4B019B2-DF2A-4F8F-9FC3-DDAFDED0E3D4}"/>
              </a:ext>
            </a:extLst>
          </p:cNvPr>
          <p:cNvGrpSpPr/>
          <p:nvPr/>
        </p:nvGrpSpPr>
        <p:grpSpPr>
          <a:xfrm>
            <a:off x="3614394" y="1559959"/>
            <a:ext cx="2516823" cy="4965208"/>
            <a:chOff x="1534352" y="2492896"/>
            <a:chExt cx="943673" cy="3164230"/>
          </a:xfrm>
        </p:grpSpPr>
        <p:sp>
          <p:nvSpPr>
            <p:cNvPr id="61" name="Oval 104">
              <a:extLst>
                <a:ext uri="{FF2B5EF4-FFF2-40B4-BE49-F238E27FC236}">
                  <a16:creationId xmlns:a16="http://schemas.microsoft.com/office/drawing/2014/main" id="{36627E41-49F3-4929-B0D5-FC2262250DD4}"/>
                </a:ext>
              </a:extLst>
            </p:cNvPr>
            <p:cNvSpPr/>
            <p:nvPr/>
          </p:nvSpPr>
          <p:spPr>
            <a:xfrm>
              <a:off x="2342843" y="5601812"/>
              <a:ext cx="135182" cy="553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rgbClr val="00B050"/>
                </a:solidFill>
              </a:endParaRPr>
            </a:p>
          </p:txBody>
        </p:sp>
        <p:cxnSp>
          <p:nvCxnSpPr>
            <p:cNvPr id="62" name="Straight Connector 105">
              <a:extLst>
                <a:ext uri="{FF2B5EF4-FFF2-40B4-BE49-F238E27FC236}">
                  <a16:creationId xmlns:a16="http://schemas.microsoft.com/office/drawing/2014/main" id="{3C904F27-A45A-4FD7-AA53-17C8D042EA62}"/>
                </a:ext>
              </a:extLst>
            </p:cNvPr>
            <p:cNvCxnSpPr/>
            <p:nvPr/>
          </p:nvCxnSpPr>
          <p:spPr>
            <a:xfrm>
              <a:off x="2402280" y="2492896"/>
              <a:ext cx="0" cy="31089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06">
              <a:extLst>
                <a:ext uri="{FF2B5EF4-FFF2-40B4-BE49-F238E27FC236}">
                  <a16:creationId xmlns:a16="http://schemas.microsoft.com/office/drawing/2014/main" id="{5100634C-7117-4C26-AC25-A76F8F64D250}"/>
                </a:ext>
              </a:extLst>
            </p:cNvPr>
            <p:cNvCxnSpPr/>
            <p:nvPr/>
          </p:nvCxnSpPr>
          <p:spPr>
            <a:xfrm>
              <a:off x="1534352" y="2492896"/>
              <a:ext cx="86792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646C8DD-4CD0-4780-81A5-DE0689C73AA7}"/>
              </a:ext>
            </a:extLst>
          </p:cNvPr>
          <p:cNvSpPr txBox="1"/>
          <p:nvPr/>
        </p:nvSpPr>
        <p:spPr>
          <a:xfrm>
            <a:off x="4203713" y="2996183"/>
            <a:ext cx="964816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/>
            <a:r>
              <a:rPr kumimoji="0" lang="ru-RU" sz="1400" b="1" i="0" u="none" strike="noStrike" kern="1200" cap="all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Сентябрь</a:t>
            </a:r>
            <a:endParaRPr kumimoji="0" lang="en-US" sz="1400" b="1" i="0" u="none" strike="noStrike" kern="1200" cap="all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7" name="Rectangle 19">
            <a:extLst>
              <a:ext uri="{FF2B5EF4-FFF2-40B4-BE49-F238E27FC236}">
                <a16:creationId xmlns:a16="http://schemas.microsoft.com/office/drawing/2014/main" id="{F55541D2-428C-4E7C-90AC-5CC421A086B2}"/>
              </a:ext>
            </a:extLst>
          </p:cNvPr>
          <p:cNvSpPr/>
          <p:nvPr/>
        </p:nvSpPr>
        <p:spPr>
          <a:xfrm>
            <a:off x="3533149" y="3274622"/>
            <a:ext cx="24108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noProof="1"/>
              <a:t>2 человека были направлены на обучение по грантовой программе PHD в университет Шэньчжэнь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EEF0D2-0442-442F-91B0-C9CCA5AB4DEB}"/>
              </a:ext>
            </a:extLst>
          </p:cNvPr>
          <p:cNvSpPr txBox="1"/>
          <p:nvPr/>
        </p:nvSpPr>
        <p:spPr>
          <a:xfrm>
            <a:off x="4277727" y="4106535"/>
            <a:ext cx="889667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 algn="ctr"/>
            <a:r>
              <a:rPr lang="ru-RU" sz="1400" b="1" cap="all" noProof="1">
                <a:solidFill>
                  <a:schemeClr val="bg1"/>
                </a:solidFill>
                <a:latin typeface="Calibri"/>
              </a:rPr>
              <a:t>Октябрь</a:t>
            </a:r>
            <a:endParaRPr kumimoji="0" lang="en-US" sz="1400" b="1" i="0" u="none" strike="noStrike" kern="1200" cap="all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Rectangle 19">
            <a:extLst>
              <a:ext uri="{FF2B5EF4-FFF2-40B4-BE49-F238E27FC236}">
                <a16:creationId xmlns:a16="http://schemas.microsoft.com/office/drawing/2014/main" id="{5F86810A-48EE-4356-A983-73B1047BF01C}"/>
              </a:ext>
            </a:extLst>
          </p:cNvPr>
          <p:cNvSpPr/>
          <p:nvPr/>
        </p:nvSpPr>
        <p:spPr>
          <a:xfrm>
            <a:off x="3563625" y="4315304"/>
            <a:ext cx="24036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noProof="1"/>
              <a:t>В рамках совместной благотворительной программы направилены 5 детей с диагнозом ДЦП на 2 месяца на лечение в КНР, в сопровождении родителей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88B60DA-1DB4-4DF0-B614-1D2E4315B65F}"/>
              </a:ext>
            </a:extLst>
          </p:cNvPr>
          <p:cNvSpPr txBox="1"/>
          <p:nvPr/>
        </p:nvSpPr>
        <p:spPr>
          <a:xfrm>
            <a:off x="4282086" y="5286546"/>
            <a:ext cx="898003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/>
            <a:r>
              <a:rPr lang="ru-RU" sz="1400" b="1" cap="all" noProof="1">
                <a:solidFill>
                  <a:schemeClr val="bg1"/>
                </a:solidFill>
                <a:latin typeface="Calibri"/>
              </a:rPr>
              <a:t>Декабрь</a:t>
            </a:r>
            <a:endParaRPr kumimoji="0" lang="en-US" sz="1400" b="1" i="0" u="none" strike="noStrike" kern="1200" cap="all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Rectangle 19">
            <a:extLst>
              <a:ext uri="{FF2B5EF4-FFF2-40B4-BE49-F238E27FC236}">
                <a16:creationId xmlns:a16="http://schemas.microsoft.com/office/drawing/2014/main" id="{9938B9E0-E0B6-4FA6-87AD-3B99F3F5F7E9}"/>
              </a:ext>
            </a:extLst>
          </p:cNvPr>
          <p:cNvSpPr/>
          <p:nvPr/>
        </p:nvSpPr>
        <p:spPr>
          <a:xfrm>
            <a:off x="3594108" y="5521443"/>
            <a:ext cx="240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noProof="1"/>
              <a:t>Запланирована встреча с председателем и генеральным секретарем Ассоциации по обсуждению и закреплению плана мероприятий по сотрудничеству с Ассоциацией,  </a:t>
            </a:r>
            <a:r>
              <a:rPr lang="ru-RU" sz="1000" b="1" noProof="1"/>
              <a:t>разработке плана мероприятий с университетом Шэньчжэнь на 2020 г </a:t>
            </a:r>
          </a:p>
          <a:p>
            <a:pPr lvl="0"/>
            <a:endParaRPr lang="ru-RU" sz="1000" noProof="1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198E30-5C64-4C29-9220-8AF68E5F0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72" y="5464269"/>
            <a:ext cx="2011679" cy="9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a.ziperov\Downloads\Безымянный-1.jpg">
            <a:extLst>
              <a:ext uri="{FF2B5EF4-FFF2-40B4-BE49-F238E27FC236}">
                <a16:creationId xmlns:a16="http://schemas.microsoft.com/office/drawing/2014/main" id="{E0E62868-6F92-4E92-8EB7-427C673D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4E1EDA8-3CC4-4227-8A71-ACC182AD2F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510" y="43500"/>
            <a:ext cx="1339216" cy="104956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2486668-FA42-4905-BF4F-D0BA887732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06" y="60607"/>
            <a:ext cx="1152593" cy="10847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2428150" y="186785"/>
            <a:ext cx="843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    Перспективы развития </a:t>
            </a:r>
          </a:p>
          <a:p>
            <a:pPr lvl="0"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Стратегического партнерства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E4CD48-CEE8-4144-A60D-C4A15457B317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7" name="Oval 36">
            <a:extLst>
              <a:ext uri="{FF2B5EF4-FFF2-40B4-BE49-F238E27FC236}">
                <a16:creationId xmlns:a16="http://schemas.microsoft.com/office/drawing/2014/main" id="{2A625960-7ECB-4E35-814C-B8C1CAD66076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D374CF3-DF63-4EBD-8DD2-17BEC7B78344}"/>
              </a:ext>
            </a:extLst>
          </p:cNvPr>
          <p:cNvSpPr/>
          <p:nvPr/>
        </p:nvSpPr>
        <p:spPr>
          <a:xfrm>
            <a:off x="6375033" y="2265898"/>
            <a:ext cx="2676672" cy="185178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1200" b="1" spc="50" dirty="0">
                <a:ea typeface="Times New Roman" panose="02020603050405020304" pitchFamily="18" charset="0"/>
              </a:rPr>
              <a:t>Реализация: </a:t>
            </a:r>
          </a:p>
          <a:p>
            <a:pPr marL="171450" indent="-1714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Профессиональных учебных программ послевузовского образования, с расширением возможности  развития двух дипломного образования</a:t>
            </a:r>
            <a:endParaRPr lang="ru-RU" sz="1200" dirty="0">
              <a:solidFill>
                <a:srgbClr val="000000"/>
              </a:solidFill>
            </a:endParaRPr>
          </a:p>
          <a:p>
            <a:pPr marL="171450" indent="-1714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Программы академической мобильности обучающихся и ППС</a:t>
            </a:r>
            <a:endParaRPr lang="x-none" sz="1200" dirty="0">
              <a:ea typeface="Times New Roman" panose="02020603050405020304" pitchFamily="18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7CEA26CF-E2BD-46F5-B912-7BDD5360E5CE}"/>
              </a:ext>
            </a:extLst>
          </p:cNvPr>
          <p:cNvSpPr/>
          <p:nvPr/>
        </p:nvSpPr>
        <p:spPr>
          <a:xfrm>
            <a:off x="92295" y="1991565"/>
            <a:ext cx="2673996" cy="9720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1200" b="1" spc="50" dirty="0">
                <a:ea typeface="Times New Roman" panose="02020603050405020304" pitchFamily="18" charset="0"/>
              </a:rPr>
              <a:t>Разработка: </a:t>
            </a:r>
          </a:p>
          <a:p>
            <a:pPr marL="171450" indent="-1714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Программ международного сотрудничества в области практического здравоохранения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B641F7E-97AB-43A6-B4DF-FB0A4BE694FC}"/>
              </a:ext>
            </a:extLst>
          </p:cNvPr>
          <p:cNvSpPr/>
          <p:nvPr/>
        </p:nvSpPr>
        <p:spPr>
          <a:xfrm>
            <a:off x="92295" y="3139524"/>
            <a:ext cx="2662220" cy="13413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1200" b="1" spc="50" dirty="0">
                <a:ea typeface="Times New Roman" panose="02020603050405020304" pitchFamily="18" charset="0"/>
              </a:rPr>
              <a:t>Обеспечение: </a:t>
            </a:r>
          </a:p>
          <a:p>
            <a:pPr marL="171450" indent="-1714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Интеграции образования, науки и практики путем использования результатов научных исследований в учебном и клиническом процессе</a:t>
            </a:r>
            <a:endParaRPr lang="x-none" sz="1200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E482E6-532D-4C8B-A426-D579A9CEC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985" y="1197511"/>
            <a:ext cx="3468925" cy="3286029"/>
          </a:xfrm>
          <a:prstGeom prst="rect">
            <a:avLst/>
          </a:prstGeom>
        </p:spPr>
      </p:pic>
      <p:grpSp>
        <p:nvGrpSpPr>
          <p:cNvPr id="159" name="Group 25">
            <a:extLst>
              <a:ext uri="{FF2B5EF4-FFF2-40B4-BE49-F238E27FC236}">
                <a16:creationId xmlns:a16="http://schemas.microsoft.com/office/drawing/2014/main" id="{1998F6C7-708F-4F22-9525-56BF63FC705A}"/>
              </a:ext>
            </a:extLst>
          </p:cNvPr>
          <p:cNvGrpSpPr/>
          <p:nvPr/>
        </p:nvGrpSpPr>
        <p:grpSpPr>
          <a:xfrm rot="2247443">
            <a:off x="2355162" y="3189708"/>
            <a:ext cx="232535" cy="330816"/>
            <a:chOff x="9490633" y="1499448"/>
            <a:chExt cx="1270458" cy="3028167"/>
          </a:xfrm>
          <a:solidFill>
            <a:srgbClr val="C9A093"/>
          </a:solidFill>
        </p:grpSpPr>
        <p:sp>
          <p:nvSpPr>
            <p:cNvPr id="160" name="Freeform 5">
              <a:extLst>
                <a:ext uri="{FF2B5EF4-FFF2-40B4-BE49-F238E27FC236}">
                  <a16:creationId xmlns:a16="http://schemas.microsoft.com/office/drawing/2014/main" id="{5D7270CF-4297-4A87-AE2A-2C17035A5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0649" y="1907294"/>
              <a:ext cx="822910" cy="1768535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881FF9AF-D0F3-44C7-BDB3-785D1B843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867" y="3109176"/>
              <a:ext cx="321224" cy="927579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62" name="Freeform 7">
              <a:extLst>
                <a:ext uri="{FF2B5EF4-FFF2-40B4-BE49-F238E27FC236}">
                  <a16:creationId xmlns:a16="http://schemas.microsoft.com/office/drawing/2014/main" id="{160D3A36-07DB-4F30-AA08-5EAB7CC06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633" y="3087521"/>
              <a:ext cx="295959" cy="913142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AD3CA97E-D367-4075-8DB4-FEDD1438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731" y="3771475"/>
              <a:ext cx="517929" cy="75614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14">
                  <a:moveTo>
                    <a:pt x="55" y="36"/>
                  </a:moveTo>
                  <a:cubicBezTo>
                    <a:pt x="53" y="44"/>
                    <a:pt x="51" y="51"/>
                    <a:pt x="50" y="59"/>
                  </a:cubicBezTo>
                  <a:cubicBezTo>
                    <a:pt x="48" y="74"/>
                    <a:pt x="52" y="86"/>
                    <a:pt x="59" y="99"/>
                  </a:cubicBezTo>
                  <a:cubicBezTo>
                    <a:pt x="64" y="107"/>
                    <a:pt x="69" y="116"/>
                    <a:pt x="74" y="125"/>
                  </a:cubicBezTo>
                  <a:cubicBezTo>
                    <a:pt x="75" y="109"/>
                    <a:pt x="79" y="94"/>
                    <a:pt x="87" y="80"/>
                  </a:cubicBezTo>
                  <a:cubicBezTo>
                    <a:pt x="94" y="66"/>
                    <a:pt x="104" y="54"/>
                    <a:pt x="117" y="43"/>
                  </a:cubicBezTo>
                  <a:cubicBezTo>
                    <a:pt x="120" y="57"/>
                    <a:pt x="121" y="71"/>
                    <a:pt x="119" y="85"/>
                  </a:cubicBezTo>
                  <a:cubicBezTo>
                    <a:pt x="124" y="83"/>
                    <a:pt x="126" y="79"/>
                    <a:pt x="127" y="75"/>
                  </a:cubicBezTo>
                  <a:cubicBezTo>
                    <a:pt x="135" y="58"/>
                    <a:pt x="136" y="40"/>
                    <a:pt x="134" y="22"/>
                  </a:cubicBezTo>
                  <a:cubicBezTo>
                    <a:pt x="134" y="18"/>
                    <a:pt x="133" y="14"/>
                    <a:pt x="133" y="10"/>
                  </a:cubicBezTo>
                  <a:cubicBezTo>
                    <a:pt x="135" y="15"/>
                    <a:pt x="138" y="20"/>
                    <a:pt x="139" y="25"/>
                  </a:cubicBezTo>
                  <a:cubicBezTo>
                    <a:pt x="147" y="50"/>
                    <a:pt x="144" y="73"/>
                    <a:pt x="135" y="96"/>
                  </a:cubicBezTo>
                  <a:cubicBezTo>
                    <a:pt x="130" y="111"/>
                    <a:pt x="123" y="126"/>
                    <a:pt x="118" y="140"/>
                  </a:cubicBezTo>
                  <a:cubicBezTo>
                    <a:pt x="116" y="145"/>
                    <a:pt x="115" y="149"/>
                    <a:pt x="114" y="154"/>
                  </a:cubicBezTo>
                  <a:cubicBezTo>
                    <a:pt x="108" y="145"/>
                    <a:pt x="102" y="136"/>
                    <a:pt x="99" y="125"/>
                  </a:cubicBezTo>
                  <a:cubicBezTo>
                    <a:pt x="97" y="114"/>
                    <a:pt x="99" y="103"/>
                    <a:pt x="102" y="93"/>
                  </a:cubicBezTo>
                  <a:cubicBezTo>
                    <a:pt x="97" y="99"/>
                    <a:pt x="95" y="106"/>
                    <a:pt x="94" y="114"/>
                  </a:cubicBezTo>
                  <a:cubicBezTo>
                    <a:pt x="94" y="127"/>
                    <a:pt x="94" y="141"/>
                    <a:pt x="94" y="155"/>
                  </a:cubicBezTo>
                  <a:cubicBezTo>
                    <a:pt x="94" y="167"/>
                    <a:pt x="92" y="180"/>
                    <a:pt x="85" y="191"/>
                  </a:cubicBezTo>
                  <a:cubicBezTo>
                    <a:pt x="79" y="201"/>
                    <a:pt x="72" y="209"/>
                    <a:pt x="61" y="214"/>
                  </a:cubicBezTo>
                  <a:cubicBezTo>
                    <a:pt x="63" y="198"/>
                    <a:pt x="55" y="186"/>
                    <a:pt x="50" y="173"/>
                  </a:cubicBezTo>
                  <a:cubicBezTo>
                    <a:pt x="40" y="152"/>
                    <a:pt x="30" y="131"/>
                    <a:pt x="33" y="107"/>
                  </a:cubicBezTo>
                  <a:cubicBezTo>
                    <a:pt x="34" y="100"/>
                    <a:pt x="36" y="94"/>
                    <a:pt x="38" y="86"/>
                  </a:cubicBezTo>
                  <a:cubicBezTo>
                    <a:pt x="32" y="91"/>
                    <a:pt x="30" y="97"/>
                    <a:pt x="29" y="103"/>
                  </a:cubicBezTo>
                  <a:cubicBezTo>
                    <a:pt x="27" y="110"/>
                    <a:pt x="26" y="118"/>
                    <a:pt x="25" y="125"/>
                  </a:cubicBezTo>
                  <a:cubicBezTo>
                    <a:pt x="23" y="132"/>
                    <a:pt x="19" y="138"/>
                    <a:pt x="13" y="141"/>
                  </a:cubicBezTo>
                  <a:cubicBezTo>
                    <a:pt x="9" y="117"/>
                    <a:pt x="5" y="94"/>
                    <a:pt x="3" y="70"/>
                  </a:cubicBezTo>
                  <a:cubicBezTo>
                    <a:pt x="0" y="50"/>
                    <a:pt x="2" y="30"/>
                    <a:pt x="12" y="12"/>
                  </a:cubicBezTo>
                  <a:cubicBezTo>
                    <a:pt x="15" y="8"/>
                    <a:pt x="18" y="4"/>
                    <a:pt x="21" y="0"/>
                  </a:cubicBezTo>
                  <a:cubicBezTo>
                    <a:pt x="8" y="24"/>
                    <a:pt x="12" y="47"/>
                    <a:pt x="21" y="72"/>
                  </a:cubicBezTo>
                  <a:cubicBezTo>
                    <a:pt x="28" y="55"/>
                    <a:pt x="40" y="44"/>
                    <a:pt x="5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5" name="Freeform 9">
              <a:extLst>
                <a:ext uri="{FF2B5EF4-FFF2-40B4-BE49-F238E27FC236}">
                  <a16:creationId xmlns:a16="http://schemas.microsoft.com/office/drawing/2014/main" id="{D1814C94-34A3-4B29-897B-D9B1C87B7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618" y="1499448"/>
              <a:ext cx="420479" cy="364535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grpSp>
        <p:nvGrpSpPr>
          <p:cNvPr id="172" name="Group 37">
            <a:extLst>
              <a:ext uri="{FF2B5EF4-FFF2-40B4-BE49-F238E27FC236}">
                <a16:creationId xmlns:a16="http://schemas.microsoft.com/office/drawing/2014/main" id="{209D0485-9CD0-49D5-BAB6-DDCB43ACA2DC}"/>
              </a:ext>
            </a:extLst>
          </p:cNvPr>
          <p:cNvGrpSpPr/>
          <p:nvPr/>
        </p:nvGrpSpPr>
        <p:grpSpPr>
          <a:xfrm>
            <a:off x="8585861" y="2309728"/>
            <a:ext cx="421345" cy="268606"/>
            <a:chOff x="1875629" y="2488979"/>
            <a:chExt cx="4667412" cy="3017770"/>
          </a:xfrm>
          <a:solidFill>
            <a:srgbClr val="C9A093"/>
          </a:solidFill>
        </p:grpSpPr>
        <p:sp>
          <p:nvSpPr>
            <p:cNvPr id="173" name="Freeform 6">
              <a:extLst>
                <a:ext uri="{FF2B5EF4-FFF2-40B4-BE49-F238E27FC236}">
                  <a16:creationId xmlns:a16="http://schemas.microsoft.com/office/drawing/2014/main" id="{B6E1D8B4-2505-41E9-9F14-ED5524D8E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150" y="3040735"/>
              <a:ext cx="3062989" cy="2426604"/>
            </a:xfrm>
            <a:custGeom>
              <a:avLst/>
              <a:gdLst>
                <a:gd name="T0" fmla="*/ 323 w 664"/>
                <a:gd name="T1" fmla="*/ 471 h 486"/>
                <a:gd name="T2" fmla="*/ 332 w 664"/>
                <a:gd name="T3" fmla="*/ 458 h 486"/>
                <a:gd name="T4" fmla="*/ 302 w 664"/>
                <a:gd name="T5" fmla="*/ 385 h 486"/>
                <a:gd name="T6" fmla="*/ 299 w 664"/>
                <a:gd name="T7" fmla="*/ 384 h 486"/>
                <a:gd name="T8" fmla="*/ 293 w 664"/>
                <a:gd name="T9" fmla="*/ 334 h 486"/>
                <a:gd name="T10" fmla="*/ 248 w 664"/>
                <a:gd name="T11" fmla="*/ 312 h 486"/>
                <a:gd name="T12" fmla="*/ 212 w 664"/>
                <a:gd name="T13" fmla="*/ 256 h 486"/>
                <a:gd name="T14" fmla="*/ 150 w 664"/>
                <a:gd name="T15" fmla="*/ 282 h 486"/>
                <a:gd name="T16" fmla="*/ 63 w 664"/>
                <a:gd name="T17" fmla="*/ 271 h 486"/>
                <a:gd name="T18" fmla="*/ 44 w 664"/>
                <a:gd name="T19" fmla="*/ 246 h 486"/>
                <a:gd name="T20" fmla="*/ 2 w 664"/>
                <a:gd name="T21" fmla="*/ 191 h 486"/>
                <a:gd name="T22" fmla="*/ 2 w 664"/>
                <a:gd name="T23" fmla="*/ 183 h 486"/>
                <a:gd name="T24" fmla="*/ 67 w 664"/>
                <a:gd name="T25" fmla="*/ 80 h 486"/>
                <a:gd name="T26" fmla="*/ 116 w 664"/>
                <a:gd name="T27" fmla="*/ 3 h 486"/>
                <a:gd name="T28" fmla="*/ 122 w 664"/>
                <a:gd name="T29" fmla="*/ 2 h 486"/>
                <a:gd name="T30" fmla="*/ 155 w 664"/>
                <a:gd name="T31" fmla="*/ 19 h 486"/>
                <a:gd name="T32" fmla="*/ 181 w 664"/>
                <a:gd name="T33" fmla="*/ 26 h 486"/>
                <a:gd name="T34" fmla="*/ 217 w 664"/>
                <a:gd name="T35" fmla="*/ 32 h 486"/>
                <a:gd name="T36" fmla="*/ 223 w 664"/>
                <a:gd name="T37" fmla="*/ 33 h 486"/>
                <a:gd name="T38" fmla="*/ 214 w 664"/>
                <a:gd name="T39" fmla="*/ 44 h 486"/>
                <a:gd name="T40" fmla="*/ 170 w 664"/>
                <a:gd name="T41" fmla="*/ 102 h 486"/>
                <a:gd name="T42" fmla="*/ 171 w 664"/>
                <a:gd name="T43" fmla="*/ 151 h 486"/>
                <a:gd name="T44" fmla="*/ 217 w 664"/>
                <a:gd name="T45" fmla="*/ 166 h 486"/>
                <a:gd name="T46" fmla="*/ 245 w 664"/>
                <a:gd name="T47" fmla="*/ 152 h 486"/>
                <a:gd name="T48" fmla="*/ 308 w 664"/>
                <a:gd name="T49" fmla="*/ 119 h 486"/>
                <a:gd name="T50" fmla="*/ 353 w 664"/>
                <a:gd name="T51" fmla="*/ 96 h 486"/>
                <a:gd name="T52" fmla="*/ 372 w 664"/>
                <a:gd name="T53" fmla="*/ 97 h 486"/>
                <a:gd name="T54" fmla="*/ 538 w 664"/>
                <a:gd name="T55" fmla="*/ 205 h 486"/>
                <a:gd name="T56" fmla="*/ 647 w 664"/>
                <a:gd name="T57" fmla="*/ 275 h 486"/>
                <a:gd name="T58" fmla="*/ 663 w 664"/>
                <a:gd name="T59" fmla="*/ 308 h 486"/>
                <a:gd name="T60" fmla="*/ 643 w 664"/>
                <a:gd name="T61" fmla="*/ 334 h 486"/>
                <a:gd name="T62" fmla="*/ 612 w 664"/>
                <a:gd name="T63" fmla="*/ 331 h 486"/>
                <a:gd name="T64" fmla="*/ 483 w 664"/>
                <a:gd name="T65" fmla="*/ 254 h 486"/>
                <a:gd name="T66" fmla="*/ 463 w 664"/>
                <a:gd name="T67" fmla="*/ 242 h 486"/>
                <a:gd name="T68" fmla="*/ 448 w 664"/>
                <a:gd name="T69" fmla="*/ 247 h 486"/>
                <a:gd name="T70" fmla="*/ 451 w 664"/>
                <a:gd name="T71" fmla="*/ 262 h 486"/>
                <a:gd name="T72" fmla="*/ 496 w 664"/>
                <a:gd name="T73" fmla="*/ 289 h 486"/>
                <a:gd name="T74" fmla="*/ 527 w 664"/>
                <a:gd name="T75" fmla="*/ 307 h 486"/>
                <a:gd name="T76" fmla="*/ 571 w 664"/>
                <a:gd name="T77" fmla="*/ 333 h 486"/>
                <a:gd name="T78" fmla="*/ 588 w 664"/>
                <a:gd name="T79" fmla="*/ 344 h 486"/>
                <a:gd name="T80" fmla="*/ 586 w 664"/>
                <a:gd name="T81" fmla="*/ 384 h 486"/>
                <a:gd name="T82" fmla="*/ 544 w 664"/>
                <a:gd name="T83" fmla="*/ 388 h 486"/>
                <a:gd name="T84" fmla="*/ 455 w 664"/>
                <a:gd name="T85" fmla="*/ 339 h 486"/>
                <a:gd name="T86" fmla="*/ 428 w 664"/>
                <a:gd name="T87" fmla="*/ 325 h 486"/>
                <a:gd name="T88" fmla="*/ 411 w 664"/>
                <a:gd name="T89" fmla="*/ 329 h 486"/>
                <a:gd name="T90" fmla="*/ 416 w 664"/>
                <a:gd name="T91" fmla="*/ 345 h 486"/>
                <a:gd name="T92" fmla="*/ 482 w 664"/>
                <a:gd name="T93" fmla="*/ 381 h 486"/>
                <a:gd name="T94" fmla="*/ 522 w 664"/>
                <a:gd name="T95" fmla="*/ 404 h 486"/>
                <a:gd name="T96" fmla="*/ 529 w 664"/>
                <a:gd name="T97" fmla="*/ 433 h 486"/>
                <a:gd name="T98" fmla="*/ 486 w 664"/>
                <a:gd name="T99" fmla="*/ 450 h 486"/>
                <a:gd name="T100" fmla="*/ 461 w 664"/>
                <a:gd name="T101" fmla="*/ 438 h 486"/>
                <a:gd name="T102" fmla="*/ 407 w 664"/>
                <a:gd name="T103" fmla="*/ 410 h 486"/>
                <a:gd name="T104" fmla="*/ 393 w 664"/>
                <a:gd name="T105" fmla="*/ 403 h 486"/>
                <a:gd name="T106" fmla="*/ 376 w 664"/>
                <a:gd name="T107" fmla="*/ 407 h 486"/>
                <a:gd name="T108" fmla="*/ 382 w 664"/>
                <a:gd name="T109" fmla="*/ 424 h 486"/>
                <a:gd name="T110" fmla="*/ 435 w 664"/>
                <a:gd name="T111" fmla="*/ 451 h 486"/>
                <a:gd name="T112" fmla="*/ 464 w 664"/>
                <a:gd name="T113" fmla="*/ 466 h 486"/>
                <a:gd name="T114" fmla="*/ 441 w 664"/>
                <a:gd name="T115" fmla="*/ 479 h 486"/>
                <a:gd name="T116" fmla="*/ 387 w 664"/>
                <a:gd name="T117" fmla="*/ 481 h 486"/>
                <a:gd name="T118" fmla="*/ 335 w 664"/>
                <a:gd name="T119" fmla="*/ 473 h 486"/>
                <a:gd name="T120" fmla="*/ 323 w 664"/>
                <a:gd name="T121" fmla="*/ 47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4" h="486">
                  <a:moveTo>
                    <a:pt x="323" y="471"/>
                  </a:moveTo>
                  <a:cubicBezTo>
                    <a:pt x="326" y="467"/>
                    <a:pt x="329" y="462"/>
                    <a:pt x="332" y="458"/>
                  </a:cubicBezTo>
                  <a:cubicBezTo>
                    <a:pt x="352" y="431"/>
                    <a:pt x="338" y="391"/>
                    <a:pt x="302" y="385"/>
                  </a:cubicBezTo>
                  <a:cubicBezTo>
                    <a:pt x="301" y="385"/>
                    <a:pt x="300" y="384"/>
                    <a:pt x="299" y="384"/>
                  </a:cubicBezTo>
                  <a:cubicBezTo>
                    <a:pt x="306" y="366"/>
                    <a:pt x="304" y="349"/>
                    <a:pt x="293" y="334"/>
                  </a:cubicBezTo>
                  <a:cubicBezTo>
                    <a:pt x="282" y="319"/>
                    <a:pt x="267" y="312"/>
                    <a:pt x="248" y="312"/>
                  </a:cubicBezTo>
                  <a:cubicBezTo>
                    <a:pt x="250" y="285"/>
                    <a:pt x="239" y="264"/>
                    <a:pt x="212" y="256"/>
                  </a:cubicBezTo>
                  <a:cubicBezTo>
                    <a:pt x="185" y="247"/>
                    <a:pt x="165" y="258"/>
                    <a:pt x="150" y="282"/>
                  </a:cubicBezTo>
                  <a:cubicBezTo>
                    <a:pt x="132" y="246"/>
                    <a:pt x="87" y="242"/>
                    <a:pt x="63" y="271"/>
                  </a:cubicBezTo>
                  <a:cubicBezTo>
                    <a:pt x="56" y="262"/>
                    <a:pt x="50" y="254"/>
                    <a:pt x="44" y="246"/>
                  </a:cubicBezTo>
                  <a:cubicBezTo>
                    <a:pt x="30" y="227"/>
                    <a:pt x="16" y="209"/>
                    <a:pt x="2" y="191"/>
                  </a:cubicBezTo>
                  <a:cubicBezTo>
                    <a:pt x="0" y="188"/>
                    <a:pt x="0" y="186"/>
                    <a:pt x="2" y="183"/>
                  </a:cubicBezTo>
                  <a:cubicBezTo>
                    <a:pt x="24" y="149"/>
                    <a:pt x="45" y="115"/>
                    <a:pt x="67" y="80"/>
                  </a:cubicBezTo>
                  <a:cubicBezTo>
                    <a:pt x="83" y="54"/>
                    <a:pt x="99" y="29"/>
                    <a:pt x="116" y="3"/>
                  </a:cubicBezTo>
                  <a:cubicBezTo>
                    <a:pt x="118" y="0"/>
                    <a:pt x="120" y="1"/>
                    <a:pt x="122" y="2"/>
                  </a:cubicBezTo>
                  <a:cubicBezTo>
                    <a:pt x="133" y="8"/>
                    <a:pt x="143" y="14"/>
                    <a:pt x="155" y="19"/>
                  </a:cubicBezTo>
                  <a:cubicBezTo>
                    <a:pt x="163" y="22"/>
                    <a:pt x="172" y="24"/>
                    <a:pt x="181" y="26"/>
                  </a:cubicBezTo>
                  <a:cubicBezTo>
                    <a:pt x="193" y="28"/>
                    <a:pt x="205" y="30"/>
                    <a:pt x="217" y="32"/>
                  </a:cubicBezTo>
                  <a:cubicBezTo>
                    <a:pt x="219" y="32"/>
                    <a:pt x="220" y="32"/>
                    <a:pt x="223" y="33"/>
                  </a:cubicBezTo>
                  <a:cubicBezTo>
                    <a:pt x="220" y="37"/>
                    <a:pt x="217" y="41"/>
                    <a:pt x="214" y="44"/>
                  </a:cubicBezTo>
                  <a:cubicBezTo>
                    <a:pt x="199" y="64"/>
                    <a:pt x="184" y="83"/>
                    <a:pt x="170" y="102"/>
                  </a:cubicBezTo>
                  <a:cubicBezTo>
                    <a:pt x="159" y="117"/>
                    <a:pt x="160" y="137"/>
                    <a:pt x="171" y="151"/>
                  </a:cubicBezTo>
                  <a:cubicBezTo>
                    <a:pt x="181" y="165"/>
                    <a:pt x="202" y="172"/>
                    <a:pt x="217" y="166"/>
                  </a:cubicBezTo>
                  <a:cubicBezTo>
                    <a:pt x="226" y="162"/>
                    <a:pt x="236" y="157"/>
                    <a:pt x="245" y="152"/>
                  </a:cubicBezTo>
                  <a:cubicBezTo>
                    <a:pt x="266" y="141"/>
                    <a:pt x="287" y="130"/>
                    <a:pt x="308" y="119"/>
                  </a:cubicBezTo>
                  <a:cubicBezTo>
                    <a:pt x="323" y="111"/>
                    <a:pt x="338" y="104"/>
                    <a:pt x="353" y="96"/>
                  </a:cubicBezTo>
                  <a:cubicBezTo>
                    <a:pt x="360" y="92"/>
                    <a:pt x="366" y="93"/>
                    <a:pt x="372" y="97"/>
                  </a:cubicBezTo>
                  <a:cubicBezTo>
                    <a:pt x="428" y="133"/>
                    <a:pt x="483" y="169"/>
                    <a:pt x="538" y="205"/>
                  </a:cubicBezTo>
                  <a:cubicBezTo>
                    <a:pt x="575" y="228"/>
                    <a:pt x="611" y="252"/>
                    <a:pt x="647" y="275"/>
                  </a:cubicBezTo>
                  <a:cubicBezTo>
                    <a:pt x="659" y="283"/>
                    <a:pt x="664" y="294"/>
                    <a:pt x="663" y="308"/>
                  </a:cubicBezTo>
                  <a:cubicBezTo>
                    <a:pt x="662" y="320"/>
                    <a:pt x="655" y="329"/>
                    <a:pt x="643" y="334"/>
                  </a:cubicBezTo>
                  <a:cubicBezTo>
                    <a:pt x="632" y="339"/>
                    <a:pt x="622" y="337"/>
                    <a:pt x="612" y="331"/>
                  </a:cubicBezTo>
                  <a:cubicBezTo>
                    <a:pt x="569" y="306"/>
                    <a:pt x="526" y="280"/>
                    <a:pt x="483" y="254"/>
                  </a:cubicBezTo>
                  <a:cubicBezTo>
                    <a:pt x="477" y="250"/>
                    <a:pt x="470" y="246"/>
                    <a:pt x="463" y="242"/>
                  </a:cubicBezTo>
                  <a:cubicBezTo>
                    <a:pt x="457" y="239"/>
                    <a:pt x="451" y="241"/>
                    <a:pt x="448" y="247"/>
                  </a:cubicBezTo>
                  <a:cubicBezTo>
                    <a:pt x="445" y="252"/>
                    <a:pt x="446" y="259"/>
                    <a:pt x="451" y="262"/>
                  </a:cubicBezTo>
                  <a:cubicBezTo>
                    <a:pt x="466" y="271"/>
                    <a:pt x="481" y="280"/>
                    <a:pt x="496" y="289"/>
                  </a:cubicBezTo>
                  <a:cubicBezTo>
                    <a:pt x="506" y="295"/>
                    <a:pt x="516" y="301"/>
                    <a:pt x="527" y="307"/>
                  </a:cubicBezTo>
                  <a:cubicBezTo>
                    <a:pt x="541" y="316"/>
                    <a:pt x="556" y="325"/>
                    <a:pt x="571" y="333"/>
                  </a:cubicBezTo>
                  <a:cubicBezTo>
                    <a:pt x="577" y="337"/>
                    <a:pt x="583" y="340"/>
                    <a:pt x="588" y="344"/>
                  </a:cubicBezTo>
                  <a:cubicBezTo>
                    <a:pt x="600" y="354"/>
                    <a:pt x="601" y="372"/>
                    <a:pt x="586" y="384"/>
                  </a:cubicBezTo>
                  <a:cubicBezTo>
                    <a:pt x="573" y="394"/>
                    <a:pt x="559" y="396"/>
                    <a:pt x="544" y="388"/>
                  </a:cubicBezTo>
                  <a:cubicBezTo>
                    <a:pt x="514" y="372"/>
                    <a:pt x="484" y="355"/>
                    <a:pt x="455" y="339"/>
                  </a:cubicBezTo>
                  <a:cubicBezTo>
                    <a:pt x="446" y="334"/>
                    <a:pt x="437" y="329"/>
                    <a:pt x="428" y="325"/>
                  </a:cubicBezTo>
                  <a:cubicBezTo>
                    <a:pt x="421" y="321"/>
                    <a:pt x="414" y="323"/>
                    <a:pt x="411" y="329"/>
                  </a:cubicBezTo>
                  <a:cubicBezTo>
                    <a:pt x="407" y="335"/>
                    <a:pt x="410" y="341"/>
                    <a:pt x="416" y="345"/>
                  </a:cubicBezTo>
                  <a:cubicBezTo>
                    <a:pt x="438" y="357"/>
                    <a:pt x="460" y="369"/>
                    <a:pt x="482" y="381"/>
                  </a:cubicBezTo>
                  <a:cubicBezTo>
                    <a:pt x="496" y="389"/>
                    <a:pt x="509" y="396"/>
                    <a:pt x="522" y="404"/>
                  </a:cubicBezTo>
                  <a:cubicBezTo>
                    <a:pt x="531" y="410"/>
                    <a:pt x="534" y="423"/>
                    <a:pt x="529" y="433"/>
                  </a:cubicBezTo>
                  <a:cubicBezTo>
                    <a:pt x="519" y="449"/>
                    <a:pt x="503" y="456"/>
                    <a:pt x="486" y="450"/>
                  </a:cubicBezTo>
                  <a:cubicBezTo>
                    <a:pt x="478" y="447"/>
                    <a:pt x="469" y="442"/>
                    <a:pt x="461" y="438"/>
                  </a:cubicBezTo>
                  <a:cubicBezTo>
                    <a:pt x="443" y="429"/>
                    <a:pt x="425" y="419"/>
                    <a:pt x="407" y="410"/>
                  </a:cubicBezTo>
                  <a:cubicBezTo>
                    <a:pt x="402" y="408"/>
                    <a:pt x="398" y="406"/>
                    <a:pt x="393" y="403"/>
                  </a:cubicBezTo>
                  <a:cubicBezTo>
                    <a:pt x="386" y="400"/>
                    <a:pt x="379" y="401"/>
                    <a:pt x="376" y="407"/>
                  </a:cubicBezTo>
                  <a:cubicBezTo>
                    <a:pt x="372" y="413"/>
                    <a:pt x="375" y="420"/>
                    <a:pt x="382" y="424"/>
                  </a:cubicBezTo>
                  <a:cubicBezTo>
                    <a:pt x="399" y="433"/>
                    <a:pt x="417" y="442"/>
                    <a:pt x="435" y="451"/>
                  </a:cubicBezTo>
                  <a:cubicBezTo>
                    <a:pt x="445" y="456"/>
                    <a:pt x="454" y="461"/>
                    <a:pt x="464" y="466"/>
                  </a:cubicBezTo>
                  <a:cubicBezTo>
                    <a:pt x="457" y="472"/>
                    <a:pt x="449" y="476"/>
                    <a:pt x="441" y="479"/>
                  </a:cubicBezTo>
                  <a:cubicBezTo>
                    <a:pt x="423" y="486"/>
                    <a:pt x="405" y="484"/>
                    <a:pt x="387" y="481"/>
                  </a:cubicBezTo>
                  <a:cubicBezTo>
                    <a:pt x="370" y="479"/>
                    <a:pt x="352" y="476"/>
                    <a:pt x="335" y="473"/>
                  </a:cubicBezTo>
                  <a:cubicBezTo>
                    <a:pt x="331" y="473"/>
                    <a:pt x="327" y="472"/>
                    <a:pt x="323" y="4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Freeform 7">
              <a:extLst>
                <a:ext uri="{FF2B5EF4-FFF2-40B4-BE49-F238E27FC236}">
                  <a16:creationId xmlns:a16="http://schemas.microsoft.com/office/drawing/2014/main" id="{50F362A4-32C4-4355-9D0D-82B7DBB63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454" y="2978805"/>
              <a:ext cx="2583746" cy="1373761"/>
            </a:xfrm>
            <a:custGeom>
              <a:avLst/>
              <a:gdLst>
                <a:gd name="T0" fmla="*/ 486 w 561"/>
                <a:gd name="T1" fmla="*/ 275 h 275"/>
                <a:gd name="T2" fmla="*/ 413 w 561"/>
                <a:gd name="T3" fmla="*/ 228 h 275"/>
                <a:gd name="T4" fmla="*/ 330 w 561"/>
                <a:gd name="T5" fmla="*/ 174 h 275"/>
                <a:gd name="T6" fmla="*/ 229 w 561"/>
                <a:gd name="T7" fmla="*/ 109 h 275"/>
                <a:gd name="T8" fmla="*/ 203 w 561"/>
                <a:gd name="T9" fmla="*/ 92 h 275"/>
                <a:gd name="T10" fmla="*/ 154 w 561"/>
                <a:gd name="T11" fmla="*/ 90 h 275"/>
                <a:gd name="T12" fmla="*/ 78 w 561"/>
                <a:gd name="T13" fmla="*/ 130 h 275"/>
                <a:gd name="T14" fmla="*/ 32 w 561"/>
                <a:gd name="T15" fmla="*/ 154 h 275"/>
                <a:gd name="T16" fmla="*/ 7 w 561"/>
                <a:gd name="T17" fmla="*/ 151 h 275"/>
                <a:gd name="T18" fmla="*/ 7 w 561"/>
                <a:gd name="T19" fmla="*/ 126 h 275"/>
                <a:gd name="T20" fmla="*/ 57 w 561"/>
                <a:gd name="T21" fmla="*/ 61 h 275"/>
                <a:gd name="T22" fmla="*/ 82 w 561"/>
                <a:gd name="T23" fmla="*/ 33 h 275"/>
                <a:gd name="T24" fmla="*/ 117 w 561"/>
                <a:gd name="T25" fmla="*/ 20 h 275"/>
                <a:gd name="T26" fmla="*/ 158 w 561"/>
                <a:gd name="T27" fmla="*/ 12 h 275"/>
                <a:gd name="T28" fmla="*/ 260 w 561"/>
                <a:gd name="T29" fmla="*/ 3 h 275"/>
                <a:gd name="T30" fmla="*/ 309 w 561"/>
                <a:gd name="T31" fmla="*/ 11 h 275"/>
                <a:gd name="T32" fmla="*/ 380 w 561"/>
                <a:gd name="T33" fmla="*/ 25 h 275"/>
                <a:gd name="T34" fmla="*/ 405 w 561"/>
                <a:gd name="T35" fmla="*/ 22 h 275"/>
                <a:gd name="T36" fmla="*/ 432 w 561"/>
                <a:gd name="T37" fmla="*/ 10 h 275"/>
                <a:gd name="T38" fmla="*/ 440 w 561"/>
                <a:gd name="T39" fmla="*/ 12 h 275"/>
                <a:gd name="T40" fmla="*/ 481 w 561"/>
                <a:gd name="T41" fmla="*/ 78 h 275"/>
                <a:gd name="T42" fmla="*/ 535 w 561"/>
                <a:gd name="T43" fmla="*/ 164 h 275"/>
                <a:gd name="T44" fmla="*/ 559 w 561"/>
                <a:gd name="T45" fmla="*/ 201 h 275"/>
                <a:gd name="T46" fmla="*/ 559 w 561"/>
                <a:gd name="T47" fmla="*/ 207 h 275"/>
                <a:gd name="T48" fmla="*/ 487 w 561"/>
                <a:gd name="T49" fmla="*/ 275 h 275"/>
                <a:gd name="T50" fmla="*/ 486 w 561"/>
                <a:gd name="T5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1" h="275">
                  <a:moveTo>
                    <a:pt x="486" y="275"/>
                  </a:moveTo>
                  <a:cubicBezTo>
                    <a:pt x="461" y="259"/>
                    <a:pt x="437" y="244"/>
                    <a:pt x="413" y="228"/>
                  </a:cubicBezTo>
                  <a:cubicBezTo>
                    <a:pt x="385" y="210"/>
                    <a:pt x="357" y="192"/>
                    <a:pt x="330" y="174"/>
                  </a:cubicBezTo>
                  <a:cubicBezTo>
                    <a:pt x="296" y="152"/>
                    <a:pt x="263" y="131"/>
                    <a:pt x="229" y="109"/>
                  </a:cubicBezTo>
                  <a:cubicBezTo>
                    <a:pt x="220" y="103"/>
                    <a:pt x="211" y="98"/>
                    <a:pt x="203" y="92"/>
                  </a:cubicBezTo>
                  <a:cubicBezTo>
                    <a:pt x="187" y="81"/>
                    <a:pt x="171" y="81"/>
                    <a:pt x="154" y="90"/>
                  </a:cubicBezTo>
                  <a:cubicBezTo>
                    <a:pt x="129" y="104"/>
                    <a:pt x="103" y="117"/>
                    <a:pt x="78" y="130"/>
                  </a:cubicBezTo>
                  <a:cubicBezTo>
                    <a:pt x="63" y="138"/>
                    <a:pt x="47" y="146"/>
                    <a:pt x="32" y="154"/>
                  </a:cubicBezTo>
                  <a:cubicBezTo>
                    <a:pt x="23" y="159"/>
                    <a:pt x="13" y="158"/>
                    <a:pt x="7" y="151"/>
                  </a:cubicBezTo>
                  <a:cubicBezTo>
                    <a:pt x="0" y="144"/>
                    <a:pt x="0" y="134"/>
                    <a:pt x="7" y="126"/>
                  </a:cubicBezTo>
                  <a:cubicBezTo>
                    <a:pt x="23" y="104"/>
                    <a:pt x="40" y="83"/>
                    <a:pt x="57" y="61"/>
                  </a:cubicBezTo>
                  <a:cubicBezTo>
                    <a:pt x="64" y="51"/>
                    <a:pt x="72" y="41"/>
                    <a:pt x="82" y="33"/>
                  </a:cubicBezTo>
                  <a:cubicBezTo>
                    <a:pt x="93" y="26"/>
                    <a:pt x="105" y="22"/>
                    <a:pt x="117" y="20"/>
                  </a:cubicBezTo>
                  <a:cubicBezTo>
                    <a:pt x="131" y="18"/>
                    <a:pt x="145" y="15"/>
                    <a:pt x="158" y="12"/>
                  </a:cubicBezTo>
                  <a:cubicBezTo>
                    <a:pt x="192" y="5"/>
                    <a:pt x="225" y="0"/>
                    <a:pt x="260" y="3"/>
                  </a:cubicBezTo>
                  <a:cubicBezTo>
                    <a:pt x="276" y="5"/>
                    <a:pt x="293" y="8"/>
                    <a:pt x="309" y="11"/>
                  </a:cubicBezTo>
                  <a:cubicBezTo>
                    <a:pt x="332" y="15"/>
                    <a:pt x="356" y="21"/>
                    <a:pt x="380" y="25"/>
                  </a:cubicBezTo>
                  <a:cubicBezTo>
                    <a:pt x="388" y="27"/>
                    <a:pt x="397" y="26"/>
                    <a:pt x="405" y="22"/>
                  </a:cubicBezTo>
                  <a:cubicBezTo>
                    <a:pt x="414" y="18"/>
                    <a:pt x="423" y="14"/>
                    <a:pt x="432" y="10"/>
                  </a:cubicBezTo>
                  <a:cubicBezTo>
                    <a:pt x="435" y="8"/>
                    <a:pt x="438" y="9"/>
                    <a:pt x="440" y="12"/>
                  </a:cubicBezTo>
                  <a:cubicBezTo>
                    <a:pt x="454" y="34"/>
                    <a:pt x="468" y="56"/>
                    <a:pt x="481" y="78"/>
                  </a:cubicBezTo>
                  <a:cubicBezTo>
                    <a:pt x="499" y="107"/>
                    <a:pt x="517" y="135"/>
                    <a:pt x="535" y="164"/>
                  </a:cubicBezTo>
                  <a:cubicBezTo>
                    <a:pt x="543" y="176"/>
                    <a:pt x="551" y="188"/>
                    <a:pt x="559" y="201"/>
                  </a:cubicBezTo>
                  <a:cubicBezTo>
                    <a:pt x="560" y="203"/>
                    <a:pt x="561" y="205"/>
                    <a:pt x="559" y="207"/>
                  </a:cubicBezTo>
                  <a:cubicBezTo>
                    <a:pt x="535" y="230"/>
                    <a:pt x="511" y="252"/>
                    <a:pt x="487" y="275"/>
                  </a:cubicBezTo>
                  <a:cubicBezTo>
                    <a:pt x="486" y="275"/>
                    <a:pt x="486" y="275"/>
                    <a:pt x="486" y="2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Freeform 8">
              <a:extLst>
                <a:ext uri="{FF2B5EF4-FFF2-40B4-BE49-F238E27FC236}">
                  <a16:creationId xmlns:a16="http://schemas.microsoft.com/office/drawing/2014/main" id="{2FA30E46-6885-466C-9D82-205FD89B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188" y="2488979"/>
              <a:ext cx="1166853" cy="1542666"/>
            </a:xfrm>
            <a:custGeom>
              <a:avLst/>
              <a:gdLst>
                <a:gd name="T0" fmla="*/ 99 w 254"/>
                <a:gd name="T1" fmla="*/ 0 h 309"/>
                <a:gd name="T2" fmla="*/ 254 w 254"/>
                <a:gd name="T3" fmla="*/ 246 h 309"/>
                <a:gd name="T4" fmla="*/ 234 w 254"/>
                <a:gd name="T5" fmla="*/ 259 h 309"/>
                <a:gd name="T6" fmla="*/ 160 w 254"/>
                <a:gd name="T7" fmla="*/ 307 h 309"/>
                <a:gd name="T8" fmla="*/ 154 w 254"/>
                <a:gd name="T9" fmla="*/ 306 h 309"/>
                <a:gd name="T10" fmla="*/ 71 w 254"/>
                <a:gd name="T11" fmla="*/ 175 h 309"/>
                <a:gd name="T12" fmla="*/ 22 w 254"/>
                <a:gd name="T13" fmla="*/ 96 h 309"/>
                <a:gd name="T14" fmla="*/ 2 w 254"/>
                <a:gd name="T15" fmla="*/ 66 h 309"/>
                <a:gd name="T16" fmla="*/ 3 w 254"/>
                <a:gd name="T17" fmla="*/ 60 h 309"/>
                <a:gd name="T18" fmla="*/ 52 w 254"/>
                <a:gd name="T19" fmla="*/ 29 h 309"/>
                <a:gd name="T20" fmla="*/ 90 w 254"/>
                <a:gd name="T21" fmla="*/ 4 h 309"/>
                <a:gd name="T22" fmla="*/ 99 w 254"/>
                <a:gd name="T2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309">
                  <a:moveTo>
                    <a:pt x="99" y="0"/>
                  </a:moveTo>
                  <a:cubicBezTo>
                    <a:pt x="151" y="82"/>
                    <a:pt x="203" y="164"/>
                    <a:pt x="254" y="246"/>
                  </a:cubicBezTo>
                  <a:cubicBezTo>
                    <a:pt x="248" y="250"/>
                    <a:pt x="241" y="255"/>
                    <a:pt x="234" y="259"/>
                  </a:cubicBezTo>
                  <a:cubicBezTo>
                    <a:pt x="210" y="275"/>
                    <a:pt x="185" y="291"/>
                    <a:pt x="160" y="307"/>
                  </a:cubicBezTo>
                  <a:cubicBezTo>
                    <a:pt x="157" y="308"/>
                    <a:pt x="156" y="309"/>
                    <a:pt x="154" y="306"/>
                  </a:cubicBezTo>
                  <a:cubicBezTo>
                    <a:pt x="126" y="262"/>
                    <a:pt x="99" y="219"/>
                    <a:pt x="71" y="175"/>
                  </a:cubicBezTo>
                  <a:cubicBezTo>
                    <a:pt x="55" y="149"/>
                    <a:pt x="38" y="123"/>
                    <a:pt x="22" y="96"/>
                  </a:cubicBezTo>
                  <a:cubicBezTo>
                    <a:pt x="15" y="86"/>
                    <a:pt x="9" y="76"/>
                    <a:pt x="2" y="66"/>
                  </a:cubicBezTo>
                  <a:cubicBezTo>
                    <a:pt x="0" y="63"/>
                    <a:pt x="1" y="62"/>
                    <a:pt x="3" y="60"/>
                  </a:cubicBezTo>
                  <a:cubicBezTo>
                    <a:pt x="19" y="50"/>
                    <a:pt x="36" y="39"/>
                    <a:pt x="52" y="29"/>
                  </a:cubicBezTo>
                  <a:cubicBezTo>
                    <a:pt x="65" y="21"/>
                    <a:pt x="77" y="13"/>
                    <a:pt x="90" y="4"/>
                  </a:cubicBezTo>
                  <a:cubicBezTo>
                    <a:pt x="93" y="3"/>
                    <a:pt x="96" y="1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9">
              <a:extLst>
                <a:ext uri="{FF2B5EF4-FFF2-40B4-BE49-F238E27FC236}">
                  <a16:creationId xmlns:a16="http://schemas.microsoft.com/office/drawing/2014/main" id="{97A04093-BE03-4EED-856D-E0FAE6D0D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629" y="2528392"/>
              <a:ext cx="1177275" cy="1542666"/>
            </a:xfrm>
            <a:custGeom>
              <a:avLst/>
              <a:gdLst>
                <a:gd name="T0" fmla="*/ 156 w 254"/>
                <a:gd name="T1" fmla="*/ 0 h 309"/>
                <a:gd name="T2" fmla="*/ 254 w 254"/>
                <a:gd name="T3" fmla="*/ 62 h 309"/>
                <a:gd name="T4" fmla="*/ 98 w 254"/>
                <a:gd name="T5" fmla="*/ 309 h 309"/>
                <a:gd name="T6" fmla="*/ 0 w 254"/>
                <a:gd name="T7" fmla="*/ 247 h 309"/>
                <a:gd name="T8" fmla="*/ 156 w 254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09">
                  <a:moveTo>
                    <a:pt x="156" y="0"/>
                  </a:moveTo>
                  <a:cubicBezTo>
                    <a:pt x="189" y="21"/>
                    <a:pt x="221" y="41"/>
                    <a:pt x="254" y="62"/>
                  </a:cubicBezTo>
                  <a:cubicBezTo>
                    <a:pt x="202" y="144"/>
                    <a:pt x="150" y="226"/>
                    <a:pt x="98" y="309"/>
                  </a:cubicBezTo>
                  <a:cubicBezTo>
                    <a:pt x="65" y="288"/>
                    <a:pt x="33" y="268"/>
                    <a:pt x="0" y="247"/>
                  </a:cubicBezTo>
                  <a:cubicBezTo>
                    <a:pt x="52" y="165"/>
                    <a:pt x="104" y="83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10">
              <a:extLst>
                <a:ext uri="{FF2B5EF4-FFF2-40B4-BE49-F238E27FC236}">
                  <a16:creationId xmlns:a16="http://schemas.microsoft.com/office/drawing/2014/main" id="{68C46E31-4AF1-4824-BA33-961975850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35" y="4408868"/>
              <a:ext cx="604263" cy="805116"/>
            </a:xfrm>
            <a:custGeom>
              <a:avLst/>
              <a:gdLst>
                <a:gd name="T0" fmla="*/ 30 w 132"/>
                <a:gd name="T1" fmla="*/ 162 h 162"/>
                <a:gd name="T2" fmla="*/ 6 w 132"/>
                <a:gd name="T3" fmla="*/ 147 h 162"/>
                <a:gd name="T4" fmla="*/ 7 w 132"/>
                <a:gd name="T5" fmla="*/ 119 h 162"/>
                <a:gd name="T6" fmla="*/ 78 w 132"/>
                <a:gd name="T7" fmla="*/ 16 h 162"/>
                <a:gd name="T8" fmla="*/ 117 w 132"/>
                <a:gd name="T9" fmla="*/ 8 h 162"/>
                <a:gd name="T10" fmla="*/ 124 w 132"/>
                <a:gd name="T11" fmla="*/ 46 h 162"/>
                <a:gd name="T12" fmla="*/ 70 w 132"/>
                <a:gd name="T13" fmla="*/ 125 h 162"/>
                <a:gd name="T14" fmla="*/ 54 w 132"/>
                <a:gd name="T15" fmla="*/ 149 h 162"/>
                <a:gd name="T16" fmla="*/ 30 w 132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2">
                  <a:moveTo>
                    <a:pt x="30" y="162"/>
                  </a:moveTo>
                  <a:cubicBezTo>
                    <a:pt x="19" y="162"/>
                    <a:pt x="11" y="156"/>
                    <a:pt x="6" y="147"/>
                  </a:cubicBezTo>
                  <a:cubicBezTo>
                    <a:pt x="0" y="138"/>
                    <a:pt x="1" y="128"/>
                    <a:pt x="7" y="119"/>
                  </a:cubicBezTo>
                  <a:cubicBezTo>
                    <a:pt x="31" y="85"/>
                    <a:pt x="54" y="50"/>
                    <a:pt x="78" y="16"/>
                  </a:cubicBezTo>
                  <a:cubicBezTo>
                    <a:pt x="86" y="3"/>
                    <a:pt x="104" y="0"/>
                    <a:pt x="117" y="8"/>
                  </a:cubicBezTo>
                  <a:cubicBezTo>
                    <a:pt x="129" y="17"/>
                    <a:pt x="132" y="34"/>
                    <a:pt x="124" y="46"/>
                  </a:cubicBezTo>
                  <a:cubicBezTo>
                    <a:pt x="106" y="73"/>
                    <a:pt x="88" y="99"/>
                    <a:pt x="70" y="125"/>
                  </a:cubicBezTo>
                  <a:cubicBezTo>
                    <a:pt x="65" y="133"/>
                    <a:pt x="59" y="141"/>
                    <a:pt x="54" y="149"/>
                  </a:cubicBezTo>
                  <a:cubicBezTo>
                    <a:pt x="48" y="157"/>
                    <a:pt x="41" y="162"/>
                    <a:pt x="30" y="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11">
              <a:extLst>
                <a:ext uri="{FF2B5EF4-FFF2-40B4-BE49-F238E27FC236}">
                  <a16:creationId xmlns:a16="http://schemas.microsoft.com/office/drawing/2014/main" id="{5539D245-DDD0-4620-9400-E3021F86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85" y="4718525"/>
              <a:ext cx="541753" cy="658731"/>
            </a:xfrm>
            <a:custGeom>
              <a:avLst/>
              <a:gdLst>
                <a:gd name="T0" fmla="*/ 36 w 118"/>
                <a:gd name="T1" fmla="*/ 133 h 133"/>
                <a:gd name="T2" fmla="*/ 8 w 118"/>
                <a:gd name="T3" fmla="*/ 95 h 133"/>
                <a:gd name="T4" fmla="*/ 20 w 118"/>
                <a:gd name="T5" fmla="*/ 77 h 133"/>
                <a:gd name="T6" fmla="*/ 65 w 118"/>
                <a:gd name="T7" fmla="*/ 12 h 133"/>
                <a:gd name="T8" fmla="*/ 88 w 118"/>
                <a:gd name="T9" fmla="*/ 1 h 133"/>
                <a:gd name="T10" fmla="*/ 112 w 118"/>
                <a:gd name="T11" fmla="*/ 18 h 133"/>
                <a:gd name="T12" fmla="*/ 105 w 118"/>
                <a:gd name="T13" fmla="*/ 51 h 133"/>
                <a:gd name="T14" fmla="*/ 67 w 118"/>
                <a:gd name="T15" fmla="*/ 105 h 133"/>
                <a:gd name="T16" fmla="*/ 57 w 118"/>
                <a:gd name="T17" fmla="*/ 121 h 133"/>
                <a:gd name="T18" fmla="*/ 36 w 118"/>
                <a:gd name="T1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33">
                  <a:moveTo>
                    <a:pt x="36" y="133"/>
                  </a:moveTo>
                  <a:cubicBezTo>
                    <a:pt x="13" y="133"/>
                    <a:pt x="0" y="113"/>
                    <a:pt x="8" y="95"/>
                  </a:cubicBezTo>
                  <a:cubicBezTo>
                    <a:pt x="11" y="88"/>
                    <a:pt x="16" y="83"/>
                    <a:pt x="20" y="77"/>
                  </a:cubicBezTo>
                  <a:cubicBezTo>
                    <a:pt x="35" y="55"/>
                    <a:pt x="50" y="34"/>
                    <a:pt x="65" y="12"/>
                  </a:cubicBezTo>
                  <a:cubicBezTo>
                    <a:pt x="70" y="4"/>
                    <a:pt x="79" y="0"/>
                    <a:pt x="88" y="1"/>
                  </a:cubicBezTo>
                  <a:cubicBezTo>
                    <a:pt x="99" y="2"/>
                    <a:pt x="107" y="8"/>
                    <a:pt x="112" y="18"/>
                  </a:cubicBezTo>
                  <a:cubicBezTo>
                    <a:pt x="118" y="31"/>
                    <a:pt x="112" y="41"/>
                    <a:pt x="105" y="51"/>
                  </a:cubicBezTo>
                  <a:cubicBezTo>
                    <a:pt x="93" y="69"/>
                    <a:pt x="80" y="87"/>
                    <a:pt x="67" y="105"/>
                  </a:cubicBezTo>
                  <a:cubicBezTo>
                    <a:pt x="64" y="110"/>
                    <a:pt x="61" y="116"/>
                    <a:pt x="57" y="121"/>
                  </a:cubicBezTo>
                  <a:cubicBezTo>
                    <a:pt x="51" y="129"/>
                    <a:pt x="44" y="133"/>
                    <a:pt x="36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2">
              <a:extLst>
                <a:ext uri="{FF2B5EF4-FFF2-40B4-BE49-F238E27FC236}">
                  <a16:creationId xmlns:a16="http://schemas.microsoft.com/office/drawing/2014/main" id="{B01A75B3-66CD-498C-805A-B98F146CA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680" y="4408868"/>
              <a:ext cx="416733" cy="534868"/>
            </a:xfrm>
            <a:custGeom>
              <a:avLst/>
              <a:gdLst>
                <a:gd name="T0" fmla="*/ 91 w 92"/>
                <a:gd name="T1" fmla="*/ 28 h 107"/>
                <a:gd name="T2" fmla="*/ 84 w 92"/>
                <a:gd name="T3" fmla="*/ 47 h 107"/>
                <a:gd name="T4" fmla="*/ 53 w 92"/>
                <a:gd name="T5" fmla="*/ 92 h 107"/>
                <a:gd name="T6" fmla="*/ 19 w 92"/>
                <a:gd name="T7" fmla="*/ 101 h 107"/>
                <a:gd name="T8" fmla="*/ 4 w 92"/>
                <a:gd name="T9" fmla="*/ 70 h 107"/>
                <a:gd name="T10" fmla="*/ 17 w 92"/>
                <a:gd name="T11" fmla="*/ 48 h 107"/>
                <a:gd name="T12" fmla="*/ 41 w 92"/>
                <a:gd name="T13" fmla="*/ 13 h 107"/>
                <a:gd name="T14" fmla="*/ 67 w 92"/>
                <a:gd name="T15" fmla="*/ 1 h 107"/>
                <a:gd name="T16" fmla="*/ 90 w 92"/>
                <a:gd name="T17" fmla="*/ 21 h 107"/>
                <a:gd name="T18" fmla="*/ 91 w 92"/>
                <a:gd name="T19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91" y="28"/>
                  </a:moveTo>
                  <a:cubicBezTo>
                    <a:pt x="92" y="35"/>
                    <a:pt x="88" y="41"/>
                    <a:pt x="84" y="47"/>
                  </a:cubicBezTo>
                  <a:cubicBezTo>
                    <a:pt x="74" y="62"/>
                    <a:pt x="64" y="77"/>
                    <a:pt x="53" y="92"/>
                  </a:cubicBezTo>
                  <a:cubicBezTo>
                    <a:pt x="46" y="103"/>
                    <a:pt x="32" y="107"/>
                    <a:pt x="19" y="101"/>
                  </a:cubicBezTo>
                  <a:cubicBezTo>
                    <a:pt x="8" y="96"/>
                    <a:pt x="0" y="82"/>
                    <a:pt x="4" y="70"/>
                  </a:cubicBezTo>
                  <a:cubicBezTo>
                    <a:pt x="7" y="62"/>
                    <a:pt x="12" y="55"/>
                    <a:pt x="17" y="48"/>
                  </a:cubicBezTo>
                  <a:cubicBezTo>
                    <a:pt x="24" y="36"/>
                    <a:pt x="33" y="25"/>
                    <a:pt x="41" y="13"/>
                  </a:cubicBezTo>
                  <a:cubicBezTo>
                    <a:pt x="48" y="4"/>
                    <a:pt x="56" y="0"/>
                    <a:pt x="67" y="1"/>
                  </a:cubicBezTo>
                  <a:cubicBezTo>
                    <a:pt x="79" y="3"/>
                    <a:pt x="87" y="10"/>
                    <a:pt x="90" y="21"/>
                  </a:cubicBezTo>
                  <a:cubicBezTo>
                    <a:pt x="91" y="24"/>
                    <a:pt x="91" y="26"/>
                    <a:pt x="9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3">
              <a:extLst>
                <a:ext uri="{FF2B5EF4-FFF2-40B4-BE49-F238E27FC236}">
                  <a16:creationId xmlns:a16="http://schemas.microsoft.com/office/drawing/2014/main" id="{D684F742-9A9D-4756-915B-6A3679C5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745" y="5067596"/>
              <a:ext cx="333387" cy="439153"/>
            </a:xfrm>
            <a:custGeom>
              <a:avLst/>
              <a:gdLst>
                <a:gd name="T0" fmla="*/ 72 w 73"/>
                <a:gd name="T1" fmla="*/ 26 h 88"/>
                <a:gd name="T2" fmla="*/ 63 w 73"/>
                <a:gd name="T3" fmla="*/ 45 h 88"/>
                <a:gd name="T4" fmla="*/ 43 w 73"/>
                <a:gd name="T5" fmla="*/ 74 h 88"/>
                <a:gd name="T6" fmla="*/ 5 w 73"/>
                <a:gd name="T7" fmla="*/ 72 h 88"/>
                <a:gd name="T8" fmla="*/ 6 w 73"/>
                <a:gd name="T9" fmla="*/ 48 h 88"/>
                <a:gd name="T10" fmla="*/ 32 w 73"/>
                <a:gd name="T11" fmla="*/ 12 h 88"/>
                <a:gd name="T12" fmla="*/ 56 w 73"/>
                <a:gd name="T13" fmla="*/ 3 h 88"/>
                <a:gd name="T14" fmla="*/ 72 w 73"/>
                <a:gd name="T1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8">
                  <a:moveTo>
                    <a:pt x="72" y="26"/>
                  </a:moveTo>
                  <a:cubicBezTo>
                    <a:pt x="73" y="33"/>
                    <a:pt x="67" y="39"/>
                    <a:pt x="63" y="45"/>
                  </a:cubicBezTo>
                  <a:cubicBezTo>
                    <a:pt x="57" y="55"/>
                    <a:pt x="50" y="64"/>
                    <a:pt x="43" y="74"/>
                  </a:cubicBezTo>
                  <a:cubicBezTo>
                    <a:pt x="33" y="88"/>
                    <a:pt x="13" y="87"/>
                    <a:pt x="5" y="72"/>
                  </a:cubicBezTo>
                  <a:cubicBezTo>
                    <a:pt x="0" y="64"/>
                    <a:pt x="1" y="56"/>
                    <a:pt x="6" y="48"/>
                  </a:cubicBezTo>
                  <a:cubicBezTo>
                    <a:pt x="15" y="36"/>
                    <a:pt x="23" y="24"/>
                    <a:pt x="32" y="12"/>
                  </a:cubicBezTo>
                  <a:cubicBezTo>
                    <a:pt x="38" y="3"/>
                    <a:pt x="47" y="0"/>
                    <a:pt x="56" y="3"/>
                  </a:cubicBezTo>
                  <a:cubicBezTo>
                    <a:pt x="67" y="6"/>
                    <a:pt x="72" y="14"/>
                    <a:pt x="7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6" name="Group 58">
            <a:extLst>
              <a:ext uri="{FF2B5EF4-FFF2-40B4-BE49-F238E27FC236}">
                <a16:creationId xmlns:a16="http://schemas.microsoft.com/office/drawing/2014/main" id="{12115A59-35AC-4E85-84BD-151B01E91C85}"/>
              </a:ext>
            </a:extLst>
          </p:cNvPr>
          <p:cNvGrpSpPr/>
          <p:nvPr/>
        </p:nvGrpSpPr>
        <p:grpSpPr>
          <a:xfrm>
            <a:off x="2226081" y="2021415"/>
            <a:ext cx="445971" cy="314822"/>
            <a:chOff x="2700338" y="8651875"/>
            <a:chExt cx="6545262" cy="6543675"/>
          </a:xfrm>
          <a:solidFill>
            <a:srgbClr val="C9A093"/>
          </a:solidFill>
        </p:grpSpPr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EAE65630-63CF-4D13-9561-6319577BE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D84AB966-2EC0-4F10-9557-2636FB3F6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20">
              <a:extLst>
                <a:ext uri="{FF2B5EF4-FFF2-40B4-BE49-F238E27FC236}">
                  <a16:creationId xmlns:a16="http://schemas.microsoft.com/office/drawing/2014/main" id="{062C7267-6814-47BD-BCEE-075ECF105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BEFC2056-6B9C-44B5-9F84-C3C36AECD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EB87838-14EC-4F43-A8B5-D8139DBA2AA6}"/>
              </a:ext>
            </a:extLst>
          </p:cNvPr>
          <p:cNvSpPr/>
          <p:nvPr/>
        </p:nvSpPr>
        <p:spPr>
          <a:xfrm>
            <a:off x="1885302" y="4612097"/>
            <a:ext cx="5681023" cy="19800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ru-RU" sz="1600" b="1" spc="50" dirty="0">
                <a:ea typeface="Times New Roman" panose="02020603050405020304" pitchFamily="18" charset="0"/>
              </a:rPr>
              <a:t>Запланировано на 2020 год:</a:t>
            </a:r>
          </a:p>
          <a:p>
            <a:pPr marL="171450" indent="-1714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50 грантов </a:t>
            </a:r>
            <a:r>
              <a:rPr lang="en-US" sz="1400" dirty="0"/>
              <a:t>PhD </a:t>
            </a:r>
            <a:r>
              <a:rPr lang="ru-RU" sz="1400" dirty="0"/>
              <a:t>по специальности «Здравоохранение»</a:t>
            </a:r>
          </a:p>
          <a:p>
            <a:pPr marL="171450" indent="-1714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Открытие Проектного офиса ПМСП </a:t>
            </a:r>
            <a:endParaRPr lang="ru-RU" sz="1400" dirty="0">
              <a:solidFill>
                <a:srgbClr val="000000"/>
              </a:solidFill>
            </a:endParaRPr>
          </a:p>
          <a:p>
            <a:pPr marL="171450" indent="-1714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Открытие научной лаборатории по приоритетным направлениям медицины с полным финансированием со стороны Китая</a:t>
            </a:r>
            <a:endParaRPr lang="en-US" sz="1400" dirty="0"/>
          </a:p>
          <a:p>
            <a:pPr marL="171450" indent="-1714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 panose="02020603050405020304" pitchFamily="18" charset="0"/>
              </a:rPr>
              <a:t>Реализация программы </a:t>
            </a:r>
            <a:r>
              <a:rPr lang="ru-RU" sz="1400" dirty="0" err="1">
                <a:ea typeface="Times New Roman" panose="02020603050405020304" pitchFamily="18" charset="0"/>
              </a:rPr>
              <a:t>постдокторантуры</a:t>
            </a:r>
            <a:endParaRPr lang="x-none" sz="1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a.ziperov\Downloads\Безымянный-1.jpg">
            <a:extLst>
              <a:ext uri="{FF2B5EF4-FFF2-40B4-BE49-F238E27FC236}">
                <a16:creationId xmlns:a16="http://schemas.microsoft.com/office/drawing/2014/main" id="{1483BF66-2472-46FF-8E3F-C46735DF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1E94DA9-975F-46F7-A976-AEA1BABB6898}"/>
              </a:ext>
            </a:extLst>
          </p:cNvPr>
          <p:cNvGrpSpPr/>
          <p:nvPr/>
        </p:nvGrpSpPr>
        <p:grpSpPr>
          <a:xfrm rot="16200000">
            <a:off x="6790604" y="2243757"/>
            <a:ext cx="2416157" cy="1339700"/>
            <a:chOff x="1201722" y="201692"/>
            <a:chExt cx="2703166" cy="1339700"/>
          </a:xfrm>
        </p:grpSpPr>
        <p:sp>
          <p:nvSpPr>
            <p:cNvPr id="18" name="Стрелка: пятиугольник 17">
              <a:extLst>
                <a:ext uri="{FF2B5EF4-FFF2-40B4-BE49-F238E27FC236}">
                  <a16:creationId xmlns:a16="http://schemas.microsoft.com/office/drawing/2014/main" id="{38C01448-A443-4EC7-9550-4789DC332F07}"/>
                </a:ext>
              </a:extLst>
            </p:cNvPr>
            <p:cNvSpPr/>
            <p:nvPr/>
          </p:nvSpPr>
          <p:spPr>
            <a:xfrm rot="10800000">
              <a:off x="1245488" y="201694"/>
              <a:ext cx="2659400" cy="133969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: пятиугольник 4">
              <a:extLst>
                <a:ext uri="{FF2B5EF4-FFF2-40B4-BE49-F238E27FC236}">
                  <a16:creationId xmlns:a16="http://schemas.microsoft.com/office/drawing/2014/main" id="{0CACFF49-0E14-4577-80C0-4229109D9552}"/>
                </a:ext>
              </a:extLst>
            </p:cNvPr>
            <p:cNvSpPr txBox="1"/>
            <p:nvPr/>
          </p:nvSpPr>
          <p:spPr>
            <a:xfrm>
              <a:off x="1201722" y="201692"/>
              <a:ext cx="2324476" cy="1339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590770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Содействие развитию исследований в области общественного здравоохранения для научного обоснования политики и практики </a:t>
              </a:r>
              <a:endParaRPr lang="x-none" sz="1200" kern="1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5B77EB2-21B0-4F5C-8A02-ED74EAA4D04C}"/>
              </a:ext>
            </a:extLst>
          </p:cNvPr>
          <p:cNvSpPr txBox="1"/>
          <p:nvPr/>
        </p:nvSpPr>
        <p:spPr>
          <a:xfrm>
            <a:off x="0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9B8459-A831-4012-9846-1DE895917A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48" y="6017249"/>
            <a:ext cx="1023457" cy="802099"/>
          </a:xfrm>
          <a:prstGeom prst="rect">
            <a:avLst/>
          </a:prstGeom>
        </p:spPr>
      </p:pic>
      <p:sp>
        <p:nvSpPr>
          <p:cNvPr id="6" name="Oval 36">
            <a:extLst>
              <a:ext uri="{FF2B5EF4-FFF2-40B4-BE49-F238E27FC236}">
                <a16:creationId xmlns:a16="http://schemas.microsoft.com/office/drawing/2014/main" id="{80ED6DB9-36CC-4584-AF64-41E677989A8C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C254ADE-0911-466A-A5E0-AF59384F3F2A}"/>
              </a:ext>
            </a:extLst>
          </p:cNvPr>
          <p:cNvGraphicFramePr/>
          <p:nvPr/>
        </p:nvGraphicFramePr>
        <p:xfrm>
          <a:off x="3019208" y="980661"/>
          <a:ext cx="3999100" cy="174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44CCC2E-8BE8-4070-9232-DC3C3EA77E63}"/>
              </a:ext>
            </a:extLst>
          </p:cNvPr>
          <p:cNvGrpSpPr/>
          <p:nvPr/>
        </p:nvGrpSpPr>
        <p:grpSpPr>
          <a:xfrm>
            <a:off x="4090164" y="2813613"/>
            <a:ext cx="2526840" cy="1339698"/>
            <a:chOff x="1004773" y="201688"/>
            <a:chExt cx="2659401" cy="1339698"/>
          </a:xfrm>
        </p:grpSpPr>
        <p:sp>
          <p:nvSpPr>
            <p:cNvPr id="14" name="Стрелка: пятиугольник 13">
              <a:extLst>
                <a:ext uri="{FF2B5EF4-FFF2-40B4-BE49-F238E27FC236}">
                  <a16:creationId xmlns:a16="http://schemas.microsoft.com/office/drawing/2014/main" id="{6D58308B-D4D1-4232-8909-A3BE87A27C96}"/>
                </a:ext>
              </a:extLst>
            </p:cNvPr>
            <p:cNvSpPr/>
            <p:nvPr/>
          </p:nvSpPr>
          <p:spPr>
            <a:xfrm rot="10800000">
              <a:off x="1004773" y="201688"/>
              <a:ext cx="2659401" cy="133969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: пятиугольник 4">
              <a:extLst>
                <a:ext uri="{FF2B5EF4-FFF2-40B4-BE49-F238E27FC236}">
                  <a16:creationId xmlns:a16="http://schemas.microsoft.com/office/drawing/2014/main" id="{0B32EC3D-00F7-4796-96AB-5934396FF533}"/>
                </a:ext>
              </a:extLst>
            </p:cNvPr>
            <p:cNvSpPr txBox="1"/>
            <p:nvPr/>
          </p:nvSpPr>
          <p:spPr>
            <a:xfrm rot="21600000">
              <a:off x="1339697" y="201688"/>
              <a:ext cx="2324477" cy="1339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770" tIns="57150" rIns="106680" bIns="57150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Информационно-разъяснительная деятельность (</a:t>
              </a:r>
              <a:r>
                <a:rPr lang="ru-RU" sz="1200" dirty="0" err="1"/>
                <a:t>адвокация</a:t>
              </a:r>
              <a:r>
                <a:rPr lang="ru-RU" sz="1200" dirty="0"/>
                <a:t>), коммуникация и социальная мобилизация в интересах здоровья </a:t>
              </a:r>
              <a:endParaRPr lang="x-none" sz="1200" kern="1200" dirty="0"/>
            </a:p>
          </p:txBody>
        </p:sp>
      </p:grpSp>
      <p:sp>
        <p:nvSpPr>
          <p:cNvPr id="13" name="Овал 12" descr="Картинки по запросу воз эмблема">
            <a:extLst>
              <a:ext uri="{FF2B5EF4-FFF2-40B4-BE49-F238E27FC236}">
                <a16:creationId xmlns:a16="http://schemas.microsoft.com/office/drawing/2014/main" id="{557F8849-D914-4F0D-A81A-CCEE1B3662B9}"/>
              </a:ext>
            </a:extLst>
          </p:cNvPr>
          <p:cNvSpPr/>
          <p:nvPr/>
        </p:nvSpPr>
        <p:spPr>
          <a:xfrm>
            <a:off x="3420314" y="2813613"/>
            <a:ext cx="1304086" cy="1339698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9DDB0D5-820F-43C4-BF08-3144ADA6CBEE}"/>
              </a:ext>
            </a:extLst>
          </p:cNvPr>
          <p:cNvGrpSpPr/>
          <p:nvPr/>
        </p:nvGrpSpPr>
        <p:grpSpPr>
          <a:xfrm>
            <a:off x="790893" y="2863707"/>
            <a:ext cx="2239176" cy="1353330"/>
            <a:chOff x="1004773" y="188056"/>
            <a:chExt cx="1921748" cy="1353330"/>
          </a:xfrm>
        </p:grpSpPr>
        <p:sp>
          <p:nvSpPr>
            <p:cNvPr id="22" name="Стрелка: пятиугольник 21">
              <a:extLst>
                <a:ext uri="{FF2B5EF4-FFF2-40B4-BE49-F238E27FC236}">
                  <a16:creationId xmlns:a16="http://schemas.microsoft.com/office/drawing/2014/main" id="{FEC8CF88-1BA0-4653-B0FD-A41139D72758}"/>
                </a:ext>
              </a:extLst>
            </p:cNvPr>
            <p:cNvSpPr/>
            <p:nvPr/>
          </p:nvSpPr>
          <p:spPr>
            <a:xfrm rot="10800000">
              <a:off x="1004773" y="188056"/>
              <a:ext cx="1921748" cy="135333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: пятиугольник 4">
              <a:extLst>
                <a:ext uri="{FF2B5EF4-FFF2-40B4-BE49-F238E27FC236}">
                  <a16:creationId xmlns:a16="http://schemas.microsoft.com/office/drawing/2014/main" id="{722CEE2A-2335-4A11-B13E-25A995098200}"/>
                </a:ext>
              </a:extLst>
            </p:cNvPr>
            <p:cNvSpPr txBox="1"/>
            <p:nvPr/>
          </p:nvSpPr>
          <p:spPr>
            <a:xfrm>
              <a:off x="1339697" y="201688"/>
              <a:ext cx="1586824" cy="1339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770" tIns="57150" rIns="106680" bIns="57150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Обеспечение устойчивых организационных структур и финансирования</a:t>
              </a:r>
              <a:endParaRPr lang="x-none" sz="1200" kern="1200" dirty="0"/>
            </a:p>
          </p:txBody>
        </p:sp>
      </p:grpSp>
      <p:sp>
        <p:nvSpPr>
          <p:cNvPr id="21" name="Овал 20" descr="Картинки по запросу воз эмблема">
            <a:extLst>
              <a:ext uri="{FF2B5EF4-FFF2-40B4-BE49-F238E27FC236}">
                <a16:creationId xmlns:a16="http://schemas.microsoft.com/office/drawing/2014/main" id="{557F8849-D914-4F0D-A81A-CCEE1B3662B9}"/>
              </a:ext>
            </a:extLst>
          </p:cNvPr>
          <p:cNvSpPr/>
          <p:nvPr/>
        </p:nvSpPr>
        <p:spPr>
          <a:xfrm>
            <a:off x="121044" y="2877339"/>
            <a:ext cx="1339698" cy="1339698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ECC975D-6441-4573-A45D-EF07E12AD7B9}"/>
              </a:ext>
            </a:extLst>
          </p:cNvPr>
          <p:cNvGrpSpPr/>
          <p:nvPr/>
        </p:nvGrpSpPr>
        <p:grpSpPr>
          <a:xfrm>
            <a:off x="834027" y="1272986"/>
            <a:ext cx="2205007" cy="1158427"/>
            <a:chOff x="1004773" y="201688"/>
            <a:chExt cx="2659401" cy="1339698"/>
          </a:xfrm>
        </p:grpSpPr>
        <p:sp>
          <p:nvSpPr>
            <p:cNvPr id="26" name="Стрелка: пятиугольник 25">
              <a:extLst>
                <a:ext uri="{FF2B5EF4-FFF2-40B4-BE49-F238E27FC236}">
                  <a16:creationId xmlns:a16="http://schemas.microsoft.com/office/drawing/2014/main" id="{39079BE1-A069-47BB-B168-DF92BFC9AE63}"/>
                </a:ext>
              </a:extLst>
            </p:cNvPr>
            <p:cNvSpPr/>
            <p:nvPr/>
          </p:nvSpPr>
          <p:spPr>
            <a:xfrm rot="10800000">
              <a:off x="1004773" y="201688"/>
              <a:ext cx="2659401" cy="133969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: пятиугольник 4">
              <a:extLst>
                <a:ext uri="{FF2B5EF4-FFF2-40B4-BE49-F238E27FC236}">
                  <a16:creationId xmlns:a16="http://schemas.microsoft.com/office/drawing/2014/main" id="{E6116EBD-05F0-4998-AE91-4A3C11BF8ABE}"/>
                </a:ext>
              </a:extLst>
            </p:cNvPr>
            <p:cNvSpPr txBox="1"/>
            <p:nvPr/>
          </p:nvSpPr>
          <p:spPr>
            <a:xfrm rot="21600000">
              <a:off x="1339697" y="201688"/>
              <a:ext cx="2324477" cy="1339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770" tIns="57150" rIns="106680" bIns="57150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/>
                <a:t>Обеспечение стратегического руководства в интересах здоровья и благополучия</a:t>
              </a:r>
              <a:endParaRPr lang="x-none" sz="1200" kern="1200" dirty="0"/>
            </a:p>
          </p:txBody>
        </p:sp>
      </p:grpSp>
      <p:sp>
        <p:nvSpPr>
          <p:cNvPr id="25" name="Овал 24" descr="Картинки по запросу воз эмблема">
            <a:extLst>
              <a:ext uri="{FF2B5EF4-FFF2-40B4-BE49-F238E27FC236}">
                <a16:creationId xmlns:a16="http://schemas.microsoft.com/office/drawing/2014/main" id="{557F8849-D914-4F0D-A81A-CCEE1B3662B9}"/>
              </a:ext>
            </a:extLst>
          </p:cNvPr>
          <p:cNvSpPr/>
          <p:nvPr/>
        </p:nvSpPr>
        <p:spPr>
          <a:xfrm>
            <a:off x="164178" y="1091716"/>
            <a:ext cx="1339698" cy="1339698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FC7813-9218-4DF3-8B70-4EC953CC16DC}"/>
              </a:ext>
            </a:extLst>
          </p:cNvPr>
          <p:cNvSpPr txBox="1"/>
          <p:nvPr/>
        </p:nvSpPr>
        <p:spPr>
          <a:xfrm>
            <a:off x="1029730" y="186785"/>
            <a:ext cx="7792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Развитие ПМСП – ключевые механизмы управления в вызовах ВОЗ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DA60665-7603-41F7-A9BA-C05FB206F5EB}"/>
              </a:ext>
            </a:extLst>
          </p:cNvPr>
          <p:cNvSpPr/>
          <p:nvPr/>
        </p:nvSpPr>
        <p:spPr>
          <a:xfrm>
            <a:off x="385482" y="4332108"/>
            <a:ext cx="8248731" cy="4616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вызовов ВОЗ касаются механизма управления ПМСП. В связи с этим, особое место в Программе развития здравоохранения займут улучшение общественного здравоохранения через развитие ПМСП. </a:t>
            </a:r>
            <a:endParaRPr lang="x-none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802B4AF-B6C9-4E31-88F0-4B6DD6A6903C}"/>
              </a:ext>
            </a:extLst>
          </p:cNvPr>
          <p:cNvSpPr/>
          <p:nvPr/>
        </p:nvSpPr>
        <p:spPr>
          <a:xfrm>
            <a:off x="385482" y="4976482"/>
            <a:ext cx="4464424" cy="95410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В «Астанинской декларация-2018» по </a:t>
            </a:r>
            <a:r>
              <a:rPr lang="ru-RU" sz="1400" dirty="0">
                <a:solidFill>
                  <a:schemeClr val="bg1"/>
                </a:solidFill>
                <a:hlinkClick r:id="rId10" tooltip="Первичная медико-санитарная помощ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первичной медико-санитарной помощи</a:t>
            </a:r>
            <a:r>
              <a:rPr lang="ru-RU" sz="1400" dirty="0">
                <a:solidFill>
                  <a:schemeClr val="bg1"/>
                </a:solidFill>
              </a:rPr>
              <a:t> (ПМСП), подписанной 25 октября 2018 года в рамках Глобальной конференции по первой медико-санитарной помощи </a:t>
            </a:r>
            <a:endParaRPr lang="x-none" sz="1400" dirty="0">
              <a:solidFill>
                <a:schemeClr val="bg1"/>
              </a:solidFill>
            </a:endParaRPr>
          </a:p>
        </p:txBody>
      </p:sp>
      <p:sp>
        <p:nvSpPr>
          <p:cNvPr id="17" name="Овал 16" descr="Картинки по запросу воз эмблема">
            <a:extLst>
              <a:ext uri="{FF2B5EF4-FFF2-40B4-BE49-F238E27FC236}">
                <a16:creationId xmlns:a16="http://schemas.microsoft.com/office/drawing/2014/main" id="{557F8849-D914-4F0D-A81A-CCEE1B3662B9}"/>
              </a:ext>
            </a:extLst>
          </p:cNvPr>
          <p:cNvSpPr/>
          <p:nvPr/>
        </p:nvSpPr>
        <p:spPr>
          <a:xfrm>
            <a:off x="7463684" y="962729"/>
            <a:ext cx="1069956" cy="993084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endParaRPr lang="x-none"/>
          </a:p>
        </p:txBody>
      </p:sp>
      <p:sp>
        <p:nvSpPr>
          <p:cNvPr id="1024" name="Прямоугольник 1023">
            <a:extLst>
              <a:ext uri="{FF2B5EF4-FFF2-40B4-BE49-F238E27FC236}">
                <a16:creationId xmlns:a16="http://schemas.microsoft.com/office/drawing/2014/main" id="{ED25CFFB-0BAD-4697-8A1C-4C09739FD5B6}"/>
              </a:ext>
            </a:extLst>
          </p:cNvPr>
          <p:cNvSpPr/>
          <p:nvPr/>
        </p:nvSpPr>
        <p:spPr>
          <a:xfrm>
            <a:off x="5802736" y="5004196"/>
            <a:ext cx="3169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Новые Подходы ПМСП являются наиболее эффективным способом устойчивого решения современных проблем здравоохранения и систем здравоохранения. Подход ПМСП является основополагающим для достижения наших общих глобальных целей в области всеобщего охвата услугами здравоохранения (ВОУЗ).</a:t>
            </a:r>
            <a:endParaRPr lang="x-none" sz="1200" dirty="0">
              <a:solidFill>
                <a:schemeClr val="bg1"/>
              </a:solidFill>
            </a:endParaRP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2F7CB0F7-7FCB-4942-B241-907EBA4CB568}"/>
              </a:ext>
            </a:extLst>
          </p:cNvPr>
          <p:cNvSpPr/>
          <p:nvPr/>
        </p:nvSpPr>
        <p:spPr>
          <a:xfrm>
            <a:off x="4904430" y="4972569"/>
            <a:ext cx="898306" cy="735106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04875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.ziperov\Downloads\Безымянный-1.jpg">
            <a:extLst>
              <a:ext uri="{FF2B5EF4-FFF2-40B4-BE49-F238E27FC236}">
                <a16:creationId xmlns:a16="http://schemas.microsoft.com/office/drawing/2014/main" id="{7665FCA7-39B1-463F-A4B5-0B7E9145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1" y="1"/>
            <a:ext cx="9169181" cy="68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2669C8F-BD3E-456F-8288-B433E3879B5D}"/>
              </a:ext>
            </a:extLst>
          </p:cNvPr>
          <p:cNvSpPr/>
          <p:nvPr/>
        </p:nvSpPr>
        <p:spPr>
          <a:xfrm>
            <a:off x="788890" y="1790509"/>
            <a:ext cx="78105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defRPr/>
            </a:pPr>
            <a:r>
              <a:rPr lang="ru-RU" sz="1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ГПРЗ - укрепление и развитие ПМСП в целях обеспечения высокого качества жизни населения путём оказания качественной и доступной медицинской помощи (ГПРЗ 2020-2025).</a:t>
            </a:r>
          </a:p>
          <a:p>
            <a:pPr lvl="1" algn="just">
              <a:defRPr/>
            </a:pPr>
            <a:r>
              <a:rPr lang="ru-RU" sz="1400" dirty="0">
                <a:solidFill>
                  <a:schemeClr val="bg1"/>
                </a:solidFill>
                <a:ea typeface="Noto Sans" panose="020B0502040504020204" pitchFamily="34"/>
                <a:cs typeface="Noto Sans" panose="020B0502040504020204" pitchFamily="34"/>
              </a:rPr>
              <a:t>Актуальность предлагаемого КМУ «ВШОЗ» проекта связана с тем, что интеграция ПМСП и общественного здравоохранения, является приоритетной задачей для ВШОЗ. </a:t>
            </a:r>
            <a:endParaRPr lang="en-GB" sz="1400" dirty="0">
              <a:solidFill>
                <a:schemeClr val="bg1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1" algn="just">
              <a:defRPr/>
            </a:pPr>
            <a:endParaRPr lang="ru-RU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defRPr/>
            </a:pPr>
            <a:endParaRPr lang="ru-RU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C8BECBBB-2E85-4356-ACA4-03714B1A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0" y="5127810"/>
            <a:ext cx="993775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AFB8A901-4A1D-4B17-A261-9A15314E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7" y="1784350"/>
            <a:ext cx="858838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>
            <a:extLst>
              <a:ext uri="{FF2B5EF4-FFF2-40B4-BE49-F238E27FC236}">
                <a16:creationId xmlns:a16="http://schemas.microsoft.com/office/drawing/2014/main" id="{274CDC03-2847-444F-B8A0-7F9141C9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0" y="3371850"/>
            <a:ext cx="1066800" cy="87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CBC52E-CEBA-464A-A0E0-9D708965DE24}"/>
              </a:ext>
            </a:extLst>
          </p:cNvPr>
          <p:cNvSpPr txBox="1"/>
          <p:nvPr/>
        </p:nvSpPr>
        <p:spPr>
          <a:xfrm>
            <a:off x="304800" y="1371600"/>
            <a:ext cx="8305800" cy="369888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x-none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Актуальность: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534163-B7C7-42D7-B3C9-7003806A5DDB}"/>
              </a:ext>
            </a:extLst>
          </p:cNvPr>
          <p:cNvSpPr/>
          <p:nvPr/>
        </p:nvSpPr>
        <p:spPr>
          <a:xfrm>
            <a:off x="1084729" y="4808478"/>
            <a:ext cx="7818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службы ПМСП на основе лучшей международной практики (доступность, своевременность, качество, стратегическое руководство)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Создание образцового центра ПМСП в условиях ОСМС (включая вопросы ранней профилактики, АЛО, реабилитации) в рамках стратегического партнерства с последующей диссеминацией опыта на страновом уровне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 офиса модели ПМСП совместно с УЗ </a:t>
            </a:r>
            <a:r>
              <a:rPr lang="ru-RU" sz="16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г.Алматы</a:t>
            </a:r>
            <a:r>
              <a:rPr lang="ru-RU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на базе городской поликлиники </a:t>
            </a:r>
          </a:p>
          <a:p>
            <a:pPr lvl="1">
              <a:defRPr/>
            </a:pPr>
            <a:endParaRPr lang="en-US" sz="1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140E68-6808-4930-8494-834AD1D4CA4B}"/>
              </a:ext>
            </a:extLst>
          </p:cNvPr>
          <p:cNvSpPr txBox="1"/>
          <p:nvPr/>
        </p:nvSpPr>
        <p:spPr>
          <a:xfrm>
            <a:off x="304800" y="2982913"/>
            <a:ext cx="8305800" cy="369887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x-none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F929067-971B-401B-9547-DA7DF51E312E}"/>
              </a:ext>
            </a:extLst>
          </p:cNvPr>
          <p:cNvSpPr/>
          <p:nvPr/>
        </p:nvSpPr>
        <p:spPr>
          <a:xfrm>
            <a:off x="775445" y="3296679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/>
            <a:r>
              <a:rPr lang="ru-RU" altLang="x-none" dirty="0">
                <a:solidFill>
                  <a:schemeClr val="bg1"/>
                </a:solidFill>
                <a:latin typeface="+mn-lt"/>
                <a:cs typeface="Tahoma" panose="020B0604030504040204" pitchFamily="34" charset="0"/>
              </a:rPr>
              <a:t>Повышение роли первичной медико-санитарной помощи, которая определяет конечные результаты функционирования отрасли в целом и требует специального исследования с формированием новых подходов в управлении ПМСП</a:t>
            </a:r>
            <a:endParaRPr lang="ru-RU" altLang="x-none" sz="1200" dirty="0">
              <a:solidFill>
                <a:schemeClr val="bg1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894BD-EC40-4DAA-A356-4C1A6B57F87C}"/>
              </a:ext>
            </a:extLst>
          </p:cNvPr>
          <p:cNvSpPr txBox="1"/>
          <p:nvPr/>
        </p:nvSpPr>
        <p:spPr>
          <a:xfrm>
            <a:off x="265770" y="4465572"/>
            <a:ext cx="8305800" cy="369887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x-none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Задачи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A7779-CFCA-43E2-87DA-8B08BD4BC734}"/>
              </a:ext>
            </a:extLst>
          </p:cNvPr>
          <p:cNvSpPr txBox="1"/>
          <p:nvPr/>
        </p:nvSpPr>
        <p:spPr>
          <a:xfrm>
            <a:off x="1647728" y="25120"/>
            <a:ext cx="7255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Проектный офис КМУ «ВШОЗ»</a:t>
            </a:r>
          </a:p>
          <a:p>
            <a:pPr algn="ctr" defTabSz="685800">
              <a:defRPr/>
            </a:pPr>
            <a:r>
              <a:rPr lang="ru-RU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«ПЕРВИЧНАЯ МЕДИКО-САНИТАРНАЯ ПОМОЩЬ»</a:t>
            </a:r>
          </a:p>
          <a:p>
            <a:pPr algn="ctr" defTabSz="685800">
              <a:defRPr/>
            </a:pPr>
            <a:r>
              <a:rPr lang="en-US" sz="28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9852C-1EDC-4170-8BB9-3747520CFC2B}"/>
              </a:ext>
            </a:extLst>
          </p:cNvPr>
          <p:cNvSpPr txBox="1"/>
          <p:nvPr/>
        </p:nvSpPr>
        <p:spPr>
          <a:xfrm>
            <a:off x="3291848" y="6566702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</a:t>
            </a:r>
            <a:r>
              <a:rPr lang="en-US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ksph</a:t>
            </a:r>
            <a:r>
              <a:rPr lang="en-GB" sz="1350" dirty="0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en-GB" sz="1350" dirty="0" err="1">
                <a:solidFill>
                  <a:srgbClr val="FFC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kz</a:t>
            </a:r>
            <a:endParaRPr lang="en-GB" sz="1350" dirty="0">
              <a:solidFill>
                <a:srgbClr val="FFC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Oval 36">
            <a:extLst>
              <a:ext uri="{FF2B5EF4-FFF2-40B4-BE49-F238E27FC236}">
                <a16:creationId xmlns:a16="http://schemas.microsoft.com/office/drawing/2014/main" id="{ECB691D5-634C-4F0C-A3AA-513083F6CD3C}"/>
              </a:ext>
            </a:extLst>
          </p:cNvPr>
          <p:cNvSpPr/>
          <p:nvPr/>
        </p:nvSpPr>
        <p:spPr>
          <a:xfrm>
            <a:off x="8634213" y="276132"/>
            <a:ext cx="338338" cy="3383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lang="en-GB" sz="1350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E60CFDC-9FBC-440A-83EA-A0AC50BEE37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9" y="111063"/>
            <a:ext cx="1023457" cy="802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4691</TotalTime>
  <Words>1872</Words>
  <Application>Microsoft Office PowerPoint</Application>
  <PresentationFormat>Экран (4:3)</PresentationFormat>
  <Paragraphs>234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GeosansLight</vt:lpstr>
      <vt:lpstr>Noto Sans</vt:lpstr>
      <vt:lpstr>Open Sans</vt:lpstr>
      <vt:lpstr>Tahoma</vt:lpstr>
      <vt:lpstr>Wingdings</vt:lpstr>
      <vt:lpstr>Office Theme</vt:lpstr>
      <vt:lpstr>Showeet theme</vt:lpstr>
      <vt:lpstr>Тема Office</vt:lpstr>
      <vt:lpstr>Проектный офис КМУ «ВШОЗ» по передаче технологий совершенствования службы ПМСП в условиях ОСМС на основе лучшей международной практики в рамках стратегического партнерства  с университетом Шэньчжэнь (КИТАЙ)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Луоху -  интегрированная система оказания медицинской помощи, ориентированная на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Нуракынова Сабина Талгатовна</dc:creator>
  <cp:lastModifiedBy>Almagul Kauysheva</cp:lastModifiedBy>
  <cp:revision>876</cp:revision>
  <cp:lastPrinted>2019-10-23T11:41:29Z</cp:lastPrinted>
  <dcterms:created xsi:type="dcterms:W3CDTF">2016-11-18T14:12:19Z</dcterms:created>
  <dcterms:modified xsi:type="dcterms:W3CDTF">2019-11-12T08:07:50Z</dcterms:modified>
</cp:coreProperties>
</file>