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59" r:id="rId6"/>
    <p:sldId id="260" r:id="rId7"/>
    <p:sldId id="262" r:id="rId8"/>
    <p:sldId id="263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13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401182-9B64-45F8-AEA1-AF11E41FBB42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2ED745F-8F9B-4F4D-ABF5-FF796164882B}">
      <dgm:prSet phldrT="[Текст]" custT="1"/>
      <dgm:spPr>
        <a:ln w="9525">
          <a:solidFill>
            <a:schemeClr val="accent1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200" dirty="0">
              <a:latin typeface="Arial Narrow" panose="020B0606020202030204" pitchFamily="34" charset="0"/>
            </a:rPr>
            <a:t>Применен системный подход и принцип подготовки семейных врачей, основанный на синдромах и проведении дифференциального диагноза</a:t>
          </a:r>
        </a:p>
      </dgm:t>
    </dgm:pt>
    <dgm:pt modelId="{B380869C-8E9E-4749-A482-72B26CAD976C}" type="parTrans" cxnId="{2EEEF573-37BD-4B5D-A227-4DD0403C57F4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1D422657-F440-4D91-8A06-A439992D4B66}" type="sibTrans" cxnId="{2EEEF573-37BD-4B5D-A227-4DD0403C57F4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75C04E58-8C94-4F02-96D6-2B2BFF58D24D}">
      <dgm:prSet phldrT="[Текст]" custT="1"/>
      <dgm:spPr>
        <a:ln w="6350">
          <a:solidFill>
            <a:schemeClr val="accent1"/>
          </a:solidFill>
        </a:ln>
      </dgm:spPr>
      <dgm:t>
        <a:bodyPr/>
        <a:lstStyle/>
        <a:p>
          <a:pPr>
            <a:lnSpc>
              <a:spcPct val="80000"/>
            </a:lnSpc>
          </a:pPr>
          <a:r>
            <a:rPr lang="ru-RU" sz="1200" dirty="0">
              <a:latin typeface="Arial Narrow" panose="020B0606020202030204" pitchFamily="34" charset="0"/>
            </a:rPr>
            <a:t>Спиралевидный характер учебного плана – обучение по органам и системам организма прослеживается с первого курса, с постепенным развитием и дополнением образовательной программы</a:t>
          </a:r>
          <a:endParaRPr lang="en-US" sz="1200" dirty="0">
            <a:latin typeface="Arial Narrow" panose="020B0606020202030204" pitchFamily="34" charset="0"/>
          </a:endParaRPr>
        </a:p>
      </dgm:t>
    </dgm:pt>
    <dgm:pt modelId="{85F8EBE6-DC64-4D6E-B291-6EDC21587C62}" type="sibTrans" cxnId="{138859F6-4444-46FB-8280-E23B899C7C7B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5B6BB6D8-6225-49A5-B440-2D1A2DCEEF1D}" type="parTrans" cxnId="{138859F6-4444-46FB-8280-E23B899C7C7B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99F7488E-3214-4630-AA3B-239344C7FA8C}">
      <dgm:prSet phldrT="[Текст]" custT="1"/>
      <dgm:spPr>
        <a:solidFill>
          <a:srgbClr val="E6E0EC"/>
        </a:solidFill>
        <a:ln w="9525">
          <a:noFill/>
        </a:ln>
      </dgm:spPr>
      <dgm:t>
        <a:bodyPr/>
        <a:lstStyle/>
        <a:p>
          <a:pPr algn="r"/>
          <a:r>
            <a:rPr lang="ru-RU" sz="1050" dirty="0">
              <a:latin typeface="Arial Narrow" panose="020B0606020202030204" pitchFamily="34" charset="0"/>
            </a:rPr>
            <a:t>Медицинская школа </a:t>
          </a:r>
          <a:r>
            <a:rPr lang="en-US" sz="1050" dirty="0">
              <a:latin typeface="Arial Narrow" panose="020B0606020202030204" pitchFamily="34" charset="0"/>
            </a:rPr>
            <a:t>UCL</a:t>
          </a:r>
          <a:endParaRPr lang="ru-RU" sz="1050" dirty="0">
            <a:latin typeface="Arial Narrow" panose="020B0606020202030204" pitchFamily="34" charset="0"/>
          </a:endParaRPr>
        </a:p>
      </dgm:t>
    </dgm:pt>
    <dgm:pt modelId="{B9057CD8-3B0F-4A6D-BE24-623D7F3538CD}" type="parTrans" cxnId="{7FA523DF-614C-4847-B4D6-22333EF27E77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F092EBB8-7FDD-4969-A915-160E1E42B013}" type="sibTrans" cxnId="{7FA523DF-614C-4847-B4D6-22333EF27E77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7385DCA9-4679-4609-85A4-30D972007FD8}">
      <dgm:prSet phldrT="[Текст]" custT="1"/>
      <dgm:spPr>
        <a:solidFill>
          <a:srgbClr val="E6E0EC"/>
        </a:solidFill>
        <a:ln w="6350">
          <a:noFill/>
        </a:ln>
      </dgm:spPr>
      <dgm:t>
        <a:bodyPr/>
        <a:lstStyle/>
        <a:p>
          <a:pPr algn="r"/>
          <a:r>
            <a:rPr lang="en-US" sz="1050" dirty="0">
              <a:latin typeface="Arial Narrow" panose="020B0606020202030204" pitchFamily="34" charset="0"/>
            </a:rPr>
            <a:t>University of Dundee</a:t>
          </a:r>
        </a:p>
      </dgm:t>
    </dgm:pt>
    <dgm:pt modelId="{777EF297-F5AC-4089-A79E-EAA75449ED8F}" type="parTrans" cxnId="{9E632C7D-BF86-4D68-A51A-D0D5315385F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1CD188CB-EE90-4641-BBAD-07E2E971A720}" type="sibTrans" cxnId="{9E632C7D-BF86-4D68-A51A-D0D5315385F6}">
      <dgm:prSet/>
      <dgm:spPr/>
      <dgm:t>
        <a:bodyPr/>
        <a:lstStyle/>
        <a:p>
          <a:endParaRPr lang="ru-RU" sz="1600">
            <a:latin typeface="Arial Narrow" panose="020B0606020202030204" pitchFamily="34" charset="0"/>
          </a:endParaRPr>
        </a:p>
      </dgm:t>
    </dgm:pt>
    <dgm:pt modelId="{5BB88CD7-71A0-4EEA-962A-360A5AEB5B5A}" type="pres">
      <dgm:prSet presAssocID="{2F401182-9B64-45F8-AEA1-AF11E41FBB42}" presName="linear" presStyleCnt="0">
        <dgm:presLayoutVars>
          <dgm:animLvl val="lvl"/>
          <dgm:resizeHandles val="exact"/>
        </dgm:presLayoutVars>
      </dgm:prSet>
      <dgm:spPr/>
    </dgm:pt>
    <dgm:pt modelId="{AF470BBA-8B00-485D-9428-9EA1CD4ABC5D}" type="pres">
      <dgm:prSet presAssocID="{A2ED745F-8F9B-4F4D-ABF5-FF796164882B}" presName="parentText" presStyleLbl="node1" presStyleIdx="0" presStyleCnt="2" custScaleY="59227">
        <dgm:presLayoutVars>
          <dgm:chMax val="0"/>
          <dgm:bulletEnabled val="1"/>
        </dgm:presLayoutVars>
      </dgm:prSet>
      <dgm:spPr/>
    </dgm:pt>
    <dgm:pt modelId="{83E25D3F-134F-4570-8111-1CB29E3461D2}" type="pres">
      <dgm:prSet presAssocID="{A2ED745F-8F9B-4F4D-ABF5-FF796164882B}" presName="childText" presStyleLbl="revTx" presStyleIdx="0" presStyleCnt="2" custScaleY="23927">
        <dgm:presLayoutVars>
          <dgm:bulletEnabled val="1"/>
        </dgm:presLayoutVars>
      </dgm:prSet>
      <dgm:spPr/>
    </dgm:pt>
    <dgm:pt modelId="{261A2D08-DA23-4CA2-97CC-F96F1C6EE999}" type="pres">
      <dgm:prSet presAssocID="{75C04E58-8C94-4F02-96D6-2B2BFF58D24D}" presName="parentText" presStyleLbl="node1" presStyleIdx="1" presStyleCnt="2" custScaleY="83296">
        <dgm:presLayoutVars>
          <dgm:chMax val="0"/>
          <dgm:bulletEnabled val="1"/>
        </dgm:presLayoutVars>
      </dgm:prSet>
      <dgm:spPr/>
    </dgm:pt>
    <dgm:pt modelId="{0E6FDBD2-325B-47D3-A9FC-701978A8C7D9}" type="pres">
      <dgm:prSet presAssocID="{75C04E58-8C94-4F02-96D6-2B2BFF58D24D}" presName="childText" presStyleLbl="revTx" presStyleIdx="1" presStyleCnt="2" custScaleY="30511">
        <dgm:presLayoutVars>
          <dgm:bulletEnabled val="1"/>
        </dgm:presLayoutVars>
      </dgm:prSet>
      <dgm:spPr/>
    </dgm:pt>
  </dgm:ptLst>
  <dgm:cxnLst>
    <dgm:cxn modelId="{6D4D9E33-487D-44F5-9F67-0F0220236388}" type="presOf" srcId="{75C04E58-8C94-4F02-96D6-2B2BFF58D24D}" destId="{261A2D08-DA23-4CA2-97CC-F96F1C6EE999}" srcOrd="0" destOrd="0" presId="urn:microsoft.com/office/officeart/2005/8/layout/vList2"/>
    <dgm:cxn modelId="{9B9BEF60-3AE9-4983-A819-AC788A554E41}" type="presOf" srcId="{A2ED745F-8F9B-4F4D-ABF5-FF796164882B}" destId="{AF470BBA-8B00-485D-9428-9EA1CD4ABC5D}" srcOrd="0" destOrd="0" presId="urn:microsoft.com/office/officeart/2005/8/layout/vList2"/>
    <dgm:cxn modelId="{2EEEF573-37BD-4B5D-A227-4DD0403C57F4}" srcId="{2F401182-9B64-45F8-AEA1-AF11E41FBB42}" destId="{A2ED745F-8F9B-4F4D-ABF5-FF796164882B}" srcOrd="0" destOrd="0" parTransId="{B380869C-8E9E-4749-A482-72B26CAD976C}" sibTransId="{1D422657-F440-4D91-8A06-A439992D4B66}"/>
    <dgm:cxn modelId="{9E632C7D-BF86-4D68-A51A-D0D5315385F6}" srcId="{75C04E58-8C94-4F02-96D6-2B2BFF58D24D}" destId="{7385DCA9-4679-4609-85A4-30D972007FD8}" srcOrd="0" destOrd="0" parTransId="{777EF297-F5AC-4089-A79E-EAA75449ED8F}" sibTransId="{1CD188CB-EE90-4641-BBAD-07E2E971A720}"/>
    <dgm:cxn modelId="{E9333B93-B381-40F4-95B2-6ED668D1F32B}" type="presOf" srcId="{2F401182-9B64-45F8-AEA1-AF11E41FBB42}" destId="{5BB88CD7-71A0-4EEA-962A-360A5AEB5B5A}" srcOrd="0" destOrd="0" presId="urn:microsoft.com/office/officeart/2005/8/layout/vList2"/>
    <dgm:cxn modelId="{1693E3A7-A9C3-48A4-84AF-A7BE6573582B}" type="presOf" srcId="{7385DCA9-4679-4609-85A4-30D972007FD8}" destId="{0E6FDBD2-325B-47D3-A9FC-701978A8C7D9}" srcOrd="0" destOrd="0" presId="urn:microsoft.com/office/officeart/2005/8/layout/vList2"/>
    <dgm:cxn modelId="{7FA523DF-614C-4847-B4D6-22333EF27E77}" srcId="{A2ED745F-8F9B-4F4D-ABF5-FF796164882B}" destId="{99F7488E-3214-4630-AA3B-239344C7FA8C}" srcOrd="0" destOrd="0" parTransId="{B9057CD8-3B0F-4A6D-BE24-623D7F3538CD}" sibTransId="{F092EBB8-7FDD-4969-A915-160E1E42B013}"/>
    <dgm:cxn modelId="{138859F6-4444-46FB-8280-E23B899C7C7B}" srcId="{2F401182-9B64-45F8-AEA1-AF11E41FBB42}" destId="{75C04E58-8C94-4F02-96D6-2B2BFF58D24D}" srcOrd="1" destOrd="0" parTransId="{5B6BB6D8-6225-49A5-B440-2D1A2DCEEF1D}" sibTransId="{85F8EBE6-DC64-4D6E-B291-6EDC21587C62}"/>
    <dgm:cxn modelId="{C8CA4EFC-3BD7-4FA3-9207-4496C58F2DF5}" type="presOf" srcId="{99F7488E-3214-4630-AA3B-239344C7FA8C}" destId="{83E25D3F-134F-4570-8111-1CB29E3461D2}" srcOrd="0" destOrd="0" presId="urn:microsoft.com/office/officeart/2005/8/layout/vList2"/>
    <dgm:cxn modelId="{6366374B-B159-4EFE-A7E4-D16B3983178F}" type="presParOf" srcId="{5BB88CD7-71A0-4EEA-962A-360A5AEB5B5A}" destId="{AF470BBA-8B00-485D-9428-9EA1CD4ABC5D}" srcOrd="0" destOrd="0" presId="urn:microsoft.com/office/officeart/2005/8/layout/vList2"/>
    <dgm:cxn modelId="{42953E71-D8D3-493F-A21A-6325AF317F11}" type="presParOf" srcId="{5BB88CD7-71A0-4EEA-962A-360A5AEB5B5A}" destId="{83E25D3F-134F-4570-8111-1CB29E3461D2}" srcOrd="1" destOrd="0" presId="urn:microsoft.com/office/officeart/2005/8/layout/vList2"/>
    <dgm:cxn modelId="{8BEF04A7-91AA-4C5E-9BE8-3E64C2A8BD44}" type="presParOf" srcId="{5BB88CD7-71A0-4EEA-962A-360A5AEB5B5A}" destId="{261A2D08-DA23-4CA2-97CC-F96F1C6EE999}" srcOrd="2" destOrd="0" presId="urn:microsoft.com/office/officeart/2005/8/layout/vList2"/>
    <dgm:cxn modelId="{94175BEC-8AB6-40E9-BF14-E30D8063E543}" type="presParOf" srcId="{5BB88CD7-71A0-4EEA-962A-360A5AEB5B5A}" destId="{0E6FDBD2-325B-47D3-A9FC-701978A8C7D9}" srcOrd="3" destOrd="0" presId="urn:microsoft.com/office/officeart/2005/8/layout/vList2"/>
  </dgm:cxnLst>
  <dgm:bg/>
  <dgm:whole>
    <a:ln w="3175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470BBA-8B00-485D-9428-9EA1CD4ABC5D}">
      <dsp:nvSpPr>
        <dsp:cNvPr id="0" name=""/>
        <dsp:cNvSpPr/>
      </dsp:nvSpPr>
      <dsp:spPr>
        <a:xfrm>
          <a:off x="0" y="6896"/>
          <a:ext cx="3669102" cy="49892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Применен системный подход и принцип подготовки семейных врачей, основанный на синдромах и проведении дифференциального диагноза</a:t>
          </a:r>
        </a:p>
      </dsp:txBody>
      <dsp:txXfrm>
        <a:off x="24356" y="31252"/>
        <a:ext cx="3620390" cy="450216"/>
      </dsp:txXfrm>
    </dsp:sp>
    <dsp:sp modelId="{83E25D3F-134F-4570-8111-1CB29E3461D2}">
      <dsp:nvSpPr>
        <dsp:cNvPr id="0" name=""/>
        <dsp:cNvSpPr/>
      </dsp:nvSpPr>
      <dsp:spPr>
        <a:xfrm>
          <a:off x="0" y="505824"/>
          <a:ext cx="3669102" cy="178304"/>
        </a:xfrm>
        <a:prstGeom prst="rect">
          <a:avLst/>
        </a:prstGeom>
        <a:solidFill>
          <a:srgbClr val="E6E0EC"/>
        </a:solidFill>
        <a:ln w="9525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94" tIns="13970" rIns="78232" bIns="13970" numCol="1" spcCol="1270" anchor="t" anchorCtr="0">
          <a:noAutofit/>
        </a:bodyPr>
        <a:lstStyle/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050" kern="1200" dirty="0">
              <a:latin typeface="Arial Narrow" panose="020B0606020202030204" pitchFamily="34" charset="0"/>
            </a:rPr>
            <a:t>Медицинская школа </a:t>
          </a:r>
          <a:r>
            <a:rPr lang="en-US" sz="1050" kern="1200" dirty="0">
              <a:latin typeface="Arial Narrow" panose="020B0606020202030204" pitchFamily="34" charset="0"/>
            </a:rPr>
            <a:t>UCL</a:t>
          </a:r>
          <a:endParaRPr lang="ru-RU" sz="1050" kern="1200" dirty="0">
            <a:latin typeface="Arial Narrow" panose="020B0606020202030204" pitchFamily="34" charset="0"/>
          </a:endParaRPr>
        </a:p>
      </dsp:txBody>
      <dsp:txXfrm>
        <a:off x="0" y="505824"/>
        <a:ext cx="3669102" cy="178304"/>
      </dsp:txXfrm>
    </dsp:sp>
    <dsp:sp modelId="{261A2D08-DA23-4CA2-97CC-F96F1C6EE999}">
      <dsp:nvSpPr>
        <dsp:cNvPr id="0" name=""/>
        <dsp:cNvSpPr/>
      </dsp:nvSpPr>
      <dsp:spPr>
        <a:xfrm>
          <a:off x="0" y="684128"/>
          <a:ext cx="3669102" cy="70168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8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 Narrow" panose="020B0606020202030204" pitchFamily="34" charset="0"/>
            </a:rPr>
            <a:t>Спиралевидный характер учебного плана – обучение по органам и системам организма прослеживается с первого курса, с постепенным развитием и дополнением образовательной программы</a:t>
          </a:r>
          <a:endParaRPr lang="en-US" sz="1200" kern="1200" dirty="0">
            <a:latin typeface="Arial Narrow" panose="020B0606020202030204" pitchFamily="34" charset="0"/>
          </a:endParaRPr>
        </a:p>
      </dsp:txBody>
      <dsp:txXfrm>
        <a:off x="34253" y="718381"/>
        <a:ext cx="3600596" cy="633179"/>
      </dsp:txXfrm>
    </dsp:sp>
    <dsp:sp modelId="{0E6FDBD2-325B-47D3-A9FC-701978A8C7D9}">
      <dsp:nvSpPr>
        <dsp:cNvPr id="0" name=""/>
        <dsp:cNvSpPr/>
      </dsp:nvSpPr>
      <dsp:spPr>
        <a:xfrm>
          <a:off x="0" y="1385814"/>
          <a:ext cx="3669102" cy="227367"/>
        </a:xfrm>
        <a:prstGeom prst="rect">
          <a:avLst/>
        </a:prstGeom>
        <a:solidFill>
          <a:srgbClr val="E6E0EC"/>
        </a:solidFill>
        <a:ln w="6350"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6494" tIns="13970" rIns="78232" bIns="13970" numCol="1" spcCol="1270" anchor="t" anchorCtr="0">
          <a:noAutofit/>
        </a:bodyPr>
        <a:lstStyle/>
        <a:p>
          <a:pPr marL="57150" lvl="1" indent="-57150" algn="r" defTabSz="466725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050" kern="1200" dirty="0">
              <a:latin typeface="Arial Narrow" panose="020B0606020202030204" pitchFamily="34" charset="0"/>
            </a:rPr>
            <a:t>University of Dundee</a:t>
          </a:r>
        </a:p>
      </dsp:txBody>
      <dsp:txXfrm>
        <a:off x="0" y="1385814"/>
        <a:ext cx="3669102" cy="227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20876-1591-4D6C-9935-8190FAA753E2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F441-F276-4FD5-838D-896FE80B47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80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5FDDE4-B4E1-4783-8576-D19D98AEBB2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21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13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1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33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06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165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7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23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41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56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95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759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7064E-B1BA-4F19-8F6A-073AE8066F2A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DCD37-585E-4291-9B5D-A3EC4D6FE8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47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4.png"/><Relationship Id="rId5" Type="http://schemas.openxmlformats.org/officeDocument/2006/relationships/diagramData" Target="../diagrams/data1.xml"/><Relationship Id="rId10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560" y="5572443"/>
            <a:ext cx="7772400" cy="178117"/>
          </a:xfrm>
        </p:spPr>
        <p:txBody>
          <a:bodyPr>
            <a:noAutofit/>
          </a:bodyPr>
          <a:lstStyle/>
          <a:p>
            <a:r>
              <a:rPr lang="ru-RU" sz="4000" b="1" u="sng" dirty="0"/>
              <a:t>Вопрос 1. </a:t>
            </a:r>
            <a:br>
              <a:rPr lang="ru-RU" sz="4000" b="1" dirty="0"/>
            </a:br>
            <a:r>
              <a:rPr lang="ru-RU" sz="4000" b="1" dirty="0"/>
              <a:t>О совместных, в том числе онлайн программах обучения (курсы, циклы) всех уровней подготовки с университетами-партнерами</a:t>
            </a:r>
            <a:br>
              <a:rPr lang="en-GB" sz="4000" b="1" dirty="0"/>
            </a:br>
            <a:br>
              <a:rPr lang="en-GB" sz="4000" b="1" dirty="0"/>
            </a:br>
            <a:br>
              <a:rPr lang="ru-RU" sz="4000" b="1" dirty="0"/>
            </a:br>
            <a:br>
              <a:rPr lang="ru-RU" sz="4000" b="1" dirty="0"/>
            </a:br>
            <a:r>
              <a:rPr lang="ru-RU" sz="1800" b="1" dirty="0"/>
              <a:t>ЗАСЕДАНИЕ УМО ПО НАПРАВЛЕНИЮ ПОДГОТОВКИ – ЗДРАВООХРАНЕНИЕ</a:t>
            </a:r>
            <a:br>
              <a:rPr lang="ru-RU" sz="1800" b="1" dirty="0"/>
            </a:br>
            <a:br>
              <a:rPr lang="ru-RU" sz="1800" b="1" dirty="0"/>
            </a:br>
            <a:r>
              <a:rPr lang="ru-RU" sz="1800" b="1" dirty="0"/>
              <a:t>30 апреля 2020 г.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8216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80103" y="1762719"/>
            <a:ext cx="5051077" cy="10301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" name="TextBox 2"/>
          <p:cNvSpPr txBox="1"/>
          <p:nvPr/>
        </p:nvSpPr>
        <p:spPr>
          <a:xfrm>
            <a:off x="3304397" y="172023"/>
            <a:ext cx="3853940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ru-RU" sz="1846" b="1" dirty="0">
                <a:solidFill>
                  <a:prstClr val="white"/>
                </a:solidFill>
                <a:cs typeface="Arial" panose="020B0604020202020204" pitchFamily="34" charset="0"/>
              </a:rPr>
              <a:t>СН 2. Совершенство в образовании </a:t>
            </a:r>
          </a:p>
          <a:p>
            <a:pPr lvl="0" algn="ctr">
              <a:defRPr/>
            </a:pPr>
            <a:r>
              <a:rPr lang="ru-RU" sz="1846" b="1" dirty="0">
                <a:solidFill>
                  <a:prstClr val="white"/>
                </a:solidFill>
                <a:cs typeface="Arial" panose="020B0604020202020204" pitchFamily="34" charset="0"/>
              </a:rPr>
              <a:t>и студенческой жизни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-1" y="136895"/>
            <a:ext cx="9144002" cy="981408"/>
            <a:chOff x="791" y="-126785"/>
            <a:chExt cx="9906002" cy="106319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791" y="10716"/>
              <a:ext cx="9906002" cy="830264"/>
              <a:chOff x="-2" y="7830"/>
              <a:chExt cx="9906002" cy="8302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0" y="738103"/>
                <a:ext cx="9906000" cy="99991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solidFill>
                  <a:schemeClr val="bg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44083">
                  <a:defRPr/>
                </a:pPr>
                <a:endParaRPr lang="ru-RU" sz="1662" b="1" kern="0" dirty="0">
                  <a:solidFill>
                    <a:srgbClr val="2A166F"/>
                  </a:solidFill>
                </a:endParaRPr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-2" y="7830"/>
                <a:ext cx="9900000" cy="573757"/>
              </a:xfrm>
              <a:prstGeom prst="rect">
                <a:avLst/>
              </a:prstGeom>
              <a:solidFill>
                <a:srgbClr val="1B045C"/>
              </a:solidFill>
              <a:ln>
                <a:solidFill>
                  <a:srgbClr val="240C8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846" b="1" cap="small" dirty="0"/>
                  <a:t>Медицинский университет Караганды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96" y="-126785"/>
              <a:ext cx="1660214" cy="1063192"/>
            </a:xfrm>
            <a:prstGeom prst="rect">
              <a:avLst/>
            </a:prstGeom>
          </p:spPr>
        </p:pic>
      </p:grpSp>
      <p:pic>
        <p:nvPicPr>
          <p:cNvPr id="25" name="Picture 10" descr="ÐÐ°ÑÑÐ¸Ð½ÐºÐ¸ Ð¿Ð¾ Ð·Ð°Ð¿ÑÐ¾ÑÑ ÑÐ½Ð¸Ð²ÐµÑÑÐ¸ÑÐµÑ Ð»ÑÐ½Ð´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1" y="1734860"/>
            <a:ext cx="351161" cy="4652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3122080874"/>
              </p:ext>
            </p:extLst>
          </p:nvPr>
        </p:nvGraphicFramePr>
        <p:xfrm>
          <a:off x="5380047" y="3420166"/>
          <a:ext cx="3669102" cy="1620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79542" y="5090315"/>
            <a:ext cx="8182137" cy="1484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2060"/>
                </a:solidFill>
              </a:rPr>
              <a:t>ПРОГРАММЫ ПОСТДОКТОРАНТУРЫ:</a:t>
            </a:r>
          </a:p>
          <a:p>
            <a:pPr marL="79133"/>
            <a:r>
              <a:rPr lang="ru-RU" sz="1015" dirty="0">
                <a:solidFill>
                  <a:srgbClr val="002060"/>
                </a:solidFill>
                <a:latin typeface="Arial Narrow" panose="020B0606020202030204" pitchFamily="34" charset="0"/>
              </a:rPr>
              <a:t>10 </a:t>
            </a:r>
            <a:r>
              <a:rPr lang="en-US" sz="1015" dirty="0">
                <a:solidFill>
                  <a:srgbClr val="002060"/>
                </a:solidFill>
                <a:latin typeface="Arial Narrow" panose="020B0606020202030204" pitchFamily="34" charset="0"/>
              </a:rPr>
              <a:t>PhD</a:t>
            </a:r>
            <a:r>
              <a:rPr lang="ru-RU" sz="1015" dirty="0">
                <a:solidFill>
                  <a:srgbClr val="002060"/>
                </a:solidFill>
                <a:latin typeface="Arial Narrow" panose="020B0606020202030204" pitchFamily="34" charset="0"/>
              </a:rPr>
              <a:t> (ассистент-исследователи, преподаватели-исследователи)</a:t>
            </a:r>
          </a:p>
          <a:p>
            <a:pPr marL="79133"/>
            <a:endParaRPr lang="ru-RU" sz="1015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79133"/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79133"/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</a:rPr>
              <a:t>Онлайн-сессии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:</a:t>
            </a:r>
            <a:r>
              <a:rPr lang="en-GB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планируются на следующий учебный год по дисциплинам специальности «Сестринское дело» с Университетом Вильнюса</a:t>
            </a:r>
          </a:p>
          <a:p>
            <a:pPr marL="79133"/>
            <a:endParaRPr lang="ru-RU" sz="1015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642279"/>
              </p:ext>
            </p:extLst>
          </p:nvPr>
        </p:nvGraphicFramePr>
        <p:xfrm>
          <a:off x="179542" y="1741945"/>
          <a:ext cx="5052528" cy="329202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190508">
                  <a:extLst>
                    <a:ext uri="{9D8B030D-6E8A-4147-A177-3AD203B41FA5}">
                      <a16:colId xmlns:a16="http://schemas.microsoft.com/office/drawing/2014/main" val="1041212706"/>
                    </a:ext>
                  </a:extLst>
                </a:gridCol>
                <a:gridCol w="1862020">
                  <a:extLst>
                    <a:ext uri="{9D8B030D-6E8A-4147-A177-3AD203B41FA5}">
                      <a16:colId xmlns:a16="http://schemas.microsoft.com/office/drawing/2014/main" val="3527950326"/>
                    </a:ext>
                  </a:extLst>
                </a:gridCol>
              </a:tblGrid>
              <a:tr h="546547"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100" b="1" i="0" dirty="0">
                          <a:solidFill>
                            <a:srgbClr val="5180BA"/>
                          </a:solidFill>
                          <a:latin typeface="Arial Narrow" panose="020B0606020202030204" pitchFamily="34" charset="0"/>
                        </a:rPr>
                        <a:t>«Общественное здравоохранение», </a:t>
                      </a:r>
                      <a:r>
                        <a:rPr lang="ru-RU" sz="1100" b="1" i="0" dirty="0" err="1">
                          <a:solidFill>
                            <a:srgbClr val="5180BA"/>
                          </a:solidFill>
                          <a:latin typeface="Arial Narrow" panose="020B0606020202030204" pitchFamily="34" charset="0"/>
                        </a:rPr>
                        <a:t>бакалавриат</a:t>
                      </a:r>
                      <a:endParaRPr lang="ru-RU" sz="1100" b="1" i="0" dirty="0">
                        <a:solidFill>
                          <a:srgbClr val="5180BA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5180BA"/>
                          </a:solidFill>
                          <a:latin typeface="Arial Narrow" panose="020B0606020202030204" pitchFamily="34" charset="0"/>
                        </a:rPr>
                        <a:t>«Общественное здравоохранение», магистратура</a:t>
                      </a: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100" b="1" i="0" dirty="0">
                          <a:solidFill>
                            <a:srgbClr val="5180BA"/>
                          </a:solidFill>
                          <a:latin typeface="Arial Narrow" panose="020B0606020202030204" pitchFamily="34" charset="0"/>
                        </a:rPr>
                        <a:t>«Общественное здравоохранение», докторантура</a:t>
                      </a:r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Университет </a:t>
                      </a:r>
                      <a:r>
                        <a:rPr lang="ru-RU" sz="1000" b="0" i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Лунда</a:t>
                      </a:r>
                      <a:endParaRPr lang="ru-RU" sz="10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1218599"/>
                  </a:ext>
                </a:extLst>
              </a:tr>
              <a:tr h="853909"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ru-RU" sz="1100" b="1" i="0" dirty="0">
                          <a:solidFill>
                            <a:srgbClr val="5180BA"/>
                          </a:solidFill>
                          <a:latin typeface="Arial Narrow" panose="020B0606020202030204" pitchFamily="34" charset="0"/>
                        </a:rPr>
                        <a:t>Интегрированная образовательная программа «Общая медицина», 6 лет</a:t>
                      </a:r>
                      <a:r>
                        <a:rPr lang="en-US" sz="1100" b="1" i="0" dirty="0">
                          <a:solidFill>
                            <a:srgbClr val="5180BA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endParaRPr lang="ru-RU" sz="1100" b="1" i="0" dirty="0">
                        <a:solidFill>
                          <a:srgbClr val="5180BA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85725" indent="-85725">
                        <a:lnSpc>
                          <a:spcPct val="90000"/>
                        </a:lnSpc>
                        <a:spcAft>
                          <a:spcPts val="3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100" b="1" i="0" kern="1200" dirty="0">
                          <a:solidFill>
                            <a:srgbClr val="5180BA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«Семейная медицина», резидентура</a:t>
                      </a:r>
                    </a:p>
                    <a:p>
                      <a:pPr marL="85725" indent="-85725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Сестринское дело, </a:t>
                      </a:r>
                      <a:r>
                        <a:rPr lang="ru-RU" sz="1000" b="0" i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бакалавриат</a:t>
                      </a:r>
                      <a:endParaRPr lang="ru-RU" sz="10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85725" indent="-85725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Сестринское дело, магистратура</a:t>
                      </a:r>
                    </a:p>
                  </a:txBody>
                  <a:tcPr marL="84406" marR="84406" marT="42203" marB="42203"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Вильнюсский университет, Литва</a:t>
                      </a:r>
                    </a:p>
                  </a:txBody>
                  <a:tcPr marL="84406" marR="84406" marT="42203" marB="42203"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9666350"/>
                  </a:ext>
                </a:extLst>
              </a:tr>
              <a:tr h="649025"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«Биомедицина»,</a:t>
                      </a:r>
                      <a:r>
                        <a:rPr lang="ru-RU" sz="1000" b="0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магистратура – </a:t>
                      </a:r>
                      <a:r>
                        <a:rPr lang="ru-RU" sz="1000" b="0" i="0" u="sng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двойной диплом</a:t>
                      </a:r>
                      <a:endParaRPr lang="ru-RU" sz="1000" b="0" i="0" u="sng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85725" marR="0" indent="-857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«Медицина», докторантура</a:t>
                      </a:r>
                      <a:r>
                        <a:rPr lang="en-US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– </a:t>
                      </a:r>
                      <a:r>
                        <a:rPr lang="ru-RU" sz="1000" b="0" i="0" u="sng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двойной диплом</a:t>
                      </a:r>
                      <a:endParaRPr lang="ru-RU" sz="10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85725" indent="-85725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«Технология фармацевтического производства»,</a:t>
                      </a:r>
                      <a:r>
                        <a:rPr lang="ru-RU" sz="1000" b="0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докторантура</a:t>
                      </a: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Университет Пуатье, Франция</a:t>
                      </a:r>
                      <a:endParaRPr lang="ru-RU" sz="1000" b="0" i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2148510"/>
                  </a:ext>
                </a:extLst>
              </a:tr>
              <a:tr h="508118"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Инфекционные болезни, в том числе детские,</a:t>
                      </a:r>
                      <a:r>
                        <a:rPr lang="ru-RU" sz="1000" b="0" i="0" kern="1200" baseline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резидентура</a:t>
                      </a:r>
                      <a:endParaRPr lang="ru-RU" sz="10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Таджикский государственный</a:t>
                      </a:r>
                      <a:r>
                        <a:rPr lang="ru-RU" sz="1000" b="0" i="0" kern="1200" baseline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медицинский университет</a:t>
                      </a:r>
                      <a:r>
                        <a:rPr lang="ru-RU" sz="1000" b="0" i="0" kern="1200" baseline="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им. </a:t>
                      </a:r>
                      <a:r>
                        <a:rPr lang="ru-RU" sz="1000" b="0" i="0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Абуали</a:t>
                      </a:r>
                      <a:r>
                        <a:rPr lang="ru-RU" sz="10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ибни</a:t>
                      </a:r>
                      <a:r>
                        <a:rPr lang="ru-RU" sz="10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000" b="0" i="0" kern="1200" dirty="0" err="1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Сино</a:t>
                      </a:r>
                      <a:r>
                        <a:rPr lang="ru-RU" sz="1000" b="0" i="0" kern="1200" dirty="0">
                          <a:solidFill>
                            <a:srgbClr val="002060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endParaRPr lang="ru-RU" sz="1000" b="0" i="0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318594"/>
                  </a:ext>
                </a:extLst>
              </a:tr>
              <a:tr h="367211">
                <a:tc>
                  <a:txBody>
                    <a:bodyPr/>
                    <a:lstStyle/>
                    <a:p>
                      <a:pPr marL="85725" indent="-85725">
                        <a:lnSpc>
                          <a:spcPct val="9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IT медицина,</a:t>
                      </a:r>
                      <a:r>
                        <a:rPr lang="ru-RU" sz="1000" b="0" i="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i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10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Карагандинский государственный</a:t>
                      </a:r>
                      <a:r>
                        <a:rPr lang="ru-RU" sz="1000" b="0" i="0" kern="12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технический университет</a:t>
                      </a:r>
                    </a:p>
                  </a:txBody>
                  <a:tcPr marL="84406" marR="84406" marT="42203" marB="42203"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773170"/>
                  </a:ext>
                </a:extLst>
              </a:tr>
              <a:tr h="367211">
                <a:tc>
                  <a:txBody>
                    <a:bodyPr/>
                    <a:lstStyle/>
                    <a:p>
                      <a:pPr marL="85725" marR="0" indent="-85725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ru-RU" sz="1000" b="0" i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Клиническая психология, </a:t>
                      </a:r>
                      <a:r>
                        <a:rPr lang="ru-RU" sz="1000" b="0" i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бакалавриат</a:t>
                      </a:r>
                      <a:endParaRPr lang="ru-RU" sz="1000" b="0" i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406" marR="84406" marT="42203" marB="42203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kern="1200" baseline="0" dirty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Карагандинский государственный университет </a:t>
                      </a:r>
                      <a:r>
                        <a:rPr lang="ru-RU" sz="1000" b="0" i="0" kern="1200" baseline="0" dirty="0" err="1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им.Букетова</a:t>
                      </a:r>
                      <a:endParaRPr lang="ru-RU" sz="1000" b="0" i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84406" marR="84406" marT="42203" marB="42203"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77115"/>
                  </a:ext>
                </a:extLst>
              </a:tr>
            </a:tbl>
          </a:graphicData>
        </a:graphic>
      </p:graphicFrame>
      <p:pic>
        <p:nvPicPr>
          <p:cNvPr id="24" name="Picture 14" descr="ÐÐ°ÑÑÐ¸Ð½ÐºÐ¸ Ð¿Ð¾ Ð·Ð°Ð¿ÑÐ¾ÑÑ ÐÐ¸Ð»ÑÐ½ÑÑÑÐºÐ¸Ð¹ ÑÐ½Ð¸Ð²ÐµÑÑÐ¸ÑÐµÑ Ð»Ð¾Ð³Ð¾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518" y="2506828"/>
            <a:ext cx="478329" cy="534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17747" y="2069023"/>
            <a:ext cx="2273446" cy="45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1292" b="1" dirty="0">
                <a:solidFill>
                  <a:srgbClr val="4470A4"/>
                </a:solidFill>
                <a:latin typeface="Arial Narrow" panose="020B0606020202030204" pitchFamily="34" charset="0"/>
              </a:rPr>
              <a:t>внедрены во всех медицинских вузах Казахстана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9070" y="1476068"/>
            <a:ext cx="4660828" cy="291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92" b="1" dirty="0">
                <a:solidFill>
                  <a:srgbClr val="002060"/>
                </a:solidFill>
              </a:rPr>
              <a:t>Разработаны совместно с вузами-партнерами и внедрены ОП</a:t>
            </a:r>
            <a:endParaRPr lang="ru-RU" sz="1292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877" y="1854039"/>
            <a:ext cx="332308" cy="28882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380048" y="3004854"/>
            <a:ext cx="3230397" cy="450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92" b="1" dirty="0">
                <a:solidFill>
                  <a:srgbClr val="002060"/>
                </a:solidFill>
              </a:rPr>
              <a:t>Интегрированная образовательная программа «Общая медицина», 6 лет</a:t>
            </a:r>
            <a:r>
              <a:rPr lang="en-US" sz="1292" b="1" dirty="0">
                <a:solidFill>
                  <a:srgbClr val="002060"/>
                </a:solidFill>
              </a:rPr>
              <a:t> </a:t>
            </a:r>
            <a:endParaRPr lang="ru-RU" sz="1292" b="1" dirty="0">
              <a:solidFill>
                <a:srgbClr val="002060"/>
              </a:solidFill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753132" y="2175040"/>
            <a:ext cx="1129846" cy="199385"/>
          </a:xfrm>
          <a:prstGeom prst="triangl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</p:spTree>
    <p:extLst>
      <p:ext uri="{BB962C8B-B14F-4D97-AF65-F5344CB8AC3E}">
        <p14:creationId xmlns:p14="http://schemas.microsoft.com/office/powerpoint/2010/main" val="3162672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48FB2C-E8DE-4247-94B7-7377A80112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21" y="244657"/>
            <a:ext cx="1374879" cy="165444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04D09BC-74A1-4296-BDD3-91E916A6FEDF}"/>
              </a:ext>
            </a:extLst>
          </p:cNvPr>
          <p:cNvCxnSpPr>
            <a:cxnSpLocks/>
          </p:cNvCxnSpPr>
          <p:nvPr/>
        </p:nvCxnSpPr>
        <p:spPr>
          <a:xfrm>
            <a:off x="572962" y="612673"/>
            <a:ext cx="6176666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D8DAA1F-52F6-467C-8C23-6689334656CC}"/>
              </a:ext>
            </a:extLst>
          </p:cNvPr>
          <p:cNvSpPr txBox="1">
            <a:spLocks/>
          </p:cNvSpPr>
          <p:nvPr/>
        </p:nvSpPr>
        <p:spPr>
          <a:xfrm>
            <a:off x="420000" y="609093"/>
            <a:ext cx="6492914" cy="1107567"/>
          </a:xfrm>
          <a:prstGeom prst="rect">
            <a:avLst/>
          </a:prstGeom>
          <a:solidFill>
            <a:srgbClr val="762C72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chemeClr val="bg1"/>
                </a:solidFill>
              </a:rPr>
              <a:t>Казахский национальный медицинский университет им. С.Д. </a:t>
            </a:r>
            <a:r>
              <a:rPr lang="ru-RU" sz="2500" b="1" dirty="0" err="1">
                <a:solidFill>
                  <a:schemeClr val="bg1"/>
                </a:solidFill>
              </a:rPr>
              <a:t>Асфендиярова</a:t>
            </a:r>
            <a:endParaRPr lang="ru-RU" sz="2500" b="1" dirty="0">
              <a:solidFill>
                <a:schemeClr val="bg1"/>
              </a:solidFill>
            </a:endParaRPr>
          </a:p>
          <a:p>
            <a:endParaRPr lang="x-none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B5C54BE9-5F3B-4070-8D5B-2FDA066083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03955"/>
              </p:ext>
            </p:extLst>
          </p:nvPr>
        </p:nvGraphicFramePr>
        <p:xfrm>
          <a:off x="185348" y="2148049"/>
          <a:ext cx="8773303" cy="4297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6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6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7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Вузы-партнеры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Образовательные программы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+mn-lt"/>
                          <a:ea typeface="Times New Roman" pitchFamily="18" charset="0"/>
                          <a:cs typeface="Times New Roman" pitchFamily="18" charset="0"/>
                        </a:rPr>
                        <a:t>Университета штата Нью-Йорк (</a:t>
                      </a:r>
                      <a:r>
                        <a:rPr lang="en-US" sz="1400" b="0" dirty="0">
                          <a:latin typeface="+mn-lt"/>
                        </a:rPr>
                        <a:t>SUNY Albany</a:t>
                      </a:r>
                      <a:r>
                        <a:rPr lang="ru-RU" sz="1400" b="0" dirty="0">
                          <a:latin typeface="+mn-lt"/>
                        </a:rPr>
                        <a:t>,США)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Общественное здравоохранение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rgbClr val="FF0000"/>
                          </a:solidFill>
                        </a:rPr>
                        <a:t>двойной</a:t>
                      </a:r>
                      <a:r>
                        <a:rPr lang="ru-RU" sz="1400" i="1" baseline="0" dirty="0">
                          <a:solidFill>
                            <a:srgbClr val="FF0000"/>
                          </a:solidFill>
                        </a:rPr>
                        <a:t> диплом-</a:t>
                      </a:r>
                      <a:r>
                        <a:rPr lang="ru-RU" sz="1400" i="1" baseline="0" dirty="0" err="1">
                          <a:solidFill>
                            <a:srgbClr val="FF0000"/>
                          </a:solidFill>
                        </a:rPr>
                        <a:t>бакалавриат</a:t>
                      </a:r>
                      <a:endParaRPr lang="ru-RU" sz="1400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Литовский университет наук</a:t>
                      </a:r>
                      <a:r>
                        <a:rPr lang="ru-RU" sz="1400" baseline="0" dirty="0"/>
                        <a:t> здоровья (ЛУНЗ, Литва)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Общая медицина (</a:t>
                      </a:r>
                      <a:r>
                        <a:rPr lang="ru-RU" sz="1400" dirty="0" err="1"/>
                        <a:t>бакалавриат</a:t>
                      </a:r>
                      <a:r>
                        <a:rPr lang="ru-RU" sz="14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Литовский университет наук</a:t>
                      </a:r>
                      <a:r>
                        <a:rPr lang="ru-RU" sz="1400" baseline="0" dirty="0"/>
                        <a:t> здоровья (ЛУНЗ, Литва)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Педиатрия (резидентура)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Литовский университет наук</a:t>
                      </a:r>
                      <a:r>
                        <a:rPr lang="ru-RU" sz="1400" baseline="0" dirty="0"/>
                        <a:t> здоровья (ЛУНЗ, Литва)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Семейная медицина (резидентура)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ФГБОУ ВО «Санкт-Петербургский  государственный химико-фармацевтический</a:t>
                      </a:r>
                      <a:r>
                        <a:rPr lang="kk-KZ" sz="1400" dirty="0">
                          <a:effectLst/>
                        </a:rPr>
                        <a:t> универ</a:t>
                      </a:r>
                      <a:r>
                        <a:rPr lang="ru-RU" sz="1400" dirty="0">
                          <a:effectLst/>
                        </a:rPr>
                        <a:t>с</a:t>
                      </a:r>
                      <a:r>
                        <a:rPr lang="kk-KZ" sz="1400" dirty="0">
                          <a:effectLst/>
                        </a:rPr>
                        <a:t>итет</a:t>
                      </a:r>
                      <a:r>
                        <a:rPr lang="ru-RU" sz="1400" dirty="0">
                          <a:effectLst/>
                        </a:rPr>
                        <a:t>» (РФ)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Технология фармацевтического производства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 (магистратура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</a:rPr>
                        <a:t>ФГБОУ ВО «Санкт-Петербургский  государственный химико-фармацевтический</a:t>
                      </a:r>
                      <a:r>
                        <a:rPr lang="kk-KZ" sz="1400" dirty="0">
                          <a:effectLst/>
                        </a:rPr>
                        <a:t> универ</a:t>
                      </a:r>
                      <a:r>
                        <a:rPr lang="ru-RU" sz="1400" dirty="0">
                          <a:effectLst/>
                        </a:rPr>
                        <a:t>с</a:t>
                      </a:r>
                      <a:r>
                        <a:rPr lang="kk-KZ" sz="1400" dirty="0">
                          <a:effectLst/>
                        </a:rPr>
                        <a:t>итет</a:t>
                      </a:r>
                      <a:r>
                        <a:rPr lang="ru-RU" sz="1400" dirty="0">
                          <a:effectLst/>
                        </a:rPr>
                        <a:t>» (РФ)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Технология фармацевтического производства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</a:rPr>
                        <a:t>бакалавриат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University of Information Technology and Management </a:t>
                      </a:r>
                      <a:r>
                        <a:rPr lang="ru-RU" sz="1400" dirty="0"/>
                        <a:t>(Польша)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400" dirty="0"/>
                        <a:t> Косметология фармацевтическая (магистратура) 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Казахстанско-Британский технический университет (</a:t>
                      </a:r>
                      <a:r>
                        <a:rPr lang="ru-RU" sz="1400" dirty="0"/>
                        <a:t>КБТУ)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Электронное здравоохранение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/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Казахстанско-Британский технический университет (</a:t>
                      </a:r>
                      <a:r>
                        <a:rPr lang="ru-RU" sz="1400" dirty="0"/>
                        <a:t>КБТУ)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 </a:t>
                      </a:r>
                      <a:r>
                        <a:rPr lang="ru-RU" sz="1400" dirty="0" err="1"/>
                        <a:t>Биоинформатика</a:t>
                      </a:r>
                      <a:r>
                        <a:rPr lang="ru-RU" sz="14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1355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4292" y="3228082"/>
            <a:ext cx="3993023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ea typeface="Times New Roman" panose="02020603050405020304" pitchFamily="18" charset="0"/>
              </a:rPr>
              <a:t>        В рамках партнерства, наряду с обучением ППС в ШОЗ </a:t>
            </a:r>
            <a:r>
              <a:rPr lang="ru-RU" sz="1500" b="1" dirty="0">
                <a:solidFill>
                  <a:srgbClr val="FF0000"/>
                </a:solidFill>
                <a:ea typeface="Times New Roman" panose="02020603050405020304" pitchFamily="18" charset="0"/>
              </a:rPr>
              <a:t>Университета Олбани, </a:t>
            </a:r>
            <a:r>
              <a:rPr lang="en-US" sz="1500" b="1" dirty="0">
                <a:solidFill>
                  <a:srgbClr val="FF0000"/>
                </a:solidFill>
                <a:ea typeface="Times New Roman" panose="02020603050405020304" pitchFamily="18" charset="0"/>
              </a:rPr>
              <a:t>SUNY</a:t>
            </a:r>
            <a:r>
              <a:rPr lang="ru-RU" sz="1500" dirty="0">
                <a:ea typeface="Times New Roman" panose="02020603050405020304" pitchFamily="18" charset="0"/>
              </a:rPr>
              <a:t>:</a:t>
            </a:r>
          </a:p>
          <a:p>
            <a:pPr algn="just"/>
            <a:endParaRPr lang="ru-RU" sz="1500" b="1" dirty="0">
              <a:ea typeface="Times New Roman" panose="02020603050405020304" pitchFamily="18" charset="0"/>
            </a:endParaRPr>
          </a:p>
          <a:p>
            <a:pPr algn="just"/>
            <a:r>
              <a:rPr lang="ru-RU" sz="1500" b="1" dirty="0">
                <a:ea typeface="Times New Roman" panose="02020603050405020304" pitchFamily="18" charset="0"/>
              </a:rPr>
              <a:t>2018-2019 учебного года </a:t>
            </a:r>
            <a:r>
              <a:rPr lang="ru-RU" sz="1500" dirty="0">
                <a:ea typeface="Times New Roman" panose="02020603050405020304" pitchFamily="18" charset="0"/>
              </a:rPr>
              <a:t>начата подготовка магистрантов по циклу </a:t>
            </a:r>
            <a:r>
              <a:rPr lang="ru-RU" sz="1500" b="1" dirty="0">
                <a:ea typeface="Times New Roman" panose="02020603050405020304" pitchFamily="18" charset="0"/>
              </a:rPr>
              <a:t>«Эпидемиология I», </a:t>
            </a:r>
            <a:r>
              <a:rPr lang="ru-RU" sz="1500" dirty="0">
                <a:ea typeface="Times New Roman" panose="02020603050405020304" pitchFamily="18" charset="0"/>
              </a:rPr>
              <a:t>составленного на основе </a:t>
            </a:r>
            <a:r>
              <a:rPr lang="ru-RU" sz="1500" b="1" u="sng" dirty="0">
                <a:ea typeface="Times New Roman" panose="02020603050405020304" pitchFamily="18" charset="0"/>
              </a:rPr>
              <a:t>американской программы</a:t>
            </a:r>
            <a:r>
              <a:rPr lang="ru-RU" sz="1500" dirty="0">
                <a:ea typeface="Times New Roman" panose="02020603050405020304" pitchFamily="18" charset="0"/>
              </a:rPr>
              <a:t>. </a:t>
            </a:r>
          </a:p>
          <a:p>
            <a:pPr algn="just"/>
            <a:endParaRPr lang="en-US" sz="1500" dirty="0">
              <a:ea typeface="Times New Roman" panose="02020603050405020304" pitchFamily="18" charset="0"/>
            </a:endParaRPr>
          </a:p>
          <a:p>
            <a:pPr algn="just"/>
            <a:r>
              <a:rPr lang="ru-RU" sz="1500" b="1" dirty="0">
                <a:ea typeface="Times New Roman" panose="02020603050405020304" pitchFamily="18" charset="0"/>
              </a:rPr>
              <a:t>С 2020 – 2021 учебного года</a:t>
            </a:r>
            <a:r>
              <a:rPr lang="ru-RU" sz="1500" dirty="0">
                <a:ea typeface="Times New Roman" panose="02020603050405020304" pitchFamily="18" charset="0"/>
              </a:rPr>
              <a:t> внедряются циклы </a:t>
            </a:r>
            <a:r>
              <a:rPr lang="ru-RU" sz="1500" b="1" dirty="0">
                <a:ea typeface="Times New Roman" panose="02020603050405020304" pitchFamily="18" charset="0"/>
              </a:rPr>
              <a:t>«Эпидемиологии II»,  «</a:t>
            </a:r>
            <a:r>
              <a:rPr lang="ru-RU" sz="1500" b="1" dirty="0" err="1">
                <a:ea typeface="Times New Roman" panose="02020603050405020304" pitchFamily="18" charset="0"/>
              </a:rPr>
              <a:t>Биостатистика</a:t>
            </a:r>
            <a:r>
              <a:rPr lang="ru-RU" sz="1500" b="1" dirty="0">
                <a:ea typeface="Times New Roman" panose="02020603050405020304" pitchFamily="18" charset="0"/>
              </a:rPr>
              <a:t> I и II».</a:t>
            </a:r>
            <a:r>
              <a:rPr lang="ru-RU" sz="1500" dirty="0">
                <a:ea typeface="Times New Roman" panose="02020603050405020304" pitchFamily="18" charset="0"/>
              </a:rPr>
              <a:t> </a:t>
            </a:r>
            <a:endParaRPr lang="en-US" sz="1500" dirty="0"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53598" y="3228083"/>
            <a:ext cx="3943884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ea typeface="Times New Roman" panose="02020603050405020304" pitchFamily="18" charset="0"/>
              </a:rPr>
              <a:t>       Обучение магистрантов и </a:t>
            </a:r>
            <a:r>
              <a:rPr lang="ru-RU" sz="1500" dirty="0" err="1">
                <a:ea typeface="Times New Roman" panose="02020603050405020304" pitchFamily="18" charset="0"/>
              </a:rPr>
              <a:t>PhD</a:t>
            </a:r>
            <a:r>
              <a:rPr lang="ru-RU" sz="1500" dirty="0">
                <a:ea typeface="Times New Roman" panose="02020603050405020304" pitchFamily="18" charset="0"/>
              </a:rPr>
              <a:t> докторантов всех профилей подготовки.</a:t>
            </a:r>
          </a:p>
          <a:p>
            <a:pPr algn="just"/>
            <a:r>
              <a:rPr lang="ru-RU" sz="1500" dirty="0">
                <a:ea typeface="Times New Roman" panose="02020603050405020304" pitchFamily="18" charset="0"/>
              </a:rPr>
              <a:t>В качестве преподавателей задействованы иностранные преподаватели и привлеченные специалисты, успешно завершившие профильное обучение в США. </a:t>
            </a:r>
          </a:p>
          <a:p>
            <a:pPr algn="just"/>
            <a:r>
              <a:rPr lang="ru-RU" sz="1500" dirty="0">
                <a:ea typeface="Times New Roman" panose="02020603050405020304" pitchFamily="18" charset="0"/>
              </a:rPr>
              <a:t>        Важность подготовки специалистов РК по эпидемиологии и </a:t>
            </a:r>
            <a:r>
              <a:rPr lang="ru-RU" sz="1500" dirty="0" err="1">
                <a:ea typeface="Times New Roman" panose="02020603050405020304" pitchFamily="18" charset="0"/>
              </a:rPr>
              <a:t>биостатистике</a:t>
            </a:r>
            <a:r>
              <a:rPr lang="ru-RU" sz="1500" dirty="0">
                <a:ea typeface="Times New Roman" panose="02020603050405020304" pitchFamily="18" charset="0"/>
              </a:rPr>
              <a:t> по международным стандартам со всей очевидностью продемонстрировала пандемия CoVID-19, выявившая кризис мирового общественного здравоохранения. </a:t>
            </a:r>
            <a:endParaRPr lang="ru-RU" sz="15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13196" y="2008510"/>
            <a:ext cx="6812601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+mn-lt"/>
              </a:rPr>
              <a:t>Онлайн программы с вузом-партнером </a:t>
            </a:r>
            <a:r>
              <a:rPr lang="ru-RU" sz="2400" b="1" dirty="0">
                <a:latin typeface="+mn-lt"/>
                <a:ea typeface="Times New Roman" pitchFamily="18" charset="0"/>
                <a:cs typeface="Times New Roman" pitchFamily="18" charset="0"/>
              </a:rPr>
              <a:t>Университета штата Нью-Йорк (</a:t>
            </a:r>
            <a:r>
              <a:rPr lang="en-US" sz="2400" b="1" dirty="0">
                <a:latin typeface="+mn-lt"/>
              </a:rPr>
              <a:t>SUNY Albany</a:t>
            </a:r>
            <a:r>
              <a:rPr lang="ru-RU" sz="2400" b="1" dirty="0">
                <a:latin typeface="+mn-lt"/>
              </a:rPr>
              <a:t>,США)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528" y="1051276"/>
            <a:ext cx="733508" cy="10532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57" t="30785" r="29539" b="28177"/>
          <a:stretch/>
        </p:blipFill>
        <p:spPr>
          <a:xfrm>
            <a:off x="7914439" y="1006553"/>
            <a:ext cx="1161575" cy="1142688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71830A9-B7F3-4D0A-9613-68F777FC9301}"/>
              </a:ext>
            </a:extLst>
          </p:cNvPr>
          <p:cNvCxnSpPr>
            <a:cxnSpLocks/>
          </p:cNvCxnSpPr>
          <p:nvPr/>
        </p:nvCxnSpPr>
        <p:spPr>
          <a:xfrm>
            <a:off x="572962" y="612673"/>
            <a:ext cx="6176666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D7FB338-A35F-41B9-99A1-114961E976C9}"/>
              </a:ext>
            </a:extLst>
          </p:cNvPr>
          <p:cNvSpPr txBox="1">
            <a:spLocks/>
          </p:cNvSpPr>
          <p:nvPr/>
        </p:nvSpPr>
        <p:spPr>
          <a:xfrm>
            <a:off x="420000" y="609093"/>
            <a:ext cx="6492914" cy="1107567"/>
          </a:xfrm>
          <a:prstGeom prst="rect">
            <a:avLst/>
          </a:prstGeom>
          <a:solidFill>
            <a:srgbClr val="762C72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chemeClr val="bg1"/>
                </a:solidFill>
              </a:rPr>
              <a:t>Казахский национальный медицинский университет им. С.Д. </a:t>
            </a:r>
            <a:r>
              <a:rPr lang="ru-RU" sz="2500" b="1" dirty="0" err="1">
                <a:solidFill>
                  <a:schemeClr val="bg1"/>
                </a:solidFill>
              </a:rPr>
              <a:t>Асфендиярова</a:t>
            </a:r>
            <a:endParaRPr lang="ru-RU" sz="2500" b="1" dirty="0">
              <a:solidFill>
                <a:schemeClr val="bg1"/>
              </a:solidFill>
            </a:endParaRPr>
          </a:p>
          <a:p>
            <a:endParaRPr lang="x-non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43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EFCB27-9BF4-4E35-A86F-A1541A3D1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21" y="244657"/>
            <a:ext cx="1374879" cy="165444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10903960-AA9A-4B60-9678-E9435C474CD3}"/>
              </a:ext>
            </a:extLst>
          </p:cNvPr>
          <p:cNvCxnSpPr>
            <a:cxnSpLocks/>
          </p:cNvCxnSpPr>
          <p:nvPr/>
        </p:nvCxnSpPr>
        <p:spPr>
          <a:xfrm>
            <a:off x="572962" y="612673"/>
            <a:ext cx="6176666" cy="0"/>
          </a:xfrm>
          <a:prstGeom prst="line">
            <a:avLst/>
          </a:prstGeom>
          <a:ln w="317500" cap="sq" cmpd="sng">
            <a:solidFill>
              <a:srgbClr val="9C876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60326AD1-BA47-4D47-A272-0B7D4F103581}"/>
              </a:ext>
            </a:extLst>
          </p:cNvPr>
          <p:cNvSpPr txBox="1">
            <a:spLocks/>
          </p:cNvSpPr>
          <p:nvPr/>
        </p:nvSpPr>
        <p:spPr>
          <a:xfrm>
            <a:off x="420000" y="609093"/>
            <a:ext cx="6492914" cy="1107567"/>
          </a:xfrm>
          <a:prstGeom prst="rect">
            <a:avLst/>
          </a:prstGeom>
          <a:solidFill>
            <a:srgbClr val="762C72"/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chemeClr val="bg1"/>
                </a:solidFill>
              </a:rPr>
              <a:t>Казахский национальный медицинский университет им. С.Д. </a:t>
            </a:r>
            <a:r>
              <a:rPr lang="ru-RU" sz="2500" b="1" dirty="0" err="1">
                <a:solidFill>
                  <a:schemeClr val="bg1"/>
                </a:solidFill>
              </a:rPr>
              <a:t>Асфендиярова</a:t>
            </a:r>
            <a:endParaRPr lang="ru-RU" sz="2500" b="1" dirty="0">
              <a:solidFill>
                <a:schemeClr val="bg1"/>
              </a:solidFill>
            </a:endParaRPr>
          </a:p>
          <a:p>
            <a:endParaRPr lang="x-none" sz="36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9F53C7D-B751-4C60-8BC1-7C2F39949F8F}"/>
              </a:ext>
            </a:extLst>
          </p:cNvPr>
          <p:cNvSpPr>
            <a:spLocks noGrp="1"/>
          </p:cNvSpPr>
          <p:nvPr/>
        </p:nvSpPr>
        <p:spPr>
          <a:xfrm>
            <a:off x="-208709" y="1699756"/>
            <a:ext cx="9690756" cy="9190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solidFill>
                  <a:srgbClr val="002060"/>
                </a:solidFill>
              </a:rPr>
              <a:t>Совместно разрабатываемые ОП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с вузами-партнерами </a:t>
            </a:r>
            <a:r>
              <a:rPr lang="ru-RU" sz="2000" b="1" dirty="0">
                <a:solidFill>
                  <a:srgbClr val="FF0000"/>
                </a:solidFill>
              </a:rPr>
              <a:t>на 2020-2021 учебный год</a:t>
            </a:r>
          </a:p>
        </p:txBody>
      </p:sp>
      <p:pic>
        <p:nvPicPr>
          <p:cNvPr id="9" name="table">
            <a:extLst>
              <a:ext uri="{FF2B5EF4-FFF2-40B4-BE49-F238E27FC236}">
                <a16:creationId xmlns:a16="http://schemas.microsoft.com/office/drawing/2014/main" id="{737F1FB6-1C84-455E-8005-3CE5A928A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339" y="2664511"/>
            <a:ext cx="8174661" cy="338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94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C21E70-9CE5-4812-BD59-AA230ACA6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1" y="5641681"/>
            <a:ext cx="7715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85FFB4AE-D135-4AE5-8B76-D2926624BE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025699"/>
              </p:ext>
            </p:extLst>
          </p:nvPr>
        </p:nvGraphicFramePr>
        <p:xfrm>
          <a:off x="293368" y="204500"/>
          <a:ext cx="8667751" cy="659222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17468">
                  <a:extLst>
                    <a:ext uri="{9D8B030D-6E8A-4147-A177-3AD203B41FA5}">
                      <a16:colId xmlns:a16="http://schemas.microsoft.com/office/drawing/2014/main" val="747092394"/>
                    </a:ext>
                  </a:extLst>
                </a:gridCol>
                <a:gridCol w="6250283">
                  <a:extLst>
                    <a:ext uri="{9D8B030D-6E8A-4147-A177-3AD203B41FA5}">
                      <a16:colId xmlns:a16="http://schemas.microsoft.com/office/drawing/2014/main" val="532344533"/>
                    </a:ext>
                  </a:extLst>
                </a:gridCol>
              </a:tblGrid>
              <a:tr h="3592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kk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135893"/>
                  </a:ext>
                </a:extLst>
              </a:tr>
              <a:tr h="1702073">
                <a:tc>
                  <a:txBody>
                    <a:bodyPr/>
                    <a:lstStyle/>
                    <a:p>
                      <a:endParaRPr lang="kk-KZ" sz="1600" b="1" dirty="0"/>
                    </a:p>
                    <a:p>
                      <a:endParaRPr lang="kk-KZ" sz="1600" b="1" dirty="0"/>
                    </a:p>
                    <a:p>
                      <a:endParaRPr lang="kk-KZ" sz="1600" b="1" dirty="0"/>
                    </a:p>
                    <a:p>
                      <a:endParaRPr lang="kk-KZ" sz="1600" b="1" dirty="0"/>
                    </a:p>
                    <a:p>
                      <a:pPr marL="985838" indent="0"/>
                      <a:endParaRPr lang="kk-KZ" sz="1600" b="1" dirty="0"/>
                    </a:p>
                    <a:p>
                      <a:pPr marL="985838" indent="0"/>
                      <a:r>
                        <a:rPr lang="kk-KZ" sz="1600" b="1" dirty="0"/>
                        <a:t>Университет</a:t>
                      </a:r>
                    </a:p>
                    <a:p>
                      <a:pPr marL="985838" indent="0"/>
                      <a:r>
                        <a:rPr lang="kk-KZ" sz="1600" b="1" dirty="0" err="1"/>
                        <a:t>Вильнюса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Проведены онлайн-занятия по рассеянному склерозу, инсультам и эпилепсии (совместные сессии кафедры неврологии МУА и профессоров университета Вильнюса)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В плане организация онлайн-цикла по </a:t>
                      </a:r>
                      <a:r>
                        <a:rPr lang="ru-RU" dirty="0" err="1"/>
                        <a:t>нейрогенетике</a:t>
                      </a:r>
                      <a:endParaRPr lang="ru-RU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Онлайн-семинары по </a:t>
                      </a:r>
                      <a:r>
                        <a:rPr lang="en-GB" dirty="0"/>
                        <a:t>COVID-19 </a:t>
                      </a:r>
                      <a:r>
                        <a:rPr lang="kk-KZ" dirty="0" err="1"/>
                        <a:t>для</a:t>
                      </a:r>
                      <a:r>
                        <a:rPr lang="kk-KZ" dirty="0"/>
                        <a:t> </a:t>
                      </a:r>
                      <a:r>
                        <a:rPr lang="kk-KZ" dirty="0" err="1"/>
                        <a:t>медицинских</a:t>
                      </a:r>
                      <a:r>
                        <a:rPr lang="kk-KZ" dirty="0"/>
                        <a:t> </a:t>
                      </a:r>
                      <a:r>
                        <a:rPr lang="kk-KZ" dirty="0" err="1"/>
                        <a:t>кадров</a:t>
                      </a:r>
                      <a:r>
                        <a:rPr lang="kk-KZ" dirty="0"/>
                        <a:t> </a:t>
                      </a:r>
                      <a:r>
                        <a:rPr lang="kk-KZ" dirty="0" err="1"/>
                        <a:t>системы</a:t>
                      </a:r>
                      <a:r>
                        <a:rPr lang="kk-KZ" dirty="0"/>
                        <a:t> </a:t>
                      </a:r>
                      <a:r>
                        <a:rPr lang="kk-KZ" dirty="0" err="1"/>
                        <a:t>здравоохранения</a:t>
                      </a:r>
                      <a:r>
                        <a:rPr lang="kk-KZ" dirty="0"/>
                        <a:t> РК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009869"/>
                  </a:ext>
                </a:extLst>
              </a:tr>
              <a:tr h="21636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Онлайн-сертификационные курсы «Менеджмент госпиталя», «Связи с общественностью в госпиталях», «Коммуникации в здравоохранении», «Организационное поведение», «Управление качеством», «Управление персоналом», «Опухоли кости»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Планируется семинар по риск-менеджменту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Разработка программы </a:t>
                      </a:r>
                      <a:r>
                        <a:rPr lang="en-GB" dirty="0"/>
                        <a:t>MBA </a:t>
                      </a:r>
                      <a:r>
                        <a:rPr lang="ru-RU" dirty="0"/>
                        <a:t>по общественному здравоохранению</a:t>
                      </a:r>
                      <a:endParaRPr lang="kk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3263634"/>
                  </a:ext>
                </a:extLst>
              </a:tr>
              <a:tr h="865461">
                <a:tc>
                  <a:txBody>
                    <a:bodyPr/>
                    <a:lstStyle/>
                    <a:p>
                      <a:pPr marL="985838" indent="0"/>
                      <a:r>
                        <a:rPr lang="ru-RU" sz="1600" b="1" dirty="0"/>
                        <a:t>ЗКМУ им. </a:t>
                      </a:r>
                      <a:br>
                        <a:rPr lang="ru-RU" sz="1600" b="1" dirty="0"/>
                      </a:br>
                      <a:r>
                        <a:rPr lang="ru-RU" sz="1600" b="1" dirty="0"/>
                        <a:t>М. Оспанова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/>
                        <a:t>Онлайн мастер-класс совместно со Школой медицины Назарбаев университет «Доказательное сестринское дело-внедрение наилучших практик»</a:t>
                      </a:r>
                      <a:endParaRPr lang="kk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860946"/>
                  </a:ext>
                </a:extLst>
              </a:tr>
              <a:tr h="1227747">
                <a:tc>
                  <a:txBody>
                    <a:bodyPr/>
                    <a:lstStyle/>
                    <a:p>
                      <a:pPr marL="1076325" indent="0"/>
                      <a:endParaRPr lang="ru-RU" sz="1600" b="1" dirty="0"/>
                    </a:p>
                    <a:p>
                      <a:pPr marL="1076325" indent="0"/>
                      <a:r>
                        <a:rPr lang="ru-RU" sz="1600" b="1" dirty="0" err="1"/>
                        <a:t>КазМУНО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7960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dirty="0" err="1"/>
                        <a:t>Двудипломная</a:t>
                      </a:r>
                      <a:r>
                        <a:rPr lang="ru-RU" dirty="0"/>
                        <a:t> магистратура по сестринскому делу (39 магистрантов)</a:t>
                      </a:r>
                      <a:endParaRPr lang="kk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40641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2487DB-5ACC-4F42-8B34-31A420BB8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677" y="741815"/>
            <a:ext cx="2181529" cy="924054"/>
          </a:xfrm>
          <a:prstGeom prst="rect">
            <a:avLst/>
          </a:prstGeom>
        </p:spPr>
      </p:pic>
      <p:pic>
        <p:nvPicPr>
          <p:cNvPr id="10" name="Picture 14" descr="ÐÐ°ÑÑÐ¸Ð½ÐºÐ¸ Ð¿Ð¾ Ð·Ð°Ð¿ÑÐ¾ÑÑ ÐÐ¸Ð»ÑÐ½ÑÑÑÐºÐ¸Ð¹ ÑÐ½Ð¸Ð²ÐµÑÑÐ¸ÑÐµÑ Ð»Ð¾Ð³Ð¾">
            <a:extLst>
              <a:ext uri="{FF2B5EF4-FFF2-40B4-BE49-F238E27FC236}">
                <a16:creationId xmlns:a16="http://schemas.microsoft.com/office/drawing/2014/main" id="{6CEB87A3-1DC1-4978-B290-6E07FA08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9" y="1665869"/>
            <a:ext cx="644120" cy="7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C7B0B6-63E0-4500-AAF6-2766A0902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121" y="2776627"/>
            <a:ext cx="2095792" cy="77163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255E678-843B-47FB-9A71-C351CB92C8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1" y="3675665"/>
            <a:ext cx="2181529" cy="27141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AFEDA2-1117-49CE-AE38-09692677A1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677" y="4649163"/>
            <a:ext cx="854741" cy="874853"/>
          </a:xfrm>
          <a:prstGeom prst="rect">
            <a:avLst/>
          </a:prstGeom>
        </p:spPr>
      </p:pic>
      <p:pic>
        <p:nvPicPr>
          <p:cNvPr id="13" name="Kuva 2">
            <a:extLst>
              <a:ext uri="{FF2B5EF4-FFF2-40B4-BE49-F238E27FC236}">
                <a16:creationId xmlns:a16="http://schemas.microsoft.com/office/drawing/2014/main" id="{80170BCA-C167-4A32-8D48-6CA9AEC85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441" y="6137562"/>
            <a:ext cx="2736850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10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5B3DE3-BC7B-4597-A505-523A9EE0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98474"/>
          </a:xfrm>
        </p:spPr>
        <p:txBody>
          <a:bodyPr>
            <a:normAutofit fontScale="90000"/>
          </a:bodyPr>
          <a:lstStyle/>
          <a:p>
            <a:r>
              <a:rPr lang="ru-RU" sz="3600" b="1" dirty="0"/>
              <a:t>Основные достижения и проблемы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E98712FA-32E8-459F-8FEB-CB707D36F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8554006"/>
              </p:ext>
            </p:extLst>
          </p:nvPr>
        </p:nvGraphicFramePr>
        <p:xfrm>
          <a:off x="294640" y="1026159"/>
          <a:ext cx="8646160" cy="5385207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323080">
                  <a:extLst>
                    <a:ext uri="{9D8B030D-6E8A-4147-A177-3AD203B41FA5}">
                      <a16:colId xmlns:a16="http://schemas.microsoft.com/office/drawing/2014/main" val="340512730"/>
                    </a:ext>
                  </a:extLst>
                </a:gridCol>
                <a:gridCol w="4323080">
                  <a:extLst>
                    <a:ext uri="{9D8B030D-6E8A-4147-A177-3AD203B41FA5}">
                      <a16:colId xmlns:a16="http://schemas.microsoft.com/office/drawing/2014/main" val="4073994724"/>
                    </a:ext>
                  </a:extLst>
                </a:gridCol>
              </a:tblGrid>
              <a:tr h="44463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Достижения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Проблемы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97418"/>
                  </a:ext>
                </a:extLst>
              </a:tr>
              <a:tr h="784655">
                <a:tc>
                  <a:txBody>
                    <a:bodyPr/>
                    <a:lstStyle/>
                    <a:p>
                      <a:r>
                        <a:rPr lang="ru-RU" dirty="0"/>
                        <a:t>Высокая активность в создании совместных образовательных программ с университетами-партнерами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dirty="0"/>
                        <a:t>Отсутствует единый ресурс, где в открытом доступе размещена информация об имеющихся программах, разработанных совместно с партнерами</a:t>
                      </a:r>
                    </a:p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773249"/>
                  </a:ext>
                </a:extLst>
              </a:tr>
              <a:tr h="1020052">
                <a:tc>
                  <a:txBody>
                    <a:bodyPr/>
                    <a:lstStyle/>
                    <a:p>
                      <a:r>
                        <a:rPr lang="ru-RU" noProof="0" dirty="0"/>
                        <a:t>Открываются как инновационные ОП, так и совершенствуются имеющиеся, исходя из потребностей рынка труда и международного опыта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552161"/>
                  </a:ext>
                </a:extLst>
              </a:tr>
              <a:tr h="1255449">
                <a:tc rowSpan="2">
                  <a:txBody>
                    <a:bodyPr/>
                    <a:lstStyle/>
                    <a:p>
                      <a:r>
                        <a:rPr lang="ru-RU" dirty="0"/>
                        <a:t>Проводятся онлайн-сессии с международными партнерами по наиболее актуальным для Казахстана проблемам медицинского образования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Проводимые онлайн-сессии с университетами-партнерами не имеют чёткой взаимосвязи с реализуемыми ОП и зачастую доступны только узкому кругу лиц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578322"/>
                  </a:ext>
                </a:extLst>
              </a:tr>
              <a:tr h="130088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Отсутствует информация о созданных медицинскими вузами открытых онлайн-курсах, доступных широкому кругу заинтересованных лиц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9846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775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9F45B3-E1F7-4C51-9A5E-8D1B51343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Платформы открытого образования в Казахстане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D53FA0-274D-4063-A393-8ECD55337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3" y="1931197"/>
            <a:ext cx="5123276" cy="448815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48DF75-9A9B-4500-B49B-FF991D5F7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792" y="1737993"/>
            <a:ext cx="5668996" cy="318881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DE1DDC4-1B75-409C-ADD2-1F2B994F38A0}"/>
              </a:ext>
            </a:extLst>
          </p:cNvPr>
          <p:cNvSpPr txBox="1">
            <a:spLocks/>
          </p:cNvSpPr>
          <p:nvPr/>
        </p:nvSpPr>
        <p:spPr>
          <a:xfrm>
            <a:off x="5813637" y="5445127"/>
            <a:ext cx="3110230" cy="7118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i="1" dirty="0"/>
              <a:t>Здравоохранение:</a:t>
            </a:r>
            <a:br>
              <a:rPr lang="ru-RU" sz="3200" i="1" dirty="0"/>
            </a:br>
            <a:r>
              <a:rPr lang="ru-RU" sz="3200" i="1" dirty="0"/>
              <a:t>«Курсы не найдены»</a:t>
            </a:r>
          </a:p>
        </p:txBody>
      </p:sp>
    </p:spTree>
    <p:extLst>
      <p:ext uri="{BB962C8B-B14F-4D97-AF65-F5344CB8AC3E}">
        <p14:creationId xmlns:p14="http://schemas.microsoft.com/office/powerpoint/2010/main" val="2329125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78211-2D75-4471-8C68-CFB5E0F2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Проект решения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4F2E83-1A50-4562-9B1E-28214EE2E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Продолжить работу по созданию и реализации совместных образовательных программ и онлайн-курсов с вузами-партнерами. Разместить информацию об уже реализуемых программах в открытом доступе на сайте вуза. Ссылки предоставить в УМО до 15 мая.</a:t>
            </a:r>
          </a:p>
          <a:p>
            <a:r>
              <a:rPr lang="ru-RU" dirty="0"/>
              <a:t>Активизировать работу по созданию модулей образовательных программ, предполагающих возможность онлайн-обучения. Рассмотреть возможность предоставления доступа к онлайн-программам обучения студентам других вузов. Представить предложения до 15 мая.</a:t>
            </a:r>
          </a:p>
          <a:p>
            <a:r>
              <a:rPr lang="ru-RU" dirty="0"/>
              <a:t>Активизировать работу по созданию массовых отрытых онлайн-курсов с вузами-партнёрами. Рассмотреть возможность размещения этих курсов на платформе Открытого университета Казахстана (openu.kz) или Национальной платформе открытого образования (moocs.kz). Представить предложения до 15 мая.</a:t>
            </a:r>
          </a:p>
        </p:txBody>
      </p:sp>
    </p:spTree>
    <p:extLst>
      <p:ext uri="{BB962C8B-B14F-4D97-AF65-F5344CB8AC3E}">
        <p14:creationId xmlns:p14="http://schemas.microsoft.com/office/powerpoint/2010/main" val="5752060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2268</TotalTime>
  <Words>887</Words>
  <Application>Microsoft Office PowerPoint</Application>
  <PresentationFormat>Экран (4:3)</PresentationFormat>
  <Paragraphs>116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Wingdings</vt:lpstr>
      <vt:lpstr>Тема Office</vt:lpstr>
      <vt:lpstr>Вопрос 1.  О совместных, в том числе онлайн программах обучения (курсы, циклы) всех уровней подготовки с университетами-партнерами    ЗАСЕДАНИЕ УМО ПО НАПРАВЛЕНИЮ ПОДГОТОВКИ – ЗДРАВООХРАНЕНИЕ  30 апреля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достижения и проблемы</vt:lpstr>
      <vt:lpstr>Платформы открытого образования в Казахстане</vt:lpstr>
      <vt:lpstr>Проект решения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Букеева Алия</dc:creator>
  <cp:lastModifiedBy>Риклефс Виктор</cp:lastModifiedBy>
  <cp:revision>23</cp:revision>
  <dcterms:created xsi:type="dcterms:W3CDTF">2020-04-27T17:04:24Z</dcterms:created>
  <dcterms:modified xsi:type="dcterms:W3CDTF">2020-04-30T05:27:31Z</dcterms:modified>
</cp:coreProperties>
</file>