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78" r:id="rId2"/>
    <p:sldId id="286" r:id="rId3"/>
    <p:sldId id="288" r:id="rId4"/>
    <p:sldId id="307" r:id="rId5"/>
    <p:sldId id="289" r:id="rId6"/>
    <p:sldId id="290" r:id="rId7"/>
    <p:sldId id="308" r:id="rId8"/>
    <p:sldId id="291" r:id="rId9"/>
    <p:sldId id="292" r:id="rId10"/>
    <p:sldId id="293" r:id="rId11"/>
    <p:sldId id="294" r:id="rId12"/>
    <p:sldId id="295" r:id="rId13"/>
    <p:sldId id="309" r:id="rId14"/>
    <p:sldId id="296" r:id="rId15"/>
    <p:sldId id="310" r:id="rId16"/>
    <p:sldId id="297" r:id="rId17"/>
    <p:sldId id="298" r:id="rId18"/>
    <p:sldId id="312" r:id="rId19"/>
    <p:sldId id="311" r:id="rId20"/>
    <p:sldId id="305" r:id="rId21"/>
    <p:sldId id="299" r:id="rId22"/>
    <p:sldId id="301" r:id="rId23"/>
    <p:sldId id="313" r:id="rId24"/>
    <p:sldId id="314" r:id="rId25"/>
    <p:sldId id="287" r:id="rId26"/>
    <p:sldId id="304" r:id="rId27"/>
    <p:sldId id="306" r:id="rId2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BCE"/>
    <a:srgbClr val="FF4BD0"/>
    <a:srgbClr val="FF3FCD"/>
    <a:srgbClr val="FFB9ED"/>
    <a:srgbClr val="FFE3F8"/>
    <a:srgbClr val="83E3AE"/>
    <a:srgbClr val="00CC99"/>
    <a:srgbClr val="6E94C2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759"/>
          </a:xfrm>
          <a:prstGeom prst="rect">
            <a:avLst/>
          </a:prstGeom>
        </p:spPr>
        <p:txBody>
          <a:bodyPr vert="horz" lIns="91557" tIns="45778" rIns="91557" bIns="457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9" y="1"/>
            <a:ext cx="2946351" cy="497759"/>
          </a:xfrm>
          <a:prstGeom prst="rect">
            <a:avLst/>
          </a:prstGeom>
        </p:spPr>
        <p:txBody>
          <a:bodyPr vert="horz" lIns="91557" tIns="45778" rIns="91557" bIns="45778" rtlCol="0"/>
          <a:lstStyle>
            <a:lvl1pPr algn="r">
              <a:defRPr sz="1200"/>
            </a:lvl1pPr>
          </a:lstStyle>
          <a:p>
            <a:fld id="{8B1DA44D-BCAF-4AC6-A768-3441543FCF2E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351" cy="497759"/>
          </a:xfrm>
          <a:prstGeom prst="rect">
            <a:avLst/>
          </a:prstGeom>
        </p:spPr>
        <p:txBody>
          <a:bodyPr vert="horz" lIns="91557" tIns="45778" rIns="91557" bIns="457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9" y="9430467"/>
            <a:ext cx="2946351" cy="497759"/>
          </a:xfrm>
          <a:prstGeom prst="rect">
            <a:avLst/>
          </a:prstGeom>
        </p:spPr>
        <p:txBody>
          <a:bodyPr vert="horz" lIns="91557" tIns="45778" rIns="91557" bIns="45778" rtlCol="0" anchor="b"/>
          <a:lstStyle>
            <a:lvl1pPr algn="r">
              <a:defRPr sz="1200"/>
            </a:lvl1pPr>
          </a:lstStyle>
          <a:p>
            <a:fld id="{116F997A-425F-475F-B17D-ACE676EC7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5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759"/>
          </a:xfrm>
          <a:prstGeom prst="rect">
            <a:avLst/>
          </a:prstGeom>
        </p:spPr>
        <p:txBody>
          <a:bodyPr vert="horz" lIns="91557" tIns="45778" rIns="91557" bIns="457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1"/>
            <a:ext cx="2946351" cy="497759"/>
          </a:xfrm>
          <a:prstGeom prst="rect">
            <a:avLst/>
          </a:prstGeom>
        </p:spPr>
        <p:txBody>
          <a:bodyPr vert="horz" lIns="91557" tIns="45778" rIns="91557" bIns="45778" rtlCol="0"/>
          <a:lstStyle>
            <a:lvl1pPr algn="r">
              <a:defRPr sz="1200"/>
            </a:lvl1pPr>
          </a:lstStyle>
          <a:p>
            <a:fld id="{347C4FBE-8C00-473B-949D-ED6C40B90D63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78" rIns="91557" bIns="4577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77852"/>
            <a:ext cx="5437821" cy="3909149"/>
          </a:xfrm>
          <a:prstGeom prst="rect">
            <a:avLst/>
          </a:prstGeom>
        </p:spPr>
        <p:txBody>
          <a:bodyPr vert="horz" lIns="91557" tIns="45778" rIns="91557" bIns="4577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7759"/>
          </a:xfrm>
          <a:prstGeom prst="rect">
            <a:avLst/>
          </a:prstGeom>
        </p:spPr>
        <p:txBody>
          <a:bodyPr vert="horz" lIns="91557" tIns="45778" rIns="91557" bIns="457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7"/>
            <a:ext cx="2946351" cy="497759"/>
          </a:xfrm>
          <a:prstGeom prst="rect">
            <a:avLst/>
          </a:prstGeom>
        </p:spPr>
        <p:txBody>
          <a:bodyPr vert="horz" lIns="91557" tIns="45778" rIns="91557" bIns="45778" rtlCol="0" anchor="b"/>
          <a:lstStyle>
            <a:lvl1pPr algn="r">
              <a:defRPr sz="1200"/>
            </a:lvl1pPr>
          </a:lstStyle>
          <a:p>
            <a:fld id="{FD298C4D-FFA4-412E-BF6D-643993D47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38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697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02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20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38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82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57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88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041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605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09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04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166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1474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0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576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18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57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181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79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0E6E-44D5-490A-A463-B776FA2A737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0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7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46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96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7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64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04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68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4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3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3F971-0AB0-4DFC-9BE0-D5C96C781979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E1528-9A2B-43B2-9F37-85A8EEC0A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6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46006" y="1855131"/>
            <a:ext cx="8847257" cy="26024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ru-RU" sz="2400" b="1" dirty="0"/>
              <a:t>Методическое обеспечение программ повышения квалификации кадров в области</a:t>
            </a:r>
            <a:br>
              <a:rPr lang="ru-RU" sz="2400" b="1" dirty="0"/>
            </a:br>
            <a:r>
              <a:rPr lang="ru-RU" sz="2400" b="1" dirty="0"/>
              <a:t>здравоохранения  на 2019 год </a:t>
            </a:r>
            <a:br>
              <a:rPr lang="ru-RU" sz="2400" b="1" dirty="0"/>
            </a:br>
            <a:r>
              <a:rPr lang="ru-RU" sz="2400" b="1" dirty="0"/>
              <a:t>по 005 РБП  </a:t>
            </a:r>
            <a:endParaRPr lang="ru-RU" sz="2400" kern="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39616" y="3933056"/>
            <a:ext cx="8028384" cy="2098412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kk-KZ" sz="2000" b="1" dirty="0">
              <a:solidFill>
                <a:prstClr val="white"/>
              </a:solidFill>
              <a:latin typeface="Century Gothic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8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"/>
            <a:ext cx="12192000" cy="671118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ИНСУЛЬТЫ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61553"/>
              </p:ext>
            </p:extLst>
          </p:nvPr>
        </p:nvGraphicFramePr>
        <p:xfrm>
          <a:off x="67112" y="671120"/>
          <a:ext cx="12013035" cy="51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9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Первые признаки инсульта, оказание медицинской помощи в первый час от момента возникновения первых симптомов.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врачи приемных отделений, сотрудники СНП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Современные методы диагностики, лечения и реабилитации при остром инсульте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врачи приемных отделений, неврологи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Ведение больного с ишемическим инсультом.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Тромболитическая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терапия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врачи приемных отделений, неврологи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Диагностика сосудистой патологии головного мозга. Диспансеризация, продолженная, поздняя реабилитация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неврологи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Вторичная профилактика  инсульта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неврологи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Современный нейромониторинг и интенсивная терапия пациентов при ОНМК.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Анестезиолог-реаниматолгги, неврологи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Этапы реабилитации после перенесенного ОНМК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неврологи, реабилитологи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7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Паллиативная помощь пациентам с последствиями перенесенного ОНМК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неврологи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29C5D3E-713C-42E6-A1FE-D5CB82084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3639"/>
              </p:ext>
            </p:extLst>
          </p:nvPr>
        </p:nvGraphicFramePr>
        <p:xfrm>
          <a:off x="67111" y="5791201"/>
          <a:ext cx="12013035" cy="94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76">
                  <a:extLst>
                    <a:ext uri="{9D8B030D-6E8A-4147-A177-3AD203B41FA5}">
                      <a16:colId xmlns:a16="http://schemas.microsoft.com/office/drawing/2014/main" val="2991640444"/>
                    </a:ext>
                  </a:extLst>
                </a:gridCol>
                <a:gridCol w="7381402">
                  <a:extLst>
                    <a:ext uri="{9D8B030D-6E8A-4147-A177-3AD203B41FA5}">
                      <a16:colId xmlns:a16="http://schemas.microsoft.com/office/drawing/2014/main" val="3046518887"/>
                    </a:ext>
                  </a:extLst>
                </a:gridCol>
                <a:gridCol w="4019957">
                  <a:extLst>
                    <a:ext uri="{9D8B030D-6E8A-4147-A177-3AD203B41FA5}">
                      <a16:colId xmlns:a16="http://schemas.microsoft.com/office/drawing/2014/main" val="962569250"/>
                    </a:ext>
                  </a:extLst>
                </a:gridCol>
              </a:tblGrid>
              <a:tr h="467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253797"/>
                  </a:ext>
                </a:extLst>
              </a:tr>
              <a:tr h="47369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Паллиативная помощь пациентам с последствиями перенесенного ОНМК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17928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9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"/>
            <a:ext cx="12192000" cy="671118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ИНФАРКТ МИОКАРДА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33510"/>
              </p:ext>
            </p:extLst>
          </p:nvPr>
        </p:nvGraphicFramePr>
        <p:xfrm>
          <a:off x="67112" y="671120"/>
          <a:ext cx="12013035" cy="4801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9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ВРАЧИ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Острый коронарный синдром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 приемных отделений, терапевт, кардиологи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Современная диагностика и лечение острого инфаркта миокарда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 приемных отделений, терапевты, кардиологи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Стратегии ведения больных с ОКС  на догоспитальном уровне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 приемных отделений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Этапы реабилитации при остром инфаркте миокарда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кардиологи,  реабилитологи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реабилитация пациента с заболеваниями сердечно-сосудистой системы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кардиологи, реабилитологи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Функциональная диагностика в кардиологии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кардиологи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Стратегии ведения больных с ОКС 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догоспитальном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уровне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сотрудники СМП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BA0DB52-4862-447A-9FA3-032246CB1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3418"/>
              </p:ext>
            </p:extLst>
          </p:nvPr>
        </p:nvGraphicFramePr>
        <p:xfrm>
          <a:off x="67112" y="5546478"/>
          <a:ext cx="12013035" cy="119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76">
                  <a:extLst>
                    <a:ext uri="{9D8B030D-6E8A-4147-A177-3AD203B41FA5}">
                      <a16:colId xmlns:a16="http://schemas.microsoft.com/office/drawing/2014/main" val="1442962622"/>
                    </a:ext>
                  </a:extLst>
                </a:gridCol>
                <a:gridCol w="7381402">
                  <a:extLst>
                    <a:ext uri="{9D8B030D-6E8A-4147-A177-3AD203B41FA5}">
                      <a16:colId xmlns:a16="http://schemas.microsoft.com/office/drawing/2014/main" val="3578413221"/>
                    </a:ext>
                  </a:extLst>
                </a:gridCol>
                <a:gridCol w="4019957">
                  <a:extLst>
                    <a:ext uri="{9D8B030D-6E8A-4147-A177-3AD203B41FA5}">
                      <a16:colId xmlns:a16="http://schemas.microsoft.com/office/drawing/2014/main" val="957423406"/>
                    </a:ext>
                  </a:extLst>
                </a:gridCol>
              </a:tblGrid>
              <a:tr h="5929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СМР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3196"/>
                  </a:ext>
                </a:extLst>
              </a:tr>
              <a:tr h="60119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реабилитация пациента с заболеваниями сердечно-сосудистой системы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131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957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ОНКОЛОГИЯ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38991"/>
              </p:ext>
            </p:extLst>
          </p:nvPr>
        </p:nvGraphicFramePr>
        <p:xfrm>
          <a:off x="0" y="738132"/>
          <a:ext cx="12096925" cy="5954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8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Ранняя диагностика онкологических заболеваний ЖКТ, органов дыхания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онкологи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Эндоскопические методы ранней диагностики опухолей ЖКТ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онкологи, хирурги, эндоскописты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Современные методы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химиотаргетной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терапии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Онкологи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амбулаторной химиотерапии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Онкологи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Сопроводительная терапия в клинической онкологии.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онкологи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Лекарственная терапия злокачественных опухолей некоторых локализаций (РЖ, РШМ, РМЖ, КРРПЖ)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Онкологи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Клинические аспекты диагностики и лечения некоторых форм злокачественных новообразований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Онкологи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1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ОНКОЛОГИЯ (продолжение)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25096"/>
              </p:ext>
            </p:extLst>
          </p:nvPr>
        </p:nvGraphicFramePr>
        <p:xfrm>
          <a:off x="47537" y="738130"/>
          <a:ext cx="12096925" cy="436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5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0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5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скрининга на рак молочной железы, шейки матки, прямой кишки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ВОП, онкологи, маммологи, хирурги, гинекологи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5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Ранняя диагностика визуальных форм онкологических заболеваний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ВОП, онкологи, хирурги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15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Онконастороженность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Ранняя диагностика онкологических заболеваний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ВОП, онкологи, хирурги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15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Восстановительное и реабилитационное лечение больных с ЗНО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ВОП,онкологи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реабилитологи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15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Паллиативная помощь больным с ЗНО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ВОП,онкологи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15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TNM система определения ракового злокачественного заболевания (классификация онкологических заболеваний)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онкологи,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паталогоанатомы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2CB92A5-66E1-4255-BF4B-D4E3BA6F6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94087"/>
              </p:ext>
            </p:extLst>
          </p:nvPr>
        </p:nvGraphicFramePr>
        <p:xfrm>
          <a:off x="47536" y="5346165"/>
          <a:ext cx="12096925" cy="110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396">
                  <a:extLst>
                    <a:ext uri="{9D8B030D-6E8A-4147-A177-3AD203B41FA5}">
                      <a16:colId xmlns:a16="http://schemas.microsoft.com/office/drawing/2014/main" val="4117080345"/>
                    </a:ext>
                  </a:extLst>
                </a:gridCol>
                <a:gridCol w="7515605">
                  <a:extLst>
                    <a:ext uri="{9D8B030D-6E8A-4147-A177-3AD203B41FA5}">
                      <a16:colId xmlns:a16="http://schemas.microsoft.com/office/drawing/2014/main" val="2548982275"/>
                    </a:ext>
                  </a:extLst>
                </a:gridCol>
                <a:gridCol w="3968924">
                  <a:extLst>
                    <a:ext uri="{9D8B030D-6E8A-4147-A177-3AD203B41FA5}">
                      <a16:colId xmlns:a16="http://schemas.microsoft.com/office/drawing/2014/main" val="2099103300"/>
                    </a:ext>
                  </a:extLst>
                </a:gridCol>
              </a:tblGrid>
              <a:tr h="5046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19986"/>
                  </a:ext>
                </a:extLst>
              </a:tr>
              <a:tr h="60190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Паллиативная помощь больным с ЗНО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28771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56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80175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NB! Сотрудники ВУЗ, НЦ с негосударственной формой собственности не направляют по компоненту "обучение внутри страны" и "обучение за рубежом"–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СКОРАЯ И НЕОТЛОЖНАЯ МЕДИЦИНСКАЯ ПОМОЩЬ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3625"/>
              </p:ext>
            </p:extLst>
          </p:nvPr>
        </p:nvGraphicFramePr>
        <p:xfrm>
          <a:off x="67112" y="780175"/>
          <a:ext cx="12013035" cy="5965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8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2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Методы ИТ  на этапах скорой неотложной помощи (протишоковая инфузионная терапия, поддержка гемодинамики, инфузионная терапия при критических состояниях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сотрудники СНП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89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Догоспитальное ведение пациентов с острым инфарктом миокарда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сотрудники СНП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89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Догоспитальное ведение пациентов с острым нарушением мозгового кровообращения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сотрудники СНП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89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Клиническая электрокардиография при неотложных состояниях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сотрудники СНП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42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Неотложная помощь при ДТП (травмы опорно-двигательного аппарата, органов зрения и других органов)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сотрудники СНП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42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Неотложная помощь при угрожающих жизни состояниях. Неотложная помощь при травмах, травматическом шоке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сотрудники СНП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17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работы врача приемного покоя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 приемных отделений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581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Роль triage –системы в организации работы приемных отделений стационаров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 приемных отделений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89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 врача приемного отделения (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emergency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doctor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 приемных отделений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742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Базовая реанимация - </a:t>
                      </a:r>
                      <a:r>
                        <a:rPr lang="en-US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Basic Life Support (BLS)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Сердечно-легочная реанимация (BLS, ACLS, PALS)</a:t>
                      </a:r>
                      <a:endParaRPr lang="en-US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тренера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1249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80175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NB! Сотрудники ВУЗ, НЦ с негосударственной формой собственности не направляют по компоненту "обучение внутри страны" и "обучение за рубежом"– </a:t>
            </a:r>
          </a:p>
          <a:p>
            <a:pPr algn="ctr" fontAlgn="t"/>
            <a:r>
              <a:rPr lang="ru-RU" sz="16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ТРАВМАТОЛОГИЯ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575807"/>
              </p:ext>
            </p:extLst>
          </p:nvPr>
        </p:nvGraphicFramePr>
        <p:xfrm>
          <a:off x="67112" y="805344"/>
          <a:ext cx="12013035" cy="5794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7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Лечебно-диагностическая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артроскопия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крупных суставов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травматолог- ортопед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Эндопротезирование крупных суставов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травматолог- ортопед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Реабилитация при травмах опорно-двигательного аппарата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травматолог- ортопед, реабилитологи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Амбулатоно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-поликлиническая помощь больным с травмами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травматолог- ортопед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1767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Оказание медицинской помощи с политравмой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травматолог- ортопед, хирурги, анестезиолог- реаниматологи, нейрохирурги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Переломы трубчатых костей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травматолог- ортопед, хирурги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0171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Консервативное лечение неосложненных переломов костей и позвоночника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хирурги 1-2 уровней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86455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Нейрореабилитация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при последствиях черепно-мозговой травмы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Реабилитологи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, неврологи, нейрохирурги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289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"/>
            <a:ext cx="12192000" cy="671118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</a:rPr>
              <a:t>N</a:t>
            </a:r>
            <a:r>
              <a:rPr lang="ru-RU" sz="1600" b="1" dirty="0">
                <a:solidFill>
                  <a:schemeClr val="bg1"/>
                </a:solidFill>
              </a:rPr>
              <a:t>B! Сотрудники ВУЗ, НЦ с негосударственной формой собственности не направляют по </a:t>
            </a:r>
            <a:r>
              <a:rPr lang="ru-RU" sz="1600" b="1" dirty="0" err="1">
                <a:solidFill>
                  <a:schemeClr val="bg1"/>
                </a:solidFill>
              </a:rPr>
              <a:t>комоненту</a:t>
            </a:r>
            <a:r>
              <a:rPr lang="ru-RU" sz="1600" b="1" dirty="0">
                <a:solidFill>
                  <a:schemeClr val="bg1"/>
                </a:solidFill>
              </a:rPr>
              <a:t> "обучение внутри страны" и "обучение за рубежом« 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медицинской помощи при ХОБЛ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866394"/>
              </p:ext>
            </p:extLst>
          </p:nvPr>
        </p:nvGraphicFramePr>
        <p:xfrm>
          <a:off x="75501" y="719665"/>
          <a:ext cx="12029812" cy="527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5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49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Тактика ведения пульмонологических пациентов на различных этапах оказания специализированной медицинской помощи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49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Динамическое наблюдение и ведение больных с заболеваниями органов дыхания в общей врачебной практике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49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Ведение больных с заболеваниями органов дыхания на уровне ПМСП (пневмония, ХОБЛ, бронхиальная астма)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2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Роль спирометрии в ранней диагностике заболеваний органов дыхания  на этапе ПМСП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2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Менеджмент лечения и реабилитации ХОБЛ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49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Спирометрия,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пикфлоуметрия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пульсоксиметрия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для диагностики и мониторинга болезней органов дыхания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2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ХОБЛ и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коморбидные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состояния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2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и интерпретация спирометрии в условиях ПМСП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2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Дифференциальный диагноз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обструктивного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 синдрома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2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Интерстициальные заболевания легких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25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Диагностика и лечение  инфекций нижних дыхательных путей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терапевты,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3C1DF63-A78D-442B-9B18-E41715FEB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372182"/>
              </p:ext>
            </p:extLst>
          </p:nvPr>
        </p:nvGraphicFramePr>
        <p:xfrm>
          <a:off x="75501" y="6038527"/>
          <a:ext cx="12029812" cy="819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529">
                  <a:extLst>
                    <a:ext uri="{9D8B030D-6E8A-4147-A177-3AD203B41FA5}">
                      <a16:colId xmlns:a16="http://schemas.microsoft.com/office/drawing/2014/main" val="3069545994"/>
                    </a:ext>
                  </a:extLst>
                </a:gridCol>
                <a:gridCol w="7391712">
                  <a:extLst>
                    <a:ext uri="{9D8B030D-6E8A-4147-A177-3AD203B41FA5}">
                      <a16:colId xmlns:a16="http://schemas.microsoft.com/office/drawing/2014/main" val="498864565"/>
                    </a:ext>
                  </a:extLst>
                </a:gridCol>
                <a:gridCol w="4025571">
                  <a:extLst>
                    <a:ext uri="{9D8B030D-6E8A-4147-A177-3AD203B41FA5}">
                      <a16:colId xmlns:a16="http://schemas.microsoft.com/office/drawing/2014/main" val="2688698389"/>
                    </a:ext>
                  </a:extLst>
                </a:gridCol>
              </a:tblGrid>
              <a:tr h="3737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416377"/>
                  </a:ext>
                </a:extLst>
              </a:tr>
              <a:tr h="44574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Спирометрия, пикфлоуметрия, пульсоксиметрия для диагностики и мониторинга болезней органов дыхания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12810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762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</a:rPr>
              <a:t>NB!Сотрудники</a:t>
            </a:r>
            <a:r>
              <a:rPr lang="ru-RU" sz="1600" b="1" dirty="0">
                <a:solidFill>
                  <a:schemeClr val="bg1"/>
                </a:solidFill>
              </a:rPr>
              <a:t> ВУЗ, НЦ с негосударственной формой собственности не направляют по </a:t>
            </a:r>
            <a:r>
              <a:rPr lang="ru-RU" sz="1600" b="1" dirty="0" err="1">
                <a:solidFill>
                  <a:schemeClr val="bg1"/>
                </a:solidFill>
              </a:rPr>
              <a:t>комоненту</a:t>
            </a:r>
            <a:r>
              <a:rPr lang="ru-RU" sz="1600" b="1" dirty="0">
                <a:solidFill>
                  <a:schemeClr val="bg1"/>
                </a:solidFill>
              </a:rPr>
              <a:t> "обучение внутри страны" и "обучение за рубежом“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МЕДИЦИНА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951460"/>
              </p:ext>
            </p:extLst>
          </p:nvPr>
        </p:nvGraphicFramePr>
        <p:xfrm>
          <a:off x="-2" y="719665"/>
          <a:ext cx="12155650" cy="6012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69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8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Современные алгоритмы динамического наблюдения и ведения кардиологических  больных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Проблемы организации эффективного скрининга на уровне ПМСП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00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Клиническая электрокардиография в практике терапевта, кардиолога и ВОП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терапевты, кардиологи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1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Динамическое наблюдение и ведение больных с эндокриннологической патологией на уровне ПМСП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1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Реабилитация пациентов с  инфарктом миокарда на уровне ПМСП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Динамическое наблюдение и ведение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пацентов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 хронической сердечной недостаточностью на уровне ПМСП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Менеджмент пациентов с АГ на уровне ПМСП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Динамическое наблюдение и ведение пациентов с ОИМ на уровне ПМСП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Раннее выявление болезней системы кровообращения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000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Динамическое наблюдение и ведение заболеваний желудочно-кишечного тракта и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гепатобиларной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системы на уровне ПМСП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Предгравидарная подготовка, планирование семьи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935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</a:rPr>
              <a:t>NB!Сотрудники</a:t>
            </a:r>
            <a:r>
              <a:rPr lang="ru-RU" sz="1600" b="1" dirty="0">
                <a:solidFill>
                  <a:schemeClr val="bg1"/>
                </a:solidFill>
              </a:rPr>
              <a:t> ВУЗ, НЦ с негосударственной формой собственности не направляют по </a:t>
            </a:r>
            <a:r>
              <a:rPr lang="ru-RU" sz="1600" b="1" dirty="0" err="1">
                <a:solidFill>
                  <a:schemeClr val="bg1"/>
                </a:solidFill>
              </a:rPr>
              <a:t>комоненту</a:t>
            </a:r>
            <a:r>
              <a:rPr lang="ru-RU" sz="1600" b="1" dirty="0">
                <a:solidFill>
                  <a:schemeClr val="bg1"/>
                </a:solidFill>
              </a:rPr>
              <a:t> "обучение внутри страны" и "обучение за рубежом“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МЕДИЦИНА (продолжение-2)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97261"/>
              </p:ext>
            </p:extLst>
          </p:nvPr>
        </p:nvGraphicFramePr>
        <p:xfrm>
          <a:off x="-2" y="719665"/>
          <a:ext cx="12155650" cy="6012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69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84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Антенатальный уход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4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Артериальная гипертензия при беременности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00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Экстрагенитальная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патология при беременности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14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Острый коронарный синдром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14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Современная диагностика и лечение острого инфаркта миокарда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Стратегии ведения больных с ОКС  на догоспитальном уровне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Первые признаки инсульта, оказание медицинской помощи в первый час от момента возникновения первых симптомов.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Современные методы диагностики, лечения и реабилитации при остром инсульте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Тактика ведения больного с ишемическим инсультом. Тромболитическая терапия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000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Диагностика сосудистой патологии головного мозга. Динамическое наблюдение и ведение, продолженная и поздняя реабилитация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754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Вторичная профилактика  инсульта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73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</a:rPr>
              <a:t>NB!Сотрудники</a:t>
            </a:r>
            <a:r>
              <a:rPr lang="ru-RU" sz="1600" b="1" dirty="0">
                <a:solidFill>
                  <a:schemeClr val="bg1"/>
                </a:solidFill>
              </a:rPr>
              <a:t> ВУЗ, НЦ с негосударственной формой собственности не направляют по </a:t>
            </a:r>
            <a:r>
              <a:rPr lang="ru-RU" sz="1600" b="1" dirty="0" err="1">
                <a:solidFill>
                  <a:schemeClr val="bg1"/>
                </a:solidFill>
              </a:rPr>
              <a:t>комоненту</a:t>
            </a:r>
            <a:r>
              <a:rPr lang="ru-RU" sz="1600" b="1" dirty="0">
                <a:solidFill>
                  <a:schemeClr val="bg1"/>
                </a:solidFill>
              </a:rPr>
              <a:t> "обучение внутри страны" и "обучение за рубежом“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МЕДИЦИНА (продолжение-3)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01460"/>
              </p:ext>
            </p:extLst>
          </p:nvPr>
        </p:nvGraphicFramePr>
        <p:xfrm>
          <a:off x="-2" y="719666"/>
          <a:ext cx="12155650" cy="6138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0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3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Ранняя диагностика онкологических заболеваний ЖКТ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Ранняя диагностика онкологических заболеваний органов дыхания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скрининга на рак молочной железы, шейки матки, прямой кишки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Ранняя диагностика визуальных форм онкологических заболеваний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Онконастороженность. Ранняя диагностика онкологических заболеваний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9186934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Динамическое наблюдение неврологического пациента  с  хроническими заболеваниями Врачом общей практики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57485610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Динамическое наблюдение нефрологического пациента  с  хроническими заболеваниями Врачом общей практики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39840139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Динамическое наблюдение гастроэнтерологического  пациента  с  хроническими заболеваниями Врачом общей практики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53318716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Тактика ведения пульмонологических пациентов на различных этапах оказания специализированной медицинской помощи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94755974"/>
                  </a:ext>
                </a:extLst>
              </a:tr>
              <a:tr h="56025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Динамическое наблюдение и ведение больных с заболеваниями органов дыхания на уровне ПМСП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95654643"/>
                  </a:ext>
                </a:extLst>
              </a:tr>
              <a:tr h="47625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Динамическое наблюдение и ведение больных с заболеваниями органов дыхания на уровне ПМСП (пневмония, ХОБЛ, бронхиальная астма)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55198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53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530642"/>
              </p:ext>
            </p:extLst>
          </p:nvPr>
        </p:nvGraphicFramePr>
        <p:xfrm>
          <a:off x="138022" y="749432"/>
          <a:ext cx="11982090" cy="610857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30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0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15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80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№</a:t>
                      </a:r>
                      <a:r>
                        <a:rPr lang="ru-RU" sz="1200" i="0" baseline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endParaRPr lang="ru-RU" sz="1200" b="0" i="0" dirty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Наименование приоритетных </a:t>
                      </a:r>
                      <a:r>
                        <a:rPr lang="kk-KZ" sz="1200" i="0" baseline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направлений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Координаторы (Соисполнители)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Внутри страны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376154"/>
                  </a:ext>
                </a:extLst>
              </a:tr>
              <a:tr h="36907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Всего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Врачи</a:t>
                      </a:r>
                      <a:endParaRPr lang="ru-RU" sz="1200" b="0" i="0" dirty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СМР</a:t>
                      </a:r>
                      <a:endParaRPr lang="ru-RU" sz="1200" b="0" i="0" dirty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8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1</a:t>
                      </a:r>
                      <a:endParaRPr lang="ru-RU" sz="120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Охрана материнства (Национальный Оперативный план мероприятий по снижению материнской смертности на 2019 год)</a:t>
                      </a:r>
                      <a:endParaRPr lang="ru-RU" sz="1200" b="0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err="1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КазНМУ</a:t>
                      </a:r>
                      <a:endParaRPr lang="en-US" sz="1200" b="1" i="0" dirty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1200" b="0" i="0" dirty="0" err="1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НЦАГиП</a:t>
                      </a:r>
                      <a:r>
                        <a:rPr lang="ru-RU" sz="1200" b="0" i="0" dirty="0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,</a:t>
                      </a:r>
                    </a:p>
                    <a:p>
                      <a:pPr algn="l"/>
                      <a:r>
                        <a:rPr lang="ru-RU" sz="1200" b="0" i="0" dirty="0" err="1">
                          <a:solidFill>
                            <a:srgbClr val="002060"/>
                          </a:solidFill>
                          <a:latin typeface="+mn-lt"/>
                        </a:rPr>
                        <a:t>НЦМиД</a:t>
                      </a:r>
                      <a:r>
                        <a:rPr lang="ru-RU" sz="1200" b="0" i="0" dirty="0">
                          <a:solidFill>
                            <a:srgbClr val="002060"/>
                          </a:solidFill>
                          <a:latin typeface="+mn-lt"/>
                        </a:rPr>
                        <a:t>, </a:t>
                      </a:r>
                      <a:r>
                        <a:rPr lang="ru-RU" sz="1200" b="0" i="0" dirty="0" err="1">
                          <a:solidFill>
                            <a:srgbClr val="002060"/>
                          </a:solidFill>
                          <a:latin typeface="+mn-lt"/>
                        </a:rPr>
                        <a:t>МедВУЗы</a:t>
                      </a:r>
                      <a:r>
                        <a:rPr lang="ru-RU" sz="1200" b="0" i="0" dirty="0">
                          <a:solidFill>
                            <a:srgbClr val="002060"/>
                          </a:solidFill>
                          <a:latin typeface="+mn-lt"/>
                        </a:rPr>
                        <a:t>)</a:t>
                      </a:r>
                      <a:endParaRPr lang="ru-RU" sz="1200" b="0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5 279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4 139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1140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883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2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Охрана детства</a:t>
                      </a:r>
                      <a:r>
                        <a:rPr lang="ru-RU" sz="120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План мероприятий по снижению </a:t>
                      </a:r>
                      <a:r>
                        <a:rPr lang="kk-KZ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младенческой и 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детской смертности в Республике Казахстан на 2019-2021 годы)</a:t>
                      </a:r>
                      <a:endParaRPr lang="ru-RU" sz="1200" b="0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i="0" dirty="0" err="1">
                          <a:solidFill>
                            <a:srgbClr val="002060"/>
                          </a:solidFill>
                          <a:latin typeface="+mn-lt"/>
                          <a:cs typeface="Calibri" panose="020F0502020204030204" pitchFamily="34" charset="0"/>
                        </a:rPr>
                        <a:t>КазНМУ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ru-RU" sz="12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(НЦПДХ, </a:t>
                      </a:r>
                      <a:r>
                        <a:rPr lang="ru-RU" sz="1200" b="0" i="0" dirty="0" err="1">
                          <a:solidFill>
                            <a:srgbClr val="002060"/>
                          </a:solidFill>
                          <a:latin typeface="+mn-lt"/>
                        </a:rPr>
                        <a:t>НЦМиД</a:t>
                      </a:r>
                      <a:r>
                        <a:rPr lang="ru-RU" sz="1200" b="0" i="0" dirty="0">
                          <a:solidFill>
                            <a:srgbClr val="002060"/>
                          </a:solidFill>
                          <a:latin typeface="+mn-lt"/>
                        </a:rPr>
                        <a:t>,</a:t>
                      </a:r>
                    </a:p>
                    <a:p>
                      <a:pPr algn="l"/>
                      <a:r>
                        <a:rPr lang="ru-RU" sz="1200" b="0" i="0" dirty="0" err="1">
                          <a:solidFill>
                            <a:srgbClr val="002060"/>
                          </a:solidFill>
                          <a:latin typeface="+mn-lt"/>
                        </a:rPr>
                        <a:t>МедВУЗы</a:t>
                      </a:r>
                      <a:r>
                        <a:rPr lang="ru-RU" sz="1200" b="0" i="0" dirty="0">
                          <a:solidFill>
                            <a:srgbClr val="002060"/>
                          </a:solidFill>
                          <a:latin typeface="+mn-lt"/>
                        </a:rPr>
                        <a:t>)</a:t>
                      </a:r>
                      <a:endParaRPr lang="ru-RU" sz="1200" b="0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1 847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1150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697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3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3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Оказание медицинской помощи  острыми инсультами (ДК)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КГМУ</a:t>
                      </a:r>
                      <a:endParaRPr lang="en-US" sz="12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2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dirty="0" err="1">
                          <a:solidFill>
                            <a:srgbClr val="002060"/>
                          </a:solidFill>
                          <a:latin typeface="+mn-lt"/>
                        </a:rPr>
                        <a:t>МедВУЗы</a:t>
                      </a:r>
                      <a:r>
                        <a:rPr lang="ru-RU" sz="1200" b="0" i="0" dirty="0">
                          <a:solidFill>
                            <a:srgbClr val="002060"/>
                          </a:solidFill>
                          <a:latin typeface="+mn-lt"/>
                        </a:rPr>
                        <a:t>)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400</a:t>
                      </a:r>
                    </a:p>
                    <a:p>
                      <a:pPr algn="ctr"/>
                      <a:endParaRPr lang="ru-RU" sz="1200" b="0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150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250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3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4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Оказание медицинской помощи при остром инфаркте миокарда (ДК) 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КГМУ</a:t>
                      </a:r>
                      <a:endParaRPr lang="en-US" sz="12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dirty="0" err="1">
                          <a:solidFill>
                            <a:srgbClr val="002060"/>
                          </a:solidFill>
                          <a:latin typeface="+mn-lt"/>
                        </a:rPr>
                        <a:t>МедВУЗы</a:t>
                      </a:r>
                      <a:r>
                        <a:rPr lang="ru-RU" sz="1200" b="0" i="0" dirty="0">
                          <a:solidFill>
                            <a:srgbClr val="002060"/>
                          </a:solidFill>
                          <a:latin typeface="+mn-lt"/>
                        </a:rPr>
                        <a:t>)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362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210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152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8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5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Оказание медицинской помощи  при онкологических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заболеваний (ДК)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1" kern="1200" dirty="0" err="1">
                          <a:solidFill>
                            <a:srgbClr val="002060"/>
                          </a:solidFill>
                          <a:latin typeface="+mn-lt"/>
                        </a:rPr>
                        <a:t>КазНМУ</a:t>
                      </a:r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endParaRPr lang="en-US" sz="1200" b="1" kern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+mn-lt"/>
                        </a:rPr>
                        <a:t>(КазНИИОР,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ru-RU" sz="1200" b="0" kern="1200" dirty="0" err="1">
                          <a:solidFill>
                            <a:srgbClr val="002060"/>
                          </a:solidFill>
                          <a:latin typeface="+mn-lt"/>
                        </a:rPr>
                        <a:t>МедВУЗы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latin typeface="+mn-lt"/>
                        </a:rPr>
                        <a:t>)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80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250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3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6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Оказание скорой и неотложной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медицинской помощи,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в </a:t>
                      </a:r>
                      <a:r>
                        <a:rPr lang="ru-RU" sz="1200" baseline="0" dirty="0" err="1">
                          <a:solidFill>
                            <a:srgbClr val="002060"/>
                          </a:solidFill>
                          <a:latin typeface="+mn-lt"/>
                        </a:rPr>
                        <a:t>т.ч</a:t>
                      </a:r>
                      <a:r>
                        <a:rPr lang="ru-RU" sz="12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.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при травмах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МУА </a:t>
                      </a:r>
                      <a:endParaRPr lang="en-US" sz="12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МедВУЗы</a:t>
                      </a:r>
                      <a:r>
                        <a:rPr lang="ru-RU" sz="12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 1 987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1210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777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3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7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Оказание медицинской помощи при </a:t>
                      </a:r>
                      <a:r>
                        <a:rPr lang="kk-KZ" sz="1200" baseline="0" dirty="0">
                          <a:solidFill>
                            <a:srgbClr val="002060"/>
                          </a:solidFill>
                          <a:latin typeface="+mn-lt"/>
                        </a:rPr>
                        <a:t>ХОБЛ 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МУА</a:t>
                      </a:r>
                      <a:endParaRPr lang="en-US" sz="12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МедВУЗы</a:t>
                      </a:r>
                      <a:r>
                        <a:rPr lang="ru-RU" sz="12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60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  <a:endParaRPr lang="ru-RU" sz="1200" b="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3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8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Семейная медицина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МУА </a:t>
                      </a:r>
                      <a:endParaRPr lang="en-US" sz="12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kern="1200" dirty="0" err="1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МедВУЗы</a:t>
                      </a:r>
                      <a:r>
                        <a:rPr lang="ru-RU" sz="12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1 558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u="none" dirty="0">
                          <a:solidFill>
                            <a:srgbClr val="002060"/>
                          </a:solidFill>
                          <a:latin typeface="+mn-lt"/>
                        </a:rPr>
                        <a:t> 1 230</a:t>
                      </a:r>
                      <a:endParaRPr lang="ru-RU" sz="1200" b="0" i="1" u="non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328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19884"/>
                  </a:ext>
                </a:extLst>
              </a:tr>
              <a:tr h="461345"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rgbClr val="002060"/>
                          </a:solidFill>
                          <a:latin typeface="+mn-lt"/>
                        </a:rPr>
                        <a:t>9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dirty="0">
                          <a:solidFill>
                            <a:srgbClr val="002060"/>
                          </a:solidFill>
                          <a:latin typeface="+mn-lt"/>
                        </a:rPr>
                        <a:t>Оказание</a:t>
                      </a:r>
                      <a:r>
                        <a:rPr lang="kk-KZ" sz="1200" b="0" i="0" baseline="0" dirty="0">
                          <a:solidFill>
                            <a:srgbClr val="002060"/>
                          </a:solidFill>
                          <a:latin typeface="+mn-lt"/>
                        </a:rPr>
                        <a:t> медицинской помощи детско-подростковому населению в области психического здоровья</a:t>
                      </a:r>
                      <a:endParaRPr lang="ru-RU" sz="1200" b="0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КазНМУ</a:t>
                      </a:r>
                      <a:endParaRPr lang="ru-RU" sz="1200" b="0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kk-KZ" sz="1200" b="1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1 150</a:t>
                      </a:r>
                      <a:endParaRPr lang="ru-RU" sz="12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0" i="0" dirty="0">
                          <a:solidFill>
                            <a:srgbClr val="002060"/>
                          </a:solidFill>
                          <a:latin typeface="+mn-lt"/>
                        </a:rPr>
                        <a:t>1 150</a:t>
                      </a:r>
                      <a:endParaRPr lang="ru-RU" sz="1200" b="0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1" dirty="0">
                          <a:solidFill>
                            <a:srgbClr val="00206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1345">
                <a:tc>
                  <a:txBody>
                    <a:bodyPr/>
                    <a:lstStyle/>
                    <a:p>
                      <a:pPr algn="ctr"/>
                      <a:r>
                        <a:rPr lang="kk-KZ" sz="1200" b="1" i="0" dirty="0">
                          <a:solidFill>
                            <a:srgbClr val="002060"/>
                          </a:solidFill>
                          <a:latin typeface="+mn-lt"/>
                        </a:rPr>
                        <a:t>10</a:t>
                      </a:r>
                      <a:endParaRPr lang="ru-RU" sz="1200" b="1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baseline="0" dirty="0">
                          <a:solidFill>
                            <a:srgbClr val="002060"/>
                          </a:solidFill>
                          <a:latin typeface="+mn-lt"/>
                        </a:rPr>
                        <a:t>Менеджмент в здравоохранении, ОЗ, </a:t>
                      </a:r>
                      <a:r>
                        <a:rPr lang="ru-RU" sz="1200" b="0" i="0" baseline="0" dirty="0" err="1">
                          <a:solidFill>
                            <a:srgbClr val="002060"/>
                          </a:solidFill>
                          <a:latin typeface="+mn-lt"/>
                        </a:rPr>
                        <a:t>комнавыки</a:t>
                      </a:r>
                      <a:r>
                        <a:rPr lang="ru-RU" sz="1200" b="0" i="0" baseline="0" dirty="0">
                          <a:solidFill>
                            <a:srgbClr val="002060"/>
                          </a:solidFill>
                          <a:latin typeface="+mn-lt"/>
                        </a:rPr>
                        <a:t>, обучение специалистов санитарно-эпидемиологического профиля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+mn-lt"/>
                        </a:rPr>
                        <a:t>ВШОЗ 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latin typeface="+mn-lt"/>
                        </a:rPr>
                        <a:t>(НЦОЗ)</a:t>
                      </a:r>
                      <a:endParaRPr lang="ru-RU" sz="1200" b="0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kern="1200" dirty="0">
                          <a:solidFill>
                            <a:srgbClr val="002060"/>
                          </a:solidFill>
                          <a:latin typeface="+mn-lt"/>
                        </a:rPr>
                        <a:t>1 486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980</a:t>
                      </a:r>
                      <a:endParaRPr lang="ru-RU" sz="1200" b="0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2060"/>
                          </a:solidFill>
                          <a:latin typeface="+mn-lt"/>
                        </a:rPr>
                        <a:t>506</a:t>
                      </a:r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625">
                <a:tc>
                  <a:txBody>
                    <a:bodyPr/>
                    <a:lstStyle/>
                    <a:p>
                      <a:pPr algn="ctr"/>
                      <a:endParaRPr lang="ru-RU" sz="12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+mn-lt"/>
                        </a:rPr>
                        <a:t>ИТОГО: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14 459</a:t>
                      </a: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10  359</a:t>
                      </a: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4 100</a:t>
                      </a: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488698"/>
                  </a:ext>
                </a:extLst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Обучение кадров здравоохранения в рамках приоритетных направлений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</a:rPr>
              <a:t> (</a:t>
            </a:r>
            <a:r>
              <a:rPr lang="ru-RU" sz="1600" b="1" dirty="0">
                <a:solidFill>
                  <a:schemeClr val="bg1"/>
                </a:solidFill>
              </a:rPr>
              <a:t>Компоненты: 1 «Обучение внутри страны», 2 «Обучение за рубежом», 3 «С привлечением зарубежных специалистов») в 2019 году 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2392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</a:rPr>
              <a:t>NB!Сотрудники</a:t>
            </a:r>
            <a:r>
              <a:rPr lang="ru-RU" sz="1600" b="1" dirty="0">
                <a:solidFill>
                  <a:schemeClr val="bg1"/>
                </a:solidFill>
              </a:rPr>
              <a:t> ВУЗ, НЦ с негосударственной формой собственности не направляют по </a:t>
            </a:r>
            <a:r>
              <a:rPr lang="ru-RU" sz="1600" b="1" dirty="0" err="1">
                <a:solidFill>
                  <a:schemeClr val="bg1"/>
                </a:solidFill>
              </a:rPr>
              <a:t>комоненту</a:t>
            </a:r>
            <a:r>
              <a:rPr lang="ru-RU" sz="1600" b="1" dirty="0">
                <a:solidFill>
                  <a:schemeClr val="bg1"/>
                </a:solidFill>
              </a:rPr>
              <a:t> "обучение внутри страны" и "обучение за рубежом“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МЕДИЦИНА (продолжение-4)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84272"/>
              </p:ext>
            </p:extLst>
          </p:nvPr>
        </p:nvGraphicFramePr>
        <p:xfrm>
          <a:off x="-2" y="719666"/>
          <a:ext cx="12155650" cy="5954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5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61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Роль спирометрии в ранней диагностике заболеваний органов дыхания  на этапе ПМСП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74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Тактика ведения пульмонологических пациентов на различных этапах оказания специализированной медицинской помощи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61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Менеджмент лечения и реабилитации ХОБЛ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61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Спирометрия,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пикфлоуметрия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пульсоксиметрия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для диагностики и мониторинга болезней органов дыхания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61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ХОБЛ и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коморбидные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состояния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21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и интерпретация спирометрии в условиях ПМСП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61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Ранее выявление, лечения и профилактика туберкулеза в практике врача ПМСП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фтизиатры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561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Профилактика лекарственной аллергии в условиях ПМСП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119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</a:rPr>
              <a:t>NB!Сотрудники</a:t>
            </a:r>
            <a:r>
              <a:rPr lang="ru-RU" sz="1600" b="1" dirty="0">
                <a:solidFill>
                  <a:schemeClr val="bg1"/>
                </a:solidFill>
              </a:rPr>
              <a:t> ВУЗ, НЦ с негосударственной формой собственности не направляют по </a:t>
            </a:r>
            <a:r>
              <a:rPr lang="ru-RU" sz="1600" b="1" dirty="0" err="1">
                <a:solidFill>
                  <a:schemeClr val="bg1"/>
                </a:solidFill>
              </a:rPr>
              <a:t>комоненту</a:t>
            </a:r>
            <a:r>
              <a:rPr lang="ru-RU" sz="1600" b="1" dirty="0">
                <a:solidFill>
                  <a:schemeClr val="bg1"/>
                </a:solidFill>
              </a:rPr>
              <a:t> "обучение внутри страны" и "обучение за рубежом“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СЕМЕЙНАЯ МЕДИЦИНА (продолжение-5)</a:t>
            </a:r>
          </a:p>
          <a:p>
            <a:pPr algn="ctr">
              <a:defRPr/>
            </a:pPr>
            <a:endParaRPr lang="ru-RU" sz="1600" b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67860"/>
              </p:ext>
            </p:extLst>
          </p:nvPr>
        </p:nvGraphicFramePr>
        <p:xfrm>
          <a:off x="0" y="719665"/>
          <a:ext cx="12155648" cy="603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7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Служба общественного здоровья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1607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Службы общественного здоровья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1607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профилактики заболеваний, в том числе целевой группы населения с факторами риска заболеваний по результатам проведенных профилактических (скрининговых) осмотров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9372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Динамическое наблюдение социально-значимых заболеваний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9372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планирования семьи и безопасного прерывания беременности при антенатальном наблюдении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69372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Интегрированное ведение болезней детского возраста (ИВБДВ)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816073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Оказание неотложной медицинской помощи при острых и хронических заболеваниях, травмах, отравлениях или других неотложных состояниях 1V категории сложности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203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71785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 err="1">
                <a:solidFill>
                  <a:schemeClr val="bg1"/>
                </a:solidFill>
              </a:rPr>
              <a:t>NB!Сотрудники</a:t>
            </a:r>
            <a:r>
              <a:rPr lang="ru-RU" sz="1600" b="1" dirty="0">
                <a:solidFill>
                  <a:schemeClr val="bg1"/>
                </a:solidFill>
              </a:rPr>
              <a:t> ВУЗ, НЦ с негосударственной формой собственности не направляют по </a:t>
            </a:r>
            <a:r>
              <a:rPr lang="ru-RU" sz="1600" b="1" dirty="0" err="1">
                <a:solidFill>
                  <a:schemeClr val="bg1"/>
                </a:solidFill>
              </a:rPr>
              <a:t>комоненту</a:t>
            </a:r>
            <a:r>
              <a:rPr lang="ru-RU" sz="1600" b="1" dirty="0">
                <a:solidFill>
                  <a:schemeClr val="bg1"/>
                </a:solidFill>
              </a:rPr>
              <a:t> "обучение внутри страны" и "обучение за рубежом« </a:t>
            </a:r>
            <a:r>
              <a:rPr lang="ru-RU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ЗДРАВООХРАНЕНИЯ И ОБЩЕСТВЕННОЕ ЗДРАВООХРАНЕНИЕ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75930"/>
              </p:ext>
            </p:extLst>
          </p:nvPr>
        </p:nvGraphicFramePr>
        <p:xfrm>
          <a:off x="67112" y="796953"/>
          <a:ext cx="12013035" cy="581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62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Основы бережливого производства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62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Основы корпоративного 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62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Методы принятия решений в здравоохранении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62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Современные проблемы управления здравоохранением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62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Коммуникативный менеджмент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62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Лидерство и управление человеческими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62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Бизнес аналитика и бизнеспланирование в системе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262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Внутренний аудит, экспертиза медицинских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менеджера здравоохранения, независимые эксперты, врачи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48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8376F91-3584-437D-B187-200725BDA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4" y="212035"/>
            <a:ext cx="10111409" cy="64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5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AFF1859-15B4-4AF0-982A-CAD0AA28B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1" y="159027"/>
            <a:ext cx="10681252" cy="64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41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83" y="0"/>
            <a:ext cx="99513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26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748" y="58783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Алгоритм разработки </a:t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4800" b="1" dirty="0">
                <a:solidFill>
                  <a:srgbClr val="FF0000"/>
                </a:solidFill>
              </a:rPr>
              <a:t>программ ПК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0269" y="1704221"/>
            <a:ext cx="9785269" cy="4227615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/>
              <a:t>Разработка </a:t>
            </a:r>
          </a:p>
          <a:p>
            <a:pPr fontAlgn="t"/>
            <a:r>
              <a:rPr lang="ru-RU" dirty="0"/>
              <a:t>(</a:t>
            </a:r>
            <a:r>
              <a:rPr lang="ru-RU" b="1" dirty="0"/>
              <a:t>май 2019</a:t>
            </a:r>
            <a:r>
              <a:rPr lang="ru-RU" dirty="0"/>
              <a:t>)</a:t>
            </a:r>
          </a:p>
          <a:p>
            <a:pPr fontAlgn="t"/>
            <a:r>
              <a:rPr lang="ru-RU" dirty="0"/>
              <a:t>Экспертиза, рецензирование </a:t>
            </a:r>
          </a:p>
          <a:p>
            <a:pPr fontAlgn="t"/>
            <a:r>
              <a:rPr lang="ru-RU" dirty="0"/>
              <a:t>(</a:t>
            </a:r>
            <a:r>
              <a:rPr lang="ru-RU" b="1" dirty="0"/>
              <a:t>май 2019</a:t>
            </a:r>
            <a:r>
              <a:rPr lang="ru-RU" dirty="0"/>
              <a:t>)</a:t>
            </a:r>
          </a:p>
          <a:p>
            <a:pPr fontAlgn="t"/>
            <a:r>
              <a:rPr lang="ru-RU" dirty="0"/>
              <a:t>Обсуждение и утверждение  на УМО РУМС</a:t>
            </a:r>
          </a:p>
          <a:p>
            <a:pPr fontAlgn="t"/>
            <a:r>
              <a:rPr lang="ru-RU" dirty="0"/>
              <a:t>(</a:t>
            </a:r>
            <a:r>
              <a:rPr lang="ru-RU" b="1" dirty="0"/>
              <a:t>конец мая-начало июня 2019</a:t>
            </a:r>
            <a:r>
              <a:rPr lang="ru-RU" dirty="0"/>
              <a:t>)</a:t>
            </a:r>
          </a:p>
          <a:p>
            <a:pPr fontAlgn="t"/>
            <a:r>
              <a:rPr lang="ru-RU" dirty="0"/>
              <a:t>Ведение реестра программ ПК – ДНЧР, по </a:t>
            </a:r>
            <a:r>
              <a:rPr lang="ru-RU"/>
              <a:t>мере утверждения</a:t>
            </a:r>
            <a:endParaRPr lang="ru-RU" dirty="0"/>
          </a:p>
          <a:p>
            <a:pPr fontAlgn="t"/>
            <a:r>
              <a:rPr lang="ru-RU" dirty="0"/>
              <a:t>Размещение  на сайтах организаций и УМО, обновление годового плана ВУЗов</a:t>
            </a:r>
          </a:p>
          <a:p>
            <a:pPr fontAlgn="t"/>
            <a:r>
              <a:rPr lang="ru-RU" dirty="0"/>
              <a:t>Контроль качества обучения согласно программе ПК</a:t>
            </a:r>
          </a:p>
          <a:p>
            <a:pPr fontAlgn="t"/>
            <a:r>
              <a:rPr lang="ru-RU" dirty="0"/>
              <a:t>(</a:t>
            </a:r>
            <a:r>
              <a:rPr lang="ru-RU" b="1" dirty="0"/>
              <a:t>ежемесячно</a:t>
            </a:r>
            <a:r>
              <a:rPr lang="ru-RU" dirty="0"/>
              <a:t>)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9562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B0F0"/>
                </a:solidFill>
              </a:rPr>
              <a:t>ОХРАНА МАТЕРИНСТВА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291793"/>
              </p:ext>
            </p:extLst>
          </p:nvPr>
        </p:nvGraphicFramePr>
        <p:xfrm>
          <a:off x="69012" y="719665"/>
          <a:ext cx="12122988" cy="600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5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0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85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1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Акушерские кровотечения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Артериальная гипертензия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Акушерский сепсис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Родоразрешающие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операции (современный стандарт операции)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Индукция родов и аномалии родовой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Антенатальный уход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Эмболия околоплодными водами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акушер-гинекологи, анестезиолог-реаниматологи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Анафилактический шок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акушер-гинекологи, анестезиолог-реаниматологи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469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Тромбоэмболия легочной артерии (ТЭЛА)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акушер-гинекологи, анестезиолог-реаниматологи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43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B0F0"/>
                </a:solidFill>
              </a:rPr>
              <a:t>ОХРАНА МАТЕРИНСТВА (продолжение)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609755"/>
              </p:ext>
            </p:extLst>
          </p:nvPr>
        </p:nvGraphicFramePr>
        <p:xfrm>
          <a:off x="69012" y="719666"/>
          <a:ext cx="12122988" cy="602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75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0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9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766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Антибиотико-профилактика и антибиотико-терапия в акушерской практике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акушер-гинекологи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6939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Геморрагический шок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анестезиолог-реаниматологи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1766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Инфузионная терапия при гестозах, неотложная помощь (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преэклампсия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, эклампсия, HELLP синдром)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анестезиолог-реаниматологи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1766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инфекционного контроля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госпитальные эпидемиологи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81621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Стандарты операционных процедур в области инфекционного контроля», в том числе по гигиене рук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госпитальные эпидемиологи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91766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Рубрификации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патологоанатомического диагноза (минимальное содержание и требования к оформлению протокола патологоанатомического исследования)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паталогоанатомы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5125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4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B0F0"/>
                </a:solidFill>
              </a:rPr>
              <a:t>ОХРАНА МАТЕРИНСТВА- СМР (продолжение)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62040"/>
              </p:ext>
            </p:extLst>
          </p:nvPr>
        </p:nvGraphicFramePr>
        <p:xfrm>
          <a:off x="0" y="726934"/>
          <a:ext cx="12099720" cy="608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4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9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65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79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Инфекционный контроль и профилактика ВБИ, гигиена рук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главные акушерки, старшие акушерки, главные медицинские сестры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914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Неотложные состояния в акушерстве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главные акушерки, старшие акушерки, главные медицинские сестры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35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Тревожные признаки при беременности и раннем послеродовом периоде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акушерки, медицинские сестры родильных отделений и ПДО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9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Акушерские кровотечения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акушерки, медицинские сестры родильных отделений и ПДО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79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Артериальная гипертензия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акушерки, медицинские сестры родильных отделений и ПДО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179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Акушерский сепсис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акушерки, медицинские сестры родильных отделений и ПДО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849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Индукция родов и аномалии родовой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акушерки, медицинские сестры родильных отделений и ПДО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179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Антенатальный уход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акушерки, медицинские сестры родильных отделений и ПДО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0449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Анафилактический шок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акушерки, медицинские сестры родильных отделений и ПДО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8203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Послеоперационный уход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акушерки, медицинские сестры родильных отделений и ПДО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8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ДЕТСТВА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80106"/>
              </p:ext>
            </p:extLst>
          </p:nvPr>
        </p:nvGraphicFramePr>
        <p:xfrm>
          <a:off x="0" y="738130"/>
          <a:ext cx="12192001" cy="596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3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7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3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Интенсивная терапия в неонатологии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Неонатологи, детские реаниматологи-анестезиологи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3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Уход за новорожднными (в послеоперационном периоде)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Неонатологи, детские реаниматологи-анестезиологи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0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Эффективный перинатальный уход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Неонатологи, ВОП, педиатры,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3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Анестезиологическое обеспечение и интенсивная терапия критических состояний, в том числе у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Десткие анестезиолог-реаниматологи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0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Клиническое питание в детской реанимации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Десткие анестезиолог-реаниматологи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3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Предоперационная оценка состояния ребенка и выбор метода анестезии в практике неотложной хирургии и травматологии у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Десткие анестезиолог-реаниматологи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3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Ошибки и осложнения при оказании неотложной анестезиолого-реанимационной помощи детям на уровне стационара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Десткие анестезиолог-реаниматологи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14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Периоперационное ведение новорожденных в врожденными пороками развития.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Десткие анестезиолог-реаниматологи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14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Принципы инфузионной терапии при критических состояниях у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Десткие анестезиолог-реаниматологи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30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Неонатальная хирургия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Детские хирурги 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13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Совершенствование методов оказания хирургической помощи при «Spina Bifida» и ее последствиях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Детские хирурги, нейрохирурги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14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Диагностика и лечение вторичных осложнений со стороны мочеполовой системы при Spina bifida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Детские урологи, неврологи, педиатры, ВОП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93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ДЕТСТВА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16999"/>
              </p:ext>
            </p:extLst>
          </p:nvPr>
        </p:nvGraphicFramePr>
        <p:xfrm>
          <a:off x="-2" y="719666"/>
          <a:ext cx="12192001" cy="6109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3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7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2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Интегрированное ведение болезней детского возраста (ИВБДВ)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Скрининг психосоматического развития детей раннего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неонатологи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76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Реабилитация детей с ДЦП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МДК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354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онкогематологии у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гематологи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842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Клинические аспекты детской онкологии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онкологи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детской отоларингологии, сурдологии и слухоречевой реабилитации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Отоларингологи, сурдологи, реабилитологи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Диагностика раннего выявления нарушения слуха и аномалии развития уха, стенозов гортани и трахеи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Отоларингологи, сурдологи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Наследственные нервно-мышечные заболевания у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неврологи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поддерживающей, реабилитационной и паллиативной помощи детям с наследственными нервно-мышечными заболеваниями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неврологи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Молекулярно-генетическая диагностика нервно-мышечных заболеваний у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неврологи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3043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Пренатальная УЗИ-диагностика врожденных спинномозговых грыж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 ультразвуковой диагностики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579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Пренатальная УЗИ-диагностика ВПР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 ультразвуковой диагностики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5599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Диагностический скрининг  на ранее выявление признаков аутистического развития, в т.ч. задержки психического развития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психиатры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73596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Диагностика и ведение детей с аутизмом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психиатры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6606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организации медицинской помощи для больных с редкими заболеваниями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40058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954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2"/>
            <a:ext cx="12192000" cy="671118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ДЕТСТВА (продолжение)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60013"/>
              </p:ext>
            </p:extLst>
          </p:nvPr>
        </p:nvGraphicFramePr>
        <p:xfrm>
          <a:off x="-1" y="719665"/>
          <a:ext cx="12192000" cy="602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1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43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Диагностика и лечение редких заболеваний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43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Аллерго</a:t>
                      </a:r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-иммунологическая диагностика в терапевтической и педиатрической практик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222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Бронхиальная астма детского возраста, современные подходы к ступенчатой терапии и достижению контроля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пульмонологи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222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Эпилепсия и другие параксизмальные состояния у детей, патогенетические основы</a:t>
                      </a:r>
                      <a:b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4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психиатры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443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Перинатальная неврология: особенности неврологических нарушений детей первого года жизни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неврологи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4436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раннего выявления, диагностики и лечения туберкулеза у детей.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фтизиатры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222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реабилитация пациенту после оперативного лечения с врожденными пороками развития сердечно-сосудистой системы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кардиологи, кардиохирурги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5222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реабилитация пациенту после оперативного лечения с врожденными пороками развития внутренних органов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ВОП, педиатры, детские хирурги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5222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Рубрификации</a:t>
                      </a:r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патологоанатомического диагноза (минимальное содержание и требования к оформлению протокола патологоанатомического исследования)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паталогоанатомы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90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1"/>
            <a:ext cx="12192000" cy="73812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</a:rPr>
              <a:t>План обучения кадров здравоохранения по компоненту "внутри страны" по направлению –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ДЕТСТВА -СМР (продолжение)</a:t>
            </a:r>
          </a:p>
        </p:txBody>
      </p:sp>
      <p:sp>
        <p:nvSpPr>
          <p:cNvPr id="4" name="Номер слайда 16"/>
          <p:cNvSpPr txBox="1">
            <a:spLocks/>
          </p:cNvSpPr>
          <p:nvPr/>
        </p:nvSpPr>
        <p:spPr>
          <a:xfrm>
            <a:off x="11963400" y="7803371"/>
            <a:ext cx="457200" cy="457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Franklin Gothic Book"/>
              </a:rPr>
              <a:t>2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332038"/>
              </p:ext>
            </p:extLst>
          </p:nvPr>
        </p:nvGraphicFramePr>
        <p:xfrm>
          <a:off x="159391" y="947851"/>
          <a:ext cx="11878810" cy="5797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4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 тематики обучения:</a:t>
                      </a:r>
                      <a:r>
                        <a:rPr lang="ru-RU" sz="18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СМР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Контингент</a:t>
                      </a:r>
                      <a:r>
                        <a:rPr lang="ru-RU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слушателей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Уход за </a:t>
                      </a:r>
                      <a:r>
                        <a:rPr lang="ru-RU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новорожднными</a:t>
                      </a:r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(в послеоперационном периоде)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Эффективный перинатальный уход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Реабилитация детей с ДЦП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реабилитация пациента после оперативного лечения с врожденными пороками развития сердечно-сосудистой системы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реабилитация пациента после оперативного лечения с врожденными пороками развития внутренних органов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Уход за </a:t>
                      </a:r>
                      <a:r>
                        <a:rPr lang="ru-RU" sz="1400" b="0" i="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новорожднными</a:t>
                      </a:r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(в послеоперационном периоде)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Эффективный перинатальный уход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Реабилитация детей с ДЦП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реабилитация пациента после оперативного лечения с врожденными пороками развития сердечно-сосудистой системы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490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реабилитация пациента после оперативного лечения с врожденными пороками развития внутренних органов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33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17595</TotalTime>
  <Words>3156</Words>
  <Application>Microsoft Office PowerPoint</Application>
  <PresentationFormat>Широкоэкранный</PresentationFormat>
  <Paragraphs>774</Paragraphs>
  <Slides>27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Cambria</vt:lpstr>
      <vt:lpstr>Century Gothic</vt:lpstr>
      <vt:lpstr>Franklin Gothic Book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разработки  программ ПК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Mayra A. Toktarova</dc:creator>
  <cp:lastModifiedBy>Айша</cp:lastModifiedBy>
  <cp:revision>114</cp:revision>
  <cp:lastPrinted>2019-05-04T07:17:08Z</cp:lastPrinted>
  <dcterms:created xsi:type="dcterms:W3CDTF">2016-02-25T05:57:09Z</dcterms:created>
  <dcterms:modified xsi:type="dcterms:W3CDTF">2019-05-05T08:13:10Z</dcterms:modified>
</cp:coreProperties>
</file>