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65" r:id="rId5"/>
    <p:sldId id="296" r:id="rId6"/>
    <p:sldId id="293" r:id="rId7"/>
    <p:sldId id="297" r:id="rId8"/>
    <p:sldId id="272" r:id="rId9"/>
    <p:sldId id="294" r:id="rId10"/>
    <p:sldId id="256" r:id="rId11"/>
    <p:sldId id="295" r:id="rId12"/>
    <p:sldId id="292" r:id="rId13"/>
    <p:sldId id="262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liuliai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A3D4"/>
    <a:srgbClr val="4F81BD"/>
    <a:srgbClr val="265A9A"/>
    <a:srgbClr val="C82526"/>
    <a:srgbClr val="C86B5C"/>
    <a:srgbClr val="264A9A"/>
    <a:srgbClr val="FA7C72"/>
    <a:srgbClr val="F76353"/>
    <a:srgbClr val="1F5D7D"/>
    <a:srgbClr val="4F5A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69128" autoAdjust="0"/>
  </p:normalViewPr>
  <p:slideViewPr>
    <p:cSldViewPr>
      <p:cViewPr>
        <p:scale>
          <a:sx n="60" d="100"/>
          <a:sy n="60" d="100"/>
        </p:scale>
        <p:origin x="-19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активных случаев </a:t>
            </a:r>
            <a:r>
              <a:rPr lang="lt-LT" dirty="0" smtClean="0"/>
              <a:t>COVID-19 </a:t>
            </a:r>
            <a:r>
              <a:rPr lang="ru-RU" dirty="0" smtClean="0"/>
              <a:t>в Литве</a:t>
            </a:r>
            <a:r>
              <a:rPr lang="lt-LT" dirty="0" smtClean="0"/>
              <a:t> 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'Sheet1'!$A$2:$A$66</c:f>
              <c:strCache>
                <c:ptCount val="65"/>
                <c:pt idx="0">
                  <c:v>Feb 28</c:v>
                </c:pt>
                <c:pt idx="1">
                  <c:v>Mar 1</c:v>
                </c:pt>
                <c:pt idx="2">
                  <c:v>Mar 2</c:v>
                </c:pt>
                <c:pt idx="3">
                  <c:v>Mar 3</c:v>
                </c:pt>
                <c:pt idx="4">
                  <c:v>Mar 4</c:v>
                </c:pt>
                <c:pt idx="5">
                  <c:v>Mar 5</c:v>
                </c:pt>
                <c:pt idx="6">
                  <c:v>Mar 6</c:v>
                </c:pt>
                <c:pt idx="7">
                  <c:v>Mar 7</c:v>
                </c:pt>
                <c:pt idx="8">
                  <c:v>Mar 8</c:v>
                </c:pt>
                <c:pt idx="9">
                  <c:v>Mar 9</c:v>
                </c:pt>
                <c:pt idx="10">
                  <c:v>Mar 10</c:v>
                </c:pt>
                <c:pt idx="11">
                  <c:v>Mar 11</c:v>
                </c:pt>
                <c:pt idx="12">
                  <c:v>Mar 12</c:v>
                </c:pt>
                <c:pt idx="13">
                  <c:v>Mar 13</c:v>
                </c:pt>
                <c:pt idx="14">
                  <c:v>Mar 14</c:v>
                </c:pt>
                <c:pt idx="15">
                  <c:v>Mar 15</c:v>
                </c:pt>
                <c:pt idx="16">
                  <c:v>Mar 16</c:v>
                </c:pt>
                <c:pt idx="17">
                  <c:v>Mar 17</c:v>
                </c:pt>
                <c:pt idx="18">
                  <c:v>Mar 18</c:v>
                </c:pt>
                <c:pt idx="19">
                  <c:v>Mar 19</c:v>
                </c:pt>
                <c:pt idx="20">
                  <c:v>Mar 20</c:v>
                </c:pt>
                <c:pt idx="21">
                  <c:v>Mar 21</c:v>
                </c:pt>
                <c:pt idx="22">
                  <c:v>Mar 22</c:v>
                </c:pt>
                <c:pt idx="23">
                  <c:v>Mar 23</c:v>
                </c:pt>
                <c:pt idx="24">
                  <c:v>Mar 24</c:v>
                </c:pt>
                <c:pt idx="25">
                  <c:v>Mar 25</c:v>
                </c:pt>
                <c:pt idx="26">
                  <c:v>Mar 26</c:v>
                </c:pt>
                <c:pt idx="27">
                  <c:v>Mar 27</c:v>
                </c:pt>
                <c:pt idx="28">
                  <c:v>Mar 28</c:v>
                </c:pt>
                <c:pt idx="29">
                  <c:v>Mar 29</c:v>
                </c:pt>
                <c:pt idx="30">
                  <c:v>Mar 30</c:v>
                </c:pt>
                <c:pt idx="31">
                  <c:v>Mar 31</c:v>
                </c:pt>
                <c:pt idx="32">
                  <c:v>Apr 1</c:v>
                </c:pt>
                <c:pt idx="33">
                  <c:v>Apr 2</c:v>
                </c:pt>
                <c:pt idx="34">
                  <c:v>Apr 3</c:v>
                </c:pt>
                <c:pt idx="35">
                  <c:v>Apr 4</c:v>
                </c:pt>
                <c:pt idx="36">
                  <c:v>Apr 5</c:v>
                </c:pt>
                <c:pt idx="37">
                  <c:v>Apr 6</c:v>
                </c:pt>
                <c:pt idx="38">
                  <c:v>Apr 7</c:v>
                </c:pt>
                <c:pt idx="39">
                  <c:v>Apr 8</c:v>
                </c:pt>
                <c:pt idx="40">
                  <c:v>Apr 9</c:v>
                </c:pt>
                <c:pt idx="41">
                  <c:v>Apr 10</c:v>
                </c:pt>
                <c:pt idx="42">
                  <c:v>Apr 11</c:v>
                </c:pt>
                <c:pt idx="43">
                  <c:v>Apr 12</c:v>
                </c:pt>
                <c:pt idx="44">
                  <c:v>Apr 13</c:v>
                </c:pt>
                <c:pt idx="45">
                  <c:v>Apr 14</c:v>
                </c:pt>
                <c:pt idx="46">
                  <c:v>Apr 15</c:v>
                </c:pt>
                <c:pt idx="47">
                  <c:v>Apr 16</c:v>
                </c:pt>
                <c:pt idx="48">
                  <c:v>Apr 17</c:v>
                </c:pt>
                <c:pt idx="49">
                  <c:v>Apr 18</c:v>
                </c:pt>
                <c:pt idx="50">
                  <c:v>Apr 19</c:v>
                </c:pt>
                <c:pt idx="51">
                  <c:v>Apr 20</c:v>
                </c:pt>
                <c:pt idx="52">
                  <c:v>Apr 21</c:v>
                </c:pt>
                <c:pt idx="53">
                  <c:v>Apr 22</c:v>
                </c:pt>
                <c:pt idx="54">
                  <c:v>Apr 23</c:v>
                </c:pt>
                <c:pt idx="55">
                  <c:v>Apr 24</c:v>
                </c:pt>
                <c:pt idx="56">
                  <c:v>Apr 25</c:v>
                </c:pt>
                <c:pt idx="57">
                  <c:v>Apr 26</c:v>
                </c:pt>
                <c:pt idx="58">
                  <c:v>Apr 27</c:v>
                </c:pt>
                <c:pt idx="59">
                  <c:v>Apr 28</c:v>
                </c:pt>
                <c:pt idx="60">
                  <c:v>Apr 29</c:v>
                </c:pt>
                <c:pt idx="61">
                  <c:v>Apr 30</c:v>
                </c:pt>
                <c:pt idx="62">
                  <c:v>May 1</c:v>
                </c:pt>
                <c:pt idx="63">
                  <c:v>May 2</c:v>
                </c:pt>
                <c:pt idx="64">
                  <c:v>May 3</c:v>
                </c:pt>
              </c:strCache>
            </c:strRef>
          </c:cat>
          <c:val>
            <c:numRef>
              <c:f>'Sheet1'!$B$2:$B$66</c:f>
              <c:numCache>
                <c:formatCode>General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6</c:v>
                </c:pt>
                <c:pt idx="14">
                  <c:v>8</c:v>
                </c:pt>
                <c:pt idx="15">
                  <c:v>13</c:v>
                </c:pt>
                <c:pt idx="16">
                  <c:v>17</c:v>
                </c:pt>
                <c:pt idx="17">
                  <c:v>25</c:v>
                </c:pt>
                <c:pt idx="18">
                  <c:v>33</c:v>
                </c:pt>
                <c:pt idx="19">
                  <c:v>47</c:v>
                </c:pt>
                <c:pt idx="20">
                  <c:v>67</c:v>
                </c:pt>
                <c:pt idx="21">
                  <c:v>97</c:v>
                </c:pt>
                <c:pt idx="22">
                  <c:v>141</c:v>
                </c:pt>
                <c:pt idx="23">
                  <c:v>177</c:v>
                </c:pt>
                <c:pt idx="24">
                  <c:v>206</c:v>
                </c:pt>
                <c:pt idx="25">
                  <c:v>269</c:v>
                </c:pt>
                <c:pt idx="26">
                  <c:v>294</c:v>
                </c:pt>
                <c:pt idx="27">
                  <c:v>352</c:v>
                </c:pt>
                <c:pt idx="28">
                  <c:v>386</c:v>
                </c:pt>
                <c:pt idx="29">
                  <c:v>452</c:v>
                </c:pt>
                <c:pt idx="30">
                  <c:v>477</c:v>
                </c:pt>
                <c:pt idx="31">
                  <c:v>522</c:v>
                </c:pt>
                <c:pt idx="32">
                  <c:v>566</c:v>
                </c:pt>
                <c:pt idx="33">
                  <c:v>633</c:v>
                </c:pt>
                <c:pt idx="34">
                  <c:v>680</c:v>
                </c:pt>
                <c:pt idx="35">
                  <c:v>753</c:v>
                </c:pt>
                <c:pt idx="36">
                  <c:v>791</c:v>
                </c:pt>
                <c:pt idx="37">
                  <c:v>820</c:v>
                </c:pt>
                <c:pt idx="38">
                  <c:v>857</c:v>
                </c:pt>
                <c:pt idx="39">
                  <c:v>889</c:v>
                </c:pt>
                <c:pt idx="40">
                  <c:v>931</c:v>
                </c:pt>
                <c:pt idx="41">
                  <c:v>923</c:v>
                </c:pt>
                <c:pt idx="42">
                  <c:v>949</c:v>
                </c:pt>
                <c:pt idx="43">
                  <c:v>933</c:v>
                </c:pt>
                <c:pt idx="44">
                  <c:v>937</c:v>
                </c:pt>
                <c:pt idx="45">
                  <c:v>940</c:v>
                </c:pt>
                <c:pt idx="46">
                  <c:v>923</c:v>
                </c:pt>
                <c:pt idx="47">
                  <c:v>918</c:v>
                </c:pt>
                <c:pt idx="48">
                  <c:v>906</c:v>
                </c:pt>
                <c:pt idx="49">
                  <c:v>978</c:v>
                </c:pt>
                <c:pt idx="50">
                  <c:v>1021</c:v>
                </c:pt>
                <c:pt idx="51">
                  <c:v>1047</c:v>
                </c:pt>
                <c:pt idx="52">
                  <c:v>1014</c:v>
                </c:pt>
                <c:pt idx="53">
                  <c:v>975</c:v>
                </c:pt>
                <c:pt idx="54">
                  <c:v>959</c:v>
                </c:pt>
                <c:pt idx="55">
                  <c:v>940</c:v>
                </c:pt>
                <c:pt idx="56">
                  <c:v>925</c:v>
                </c:pt>
                <c:pt idx="57">
                  <c:v>930</c:v>
                </c:pt>
                <c:pt idx="58">
                  <c:v>934</c:v>
                </c:pt>
                <c:pt idx="59">
                  <c:v>764</c:v>
                </c:pt>
                <c:pt idx="60">
                  <c:v>767</c:v>
                </c:pt>
                <c:pt idx="61">
                  <c:v>751</c:v>
                </c:pt>
                <c:pt idx="62">
                  <c:v>760</c:v>
                </c:pt>
                <c:pt idx="63">
                  <c:v>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EC-4C6C-91C5-3283E8F2D04D}"/>
            </c:ext>
          </c:extLst>
        </c:ser>
        <c:dLbls/>
        <c:marker val="1"/>
        <c:axId val="159926528"/>
        <c:axId val="159932416"/>
      </c:lineChart>
      <c:catAx>
        <c:axId val="159926528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sz="1400"/>
            </a:pPr>
            <a:endParaRPr lang="ru-RU"/>
          </a:p>
        </c:txPr>
        <c:crossAx val="159932416"/>
        <c:crosses val="autoZero"/>
        <c:auto val="1"/>
        <c:lblAlgn val="ctr"/>
        <c:lblOffset val="100"/>
      </c:catAx>
      <c:valAx>
        <c:axId val="1599324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9926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0.10639</cdr:x>
      <cdr:y>0.36028</cdr:y>
    </cdr:from>
    <cdr:to>
      <cdr:x>0.26882</cdr:x>
      <cdr:y>0.62813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813748" y="1441300"/>
          <a:ext cx="1242377" cy="1071570"/>
        </a:xfrm>
        <a:prstGeom xmlns:a="http://schemas.openxmlformats.org/drawingml/2006/main" prst="wedgeRectCallout">
          <a:avLst>
            <a:gd name="adj1" fmla="val -48982"/>
            <a:gd name="adj2" fmla="val 111514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Февраль</a:t>
          </a:r>
          <a:r>
            <a:rPr lang="lt-LT" sz="1200" b="1" dirty="0" smtClean="0">
              <a:latin typeface="Times New Roman" pitchFamily="18" charset="0"/>
              <a:cs typeface="Times New Roman" pitchFamily="18" charset="0"/>
            </a:rPr>
            <a:t>28</a:t>
          </a:r>
          <a:r>
            <a:rPr lang="lt-LT" sz="1200" b="1" dirty="0">
              <a:latin typeface="Times New Roman" pitchFamily="18" charset="0"/>
              <a:cs typeface="Times New Roman" pitchFamily="18" charset="0"/>
            </a:rPr>
            <a:t>,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подтвержден первый случай в Литве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0.38659</cdr:x>
      <cdr:y>0.14599</cdr:y>
    </cdr:from>
    <cdr:to>
      <cdr:x>0.59207</cdr:x>
      <cdr:y>0.41385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2956888" y="584044"/>
          <a:ext cx="1571636" cy="1071570"/>
        </a:xfrm>
        <a:prstGeom xmlns:a="http://schemas.openxmlformats.org/drawingml/2006/main" prst="wedgeRectCallout">
          <a:avLst>
            <a:gd name="adj1" fmla="val -74354"/>
            <a:gd name="adj2" fmla="val 186284"/>
          </a:avLst>
        </a:prstGeom>
        <a:solidFill xmlns:a="http://schemas.openxmlformats.org/drawingml/2006/main">
          <a:srgbClr val="3891A7"/>
        </a:solidFill>
        <a:ln xmlns:a="http://schemas.openxmlformats.org/drawingml/2006/main" w="25400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ill Sans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ill Sans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ill Sans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ill Sans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ill Sans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ill Sans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ill Sans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ill Sans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ill Sans MT"/>
            </a:defRPr>
          </a:lvl9pPr>
        </a:lstStyle>
        <a:p xmlns:a="http://schemas.openxmlformats.org/drawingml/2006/main">
          <a:pPr algn="l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Март 1</a:t>
          </a:r>
          <a:r>
            <a:rPr lang="lt-LT" b="1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lt-LT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подтвержден первый случай  передачи инфекции  внутри страны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0.12507</cdr:x>
      <cdr:y>0.14599</cdr:y>
    </cdr:from>
    <cdr:to>
      <cdr:x>0.35857</cdr:x>
      <cdr:y>0.36028</cdr:y>
    </cdr:to>
    <cdr:sp macro="" textlink="">
      <cdr:nvSpPr>
        <cdr:cNvPr id="4" name="Rectangular Callout 3"/>
        <cdr:cNvSpPr/>
      </cdr:nvSpPr>
      <cdr:spPr>
        <a:xfrm xmlns:a="http://schemas.openxmlformats.org/drawingml/2006/main">
          <a:off x="956624" y="584044"/>
          <a:ext cx="1785950" cy="857256"/>
        </a:xfrm>
        <a:prstGeom xmlns:a="http://schemas.openxmlformats.org/drawingml/2006/main" prst="wedgeRectCallout">
          <a:avLst>
            <a:gd name="adj1" fmla="val 35492"/>
            <a:gd name="adj2" fmla="val 244043"/>
          </a:avLst>
        </a:prstGeom>
        <a:solidFill xmlns:a="http://schemas.openxmlformats.org/drawingml/2006/main">
          <a:srgbClr val="3891A7"/>
        </a:solidFill>
        <a:ln xmlns:a="http://schemas.openxmlformats.org/drawingml/2006/main" w="25400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ill Sans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ill Sans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ill Sans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ill Sans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ill Sans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ill Sans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ill Sans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ill Sans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Март</a:t>
          </a:r>
          <a:r>
            <a:rPr lang="lt-LT" sz="1200" b="1" dirty="0" smtClean="0">
              <a:latin typeface="Times New Roman" pitchFamily="18" charset="0"/>
              <a:cs typeface="Times New Roman" pitchFamily="18" charset="0"/>
            </a:rPr>
            <a:t>16</a:t>
          </a:r>
          <a:r>
            <a:rPr lang="lt-LT" sz="12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закрытие страны и внедрение мер  самоизоляции  и карантина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0.54537</cdr:x>
      <cdr:y>0.52099</cdr:y>
    </cdr:from>
    <cdr:to>
      <cdr:x>0.67978</cdr:x>
      <cdr:y>0.80984</cdr:y>
    </cdr:to>
    <cdr:sp macro="" textlink="">
      <cdr:nvSpPr>
        <cdr:cNvPr id="5" name="Rectangular Callout 4"/>
        <cdr:cNvSpPr/>
      </cdr:nvSpPr>
      <cdr:spPr>
        <a:xfrm xmlns:a="http://schemas.openxmlformats.org/drawingml/2006/main">
          <a:off x="4171334" y="2084242"/>
          <a:ext cx="1028068" cy="1155560"/>
        </a:xfrm>
        <a:prstGeom xmlns:a="http://schemas.openxmlformats.org/drawingml/2006/main" prst="wedgeRectCallout">
          <a:avLst>
            <a:gd name="adj1" fmla="val 86267"/>
            <a:gd name="adj2" fmla="val -124897"/>
          </a:avLst>
        </a:prstGeom>
        <a:solidFill xmlns:a="http://schemas.openxmlformats.org/drawingml/2006/main">
          <a:srgbClr val="3891A7"/>
        </a:solidFill>
        <a:ln xmlns:a="http://schemas.openxmlformats.org/drawingml/2006/main" w="25400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ill Sans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ill Sans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ill Sans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ill Sans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ill Sans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ill Sans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ill Sans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ill Sans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Апрель</a:t>
          </a:r>
          <a:r>
            <a:rPr lang="lt-LT" sz="1200" b="1" dirty="0" smtClean="0">
              <a:latin typeface="Times New Roman" pitchFamily="18" charset="0"/>
              <a:cs typeface="Times New Roman" pitchFamily="18" charset="0"/>
            </a:rPr>
            <a:t>15</a:t>
          </a:r>
          <a:r>
            <a:rPr lang="lt-LT" sz="12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Литва начинает ослабление карантина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0.69116</cdr:x>
      <cdr:y>0.48214</cdr:y>
    </cdr:from>
    <cdr:to>
      <cdr:x>0.82192</cdr:x>
      <cdr:y>0.76786</cdr:y>
    </cdr:to>
    <cdr:sp macro="" textlink="">
      <cdr:nvSpPr>
        <cdr:cNvPr id="6" name="Rectangular Callout 5"/>
        <cdr:cNvSpPr/>
      </cdr:nvSpPr>
      <cdr:spPr>
        <a:xfrm xmlns:a="http://schemas.openxmlformats.org/drawingml/2006/main">
          <a:off x="5286412" y="1928826"/>
          <a:ext cx="1000132" cy="1143008"/>
        </a:xfrm>
        <a:prstGeom xmlns:a="http://schemas.openxmlformats.org/drawingml/2006/main" prst="wedgeRectCallout">
          <a:avLst>
            <a:gd name="adj1" fmla="val 32416"/>
            <a:gd name="adj2" fmla="val -133662"/>
          </a:avLst>
        </a:prstGeom>
        <a:solidFill xmlns:a="http://schemas.openxmlformats.org/drawingml/2006/main">
          <a:srgbClr val="3891A7"/>
        </a:solidFill>
        <a:ln xmlns:a="http://schemas.openxmlformats.org/drawingml/2006/main" w="25400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ill Sans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ill Sans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ill Sans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ill Sans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ill Sans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ill Sans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ill Sans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ill Sans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Апрель</a:t>
          </a:r>
          <a:r>
            <a:rPr lang="lt-LT" sz="1200" b="1" dirty="0" smtClean="0">
              <a:latin typeface="Times New Roman" pitchFamily="18" charset="0"/>
              <a:cs typeface="Times New Roman" pitchFamily="18" charset="0"/>
            </a:rPr>
            <a:t>20</a:t>
          </a:r>
          <a:r>
            <a:rPr lang="lt-LT" sz="12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 Литве достигнут пик</a:t>
          </a:r>
          <a:r>
            <a:rPr lang="lt-LT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lt-LT" sz="1200" b="1" dirty="0">
              <a:latin typeface="Times New Roman" pitchFamily="18" charset="0"/>
              <a:cs typeface="Times New Roman" pitchFamily="18" charset="0"/>
            </a:rPr>
            <a:t>(1047)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активных случаев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29E5-FEC4-4C14-87C1-EC7CC96C0AF6}" type="datetimeFigureOut">
              <a:rPr lang="lt-LT" smtClean="0"/>
              <a:pPr/>
              <a:t>2020-05-09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54D4B-00F7-4B28-A96F-A95FB094D84F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08465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54D4B-00F7-4B28-A96F-A95FB094D84F}" type="slidenum">
              <a:rPr lang="lt-LT" smtClean="0"/>
              <a:pPr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7867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54D4B-00F7-4B28-A96F-A95FB094D84F}" type="slidenum">
              <a:rPr lang="lt-LT" smtClean="0"/>
              <a:pPr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0418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4D4B-00F7-4B28-A96F-A95FB094D84F}" type="slidenum">
              <a:rPr lang="lt-LT" smtClean="0"/>
              <a:pPr/>
              <a:t>8</a:t>
            </a:fld>
            <a:endParaRPr 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4D4B-00F7-4B28-A96F-A95FB094D84F}" type="slidenum">
              <a:rPr lang="lt-LT" smtClean="0"/>
              <a:pPr/>
              <a:t>9</a:t>
            </a:fld>
            <a:endParaRPr lang="lt-L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4D4B-00F7-4B28-A96F-A95FB094D84F}" type="slidenum">
              <a:rPr lang="lt-LT" smtClean="0"/>
              <a:pPr/>
              <a:t>10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6C542C-D8ED-485E-B458-8180C2F8E8C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C9D415-779E-40BA-8AC0-8DCC41A07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ovid19/mobility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857232"/>
            <a:ext cx="7406640" cy="214314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Литовский опыт возможностей 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эффективного управления 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пандемией COVID-19,  планирование 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прогнозирование 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 основе 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доказательной медицины.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5787" y="3357562"/>
            <a:ext cx="7406640" cy="3239790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Проф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Рамуне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Каледиене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проф.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Миндаугас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Станкунас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Литовский Университет Наук Здоровья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Альгис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Дзиугис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Мартинас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Биелиунас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Литовский Институт Энергетики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United4Health</a:t>
            </a:r>
          </a:p>
          <a:p>
            <a:r>
              <a:rPr lang="ru-RU" sz="4900" b="1" dirty="0" smtClean="0"/>
              <a:t>Добровольческая рабочая группа по борьбе с пандемией С</a:t>
            </a:r>
            <a:r>
              <a:rPr lang="en-US" sz="4900" b="1" dirty="0" smtClean="0"/>
              <a:t>ovid-19</a:t>
            </a:r>
            <a:r>
              <a:rPr lang="ru-RU" sz="4900" b="1" dirty="0" smtClean="0"/>
              <a:t> в Литве</a:t>
            </a:r>
            <a:r>
              <a:rPr lang="en-US" sz="4900" b="1" dirty="0" smtClean="0"/>
              <a:t> </a:t>
            </a:r>
            <a:endParaRPr lang="en-US" sz="4900" b="1" dirty="0"/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66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9904" y="0"/>
            <a:ext cx="803409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052736"/>
            <a:ext cx="7788948" cy="766267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Пандемия </a:t>
            </a:r>
            <a:r>
              <a:rPr lang="ru-RU" sz="2400" dirty="0" smtClean="0"/>
              <a:t>COVID-19 в Литве была относительно успешно преодолена.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Система </a:t>
            </a:r>
            <a:r>
              <a:rPr lang="ru-RU" sz="2400" dirty="0" smtClean="0"/>
              <a:t>здравоохранения не была перегружена.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Небольшое </a:t>
            </a:r>
            <a:r>
              <a:rPr lang="ru-RU" sz="2400" dirty="0" smtClean="0"/>
              <a:t>количество новых случаев дает нам уверенность в том, что мы достигли наших основных целей в Литве.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/>
              <a:t>Мы </a:t>
            </a:r>
            <a:r>
              <a:rPr lang="ru-RU" sz="2400" dirty="0" smtClean="0"/>
              <a:t>считаем, </a:t>
            </a:r>
            <a:r>
              <a:rPr lang="ru-RU" sz="2400" dirty="0" smtClean="0"/>
              <a:t>что новые случаи можно контролировать </a:t>
            </a:r>
            <a:r>
              <a:rPr lang="ru-RU" sz="2400" dirty="0" smtClean="0"/>
              <a:t> методом отслеживания </a:t>
            </a:r>
            <a:r>
              <a:rPr lang="ru-RU" sz="2400" dirty="0" smtClean="0"/>
              <a:t>контактов и других строгих профилактических мер.</a:t>
            </a:r>
          </a:p>
          <a:p>
            <a:pPr marL="457200" indent="-45720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/>
              <a:t>Правильный </a:t>
            </a:r>
            <a:r>
              <a:rPr lang="ru-RU" sz="2400" dirty="0" smtClean="0"/>
              <a:t>баланс между эпидемиологическим и экономическим подходом остается сложной задачей.</a:t>
            </a:r>
          </a:p>
          <a:p>
            <a:pPr marL="457200" indent="-457200"/>
            <a:r>
              <a:rPr lang="ru-RU" sz="2000" dirty="0" smtClean="0"/>
              <a:t> </a:t>
            </a:r>
            <a:r>
              <a:rPr lang="ru-RU" sz="2400" dirty="0" smtClean="0"/>
              <a:t>Сравнение ситуации в разных странах </a:t>
            </a:r>
            <a:r>
              <a:rPr lang="ru-RU" sz="2400" dirty="0" smtClean="0"/>
              <a:t> и </a:t>
            </a:r>
            <a:r>
              <a:rPr lang="ru-RU" sz="2400" dirty="0" smtClean="0"/>
              <a:t>обмен опытом </a:t>
            </a:r>
            <a:r>
              <a:rPr lang="ru-RU" sz="2400" dirty="0" smtClean="0"/>
              <a:t> имеет </a:t>
            </a:r>
            <a:r>
              <a:rPr lang="ru-RU" sz="2400" dirty="0" smtClean="0"/>
              <a:t>большое значение как для науки, так и для врачей.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3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BC61F7A-8F1F-4CF2-BFF4-785B227E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</a:t>
            </a:r>
            <a:r>
              <a:rPr lang="en-US" dirty="0" smtClean="0"/>
              <a:t>COVID-19 </a:t>
            </a:r>
            <a:r>
              <a:rPr lang="ru-RU" dirty="0" smtClean="0"/>
              <a:t>в Литве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960726"/>
              </p:ext>
            </p:extLst>
          </p:nvPr>
        </p:nvGraphicFramePr>
        <p:xfrm>
          <a:off x="1043608" y="1844824"/>
          <a:ext cx="764859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0406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D12E18E1-D3B0-4655-94C3-5FC98736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Политические решения</a:t>
            </a:r>
            <a:endParaRPr lang="en-US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80C47075-6A5E-44C8-9834-0DE78F50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/>
              <a:t>Профилактика заражения</a:t>
            </a:r>
            <a:endParaRPr lang="lt-LT" sz="5100" b="1" dirty="0"/>
          </a:p>
          <a:p>
            <a:pPr lvl="1"/>
            <a:r>
              <a:rPr lang="ru-RU" sz="5100" b="1" dirty="0" smtClean="0"/>
              <a:t>Коммуникация</a:t>
            </a:r>
            <a:endParaRPr lang="lt-LT" sz="5100" b="1" dirty="0"/>
          </a:p>
          <a:p>
            <a:pPr lvl="1"/>
            <a:r>
              <a:rPr lang="ru-RU" sz="5100" b="1" dirty="0" smtClean="0"/>
              <a:t>Физическое </a:t>
            </a:r>
            <a:r>
              <a:rPr lang="ru-RU" sz="5100" b="1" dirty="0" err="1" smtClean="0"/>
              <a:t>дистанцирование</a:t>
            </a:r>
            <a:endParaRPr lang="lt-LT" sz="5100" b="1" dirty="0"/>
          </a:p>
          <a:p>
            <a:pPr lvl="1"/>
            <a:r>
              <a:rPr lang="ru-RU" sz="5100" b="1" dirty="0" smtClean="0"/>
              <a:t>Изоляция и карантин</a:t>
            </a:r>
            <a:endParaRPr lang="lt-LT" sz="5100" b="1" dirty="0"/>
          </a:p>
          <a:p>
            <a:pPr lvl="1"/>
            <a:r>
              <a:rPr lang="ru-RU" sz="5100" b="1" dirty="0" smtClean="0"/>
              <a:t>Мониторинг</a:t>
            </a:r>
            <a:endParaRPr lang="lt-LT" sz="5100" b="1" dirty="0"/>
          </a:p>
          <a:p>
            <a:pPr lvl="1"/>
            <a:r>
              <a:rPr lang="ru-RU" sz="5100" b="1" dirty="0" smtClean="0"/>
              <a:t>Тестирование</a:t>
            </a:r>
            <a:endParaRPr lang="lt-LT" sz="5100" b="1" dirty="0"/>
          </a:p>
          <a:p>
            <a:r>
              <a:rPr lang="ru-RU" sz="5100" b="1" dirty="0" smtClean="0"/>
              <a:t>Обеспечение достаточной физической инфраструктуры и рабочей силы</a:t>
            </a:r>
            <a:endParaRPr lang="lt-LT" sz="5100" b="1" dirty="0"/>
          </a:p>
          <a:p>
            <a:r>
              <a:rPr lang="ru-RU" sz="5100" b="1" dirty="0" smtClean="0"/>
              <a:t>Эффективное оказание услуг здравоохранения</a:t>
            </a:r>
            <a:endParaRPr lang="lt-LT" sz="5100" b="1" dirty="0"/>
          </a:p>
          <a:p>
            <a:pPr lvl="1"/>
            <a:r>
              <a:rPr lang="ru-RU" sz="5100" b="1" dirty="0" smtClean="0"/>
              <a:t>Планирование услуг</a:t>
            </a:r>
            <a:endParaRPr lang="lt-LT" sz="5100" b="1" dirty="0"/>
          </a:p>
          <a:p>
            <a:pPr lvl="1"/>
            <a:r>
              <a:rPr lang="ru-RU" sz="5100" b="1" dirty="0" smtClean="0"/>
              <a:t>Лечение заболевших</a:t>
            </a:r>
            <a:endParaRPr lang="lt-LT" sz="5100" b="1" dirty="0"/>
          </a:p>
          <a:p>
            <a:pPr lvl="1"/>
            <a:r>
              <a:rPr lang="ru-RU" sz="5100" b="1" dirty="0" smtClean="0"/>
              <a:t>Обеспечение основных услуг</a:t>
            </a:r>
            <a:endParaRPr lang="lt-LT" sz="5100" b="1" dirty="0"/>
          </a:p>
          <a:p>
            <a:r>
              <a:rPr lang="ru-RU" sz="5100" b="1" dirty="0" smtClean="0"/>
              <a:t>Оплата услуг</a:t>
            </a:r>
            <a:endParaRPr lang="lt-LT" sz="5100" b="1" dirty="0"/>
          </a:p>
          <a:p>
            <a:r>
              <a:rPr lang="ru-RU" sz="5100" b="1" dirty="0" err="1" smtClean="0"/>
              <a:t>Межсекторальное</a:t>
            </a:r>
            <a:r>
              <a:rPr lang="ru-RU" sz="5100" b="1" dirty="0" smtClean="0"/>
              <a:t> руководство</a:t>
            </a:r>
            <a:endParaRPr lang="lt-LT" sz="5100" b="1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25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0ED6B54-0BC8-42C5-97D5-0ED0FB94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Потенциал </a:t>
            </a:r>
            <a:r>
              <a:rPr lang="ru-RU" dirty="0" smtClean="0"/>
              <a:t>здравоохранения в период пандемии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9672" y="1700808"/>
            <a:ext cx="7314016" cy="494290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Литве число госпитализированных ежедневно варьировалось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132.8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/день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99-148);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кислорода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масками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применялась в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госпитализированных больных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10.5%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госпитализированы в отделения интенсивной терапии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6.1%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нуждались в искусственной вентиляции легких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скончались от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инфицированных медработников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врачей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мая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41;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медсестер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мая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06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EC1586E-C50A-43DC-985C-D3E6F661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42" y="476672"/>
            <a:ext cx="7498080" cy="16664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Прогнозирование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тенденций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эпидемии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 различными сценариями ограничительных мер в Литве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="" xmlns:a16="http://schemas.microsoft.com/office/drawing/2014/main" id="{ECA80209-2D16-433A-B855-760F31FCC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3116"/>
            <a:ext cx="7299121" cy="41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54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A4301BE-4736-466C-A3A1-2075556D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644" y="335679"/>
            <a:ext cx="6926671" cy="5810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7084D8-AE08-4316-B711-A1EF7209D360}"/>
              </a:ext>
            </a:extLst>
          </p:cNvPr>
          <p:cNvGrpSpPr/>
          <p:nvPr/>
        </p:nvGrpSpPr>
        <p:grpSpPr>
          <a:xfrm>
            <a:off x="2627784" y="3240679"/>
            <a:ext cx="2232248" cy="2160240"/>
            <a:chOff x="8808720" y="3446342"/>
            <a:chExt cx="2082800" cy="268009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1FB0FC3-1624-4726-AE75-5E47FEC815A8}"/>
                </a:ext>
              </a:extLst>
            </p:cNvPr>
            <p:cNvSpPr/>
            <p:nvPr/>
          </p:nvSpPr>
          <p:spPr>
            <a:xfrm>
              <a:off x="8808720" y="3446342"/>
              <a:ext cx="2009392" cy="22940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0781724-A3AB-4A91-BF68-06A789E22790}"/>
                </a:ext>
              </a:extLst>
            </p:cNvPr>
            <p:cNvSpPr/>
            <p:nvPr/>
          </p:nvSpPr>
          <p:spPr>
            <a:xfrm>
              <a:off x="8916419" y="4683760"/>
              <a:ext cx="528320" cy="955040"/>
            </a:xfrm>
            <a:custGeom>
              <a:avLst/>
              <a:gdLst>
                <a:gd name="connsiteX0" fmla="*/ 0 w 1198880"/>
                <a:gd name="connsiteY0" fmla="*/ 2133600 h 2133600"/>
                <a:gd name="connsiteX1" fmla="*/ 355600 w 1198880"/>
                <a:gd name="connsiteY1" fmla="*/ 2082800 h 2133600"/>
                <a:gd name="connsiteX2" fmla="*/ 721360 w 1198880"/>
                <a:gd name="connsiteY2" fmla="*/ 1838960 h 2133600"/>
                <a:gd name="connsiteX3" fmla="*/ 924560 w 1198880"/>
                <a:gd name="connsiteY3" fmla="*/ 1402080 h 2133600"/>
                <a:gd name="connsiteX4" fmla="*/ 1056640 w 1198880"/>
                <a:gd name="connsiteY4" fmla="*/ 924560 h 2133600"/>
                <a:gd name="connsiteX5" fmla="*/ 1198880 w 1198880"/>
                <a:gd name="connsiteY5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8880" h="2133600">
                  <a:moveTo>
                    <a:pt x="0" y="2133600"/>
                  </a:moveTo>
                  <a:cubicBezTo>
                    <a:pt x="117686" y="2132753"/>
                    <a:pt x="235373" y="2131907"/>
                    <a:pt x="355600" y="2082800"/>
                  </a:cubicBezTo>
                  <a:cubicBezTo>
                    <a:pt x="475827" y="2033693"/>
                    <a:pt x="626533" y="1952413"/>
                    <a:pt x="721360" y="1838960"/>
                  </a:cubicBezTo>
                  <a:cubicBezTo>
                    <a:pt x="816187" y="1725507"/>
                    <a:pt x="868680" y="1554480"/>
                    <a:pt x="924560" y="1402080"/>
                  </a:cubicBezTo>
                  <a:cubicBezTo>
                    <a:pt x="980440" y="1249680"/>
                    <a:pt x="1010920" y="1158240"/>
                    <a:pt x="1056640" y="924560"/>
                  </a:cubicBezTo>
                  <a:cubicBezTo>
                    <a:pt x="1102360" y="690880"/>
                    <a:pt x="1170093" y="193040"/>
                    <a:pt x="119888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48E59220-904B-4729-B502-03F1509F5119}"/>
                </a:ext>
              </a:extLst>
            </p:cNvPr>
            <p:cNvSpPr/>
            <p:nvPr/>
          </p:nvSpPr>
          <p:spPr>
            <a:xfrm>
              <a:off x="8935628" y="3607662"/>
              <a:ext cx="528320" cy="833120"/>
            </a:xfrm>
            <a:custGeom>
              <a:avLst/>
              <a:gdLst>
                <a:gd name="connsiteX0" fmla="*/ 0 w 1280160"/>
                <a:gd name="connsiteY0" fmla="*/ 2245360 h 2245360"/>
                <a:gd name="connsiteX1" fmla="*/ 162560 w 1280160"/>
                <a:gd name="connsiteY1" fmla="*/ 1463040 h 2245360"/>
                <a:gd name="connsiteX2" fmla="*/ 416560 w 1280160"/>
                <a:gd name="connsiteY2" fmla="*/ 751840 h 2245360"/>
                <a:gd name="connsiteX3" fmla="*/ 660400 w 1280160"/>
                <a:gd name="connsiteY3" fmla="*/ 345440 h 2245360"/>
                <a:gd name="connsiteX4" fmla="*/ 975360 w 1280160"/>
                <a:gd name="connsiteY4" fmla="*/ 91440 h 2245360"/>
                <a:gd name="connsiteX5" fmla="*/ 1280160 w 1280160"/>
                <a:gd name="connsiteY5" fmla="*/ 0 h 224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0160" h="2245360">
                  <a:moveTo>
                    <a:pt x="0" y="2245360"/>
                  </a:moveTo>
                  <a:cubicBezTo>
                    <a:pt x="46566" y="1978660"/>
                    <a:pt x="93133" y="1711960"/>
                    <a:pt x="162560" y="1463040"/>
                  </a:cubicBezTo>
                  <a:cubicBezTo>
                    <a:pt x="231987" y="1214120"/>
                    <a:pt x="333587" y="938107"/>
                    <a:pt x="416560" y="751840"/>
                  </a:cubicBezTo>
                  <a:cubicBezTo>
                    <a:pt x="499533" y="565573"/>
                    <a:pt x="567267" y="455507"/>
                    <a:pt x="660400" y="345440"/>
                  </a:cubicBezTo>
                  <a:cubicBezTo>
                    <a:pt x="753533" y="235373"/>
                    <a:pt x="872067" y="149013"/>
                    <a:pt x="975360" y="91440"/>
                  </a:cubicBezTo>
                  <a:cubicBezTo>
                    <a:pt x="1078653" y="33867"/>
                    <a:pt x="1190413" y="13547"/>
                    <a:pt x="1280160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61B73DA-F2DB-4766-A726-61D1AFADBABF}"/>
                </a:ext>
              </a:extLst>
            </p:cNvPr>
            <p:cNvSpPr txBox="1"/>
            <p:nvPr/>
          </p:nvSpPr>
          <p:spPr>
            <a:xfrm>
              <a:off x="9499600" y="3570050"/>
              <a:ext cx="1391920" cy="916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050" b="1" dirty="0"/>
                <a:t>Situation improves, </a:t>
              </a:r>
              <a:r>
                <a:rPr lang="lt-LT" sz="1050" b="1" dirty="0" err="1"/>
                <a:t>epidemic</a:t>
              </a:r>
              <a:r>
                <a:rPr lang="lt-LT" sz="1050" b="1" dirty="0"/>
                <a:t> </a:t>
              </a:r>
              <a:r>
                <a:rPr lang="lt-LT" sz="1050" b="1" dirty="0" err="1"/>
                <a:t>slow</a:t>
              </a:r>
              <a:r>
                <a:rPr lang="en-US" sz="1050" b="1" dirty="0"/>
                <a:t>s</a:t>
              </a:r>
              <a:r>
                <a:rPr lang="lt-LT" sz="1050" b="1" dirty="0"/>
                <a:t> down (decline in infections)</a:t>
              </a:r>
              <a:endParaRPr lang="en-US" sz="105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ABB1B00-1996-40DF-A0C3-C7C77FBFA918}"/>
                </a:ext>
              </a:extLst>
            </p:cNvPr>
            <p:cNvSpPr txBox="1"/>
            <p:nvPr/>
          </p:nvSpPr>
          <p:spPr>
            <a:xfrm>
              <a:off x="9444739" y="4710668"/>
              <a:ext cx="139192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050" b="1" dirty="0"/>
                <a:t>Epidemic exponential growth, epidemic accelerates (exponential growth)</a:t>
              </a:r>
              <a:endParaRPr lang="en-US" sz="1050" b="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3BD35A5-7F3A-4E25-89B2-B6E4307EE44F}"/>
              </a:ext>
            </a:extLst>
          </p:cNvPr>
          <p:cNvSpPr txBox="1"/>
          <p:nvPr/>
        </p:nvSpPr>
        <p:spPr>
          <a:xfrm>
            <a:off x="62418" y="980728"/>
            <a:ext cx="2093551" cy="36240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Один из путей оценки ситуации в стране – сравнить точку развития пандемии на данный период</a:t>
            </a:r>
            <a:endParaRPr lang="lt-LT" sz="13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lt-LT" sz="13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3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</a:t>
            </a:r>
            <a:r>
              <a:rPr lang="ru-RU" sz="13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озможна зависимость от временных рамок </a:t>
            </a:r>
            <a:r>
              <a:rPr lang="lt-LT" sz="13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3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количество дней от начала пандемии</a:t>
            </a:r>
            <a:r>
              <a:rPr lang="lt-LT" sz="13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r>
              <a:rPr lang="ru-RU" sz="13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а также от эпидемиологических стратегий</a:t>
            </a:r>
            <a:r>
              <a:rPr lang="lt-LT" sz="13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ru-RU" sz="135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3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Пока что Россия и Беларусь находятся в стадии  стремительного показательного роста </a:t>
            </a:r>
            <a:r>
              <a:rPr lang="lt-LT" sz="13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lt-LT" sz="13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5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EA2D56-181E-474E-B6E0-7291BB4E9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18" y="2060848"/>
            <a:ext cx="4551980" cy="3695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E49256-9B9C-41BF-BC1C-CE77307357AD}"/>
              </a:ext>
            </a:extLst>
          </p:cNvPr>
          <p:cNvSpPr txBox="1"/>
          <p:nvPr/>
        </p:nvSpPr>
        <p:spPr>
          <a:xfrm>
            <a:off x="354330" y="357167"/>
            <a:ext cx="8466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Ход </a:t>
            </a:r>
            <a:r>
              <a:rPr lang="ru-RU" sz="1600" b="1" dirty="0" smtClean="0"/>
              <a:t>пандемии значительно различается в разных странах. Один из возможных шагов – моделирование сценариев - «лучший случай» и «худший случай» с использованием реальных данных других стран и проецирование этих данных на население конкретной страны. Представлены два набора данных: соседние страны и сценарий «худшего случая» (обратите внимание на различия в масштабе - в Казахстане по шведскому сценарию число зараженных будет 30 000), а по Белорусскому  сценарию будет сильная перегрузка медицинских учреждений страны.</a:t>
            </a:r>
            <a:endParaRPr lang="en-US" sz="1600" b="1" dirty="0" smtClean="0"/>
          </a:p>
          <a:p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D2F2457-2F1D-437F-BB52-1A4EFAEF4893}"/>
              </a:ext>
            </a:extLst>
          </p:cNvPr>
          <p:cNvSpPr/>
          <p:nvPr/>
        </p:nvSpPr>
        <p:spPr>
          <a:xfrm>
            <a:off x="-29318" y="2089513"/>
            <a:ext cx="350520" cy="33547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9F4DF0-333F-4113-A795-CD5FC0DFC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152" y="2060848"/>
            <a:ext cx="4405330" cy="36957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01226401-5CD2-4970-B3D5-B16C5DB2F933}"/>
              </a:ext>
            </a:extLst>
          </p:cNvPr>
          <p:cNvSpPr/>
          <p:nvPr/>
        </p:nvSpPr>
        <p:spPr>
          <a:xfrm>
            <a:off x="4621960" y="2060848"/>
            <a:ext cx="419904" cy="335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AB7514B-F998-4D76-9502-72BE1D35A47F}"/>
              </a:ext>
            </a:extLst>
          </p:cNvPr>
          <p:cNvSpPr txBox="1"/>
          <p:nvPr/>
        </p:nvSpPr>
        <p:spPr>
          <a:xfrm>
            <a:off x="321202" y="5949280"/>
            <a:ext cx="874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Пока </a:t>
            </a:r>
            <a:r>
              <a:rPr lang="ru-RU" sz="1600" dirty="0" smtClean="0"/>
              <a:t>ситуация в Казахстане действительно </a:t>
            </a:r>
            <a:r>
              <a:rPr lang="ru-RU" sz="1600" dirty="0" smtClean="0"/>
              <a:t>хорошая, </a:t>
            </a:r>
            <a:r>
              <a:rPr lang="ru-RU" sz="1600" dirty="0" smtClean="0"/>
              <a:t>по сравнению с «худшим сценарием» (Беларусь, Италия, США). Тем не менее, динамика в Казахстане все еще показывает тенденцию роста.</a:t>
            </a:r>
            <a:endParaRPr lang="en-US" sz="1600" dirty="0" smtClean="0"/>
          </a:p>
          <a:p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24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A00065-23D6-4A5A-B1D9-76B49A2EE7F3}"/>
              </a:ext>
            </a:extLst>
          </p:cNvPr>
          <p:cNvSpPr txBox="1"/>
          <p:nvPr/>
        </p:nvSpPr>
        <p:spPr>
          <a:xfrm>
            <a:off x="971600" y="188640"/>
            <a:ext cx="7920880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Эффективность </a:t>
            </a:r>
            <a:r>
              <a:rPr lang="ru-RU" sz="1400" b="1" dirty="0" smtClean="0"/>
              <a:t>карантина</a:t>
            </a:r>
            <a:r>
              <a:rPr lang="ru-RU" sz="1400" dirty="0" smtClean="0"/>
              <a:t>. В Казахстане карантин был введен успешно - очевиден высокий уровень времени пребывания дома и резкое сокращение времени на работе или в общественных местах. Одно ключевое отличие - литовцы, как и многие скандинавские страны, проводили гораздо больше времени в парках и на природе.</a:t>
            </a:r>
          </a:p>
          <a:p>
            <a:endParaRPr lang="en-US" sz="1400" dirty="0"/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Google COVID-19 Community mobility reports, </a:t>
            </a:r>
            <a:r>
              <a:rPr lang="en-US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https://www.google.com/covid19/mobility/</a:t>
            </a:r>
            <a:endParaRPr lang="en-US" sz="1200" dirty="0"/>
          </a:p>
          <a:p>
            <a:r>
              <a:rPr lang="lt-LT" sz="1350" dirty="0"/>
              <a:t> </a:t>
            </a:r>
            <a:endParaRPr lang="ru-RU" sz="135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F7F4FF-DCC4-40EC-B995-676322B997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629289"/>
            <a:ext cx="2976330" cy="2232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CB7183-5615-4804-8345-CD44BF31CD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128354"/>
            <a:ext cx="4645975" cy="3484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AEAB9F-4BF4-4628-94A9-4EACE95A4FF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1871" y="4629289"/>
            <a:ext cx="2976331" cy="2232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4712B8-FA10-4E72-B1B3-598E5908FD1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05301" y="1124743"/>
            <a:ext cx="4645975" cy="348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95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58604FF-8503-4316-92AD-08A9166A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Мониторинг эпидемиологической ситуации и ограничительных мер</a:t>
            </a:r>
            <a:endParaRPr lang="en-US" sz="36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1ECEF882-2E9E-4784-A39E-16727E5D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800600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 smtClean="0"/>
              <a:t>В </a:t>
            </a:r>
            <a:r>
              <a:rPr lang="ru-RU" sz="4400" dirty="0" smtClean="0"/>
              <a:t>глобальном контексте эффективность ограничительных мер как в Литве, так и в Казахстане можно оценить как умеренную.</a:t>
            </a:r>
          </a:p>
          <a:p>
            <a:endParaRPr lang="en-US" sz="4400" dirty="0">
              <a:latin typeface="Times New Roman" panose="02020603050405020304" pitchFamily="18" charset="0"/>
            </a:endParaRPr>
          </a:p>
          <a:p>
            <a:r>
              <a:rPr lang="ru-RU" sz="4400" dirty="0" smtClean="0"/>
              <a:t>Данные по </a:t>
            </a:r>
            <a:r>
              <a:rPr lang="ru-RU" sz="4400" dirty="0" smtClean="0"/>
              <a:t>мобильности населения тесно связаны с заболеваемостью COVID-19 (пример Беларуси).</a:t>
            </a:r>
          </a:p>
          <a:p>
            <a:endParaRPr lang="en-US" sz="4400" dirty="0">
              <a:latin typeface="Times New Roman" panose="02020603050405020304" pitchFamily="18" charset="0"/>
            </a:endParaRPr>
          </a:p>
          <a:p>
            <a:r>
              <a:rPr lang="ru-RU" sz="4400" dirty="0" smtClean="0"/>
              <a:t> </a:t>
            </a:r>
            <a:r>
              <a:rPr lang="ru-RU" sz="4400" dirty="0" smtClean="0"/>
              <a:t>Задержка в осуществлении ограничительных мер может привести к необходимости более длительного карантина и связанных с этим экономических проблем (пример Италии).</a:t>
            </a:r>
          </a:p>
          <a:p>
            <a:endParaRPr lang="lt-LT" sz="4400" dirty="0">
              <a:latin typeface="Times New Roman" panose="02020603050405020304" pitchFamily="18" charset="0"/>
            </a:endParaRPr>
          </a:p>
          <a:p>
            <a:r>
              <a:rPr lang="ru-RU" sz="4400" dirty="0" smtClean="0"/>
              <a:t> </a:t>
            </a:r>
            <a:r>
              <a:rPr lang="ru-RU" sz="4400" dirty="0" smtClean="0"/>
              <a:t>Выборочный карантин должен рассматриваться как важная мера </a:t>
            </a:r>
            <a:r>
              <a:rPr lang="ru-RU" sz="4400" dirty="0" smtClean="0"/>
              <a:t>при более долгой длительности </a:t>
            </a:r>
            <a:r>
              <a:rPr lang="ru-RU" sz="4400" dirty="0" smtClean="0"/>
              <a:t>эпидемий.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434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C86511A18EC4A95F12566BD21D95B" ma:contentTypeVersion="13" ma:contentTypeDescription="Create a new document." ma:contentTypeScope="" ma:versionID="9f8319cd58ae9279a7e493989956e2c0">
  <xsd:schema xmlns:xsd="http://www.w3.org/2001/XMLSchema" xmlns:xs="http://www.w3.org/2001/XMLSchema" xmlns:p="http://schemas.microsoft.com/office/2006/metadata/properties" xmlns:ns3="04ff1122-fd99-48cb-a909-3a2a0f378c2d" xmlns:ns4="aa47b9a8-fd4e-47e5-8d6c-6c39d9acd0f9" targetNamespace="http://schemas.microsoft.com/office/2006/metadata/properties" ma:root="true" ma:fieldsID="83e0f38215f72bd48e6e69ff13ceed0b" ns3:_="" ns4:_="">
    <xsd:import namespace="04ff1122-fd99-48cb-a909-3a2a0f378c2d"/>
    <xsd:import namespace="aa47b9a8-fd4e-47e5-8d6c-6c39d9acd0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f1122-fd99-48cb-a909-3a2a0f378c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7b9a8-fd4e-47e5-8d6c-6c39d9acd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E1C01E-1DA0-4517-B6E1-94FA635060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f1122-fd99-48cb-a909-3a2a0f378c2d"/>
    <ds:schemaRef ds:uri="aa47b9a8-fd4e-47e5-8d6c-6c39d9acd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AE32F1-364F-42AD-A149-2535A2FF880C}">
  <ds:schemaRefs>
    <ds:schemaRef ds:uri="http://purl.org/dc/elements/1.1/"/>
    <ds:schemaRef ds:uri="aa47b9a8-fd4e-47e5-8d6c-6c39d9acd0f9"/>
    <ds:schemaRef ds:uri="http://purl.org/dc/terms/"/>
    <ds:schemaRef ds:uri="http://schemas.microsoft.com/office/2006/metadata/properties"/>
    <ds:schemaRef ds:uri="http://schemas.microsoft.com/office/2006/documentManagement/types"/>
    <ds:schemaRef ds:uri="04ff1122-fd99-48cb-a909-3a2a0f378c2d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AC5402-1EDE-481F-80DB-49C040FFE3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2752</TotalTime>
  <Words>649</Words>
  <Application>Microsoft Office PowerPoint</Application>
  <PresentationFormat>Экран (4:3)</PresentationFormat>
  <Paragraphs>79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Solstice</vt:lpstr>
      <vt:lpstr>Литовский опыт возможностей эффективного управления пандемией COVID-19,  планирование и прогнозирование на основе доказательной медицины. </vt:lpstr>
      <vt:lpstr>Развитие COVID-19 в Литве</vt:lpstr>
      <vt:lpstr>Политические решения</vt:lpstr>
      <vt:lpstr>Потенциал здравоохранения в период пандемии</vt:lpstr>
      <vt:lpstr>Прогнозирование тенденций эпидемии с различными сценариями ограничительных мер в Литве </vt:lpstr>
      <vt:lpstr>Слайд 6</vt:lpstr>
      <vt:lpstr>Слайд 7</vt:lpstr>
      <vt:lpstr>Слайд 8</vt:lpstr>
      <vt:lpstr>Мониторинг эпидемиологической ситуации и ограничительных мер</vt:lpstr>
      <vt:lpstr>Выводы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Ramune</dc:creator>
  <cp:lastModifiedBy>Асылхан</cp:lastModifiedBy>
  <cp:revision>170</cp:revision>
  <cp:lastPrinted>2019-10-15T09:29:14Z</cp:lastPrinted>
  <dcterms:created xsi:type="dcterms:W3CDTF">2019-10-08T09:18:33Z</dcterms:created>
  <dcterms:modified xsi:type="dcterms:W3CDTF">2020-05-09T11:22:08Z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0x010100999C86511A18EC4A95F12566BD21D95B</vt:lpwstr>
  </property>
</Properties>
</file>