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4" r:id="rId7"/>
    <p:sldId id="267" r:id="rId8"/>
    <p:sldId id="262" r:id="rId9"/>
    <p:sldId id="266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9815309674146E-2"/>
          <c:y val="0"/>
          <c:w val="0.97254150394919803"/>
          <c:h val="0.9887148904448763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температура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4.1266560988277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D9-470F-BCF8-9E616FB82F89}"/>
                </c:ext>
              </c:extLst>
            </c:dLbl>
            <c:dLbl>
              <c:idx val="1"/>
              <c:layout>
                <c:manualLayout>
                  <c:x val="0"/>
                  <c:y val="-5.7138315214538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D9-470F-BCF8-9E616FB82F89}"/>
                </c:ext>
              </c:extLst>
            </c:dLbl>
            <c:dLbl>
              <c:idx val="2"/>
              <c:layout>
                <c:manualLayout>
                  <c:x val="0"/>
                  <c:y val="-5.0789613524034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D9-470F-BCF8-9E616FB82F89}"/>
                </c:ext>
              </c:extLst>
            </c:dLbl>
            <c:dLbl>
              <c:idx val="3"/>
              <c:layout>
                <c:manualLayout>
                  <c:x val="2.6455026455026454E-3"/>
                  <c:y val="-2.856915760726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9-470F-BCF8-9E616FB82F89}"/>
                </c:ext>
              </c:extLst>
            </c:dLbl>
            <c:dLbl>
              <c:idx val="4"/>
              <c:layout>
                <c:manualLayout>
                  <c:x val="3.968253968253968E-3"/>
                  <c:y val="-4.1266560988277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D9-470F-BCF8-9E616FB82F89}"/>
                </c:ext>
              </c:extLst>
            </c:dLbl>
            <c:dLbl>
              <c:idx val="5"/>
              <c:layout>
                <c:manualLayout>
                  <c:x val="6.6137566137566134E-3"/>
                  <c:y val="-5.0789613524034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9-470F-BCF8-9E616FB82F89}"/>
                </c:ext>
              </c:extLst>
            </c:dLbl>
            <c:dLbl>
              <c:idx val="6"/>
              <c:layout>
                <c:manualLayout>
                  <c:x val="-9.7000643108723759E-17"/>
                  <c:y val="-5.396396436928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D9-470F-BCF8-9E616FB82F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d\-mmm</c:formatCode>
                <c:ptCount val="8"/>
                <c:pt idx="0">
                  <c:v>43926</c:v>
                </c:pt>
                <c:pt idx="1">
                  <c:v>43927</c:v>
                </c:pt>
                <c:pt idx="2">
                  <c:v>43928</c:v>
                </c:pt>
                <c:pt idx="3">
                  <c:v>43929</c:v>
                </c:pt>
                <c:pt idx="4">
                  <c:v>43930</c:v>
                </c:pt>
                <c:pt idx="5">
                  <c:v>43931</c:v>
                </c:pt>
                <c:pt idx="6">
                  <c:v>43932</c:v>
                </c:pt>
                <c:pt idx="7">
                  <c:v>43933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37.5</c:v>
                </c:pt>
                <c:pt idx="1">
                  <c:v>37</c:v>
                </c:pt>
                <c:pt idx="2">
                  <c:v>37.5</c:v>
                </c:pt>
                <c:pt idx="3">
                  <c:v>36</c:v>
                </c:pt>
                <c:pt idx="4">
                  <c:v>37.4</c:v>
                </c:pt>
                <c:pt idx="5">
                  <c:v>38.9</c:v>
                </c:pt>
                <c:pt idx="6">
                  <c:v>39.9</c:v>
                </c:pt>
                <c:pt idx="7">
                  <c:v>36.6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2D9-470F-BCF8-9E616FB82F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ЧСС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682539682539923E-3"/>
                  <c:y val="6.1244019138755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D9-470F-BCF8-9E616FB82F89}"/>
                </c:ext>
              </c:extLst>
            </c:dLbl>
            <c:dLbl>
              <c:idx val="1"/>
              <c:layout>
                <c:manualLayout>
                  <c:x val="-2.6455026455026939E-3"/>
                  <c:y val="3.4449760765550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D9-470F-BCF8-9E616FB82F89}"/>
                </c:ext>
              </c:extLst>
            </c:dLbl>
            <c:dLbl>
              <c:idx val="2"/>
              <c:layout>
                <c:manualLayout>
                  <c:x val="0"/>
                  <c:y val="7.2727272727272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2D9-470F-BCF8-9E616FB82F89}"/>
                </c:ext>
              </c:extLst>
            </c:dLbl>
            <c:dLbl>
              <c:idx val="3"/>
              <c:layout>
                <c:manualLayout>
                  <c:x val="-1.0582010582010581E-2"/>
                  <c:y val="5.7416267942583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D9-470F-BCF8-9E616FB82F89}"/>
                </c:ext>
              </c:extLst>
            </c:dLbl>
            <c:dLbl>
              <c:idx val="4"/>
              <c:layout>
                <c:manualLayout>
                  <c:x val="-9.2592592592592587E-3"/>
                  <c:y val="6.1244019138755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2D9-470F-BCF8-9E616FB82F89}"/>
                </c:ext>
              </c:extLst>
            </c:dLbl>
            <c:dLbl>
              <c:idx val="5"/>
              <c:layout>
                <c:manualLayout>
                  <c:x val="-1.3227513227513227E-2"/>
                  <c:y val="6.1244019138755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2D9-470F-BCF8-9E616FB82F89}"/>
                </c:ext>
              </c:extLst>
            </c:dLbl>
            <c:dLbl>
              <c:idx val="6"/>
              <c:layout>
                <c:manualLayout>
                  <c:x val="-1.4550264550264744E-2"/>
                  <c:y val="5.7416267942583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2D9-470F-BCF8-9E616FB82F89}"/>
                </c:ext>
              </c:extLst>
            </c:dLbl>
            <c:dLbl>
              <c:idx val="7"/>
              <c:layout>
                <c:manualLayout>
                  <c:x val="-1.1904761904761904E-2"/>
                  <c:y val="3.4449760765550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2D9-470F-BCF8-9E616FB82F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d\-mmm</c:formatCode>
                <c:ptCount val="8"/>
                <c:pt idx="0">
                  <c:v>43926</c:v>
                </c:pt>
                <c:pt idx="1">
                  <c:v>43927</c:v>
                </c:pt>
                <c:pt idx="2">
                  <c:v>43928</c:v>
                </c:pt>
                <c:pt idx="3">
                  <c:v>43929</c:v>
                </c:pt>
                <c:pt idx="4">
                  <c:v>43930</c:v>
                </c:pt>
                <c:pt idx="5">
                  <c:v>43931</c:v>
                </c:pt>
                <c:pt idx="6">
                  <c:v>43932</c:v>
                </c:pt>
                <c:pt idx="7">
                  <c:v>43933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94</c:v>
                </c:pt>
                <c:pt idx="1">
                  <c:v>92</c:v>
                </c:pt>
                <c:pt idx="2">
                  <c:v>90</c:v>
                </c:pt>
                <c:pt idx="3">
                  <c:v>74</c:v>
                </c:pt>
                <c:pt idx="4">
                  <c:v>78</c:v>
                </c:pt>
                <c:pt idx="5">
                  <c:v>76</c:v>
                </c:pt>
                <c:pt idx="6">
                  <c:v>80</c:v>
                </c:pt>
                <c:pt idx="7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52D9-470F-BCF8-9E616FB82F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ЧДД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582010582010594E-2"/>
                  <c:y val="-6.3487016905042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2D9-470F-BCF8-9E616FB82F89}"/>
                </c:ext>
              </c:extLst>
            </c:dLbl>
            <c:dLbl>
              <c:idx val="1"/>
              <c:layout>
                <c:manualLayout>
                  <c:x val="0"/>
                  <c:y val="3.491785929777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2D9-470F-BCF8-9E616FB82F89}"/>
                </c:ext>
              </c:extLst>
            </c:dLbl>
            <c:dLbl>
              <c:idx val="2"/>
              <c:layout>
                <c:manualLayout>
                  <c:x val="0"/>
                  <c:y val="6.031266605979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2D9-470F-BCF8-9E616FB82F89}"/>
                </c:ext>
              </c:extLst>
            </c:dLbl>
            <c:dLbl>
              <c:idx val="3"/>
              <c:layout>
                <c:manualLayout>
                  <c:x val="2.6455026455026454E-3"/>
                  <c:y val="5.396396436928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2D9-470F-BCF8-9E616FB82F89}"/>
                </c:ext>
              </c:extLst>
            </c:dLbl>
            <c:dLbl>
              <c:idx val="4"/>
              <c:layout>
                <c:manualLayout>
                  <c:x val="0"/>
                  <c:y val="3.8092210143025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2D9-470F-BCF8-9E616FB82F89}"/>
                </c:ext>
              </c:extLst>
            </c:dLbl>
            <c:dLbl>
              <c:idx val="5"/>
              <c:layout>
                <c:manualLayout>
                  <c:x val="-2.6455026455026454E-3"/>
                  <c:y val="3.8092210143025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2D9-470F-BCF8-9E616FB82F89}"/>
                </c:ext>
              </c:extLst>
            </c:dLbl>
            <c:dLbl>
              <c:idx val="6"/>
              <c:layout>
                <c:manualLayout>
                  <c:x val="1.3227513227512258E-3"/>
                  <c:y val="3.8092210143025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2D9-470F-BCF8-9E616FB82F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d\-mmm</c:formatCode>
                <c:ptCount val="8"/>
                <c:pt idx="0">
                  <c:v>43926</c:v>
                </c:pt>
                <c:pt idx="1">
                  <c:v>43927</c:v>
                </c:pt>
                <c:pt idx="2">
                  <c:v>43928</c:v>
                </c:pt>
                <c:pt idx="3">
                  <c:v>43929</c:v>
                </c:pt>
                <c:pt idx="4">
                  <c:v>43930</c:v>
                </c:pt>
                <c:pt idx="5">
                  <c:v>43931</c:v>
                </c:pt>
                <c:pt idx="6">
                  <c:v>43932</c:v>
                </c:pt>
                <c:pt idx="7">
                  <c:v>43933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22</c:v>
                </c:pt>
                <c:pt idx="4">
                  <c:v>22</c:v>
                </c:pt>
                <c:pt idx="5">
                  <c:v>20</c:v>
                </c:pt>
                <c:pt idx="6">
                  <c:v>19</c:v>
                </c:pt>
                <c:pt idx="7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52D9-470F-BCF8-9E616FB82F8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сатурация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4.9760765550239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2D9-470F-BCF8-9E616FB82F89}"/>
                </c:ext>
              </c:extLst>
            </c:dLbl>
            <c:dLbl>
              <c:idx val="1"/>
              <c:layout>
                <c:manualLayout>
                  <c:x val="0"/>
                  <c:y val="-4.9760765550239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2D9-470F-BCF8-9E616FB82F89}"/>
                </c:ext>
              </c:extLst>
            </c:dLbl>
            <c:dLbl>
              <c:idx val="2"/>
              <c:layout>
                <c:manualLayout>
                  <c:x val="0"/>
                  <c:y val="-6.8899521531100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2D9-470F-BCF8-9E616FB82F89}"/>
                </c:ext>
              </c:extLst>
            </c:dLbl>
            <c:dLbl>
              <c:idx val="3"/>
              <c:layout>
                <c:manualLayout>
                  <c:x val="0"/>
                  <c:y val="-3.8277511961722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2D9-470F-BCF8-9E616FB82F89}"/>
                </c:ext>
              </c:extLst>
            </c:dLbl>
            <c:dLbl>
              <c:idx val="4"/>
              <c:layout>
                <c:manualLayout>
                  <c:x val="0"/>
                  <c:y val="-4.2105263157894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2D9-470F-BCF8-9E616FB82F89}"/>
                </c:ext>
              </c:extLst>
            </c:dLbl>
            <c:dLbl>
              <c:idx val="5"/>
              <c:layout>
                <c:manualLayout>
                  <c:x val="0"/>
                  <c:y val="-5.7416267942583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2D9-470F-BCF8-9E616FB82F89}"/>
                </c:ext>
              </c:extLst>
            </c:dLbl>
            <c:dLbl>
              <c:idx val="6"/>
              <c:layout>
                <c:manualLayout>
                  <c:x val="-9.7000643108723759E-17"/>
                  <c:y val="-3.8277511961722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2D9-470F-BCF8-9E616FB82F89}"/>
                </c:ext>
              </c:extLst>
            </c:dLbl>
            <c:dLbl>
              <c:idx val="7"/>
              <c:layout>
                <c:manualLayout>
                  <c:x val="0"/>
                  <c:y val="-3.4449760765550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2D9-470F-BCF8-9E616FB82F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d\-mmm</c:formatCode>
                <c:ptCount val="8"/>
                <c:pt idx="0">
                  <c:v>43926</c:v>
                </c:pt>
                <c:pt idx="1">
                  <c:v>43927</c:v>
                </c:pt>
                <c:pt idx="2">
                  <c:v>43928</c:v>
                </c:pt>
                <c:pt idx="3">
                  <c:v>43929</c:v>
                </c:pt>
                <c:pt idx="4">
                  <c:v>43930</c:v>
                </c:pt>
                <c:pt idx="5">
                  <c:v>43931</c:v>
                </c:pt>
                <c:pt idx="6">
                  <c:v>43932</c:v>
                </c:pt>
                <c:pt idx="7">
                  <c:v>43933</c:v>
                </c:pt>
              </c:numCache>
            </c:num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96</c:v>
                </c:pt>
                <c:pt idx="5">
                  <c:v>98</c:v>
                </c:pt>
                <c:pt idx="6">
                  <c:v>98</c:v>
                </c:pt>
                <c:pt idx="7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52D9-470F-BCF8-9E616FB82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0058448"/>
        <c:axId val="480058840"/>
      </c:lineChart>
      <c:dateAx>
        <c:axId val="480058448"/>
        <c:scaling>
          <c:orientation val="minMax"/>
        </c:scaling>
        <c:delete val="1"/>
        <c:axPos val="b"/>
        <c:numFmt formatCode="d\-mmm" sourceLinked="1"/>
        <c:majorTickMark val="none"/>
        <c:minorTickMark val="none"/>
        <c:tickLblPos val="nextTo"/>
        <c:crossAx val="480058840"/>
        <c:crosses val="autoZero"/>
        <c:auto val="1"/>
        <c:lblOffset val="100"/>
        <c:baseTimeUnit val="days"/>
      </c:dateAx>
      <c:valAx>
        <c:axId val="480058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005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7108066091040219E-2"/>
          <c:w val="1"/>
          <c:h val="0.8987570009387462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лейкоциты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4.1266560988277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22-4FE0-8EDA-AC0F9450BD00}"/>
                </c:ext>
              </c:extLst>
            </c:dLbl>
            <c:dLbl>
              <c:idx val="1"/>
              <c:layout>
                <c:manualLayout>
                  <c:x val="0"/>
                  <c:y val="-5.7138315214538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22-4FE0-8EDA-AC0F9450BD00}"/>
                </c:ext>
              </c:extLst>
            </c:dLbl>
            <c:dLbl>
              <c:idx val="2"/>
              <c:layout>
                <c:manualLayout>
                  <c:x val="0"/>
                  <c:y val="-5.0789613524034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22-4FE0-8EDA-AC0F9450BD00}"/>
                </c:ext>
              </c:extLst>
            </c:dLbl>
            <c:dLbl>
              <c:idx val="3"/>
              <c:layout>
                <c:manualLayout>
                  <c:x val="2.6455026455026454E-3"/>
                  <c:y val="-2.856915760726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22-4FE0-8EDA-AC0F9450BD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d\-mmm</c:formatCode>
                <c:ptCount val="4"/>
                <c:pt idx="0">
                  <c:v>43926</c:v>
                </c:pt>
                <c:pt idx="1">
                  <c:v>43927</c:v>
                </c:pt>
                <c:pt idx="2">
                  <c:v>43928</c:v>
                </c:pt>
                <c:pt idx="3">
                  <c:v>43929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8.4</c:v>
                </c:pt>
                <c:pt idx="1">
                  <c:v>10.5</c:v>
                </c:pt>
                <c:pt idx="2">
                  <c:v>11.1</c:v>
                </c:pt>
                <c:pt idx="3">
                  <c:v>12.3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A22-4FE0-8EDA-AC0F9450BD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СРБ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682539682539923E-3"/>
                  <c:y val="6.1244019138755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22-4FE0-8EDA-AC0F9450BD00}"/>
                </c:ext>
              </c:extLst>
            </c:dLbl>
            <c:dLbl>
              <c:idx val="1"/>
              <c:layout>
                <c:manualLayout>
                  <c:x val="-2.6455026455026939E-3"/>
                  <c:y val="3.4449760765550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22-4FE0-8EDA-AC0F9450BD00}"/>
                </c:ext>
              </c:extLst>
            </c:dLbl>
            <c:dLbl>
              <c:idx val="2"/>
              <c:layout>
                <c:manualLayout>
                  <c:x val="0"/>
                  <c:y val="7.2727272727272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A22-4FE0-8EDA-AC0F9450BD00}"/>
                </c:ext>
              </c:extLst>
            </c:dLbl>
            <c:dLbl>
              <c:idx val="3"/>
              <c:layout>
                <c:manualLayout>
                  <c:x val="-1.0582010582010581E-2"/>
                  <c:y val="5.7416267942583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22-4FE0-8EDA-AC0F9450BD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d\-mmm</c:formatCode>
                <c:ptCount val="4"/>
                <c:pt idx="0">
                  <c:v>43926</c:v>
                </c:pt>
                <c:pt idx="1">
                  <c:v>43927</c:v>
                </c:pt>
                <c:pt idx="2">
                  <c:v>43928</c:v>
                </c:pt>
                <c:pt idx="3">
                  <c:v>43929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50.5</c:v>
                </c:pt>
                <c:pt idx="2">
                  <c:v>47</c:v>
                </c:pt>
                <c:pt idx="3">
                  <c:v>43.1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0A22-4FE0-8EDA-AC0F9450BD0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д-димер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0582010582010594E-2"/>
                  <c:y val="-6.3487016905042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A22-4FE0-8EDA-AC0F9450BD00}"/>
                </c:ext>
              </c:extLst>
            </c:dLbl>
            <c:dLbl>
              <c:idx val="1"/>
              <c:layout>
                <c:manualLayout>
                  <c:x val="0"/>
                  <c:y val="3.491785929777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A22-4FE0-8EDA-AC0F9450BD00}"/>
                </c:ext>
              </c:extLst>
            </c:dLbl>
            <c:dLbl>
              <c:idx val="2"/>
              <c:layout>
                <c:manualLayout>
                  <c:x val="0"/>
                  <c:y val="6.031266605979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A22-4FE0-8EDA-AC0F9450BD00}"/>
                </c:ext>
              </c:extLst>
            </c:dLbl>
            <c:dLbl>
              <c:idx val="3"/>
              <c:layout>
                <c:manualLayout>
                  <c:x val="2.6455026455026454E-3"/>
                  <c:y val="5.396396436928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A22-4FE0-8EDA-AC0F9450BD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d\-mmm</c:formatCode>
                <c:ptCount val="4"/>
                <c:pt idx="0">
                  <c:v>43926</c:v>
                </c:pt>
                <c:pt idx="1">
                  <c:v>43927</c:v>
                </c:pt>
                <c:pt idx="2">
                  <c:v>43928</c:v>
                </c:pt>
                <c:pt idx="3">
                  <c:v>43929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24.4</c:v>
                </c:pt>
                <c:pt idx="2">
                  <c:v>22</c:v>
                </c:pt>
                <c:pt idx="3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0A22-4FE0-8EDA-AC0F9450BD0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Прокальц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4.9760765550239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3A-440F-ABC3-631478825602}"/>
                </c:ext>
              </c:extLst>
            </c:dLbl>
            <c:dLbl>
              <c:idx val="1"/>
              <c:layout>
                <c:manualLayout>
                  <c:x val="0"/>
                  <c:y val="-4.9760765550239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3A-440F-ABC3-631478825602}"/>
                </c:ext>
              </c:extLst>
            </c:dLbl>
            <c:dLbl>
              <c:idx val="2"/>
              <c:layout>
                <c:manualLayout>
                  <c:x val="0"/>
                  <c:y val="-6.8899521531100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3A-440F-ABC3-631478825602}"/>
                </c:ext>
              </c:extLst>
            </c:dLbl>
            <c:dLbl>
              <c:idx val="3"/>
              <c:layout>
                <c:manualLayout>
                  <c:x val="0"/>
                  <c:y val="-3.8277511961722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3A-440F-ABC3-6314788256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d\-mmm</c:formatCode>
                <c:ptCount val="4"/>
                <c:pt idx="0">
                  <c:v>43926</c:v>
                </c:pt>
                <c:pt idx="1">
                  <c:v>43927</c:v>
                </c:pt>
                <c:pt idx="2">
                  <c:v>43928</c:v>
                </c:pt>
                <c:pt idx="3">
                  <c:v>43929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1">
                  <c:v>0.61</c:v>
                </c:pt>
                <c:pt idx="2">
                  <c:v>0.56999999999999995</c:v>
                </c:pt>
                <c:pt idx="3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35-4370-9ECE-2AD17C9D2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464544"/>
        <c:axId val="487468856"/>
      </c:lineChart>
      <c:dateAx>
        <c:axId val="487464544"/>
        <c:scaling>
          <c:orientation val="minMax"/>
        </c:scaling>
        <c:delete val="1"/>
        <c:axPos val="b"/>
        <c:numFmt formatCode="d\-mmm" sourceLinked="1"/>
        <c:majorTickMark val="none"/>
        <c:minorTickMark val="none"/>
        <c:tickLblPos val="nextTo"/>
        <c:crossAx val="487468856"/>
        <c:crosses val="autoZero"/>
        <c:auto val="1"/>
        <c:lblOffset val="100"/>
        <c:baseTimeUnit val="days"/>
      </c:dateAx>
      <c:valAx>
        <c:axId val="487468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746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20626631853787E-2"/>
          <c:y val="0"/>
          <c:w val="0.97127937336814618"/>
          <c:h val="0.9352885571860751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реер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 w="25400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1-ый день</c:v>
                </c:pt>
                <c:pt idx="1">
                  <c:v>2-ой день</c:v>
                </c:pt>
                <c:pt idx="2">
                  <c:v>3-ий день</c:v>
                </c:pt>
                <c:pt idx="3">
                  <c:v>4-ый день</c:v>
                </c:pt>
                <c:pt idx="4">
                  <c:v>5-ый день</c:v>
                </c:pt>
                <c:pt idx="5">
                  <c:v>6-ой день</c:v>
                </c:pt>
                <c:pt idx="6">
                  <c:v>7-ой день</c:v>
                </c:pt>
                <c:pt idx="7">
                  <c:v>8-ой день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F00-4A61-A969-E38B079288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FiO2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1-ый день</c:v>
                </c:pt>
                <c:pt idx="1">
                  <c:v>2-ой день</c:v>
                </c:pt>
                <c:pt idx="2">
                  <c:v>3-ий день</c:v>
                </c:pt>
                <c:pt idx="3">
                  <c:v>4-ый день</c:v>
                </c:pt>
                <c:pt idx="4">
                  <c:v>5-ый день</c:v>
                </c:pt>
                <c:pt idx="5">
                  <c:v>6-ой день</c:v>
                </c:pt>
                <c:pt idx="6">
                  <c:v>7-ой день</c:v>
                </c:pt>
                <c:pt idx="7">
                  <c:v>8-ой день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90</c:v>
                </c:pt>
                <c:pt idx="1">
                  <c:v>85</c:v>
                </c:pt>
                <c:pt idx="2">
                  <c:v>75</c:v>
                </c:pt>
                <c:pt idx="3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8F00-4A61-A969-E38B079288F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сатурация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1-ый день</c:v>
                </c:pt>
                <c:pt idx="1">
                  <c:v>2-ой день</c:v>
                </c:pt>
                <c:pt idx="2">
                  <c:v>3-ий день</c:v>
                </c:pt>
                <c:pt idx="3">
                  <c:v>4-ый день</c:v>
                </c:pt>
                <c:pt idx="4">
                  <c:v>5-ый день</c:v>
                </c:pt>
                <c:pt idx="5">
                  <c:v>6-ой день</c:v>
                </c:pt>
                <c:pt idx="6">
                  <c:v>7-ой день</c:v>
                </c:pt>
                <c:pt idx="7">
                  <c:v>8-ой день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90</c:v>
                </c:pt>
                <c:pt idx="1">
                  <c:v>91</c:v>
                </c:pt>
                <c:pt idx="2">
                  <c:v>93</c:v>
                </c:pt>
                <c:pt idx="3">
                  <c:v>93</c:v>
                </c:pt>
                <c:pt idx="4">
                  <c:v>96</c:v>
                </c:pt>
                <c:pt idx="5">
                  <c:v>98</c:v>
                </c:pt>
                <c:pt idx="6">
                  <c:v>98</c:v>
                </c:pt>
                <c:pt idx="7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8F00-4A61-A969-E38B079288F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О2 </c:v>
                </c:pt>
              </c:strCache>
            </c:strRef>
          </c:tx>
          <c:spPr>
            <a:ln w="19050" cap="rnd" cmpd="sng" algn="ctr">
              <a:solidFill>
                <a:schemeClr val="accent4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1-ый день</c:v>
                </c:pt>
                <c:pt idx="1">
                  <c:v>2-ой день</c:v>
                </c:pt>
                <c:pt idx="2">
                  <c:v>3-ий день</c:v>
                </c:pt>
                <c:pt idx="3">
                  <c:v>4-ый день</c:v>
                </c:pt>
                <c:pt idx="4">
                  <c:v>5-ый день</c:v>
                </c:pt>
                <c:pt idx="5">
                  <c:v>6-ой день</c:v>
                </c:pt>
                <c:pt idx="6">
                  <c:v>7-ой день</c:v>
                </c:pt>
                <c:pt idx="7">
                  <c:v>8-ой день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58-4055-A2ED-4C4A0C0AC8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018336"/>
        <c:axId val="82021472"/>
      </c:lineChart>
      <c:catAx>
        <c:axId val="8201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021472"/>
        <c:crosses val="autoZero"/>
        <c:auto val="1"/>
        <c:lblAlgn val="ctr"/>
        <c:lblOffset val="100"/>
        <c:noMultiLvlLbl val="1"/>
      </c:catAx>
      <c:valAx>
        <c:axId val="82021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201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95767195767195E-2"/>
          <c:y val="0.14524416983762198"/>
          <c:w val="0.97089947089947093"/>
          <c:h val="0.6435709603285235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ph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7248790636377274E-3"/>
                  <c:y val="-4.4621619209642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49-4FBD-A230-1CC733A5B536}"/>
                </c:ext>
              </c:extLst>
            </c:dLbl>
            <c:dLbl>
              <c:idx val="1"/>
              <c:layout>
                <c:manualLayout>
                  <c:x val="0"/>
                  <c:y val="-4.4621619209642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549-4FBD-A230-1CC733A5B536}"/>
                </c:ext>
              </c:extLst>
            </c:dLbl>
            <c:dLbl>
              <c:idx val="2"/>
              <c:layout>
                <c:manualLayout>
                  <c:x val="0"/>
                  <c:y val="-4.4621619209642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49-4FBD-A230-1CC733A5B5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день</c:v>
                </c:pt>
                <c:pt idx="1">
                  <c:v>3 день</c:v>
                </c:pt>
                <c:pt idx="2">
                  <c:v>5 день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7.4</c:v>
                </c:pt>
                <c:pt idx="1">
                  <c:v>7.48</c:v>
                </c:pt>
                <c:pt idx="2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49-4FBD-A230-1CC733A5B5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pCO2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9665054181836444E-3"/>
                  <c:y val="-5.3545943051570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49-4FBD-A230-1CC733A5B536}"/>
                </c:ext>
              </c:extLst>
            </c:dLbl>
            <c:dLbl>
              <c:idx val="1"/>
              <c:layout>
                <c:manualLayout>
                  <c:x val="4.9665054181836669E-3"/>
                  <c:y val="-4.164684459566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49-4FBD-A230-1CC733A5B536}"/>
                </c:ext>
              </c:extLst>
            </c:dLbl>
            <c:dLbl>
              <c:idx val="2"/>
              <c:layout>
                <c:manualLayout>
                  <c:x val="1.2416263545459167E-3"/>
                  <c:y val="-6.544504150747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49-4FBD-A230-1CC733A5B5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день</c:v>
                </c:pt>
                <c:pt idx="1">
                  <c:v>3 день</c:v>
                </c:pt>
                <c:pt idx="2">
                  <c:v>5 день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</c:v>
                </c:pt>
                <c:pt idx="1">
                  <c:v>29</c:v>
                </c:pt>
                <c:pt idx="2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49-4FBD-A230-1CC733A5B5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SvO2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4.7596393823618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49-4FBD-A230-1CC733A5B536}"/>
                </c:ext>
              </c:extLst>
            </c:dLbl>
            <c:dLbl>
              <c:idx val="1"/>
              <c:layout>
                <c:manualLayout>
                  <c:x val="1.2416263545458257E-3"/>
                  <c:y val="-5.0571168437594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49-4FBD-A230-1CC733A5B536}"/>
                </c:ext>
              </c:extLst>
            </c:dLbl>
            <c:dLbl>
              <c:idx val="2"/>
              <c:layout>
                <c:manualLayout>
                  <c:x val="-8.6913844818214177E-3"/>
                  <c:y val="-5.0571168437594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49-4FBD-A230-1CC733A5B5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день</c:v>
                </c:pt>
                <c:pt idx="1">
                  <c:v>3 день</c:v>
                </c:pt>
                <c:pt idx="2">
                  <c:v>5 день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62</c:v>
                </c:pt>
                <c:pt idx="1">
                  <c:v>75</c:v>
                </c:pt>
                <c:pt idx="2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49-4FBD-A230-1CC733A5B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3061344"/>
        <c:axId val="1188954000"/>
      </c:lineChart>
      <c:catAx>
        <c:axId val="138306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8954000"/>
        <c:crosses val="autoZero"/>
        <c:auto val="1"/>
        <c:lblAlgn val="ctr"/>
        <c:lblOffset val="100"/>
        <c:noMultiLvlLbl val="0"/>
      </c:catAx>
      <c:valAx>
        <c:axId val="1188954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8306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0.91014</cdr:x>
      <cdr:y>0.47896</cdr:y>
    </cdr:from>
    <cdr:to>
      <cdr:x>1</cdr:x>
      <cdr:y>0.67372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E16BE19-1641-4AB6-999A-1FF2C56F02F0}"/>
            </a:ext>
          </a:extLst>
        </cdr:cNvPr>
        <cdr:cNvSpPr txBox="1"/>
      </cdr:nvSpPr>
      <cdr:spPr>
        <a:xfrm xmlns:a="http://schemas.openxmlformats.org/drawingml/2006/main">
          <a:off x="9260957" y="22487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KZ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0.26359</cdr:x>
      <cdr:y>0.92049</cdr:y>
    </cdr:from>
    <cdr:to>
      <cdr:x>0.35035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C376F86-8521-49B5-83F6-34267002EDBC}"/>
            </a:ext>
          </a:extLst>
        </cdr:cNvPr>
        <cdr:cNvSpPr txBox="1"/>
      </cdr:nvSpPr>
      <cdr:spPr>
        <a:xfrm xmlns:a="http://schemas.openxmlformats.org/drawingml/2006/main">
          <a:off x="2564228" y="3945722"/>
          <a:ext cx="844061" cy="340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/>
            <a:t>3</a:t>
          </a:r>
          <a:r>
            <a:rPr lang="ru-RU" sz="1100" dirty="0"/>
            <a:t> </a:t>
          </a:r>
          <a:r>
            <a:rPr lang="ja-JP" altLang="en-US" dirty="0"/>
            <a:t>日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0.14505</cdr:x>
      <cdr:y>0.92049</cdr:y>
    </cdr:from>
    <cdr:to>
      <cdr:x>0.23181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B87E849-4F48-4BC3-9791-129858442AFB}"/>
            </a:ext>
          </a:extLst>
        </cdr:cNvPr>
        <cdr:cNvSpPr txBox="1"/>
      </cdr:nvSpPr>
      <cdr:spPr>
        <a:xfrm xmlns:a="http://schemas.openxmlformats.org/drawingml/2006/main">
          <a:off x="1411068" y="3945722"/>
          <a:ext cx="844061" cy="340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2 </a:t>
          </a:r>
          <a:r>
            <a:rPr lang="ja-JP" altLang="en-US" dirty="0"/>
            <a:t>日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0.03696</cdr:x>
      <cdr:y>0.92049</cdr:y>
    </cdr:from>
    <cdr:to>
      <cdr:x>0.12372</cdr:x>
      <cdr:y>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B87E849-4F48-4BC3-9791-129858442AFB}"/>
            </a:ext>
          </a:extLst>
        </cdr:cNvPr>
        <cdr:cNvSpPr txBox="1"/>
      </cdr:nvSpPr>
      <cdr:spPr>
        <a:xfrm xmlns:a="http://schemas.openxmlformats.org/drawingml/2006/main">
          <a:off x="359508" y="3996522"/>
          <a:ext cx="844061" cy="340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1 </a:t>
          </a:r>
          <a:r>
            <a:rPr lang="ja-JP" altLang="en-US" dirty="0"/>
            <a:t>日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0.39359</cdr:x>
      <cdr:y>0.92049</cdr:y>
    </cdr:from>
    <cdr:to>
      <cdr:x>0.48035</cdr:x>
      <cdr:y>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B87E849-4F48-4BC3-9791-129858442AFB}"/>
            </a:ext>
          </a:extLst>
        </cdr:cNvPr>
        <cdr:cNvSpPr txBox="1"/>
      </cdr:nvSpPr>
      <cdr:spPr>
        <a:xfrm xmlns:a="http://schemas.openxmlformats.org/drawingml/2006/main">
          <a:off x="3828902" y="3945722"/>
          <a:ext cx="844061" cy="340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4 </a:t>
          </a:r>
          <a:r>
            <a:rPr lang="ja-JP" altLang="en-US" dirty="0"/>
            <a:t>日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0.5179</cdr:x>
      <cdr:y>0.92049</cdr:y>
    </cdr:from>
    <cdr:to>
      <cdr:x>0.60466</cdr:x>
      <cdr:y>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B87E849-4F48-4BC3-9791-129858442AFB}"/>
            </a:ext>
          </a:extLst>
        </cdr:cNvPr>
        <cdr:cNvSpPr txBox="1"/>
      </cdr:nvSpPr>
      <cdr:spPr>
        <a:xfrm xmlns:a="http://schemas.openxmlformats.org/drawingml/2006/main">
          <a:off x="5038188" y="3945722"/>
          <a:ext cx="844061" cy="340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5</a:t>
          </a:r>
          <a:r>
            <a:rPr lang="ru-RU" sz="1100" dirty="0"/>
            <a:t> </a:t>
          </a:r>
          <a:r>
            <a:rPr lang="ja-JP" altLang="en-US" dirty="0"/>
            <a:t>日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0.03696</cdr:x>
      <cdr:y>1</cdr:y>
    </cdr:from>
    <cdr:to>
      <cdr:x>0.54991</cdr:x>
      <cdr:y>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B87E849-4F48-4BC3-9791-129858442AFB}"/>
            </a:ext>
          </a:extLst>
        </cdr:cNvPr>
        <cdr:cNvSpPr txBox="1"/>
      </cdr:nvSpPr>
      <cdr:spPr>
        <a:xfrm xmlns:a="http://schemas.openxmlformats.org/drawingml/2006/main" flipV="1">
          <a:off x="359508" y="4286567"/>
          <a:ext cx="4990122" cy="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1 </a:t>
          </a:r>
          <a:r>
            <a:rPr lang="ja-JP" altLang="en-US" dirty="0"/>
            <a:t>日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62773-9092-47F1-A05C-E4F9C70C2124}" type="datetimeFigureOut">
              <a:rPr lang="ru-KZ" smtClean="0"/>
              <a:t>04/12/2020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6CB33-46B6-4745-98A2-897E6436F92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0621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6CB33-46B6-4745-98A2-897E6436F92A}" type="slidenum">
              <a:rPr lang="ru-KZ" smtClean="0"/>
              <a:t>5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789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CA51165-6D8F-4C77-9C04-CDBC2BC072B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54DEB9-99E9-488D-A861-1F1BB325BE7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59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1165-6D8F-4C77-9C04-CDBC2BC072B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DEB9-99E9-488D-A861-1F1BB325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9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1165-6D8F-4C77-9C04-CDBC2BC072B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DEB9-99E9-488D-A861-1F1BB325BE7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70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1165-6D8F-4C77-9C04-CDBC2BC072B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DEB9-99E9-488D-A861-1F1BB325BE7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86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1165-6D8F-4C77-9C04-CDBC2BC072B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DEB9-99E9-488D-A861-1F1BB325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93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1165-6D8F-4C77-9C04-CDBC2BC072B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DEB9-99E9-488D-A861-1F1BB325BE7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259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1165-6D8F-4C77-9C04-CDBC2BC072B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DEB9-99E9-488D-A861-1F1BB325BE7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424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1165-6D8F-4C77-9C04-CDBC2BC072B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DEB9-99E9-488D-A861-1F1BB325BE7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378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1165-6D8F-4C77-9C04-CDBC2BC072B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DEB9-99E9-488D-A861-1F1BB325BE7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1165-6D8F-4C77-9C04-CDBC2BC072B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DEB9-99E9-488D-A861-1F1BB325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75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1165-6D8F-4C77-9C04-CDBC2BC072B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DEB9-99E9-488D-A861-1F1BB325BE7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75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1165-6D8F-4C77-9C04-CDBC2BC072B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DEB9-99E9-488D-A861-1F1BB325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7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1165-6D8F-4C77-9C04-CDBC2BC072B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DEB9-99E9-488D-A861-1F1BB325BE7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34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1165-6D8F-4C77-9C04-CDBC2BC072B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DEB9-99E9-488D-A861-1F1BB325BE7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16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1165-6D8F-4C77-9C04-CDBC2BC072B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DEB9-99E9-488D-A861-1F1BB325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1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1165-6D8F-4C77-9C04-CDBC2BC072B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DEB9-99E9-488D-A861-1F1BB325BE7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6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1165-6D8F-4C77-9C04-CDBC2BC072B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DEB9-99E9-488D-A861-1F1BB325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14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165-6D8F-4C77-9C04-CDBC2BC072B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54DEB9-99E9-488D-A861-1F1BB325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56370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Информация по пациентам в палатах интенсивной терапии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zh-CN" altLang="en-US" b="1" dirty="0">
                <a:solidFill>
                  <a:srgbClr val="002060"/>
                </a:solidFill>
              </a:rPr>
              <a:t>重症监护病房患者信息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589269"/>
            <a:ext cx="9144000" cy="102254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Государственное Казенное Предприятие на праве хозяйственного ведения «Городская клиническая инфекционная больница имени </a:t>
            </a:r>
            <a:r>
              <a:rPr lang="ru-RU" b="1" dirty="0" err="1">
                <a:solidFill>
                  <a:srgbClr val="002060"/>
                </a:solidFill>
              </a:rPr>
              <a:t>Жекеновой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  <a:p>
            <a:r>
              <a:rPr lang="zh-CN" altLang="en-US" b="1" dirty="0">
                <a:solidFill>
                  <a:srgbClr val="002060"/>
                </a:solidFill>
              </a:rPr>
              <a:t>经济管理权的国库企业“以</a:t>
            </a:r>
            <a:r>
              <a:rPr lang="en-US" altLang="zh-CN" b="1" dirty="0" err="1">
                <a:solidFill>
                  <a:srgbClr val="002060"/>
                </a:solidFill>
              </a:rPr>
              <a:t>Zhekenova</a:t>
            </a:r>
            <a:r>
              <a:rPr lang="zh-CN" altLang="en-US" b="1" dirty="0">
                <a:solidFill>
                  <a:srgbClr val="002060"/>
                </a:solidFill>
              </a:rPr>
              <a:t>命名的城市临床传染病医院”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19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blob:https://web.whatsapp.com/66c6fc48-15dd-4117-802e-77ab24f83a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1032" y="756977"/>
            <a:ext cx="2219136" cy="23166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532" y="756978"/>
            <a:ext cx="2219136" cy="23166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860" y="763075"/>
            <a:ext cx="2493480" cy="23105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600" y="3537610"/>
            <a:ext cx="2298391" cy="23227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117" y="3537610"/>
            <a:ext cx="245690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3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979"/>
            <a:ext cx="9601196" cy="822961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患者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N.，</a:t>
            </a:r>
            <a:r>
              <a:rPr lang="ja-JP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生于</a:t>
            </a:r>
            <a:r>
              <a:rPr lang="en-US" altLang="ja-JP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1984</a:t>
            </a:r>
            <a:r>
              <a:rPr lang="ja-JP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年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9830" y="1805940"/>
            <a:ext cx="9601196" cy="3989070"/>
          </a:xfrm>
        </p:spPr>
        <p:txBody>
          <a:bodyPr>
            <a:no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Анамнез</a:t>
            </a:r>
            <a:r>
              <a:rPr lang="ru-RU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с 31.03.2020 г: повышение температуры тела до 38,0С, сухой кашель, одышка, чувство нехватки воздуха, недомогание, слабость, ломота в теле. </a:t>
            </a:r>
          </a:p>
          <a:p>
            <a:r>
              <a:rPr lang="ru-RU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Самостоятельно принимала травяной сироп. </a:t>
            </a:r>
          </a:p>
          <a:p>
            <a:r>
              <a:rPr lang="ru-RU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04.04.2020 г. -  медицинский центр, </a:t>
            </a:r>
            <a:r>
              <a:rPr 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-графия грудной клетки: </a:t>
            </a:r>
            <a:r>
              <a:rPr lang="ru-RU" sz="1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двусторонняя </a:t>
            </a:r>
            <a:r>
              <a:rPr lang="ru-RU" sz="12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полисегментарная</a:t>
            </a:r>
            <a:r>
              <a:rPr lang="ru-RU" sz="1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пневмония.  </a:t>
            </a:r>
          </a:p>
          <a:p>
            <a:r>
              <a:rPr lang="ru-RU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04.04.2020 г. - Госпитализирована в многопрофильный стационар. </a:t>
            </a:r>
          </a:p>
          <a:p>
            <a:r>
              <a:rPr lang="ru-RU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ПЦР </a:t>
            </a:r>
            <a:r>
              <a:rPr lang="ru-RU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назофарингеального</a:t>
            </a:r>
            <a:r>
              <a:rPr lang="ru-RU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мазка на </a:t>
            </a:r>
            <a:r>
              <a:rPr 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ru-RU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-19 положительный</a:t>
            </a:r>
          </a:p>
          <a:p>
            <a:r>
              <a:rPr lang="kk-KZ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05.04.2020 г в 13: 15 час </a:t>
            </a:r>
            <a:r>
              <a:rPr lang="ru-RU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Переведена в ГКИБ, госпитализирована в ОРИТ</a:t>
            </a:r>
          </a:p>
          <a:p>
            <a:r>
              <a:rPr lang="zh-CN" alt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回忆：从</a:t>
            </a:r>
            <a:r>
              <a:rPr lang="en-US" altLang="zh-CN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03/31/2020</a:t>
            </a:r>
            <a:r>
              <a:rPr lang="ru-RU" altLang="zh-CN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体温升高至</a:t>
            </a:r>
            <a:r>
              <a:rPr lang="en-US" altLang="zh-CN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38.0°C</a:t>
            </a:r>
            <a:r>
              <a:rPr lang="zh-CN" alt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，干咳，呼吸急促，缺乏空气的感觉，全身乏力，虚弱，身体酸痛。</a:t>
            </a:r>
          </a:p>
          <a:p>
            <a:r>
              <a:rPr lang="zh-CN" alt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我自己服用草药糖浆。</a:t>
            </a:r>
          </a:p>
          <a:p>
            <a:r>
              <a:rPr lang="en-US" altLang="zh-CN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zh-CN" alt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年</a:t>
            </a:r>
            <a:r>
              <a:rPr lang="en-US" altLang="zh-CN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CN" alt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月</a:t>
            </a:r>
            <a:r>
              <a:rPr lang="en-US" altLang="zh-CN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CN" alt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日</a:t>
            </a:r>
            <a:r>
              <a:rPr lang="en-US" altLang="zh-CN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zh-CN" alt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医学中心，胸部</a:t>
            </a:r>
            <a:r>
              <a:rPr lang="en-US" altLang="zh-CN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zh-CN" alt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形图：双侧多节段性肺炎。</a:t>
            </a:r>
          </a:p>
          <a:p>
            <a:r>
              <a:rPr lang="en-US" altLang="zh-CN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zh-CN" alt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年</a:t>
            </a:r>
            <a:r>
              <a:rPr lang="en-US" altLang="zh-CN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CN" alt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月</a:t>
            </a:r>
            <a:r>
              <a:rPr lang="en-US" altLang="zh-CN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CN" alt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日</a:t>
            </a:r>
            <a:r>
              <a:rPr lang="en-US" altLang="zh-CN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zh-CN" alt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在多学科医院住院。</a:t>
            </a:r>
          </a:p>
          <a:p>
            <a:r>
              <a:rPr lang="en-US" altLang="zh-CN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PCR</a:t>
            </a:r>
            <a:r>
              <a:rPr lang="zh-CN" alt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检测</a:t>
            </a:r>
            <a:r>
              <a:rPr lang="en-US" altLang="zh-CN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zh-CN" alt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阳性的鼻咽涂片</a:t>
            </a:r>
          </a:p>
          <a:p>
            <a:r>
              <a:rPr lang="en-US" altLang="zh-CN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2020/04/05</a:t>
            </a:r>
            <a:r>
              <a:rPr lang="zh-CN" alt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在</a:t>
            </a:r>
            <a:r>
              <a:rPr lang="en-US" altLang="zh-CN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13:15 h</a:t>
            </a:r>
            <a:r>
              <a:rPr lang="zh-CN" alt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。转移到在</a:t>
            </a:r>
            <a:r>
              <a:rPr lang="en-US" altLang="zh-CN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ICU</a:t>
            </a:r>
            <a:r>
              <a:rPr lang="zh-CN" alt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住院的国立临床医院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1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20626"/>
            <a:ext cx="9601196" cy="1040978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患者</a:t>
            </a:r>
            <a:r>
              <a:rPr lang="ru-RU" altLang="ja-JP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N.，1984</a:t>
            </a:r>
            <a:r>
              <a:rPr lang="ja-JP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年</a:t>
            </a:r>
            <a:endParaRPr lang="ru-RU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34013"/>
            <a:ext cx="9601196" cy="4103369"/>
          </a:xfrm>
        </p:spPr>
        <p:txBody>
          <a:bodyPr>
            <a:normAutofit fontScale="92500"/>
          </a:bodyPr>
          <a:lstStyle/>
          <a:p>
            <a:r>
              <a:rPr lang="kk-KZ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остояние тяжелое за счет дыхательной недостаточности.  </a:t>
            </a:r>
          </a:p>
          <a:p>
            <a:r>
              <a:rPr lang="ru-RU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сознании. Вялая.  </a:t>
            </a:r>
          </a:p>
          <a:p>
            <a:r>
              <a:rPr lang="kk-KZ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легких ослабленное  дыхание в средних и нижних отделах, влажные, мелкопузырчатые  хрипы с обеих сторон. 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k-KZ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Сердечные тоны приглушены, тахикардия ЧСС 97 в минуту. АД 90/60 мм.рт.ст. </a:t>
            </a:r>
            <a:r>
              <a:rPr 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SaO2</a:t>
            </a:r>
            <a:r>
              <a:rPr lang="kk-KZ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90% в покое. 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k-KZ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Диагноз: Подвержденный случай </a:t>
            </a:r>
            <a:r>
              <a:rPr lang="en-US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19,  тяжелое течение. Двухсторонняя 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полисегментарная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пневмония. ДН 2 степени</a:t>
            </a:r>
          </a:p>
          <a:p>
            <a:r>
              <a:rPr lang="zh-CN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因呼吸衰竭而病情严重。</a:t>
            </a:r>
          </a:p>
          <a:p>
            <a:r>
              <a:rPr lang="zh-CN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在脑海中。 迟钝</a:t>
            </a:r>
          </a:p>
          <a:p>
            <a:r>
              <a:rPr lang="zh-CN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在肺部，中下部呼吸减弱，两侧湿润，小气泡。</a:t>
            </a:r>
          </a:p>
          <a:p>
            <a:r>
              <a:rPr lang="zh-CN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心音减弱，心律性心动过速为每分钟</a:t>
            </a:r>
            <a:r>
              <a:rPr lang="en-US" altLang="zh-CN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97</a:t>
            </a:r>
            <a:r>
              <a:rPr lang="zh-CN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。 地狱</a:t>
            </a:r>
            <a:r>
              <a:rPr lang="en-US" altLang="zh-CN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90/60</a:t>
            </a:r>
            <a:r>
              <a:rPr lang="zh-CN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毫米汞柱 </a:t>
            </a:r>
            <a:r>
              <a:rPr lang="en-US" altLang="zh-CN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SaO2</a:t>
            </a:r>
            <a:r>
              <a:rPr lang="zh-CN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静止时</a:t>
            </a:r>
            <a:r>
              <a:rPr lang="en-US" altLang="zh-CN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r>
              <a:rPr lang="zh-CN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％。</a:t>
            </a:r>
          </a:p>
          <a:p>
            <a:r>
              <a:rPr lang="zh-CN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诊断：确诊为</a:t>
            </a:r>
            <a:r>
              <a:rPr lang="en-US" altLang="zh-CN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 19</a:t>
            </a:r>
            <a:r>
              <a:rPr lang="zh-CN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的病例，病程较重。 双边多节段性肺炎。 </a:t>
            </a:r>
            <a:r>
              <a:rPr lang="en-US" altLang="zh-CN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 2</a:t>
            </a:r>
            <a:r>
              <a:rPr lang="zh-CN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度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72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461" y="679342"/>
            <a:ext cx="9403078" cy="50087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Показатели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ja-JP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指标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92084"/>
              </p:ext>
            </p:extLst>
          </p:nvPr>
        </p:nvGraphicFramePr>
        <p:xfrm>
          <a:off x="935665" y="1180214"/>
          <a:ext cx="10175357" cy="469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7A83E7F-C439-4557-9983-7DAAB4D98737}"/>
              </a:ext>
            </a:extLst>
          </p:cNvPr>
          <p:cNvSpPr txBox="1"/>
          <p:nvPr/>
        </p:nvSpPr>
        <p:spPr>
          <a:xfrm>
            <a:off x="9898912" y="1311754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SaO2</a:t>
            </a:r>
            <a:endParaRPr lang="ru-K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263C84-7BDC-48C3-8480-EC9D2FB830EE}"/>
              </a:ext>
            </a:extLst>
          </p:cNvPr>
          <p:cNvSpPr txBox="1"/>
          <p:nvPr/>
        </p:nvSpPr>
        <p:spPr>
          <a:xfrm>
            <a:off x="10483702" y="2615609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ЧСС</a:t>
            </a:r>
            <a:endParaRPr lang="ru-K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33FC8-2ACA-4BBB-B1A0-32E46D9F790F}"/>
              </a:ext>
            </a:extLst>
          </p:cNvPr>
          <p:cNvSpPr txBox="1"/>
          <p:nvPr/>
        </p:nvSpPr>
        <p:spPr>
          <a:xfrm>
            <a:off x="10532723" y="359354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ru-K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8141F-3D29-4DD5-B861-58709229C927}"/>
              </a:ext>
            </a:extLst>
          </p:cNvPr>
          <p:cNvSpPr txBox="1"/>
          <p:nvPr/>
        </p:nvSpPr>
        <p:spPr>
          <a:xfrm>
            <a:off x="10443627" y="473444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ЧДД</a:t>
            </a:r>
            <a:endParaRPr lang="ru-K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3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79450"/>
            <a:ext cx="9404350" cy="60642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Лабораторные данные </a:t>
            </a:r>
            <a:r>
              <a:rPr lang="ja-JP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实验室数据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93584499"/>
              </p:ext>
            </p:extLst>
          </p:nvPr>
        </p:nvGraphicFramePr>
        <p:xfrm>
          <a:off x="839470" y="1241028"/>
          <a:ext cx="9728200" cy="4635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A48476-4853-4964-98A2-2627A1DE6F09}"/>
              </a:ext>
            </a:extLst>
          </p:cNvPr>
          <p:cNvSpPr txBox="1"/>
          <p:nvPr/>
        </p:nvSpPr>
        <p:spPr>
          <a:xfrm>
            <a:off x="8947150" y="245745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CRP</a:t>
            </a:r>
            <a:endParaRPr lang="ru-KZ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9FCB1E-EF27-4E3E-8700-6368B65F8561}"/>
              </a:ext>
            </a:extLst>
          </p:cNvPr>
          <p:cNvSpPr txBox="1"/>
          <p:nvPr/>
        </p:nvSpPr>
        <p:spPr>
          <a:xfrm>
            <a:off x="9160510" y="367387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D-dim</a:t>
            </a:r>
            <a:endParaRPr lang="ru-KZ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8EB380-1D2F-429F-B14E-6AA4E5E414A8}"/>
              </a:ext>
            </a:extLst>
          </p:cNvPr>
          <p:cNvSpPr txBox="1"/>
          <p:nvPr/>
        </p:nvSpPr>
        <p:spPr>
          <a:xfrm>
            <a:off x="9653270" y="472777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WBC</a:t>
            </a:r>
            <a:endParaRPr lang="ru-KZ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5F460B-5F15-47E6-87DA-94056CFC89CF}"/>
              </a:ext>
            </a:extLst>
          </p:cNvPr>
          <p:cNvSpPr txBox="1"/>
          <p:nvPr/>
        </p:nvSpPr>
        <p:spPr>
          <a:xfrm>
            <a:off x="9569450" y="54323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PCT</a:t>
            </a:r>
            <a:endParaRPr lang="ru-KZ" b="1" dirty="0"/>
          </a:p>
        </p:txBody>
      </p:sp>
    </p:spTree>
    <p:extLst>
      <p:ext uri="{BB962C8B-B14F-4D97-AF65-F5344CB8AC3E}">
        <p14:creationId xmlns:p14="http://schemas.microsoft.com/office/powerpoint/2010/main" val="190806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961" y="833278"/>
            <a:ext cx="9403078" cy="606638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НИВЛ: параметры </a:t>
            </a:r>
            <a:r>
              <a:rPr lang="en-US" sz="3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NIVL：</a:t>
            </a:r>
            <a:r>
              <a:rPr lang="ja-JP" altLang="en-US" sz="3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参数</a:t>
            </a:r>
            <a:endParaRPr lang="ru-RU" sz="3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899623"/>
              </p:ext>
            </p:extLst>
          </p:nvPr>
        </p:nvGraphicFramePr>
        <p:xfrm>
          <a:off x="1168400" y="1588771"/>
          <a:ext cx="9728200" cy="428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007011E-E4EF-4247-8AB1-597339BA5754}"/>
              </a:ext>
            </a:extLst>
          </p:cNvPr>
          <p:cNvSpPr txBox="1"/>
          <p:nvPr/>
        </p:nvSpPr>
        <p:spPr>
          <a:xfrm>
            <a:off x="4997302" y="464642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PEEP</a:t>
            </a:r>
            <a:endParaRPr lang="ru-K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EF893-A304-491C-AAC4-3DD5A18675ED}"/>
              </a:ext>
            </a:extLst>
          </p:cNvPr>
          <p:cNvSpPr txBox="1"/>
          <p:nvPr/>
        </p:nvSpPr>
        <p:spPr>
          <a:xfrm>
            <a:off x="5413420" y="3059668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FiO2</a:t>
            </a:r>
            <a:endParaRPr lang="ru-K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B6332D-73A8-4CCC-BEB3-2BC340008CFE}"/>
              </a:ext>
            </a:extLst>
          </p:cNvPr>
          <p:cNvSpPr txBox="1"/>
          <p:nvPr/>
        </p:nvSpPr>
        <p:spPr>
          <a:xfrm>
            <a:off x="10405263" y="1924493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SaO2</a:t>
            </a:r>
            <a:endParaRPr lang="ru-K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B405F7-B085-411F-8FF8-DDB0C1BD8EA5}"/>
              </a:ext>
            </a:extLst>
          </p:cNvPr>
          <p:cNvSpPr txBox="1"/>
          <p:nvPr/>
        </p:nvSpPr>
        <p:spPr>
          <a:xfrm>
            <a:off x="9982200" y="508456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О2,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ru-K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B87E849-4F48-4BC3-9791-129858442AFB}"/>
              </a:ext>
            </a:extLst>
          </p:cNvPr>
          <p:cNvSpPr txBox="1"/>
          <p:nvPr/>
        </p:nvSpPr>
        <p:spPr>
          <a:xfrm>
            <a:off x="7350369" y="5480830"/>
            <a:ext cx="844061" cy="3408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6</a:t>
            </a:r>
            <a:r>
              <a:rPr lang="ru-RU" sz="1100" dirty="0"/>
              <a:t> </a:t>
            </a:r>
            <a:r>
              <a:rPr lang="ja-JP" altLang="en-US" dirty="0"/>
              <a:t>日</a:t>
            </a:r>
            <a:endParaRPr lang="ru-RU" sz="1100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B87E849-4F48-4BC3-9791-129858442AFB}"/>
              </a:ext>
            </a:extLst>
          </p:cNvPr>
          <p:cNvSpPr txBox="1"/>
          <p:nvPr/>
        </p:nvSpPr>
        <p:spPr>
          <a:xfrm>
            <a:off x="5673969" y="3258577"/>
            <a:ext cx="844061" cy="3408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1 </a:t>
            </a:r>
            <a:r>
              <a:rPr lang="ja-JP" altLang="en-US" dirty="0"/>
              <a:t>日</a:t>
            </a:r>
            <a:endParaRPr lang="ru-RU" sz="1100" dirty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B87E849-4F48-4BC3-9791-129858442AFB}"/>
              </a:ext>
            </a:extLst>
          </p:cNvPr>
          <p:cNvSpPr txBox="1"/>
          <p:nvPr/>
        </p:nvSpPr>
        <p:spPr>
          <a:xfrm>
            <a:off x="8701453" y="5484402"/>
            <a:ext cx="844061" cy="3408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7</a:t>
            </a:r>
            <a:r>
              <a:rPr lang="ru-RU" sz="1100" dirty="0"/>
              <a:t> </a:t>
            </a:r>
            <a:r>
              <a:rPr lang="ja-JP" altLang="en-US" dirty="0"/>
              <a:t>日</a:t>
            </a:r>
            <a:endParaRPr lang="ru-RU" sz="11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BB87E849-4F48-4BC3-9791-129858442AFB}"/>
              </a:ext>
            </a:extLst>
          </p:cNvPr>
          <p:cNvSpPr txBox="1"/>
          <p:nvPr/>
        </p:nvSpPr>
        <p:spPr>
          <a:xfrm>
            <a:off x="9913221" y="5480830"/>
            <a:ext cx="844061" cy="3408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8 </a:t>
            </a:r>
            <a:r>
              <a:rPr lang="ja-JP" altLang="en-US" dirty="0"/>
              <a:t>日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85749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D33DB19-D983-46F3-944C-F7D8A18F50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7543" y="886134"/>
            <a:ext cx="9601200" cy="793750"/>
          </a:xfrm>
        </p:spPr>
        <p:txBody>
          <a:bodyPr>
            <a:normAutofit/>
          </a:bodyPr>
          <a:lstStyle/>
          <a:p>
            <a:r>
              <a:rPr lang="ru-RU" sz="3800" dirty="0"/>
              <a:t>КЩС венозной крови </a:t>
            </a:r>
            <a:r>
              <a:rPr lang="ja-JP" altLang="en-US" sz="3800" dirty="0"/>
              <a:t>静脉血</a:t>
            </a:r>
            <a:endParaRPr lang="ru-KZ" sz="3800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44C32F7-B583-437B-B90E-92A167BCC9C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63028661"/>
              </p:ext>
            </p:extLst>
          </p:nvPr>
        </p:nvGraphicFramePr>
        <p:xfrm>
          <a:off x="1063257" y="1770062"/>
          <a:ext cx="10228520" cy="4269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995DCBD-A725-4F16-A618-E4BA6458FB1C}"/>
              </a:ext>
            </a:extLst>
          </p:cNvPr>
          <p:cNvSpPr txBox="1"/>
          <p:nvPr/>
        </p:nvSpPr>
        <p:spPr>
          <a:xfrm>
            <a:off x="9835115" y="2473639"/>
            <a:ext cx="1176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SvO2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2D589E-A973-4E9C-9896-609D5CD34624}"/>
              </a:ext>
            </a:extLst>
          </p:cNvPr>
          <p:cNvSpPr txBox="1"/>
          <p:nvPr/>
        </p:nvSpPr>
        <p:spPr>
          <a:xfrm>
            <a:off x="9952074" y="3792004"/>
            <a:ext cx="1176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pCO2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636AE4-7048-4D11-A8D1-6107418D07E5}"/>
              </a:ext>
            </a:extLst>
          </p:cNvPr>
          <p:cNvSpPr txBox="1"/>
          <p:nvPr/>
        </p:nvSpPr>
        <p:spPr>
          <a:xfrm>
            <a:off x="9966249" y="449558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062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30768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solidFill>
                  <a:srgbClr val="002060"/>
                </a:solidFill>
              </a:rPr>
              <a:t>治疗方法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52600"/>
            <a:ext cx="9601196" cy="4123268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Лопиновир/</a:t>
            </a:r>
            <a:r>
              <a:rPr lang="ru-RU" sz="1200" b="1" dirty="0" err="1">
                <a:solidFill>
                  <a:srgbClr val="002060"/>
                </a:solidFill>
              </a:rPr>
              <a:t>ротиновир</a:t>
            </a:r>
            <a:r>
              <a:rPr lang="ru-RU" sz="1200" b="1" dirty="0">
                <a:solidFill>
                  <a:srgbClr val="002060"/>
                </a:solidFill>
              </a:rPr>
              <a:t> 400 мг х 2 раза в день</a:t>
            </a:r>
          </a:p>
          <a:p>
            <a:r>
              <a:rPr lang="ru-RU" sz="1200" b="1" dirty="0">
                <a:solidFill>
                  <a:srgbClr val="002060"/>
                </a:solidFill>
              </a:rPr>
              <a:t>Рибовирин 400 мг х 2 раза в день</a:t>
            </a:r>
          </a:p>
          <a:p>
            <a:r>
              <a:rPr lang="ru-RU" sz="1200" b="1" dirty="0">
                <a:solidFill>
                  <a:srgbClr val="002060"/>
                </a:solidFill>
              </a:rPr>
              <a:t>Цефтриаксон 4г в сутки 8 дней</a:t>
            </a:r>
          </a:p>
          <a:p>
            <a:r>
              <a:rPr lang="ru-RU" sz="1200" b="1" dirty="0">
                <a:solidFill>
                  <a:srgbClr val="002060"/>
                </a:solidFill>
              </a:rPr>
              <a:t>Азитромицин 500 мг в сутки 5 дней</a:t>
            </a:r>
          </a:p>
          <a:p>
            <a:r>
              <a:rPr lang="ru-RU" sz="1200" b="1" dirty="0">
                <a:solidFill>
                  <a:srgbClr val="002060"/>
                </a:solidFill>
              </a:rPr>
              <a:t>НИВЛ</a:t>
            </a:r>
          </a:p>
          <a:p>
            <a:r>
              <a:rPr lang="ru-RU" sz="1200" b="1" dirty="0">
                <a:solidFill>
                  <a:srgbClr val="002060"/>
                </a:solidFill>
              </a:rPr>
              <a:t>Виброакустический массаж грудной клетки каждые 2 часа</a:t>
            </a:r>
          </a:p>
          <a:p>
            <a:r>
              <a:rPr lang="ru-RU" sz="1200" b="1" dirty="0" err="1">
                <a:solidFill>
                  <a:srgbClr val="002060"/>
                </a:solidFill>
              </a:rPr>
              <a:t>Пронпозиция</a:t>
            </a:r>
            <a:r>
              <a:rPr lang="ru-RU" sz="1200" b="1" dirty="0">
                <a:solidFill>
                  <a:srgbClr val="002060"/>
                </a:solidFill>
              </a:rPr>
              <a:t> по 8-14 часов</a:t>
            </a:r>
          </a:p>
          <a:p>
            <a:r>
              <a:rPr lang="zh-CN" altLang="en-US" sz="1200" b="1" dirty="0">
                <a:solidFill>
                  <a:srgbClr val="002060"/>
                </a:solidFill>
              </a:rPr>
              <a:t>洛匹诺韦</a:t>
            </a:r>
            <a:r>
              <a:rPr lang="en-US" altLang="zh-CN" sz="1200" b="1" dirty="0">
                <a:solidFill>
                  <a:srgbClr val="002060"/>
                </a:solidFill>
              </a:rPr>
              <a:t>/</a:t>
            </a:r>
            <a:r>
              <a:rPr lang="zh-CN" altLang="en-US" sz="1200" b="1" dirty="0">
                <a:solidFill>
                  <a:srgbClr val="002060"/>
                </a:solidFill>
              </a:rPr>
              <a:t>罗替诺韦</a:t>
            </a:r>
            <a:r>
              <a:rPr lang="en-US" altLang="zh-CN" sz="1200" b="1" dirty="0">
                <a:solidFill>
                  <a:srgbClr val="002060"/>
                </a:solidFill>
              </a:rPr>
              <a:t>400 mg x</a:t>
            </a:r>
            <a:r>
              <a:rPr lang="zh-CN" altLang="en-US" sz="1200" b="1" dirty="0">
                <a:solidFill>
                  <a:srgbClr val="002060"/>
                </a:solidFill>
              </a:rPr>
              <a:t>每天</a:t>
            </a:r>
            <a:r>
              <a:rPr lang="en-US" altLang="zh-CN" sz="1200" b="1" dirty="0">
                <a:solidFill>
                  <a:srgbClr val="002060"/>
                </a:solidFill>
              </a:rPr>
              <a:t>2</a:t>
            </a:r>
            <a:r>
              <a:rPr lang="zh-CN" altLang="en-US" sz="1200" b="1" dirty="0">
                <a:solidFill>
                  <a:srgbClr val="002060"/>
                </a:solidFill>
              </a:rPr>
              <a:t>次</a:t>
            </a:r>
          </a:p>
          <a:p>
            <a:r>
              <a:rPr lang="zh-CN" altLang="en-US" sz="1200" b="1" dirty="0">
                <a:solidFill>
                  <a:srgbClr val="002060"/>
                </a:solidFill>
              </a:rPr>
              <a:t>利巴韦林</a:t>
            </a:r>
            <a:r>
              <a:rPr lang="en-US" altLang="zh-CN" sz="1200" b="1" dirty="0">
                <a:solidFill>
                  <a:srgbClr val="002060"/>
                </a:solidFill>
              </a:rPr>
              <a:t>400</a:t>
            </a:r>
            <a:r>
              <a:rPr lang="zh-CN" altLang="en-US" sz="1200" b="1" dirty="0">
                <a:solidFill>
                  <a:srgbClr val="002060"/>
                </a:solidFill>
              </a:rPr>
              <a:t>毫克</a:t>
            </a:r>
            <a:r>
              <a:rPr lang="en-US" altLang="zh-CN" sz="1200" b="1" dirty="0">
                <a:solidFill>
                  <a:srgbClr val="002060"/>
                </a:solidFill>
              </a:rPr>
              <a:t>x</a:t>
            </a:r>
            <a:r>
              <a:rPr lang="zh-CN" altLang="en-US" sz="1200" b="1" dirty="0">
                <a:solidFill>
                  <a:srgbClr val="002060"/>
                </a:solidFill>
              </a:rPr>
              <a:t>每天</a:t>
            </a:r>
            <a:r>
              <a:rPr lang="en-US" altLang="zh-CN" sz="1200" b="1" dirty="0">
                <a:solidFill>
                  <a:srgbClr val="002060"/>
                </a:solidFill>
              </a:rPr>
              <a:t>2</a:t>
            </a:r>
            <a:r>
              <a:rPr lang="zh-CN" altLang="en-US" sz="1200" b="1" dirty="0">
                <a:solidFill>
                  <a:srgbClr val="002060"/>
                </a:solidFill>
              </a:rPr>
              <a:t>次</a:t>
            </a:r>
          </a:p>
          <a:p>
            <a:r>
              <a:rPr lang="zh-CN" altLang="en-US" sz="1200" b="1" dirty="0">
                <a:solidFill>
                  <a:srgbClr val="002060"/>
                </a:solidFill>
              </a:rPr>
              <a:t>头孢曲松</a:t>
            </a:r>
            <a:r>
              <a:rPr lang="en-US" altLang="zh-CN" sz="1200" b="1" dirty="0">
                <a:solidFill>
                  <a:srgbClr val="002060"/>
                </a:solidFill>
              </a:rPr>
              <a:t>4</a:t>
            </a:r>
            <a:r>
              <a:rPr lang="zh-CN" altLang="en-US" sz="1200" b="1" dirty="0">
                <a:solidFill>
                  <a:srgbClr val="002060"/>
                </a:solidFill>
              </a:rPr>
              <a:t>克</a:t>
            </a:r>
            <a:r>
              <a:rPr lang="en-US" altLang="zh-CN" sz="1200" b="1" dirty="0">
                <a:solidFill>
                  <a:srgbClr val="002060"/>
                </a:solidFill>
              </a:rPr>
              <a:t>/</a:t>
            </a:r>
            <a:r>
              <a:rPr lang="zh-CN" altLang="en-US" sz="1200" b="1" dirty="0">
                <a:solidFill>
                  <a:srgbClr val="002060"/>
                </a:solidFill>
              </a:rPr>
              <a:t>天，共</a:t>
            </a:r>
            <a:r>
              <a:rPr lang="en-US" altLang="zh-CN" sz="1200" b="1" dirty="0">
                <a:solidFill>
                  <a:srgbClr val="002060"/>
                </a:solidFill>
              </a:rPr>
              <a:t>8</a:t>
            </a:r>
            <a:r>
              <a:rPr lang="zh-CN" altLang="en-US" sz="1200" b="1" dirty="0">
                <a:solidFill>
                  <a:srgbClr val="002060"/>
                </a:solidFill>
              </a:rPr>
              <a:t>天</a:t>
            </a:r>
          </a:p>
          <a:p>
            <a:r>
              <a:rPr lang="zh-CN" altLang="en-US" sz="1200" b="1" dirty="0">
                <a:solidFill>
                  <a:srgbClr val="002060"/>
                </a:solidFill>
              </a:rPr>
              <a:t>阿奇霉素</a:t>
            </a:r>
            <a:r>
              <a:rPr lang="en-US" altLang="zh-CN" sz="1200" b="1" dirty="0">
                <a:solidFill>
                  <a:srgbClr val="002060"/>
                </a:solidFill>
              </a:rPr>
              <a:t>500</a:t>
            </a:r>
            <a:r>
              <a:rPr lang="zh-CN" altLang="en-US" sz="1200" b="1" dirty="0">
                <a:solidFill>
                  <a:srgbClr val="002060"/>
                </a:solidFill>
              </a:rPr>
              <a:t>毫克</a:t>
            </a:r>
            <a:r>
              <a:rPr lang="en-US" altLang="zh-CN" sz="1200" b="1" dirty="0">
                <a:solidFill>
                  <a:srgbClr val="002060"/>
                </a:solidFill>
              </a:rPr>
              <a:t>/</a:t>
            </a:r>
            <a:r>
              <a:rPr lang="zh-CN" altLang="en-US" sz="1200" b="1" dirty="0">
                <a:solidFill>
                  <a:srgbClr val="002060"/>
                </a:solidFill>
              </a:rPr>
              <a:t>天，连续</a:t>
            </a:r>
            <a:r>
              <a:rPr lang="en-US" altLang="zh-CN" sz="1200" b="1" dirty="0">
                <a:solidFill>
                  <a:srgbClr val="002060"/>
                </a:solidFill>
              </a:rPr>
              <a:t>5</a:t>
            </a:r>
            <a:r>
              <a:rPr lang="zh-CN" altLang="en-US" sz="1200" b="1" dirty="0">
                <a:solidFill>
                  <a:srgbClr val="002060"/>
                </a:solidFill>
              </a:rPr>
              <a:t>天</a:t>
            </a:r>
          </a:p>
          <a:p>
            <a:r>
              <a:rPr lang="zh-CN" altLang="en-US" sz="1200" b="1" dirty="0">
                <a:solidFill>
                  <a:srgbClr val="002060"/>
                </a:solidFill>
              </a:rPr>
              <a:t>纳尔夫</a:t>
            </a:r>
          </a:p>
          <a:p>
            <a:r>
              <a:rPr lang="zh-CN" altLang="en-US" sz="1200" b="1" dirty="0">
                <a:solidFill>
                  <a:srgbClr val="002060"/>
                </a:solidFill>
              </a:rPr>
              <a:t>每</a:t>
            </a:r>
            <a:r>
              <a:rPr lang="en-US" altLang="zh-CN" sz="1200" b="1" dirty="0">
                <a:solidFill>
                  <a:srgbClr val="002060"/>
                </a:solidFill>
              </a:rPr>
              <a:t>2</a:t>
            </a:r>
            <a:r>
              <a:rPr lang="zh-CN" altLang="en-US" sz="1200" b="1" dirty="0">
                <a:solidFill>
                  <a:srgbClr val="002060"/>
                </a:solidFill>
              </a:rPr>
              <a:t>个小时进行一次振动性胸部按摩</a:t>
            </a:r>
          </a:p>
          <a:p>
            <a:r>
              <a:rPr lang="zh-CN" altLang="en-US" sz="1200" b="1" dirty="0">
                <a:solidFill>
                  <a:srgbClr val="002060"/>
                </a:solidFill>
              </a:rPr>
              <a:t>暴露</a:t>
            </a:r>
            <a:r>
              <a:rPr lang="en-US" altLang="zh-CN" sz="1200" b="1" dirty="0">
                <a:solidFill>
                  <a:srgbClr val="002060"/>
                </a:solidFill>
              </a:rPr>
              <a:t>8-14</a:t>
            </a:r>
            <a:r>
              <a:rPr lang="zh-CN" altLang="en-US" sz="1200" b="1" dirty="0">
                <a:solidFill>
                  <a:srgbClr val="002060"/>
                </a:solidFill>
              </a:rPr>
              <a:t>小时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4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BABEFE-BCB2-4EA9-976C-644C076AE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25" y="1246668"/>
            <a:ext cx="2015627" cy="39207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0AFF1C-F201-4C69-8057-8A041CD102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5" b="10442"/>
          <a:stretch/>
        </p:blipFill>
        <p:spPr>
          <a:xfrm>
            <a:off x="688088" y="1246668"/>
            <a:ext cx="2445267" cy="41440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498CB4-2F7E-4045-90BB-E27D82A79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86" y="1026042"/>
            <a:ext cx="2445267" cy="42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59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173</TotalTime>
  <Words>690</Words>
  <Application>Microsoft Office PowerPoint</Application>
  <PresentationFormat>Широкоэкранный</PresentationFormat>
  <Paragraphs>125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Натуральные материалы</vt:lpstr>
      <vt:lpstr>Информация по пациентам в палатах интенсивной терапии 重症监护病房患者信息</vt:lpstr>
      <vt:lpstr>患者N.，生于1984年</vt:lpstr>
      <vt:lpstr>患者 N.，1984年</vt:lpstr>
      <vt:lpstr>Показатели 指标</vt:lpstr>
      <vt:lpstr>Лабораторные данные 实验室数据</vt:lpstr>
      <vt:lpstr>НИВЛ: параметры NIVL：参数</vt:lpstr>
      <vt:lpstr>КЩС венозной крови 静脉血</vt:lpstr>
      <vt:lpstr>治疗方法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по пациентам в палатах интенсивной терапии</dc:title>
  <dc:creator>Admin</dc:creator>
  <cp:lastModifiedBy>ITHelper</cp:lastModifiedBy>
  <cp:revision>24</cp:revision>
  <dcterms:created xsi:type="dcterms:W3CDTF">2020-04-12T03:34:16Z</dcterms:created>
  <dcterms:modified xsi:type="dcterms:W3CDTF">2020-04-12T08:52:03Z</dcterms:modified>
</cp:coreProperties>
</file>