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handoutMasterIdLst>
    <p:handoutMasterId r:id="rId22"/>
  </p:handoutMasterIdLst>
  <p:sldIdLst>
    <p:sldId id="310" r:id="rId2"/>
    <p:sldId id="287" r:id="rId3"/>
    <p:sldId id="288" r:id="rId4"/>
    <p:sldId id="289" r:id="rId5"/>
    <p:sldId id="311" r:id="rId6"/>
    <p:sldId id="298" r:id="rId7"/>
    <p:sldId id="313" r:id="rId8"/>
    <p:sldId id="314" r:id="rId9"/>
    <p:sldId id="315" r:id="rId10"/>
    <p:sldId id="316" r:id="rId11"/>
    <p:sldId id="317" r:id="rId12"/>
    <p:sldId id="318" r:id="rId13"/>
    <p:sldId id="324" r:id="rId14"/>
    <p:sldId id="325" r:id="rId15"/>
    <p:sldId id="319" r:id="rId16"/>
    <p:sldId id="320" r:id="rId17"/>
    <p:sldId id="321" r:id="rId18"/>
    <p:sldId id="322" r:id="rId19"/>
    <p:sldId id="323" r:id="rId20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92929"/>
    <a:srgbClr val="86D921"/>
    <a:srgbClr val="FCBC4A"/>
    <a:srgbClr val="FE8D48"/>
    <a:srgbClr val="FF8D47"/>
    <a:srgbClr val="5F5F5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>
        <p:scale>
          <a:sx n="76" d="100"/>
          <a:sy n="76" d="100"/>
        </p:scale>
        <p:origin x="-11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1E191D-D9C4-4321-98CD-7216A1112B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08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454EA9-4C11-4C21-889C-7834589A23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44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B9DEA0-B97F-4E9D-830E-5CFCDDD10F3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555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55EF5D-F04B-415D-9B44-7D7780DE7CE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545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55EF5D-F04B-415D-9B44-7D7780DE7CE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99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68659B-DA42-4CAE-8267-91B41B51C62E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133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68659B-DA42-4CAE-8267-91B41B51C62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13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B18FF-2ECF-45A5-B429-728B684599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3D64-0BD2-4339-A1BB-B581EA9AB7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963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A54E7-5C2A-4C90-8B77-E270E0E89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7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D1954-BF75-4F72-AA40-01F425214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24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F254-1552-4988-9EFA-1694F51575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9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52090-E572-4F0A-B0CE-5603961B7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545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9B04-A541-46F7-AAAB-EE9DC46FC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72A21-FB85-41CE-A1C9-68DC00F5AB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13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16B7-B1BB-4007-B006-0B91F82D91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4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137E-C862-4C72-AF27-B3E2AF80BF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6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3CCA-D173-4214-B96E-13E9DAFF10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37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683A1-43BB-42B8-82B7-B2E7BAA8F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7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edu.kz/ru/podzakonnye_akty/prikazy_ministra_obrazovanija_i_nauki_respubliki_kazakhstan/ob_utverzhdenii_tipovogo_polozhenija_o_konsultativno_soveshchatelnom_organe_nauchnoi_organizaci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73216"/>
            <a:ext cx="8229600" cy="792162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Внутренний аудитор </a:t>
            </a:r>
            <a:r>
              <a:rPr lang="ru-RU" sz="2800" dirty="0" err="1" smtClean="0">
                <a:solidFill>
                  <a:srgbClr val="002060"/>
                </a:solidFill>
              </a:rPr>
              <a:t>Сатбаева</a:t>
            </a:r>
            <a:r>
              <a:rPr lang="ru-RU" sz="2800" dirty="0" smtClean="0">
                <a:solidFill>
                  <a:srgbClr val="002060"/>
                </a:solidFill>
              </a:rPr>
              <a:t> Э.М.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808311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АНАЛИЗА СМК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НАУЧНО-ОБРАЗОВАТЕЛЬНОГО И НАУЧНО-ИССЛЕДОВАТЕЛЬСКОГО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ПРОЦЕССОВ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2015-2016 УЧ.ГОД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10" descr="Безымянный-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76672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научно-исследовательского процесса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801163"/>
              </p:ext>
            </p:extLst>
          </p:nvPr>
        </p:nvGraphicFramePr>
        <p:xfrm>
          <a:off x="0" y="928670"/>
          <a:ext cx="9143999" cy="5574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076"/>
                <a:gridCol w="1544404"/>
                <a:gridCol w="1606478"/>
                <a:gridCol w="1643041"/>
              </a:tblGrid>
              <a:tr h="370279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Показатели 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2013-2014</a:t>
                      </a:r>
                      <a:endParaRPr lang="ru-RU" sz="2000" b="0" i="0" u="none" strike="noStrike" dirty="0"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2014-2015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2015-2016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62756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Выполнение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плана 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НИР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(%)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100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666392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поданных заявок 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НТП, проектов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157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135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76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923924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b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привлеченных научных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грантов (МОН РК, МЗСР РК и другие)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24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14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923924">
                <a:tc>
                  <a:txBody>
                    <a:bodyPr/>
                    <a:lstStyle/>
                    <a:p>
                      <a:pPr algn="just"/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выполняемых НТП, проектов (МОН РК, МЗСР РК, ВВГ и другие)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54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51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53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619124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Общая сумма привлеченных на НИР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средств (млн. тенге)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505 813,6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416 419,2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295 354,2</a:t>
                      </a:r>
                    </a:p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kern="1200" baseline="0" dirty="0" smtClean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619124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ППС и сотрудников, вовлеченных в ВНК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424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564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433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54359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внедрений в практику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186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257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99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54359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патентов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21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18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15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80731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изданных монографий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29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37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9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научно-исследовательского процесса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210453"/>
              </p:ext>
            </p:extLst>
          </p:nvPr>
        </p:nvGraphicFramePr>
        <p:xfrm>
          <a:off x="0" y="857233"/>
          <a:ext cx="9143999" cy="600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0"/>
                <a:gridCol w="2036860"/>
                <a:gridCol w="1586975"/>
                <a:gridCol w="1662544"/>
              </a:tblGrid>
              <a:tr h="321992"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Показатели 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2013-2014</a:t>
                      </a:r>
                      <a:endParaRPr lang="ru-RU" sz="2000" b="0" i="0" u="none" strike="noStrike" dirty="0">
                        <a:latin typeface="+mn-lt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9525" marB="0"/>
                </a:tc>
              </a:tr>
              <a:tr h="1570933">
                <a:tc>
                  <a:txBody>
                    <a:bodyPr/>
                    <a:lstStyle/>
                    <a:p>
                      <a:pPr algn="just"/>
                      <a:r>
                        <a:rPr lang="kk-KZ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научных  публикаций в рецензируемых зарубежных научных изданиях </a:t>
                      </a:r>
                      <a:r>
                        <a:rPr lang="en-US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Web of Science, Scopus, Springer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,</a:t>
                      </a:r>
                    </a:p>
                    <a:p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РИНЦ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169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164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484</a:t>
                      </a:r>
                      <a:endParaRPr lang="ru-RU" sz="2000" b="0" i="0" u="none" strike="noStrike" kern="1200" baseline="0" dirty="0" smtClean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321992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Цитируемость сотрудников 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1 242</a:t>
                      </a:r>
                      <a:endParaRPr lang="ru-RU" sz="2000" b="0" i="0" u="none" strike="noStrike" kern="1200" baseline="0" dirty="0" smtClean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949</a:t>
                      </a:r>
                      <a:endParaRPr lang="ru-RU" sz="2000" b="0" i="0" u="none" strike="noStrike" kern="1200" baseline="0" dirty="0" smtClean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711</a:t>
                      </a:r>
                    </a:p>
                  </a:txBody>
                  <a:tcPr marL="68580" marR="68580" marT="9525" marB="0"/>
                </a:tc>
              </a:tr>
              <a:tr h="634227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сотрудников имеющие Индекс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Хирша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33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39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258698">
                <a:tc>
                  <a:txBody>
                    <a:bodyPr/>
                    <a:lstStyle/>
                    <a:p>
                      <a:pPr algn="just"/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научных конференций в которых принимали участие сотрудники </a:t>
                      </a:r>
                      <a:r>
                        <a:rPr lang="ru-RU" sz="2000" b="1" i="0" u="none" strike="noStrike" kern="1200" baseline="0" dirty="0" err="1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КазНМУ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849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926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606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634227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проведенных научных конференций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323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338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u="none" strike="noStrike" kern="1200" baseline="0" dirty="0" smtClean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1258698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проведенных обучающих семинаров по менеджменту научных исследований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7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00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3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66415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научно-исследовательского процесса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1967891"/>
              </p:ext>
            </p:extLst>
          </p:nvPr>
        </p:nvGraphicFramePr>
        <p:xfrm>
          <a:off x="0" y="980728"/>
          <a:ext cx="9144000" cy="573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5854"/>
                <a:gridCol w="1589154"/>
                <a:gridCol w="1714512"/>
                <a:gridCol w="1714480"/>
              </a:tblGrid>
              <a:tr h="723224"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Показатели </a:t>
                      </a:r>
                    </a:p>
                    <a:p>
                      <a:pPr marL="0" marR="0" indent="0" algn="ctr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2013-2014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2014-2015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2015-2016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782201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студентов, вовлеченных в НИРС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1 706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2 438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2741</a:t>
                      </a:r>
                      <a:endParaRPr lang="ru-RU" sz="2000" b="0" i="0" u="none" strike="noStrike" kern="1200" baseline="0" dirty="0" smtClean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959796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Число победителей международных конкурсов, конференций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67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122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44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959796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Число победителей республиканских конкурсов, конференций</a:t>
                      </a:r>
                      <a:endParaRPr lang="ru-RU" sz="2000" b="1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9/1 МОН РК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10/ 4 МОН РК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676749">
                <a:tc>
                  <a:txBody>
                    <a:bodyPr/>
                    <a:lstStyle/>
                    <a:p>
                      <a:pPr algn="just"/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Количество обучающихся, </a:t>
                      </a:r>
                      <a:r>
                        <a:rPr lang="ru-RU" sz="2000" b="1" i="0" u="none" strike="noStrike" kern="1200" baseline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вовлеченных в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ВНК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42/10%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112/20%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161/37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816327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Индекс удовлетворенности научных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сотрудников, ППС (%)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90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90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90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  <a:tr h="816327">
                <a:tc>
                  <a:txBody>
                    <a:bodyPr/>
                    <a:lstStyle/>
                    <a:p>
                      <a:pPr marL="0" marR="0" indent="0" algn="just" rtl="0" eaLnBrk="1" fontAlgn="base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baseline="0" dirty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Индекс удовлетворенности </a:t>
                      </a:r>
                      <a:r>
                        <a:rPr lang="ru-RU" sz="2000" b="1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cs typeface="Times New Roman"/>
                        </a:rPr>
                        <a:t>обучающихся (%)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90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90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baseline="0" dirty="0" smtClean="0">
                          <a:solidFill>
                            <a:srgbClr val="00206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90</a:t>
                      </a:r>
                      <a:endParaRPr lang="ru-RU" sz="2000" b="0" i="0" u="none" strike="noStrike" kern="1200" baseline="0" dirty="0">
                        <a:solidFill>
                          <a:srgbClr val="002060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68580" marR="68580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6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Структурные подразделения, проходившие внутренний аудит по научно-исследовательской деятельности в 2015-2016 </a:t>
            </a:r>
            <a:r>
              <a:rPr lang="ru-RU" sz="2800" b="1" dirty="0" err="1" smtClean="0"/>
              <a:t>гг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НИИ ФПМ им </a:t>
            </a:r>
            <a:r>
              <a:rPr lang="ru-RU" sz="2800" dirty="0" err="1" smtClean="0"/>
              <a:t>Б.Атчабарова</a:t>
            </a:r>
            <a:r>
              <a:rPr lang="ru-RU" sz="2800" dirty="0"/>
              <a:t> </a:t>
            </a:r>
            <a:r>
              <a:rPr lang="ru-RU" sz="2400" dirty="0" smtClean="0"/>
              <a:t>(ОМНИР, КЭЛ, НКДЛ, ЛКП, виварий)</a:t>
            </a:r>
          </a:p>
          <a:p>
            <a:r>
              <a:rPr lang="ru-RU" sz="2800" dirty="0"/>
              <a:t>Научный совет</a:t>
            </a:r>
          </a:p>
          <a:p>
            <a:r>
              <a:rPr lang="ru-RU" sz="2800" dirty="0" smtClean="0"/>
              <a:t>Научные комитеты </a:t>
            </a:r>
            <a:r>
              <a:rPr lang="ru-RU" sz="2400" dirty="0" smtClean="0"/>
              <a:t>(«</a:t>
            </a:r>
            <a:r>
              <a:rPr lang="ru-RU" sz="2400" dirty="0" err="1" smtClean="0"/>
              <a:t>Неифекционные</a:t>
            </a:r>
            <a:r>
              <a:rPr lang="ru-RU" sz="2400" dirty="0" smtClean="0"/>
              <a:t> заболевания», «Инфекционные болезни», «Фармация», «Стоматология», «Общественное здравоохранение», «Экология и гигиена окружающей среды»)</a:t>
            </a:r>
          </a:p>
          <a:p>
            <a:r>
              <a:rPr lang="ru-RU" sz="2800" dirty="0" smtClean="0"/>
              <a:t>Институт клинической фармакологии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</a:t>
            </a:r>
            <a:r>
              <a:rPr lang="ru-RU" sz="2000" dirty="0" smtClean="0"/>
              <a:t>- </a:t>
            </a:r>
            <a:endParaRPr lang="ru-RU" sz="2400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859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аудита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511101"/>
              </p:ext>
            </p:extLst>
          </p:nvPr>
        </p:nvGraphicFramePr>
        <p:xfrm>
          <a:off x="457200" y="16002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/>
                <a:gridCol w="1512168"/>
                <a:gridCol w="42588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Структурное</a:t>
                      </a:r>
                      <a:r>
                        <a:rPr lang="ru-RU" baseline="0" dirty="0" smtClean="0"/>
                        <a:t> подразделение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Пункт стандарта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Несоответствие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НКДЛ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4.2.4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мастер листа записей за 2013-2014 </a:t>
                      </a:r>
                      <a:r>
                        <a:rPr lang="ru-RU" dirty="0" err="1" smtClean="0"/>
                        <a:t>гг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НК</a:t>
                      </a:r>
                      <a:r>
                        <a:rPr lang="ru-RU" baseline="0" dirty="0" smtClean="0"/>
                        <a:t> «Неинфекционные заболевания»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4.2.3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Положения о НК и Приказа о назначении председателя НК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НК</a:t>
                      </a:r>
                      <a:r>
                        <a:rPr lang="ru-RU" baseline="0" dirty="0" smtClean="0"/>
                        <a:t> «Неинфекционные заболевания»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4.2.4.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 2014-2015 </a:t>
                      </a:r>
                      <a:r>
                        <a:rPr lang="ru-RU" dirty="0" err="1" smtClean="0"/>
                        <a:t>гг</a:t>
                      </a:r>
                      <a:r>
                        <a:rPr lang="ru-RU" dirty="0" smtClean="0"/>
                        <a:t> имеются не все протоколы заседаний НК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ИКФ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4.2.3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«Положении о ИКФ» и «Положении о ВНК» нет подписей сотрудников</a:t>
                      </a:r>
                      <a:r>
                        <a:rPr lang="ru-RU" baseline="0" dirty="0" smtClean="0"/>
                        <a:t> об ознакомлении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ИКФ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4.2.3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r>
                        <a:rPr lang="ru-RU" baseline="0" dirty="0" smtClean="0"/>
                        <a:t> номенклатурных папках хранились у</a:t>
                      </a:r>
                      <a:r>
                        <a:rPr lang="ru-RU" dirty="0" smtClean="0"/>
                        <a:t>старевшие</a:t>
                      </a:r>
                      <a:r>
                        <a:rPr lang="ru-RU" baseline="0" dirty="0" smtClean="0"/>
                        <a:t> документы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357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SWOT -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715040"/>
          </a:xfrm>
        </p:spPr>
        <p:txBody>
          <a:bodyPr>
            <a:normAutofit fontScale="25000" lnSpcReduction="20000"/>
          </a:bodyPr>
          <a:lstStyle/>
          <a:p>
            <a:pPr marL="449263" indent="-449263">
              <a:buClr>
                <a:srgbClr val="CC0000"/>
              </a:buClr>
              <a:buNone/>
              <a:defRPr/>
            </a:pPr>
            <a:r>
              <a:rPr lang="ru-RU" sz="5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СИЛЬНЫЕ СТОРОНЫ (</a:t>
            </a:r>
            <a:r>
              <a:rPr lang="ru-RU" sz="5600" b="1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Strengths</a:t>
            </a:r>
            <a:r>
              <a:rPr lang="ru-RU" sz="5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Концепция развития научно-исследовательской деятельности в Казахском национальном медицинском университете им.С.Д.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Асфендиярова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2014-2016 годы;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Модель медицинской науки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им. С.Д.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Асфендиярова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Компетентностно-ориентированная модель образования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Концепция научно-исследовательской деятельности студентов;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аличие НИИ фундаментальной и прикладной медицины им.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Б.Атчабарова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имеющего в своем составе: научную лабораторию «ЦКП»; НКДЛ; КЭЛ, виварий; 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отдела менеджмента НИР (группы </a:t>
            </a:r>
            <a:r>
              <a:rPr lang="ru-RU" sz="6400" kern="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биостатистики</a:t>
            </a:r>
            <a:r>
              <a:rPr lang="ru-RU" sz="6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управления научными проектами, </a:t>
            </a:r>
            <a:r>
              <a:rPr lang="kk-KZ" sz="6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фандрайзинга и патентно-информационного обеспечения, </a:t>
            </a:r>
            <a:r>
              <a:rPr lang="ru-RU" sz="64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научных мероприятий СНО и СМУ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6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совещательных органов: Научный Совет, Локально-этическая комиссия, Экспертная комиссия, Научные комитеты;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сети собственных клиник; 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Финансирование научно-технических проектов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внутривузовскими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грантами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Открытый доступ к международным базам данных полнотекстовых  научных электронных изданий (</a:t>
            </a:r>
            <a:r>
              <a:rPr lang="en-US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 of Knowledge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Springer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Elsevier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Thomson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Reuters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Polpred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Кокрановская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библиотека, Информационная  система «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BestProfi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SpringerLink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электронный ресурс Американского микробиологического общества, издательская коллекция ЭБС Издательства «Лань», Республиканская межвузовская электронная библиотека);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Вовлечение 37% обучающихся в НИД «Обучение через исследования»;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 «Вестник </a:t>
            </a:r>
            <a:r>
              <a:rPr lang="ru-RU" sz="6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 включённый в перечень изданий ККСОН МОН РК;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Студенческий электронный журнал «</a:t>
            </a:r>
            <a:r>
              <a:rPr lang="en-US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ISJM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на английском языке;</a:t>
            </a:r>
          </a:p>
          <a:p>
            <a:pPr marL="263525" indent="-263525" algn="just">
              <a:buClr>
                <a:srgbClr val="CC0000"/>
              </a:buClr>
              <a:defRPr/>
            </a:pP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 </a:t>
            </a:r>
            <a:r>
              <a:rPr lang="en-US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«Central Asian Journal of Medical Science and Education»</a:t>
            </a:r>
            <a:r>
              <a:rPr lang="ru-RU" sz="6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английском языке.</a:t>
            </a:r>
            <a:endParaRPr lang="ru-RU" sz="6400" dirty="0" smtClean="0"/>
          </a:p>
          <a:p>
            <a:pPr>
              <a:buNone/>
            </a:pP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165079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SWOT -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073427"/>
          </a:xfrm>
        </p:spPr>
        <p:txBody>
          <a:bodyPr>
            <a:normAutofit fontScale="25000" lnSpcReduction="20000"/>
          </a:bodyPr>
          <a:lstStyle/>
          <a:p>
            <a:pPr marL="449263" indent="-449263">
              <a:buClr>
                <a:srgbClr val="CC0000"/>
              </a:buClr>
              <a:buNone/>
              <a:defRPr/>
            </a:pPr>
            <a:r>
              <a:rPr lang="ru-RU" sz="64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СЛАБЫЕ СТОРОНЫ (</a:t>
            </a:r>
            <a:r>
              <a:rPr lang="ru-RU" sz="6400" b="1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Weaknesses</a:t>
            </a:r>
            <a:r>
              <a:rPr lang="ru-RU" sz="64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недостаточное финансирование со стороны МЗ РК, МОН РК по приоритетным направлениям медицинской деятельности;</a:t>
            </a:r>
          </a:p>
          <a:p>
            <a:pPr lvl="0" algn="just"/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низкий объем финансирования со стороны коммерческих организаций, частных фондов, международных грантов;</a:t>
            </a:r>
          </a:p>
          <a:p>
            <a:pPr lvl="0" algn="just"/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недостаточная конкурентоспособность и малая </a:t>
            </a:r>
            <a:r>
              <a:rPr lang="ru-RU" sz="7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востребованность</a:t>
            </a: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результатов научных разработок вуза;</a:t>
            </a:r>
          </a:p>
          <a:p>
            <a:pPr lvl="0" algn="just"/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низкий процент </a:t>
            </a: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фундаментальных </a:t>
            </a: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исследований в области медицины;</a:t>
            </a:r>
          </a:p>
          <a:p>
            <a:pPr lvl="0" algn="just"/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отсутствие механизмов трансферта и коммерциализации научных результатов;</a:t>
            </a:r>
          </a:p>
          <a:p>
            <a:pPr lvl="0" algn="just"/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недостаточная доля интеграции в международное пространство ППС и обучающихся.</a:t>
            </a:r>
          </a:p>
          <a:p>
            <a:pPr lvl="0" algn="just">
              <a:buClr>
                <a:srgbClr val="CC0000"/>
              </a:buClr>
              <a:defRPr/>
            </a:pP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недостаточная интеграция медицинского образования, науки и практики; </a:t>
            </a:r>
          </a:p>
          <a:p>
            <a:pPr algn="just">
              <a:buClr>
                <a:srgbClr val="CC0000"/>
              </a:buClr>
              <a:defRPr/>
            </a:pP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недостаточный  удельный вес сотрудников вуза со знанием английского языка;</a:t>
            </a:r>
          </a:p>
          <a:p>
            <a:pPr lvl="0" algn="just">
              <a:buClr>
                <a:srgbClr val="CC0000"/>
              </a:buClr>
              <a:defRPr/>
            </a:pP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недостаточный уровень </a:t>
            </a:r>
            <a:r>
              <a:rPr lang="ru-RU" sz="7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публикуемости</a:t>
            </a: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сотрудников университета в зарубежных журналах;</a:t>
            </a:r>
          </a:p>
          <a:p>
            <a:pPr lvl="0" algn="just">
              <a:buClr>
                <a:srgbClr val="CC0000"/>
              </a:buClr>
              <a:defRPr/>
            </a:pP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низкий уровень цитируемости сотрудников </a:t>
            </a:r>
            <a:r>
              <a:rPr lang="ru-RU" sz="72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зарубежных журналах;</a:t>
            </a:r>
          </a:p>
          <a:p>
            <a:pPr lvl="0" algn="just">
              <a:buClr>
                <a:srgbClr val="CC0000"/>
              </a:buClr>
              <a:defRPr/>
            </a:pP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недостаточное количество и слабое качество составления проектов и заявок;</a:t>
            </a:r>
          </a:p>
          <a:p>
            <a:pPr algn="just">
              <a:buClr>
                <a:srgbClr val="CC0000"/>
              </a:buClr>
              <a:defRPr/>
            </a:pPr>
            <a:r>
              <a:rPr lang="ru-RU" sz="72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недостаточный уровень привлечения специалистов практического здравоохранения в научные исследования и разработки.</a:t>
            </a:r>
          </a:p>
          <a:p>
            <a:pPr>
              <a:buFont typeface="Arial" pitchFamily="34" charset="0"/>
              <a:buNone/>
            </a:pPr>
            <a:endParaRPr lang="ru-RU" sz="6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98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SWOT -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Autofit/>
          </a:bodyPr>
          <a:lstStyle/>
          <a:p>
            <a:pPr marL="449263" indent="-449263" algn="just">
              <a:buClr>
                <a:srgbClr val="CC0000"/>
              </a:buClr>
              <a:buNone/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(</a:t>
            </a:r>
            <a:r>
              <a:rPr lang="ru-RU" sz="1600" b="1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Opportunities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49263" indent="-449263" algn="just">
              <a:buClr>
                <a:srgbClr val="CC0000"/>
              </a:buClr>
              <a:buNone/>
              <a:defRPr/>
            </a:pPr>
            <a:endParaRPr lang="ru-RU" sz="1600" b="1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Clr>
                <a:srgbClr val="CC0000"/>
              </a:buClr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Стратегии развития страны, отрасли, Государственных программ развития науки, здравоохранения, обеспеченных финансовыми ресурсами;</a:t>
            </a:r>
          </a:p>
          <a:p>
            <a:pPr lvl="0" algn="just">
              <a:lnSpc>
                <a:spcPct val="80000"/>
              </a:lnSpc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активное участие в конкурсах на финансирование научных исследований из различных источников: государственных, частных, международных и пр.;</a:t>
            </a:r>
          </a:p>
          <a:p>
            <a:pPr lvl="0" algn="just">
              <a:lnSpc>
                <a:spcPct val="80000"/>
              </a:lnSpc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подготовка высококвалифицированных кадров на базе международных и отечественных центров и лабораторий;</a:t>
            </a:r>
          </a:p>
          <a:p>
            <a:pPr algn="just">
              <a:lnSpc>
                <a:spcPct val="80000"/>
              </a:lnSpc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стратегических научных кластеров и инновационных консорциумов с научными центрами, клиниками и т.п., в том числе с международными;</a:t>
            </a:r>
          </a:p>
          <a:p>
            <a:pPr lvl="0" algn="just">
              <a:lnSpc>
                <a:spcPct val="80000"/>
              </a:lnSpc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приобретения автономии для </a:t>
            </a:r>
            <a:r>
              <a:rPr lang="ru-RU" sz="20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80000"/>
              </a:lnSpc>
              <a:buClr>
                <a:srgbClr val="CC0000"/>
              </a:buClr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наличие свободного рынка для научных инноваций;</a:t>
            </a:r>
          </a:p>
          <a:p>
            <a:pPr algn="just">
              <a:lnSpc>
                <a:spcPct val="80000"/>
              </a:lnSpc>
              <a:buClr>
                <a:srgbClr val="CC0000"/>
              </a:buClr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стремительное обновление информации, связанное с развитием медицинской науки и новых технологий.</a:t>
            </a:r>
            <a:endParaRPr lang="ru-RU" sz="20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SWOT -</a:t>
            </a:r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pPr marL="449263" indent="-449263" algn="just">
              <a:buClr>
                <a:srgbClr val="CC0000"/>
              </a:buClr>
              <a:buNone/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УГРОЗЫ (</a:t>
            </a:r>
            <a:r>
              <a:rPr lang="ru-RU" sz="1600" b="1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Threats</a:t>
            </a:r>
            <a:r>
              <a:rPr lang="ru-RU" sz="1600" b="1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49263" lvl="0" indent="-449263" algn="just">
              <a:buClr>
                <a:srgbClr val="CC0000"/>
              </a:buClr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финансирования научных исследований со стороны государства; </a:t>
            </a:r>
          </a:p>
          <a:p>
            <a:pPr marL="449263" lvl="0" indent="-449263" algn="just">
              <a:buClr>
                <a:srgbClr val="CC0000"/>
              </a:buClr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снижение финансирования научных исследований из других источников;</a:t>
            </a:r>
          </a:p>
          <a:p>
            <a:pPr marL="449263" indent="-449263" algn="just">
              <a:buClr>
                <a:srgbClr val="CC0000"/>
              </a:buClr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Высокая загруженность ППС, не позволяющая в полной мере проводить НИР</a:t>
            </a:r>
          </a:p>
          <a:p>
            <a:pPr marL="449263" indent="-449263" algn="just">
              <a:buClr>
                <a:srgbClr val="CC0000"/>
              </a:buClr>
              <a:defRPr/>
            </a:pPr>
            <a:r>
              <a:rPr lang="ru-RU" sz="20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относительно невысокая конкурентоспособность медицинских результатов научно-исследовательской деятельности;</a:t>
            </a:r>
          </a:p>
          <a:p>
            <a:pPr marL="449263" indent="-449263" algn="just">
              <a:buClr>
                <a:srgbClr val="CC0000"/>
              </a:buClr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несовершенство закона о государственных закупках и прерывание договорных обязательств со стороны партнеров.</a:t>
            </a:r>
          </a:p>
          <a:p>
            <a:pPr marL="449263" indent="-449263" algn="just">
              <a:buClr>
                <a:srgbClr val="CC0000"/>
              </a:buClr>
              <a:defRPr/>
            </a:pPr>
            <a:endParaRPr lang="ru-RU" sz="2400" kern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kk-KZ" sz="4800" dirty="0" smtClean="0"/>
          </a:p>
          <a:p>
            <a:pPr marL="0" indent="0" algn="ctr">
              <a:buNone/>
            </a:pPr>
            <a:r>
              <a:rPr lang="kk-KZ" sz="4800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2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Заголовок 5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kk-KZ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процесса</a:t>
            </a:r>
            <a:endParaRPr lang="ru-RU" sz="32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Содержимое 6"/>
          <p:cNvSpPr>
            <a:spLocks noGrp="1"/>
          </p:cNvSpPr>
          <p:nvPr>
            <p:ph idx="1"/>
          </p:nvPr>
        </p:nvSpPr>
        <p:spPr>
          <a:xfrm>
            <a:off x="179512" y="1500188"/>
            <a:ext cx="8507288" cy="4857750"/>
          </a:xfrm>
          <a:ln>
            <a:noFill/>
          </a:ln>
        </p:spPr>
        <p:txBody>
          <a:bodyPr anchor="ctr"/>
          <a:lstStyle/>
          <a:p>
            <a:pPr marL="288000" indent="0" algn="just" eaLnBrk="1" hangingPunct="1"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Планирование, организация и проведение фундаментальных и  прикладных научно-исследовательских работ для получения новых научных данных </a:t>
            </a:r>
          </a:p>
          <a:p>
            <a:pPr algn="just" eaLnBrk="1" hangingPunct="1">
              <a:buFont typeface="Arial" pitchFamily="34" charset="0"/>
              <a:buNone/>
              <a:defRPr/>
            </a:pPr>
            <a:endParaRPr lang="ru-RU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процесса</a:t>
            </a: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734772"/>
              </p:ext>
            </p:extLst>
          </p:nvPr>
        </p:nvGraphicFramePr>
        <p:xfrm>
          <a:off x="0" y="1124744"/>
          <a:ext cx="9144000" cy="66421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131840"/>
                <a:gridCol w="6012160"/>
              </a:tblGrid>
              <a:tr h="698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Владелец процесса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Проректор по 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научной</a:t>
                      </a:r>
                      <a:r>
                        <a:rPr lang="en-US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работе</a:t>
                      </a:r>
                      <a:r>
                        <a:rPr lang="en-US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kk-KZ" sz="1800" b="0" baseline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 инновационным проектам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0691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Входы процесса		</a:t>
                      </a:r>
                    </a:p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			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Стратегический план развития </a:t>
                      </a:r>
                      <a:r>
                        <a:rPr lang="ru-RU" sz="1800" b="0" kern="1200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КазНМУ</a:t>
                      </a:r>
                      <a:r>
                        <a:rPr lang="ru-RU" sz="18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на 2014-2020 годы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Концепция НИР 2014-2016г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Модель университетской науки (2015г)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Планы НИР кафедр и институтов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Научные</a:t>
                      </a:r>
                      <a:r>
                        <a:rPr lang="ru-RU" sz="18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проекты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8961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Выходы процесса 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Патенты, диссертации, публикации, внедрения,  лауреаты</a:t>
                      </a:r>
                      <a:r>
                        <a:rPr lang="ru-RU" sz="18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и призеры конференций и конкурсов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28485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Организационные ресурсы процесса и структуры </a:t>
                      </a:r>
                      <a:r>
                        <a:rPr lang="kk-KZ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(персонал)</a:t>
                      </a:r>
                    </a:p>
                    <a:p>
                      <a:endParaRPr lang="kk-KZ" sz="1800" b="0" dirty="0" smtClean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  <a:p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Научные сотрудники,</a:t>
                      </a:r>
                      <a:r>
                        <a:rPr lang="ru-RU" sz="1800" b="0" baseline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Научно-педагогические кадры, магистранты, докторанты, студенты, </a:t>
                      </a: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/>
                        </a:rPr>
                        <a:t>в</a:t>
                      </a:r>
                      <a:r>
                        <a:rPr lang="ru-RU" sz="1800" b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Calibri"/>
                          <a:cs typeface="Times New Roman"/>
                        </a:rPr>
                        <a:t>спомогательный и технический персонал, Ученый Совет, Научный Совет, ЛЭК, Научные комитеты, Экспертная комиссия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3822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Инфраструктура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kk-KZ" sz="1800" b="0" kern="120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НИИФиПМ (ОМиИНИР, НКДЛ, КЭЛ), кафедры,</a:t>
                      </a:r>
                      <a:r>
                        <a:rPr lang="kk-KZ" sz="1800" b="0" kern="1200" baseline="0" dirty="0" smtClean="0">
                          <a:solidFill>
                            <a:srgbClr val="002060"/>
                          </a:solidFill>
                          <a:effectLst/>
                          <a:latin typeface="Bookman Old Style" pitchFamily="18" charset="0"/>
                          <a:ea typeface="+mn-ea"/>
                          <a:cs typeface="Times New Roman" pitchFamily="18" charset="0"/>
                        </a:rPr>
                        <a:t> институты, научно-лабораторное оборудование.</a:t>
                      </a:r>
                      <a:endParaRPr lang="ru-RU" sz="1800" b="0" dirty="0">
                        <a:solidFill>
                          <a:srgbClr val="002060"/>
                        </a:solidFill>
                        <a:effectLst/>
                        <a:latin typeface="Bookman Old Style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Заголовок 5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Управляющие воздействия на процесс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8352928" cy="297979"/>
          </a:xfrm>
        </p:spPr>
        <p:txBody>
          <a:bodyPr>
            <a:noAutofit/>
          </a:bodyPr>
          <a:lstStyle/>
          <a:p>
            <a:pPr algn="ctr" eaLnBrk="1" hangingPunct="1">
              <a:buClr>
                <a:srgbClr val="CC0000"/>
              </a:buClr>
              <a:buFont typeface="Arial" pitchFamily="34" charset="0"/>
              <a:buNone/>
              <a:defRPr/>
            </a:pPr>
            <a:r>
              <a:rPr lang="ru-RU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Внешние нормативные документы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125" name="Содержимое 9"/>
          <p:cNvSpPr>
            <a:spLocks noGrp="1"/>
          </p:cNvSpPr>
          <p:nvPr>
            <p:ph sz="half" idx="2"/>
          </p:nvPr>
        </p:nvSpPr>
        <p:spPr>
          <a:xfrm>
            <a:off x="179512" y="1340768"/>
            <a:ext cx="8964488" cy="5302920"/>
          </a:xfrm>
        </p:spPr>
        <p:txBody>
          <a:bodyPr>
            <a:normAutofit/>
          </a:bodyPr>
          <a:lstStyle/>
          <a:p>
            <a:pPr marL="269875" indent="-269875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Закон Республики Казахстан от  18 февраля 2011 года «О науке» (с внесенными изменениями от 31.10.2015г);</a:t>
            </a:r>
          </a:p>
          <a:p>
            <a:pPr marL="269875" indent="-269875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Закон Республики Казахстан "Об образовании" от 27 июля 2007 года № 319-III ЗРК  (с внесенными изменениями от 21.07.2015г);</a:t>
            </a:r>
          </a:p>
          <a:p>
            <a:pPr marL="269875" indent="-269875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ГОСО РК-5.03.014-2006 «У</a:t>
            </a:r>
            <a:r>
              <a:rPr lang="kk-KZ" sz="2000" kern="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чебные и научные лаборатории вузов»;</a:t>
            </a:r>
            <a:endParaRPr lang="ru-RU" sz="2000" kern="0" dirty="0" smtClean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269875" indent="-269875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ГОСО РК 5.03.011 – 2006 «Научно-исследовательская работа в высших учебных заведениях»;</a:t>
            </a:r>
          </a:p>
          <a:p>
            <a:pPr marL="269875" indent="-269875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СТ РК ИСО 15189-2008 – Лаборатории медицинские. Специфические требования к качеству и компетенции.  </a:t>
            </a:r>
          </a:p>
          <a:p>
            <a:pPr marL="269875" indent="-269875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000" kern="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Приказ Министра образования и науки Республики Казахстан от 19 мая 2011 года № 202 </a:t>
            </a:r>
            <a:r>
              <a:rPr lang="ru-RU" sz="2000" u="sng" kern="0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  <a:hlinkClick r:id="rId3" tooltip="Opens internal link in current window"/>
              </a:rPr>
              <a:t> Об утверждении Типового положения о консультативно-совещательном органе научной организации</a:t>
            </a:r>
            <a:endParaRPr lang="ru-RU" sz="2000" u="sng" kern="0" dirty="0" smtClean="0">
              <a:solidFill>
                <a:schemeClr val="tx2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Управляющие воздействия на процесс</a:t>
            </a:r>
            <a:r>
              <a:rPr lang="ru-RU" sz="3200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Внешние нормативные документы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69875" indent="-269875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400" kern="0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Санитарные правила по устройству, оборудованию и содержанию </a:t>
            </a:r>
            <a:r>
              <a:rPr lang="ru-RU" sz="2400" kern="0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экспериментально-биологических клиник (вивариев) № 8.01.004.97 (утверждены Главным государственным санитарным врачом Республики Казахстан 19 августа 1997 года)</a:t>
            </a:r>
          </a:p>
          <a:p>
            <a:pPr marL="269875" indent="-269875"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ru-RU" sz="2400" kern="0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Санитарные правила «Санитарно-эпидемиологические требования к лабораториям», 2012 г.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Государственные стандарты РК «Надлежащая клиническая практика» и «Надлежащая лабораторная практика» (№575 от 29 декабря 2006г);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«Правила проведения доклинических исследований, медико-биологических экспериментов и клинических испытаний в РК» (№422 от 25.05.2007г);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«Правила проведения клинических исследований и (или) испытаний фармакологических и лекарственных средств,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ИМНиМТ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» (№744 от 19.11.2009г)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70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Заголовок 5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882352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Управляющие воздействия на процесс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251520" y="1785938"/>
            <a:ext cx="8749605" cy="4857750"/>
          </a:xfrm>
        </p:spPr>
        <p:txBody>
          <a:bodyPr/>
          <a:lstStyle/>
          <a:p>
            <a:pPr marL="269875" indent="-269875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rgbClr val="00206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Документированные процедуры качества СМК </a:t>
            </a:r>
            <a:r>
              <a:rPr lang="ru-RU" kern="0" dirty="0" err="1" smtClean="0">
                <a:solidFill>
                  <a:srgbClr val="00206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КазНМУ</a:t>
            </a:r>
            <a:r>
              <a:rPr lang="ru-RU" kern="0" dirty="0" smtClean="0">
                <a:solidFill>
                  <a:srgbClr val="00206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им. С.Д. </a:t>
            </a:r>
            <a:r>
              <a:rPr lang="ru-RU" kern="0" dirty="0" err="1" smtClean="0">
                <a:solidFill>
                  <a:srgbClr val="00206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Асфендиярова</a:t>
            </a:r>
            <a:r>
              <a:rPr lang="ru-RU" kern="0" dirty="0" smtClean="0">
                <a:solidFill>
                  <a:srgbClr val="00206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; </a:t>
            </a:r>
            <a:endParaRPr lang="ru-RU" kern="0" dirty="0" smtClean="0">
              <a:solidFill>
                <a:srgbClr val="002060"/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marL="269875" indent="-269875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Положения </a:t>
            </a:r>
            <a:r>
              <a:rPr lang="kk-KZ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о</a:t>
            </a:r>
            <a:r>
              <a:rPr lang="ru-RU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 структурных подразделениях </a:t>
            </a:r>
            <a:r>
              <a:rPr lang="ru-RU" kern="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КазНМУ</a:t>
            </a:r>
            <a:r>
              <a:rPr lang="ru-RU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;</a:t>
            </a:r>
            <a:endParaRPr lang="ru-RU" kern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marL="269875" indent="-269875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Должностные инструкции  </a:t>
            </a:r>
            <a:r>
              <a:rPr lang="ru-RU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сотрудников; </a:t>
            </a:r>
            <a:endParaRPr lang="ru-RU" kern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marL="269875" indent="-269875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Положение о Научном совете, </a:t>
            </a:r>
            <a:r>
              <a:rPr lang="ru-RU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2014;</a:t>
            </a:r>
            <a:endParaRPr lang="ru-RU" kern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marL="269875" indent="-269875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Положение о Локальной этической </a:t>
            </a:r>
            <a:r>
              <a:rPr lang="ru-RU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комиссии;</a:t>
            </a:r>
            <a:endParaRPr lang="ru-RU" kern="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marL="269875" indent="-269875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Положение о </a:t>
            </a:r>
            <a:r>
              <a:rPr lang="ru-RU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Научных </a:t>
            </a:r>
            <a:r>
              <a:rPr lang="ru-RU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комитетах;</a:t>
            </a:r>
            <a:endParaRPr lang="ru-RU" kern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marL="269875" indent="-269875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Положение о </a:t>
            </a:r>
            <a:r>
              <a:rPr lang="ru-RU" kern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rPr>
              <a:t>НИРС.</a:t>
            </a:r>
            <a:endParaRPr lang="ru-RU" kern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 marL="269875" indent="-269875" algn="just">
              <a:buClr>
                <a:srgbClr val="CC0000"/>
              </a:buClr>
              <a:buFont typeface="Arial" pitchFamily="34" charset="0"/>
              <a:buChar char="•"/>
              <a:defRPr/>
            </a:pPr>
            <a:endParaRPr lang="ru-RU" kern="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ＭＳ Ｐゴシック" charset="-128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2" name="Текст 8"/>
          <p:cNvSpPr txBox="1">
            <a:spLocks/>
          </p:cNvSpPr>
          <p:nvPr/>
        </p:nvSpPr>
        <p:spPr bwMode="gray">
          <a:xfrm>
            <a:off x="251520" y="1052736"/>
            <a:ext cx="835426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Внутренние нормативные документы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Заголовок 5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76584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Виды деятельности в процессе</a:t>
            </a:r>
          </a:p>
        </p:txBody>
      </p:sp>
      <p:sp>
        <p:nvSpPr>
          <p:cNvPr id="6149" name="Содержимое 8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616624"/>
          </a:xfrm>
        </p:spPr>
        <p:txBody>
          <a:bodyPr>
            <a:normAutofit fontScale="85000" lnSpcReduction="20000"/>
          </a:bodyPr>
          <a:lstStyle/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планирование и утверждение НИР;</a:t>
            </a:r>
          </a:p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конкурсах на госзаказ по НТП, поиск грантов;</a:t>
            </a:r>
          </a:p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патентно-информационный поиск;</a:t>
            </a:r>
          </a:p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научного исследования; </a:t>
            </a:r>
          </a:p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внедрение результатов НИР в практическое   здравоохранение и учебный процесс; </a:t>
            </a:r>
          </a:p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результатов НИР в виде патентов, диссертаций, отчетов, публикаций, докладов на конференциях;  </a:t>
            </a:r>
          </a:p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защита результатов НИР (защита диссертаций); </a:t>
            </a:r>
          </a:p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сотрудников новым методикам по НИР;</a:t>
            </a:r>
          </a:p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вовлечение обучающихся в НИРС: участие конкурсах, конференциях;</a:t>
            </a:r>
          </a:p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научные стажировки обучающихся; </a:t>
            </a:r>
          </a:p>
          <a:p>
            <a:pPr marL="449263" indent="-4492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8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мониторинг, анализ и улучшение. 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5034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Заголовок 5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909861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Критерии результативности процесса:</a:t>
            </a:r>
          </a:p>
        </p:txBody>
      </p:sp>
      <p:sp>
        <p:nvSpPr>
          <p:cNvPr id="6149" name="Содержимое 8"/>
          <p:cNvSpPr>
            <a:spLocks noGrp="1"/>
          </p:cNvSpPr>
          <p:nvPr>
            <p:ph idx="1"/>
          </p:nvPr>
        </p:nvSpPr>
        <p:spPr>
          <a:xfrm>
            <a:off x="251520" y="1000125"/>
            <a:ext cx="8640960" cy="5715023"/>
          </a:xfrm>
        </p:spPr>
        <p:txBody>
          <a:bodyPr>
            <a:noAutofit/>
          </a:bodyPr>
          <a:lstStyle/>
          <a:p>
            <a:pPr marL="539750" indent="-3603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Выполнение планов НИР</a:t>
            </a:r>
          </a:p>
          <a:p>
            <a:pPr marL="539750" indent="-3603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поданных заявок НТП, проектов</a:t>
            </a:r>
          </a:p>
          <a:p>
            <a:pPr marL="539750" indent="-360363" algn="just"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привлеченных научных грантов</a:t>
            </a:r>
          </a:p>
          <a:p>
            <a:pPr marL="539750" indent="-3603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выполняемых НТП, проектов</a:t>
            </a:r>
          </a:p>
          <a:p>
            <a:pPr marL="539750" indent="-360363" algn="just"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Общая сумма привлеченных на НИР средств (млн.тенге)</a:t>
            </a:r>
          </a:p>
          <a:p>
            <a:pPr marL="539750" indent="-360363" algn="just"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ППС и сотрудников, вовлеченных в ВНК</a:t>
            </a:r>
          </a:p>
          <a:p>
            <a:pPr marL="539750" indent="-360363" algn="just"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ППС с ученой степенью</a:t>
            </a:r>
          </a:p>
          <a:p>
            <a:pPr marL="539750" indent="-3603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внедрений в практику</a:t>
            </a:r>
          </a:p>
          <a:p>
            <a:pPr marL="539750" indent="-360363" algn="just"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патентов</a:t>
            </a:r>
          </a:p>
          <a:p>
            <a:pPr marL="539750" indent="-360363" algn="just"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изданных монографий</a:t>
            </a:r>
          </a:p>
          <a:p>
            <a:pPr marL="539750" indent="-360363" algn="just"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научных публикаций в рецензируемых зарубежных научных изданиях</a:t>
            </a:r>
          </a:p>
        </p:txBody>
      </p:sp>
    </p:spTree>
    <p:extLst>
      <p:ext uri="{BB962C8B-B14F-4D97-AF65-F5344CB8AC3E}">
        <p14:creationId xmlns:p14="http://schemas.microsoft.com/office/powerpoint/2010/main" val="5981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Заголовок 5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909861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Критерии результативности процесса:</a:t>
            </a:r>
          </a:p>
        </p:txBody>
      </p:sp>
      <p:sp>
        <p:nvSpPr>
          <p:cNvPr id="6149" name="Содержимое 8"/>
          <p:cNvSpPr>
            <a:spLocks noGrp="1"/>
          </p:cNvSpPr>
          <p:nvPr>
            <p:ph idx="1"/>
          </p:nvPr>
        </p:nvSpPr>
        <p:spPr>
          <a:xfrm>
            <a:off x="251520" y="1071546"/>
            <a:ext cx="8640960" cy="5500726"/>
          </a:xfrm>
        </p:spPr>
        <p:txBody>
          <a:bodyPr>
            <a:normAutofit/>
          </a:bodyPr>
          <a:lstStyle/>
          <a:p>
            <a:pPr marL="539750" indent="-360363" algn="just"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Цитируемость сотрудников</a:t>
            </a:r>
          </a:p>
          <a:p>
            <a:pPr marL="539750" indent="-360363" algn="just"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2400" kern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Хирша</a:t>
            </a: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сотрудников</a:t>
            </a:r>
          </a:p>
          <a:p>
            <a:pPr marL="539750" indent="-360363" algn="just">
              <a:buClr>
                <a:srgbClr val="CC0000"/>
              </a:buClr>
              <a:defRPr/>
            </a:pPr>
            <a:r>
              <a:rPr lang="kk-KZ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научных конференций,  в которых принимали участие сотрудники КазНМУ</a:t>
            </a:r>
            <a:endParaRPr lang="ru-RU" sz="240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9750" indent="-360363" algn="just"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проведенных научных конференций</a:t>
            </a:r>
          </a:p>
          <a:p>
            <a:pPr marL="539750" indent="-360363" algn="just"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проведенных обучающих семинаров по менеджменту научных исследований</a:t>
            </a:r>
          </a:p>
          <a:p>
            <a:pPr marL="539750" indent="-360363" algn="just">
              <a:lnSpc>
                <a:spcPct val="90000"/>
              </a:lnSpc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Доля студентов, вовлеченных в НИР и НИРС</a:t>
            </a:r>
          </a:p>
          <a:p>
            <a:pPr marL="539750" indent="-360363" algn="just">
              <a:lnSpc>
                <a:spcPct val="90000"/>
              </a:lnSpc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Число победителей международных и республиканских научных конкурсов</a:t>
            </a:r>
          </a:p>
          <a:p>
            <a:pPr marL="539750" indent="-360363" algn="just">
              <a:lnSpc>
                <a:spcPct val="90000"/>
              </a:lnSpc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обучающихся, привлеченных во ВНК</a:t>
            </a:r>
          </a:p>
          <a:p>
            <a:pPr marL="539750" indent="-360363" algn="just">
              <a:lnSpc>
                <a:spcPct val="90000"/>
              </a:lnSpc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 удовлетворенности научных сотрудников, ППС (%)</a:t>
            </a:r>
          </a:p>
          <a:p>
            <a:pPr marL="539750" indent="-360363" algn="just">
              <a:lnSpc>
                <a:spcPct val="90000"/>
              </a:lnSpc>
              <a:buClr>
                <a:srgbClr val="CC0000"/>
              </a:buClr>
              <a:defRPr/>
            </a:pPr>
            <a:r>
              <a:rPr lang="ru-RU" sz="24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Индекс удовлетворенности обучающихся (%)</a:t>
            </a:r>
          </a:p>
        </p:txBody>
      </p:sp>
    </p:spTree>
    <p:extLst>
      <p:ext uri="{BB962C8B-B14F-4D97-AF65-F5344CB8AC3E}">
        <p14:creationId xmlns:p14="http://schemas.microsoft.com/office/powerpoint/2010/main" val="205126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1302</Words>
  <Application>Microsoft Office PowerPoint</Application>
  <PresentationFormat>Экран (4:3)</PresentationFormat>
  <Paragraphs>258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Внутренний аудитор Сатбаева Э.М.</vt:lpstr>
      <vt:lpstr>Цель процесса</vt:lpstr>
      <vt:lpstr>Основные характеристики процесса</vt:lpstr>
      <vt:lpstr>Управляющие воздействия на процесс</vt:lpstr>
      <vt:lpstr>Управляющие воздействия на процесс Внешние нормативные документы</vt:lpstr>
      <vt:lpstr>Управляющие воздействия на процесс</vt:lpstr>
      <vt:lpstr>Виды деятельности в процессе</vt:lpstr>
      <vt:lpstr>Критерии результативности процесса:</vt:lpstr>
      <vt:lpstr>Критерии результативности процесса:</vt:lpstr>
      <vt:lpstr>   Показатели научно-исследовательского процесса   </vt:lpstr>
      <vt:lpstr>   Показатели научно-исследовательского процесса   </vt:lpstr>
      <vt:lpstr>Показатели научно-исследовательского процесса  </vt:lpstr>
      <vt:lpstr>Структурные подразделения, проходившие внутренний аудит по научно-исследовательской деятельности в 2015-2016 гг</vt:lpstr>
      <vt:lpstr>Результаты аудита</vt:lpstr>
      <vt:lpstr>SWOT -анализ</vt:lpstr>
      <vt:lpstr>SWOT -анализ</vt:lpstr>
      <vt:lpstr>SWOT -анализ</vt:lpstr>
      <vt:lpstr>SWOT -анализ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Шолпан</dc:creator>
  <cp:lastModifiedBy>user</cp:lastModifiedBy>
  <cp:revision>120</cp:revision>
  <cp:lastPrinted>2017-05-11T04:38:38Z</cp:lastPrinted>
  <dcterms:created xsi:type="dcterms:W3CDTF">2015-05-12T13:54:13Z</dcterms:created>
  <dcterms:modified xsi:type="dcterms:W3CDTF">2017-06-02T03:50:09Z</dcterms:modified>
</cp:coreProperties>
</file>