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84" r:id="rId5"/>
    <p:sldId id="259" r:id="rId6"/>
    <p:sldId id="260" r:id="rId7"/>
    <p:sldId id="262" r:id="rId8"/>
    <p:sldId id="263" r:id="rId9"/>
    <p:sldId id="264" r:id="rId10"/>
    <p:sldId id="285" r:id="rId11"/>
    <p:sldId id="268" r:id="rId12"/>
    <p:sldId id="269" r:id="rId13"/>
    <p:sldId id="282" r:id="rId14"/>
    <p:sldId id="283" r:id="rId15"/>
    <p:sldId id="270" r:id="rId16"/>
    <p:sldId id="271" r:id="rId17"/>
    <p:sldId id="272" r:id="rId18"/>
    <p:sldId id="273" r:id="rId19"/>
    <p:sldId id="274" r:id="rId20"/>
    <p:sldId id="275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8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A81BA-D5D6-47CF-B607-58B7085B56FF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A3F0D-2CFD-4031-92C7-E62CA48BA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69D7E-92C3-47F9-9054-86AB51FAA178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03006-65D2-4F3F-9BC4-786ACBA92E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0A70-7316-4459-9A9F-3579FB87D9B6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6925-C8C5-4AE5-BB8B-3647BEA59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0A70-7316-4459-9A9F-3579FB87D9B6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6925-C8C5-4AE5-BB8B-3647BEA59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0A70-7316-4459-9A9F-3579FB87D9B6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6925-C8C5-4AE5-BB8B-3647BEA59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0A70-7316-4459-9A9F-3579FB87D9B6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6925-C8C5-4AE5-BB8B-3647BEA59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0A70-7316-4459-9A9F-3579FB87D9B6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6925-C8C5-4AE5-BB8B-3647BEA59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0A70-7316-4459-9A9F-3579FB87D9B6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6925-C8C5-4AE5-BB8B-3647BEA59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0A70-7316-4459-9A9F-3579FB87D9B6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6925-C8C5-4AE5-BB8B-3647BEA59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0A70-7316-4459-9A9F-3579FB87D9B6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6925-C8C5-4AE5-BB8B-3647BEA59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0A70-7316-4459-9A9F-3579FB87D9B6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6925-C8C5-4AE5-BB8B-3647BEA59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0A70-7316-4459-9A9F-3579FB87D9B6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6925-C8C5-4AE5-BB8B-3647BEA59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0A70-7316-4459-9A9F-3579FB87D9B6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6925-C8C5-4AE5-BB8B-3647BEA59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50A70-7316-4459-9A9F-3579FB87D9B6}" type="datetimeFigureOut">
              <a:rPr lang="ru-RU" smtClean="0"/>
              <a:pPr/>
              <a:t>31.03.2017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D6925-C8C5-4AE5-BB8B-3647BEA59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757483"/>
            <a:ext cx="8501122" cy="1100145"/>
          </a:xfrm>
        </p:spPr>
        <p:txBody>
          <a:bodyPr>
            <a:noAutofit/>
          </a:bodyPr>
          <a:lstStyle/>
          <a:p>
            <a:r>
              <a:rPr lang="ru-RU" sz="3000" dirty="0" smtClean="0"/>
              <a:t>СПОРТИВНАЯ МЕДИЦИНА И ГИГИЕНА ФИЗИЧЕСКОЙ КУЛЬТУРЫ</a:t>
            </a: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43500" y="4572008"/>
            <a:ext cx="3771904" cy="1752600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Зав. кафедрой спортивной медицины, доктор медицинских наук, профессор Касымова Г.П.   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214546" y="571480"/>
            <a:ext cx="4972040" cy="428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</a:pP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Modernizing Health Education in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Universities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9" name="Рисунок 8" descr="logo_ModeH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6929" y="428604"/>
            <a:ext cx="2141931" cy="642942"/>
          </a:xfrm>
          <a:prstGeom prst="rect">
            <a:avLst/>
          </a:prstGeom>
        </p:spPr>
      </p:pic>
      <p:sp>
        <p:nvSpPr>
          <p:cNvPr id="10" name="Подзаголовок 2"/>
          <p:cNvSpPr txBox="1">
            <a:spLocks/>
          </p:cNvSpPr>
          <p:nvPr/>
        </p:nvSpPr>
        <p:spPr>
          <a:xfrm>
            <a:off x="571472" y="1142984"/>
            <a:ext cx="7929618" cy="642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Казахский Национальный Медицинский Университет имени </a:t>
            </a:r>
          </a:p>
          <a:p>
            <a:pPr lvl="0" algn="ctr">
              <a:spcBef>
                <a:spcPct val="20000"/>
              </a:spcBef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С.Д. Асфендиярова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2143108" y="6357958"/>
            <a:ext cx="4972040" cy="428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Ташкент, 4-5 апреля 2017 год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" name="Рисунок 13" descr="флаг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0094" y="0"/>
            <a:ext cx="1903906" cy="1071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428992" y="285728"/>
            <a:ext cx="5500726" cy="607223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Самостоятельная работа студента: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в малых группах, дискуссии, презентации, обратная связь, организация научно-практических конференций, проведение процедур массажа, лечебной гимнастики, физиотерапевтических процедур,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тейпирования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работа в малых группах, работа с учебно-научной литературой и контрольно-измерительными средствами, написание историй болезни, подготовка презентаций, закрепление навыков в учебно-клиническом центре на фантомах и муляжах, формирование портфолио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Рисунок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285860"/>
            <a:ext cx="2328672" cy="4126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572560" cy="535785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Рабочий план проекта </a:t>
            </a:r>
            <a:r>
              <a:rPr lang="en-US" sz="2000" dirty="0" smtClean="0"/>
              <a:t>Mode-HED Erasmus+</a:t>
            </a: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Специальность «Спортивная медицина и гигиена физической культуры»</a:t>
            </a:r>
            <a:endParaRPr lang="ru-RU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285862"/>
          <a:ext cx="8215368" cy="43948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3842"/>
                <a:gridCol w="2053842"/>
                <a:gridCol w="2053842"/>
                <a:gridCol w="2053842"/>
              </a:tblGrid>
              <a:tr h="833443">
                <a:tc>
                  <a:txBody>
                    <a:bodyPr/>
                    <a:lstStyle/>
                    <a:p>
                      <a:r>
                        <a:rPr lang="ru-RU" dirty="0" smtClean="0"/>
                        <a:t> Наименование мероприятий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 начала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период выполнения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endParaRPr lang="ru-RU" dirty="0"/>
                    </a:p>
                  </a:txBody>
                  <a:tcPr/>
                </a:tc>
              </a:tr>
              <a:tr h="37148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1666886">
                <a:tc>
                  <a:txBody>
                    <a:bodyPr/>
                    <a:lstStyle/>
                    <a:p>
                      <a:r>
                        <a:rPr lang="ru-RU" dirty="0" smtClean="0"/>
                        <a:t>1.Изучение опыта ЕС по  мобильности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партнеров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Отсутствие ответа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Посещение клиники СМ в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Кошице</a:t>
                      </a:r>
                      <a:r>
                        <a:rPr lang="ru-RU" baseline="0" dirty="0" smtClean="0"/>
                        <a:t>.</a:t>
                      </a:r>
                    </a:p>
                    <a:p>
                      <a:r>
                        <a:rPr lang="ru-RU" baseline="0" dirty="0" smtClean="0"/>
                        <a:t>Посещение </a:t>
                      </a:r>
                      <a:r>
                        <a:rPr lang="ru-RU" dirty="0" smtClean="0"/>
                        <a:t>клиники СМ в</a:t>
                      </a:r>
                      <a:r>
                        <a:rPr lang="ru-RU" baseline="0" dirty="0" smtClean="0"/>
                        <a:t>  Праге.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Принятие опыта по распределению проведения диагностических  тестов</a:t>
                      </a:r>
                      <a:r>
                        <a:rPr lang="ru-RU" baseline="0" dirty="0" smtClean="0"/>
                        <a:t> и функционального тестирования  у  спортсменов.</a:t>
                      </a:r>
                    </a:p>
                    <a:p>
                      <a:r>
                        <a:rPr lang="ru-RU" dirty="0" smtClean="0"/>
                        <a:t>Модернизация  образовательной программы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19" y="142874"/>
          <a:ext cx="8286811" cy="6120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0041"/>
                <a:gridCol w="1723364"/>
                <a:gridCol w="2071703"/>
                <a:gridCol w="2071703"/>
              </a:tblGrid>
              <a:tr h="1000110">
                <a:tc>
                  <a:txBody>
                    <a:bodyPr/>
                    <a:lstStyle/>
                    <a:p>
                      <a:r>
                        <a:rPr lang="ru-RU" dirty="0" smtClean="0"/>
                        <a:t> Наименование мероприятий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 начала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период выполнения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endParaRPr lang="ru-RU" dirty="0"/>
                    </a:p>
                  </a:txBody>
                  <a:tcPr/>
                </a:tc>
              </a:tr>
              <a:tr h="1143008">
                <a:tc>
                  <a:txBody>
                    <a:bodyPr/>
                    <a:lstStyle/>
                    <a:p>
                      <a:r>
                        <a:rPr lang="ru-RU" dirty="0" smtClean="0"/>
                        <a:t>2. Модернизация дисциплины «Спортивная медицина»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Отсутствие образовательной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Разработка и реализация</a:t>
                      </a:r>
                      <a:r>
                        <a:rPr lang="ru-RU" baseline="0" dirty="0" smtClean="0"/>
                        <a:t> образовательной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Прохождение национальной аккредитации </a:t>
                      </a:r>
                      <a:endParaRPr lang="ru-RU" dirty="0"/>
                    </a:p>
                  </a:txBody>
                  <a:tcPr/>
                </a:tc>
              </a:tr>
              <a:tr h="2095507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Совершенствование учебно-методических комплексов на базе модернизированных курсов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УМКД (2010 г.)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УМКД (2016 г.)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Разработка ГОСО  (государственный</a:t>
                      </a:r>
                      <a:r>
                        <a:rPr lang="ru-RU" baseline="0" dirty="0" smtClean="0"/>
                        <a:t> образовательный стандарт обучения</a:t>
                      </a:r>
                      <a:r>
                        <a:rPr lang="ru-RU" dirty="0" smtClean="0"/>
                        <a:t>).</a:t>
                      </a:r>
                    </a:p>
                    <a:p>
                      <a:r>
                        <a:rPr lang="ru-RU" dirty="0" smtClean="0"/>
                        <a:t>2. Разработка и реализация типовой учебной программы</a:t>
                      </a:r>
                    </a:p>
                    <a:p>
                      <a:r>
                        <a:rPr lang="ru-RU" dirty="0" smtClean="0"/>
                        <a:t>3.</a:t>
                      </a:r>
                      <a:r>
                        <a:rPr lang="ru-RU" dirty="0" smtClean="0"/>
                        <a:t> Разработка и реализация  рабочих учебных программ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2" y="142875"/>
          <a:ext cx="8501125" cy="60153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5284"/>
                <a:gridCol w="1538996"/>
                <a:gridCol w="2418423"/>
                <a:gridCol w="2418422"/>
              </a:tblGrid>
              <a:tr h="761723">
                <a:tc>
                  <a:txBody>
                    <a:bodyPr/>
                    <a:lstStyle/>
                    <a:p>
                      <a:r>
                        <a:rPr lang="ru-RU" dirty="0" smtClean="0"/>
                        <a:t> Наименование мероприятий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 начала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период выполнения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endParaRPr lang="ru-RU" dirty="0"/>
                    </a:p>
                  </a:txBody>
                  <a:tcPr/>
                </a:tc>
              </a:tr>
              <a:tr h="27857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 </a:t>
                      </a:r>
                      <a:r>
                        <a:rPr lang="ru-RU" dirty="0" smtClean="0"/>
                        <a:t>Разработка и реализация  </a:t>
                      </a:r>
                      <a:r>
                        <a:rPr lang="ru-RU" dirty="0" err="1" smtClean="0"/>
                        <a:t>силлабусов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5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Разработка и реализация  контрольно-измерительных</a:t>
                      </a:r>
                      <a:r>
                        <a:rPr lang="ru-RU" baseline="0" dirty="0" smtClean="0"/>
                        <a:t> средств (клинические сценарии, тесты </a:t>
                      </a:r>
                      <a:r>
                        <a:rPr lang="en-US" baseline="0" dirty="0" smtClean="0"/>
                        <a:t>MCQ </a:t>
                      </a:r>
                      <a:r>
                        <a:rPr lang="ru-RU" baseline="0" dirty="0" smtClean="0"/>
                        <a:t>и др.)</a:t>
                      </a:r>
                    </a:p>
                    <a:p>
                      <a:r>
                        <a:rPr lang="ru-RU" baseline="0" dirty="0" smtClean="0"/>
                        <a:t>6. </a:t>
                      </a:r>
                      <a:r>
                        <a:rPr lang="ru-RU" dirty="0" smtClean="0"/>
                        <a:t>Разработка портфолио обучающегося</a:t>
                      </a:r>
                    </a:p>
                  </a:txBody>
                  <a:tcPr/>
                </a:tc>
              </a:tr>
              <a:tr h="1596020">
                <a:tc>
                  <a:txBody>
                    <a:bodyPr/>
                    <a:lstStyle/>
                    <a:p>
                      <a:r>
                        <a:rPr lang="ru-RU" dirty="0" smtClean="0"/>
                        <a:t>4. Разработка </a:t>
                      </a:r>
                      <a:r>
                        <a:rPr lang="ru-RU" dirty="0" err="1" smtClean="0"/>
                        <a:t>мультимедийного</a:t>
                      </a:r>
                      <a:r>
                        <a:rPr lang="ru-RU" dirty="0" smtClean="0"/>
                        <a:t> подхода для </a:t>
                      </a:r>
                      <a:r>
                        <a:rPr lang="ru-RU" dirty="0" err="1" smtClean="0"/>
                        <a:t>модернизированых</a:t>
                      </a:r>
                      <a:r>
                        <a:rPr lang="ru-RU" baseline="0" dirty="0" smtClean="0"/>
                        <a:t> курсов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Отсутствие</a:t>
                      </a:r>
                      <a:r>
                        <a:rPr lang="ru-RU" baseline="0" dirty="0" smtClean="0"/>
                        <a:t> опыта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Приобретение опыта по</a:t>
                      </a:r>
                      <a:r>
                        <a:rPr lang="ru-RU" baseline="0" dirty="0" smtClean="0"/>
                        <a:t> разработке и использованию </a:t>
                      </a:r>
                      <a:r>
                        <a:rPr lang="ru-RU" baseline="0" dirty="0" err="1" smtClean="0"/>
                        <a:t>мультимедийных</a:t>
                      </a:r>
                      <a:r>
                        <a:rPr lang="ru-RU" baseline="0" dirty="0" smtClean="0"/>
                        <a:t> комплексов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Подготовка</a:t>
                      </a:r>
                      <a:r>
                        <a:rPr lang="ru-RU" baseline="0" dirty="0" smtClean="0"/>
                        <a:t> образовательных сценариев на основе </a:t>
                      </a:r>
                      <a:r>
                        <a:rPr lang="ru-RU" baseline="0" dirty="0" err="1" smtClean="0"/>
                        <a:t>мультимедийных</a:t>
                      </a:r>
                      <a:r>
                        <a:rPr lang="ru-RU" baseline="0" dirty="0" smtClean="0"/>
                        <a:t>  подходов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42874"/>
          <a:ext cx="8501123" cy="4238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3140"/>
                <a:gridCol w="2107421"/>
                <a:gridCol w="2125281"/>
                <a:gridCol w="2125281"/>
              </a:tblGrid>
              <a:tr h="1000110">
                <a:tc>
                  <a:txBody>
                    <a:bodyPr/>
                    <a:lstStyle/>
                    <a:p>
                      <a:r>
                        <a:rPr lang="ru-RU" dirty="0" smtClean="0"/>
                        <a:t> Наименование мероприятий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 начала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период выполнения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endParaRPr lang="ru-RU" dirty="0"/>
                    </a:p>
                  </a:txBody>
                  <a:tcPr/>
                </a:tc>
              </a:tr>
              <a:tr h="3238515">
                <a:tc>
                  <a:txBody>
                    <a:bodyPr/>
                    <a:lstStyle/>
                    <a:p>
                      <a:r>
                        <a:rPr lang="ru-RU" dirty="0" smtClean="0"/>
                        <a:t>5. Разработка пособий для </a:t>
                      </a:r>
                      <a:r>
                        <a:rPr lang="ru-RU" dirty="0" err="1" smtClean="0"/>
                        <a:t>модернизированых</a:t>
                      </a:r>
                      <a:r>
                        <a:rPr lang="ru-RU" baseline="0" dirty="0" smtClean="0"/>
                        <a:t> курсов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Наличие опыта на основе общепринятых требований образовательного процесса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Опыт стран ЕС и других зарубежных стран по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dirty="0" smtClean="0"/>
                        <a:t>- Формированию пособий;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dirty="0" smtClean="0"/>
                        <a:t>Их </a:t>
                      </a:r>
                      <a:r>
                        <a:rPr lang="ru-RU" dirty="0" err="1" smtClean="0"/>
                        <a:t>целепологание</a:t>
                      </a:r>
                      <a:endParaRPr lang="ru-RU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ru-RU" dirty="0" smtClean="0"/>
                        <a:t>(руководство);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dirty="0" smtClean="0"/>
                        <a:t>Образовательное пространство</a:t>
                      </a:r>
                      <a:r>
                        <a:rPr lang="ru-RU" baseline="0" dirty="0" smtClean="0"/>
                        <a:t>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 smtClean="0"/>
                        <a:t> Контингент обучающихся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Приобретение современных подходов по разработке пособий для </a:t>
                      </a:r>
                      <a:r>
                        <a:rPr lang="ru-RU" dirty="0" err="1" smtClean="0"/>
                        <a:t>модернизированых</a:t>
                      </a:r>
                      <a:r>
                        <a:rPr lang="ru-RU" baseline="0" dirty="0" smtClean="0"/>
                        <a:t> курсов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Ожидаемые</a:t>
            </a:r>
            <a:r>
              <a:rPr lang="ru-RU" dirty="0" smtClean="0"/>
              <a:t>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258204" cy="4811715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Самооценка хода реализации проекта (апробирование в медицинских и немедицинских вузах). Квалификация экспертов.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Контроль качества процесса модернизации и мониторинг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Публикация материалов и информация о проектной деятельности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Делегирование ответственности партнеров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Создание полного пакета модернизированных курсов в медицинских вузах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Внедрение образовательных технологий</a:t>
            </a:r>
            <a:endParaRPr lang="ru-RU" sz="36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Касымова Г. П. Реализация модернизированной образовательной программы по спортивной медицине на примере Универсиады 2017 года. // Международный </a:t>
            </a:r>
            <a:r>
              <a:rPr lang="en-US" sz="2800" dirty="0" smtClean="0"/>
              <a:t>on-line </a:t>
            </a:r>
            <a:r>
              <a:rPr lang="ru-RU" sz="2800" dirty="0" smtClean="0"/>
              <a:t>семинар на портале </a:t>
            </a:r>
            <a:r>
              <a:rPr lang="en-US" sz="2800" dirty="0" smtClean="0"/>
              <a:t>G-global </a:t>
            </a:r>
            <a:r>
              <a:rPr lang="ru-RU" sz="2800" dirty="0" smtClean="0"/>
              <a:t>Казахстан на тему «Роль международного проекта </a:t>
            </a:r>
            <a:r>
              <a:rPr lang="en-US" sz="2800" dirty="0" smtClean="0"/>
              <a:t>Erasmus</a:t>
            </a:r>
            <a:r>
              <a:rPr lang="ru-RU" sz="2800" dirty="0" smtClean="0"/>
              <a:t>+ в модернизации медицинского образования в университетах» в рамках проекта</a:t>
            </a:r>
            <a:r>
              <a:rPr lang="en-US" sz="2800" dirty="0" smtClean="0"/>
              <a:t> Mode-HED Erasmus</a:t>
            </a:r>
            <a:r>
              <a:rPr lang="en-US" sz="2800" dirty="0" smtClean="0"/>
              <a:t>+</a:t>
            </a:r>
            <a:endParaRPr lang="ru-RU" sz="2800" dirty="0" smtClean="0"/>
          </a:p>
          <a:p>
            <a:r>
              <a:rPr lang="ru-RU" sz="2800" dirty="0" smtClean="0"/>
              <a:t>Касымова Г. П</a:t>
            </a:r>
            <a:r>
              <a:rPr lang="ru-RU" sz="2800" dirty="0" smtClean="0"/>
              <a:t>., Маженов С. Т. </a:t>
            </a:r>
            <a:r>
              <a:rPr lang="ru-RU" sz="2800" dirty="0" smtClean="0"/>
              <a:t>Специфика научных исследований в области спортивной медицины в </a:t>
            </a:r>
            <a:r>
              <a:rPr lang="ru-RU" sz="2800" dirty="0" smtClean="0"/>
              <a:t>Казахстане // </a:t>
            </a:r>
            <a:r>
              <a:rPr lang="ru-RU" sz="2800" dirty="0" smtClean="0"/>
              <a:t>Вестник медицинского центра </a:t>
            </a:r>
            <a:r>
              <a:rPr lang="ru-RU" sz="2800" dirty="0" smtClean="0"/>
              <a:t>Управления Делами Президента </a:t>
            </a:r>
            <a:r>
              <a:rPr lang="ru-RU" sz="2800" dirty="0" smtClean="0"/>
              <a:t>Республики </a:t>
            </a:r>
            <a:r>
              <a:rPr lang="ru-RU" sz="2800" dirty="0" smtClean="0"/>
              <a:t>Казахстан. - </a:t>
            </a:r>
            <a:r>
              <a:rPr lang="ru-RU" sz="2800" dirty="0" smtClean="0"/>
              <a:t>г</a:t>
            </a:r>
            <a:r>
              <a:rPr lang="ru-RU" sz="2800" dirty="0" smtClean="0"/>
              <a:t>. Астана,</a:t>
            </a:r>
            <a:r>
              <a:rPr lang="ru-RU" sz="2800" dirty="0" smtClean="0"/>
              <a:t> 2016</a:t>
            </a:r>
            <a:r>
              <a:rPr lang="ru-RU" sz="2800" dirty="0" smtClean="0"/>
              <a:t> 2(63). – С. 160-162.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2"/>
          <p:cNvSpPr txBox="1">
            <a:spLocks/>
          </p:cNvSpPr>
          <p:nvPr/>
        </p:nvSpPr>
        <p:spPr>
          <a:xfrm>
            <a:off x="4500562" y="357166"/>
            <a:ext cx="3786182" cy="1285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/>
          </a:bodyPr>
          <a:lstStyle/>
          <a:p>
            <a:r>
              <a:rPr lang="ru-RU" sz="800" dirty="0" smtClean="0"/>
              <a:t>.</a:t>
            </a:r>
            <a:endParaRPr lang="ru-RU" sz="800" dirty="0"/>
          </a:p>
        </p:txBody>
      </p:sp>
      <p:sp>
        <p:nvSpPr>
          <p:cNvPr id="16" name="Содержимое 15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Касымова Г. П</a:t>
            </a:r>
            <a:r>
              <a:rPr lang="ru-RU" sz="2800" dirty="0" smtClean="0"/>
              <a:t>. Эффективность модульной системы обучения на этапе постдипломной подготовки спортивных врачей // Проблемы биологии в медицине. – Самарканд, 2016, №2.1. – С 65.</a:t>
            </a:r>
          </a:p>
          <a:p>
            <a:r>
              <a:rPr lang="ru-RU" sz="2800" dirty="0" smtClean="0"/>
              <a:t>Касымова Г. П</a:t>
            </a:r>
            <a:r>
              <a:rPr lang="ru-RU" sz="2800" dirty="0" smtClean="0"/>
              <a:t>., </a:t>
            </a:r>
            <a:r>
              <a:rPr lang="ru-RU" sz="2800" dirty="0" smtClean="0"/>
              <a:t>Маженов С. Т. </a:t>
            </a:r>
            <a:r>
              <a:rPr lang="ru-RU" sz="2800" dirty="0" smtClean="0"/>
              <a:t>Мониторинг </a:t>
            </a:r>
            <a:r>
              <a:rPr lang="ru-RU" sz="2800" dirty="0" smtClean="0"/>
              <a:t>состояния здоровья высококвалифицированных спортсменов (на примере Центра спортивной медицины и реабилитации г.Алматы</a:t>
            </a:r>
            <a:r>
              <a:rPr lang="ru-RU" sz="2800" dirty="0" smtClean="0"/>
              <a:t>). Спортивная </a:t>
            </a:r>
            <a:r>
              <a:rPr lang="ru-RU" sz="2800" dirty="0" smtClean="0"/>
              <a:t>медицина наука и </a:t>
            </a:r>
            <a:r>
              <a:rPr lang="ru-RU" sz="2800" dirty="0" smtClean="0"/>
              <a:t>практика, 2016, № 3.</a:t>
            </a:r>
          </a:p>
          <a:p>
            <a:r>
              <a:rPr lang="ru-RU" sz="2800" dirty="0" smtClean="0"/>
              <a:t>Касымова Г.П., Маженов С.Т. </a:t>
            </a:r>
            <a:r>
              <a:rPr lang="ru-RU" sz="2800" dirty="0" smtClean="0"/>
              <a:t>Подготовка </a:t>
            </a:r>
            <a:r>
              <a:rPr lang="ru-RU" sz="2800" dirty="0" smtClean="0"/>
              <a:t>кадров в олимпийский спорт </a:t>
            </a:r>
            <a:r>
              <a:rPr lang="ru-RU" sz="2800" dirty="0" smtClean="0"/>
              <a:t>Теория </a:t>
            </a:r>
            <a:r>
              <a:rPr lang="ru-RU" sz="2800" dirty="0" smtClean="0"/>
              <a:t>и практика физической </a:t>
            </a:r>
            <a:r>
              <a:rPr lang="ru-RU" sz="2800" dirty="0" smtClean="0"/>
              <a:t>культуры, 2016, 10.</a:t>
            </a:r>
          </a:p>
          <a:p>
            <a:r>
              <a:rPr lang="ru-RU" sz="2800" dirty="0" smtClean="0"/>
              <a:t>Касымова Г.П. III Всероссийская научно-практическая конференция с международным участием </a:t>
            </a:r>
            <a:r>
              <a:rPr lang="ru-RU" sz="2800" dirty="0" smtClean="0"/>
              <a:t>г.Санкт-Петербург «</a:t>
            </a:r>
            <a:r>
              <a:rPr lang="ru-RU" sz="2800" dirty="0" smtClean="0"/>
              <a:t>Безопасный спорт-2016</a:t>
            </a:r>
            <a:r>
              <a:rPr lang="ru-RU" sz="2800" dirty="0" smtClean="0"/>
              <a:t>». </a:t>
            </a:r>
            <a:r>
              <a:rPr lang="ru-RU" sz="2800" dirty="0" smtClean="0"/>
              <a:t>20 июня </a:t>
            </a:r>
            <a:r>
              <a:rPr lang="ru-RU" sz="2800" dirty="0" smtClean="0"/>
              <a:t>2016г.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Касымова Г.П. XX Международный научный Конгресс </a:t>
            </a:r>
            <a:r>
              <a:rPr lang="ru-RU" dirty="0" smtClean="0"/>
              <a:t>«Олимпийский спорт и спорт для всех», посвященный </a:t>
            </a:r>
            <a:r>
              <a:rPr lang="ru-RU" dirty="0" smtClean="0"/>
              <a:t>120-летию Национального государственного Университета физической культуры, спорта и здоровья им. П.Ф.Лесгафта и 120-летию современных Олимпийских </a:t>
            </a:r>
            <a:r>
              <a:rPr lang="ru-RU" dirty="0" smtClean="0"/>
              <a:t>игр. </a:t>
            </a:r>
            <a:r>
              <a:rPr lang="ru-RU" dirty="0" smtClean="0"/>
              <a:t>17 </a:t>
            </a:r>
            <a:r>
              <a:rPr lang="ru-RU" dirty="0" smtClean="0"/>
              <a:t>декабря 2016, г.Санкт-Петербург. </a:t>
            </a:r>
          </a:p>
          <a:p>
            <a:r>
              <a:rPr lang="ru-RU" dirty="0" smtClean="0"/>
              <a:t>Касымова Г.П., Маженов С.Т</a:t>
            </a:r>
            <a:r>
              <a:rPr lang="ru-RU" dirty="0" smtClean="0"/>
              <a:t>. Инновационные образовательные технологии при подготовке спортивных врачей на последипломном этапе. Москва, 2016.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Касымова Г.П</a:t>
            </a:r>
            <a:r>
              <a:rPr lang="ru-RU" dirty="0" smtClean="0"/>
              <a:t>. </a:t>
            </a:r>
            <a:r>
              <a:rPr lang="ru-RU" dirty="0" err="1" smtClean="0"/>
              <a:t>Ортомолекулярная</a:t>
            </a:r>
            <a:r>
              <a:rPr lang="ru-RU" dirty="0" smtClean="0"/>
              <a:t> медицина как базисная терапия в фармакологическом обеспечении спортсменов. / Доклад на республиканском семинаре. – Республиканский научно-методический и аналитический центр по физической культуре и спорту. Астана – Алматы, 2017, 11 стр.</a:t>
            </a:r>
          </a:p>
          <a:p>
            <a:r>
              <a:rPr lang="ru-RU" dirty="0" smtClean="0"/>
              <a:t>Касымова Г.П</a:t>
            </a:r>
            <a:r>
              <a:rPr lang="ru-RU" dirty="0" smtClean="0"/>
              <a:t>. Предложение о проведении научных исследований и разработок в области теоретико-методических и медико-биологических основ системы подготовки спортивного резерва. // Национальный план действий по модернизации сферы физической культуры и спорта – Астана, 2017.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6286544" cy="657227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Спортивная медицина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это клинический раздел медицинской науки. К основным направлениям спортивной медицины относятся: медицинское обеспечение спорта высших достижений, медицинское обеспечение массового спорта и физической культуры; реабилитация больных и инвалидов средствами и методами физической культуры; привлечение населения к занятиям физической культурой с целью укрепления и сохранения здоровья и физической активности.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 дисциплины: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углубленная подготовка специалиста по спортивной медицине, владеющего современными методами оказания квалифицированной и специализированной медицинской помощи, а также лечебно-диагностическими технологиями, и способами функционального тестирования в системе подготовки спортсмена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2081" y="4071942"/>
            <a:ext cx="3171919" cy="2609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Алгоритм преподавания дисциплины «Спортивная медицина</a:t>
            </a:r>
            <a:r>
              <a:rPr lang="ru-RU" sz="2800" b="1" dirty="0" smtClean="0"/>
              <a:t>»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00694" y="1285860"/>
            <a:ext cx="2714644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Экспертные </a:t>
            </a:r>
            <a:r>
              <a:rPr lang="ru-RU" b="1" dirty="0" smtClean="0"/>
              <a:t>организации</a:t>
            </a:r>
            <a:endParaRPr lang="ru-RU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5500694" y="2143116"/>
            <a:ext cx="2714644" cy="7143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Министерство образования и науки </a:t>
            </a:r>
            <a:r>
              <a:rPr lang="ru-RU" b="1" dirty="0" smtClean="0"/>
              <a:t>РК</a:t>
            </a:r>
            <a:endParaRPr lang="ru-RU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5500694" y="3143248"/>
            <a:ext cx="2928958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Комитет образовательных </a:t>
            </a:r>
            <a:r>
              <a:rPr lang="ru-RU" b="1" dirty="0" smtClean="0"/>
              <a:t>программ</a:t>
            </a:r>
            <a:endParaRPr lang="ru-RU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5500694" y="4214818"/>
            <a:ext cx="2714644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Медицинские </a:t>
            </a:r>
            <a:r>
              <a:rPr lang="ru-RU" b="1" dirty="0" smtClean="0"/>
              <a:t>вузы</a:t>
            </a:r>
            <a:endParaRPr lang="ru-RU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1428728" y="1428736"/>
            <a:ext cx="2857520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Спортивная </a:t>
            </a:r>
            <a:r>
              <a:rPr lang="ru-RU" b="1" dirty="0" smtClean="0"/>
              <a:t>медицина</a:t>
            </a:r>
            <a:endParaRPr lang="ru-RU" dirty="0" smtClean="0"/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2143116"/>
            <a:ext cx="2000264" cy="10001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ГОСО </a:t>
            </a:r>
            <a:r>
              <a:rPr lang="ru-RU" b="1" dirty="0" smtClean="0"/>
              <a:t>(2015)  </a:t>
            </a:r>
            <a:r>
              <a:rPr lang="ru-RU" b="1" dirty="0" smtClean="0"/>
              <a:t>в медицинских </a:t>
            </a:r>
            <a:r>
              <a:rPr lang="ru-RU" b="1" dirty="0" smtClean="0"/>
              <a:t>вузах</a:t>
            </a:r>
            <a:endParaRPr lang="ru-RU" dirty="0" smtClean="0"/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2143116"/>
            <a:ext cx="1928826" cy="10001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ГОСО </a:t>
            </a:r>
            <a:r>
              <a:rPr lang="ru-RU" b="1" dirty="0" smtClean="0"/>
              <a:t>(</a:t>
            </a:r>
            <a:r>
              <a:rPr lang="ru-RU" b="1" dirty="0" smtClean="0"/>
              <a:t>2015</a:t>
            </a:r>
            <a:r>
              <a:rPr lang="ru-RU" b="1" dirty="0" smtClean="0"/>
              <a:t>) в </a:t>
            </a:r>
            <a:r>
              <a:rPr lang="ru-RU" b="1" dirty="0" smtClean="0"/>
              <a:t>немедицинских </a:t>
            </a:r>
            <a:r>
              <a:rPr lang="ru-RU" b="1" dirty="0" smtClean="0"/>
              <a:t>вузах</a:t>
            </a:r>
            <a:endParaRPr lang="ru-RU" dirty="0" smtClean="0"/>
          </a:p>
        </p:txBody>
      </p:sp>
      <p:sp>
        <p:nvSpPr>
          <p:cNvPr id="15" name="Прямоугольник 14"/>
          <p:cNvSpPr/>
          <p:nvPr/>
        </p:nvSpPr>
        <p:spPr>
          <a:xfrm>
            <a:off x="857224" y="3357562"/>
            <a:ext cx="1714512" cy="6429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базовая </a:t>
            </a:r>
            <a:r>
              <a:rPr lang="ru-RU" b="1" dirty="0" smtClean="0"/>
              <a:t>дисциплина</a:t>
            </a:r>
            <a:endParaRPr lang="ru-RU" dirty="0" smtClean="0"/>
          </a:p>
        </p:txBody>
      </p:sp>
      <p:sp>
        <p:nvSpPr>
          <p:cNvPr id="16" name="Прямоугольник 15"/>
          <p:cNvSpPr/>
          <p:nvPr/>
        </p:nvSpPr>
        <p:spPr>
          <a:xfrm>
            <a:off x="3357554" y="3357562"/>
            <a:ext cx="150019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Электив</a:t>
            </a:r>
            <a:endParaRPr lang="ru-RU" dirty="0" smtClean="0"/>
          </a:p>
        </p:txBody>
      </p:sp>
      <p:sp>
        <p:nvSpPr>
          <p:cNvPr id="17" name="Прямоугольник 16"/>
          <p:cNvSpPr/>
          <p:nvPr/>
        </p:nvSpPr>
        <p:spPr>
          <a:xfrm>
            <a:off x="3357554" y="5214950"/>
            <a:ext cx="2286016" cy="8572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- контингент обучающихся</a:t>
            </a:r>
            <a:endParaRPr lang="ru-RU" dirty="0" smtClean="0"/>
          </a:p>
          <a:p>
            <a:r>
              <a:rPr lang="ru-RU" b="1" dirty="0" smtClean="0"/>
              <a:t>- </a:t>
            </a:r>
            <a:r>
              <a:rPr lang="ru-RU" b="1" dirty="0" smtClean="0"/>
              <a:t>педагоги</a:t>
            </a:r>
            <a:endParaRPr lang="ru-RU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785786" y="5214950"/>
            <a:ext cx="2071702" cy="11430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- контингент обучающихся</a:t>
            </a:r>
            <a:endParaRPr lang="ru-RU" dirty="0" smtClean="0"/>
          </a:p>
          <a:p>
            <a:r>
              <a:rPr lang="ru-RU" b="1" dirty="0" smtClean="0"/>
              <a:t>- будущие </a:t>
            </a:r>
            <a:r>
              <a:rPr lang="ru-RU" b="1" dirty="0" smtClean="0"/>
              <a:t>врачи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357554" y="3857628"/>
            <a:ext cx="150019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Педагогика</a:t>
            </a:r>
            <a:endParaRPr lang="ru-RU" dirty="0" smtClean="0"/>
          </a:p>
        </p:txBody>
      </p:sp>
      <p:sp>
        <p:nvSpPr>
          <p:cNvPr id="26" name="Прямоугольник 25"/>
          <p:cNvSpPr/>
          <p:nvPr/>
        </p:nvSpPr>
        <p:spPr>
          <a:xfrm>
            <a:off x="3357554" y="4357694"/>
            <a:ext cx="150019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90  часов</a:t>
            </a:r>
            <a:endParaRPr lang="ru-RU" dirty="0" smtClean="0"/>
          </a:p>
        </p:txBody>
      </p:sp>
      <p:sp>
        <p:nvSpPr>
          <p:cNvPr id="27" name="Прямоугольник 26"/>
          <p:cNvSpPr/>
          <p:nvPr/>
        </p:nvSpPr>
        <p:spPr>
          <a:xfrm>
            <a:off x="857224" y="4000504"/>
            <a:ext cx="1714512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Клиника</a:t>
            </a:r>
            <a:endParaRPr lang="ru-RU" dirty="0" smtClean="0"/>
          </a:p>
        </p:txBody>
      </p:sp>
      <p:sp>
        <p:nvSpPr>
          <p:cNvPr id="28" name="Прямоугольник 27"/>
          <p:cNvSpPr/>
          <p:nvPr/>
        </p:nvSpPr>
        <p:spPr>
          <a:xfrm>
            <a:off x="857224" y="4500570"/>
            <a:ext cx="1714512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1658 </a:t>
            </a:r>
            <a:r>
              <a:rPr lang="ru-RU" b="1" dirty="0" smtClean="0"/>
              <a:t>часов</a:t>
            </a:r>
            <a:endParaRPr lang="ru-RU" dirty="0" smtClean="0"/>
          </a:p>
        </p:txBody>
      </p:sp>
      <p:cxnSp>
        <p:nvCxnSpPr>
          <p:cNvPr id="30" name="Прямая со стрелкой 29"/>
          <p:cNvCxnSpPr>
            <a:stCxn id="8" idx="1"/>
            <a:endCxn id="12" idx="3"/>
          </p:cNvCxnSpPr>
          <p:nvPr/>
        </p:nvCxnSpPr>
        <p:spPr>
          <a:xfrm rot="10800000" flipV="1">
            <a:off x="4286248" y="1571611"/>
            <a:ext cx="1214446" cy="1071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8" idx="2"/>
            <a:endCxn id="9" idx="0"/>
          </p:cNvCxnSpPr>
          <p:nvPr/>
        </p:nvCxnSpPr>
        <p:spPr>
          <a:xfrm rot="5400000">
            <a:off x="6715140" y="200024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9" idx="2"/>
          </p:cNvCxnSpPr>
          <p:nvPr/>
        </p:nvCxnSpPr>
        <p:spPr>
          <a:xfrm rot="5400000">
            <a:off x="6715140" y="300037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0" idx="2"/>
            <a:endCxn id="11" idx="0"/>
          </p:cNvCxnSpPr>
          <p:nvPr/>
        </p:nvCxnSpPr>
        <p:spPr>
          <a:xfrm rot="5400000">
            <a:off x="6768719" y="4018364"/>
            <a:ext cx="285752" cy="1071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>
            <a:off x="1821637" y="2035959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14" idx="0"/>
          </p:cNvCxnSpPr>
          <p:nvPr/>
        </p:nvCxnSpPr>
        <p:spPr>
          <a:xfrm rot="16200000" flipH="1">
            <a:off x="3839760" y="2018099"/>
            <a:ext cx="214314" cy="357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13" idx="2"/>
            <a:endCxn id="15" idx="0"/>
          </p:cNvCxnSpPr>
          <p:nvPr/>
        </p:nvCxnSpPr>
        <p:spPr>
          <a:xfrm rot="5400000">
            <a:off x="1643042" y="3214686"/>
            <a:ext cx="214314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14" idx="2"/>
            <a:endCxn id="16" idx="0"/>
          </p:cNvCxnSpPr>
          <p:nvPr/>
        </p:nvCxnSpPr>
        <p:spPr>
          <a:xfrm rot="16200000" flipH="1">
            <a:off x="3929058" y="3178967"/>
            <a:ext cx="214314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28" idx="2"/>
          </p:cNvCxnSpPr>
          <p:nvPr/>
        </p:nvCxnSpPr>
        <p:spPr>
          <a:xfrm rot="5400000">
            <a:off x="1571604" y="5072074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26" idx="2"/>
          </p:cNvCxnSpPr>
          <p:nvPr/>
        </p:nvCxnSpPr>
        <p:spPr>
          <a:xfrm rot="16200000" flipH="1">
            <a:off x="3982636" y="4911338"/>
            <a:ext cx="428628" cy="1785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8172480" cy="2171714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7" name="Содержимое 6" descr="Рисунок2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3929058" y="3143248"/>
            <a:ext cx="4883150" cy="3357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0"/>
            <a:ext cx="857256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b="1" dirty="0" smtClean="0"/>
              <a:t>      </a:t>
            </a:r>
            <a:r>
              <a:rPr lang="kk-KZ" sz="2000" b="1" dirty="0" smtClean="0"/>
              <a:t>Задачи дисциплины:</a:t>
            </a:r>
          </a:p>
          <a:p>
            <a:pPr>
              <a:buNone/>
            </a:pPr>
            <a:r>
              <a:rPr lang="kk-KZ" sz="2000" dirty="0" smtClean="0"/>
              <a:t>1. Освоение слушателем теоретических основ и практических навыков врачебного контроля за состоянием здоровья, занимающихся физической культурой и спортом, в том числе детей, и инвалидов;</a:t>
            </a:r>
          </a:p>
          <a:p>
            <a:pPr>
              <a:buNone/>
            </a:pPr>
            <a:r>
              <a:rPr lang="kk-KZ" sz="2000" dirty="0" smtClean="0"/>
              <a:t>2. Освоение современных подходов к диагностике, лечению и профилактике патологических состояний при нерациональных занятиях физической культурой и спортом, новых методик восстановления спортивной работоспособности;</a:t>
            </a:r>
          </a:p>
          <a:p>
            <a:pPr>
              <a:buNone/>
            </a:pPr>
            <a:r>
              <a:rPr lang="kk-KZ" sz="2000" dirty="0" smtClean="0"/>
              <a:t>3. Овладение принципами и практическими навыками комплексного подхода в реабилитации спортсменов после перенесенных травм и заболеваний;</a:t>
            </a:r>
          </a:p>
          <a:p>
            <a:pPr>
              <a:buNone/>
            </a:pPr>
            <a:r>
              <a:rPr lang="kk-KZ" sz="2000" dirty="0" smtClean="0"/>
              <a:t>4. Научить принимать профессиональные решения на основе принципов доказательной медицины;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22530" name="Picture 2" descr="http://0053366.com/data_images/579531bd589c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4357694"/>
            <a:ext cx="3554854" cy="22621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0"/>
            <a:ext cx="8572560" cy="66437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b="1" dirty="0" smtClean="0"/>
              <a:t>      </a:t>
            </a:r>
            <a:r>
              <a:rPr lang="kk-KZ" sz="2000" b="1" dirty="0" smtClean="0"/>
              <a:t>Задачи дисциплины:</a:t>
            </a:r>
          </a:p>
          <a:p>
            <a:pPr>
              <a:buNone/>
            </a:pPr>
            <a:r>
              <a:rPr lang="kk-KZ" sz="2000" dirty="0" smtClean="0"/>
              <a:t>5. Привить соответствующие коммуникативные навыки при общении с населением,  взаимодействии с коллегами, сотрудниками социальных служб;</a:t>
            </a:r>
          </a:p>
          <a:p>
            <a:pPr>
              <a:buNone/>
            </a:pPr>
            <a:r>
              <a:rPr lang="kk-KZ" sz="2000" dirty="0" smtClean="0"/>
              <a:t>6. Научить принимать принципы менеджмента в организации своей работы;</a:t>
            </a:r>
          </a:p>
          <a:p>
            <a:pPr>
              <a:buNone/>
            </a:pPr>
            <a:r>
              <a:rPr lang="kk-KZ" sz="2000" dirty="0" smtClean="0"/>
              <a:t>7. Привить потребность к непрерывному профессиональному обучению и совершенствованию своих знаний и навыков на протяжении всей профессиональной деятельности;</a:t>
            </a:r>
          </a:p>
          <a:p>
            <a:pPr>
              <a:buNone/>
            </a:pPr>
            <a:r>
              <a:rPr lang="kk-KZ" sz="2000" dirty="0" smtClean="0"/>
              <a:t>8. Привить навыки деонтологии, морально-этической и правовой культуры;</a:t>
            </a:r>
          </a:p>
          <a:p>
            <a:pPr>
              <a:buNone/>
            </a:pPr>
            <a:r>
              <a:rPr lang="kk-KZ" sz="2000" dirty="0" smtClean="0"/>
              <a:t>9. Развить приверженность к профессиональным ценностям, таким как альтуризм, сострадание, сочувствие, ответственность, честность и соблюдение принципов конфиденциальности;</a:t>
            </a:r>
          </a:p>
          <a:p>
            <a:pPr>
              <a:buNone/>
            </a:pPr>
            <a:r>
              <a:rPr lang="kk-KZ" sz="2000" dirty="0" smtClean="0"/>
              <a:t>10. Закрепить навыки работы в команде и лидерские качества.</a:t>
            </a:r>
            <a:endParaRPr lang="ru-RU" dirty="0" smtClean="0"/>
          </a:p>
        </p:txBody>
      </p:sp>
      <p:pic>
        <p:nvPicPr>
          <p:cNvPr id="40962" name="Picture 2" descr="http://e-juice.ru/image/583681cac2a7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543425"/>
            <a:ext cx="4762500" cy="2314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285728"/>
            <a:ext cx="5043494" cy="5983311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3800" dirty="0" smtClean="0"/>
              <a:t>Спортивная медицина включает современную интерпретацию знаний по теоретической и клинической спортивной медицине. Значение квалифицированного медицинского обеспечения физических тренировок здоровых и больных особенно велико сегодня, когда в занятия физическими упражнениями вовлечены широкие массы населения разного возраста, здоровья и уровня подготовленности, при этом, спортивная тренировка сопряжена с очень большими физическими и нервно-психическими нагрузками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e5809a83-d17e-4120-bee6-2d0aaceaa3c5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43050"/>
            <a:ext cx="3429024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572560" cy="614366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Наряду с использованием в ежедневной врачебной практике инновационных технологий диагностики и лечения заболеваний, и травм у спортсменов и у лиц, занимающихся физической культурой, спортивный врач сталкивается с такими вопросами, как рациональный выбор и дозировка физических нагрузок в зависимости от уровня здоровья, и функционального состояния спортсменов; диагностика физической работоспособности и толерантности к нагрузке; контроль адаптации к физическим нагрузкам здорового и больного, предупреждение и диагностика предпатологических и патологических состояний при неадекватной нагрузке; контроль за лицами с отклонениями в состоянии здоровья, занимающихся в специальных медицинских группах здоровья и лицами старшего возраста; физическая реабилитация больных и спортсменов с заболеваниями и повреждениями;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429684" cy="521497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Лекционный курс спортивной медицины направлен на освещение теоретических основ специальности с позиции современных научных подходов, семинарские и практические занятия ориентированы на привитие навыков, умений и компетенций работы спортивного врача. В свою очередь, самостоятельная работа резидентов содержит ключевые моменты деятельности специалиста данного профиля, позволяющая самостоятельно принимать решение по оказанию медицинской помощи спортсменам и лицам, занимающихся физической культурой, а также по совершенствованию медицинского обеспечения соревнований и тренировочной деятельности.</a:t>
            </a:r>
            <a:endParaRPr lang="ru-RU" dirty="0"/>
          </a:p>
        </p:txBody>
      </p:sp>
      <p:pic>
        <p:nvPicPr>
          <p:cNvPr id="5" name="Рисунок 4" descr="велоэргомет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4857760"/>
            <a:ext cx="3051529" cy="2000240"/>
          </a:xfrm>
          <a:prstGeom prst="rect">
            <a:avLst/>
          </a:prstGeom>
        </p:spPr>
      </p:pic>
      <p:pic>
        <p:nvPicPr>
          <p:cNvPr id="6" name="Рисунок 5" descr="Рисунок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4924340"/>
            <a:ext cx="3429024" cy="1933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571868" y="116632"/>
            <a:ext cx="5143536" cy="6741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Содержимое 9" descr="1_89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1643050"/>
            <a:ext cx="3372658" cy="3214710"/>
          </a:xfrm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3857620" y="285728"/>
            <a:ext cx="4829180" cy="584043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При этом, интерактивные формы обучения, такие как «</a:t>
            </a:r>
            <a:r>
              <a:rPr lang="en-US" dirty="0" smtClean="0"/>
              <a:t>key-study</a:t>
            </a:r>
            <a:r>
              <a:rPr lang="ru-RU" dirty="0" smtClean="0"/>
              <a:t>», ролевые игры, фокус - группы, «мозговой штурм», дискуссии, малые группы, работа в парах, моделирование, разбор клинических случаев направлены на усвоение теоретических знаний и практических навыков, определяющих полноценную подготовку спортивного врача в рамках высшего учебного заведения.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0"/>
            <a:ext cx="5472122" cy="664371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Самостоятельная работа студента: 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курация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больных, медико-биологическое обеспечение лиц, занимающихся физической культурой и спортом, ведение медицинской документации, работа в различных подразделениях лечебно-профилактических организаций, отделениях врачебного корпуса, участие в обходах, разбор тематических больных, медицинское обслуживание спортивных соревнований, проведение врачебно-педагогических наблюдений во время занятий физической культурой,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Рисунок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1071546"/>
            <a:ext cx="2774648" cy="40719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502</TotalTime>
  <Words>1439</Words>
  <Application>Microsoft Office PowerPoint</Application>
  <PresentationFormat>Экран (4:3)</PresentationFormat>
  <Paragraphs>120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СПОРТИВНАЯ МЕДИЦИНА И ГИГИЕНА ФИЗИЧЕСКОЙ КУЛЬТУРЫ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Ожидаемые результаты</vt:lpstr>
      <vt:lpstr>Внедрение образовательных технологий</vt:lpstr>
      <vt:lpstr>.</vt:lpstr>
      <vt:lpstr>Слайд 18</vt:lpstr>
      <vt:lpstr>Слайд 19</vt:lpstr>
      <vt:lpstr>Алгоритм преподавания дисциплины «Спортивная медицина»</vt:lpstr>
      <vt:lpstr>СПАСИБО ЗА ВНИМАНИЕ!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модернизированной образовательной программы по спортивной медицине на примере Универсиады 2017 года</dc:title>
  <dc:creator>Admin</dc:creator>
  <cp:lastModifiedBy>User</cp:lastModifiedBy>
  <cp:revision>98</cp:revision>
  <dcterms:created xsi:type="dcterms:W3CDTF">2017-02-16T07:30:38Z</dcterms:created>
  <dcterms:modified xsi:type="dcterms:W3CDTF">2017-03-31T11:59:08Z</dcterms:modified>
</cp:coreProperties>
</file>