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65" r:id="rId3"/>
    <p:sldId id="270" r:id="rId4"/>
    <p:sldId id="269" r:id="rId5"/>
    <p:sldId id="264" r:id="rId6"/>
    <p:sldId id="261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EF2F4-96CF-4475-A6D5-32BB8EFB248B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5973E-8FFF-476F-BC91-324E37B2D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786190"/>
            <a:ext cx="8501122" cy="10715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Отчет в рамках  программы </a:t>
            </a:r>
            <a:r>
              <a:rPr lang="en-US" sz="2000" b="1" dirty="0" smtClean="0">
                <a:solidFill>
                  <a:srgbClr val="0070C0"/>
                </a:solidFill>
              </a:rPr>
              <a:t>Erasmus+ </a:t>
            </a:r>
            <a:r>
              <a:rPr lang="ru-RU" sz="2000" b="1" dirty="0" smtClean="0">
                <a:solidFill>
                  <a:srgbClr val="0070C0"/>
                </a:solidFill>
              </a:rPr>
              <a:t>проект </a:t>
            </a:r>
            <a:r>
              <a:rPr lang="en-US" sz="2000" b="1" dirty="0" err="1" smtClean="0">
                <a:solidFill>
                  <a:srgbClr val="0070C0"/>
                </a:solidFill>
              </a:rPr>
              <a:t>ModeHEd</a:t>
            </a:r>
            <a:r>
              <a:rPr lang="ru-RU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</a:rPr>
              <a:t/>
            </a:r>
            <a:br>
              <a:rPr lang="en-US" sz="2000" b="1" dirty="0" smtClean="0">
                <a:solidFill>
                  <a:srgbClr val="0070C0"/>
                </a:solidFill>
              </a:rPr>
            </a:br>
            <a:r>
              <a:rPr lang="ru-RU" sz="2000" b="1" dirty="0" smtClean="0">
                <a:solidFill>
                  <a:srgbClr val="0070C0"/>
                </a:solidFill>
              </a:rPr>
              <a:t>Общественное здоровье и управление здравоохранением</a:t>
            </a:r>
            <a:r>
              <a:rPr lang="en-US" sz="2000" b="1" dirty="0" smtClean="0">
                <a:solidFill>
                  <a:srgbClr val="0070C0"/>
                </a:solidFill>
              </a:rPr>
              <a:t/>
            </a:r>
            <a:br>
              <a:rPr lang="en-US" sz="2000" b="1" dirty="0" smtClean="0">
                <a:solidFill>
                  <a:srgbClr val="0070C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>Public Health and management of Public Health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43174" y="4929198"/>
            <a:ext cx="6115048" cy="1500198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Разработчики  образовательной программы по общественному здравоохранению:</a:t>
            </a:r>
          </a:p>
          <a:p>
            <a:pPr algn="l"/>
            <a:r>
              <a:rPr lang="ru-RU" sz="2000" dirty="0" smtClean="0">
                <a:solidFill>
                  <a:srgbClr val="0070C0"/>
                </a:solidFill>
              </a:rPr>
              <a:t>Камалиев М.А. – д.м.н., профессор проректор по академической работе КазНМУ </a:t>
            </a:r>
            <a:r>
              <a:rPr lang="ru-RU" sz="2000" dirty="0" err="1" smtClean="0">
                <a:solidFill>
                  <a:srgbClr val="0070C0"/>
                </a:solidFill>
              </a:rPr>
              <a:t>им.С.Д.Асфендиярова</a:t>
            </a:r>
            <a:endParaRPr lang="ru-RU" sz="2000" dirty="0" smtClean="0">
              <a:solidFill>
                <a:srgbClr val="0070C0"/>
              </a:solidFill>
            </a:endParaRPr>
          </a:p>
          <a:p>
            <a:pPr algn="l"/>
            <a:r>
              <a:rPr lang="ru-RU" sz="2000" dirty="0" err="1" smtClean="0">
                <a:solidFill>
                  <a:srgbClr val="0070C0"/>
                </a:solidFill>
              </a:rPr>
              <a:t>Кожекенова</a:t>
            </a:r>
            <a:r>
              <a:rPr lang="ru-RU" sz="2000" dirty="0" smtClean="0">
                <a:solidFill>
                  <a:srgbClr val="0070C0"/>
                </a:solidFill>
              </a:rPr>
              <a:t> Ж.А. – к.м.н., доцент кафедры общественного здравоохранения КазНМУ </a:t>
            </a:r>
            <a:r>
              <a:rPr lang="ru-RU" sz="2000" dirty="0" err="1" smtClean="0">
                <a:solidFill>
                  <a:srgbClr val="0070C0"/>
                </a:solidFill>
              </a:rPr>
              <a:t>им.С.Д.Асфендиярова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C:\Documents and Settings\Admin\Мои документы\Downloads\kaznmu_no4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642918"/>
            <a:ext cx="885831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" descr="Description: eu_flag_co_funded_vect_pos_[cmyk]_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0"/>
            <a:ext cx="2286016" cy="571480"/>
          </a:xfrm>
          <a:prstGeom prst="rect">
            <a:avLst/>
          </a:prstGeom>
          <a:noFill/>
        </p:spPr>
      </p:pic>
      <p:pic>
        <p:nvPicPr>
          <p:cNvPr id="7" name="Рисунок 6" descr="logo_ModeHE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142853"/>
            <a:ext cx="1500198" cy="428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en-GB" sz="2800" b="1" dirty="0" smtClean="0">
                <a:solidFill>
                  <a:srgbClr val="0070C0"/>
                </a:solidFill>
              </a:rPr>
              <a:t>1.</a:t>
            </a:r>
            <a:r>
              <a:rPr lang="ru-RU" sz="2800" b="1" dirty="0" smtClean="0">
                <a:solidFill>
                  <a:srgbClr val="0070C0"/>
                </a:solidFill>
              </a:rPr>
              <a:t>3  Изучение опыта ЕС по мобильности партнеров</a:t>
            </a:r>
            <a:r>
              <a:rPr lang="ru-RU" sz="2800" dirty="0" smtClean="0">
                <a:solidFill>
                  <a:srgbClr val="0070C0"/>
                </a:solidFill>
              </a:rPr>
              <a:t/>
            </a:r>
            <a:br>
              <a:rPr lang="ru-RU" sz="2800" dirty="0" smtClean="0">
                <a:solidFill>
                  <a:srgbClr val="0070C0"/>
                </a:solidFill>
              </a:rPr>
            </a:b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43050"/>
            <a:ext cx="7286676" cy="4483113"/>
          </a:xfrm>
        </p:spPr>
        <p:txBody>
          <a:bodyPr>
            <a:normAutofit/>
          </a:bodyPr>
          <a:lstStyle/>
          <a:p>
            <a:pPr marL="174625" indent="-174625">
              <a:buNone/>
            </a:pPr>
            <a:r>
              <a:rPr lang="ru-RU" sz="2000" dirty="0" smtClean="0"/>
              <a:t>            Была заслушана и получена информация от  наших коллег съездивших в </a:t>
            </a:r>
            <a:r>
              <a:rPr lang="ru-RU" sz="2000" dirty="0" err="1" smtClean="0"/>
              <a:t>Кошицу</a:t>
            </a:r>
            <a:r>
              <a:rPr lang="ru-RU" sz="2000" dirty="0" smtClean="0"/>
              <a:t>, (Прагу)  по изучению опыта ЕС по мобильности партнеров.</a:t>
            </a:r>
            <a:endParaRPr lang="ru-RU" sz="2000" dirty="0"/>
          </a:p>
        </p:txBody>
      </p:sp>
      <p:pic>
        <p:nvPicPr>
          <p:cNvPr id="5" name="Picture 1" descr="Description: eu_flag_co_funded_vect_pos_[cmyk]_r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42852"/>
            <a:ext cx="2071702" cy="623888"/>
          </a:xfrm>
          <a:prstGeom prst="rect">
            <a:avLst/>
          </a:prstGeom>
          <a:noFill/>
        </p:spPr>
      </p:pic>
      <p:pic>
        <p:nvPicPr>
          <p:cNvPr id="6" name="Рисунок 6" descr="logo_ModeHE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0"/>
            <a:ext cx="1314450" cy="461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85794"/>
            <a:ext cx="8786874" cy="50006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2</a:t>
            </a:r>
            <a:r>
              <a:rPr lang="en-GB" sz="2000" b="1" dirty="0" smtClean="0">
                <a:solidFill>
                  <a:srgbClr val="0070C0"/>
                </a:solidFill>
              </a:rPr>
              <a:t>.</a:t>
            </a:r>
            <a:r>
              <a:rPr lang="ru-RU" sz="2000" b="1" dirty="0" smtClean="0">
                <a:solidFill>
                  <a:srgbClr val="0070C0"/>
                </a:solidFill>
              </a:rPr>
              <a:t>1  Модернизация дисциплины «Общественное здоровье и управление  здравоохранение»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358246" cy="3286148"/>
          </a:xfrm>
        </p:spPr>
        <p:txBody>
          <a:bodyPr>
            <a:normAutofit lnSpcReduction="10000"/>
          </a:bodyPr>
          <a:lstStyle/>
          <a:p>
            <a:pPr marL="87313" indent="-87313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Модернизация дисциплины «Общественное здравоохранение» направлена на разработку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контента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включающая собственную разработку и внедрение лучшего зарубежного опыта. Обучение студентов проводится на высоком методическом уровне и основано на типовых учебных программах дисциплины, учебно-методических комплексах дисциплин, составленных сотрудниками кафедры, которым следуют все медицинские вузы страны. Учебно-педагогический процесс обеспечен изданными учебниками, учебными и учебно-методическими пособиями, сборниками лекций. </a:t>
            </a:r>
          </a:p>
          <a:p>
            <a:pPr marL="87313" indent="-87313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По дисциплине «Общественное здравоохранение» для студентов подготовлены: УМКД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силлабус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лекционный комплекс, методические рекомендации к семинарским занятиям, СРСП, СРС, контрольно-измерительные средства.</a:t>
            </a:r>
          </a:p>
          <a:p>
            <a:pPr algn="just">
              <a:buNone/>
            </a:pPr>
            <a:endParaRPr lang="ru-RU" sz="1900" dirty="0" smtClean="0"/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4" name="Picture 1" descr="Description: eu_flag_co_funded_vect_pos_[cmyk]_r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42852"/>
            <a:ext cx="2071702" cy="623888"/>
          </a:xfrm>
          <a:prstGeom prst="rect">
            <a:avLst/>
          </a:prstGeom>
          <a:noFill/>
        </p:spPr>
      </p:pic>
      <p:pic>
        <p:nvPicPr>
          <p:cNvPr id="5" name="Рисунок 6" descr="logo_ModeHE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0"/>
            <a:ext cx="1428760" cy="461963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572008"/>
            <a:ext cx="20002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4572008"/>
            <a:ext cx="2000264" cy="215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572008"/>
            <a:ext cx="2071702" cy="209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4572008"/>
            <a:ext cx="2033325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GB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dirty="0" smtClean="0">
                <a:solidFill>
                  <a:srgbClr val="0070C0"/>
                </a:solidFill>
              </a:rPr>
              <a:t> Совершенствование учебно-методических комплексов на базе модернизированных курсов</a:t>
            </a:r>
            <a:endParaRPr lang="ru-RU" sz="2200" dirty="0">
              <a:solidFill>
                <a:srgbClr val="0070C0"/>
              </a:solidFill>
            </a:endParaRPr>
          </a:p>
        </p:txBody>
      </p:sp>
      <p:pic>
        <p:nvPicPr>
          <p:cNvPr id="4" name="Picture 1" descr="Description: eu_flag_co_funded_vect_pos_[cmyk]_r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42852"/>
            <a:ext cx="2071702" cy="357190"/>
          </a:xfrm>
          <a:prstGeom prst="rect">
            <a:avLst/>
          </a:prstGeom>
          <a:noFill/>
        </p:spPr>
      </p:pic>
      <p:pic>
        <p:nvPicPr>
          <p:cNvPr id="5" name="Рисунок 6" descr="logo_ModeHE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99" y="214290"/>
            <a:ext cx="1500205" cy="21431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71472" y="1357298"/>
            <a:ext cx="821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Нами были обсуждены темы учебного пособия  «Общественное здоровье и управление здравоохранением  с ВУЗами –партнерами ТМА и ЮКГФА. Для модернизации учебных разделов нам были определены следующие темы:</a:t>
            </a:r>
          </a:p>
          <a:p>
            <a:pPr marL="622300" indent="-261938" algn="jus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Организационно-правовые  основы общественного здравоохранения</a:t>
            </a:r>
          </a:p>
          <a:p>
            <a:pPr marL="622300" indent="-261938" algn="jus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Система здравоохранения республики и основные реформы в области здравоохранения</a:t>
            </a:r>
          </a:p>
          <a:p>
            <a:pPr marL="622300" indent="-261938" algn="jus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экспертизы трудоспособности в учреждениях здравоохранения</a:t>
            </a:r>
          </a:p>
          <a:p>
            <a:pPr marL="622300" indent="-261938" algn="jus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 стационарной больничной помощи населению</a:t>
            </a:r>
          </a:p>
          <a:p>
            <a:pPr marL="622300" indent="-261938" algn="jus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экстренной  медицинской  помощи  населению </a:t>
            </a:r>
          </a:p>
          <a:p>
            <a:pPr marL="622300" indent="-261938" algn="jus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Особенности организации медицинской  помощи женщинам и детям</a:t>
            </a:r>
          </a:p>
          <a:p>
            <a:pPr marL="622300" indent="-261938" algn="jus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Финансирование системы здравоохранения</a:t>
            </a:r>
          </a:p>
          <a:p>
            <a:pPr marL="622300" indent="-261938" algn="jus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Организация санитарно-эпидемиологической службы</a:t>
            </a:r>
          </a:p>
          <a:p>
            <a:pPr marL="622300" indent="-261938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Description: eu_flag_co_funded_vect_pos_[cmyk]_r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42852"/>
            <a:ext cx="2071702" cy="357190"/>
          </a:xfrm>
          <a:prstGeom prst="rect">
            <a:avLst/>
          </a:prstGeom>
          <a:noFill/>
        </p:spPr>
      </p:pic>
      <p:pic>
        <p:nvPicPr>
          <p:cNvPr id="5" name="Рисунок 6" descr="logo_ModeHE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99" y="214290"/>
            <a:ext cx="1500205" cy="214315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85860"/>
            <a:ext cx="242889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714612" y="1214422"/>
            <a:ext cx="6072230" cy="342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Кафедра располагает компьютерным классом, оснащенный электронной доской и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мультимедийным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проектором, все компьютеры подключены к сети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Internet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 В компьютерном классе выставлены электронные формы УМКД, ситуационные задачи для  практических занятий и СРСП, нормативные и правовые акты в области охраны общественного здоровья, учебники и пособия по общественному здравоохранению, видеоролики и видеофильмы к темам занятий, сборники статистических данных, задания для рубежного контроля студентов и официальные сайты по поиску статистических данных в режиме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line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В интерактивном обучении студентов широко применяются:  учебные, ролевые, имитационные деловые игры; “мозговой штурм”, работа в малых группах, внедряется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e-learning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электронное и дистанционное образование.</a:t>
            </a:r>
          </a:p>
          <a:p>
            <a:pPr>
              <a:buNone/>
            </a:pPr>
            <a:endParaRPr lang="ru-RU" sz="1400" dirty="0" smtClean="0">
              <a:latin typeface="+mj-lt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1600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GB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 </a:t>
            </a:r>
            <a:r>
              <a:rPr lang="ru-RU" sz="2700" dirty="0" smtClean="0">
                <a:solidFill>
                  <a:srgbClr val="0070C0"/>
                </a:solidFill>
              </a:rPr>
              <a:t>Разработка </a:t>
            </a:r>
            <a:r>
              <a:rPr lang="ru-RU" sz="2700" dirty="0" err="1" smtClean="0">
                <a:solidFill>
                  <a:srgbClr val="0070C0"/>
                </a:solidFill>
              </a:rPr>
              <a:t>мультимедийного</a:t>
            </a:r>
            <a:r>
              <a:rPr lang="ru-RU" sz="2700" dirty="0" smtClean="0">
                <a:solidFill>
                  <a:srgbClr val="0070C0"/>
                </a:solidFill>
              </a:rPr>
              <a:t> подхода для модернизированных курсов </a:t>
            </a:r>
            <a:endParaRPr lang="ru-RU" sz="27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4026456"/>
            <a:ext cx="8501122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k-KZ" sz="1600" dirty="0" smtClean="0">
                <a:latin typeface="+mj-lt"/>
              </a:rPr>
              <a:t>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Ролевая игра «Задачи и организация работы ВКК. Экспертиза временной нетрудоспособности» </a:t>
            </a:r>
          </a:p>
          <a:p>
            <a:pPr>
              <a:buFont typeface="Arial" pitchFamily="34" charset="0"/>
              <a:buChar char="•"/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Ролевая игра «Менеджмент в здравоохранении»</a:t>
            </a:r>
          </a:p>
          <a:p>
            <a:pPr>
              <a:buFont typeface="Arial" pitchFamily="34" charset="0"/>
              <a:buChar char="•"/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Ролевая игра «Маркетинг в здравоохранении»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Учебная игра  «Эпидемиология и анализ динамики отдельных социально-значимых заболеваний»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Обучающая игра «Экономика, планирование, финансирование здравоохранение» (платформа игры «Выиграй миллион»)</a:t>
            </a:r>
          </a:p>
          <a:p>
            <a:pPr marL="87313" indent="-87313">
              <a:buFont typeface="Arial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Интерактивный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автодидактический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материал  для студентов  по теме: «З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аболеваемость населения.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Индивидуальный и сводный учет заболеваний, статистический анализ заболеваемости”</a:t>
            </a:r>
          </a:p>
          <a:p>
            <a:pPr>
              <a:buFont typeface="Arial" pitchFamily="34" charset="0"/>
              <a:buChar char="•"/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Электронная программа определения итоговых знаний студентов по “ОЗ” (тесты по блокам)</a:t>
            </a:r>
          </a:p>
          <a:p>
            <a:pPr>
              <a:buFont typeface="Arial" pitchFamily="34" charset="0"/>
              <a:buChar char="•"/>
            </a:pPr>
            <a:r>
              <a:rPr lang="kk-KZ" sz="1400" dirty="0" smtClean="0">
                <a:latin typeface="Times New Roman" pitchFamily="18" charset="0"/>
                <a:cs typeface="Times New Roman" pitchFamily="18" charset="0"/>
              </a:rPr>
              <a:t> Оценка  промежуточных знаний по истории медицины </a:t>
            </a:r>
          </a:p>
          <a:p>
            <a:endParaRPr lang="kk-KZ" dirty="0" smtClean="0"/>
          </a:p>
          <a:p>
            <a:endParaRPr lang="kk-KZ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7032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GB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  <a:r>
              <a:rPr lang="ru-RU" sz="2800" dirty="0" smtClean="0"/>
              <a:t>  </a:t>
            </a:r>
            <a:r>
              <a:rPr lang="ru-RU" sz="2800" dirty="0" smtClean="0">
                <a:solidFill>
                  <a:srgbClr val="0070C0"/>
                </a:solidFill>
              </a:rPr>
              <a:t>Разработка пособий для модернизированных курсов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</a:t>
            </a:r>
            <a:r>
              <a:rPr lang="ru-RU" sz="2400" dirty="0" smtClean="0"/>
              <a:t>Нами подготовлены  дидактические материалы  по утвержденным темам для подготовки электронного учебника. </a:t>
            </a:r>
          </a:p>
          <a:p>
            <a:pPr>
              <a:buNone/>
            </a:pPr>
            <a:r>
              <a:rPr lang="ru-RU" sz="2400" dirty="0" smtClean="0"/>
              <a:t>           Принципиальный вопрос: </a:t>
            </a:r>
            <a:r>
              <a:rPr lang="ru-RU" sz="2400" dirty="0" err="1" smtClean="0"/>
              <a:t>отстандартизовать</a:t>
            </a:r>
            <a:r>
              <a:rPr lang="ru-RU" sz="2400" dirty="0" smtClean="0"/>
              <a:t>  материалы по отделам согласно требованиям.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Picture 1" descr="Description: eu_flag_co_funded_vect_pos_[cmyk]_rig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42852"/>
            <a:ext cx="2071702" cy="623888"/>
          </a:xfrm>
          <a:prstGeom prst="rect">
            <a:avLst/>
          </a:prstGeom>
          <a:noFill/>
        </p:spPr>
      </p:pic>
      <p:pic>
        <p:nvPicPr>
          <p:cNvPr id="5" name="Рисунок 6" descr="logo_ModeHE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214290"/>
            <a:ext cx="1428760" cy="461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 l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357950" y="1571612"/>
            <a:ext cx="2593293" cy="412562"/>
          </a:xfrm>
          <a:prstGeom prst="rect">
            <a:avLst/>
          </a:prstGeom>
          <a:noFill/>
        </p:spPr>
        <p:txBody>
          <a:bodyPr wrap="square" lIns="89988" tIns="45713" rIns="91428" bIns="45713">
            <a:spAutoFit/>
          </a:bodyPr>
          <a:lstStyle/>
          <a:p>
            <a:pPr algn="ctr"/>
            <a:r>
              <a:rPr lang="en-US" sz="2000" dirty="0" smtClean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www.kaznmu.kz</a:t>
            </a:r>
            <a:endParaRPr lang="ru-RU" sz="2000" dirty="0">
              <a:ln w="12700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Рисунок 10" descr="Безымянный-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214293"/>
            <a:ext cx="1643074" cy="121444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59832" y="4149080"/>
            <a:ext cx="5798448" cy="135162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/>
            <a:r>
              <a:rPr lang="ru-RU" sz="3200" b="1" dirty="0" smtClean="0">
                <a:solidFill>
                  <a:srgbClr val="0070C0"/>
                </a:solidFill>
              </a:rPr>
              <a:t>СПАСИБО ЗА ВНИМАНИЕ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logo_ModeHE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6143644"/>
            <a:ext cx="1314450" cy="461963"/>
          </a:xfrm>
          <a:prstGeom prst="rect">
            <a:avLst/>
          </a:prstGeom>
          <a:noFill/>
        </p:spPr>
      </p:pic>
      <p:pic>
        <p:nvPicPr>
          <p:cNvPr id="9" name="Picture 1" descr="Description: eu_flag_co_funded_vect_pos_[cmyk]_r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072206"/>
            <a:ext cx="1857356" cy="6238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476</Words>
  <PresentationFormat>Экран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Отчет в рамках  программы Erasmus+ проект ModeHEd  Общественное здоровье и управление здравоохранением Public Health and management of Public Health</vt:lpstr>
      <vt:lpstr>  1.3  Изучение опыта ЕС по мобильности партнеров </vt:lpstr>
      <vt:lpstr>2.1  Модернизация дисциплины «Общественное здоровье и управление  здравоохранение»</vt:lpstr>
      <vt:lpstr> 2.2  Совершенствование учебно-методических комплексов на базе модернизированных курсов</vt:lpstr>
      <vt:lpstr> 2.3 Разработка мультимедийного подхода для модернизированных курсов </vt:lpstr>
      <vt:lpstr> 2.5  Разработка пособий для модернизированных курсов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41</cp:revision>
  <dcterms:modified xsi:type="dcterms:W3CDTF">2017-04-10T06:58:03Z</dcterms:modified>
</cp:coreProperties>
</file>