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9" r:id="rId4"/>
    <p:sldId id="260" r:id="rId5"/>
    <p:sldId id="261" r:id="rId6"/>
    <p:sldId id="262" r:id="rId7"/>
    <p:sldId id="271" r:id="rId8"/>
    <p:sldId id="264" r:id="rId9"/>
    <p:sldId id="267" r:id="rId10"/>
    <p:sldId id="268" r:id="rId11"/>
    <p:sldId id="265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17F8B"/>
    <a:srgbClr val="0A27B6"/>
    <a:srgbClr val="0D898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3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CFBCD-431E-42C7-A2AC-D601710B2187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93EE9-D095-498C-BD90-9C2A81F3F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998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05631" y="367638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A27B6"/>
                </a:solidFill>
              </a:rPr>
              <a:t>Возрастная физиология</a:t>
            </a:r>
            <a:endParaRPr lang="ru-RU" sz="2800" b="1" dirty="0">
              <a:solidFill>
                <a:srgbClr val="0A27B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02128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A27B6"/>
                </a:solidFill>
              </a:rPr>
              <a:t>Разработчики: профессор Соколов А.Д., </a:t>
            </a:r>
            <a:r>
              <a:rPr lang="ru-RU" dirty="0" err="1" smtClean="0">
                <a:solidFill>
                  <a:srgbClr val="0A27B6"/>
                </a:solidFill>
              </a:rPr>
              <a:t>Рыспекова</a:t>
            </a:r>
            <a:r>
              <a:rPr lang="ru-RU" dirty="0" smtClean="0">
                <a:solidFill>
                  <a:srgbClr val="0A27B6"/>
                </a:solidFill>
              </a:rPr>
              <a:t> Ш.О.</a:t>
            </a:r>
            <a:endParaRPr lang="ru-RU" dirty="0">
              <a:solidFill>
                <a:srgbClr val="0A27B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117F8B"/>
                </a:solidFill>
              </a:rPr>
              <a:t/>
            </a:r>
            <a:br>
              <a:rPr lang="ru-RU" sz="3100" b="1" dirty="0" smtClean="0">
                <a:solidFill>
                  <a:srgbClr val="117F8B"/>
                </a:solidFill>
              </a:rPr>
            </a:br>
            <a:r>
              <a:rPr lang="ru-RU" sz="3100" b="1" dirty="0" smtClean="0">
                <a:solidFill>
                  <a:srgbClr val="117F8B"/>
                </a:solidFill>
              </a:rPr>
              <a:t>2.5</a:t>
            </a:r>
            <a:r>
              <a:rPr lang="ru-RU" sz="3100" b="1" dirty="0">
                <a:solidFill>
                  <a:srgbClr val="117F8B"/>
                </a:solidFill>
              </a:rPr>
              <a:t>. Разработка пособий для модернизированного курса по возрастной физиологии.</a:t>
            </a:r>
            <a:r>
              <a:rPr lang="ru-RU" b="1" dirty="0">
                <a:solidFill>
                  <a:srgbClr val="117F8B"/>
                </a:solidFill>
              </a:rPr>
              <a:t/>
            </a:r>
            <a:br>
              <a:rPr lang="ru-RU" b="1" dirty="0">
                <a:solidFill>
                  <a:srgbClr val="117F8B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8208912" cy="478539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117F8B"/>
                </a:solidFill>
              </a:rPr>
              <a:t>Электронный курс по физиологии возбудимых тканей и физиологии </a:t>
            </a:r>
            <a:r>
              <a:rPr lang="ru-RU" sz="2400" b="1" dirty="0" smtClean="0">
                <a:solidFill>
                  <a:srgbClr val="117F8B"/>
                </a:solidFill>
              </a:rPr>
              <a:t>ЦНС</a:t>
            </a:r>
            <a:r>
              <a:rPr lang="en-US" sz="2400" b="1" dirty="0" smtClean="0">
                <a:solidFill>
                  <a:srgbClr val="117F8B"/>
                </a:solidFill>
              </a:rPr>
              <a:t>/ </a:t>
            </a:r>
            <a:r>
              <a:rPr lang="ru-RU" sz="2000" dirty="0" smtClean="0">
                <a:solidFill>
                  <a:srgbClr val="117F8B"/>
                </a:solidFill>
              </a:rPr>
              <a:t>Размещен </a:t>
            </a:r>
            <a:r>
              <a:rPr lang="ru-RU" sz="2000" dirty="0">
                <a:solidFill>
                  <a:srgbClr val="117F8B"/>
                </a:solidFill>
              </a:rPr>
              <a:t>на портале дистанционного обучения </a:t>
            </a:r>
            <a:r>
              <a:rPr lang="en-US" sz="2000" dirty="0" smtClean="0">
                <a:solidFill>
                  <a:srgbClr val="117F8B"/>
                </a:solidFill>
              </a:rPr>
              <a:t>Moodle</a:t>
            </a:r>
            <a:r>
              <a:rPr lang="ru-RU" sz="2000" dirty="0" smtClean="0">
                <a:solidFill>
                  <a:srgbClr val="117F8B"/>
                </a:solidFill>
              </a:rPr>
              <a:t> </a:t>
            </a:r>
            <a:endParaRPr lang="ru-RU" sz="2000" dirty="0">
              <a:solidFill>
                <a:srgbClr val="117F8B"/>
              </a:solidFill>
            </a:endParaRPr>
          </a:p>
          <a:p>
            <a:endParaRPr lang="ru-RU" sz="2400" b="1" dirty="0">
              <a:solidFill>
                <a:srgbClr val="117F8B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3273425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4456113" cy="264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843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WINDOWS\Temp\Rar$DI06.216\2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6080"/>
            <a:ext cx="3684287" cy="1793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WINDOWS\Temp\Rar$DI74.216\2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90" y="2204864"/>
            <a:ext cx="3806318" cy="1906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WINDOWS\Temp\Rar$DI90.217\Снимок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9163"/>
            <a:ext cx="3996559" cy="2783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WINDOWS\Temp\Rar$DI26.216\Снимок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298" y="3366441"/>
            <a:ext cx="3996559" cy="3491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WINDOWS\Temp\Rar$DI04.216\Снимо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3960439" cy="241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02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3" descr="1 lis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48063" y="4077073"/>
            <a:ext cx="3707904" cy="1200314"/>
          </a:xfrm>
          <a:prstGeom prst="rect">
            <a:avLst/>
          </a:prstGeom>
          <a:noFill/>
        </p:spPr>
        <p:txBody>
          <a:bodyPr lIns="89988" tIns="45713" rIns="91428" bIns="45713">
            <a:spAutoFit/>
          </a:bodyPr>
          <a:lstStyle/>
          <a:p>
            <a:pPr algn="ctr">
              <a:defRPr/>
            </a:pPr>
            <a:r>
              <a:rPr lang="ru-RU" sz="3600" b="1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3600" b="1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8123825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D8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Структура презентации</a:t>
            </a:r>
            <a:endParaRPr lang="ru-RU" sz="3200" b="1" dirty="0">
              <a:solidFill>
                <a:srgbClr val="0D89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27584" y="1340768"/>
            <a:ext cx="8136904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117F8B"/>
                </a:solidFill>
              </a:rPr>
              <a:t>1.3. Изучение опыта ЕС </a:t>
            </a:r>
            <a:r>
              <a:rPr lang="ru-RU" sz="2400" b="1" dirty="0" smtClean="0">
                <a:solidFill>
                  <a:srgbClr val="117F8B"/>
                </a:solidFill>
              </a:rPr>
              <a:t>по мобильности партнеров;</a:t>
            </a:r>
            <a:endParaRPr lang="ru-RU" sz="2400" b="1" dirty="0">
              <a:solidFill>
                <a:srgbClr val="117F8B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117F8B"/>
                </a:solidFill>
              </a:rPr>
              <a:t>2.1. </a:t>
            </a:r>
            <a:r>
              <a:rPr lang="ru-RU" sz="2400" b="1" dirty="0">
                <a:solidFill>
                  <a:srgbClr val="117F8B"/>
                </a:solidFill>
              </a:rPr>
              <a:t>Модернизация </a:t>
            </a:r>
            <a:r>
              <a:rPr lang="ru-RU" sz="2400" b="1" dirty="0" smtClean="0">
                <a:solidFill>
                  <a:srgbClr val="117F8B"/>
                </a:solidFill>
              </a:rPr>
              <a:t>курса «Возрастная физиология» по дисциплине «Физиология» в </a:t>
            </a:r>
            <a:r>
              <a:rPr lang="ru-RU" sz="2400" b="1" dirty="0" err="1" smtClean="0">
                <a:solidFill>
                  <a:srgbClr val="117F8B"/>
                </a:solidFill>
              </a:rPr>
              <a:t>КазНМУ</a:t>
            </a:r>
            <a:r>
              <a:rPr lang="ru-RU" sz="2400" b="1" dirty="0" smtClean="0">
                <a:solidFill>
                  <a:srgbClr val="117F8B"/>
                </a:solidFill>
              </a:rPr>
              <a:t>;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117F8B"/>
                </a:solidFill>
              </a:rPr>
              <a:t>2.2. Совершенствование учебно-методического комплекса </a:t>
            </a:r>
            <a:r>
              <a:rPr lang="ru-RU" sz="2400" b="1" dirty="0">
                <a:solidFill>
                  <a:srgbClr val="117F8B"/>
                </a:solidFill>
              </a:rPr>
              <a:t>на </a:t>
            </a:r>
            <a:r>
              <a:rPr lang="ru-RU" sz="2400" b="1" dirty="0" smtClean="0">
                <a:solidFill>
                  <a:srgbClr val="117F8B"/>
                </a:solidFill>
              </a:rPr>
              <a:t>базе модернизированного курса по возрастной физиологии;</a:t>
            </a:r>
          </a:p>
          <a:p>
            <a:pPr>
              <a:buNone/>
            </a:pPr>
            <a:r>
              <a:rPr lang="ru-RU" sz="2400" b="1" dirty="0">
                <a:solidFill>
                  <a:srgbClr val="117F8B"/>
                </a:solidFill>
              </a:rPr>
              <a:t>2.3. </a:t>
            </a:r>
            <a:r>
              <a:rPr lang="ru-RU" sz="2400" b="1" dirty="0" smtClean="0">
                <a:solidFill>
                  <a:srgbClr val="117F8B"/>
                </a:solidFill>
              </a:rPr>
              <a:t>Разработка мультимедийного подхода для модернизированного курса по возрастной физиологии;</a:t>
            </a:r>
          </a:p>
          <a:p>
            <a:pPr>
              <a:buNone/>
            </a:pPr>
            <a:r>
              <a:rPr lang="ru-RU" sz="2400" b="1" dirty="0">
                <a:solidFill>
                  <a:srgbClr val="117F8B"/>
                </a:solidFill>
              </a:rPr>
              <a:t>2.5. Разработка пособий </a:t>
            </a:r>
            <a:r>
              <a:rPr lang="ru-RU" sz="2400" b="1" dirty="0" smtClean="0">
                <a:solidFill>
                  <a:srgbClr val="117F8B"/>
                </a:solidFill>
              </a:rPr>
              <a:t>для модернизированного курса по возрастной физиологии.</a:t>
            </a:r>
            <a:endParaRPr lang="ru-RU" sz="2400" b="1" dirty="0">
              <a:solidFill>
                <a:srgbClr val="117F8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80920" cy="86409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117F8B"/>
                </a:solidFill>
              </a:rPr>
              <a:t>1.3. Изучение опыта ЕС по мобильности партнеров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8208912" cy="4785395"/>
          </a:xfrm>
        </p:spPr>
        <p:txBody>
          <a:bodyPr/>
          <a:lstStyle/>
          <a:p>
            <a:r>
              <a:rPr lang="ru-RU" dirty="0" smtClean="0"/>
              <a:t>Опыт кафедры физиологии университета </a:t>
            </a:r>
            <a:r>
              <a:rPr lang="en-US" dirty="0" err="1" smtClean="0"/>
              <a:t>P.J.Safarik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Kosice, Slovakia</a:t>
            </a:r>
            <a:r>
              <a:rPr lang="ru-RU" dirty="0" smtClean="0"/>
              <a:t>). </a:t>
            </a:r>
            <a:r>
              <a:rPr lang="ru-RU" sz="2000" dirty="0" smtClean="0"/>
              <a:t>Профессор </a:t>
            </a:r>
            <a:r>
              <a:rPr lang="ru-RU" sz="2000" dirty="0" err="1" smtClean="0"/>
              <a:t>В.Доник</a:t>
            </a:r>
            <a:endParaRPr lang="ru-RU" sz="2000" dirty="0" smtClean="0"/>
          </a:p>
          <a:p>
            <a:r>
              <a:rPr lang="ru-RU" dirty="0" smtClean="0"/>
              <a:t>Опыт</a:t>
            </a:r>
            <a:r>
              <a:rPr lang="en-US" dirty="0" smtClean="0"/>
              <a:t> </a:t>
            </a:r>
            <a:r>
              <a:rPr lang="ru-RU" dirty="0" smtClean="0"/>
              <a:t>института физиологии при Карлов Университете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76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07288" cy="108012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2700" b="1" dirty="0" smtClean="0">
                <a:solidFill>
                  <a:srgbClr val="117F8B"/>
                </a:solidFill>
              </a:rPr>
              <a:t/>
            </a:r>
            <a:br>
              <a:rPr lang="ru-RU" sz="2700" b="1" dirty="0" smtClean="0">
                <a:solidFill>
                  <a:srgbClr val="117F8B"/>
                </a:solidFill>
              </a:rPr>
            </a:br>
            <a:r>
              <a:rPr lang="ru-RU" sz="3100" b="1" dirty="0" smtClean="0">
                <a:solidFill>
                  <a:srgbClr val="117F8B"/>
                </a:solidFill>
              </a:rPr>
              <a:t>2.1</a:t>
            </a:r>
            <a:r>
              <a:rPr lang="ru-RU" sz="3100" b="1" dirty="0">
                <a:solidFill>
                  <a:srgbClr val="117F8B"/>
                </a:solidFill>
              </a:rPr>
              <a:t>. Модернизация курса «Возрастная физиология» по дисциплине «Физиология» в </a:t>
            </a:r>
            <a:r>
              <a:rPr lang="ru-RU" sz="3100" b="1" dirty="0" err="1" smtClean="0">
                <a:solidFill>
                  <a:srgbClr val="117F8B"/>
                </a:solidFill>
              </a:rPr>
              <a:t>КазНМУ</a:t>
            </a:r>
            <a:r>
              <a:rPr lang="ru-RU" sz="3100" b="1" dirty="0">
                <a:solidFill>
                  <a:srgbClr val="117F8B"/>
                </a:solidFill>
              </a:rPr>
              <a:t/>
            </a:r>
            <a:br>
              <a:rPr lang="ru-RU" sz="3100" b="1" dirty="0">
                <a:solidFill>
                  <a:srgbClr val="117F8B"/>
                </a:solidFill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8064896" cy="4497363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117F8B"/>
                </a:solidFill>
              </a:rPr>
              <a:t>Возрастная физиология в </a:t>
            </a:r>
            <a:r>
              <a:rPr lang="ru-RU" sz="2400" b="1" dirty="0" err="1" smtClean="0">
                <a:solidFill>
                  <a:srgbClr val="117F8B"/>
                </a:solidFill>
              </a:rPr>
              <a:t>КазНМУ</a:t>
            </a:r>
            <a:r>
              <a:rPr lang="ru-RU" sz="2400" b="1" dirty="0" smtClean="0">
                <a:solidFill>
                  <a:srgbClr val="117F8B"/>
                </a:solidFill>
              </a:rPr>
              <a:t> преподается в рамках дисциплины «Физиология - 1» и «Физиология - 2» для студентов-бакалавров факультета «Общая медицина»;</a:t>
            </a:r>
          </a:p>
          <a:p>
            <a:r>
              <a:rPr lang="ru-RU" sz="2400" b="1" dirty="0" smtClean="0">
                <a:solidFill>
                  <a:srgbClr val="117F8B"/>
                </a:solidFill>
              </a:rPr>
              <a:t>Возрастная физиология рассматривает возрастные особенности физиологических систем </a:t>
            </a:r>
            <a:r>
              <a:rPr lang="ru-RU" sz="2400" b="1" dirty="0" smtClean="0">
                <a:solidFill>
                  <a:srgbClr val="117F8B"/>
                </a:solidFill>
              </a:rPr>
              <a:t>растущего,  </a:t>
            </a:r>
            <a:r>
              <a:rPr lang="ru-RU" sz="2400" b="1" dirty="0" smtClean="0">
                <a:solidFill>
                  <a:srgbClr val="117F8B"/>
                </a:solidFill>
              </a:rPr>
              <a:t>взрослого и стареющего организма;</a:t>
            </a:r>
          </a:p>
          <a:p>
            <a:r>
              <a:rPr lang="ru-RU" sz="2400" b="1" dirty="0" smtClean="0">
                <a:solidFill>
                  <a:srgbClr val="117F8B"/>
                </a:solidFill>
              </a:rPr>
              <a:t>Курс «Возрастная физиология» модернизирован по следующим разделам дисциплины: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117F8B"/>
                </a:solidFill>
              </a:rPr>
              <a:t>Физиология возбудимых тканей;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117F8B"/>
                </a:solidFill>
              </a:rPr>
              <a:t>Физиология ЦНС и ВНС;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117F8B"/>
                </a:solidFill>
              </a:rPr>
              <a:t>Физиология системы пищеварения;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117F8B"/>
                </a:solidFill>
              </a:rPr>
              <a:t>Физиология системы кровообращения;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117F8B"/>
                </a:solidFill>
              </a:rPr>
              <a:t>Физиология системы дыхания.</a:t>
            </a:r>
            <a:endParaRPr lang="ru-RU" sz="2400" b="1" dirty="0">
              <a:solidFill>
                <a:srgbClr val="117F8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39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117F8B"/>
                </a:solidFill>
              </a:rPr>
              <a:t>2.2. Совершенствование учебно-методического комплекса на базе модернизированного курса по возрастной физиологии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8280920" cy="4525963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117F8B"/>
                </a:solidFill>
              </a:rPr>
              <a:t>Учебно-методический комплекс по дисциплине «Физиология-1» и «Физиология-2» включает:</a:t>
            </a:r>
          </a:p>
          <a:p>
            <a:pPr>
              <a:buFontTx/>
              <a:buChar char="-"/>
            </a:pPr>
            <a:r>
              <a:rPr lang="ru-RU" sz="2400" b="1" dirty="0" err="1" smtClean="0">
                <a:solidFill>
                  <a:srgbClr val="117F8B"/>
                </a:solidFill>
              </a:rPr>
              <a:t>Силлабус</a:t>
            </a:r>
            <a:r>
              <a:rPr lang="ru-RU" sz="2400" b="1" dirty="0" smtClean="0">
                <a:solidFill>
                  <a:srgbClr val="117F8B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117F8B"/>
                </a:solidFill>
              </a:rPr>
              <a:t>Рабочую программу;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117F8B"/>
                </a:solidFill>
              </a:rPr>
              <a:t>Тезисы лекций;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117F8B"/>
                </a:solidFill>
              </a:rPr>
              <a:t>Методические указания к выполнению практических работ;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117F8B"/>
                </a:solidFill>
              </a:rPr>
              <a:t>Методические указания к выполнению </a:t>
            </a:r>
            <a:r>
              <a:rPr lang="ru-RU" sz="2400" b="1" dirty="0" smtClean="0">
                <a:solidFill>
                  <a:srgbClr val="117F8B"/>
                </a:solidFill>
              </a:rPr>
              <a:t>самостоятельной работы студента;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117F8B"/>
                </a:solidFill>
              </a:rPr>
              <a:t>Контрольно-измерительные средства обучения;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117F8B"/>
                </a:solidFill>
              </a:rPr>
              <a:t>Литературу.</a:t>
            </a:r>
            <a:endParaRPr lang="ru-RU" sz="2400" b="1" dirty="0">
              <a:solidFill>
                <a:srgbClr val="117F8B"/>
              </a:solidFill>
            </a:endParaRPr>
          </a:p>
          <a:p>
            <a:pPr>
              <a:buFontTx/>
              <a:buChar char="-"/>
            </a:pPr>
            <a:endParaRPr lang="ru-RU" sz="2400" b="1" dirty="0" smtClean="0">
              <a:solidFill>
                <a:srgbClr val="117F8B"/>
              </a:solidFill>
            </a:endParaRP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20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117F8B"/>
                </a:solidFill>
              </a:rPr>
              <a:t>2.2. Совершенствование учебно-методического комплекса на базе модернизированного курса по возрастной физиологии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8280920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117F8B"/>
                </a:solidFill>
              </a:rPr>
              <a:t>По указанным выше разделам физиологии в УМК внесены: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117F8B"/>
                </a:solidFill>
              </a:rPr>
              <a:t>Квантованные тексты и тестовые </a:t>
            </a:r>
            <a:r>
              <a:rPr lang="ru-RU" sz="2400" dirty="0" smtClean="0">
                <a:solidFill>
                  <a:srgbClr val="117F8B"/>
                </a:solidFill>
              </a:rPr>
              <a:t>задания (</a:t>
            </a:r>
            <a:r>
              <a:rPr lang="en-US" sz="2400" dirty="0" smtClean="0">
                <a:solidFill>
                  <a:srgbClr val="117F8B"/>
                </a:solidFill>
              </a:rPr>
              <a:t>MCQ</a:t>
            </a:r>
            <a:r>
              <a:rPr lang="ru-RU" sz="2400" dirty="0" smtClean="0">
                <a:solidFill>
                  <a:srgbClr val="117F8B"/>
                </a:solidFill>
              </a:rPr>
              <a:t>) </a:t>
            </a:r>
            <a:r>
              <a:rPr lang="ru-RU" sz="2400" dirty="0" smtClean="0">
                <a:solidFill>
                  <a:srgbClr val="117F8B"/>
                </a:solidFill>
              </a:rPr>
              <a:t>по разделу «Физиология возбудимых тканей»;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117F8B"/>
                </a:solidFill>
              </a:rPr>
              <a:t>ссылки на </a:t>
            </a:r>
            <a:r>
              <a:rPr lang="ru-RU" sz="2400" dirty="0" err="1" smtClean="0">
                <a:solidFill>
                  <a:srgbClr val="117F8B"/>
                </a:solidFill>
              </a:rPr>
              <a:t>видеолекции</a:t>
            </a:r>
            <a:r>
              <a:rPr lang="ru-RU" sz="2400" dirty="0" smtClean="0">
                <a:solidFill>
                  <a:srgbClr val="117F8B"/>
                </a:solidFill>
              </a:rPr>
              <a:t> по темам «Возрастные особенности системы пищеварения», «Возрастные особенности системы дыхания»;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117F8B"/>
                </a:solidFill>
              </a:rPr>
              <a:t>с</a:t>
            </a:r>
            <a:r>
              <a:rPr lang="ru-RU" sz="2400" dirty="0" smtClean="0">
                <a:solidFill>
                  <a:srgbClr val="117F8B"/>
                </a:solidFill>
              </a:rPr>
              <a:t>сылки на электронный обучающий курс по разделам «Физиология возбудимых тканей», «Физиология ЦНС»;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117F8B"/>
                </a:solidFill>
              </a:rPr>
              <a:t>Полная инструкция практической работы по определению биологического возраста человека с использованием прибора «</a:t>
            </a:r>
            <a:r>
              <a:rPr lang="ru-RU" sz="2400" dirty="0" err="1" smtClean="0">
                <a:solidFill>
                  <a:srgbClr val="117F8B"/>
                </a:solidFill>
              </a:rPr>
              <a:t>Кардиовизор</a:t>
            </a:r>
            <a:r>
              <a:rPr lang="ru-RU" sz="2400" dirty="0" smtClean="0">
                <a:solidFill>
                  <a:srgbClr val="117F8B"/>
                </a:solidFill>
              </a:rPr>
              <a:t> С6» с программным обеспечением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117F8B"/>
                </a:solidFill>
              </a:rPr>
              <a:t> </a:t>
            </a:r>
            <a:r>
              <a:rPr lang="en-US" sz="2400" b="1" dirty="0" err="1" smtClean="0"/>
              <a:t>KARDiVAR</a:t>
            </a:r>
            <a:endParaRPr lang="ru-RU" sz="2400" dirty="0">
              <a:solidFill>
                <a:srgbClr val="117F8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92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кардиовиз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4922"/>
            <a:ext cx="468052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40195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0360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161905" cy="33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05687"/>
            <a:ext cx="6446837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605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117F8B"/>
                </a:solidFill>
              </a:rPr>
              <a:t/>
            </a:r>
            <a:br>
              <a:rPr lang="ru-RU" sz="3100" b="1" dirty="0" smtClean="0">
                <a:solidFill>
                  <a:srgbClr val="117F8B"/>
                </a:solidFill>
              </a:rPr>
            </a:br>
            <a:r>
              <a:rPr lang="ru-RU" sz="3100" b="1" dirty="0" smtClean="0">
                <a:solidFill>
                  <a:srgbClr val="117F8B"/>
                </a:solidFill>
              </a:rPr>
              <a:t>2.3</a:t>
            </a:r>
            <a:r>
              <a:rPr lang="ru-RU" sz="3100" b="1" dirty="0">
                <a:solidFill>
                  <a:srgbClr val="117F8B"/>
                </a:solidFill>
              </a:rPr>
              <a:t>. Разработка мультимедийного подхода для модернизированного курса по возрастной </a:t>
            </a:r>
            <a:r>
              <a:rPr lang="ru-RU" sz="3100" b="1" dirty="0" smtClean="0">
                <a:solidFill>
                  <a:srgbClr val="117F8B"/>
                </a:solidFill>
              </a:rPr>
              <a:t>физиологии</a:t>
            </a:r>
            <a:r>
              <a:rPr lang="ru-RU" b="1" dirty="0">
                <a:solidFill>
                  <a:srgbClr val="117F8B"/>
                </a:solidFill>
              </a:rPr>
              <a:t/>
            </a:r>
            <a:br>
              <a:rPr lang="ru-RU" b="1" dirty="0">
                <a:solidFill>
                  <a:srgbClr val="117F8B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8208912" cy="4525963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117F8B"/>
                </a:solidFill>
              </a:rPr>
              <a:t>Видеолекции</a:t>
            </a:r>
            <a:r>
              <a:rPr lang="ru-RU" sz="2400" b="1" dirty="0" smtClean="0">
                <a:solidFill>
                  <a:srgbClr val="117F8B"/>
                </a:solidFill>
              </a:rPr>
              <a:t> </a:t>
            </a:r>
            <a:r>
              <a:rPr lang="ru-RU" sz="2400" b="1" dirty="0">
                <a:solidFill>
                  <a:srgbClr val="117F8B"/>
                </a:solidFill>
              </a:rPr>
              <a:t>по темам «Возрастные особенности системы пищеварения», «Возрастные особенности системы дыхания</a:t>
            </a:r>
            <a:r>
              <a:rPr lang="ru-RU" sz="2400" b="1" dirty="0" smtClean="0">
                <a:solidFill>
                  <a:srgbClr val="117F8B"/>
                </a:solidFill>
              </a:rPr>
              <a:t>». </a:t>
            </a:r>
            <a:r>
              <a:rPr lang="ru-RU" sz="2000" dirty="0" smtClean="0">
                <a:solidFill>
                  <a:srgbClr val="117F8B"/>
                </a:solidFill>
              </a:rPr>
              <a:t>Размещены на портале дистанционного обучения </a:t>
            </a:r>
            <a:r>
              <a:rPr lang="en-US" sz="2000" dirty="0" smtClean="0">
                <a:solidFill>
                  <a:srgbClr val="117F8B"/>
                </a:solidFill>
              </a:rPr>
              <a:t>Moodle</a:t>
            </a:r>
            <a:r>
              <a:rPr lang="ru-RU" sz="2000" dirty="0" smtClean="0">
                <a:solidFill>
                  <a:srgbClr val="117F8B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1026" name="Picture 2" descr="C:\Users\user\Downloads\IMG_23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2780928"/>
            <a:ext cx="2690746" cy="3364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IMG_23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0927"/>
            <a:ext cx="2808312" cy="3364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40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358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Структура презентации</vt:lpstr>
      <vt:lpstr>1.3. Изучение опыта ЕС по мобильности партнеров</vt:lpstr>
      <vt:lpstr> 2.1. Модернизация курса «Возрастная физиология» по дисциплине «Физиология» в КазНМУ </vt:lpstr>
      <vt:lpstr>2.2. Совершенствование учебно-методического комплекса на базе модернизированного курса по возрастной физиологии</vt:lpstr>
      <vt:lpstr>2.2. Совершенствование учебно-методического комплекса на базе модернизированного курса по возрастной физиологии</vt:lpstr>
      <vt:lpstr>Слайд 7</vt:lpstr>
      <vt:lpstr>Слайд 8</vt:lpstr>
      <vt:lpstr> 2.3. Разработка мультимедийного подхода для модернизированного курса по возрастной физиологии </vt:lpstr>
      <vt:lpstr> 2.5. Разработка пособий для модернизированного курса по возрастной физиологии.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cp:lastModifiedBy>Fujitsu Siemens</cp:lastModifiedBy>
  <cp:revision>105</cp:revision>
  <dcterms:modified xsi:type="dcterms:W3CDTF">2017-04-04T07:22:03Z</dcterms:modified>
</cp:coreProperties>
</file>