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1" r:id="rId3"/>
    <p:sldId id="260" r:id="rId4"/>
    <p:sldId id="262" r:id="rId5"/>
    <p:sldId id="257" r:id="rId6"/>
    <p:sldId id="258" r:id="rId7"/>
    <p:sldId id="265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6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88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71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5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67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9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487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44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27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0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4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8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99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9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5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1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0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7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3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7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5893-7F6F-4619-8C6A-5AD7D5AAC96F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A5AF-922C-42FC-8C79-3EBEAF50F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39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35893-7F6F-4619-8C6A-5AD7D5AAC96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A5AF-922C-42FC-8C79-3EBEAF50FC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9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Диабета ОУК </a:t>
            </a:r>
            <a:r>
              <a:rPr lang="ru-RU" dirty="0" err="1" smtClean="0"/>
              <a:t>КазНМУ</a:t>
            </a:r>
            <a:r>
              <a:rPr lang="ru-RU" dirty="0" smtClean="0"/>
              <a:t> </a:t>
            </a:r>
            <a:r>
              <a:rPr lang="ru-RU" dirty="0" err="1" smtClean="0"/>
              <a:t>им.С.Д.Асфендиярова</a:t>
            </a:r>
            <a:r>
              <a:rPr lang="ru-RU" dirty="0" smtClean="0"/>
              <a:t>: развитие и перспективы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 smtClean="0"/>
              <a:t>Аканов</a:t>
            </a:r>
            <a:r>
              <a:rPr lang="ru-RU" dirty="0" smtClean="0"/>
              <a:t> Ж.А.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03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 Центре Диабета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Центр Диабета был создан на базе ОКЦ </a:t>
            </a:r>
            <a:r>
              <a:rPr lang="ru-RU" dirty="0" err="1" smtClean="0"/>
              <a:t>КазНМУ</a:t>
            </a:r>
            <a:r>
              <a:rPr lang="ru-RU" dirty="0" smtClean="0"/>
              <a:t> </a:t>
            </a:r>
            <a:r>
              <a:rPr lang="ru-RU" dirty="0" err="1" smtClean="0"/>
              <a:t>им.С.Д.Асфендиярова</a:t>
            </a:r>
            <a:r>
              <a:rPr lang="ru-RU" dirty="0" smtClean="0"/>
              <a:t> в ноябре 2012 года, изначально на 12 коек. В 2013 году с получением государственного заказа на оказание СМП в объеме 6</a:t>
            </a:r>
            <a:r>
              <a:rPr lang="en-US" dirty="0" smtClean="0"/>
              <a:t>3</a:t>
            </a:r>
            <a:r>
              <a:rPr lang="ru-RU" dirty="0" smtClean="0"/>
              <a:t> млн. тенге, количество коек увеличилось до 48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В настоящее время коечный фонд составляет </a:t>
            </a:r>
            <a:r>
              <a:rPr lang="ru-RU" dirty="0" smtClean="0"/>
              <a:t>65 </a:t>
            </a:r>
            <a:r>
              <a:rPr lang="ru-RU" dirty="0"/>
              <a:t>коек, в штате 5 врачей-эндокринологов, </a:t>
            </a:r>
            <a:r>
              <a:rPr lang="ru-RU" dirty="0" smtClean="0"/>
              <a:t>4 </a:t>
            </a:r>
            <a:r>
              <a:rPr lang="ru-RU" dirty="0"/>
              <a:t>специалиста-консультанта, 8 медицинских сестер и 4 менеджера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Инновационная Школа «Сахарный диабет» создана в конце 2013 года, основной задачей является развитие новых технологий и методов в профилактике и лечении сахарного диабета и его осложнений, клиническая база – Центр Диабета.</a:t>
            </a:r>
          </a:p>
          <a:p>
            <a:pPr algn="just"/>
            <a:r>
              <a:rPr lang="ru-RU" dirty="0" smtClean="0"/>
              <a:t>Врачебный персонал – 90% владение английским языком, 75% обучены в Японии, КНР и РФ.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8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Центр диабета</a:t>
            </a:r>
            <a:r>
              <a:rPr lang="ru-RU" dirty="0"/>
              <a:t>:</a:t>
            </a:r>
            <a:r>
              <a:rPr lang="ru-RU" dirty="0" smtClean="0"/>
              <a:t> клиническая деятельность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934605"/>
              </p:ext>
            </p:extLst>
          </p:nvPr>
        </p:nvGraphicFramePr>
        <p:xfrm>
          <a:off x="634999" y="1396999"/>
          <a:ext cx="10985500" cy="522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375"/>
                <a:gridCol w="2746375"/>
                <a:gridCol w="2746375"/>
                <a:gridCol w="2746375"/>
              </a:tblGrid>
              <a:tr h="34618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показатель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 мес.2013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 мес.2014 года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 месяцев 2015</a:t>
                      </a:r>
                      <a:endParaRPr lang="ru-RU" sz="2000" dirty="0"/>
                    </a:p>
                  </a:txBody>
                  <a:tcPr/>
                </a:tc>
              </a:tr>
              <a:tr h="39943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Выписано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342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1002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1901</a:t>
                      </a:r>
                      <a:endParaRPr lang="ru-RU" sz="2400" b="1" dirty="0"/>
                    </a:p>
                  </a:txBody>
                  <a:tcPr/>
                </a:tc>
              </a:tr>
              <a:tr h="50343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</a:t>
                      </a:r>
                      <a:r>
                        <a:rPr lang="ru-RU" sz="2000" b="1" baseline="0" dirty="0" smtClean="0"/>
                        <a:t> т. ч. самообращение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48-14%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29 -3,0%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нет</a:t>
                      </a:r>
                      <a:endParaRPr lang="ru-RU" sz="2400" b="1" dirty="0"/>
                    </a:p>
                  </a:txBody>
                  <a:tcPr/>
                </a:tc>
              </a:tr>
              <a:tr h="39943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госзаказ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294-86%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973 -97%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100%</a:t>
                      </a:r>
                      <a:endParaRPr lang="ru-RU" sz="2400" b="1" dirty="0"/>
                    </a:p>
                  </a:txBody>
                  <a:tcPr/>
                </a:tc>
              </a:tr>
              <a:tr h="94119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Средняя длительность пребывания на койке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8,1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7,7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7,1</a:t>
                      </a:r>
                      <a:endParaRPr lang="ru-RU" sz="2400" b="1" dirty="0"/>
                    </a:p>
                  </a:txBody>
                  <a:tcPr/>
                </a:tc>
              </a:tr>
              <a:tr h="39943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Оборот койки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17,1 (план – 36,0)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27,8 (план -36,0)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17,0</a:t>
                      </a:r>
                      <a:endParaRPr lang="ru-RU" sz="2400" b="1" dirty="0"/>
                    </a:p>
                  </a:txBody>
                  <a:tcPr/>
                </a:tc>
              </a:tr>
              <a:tr h="59098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Занятость койки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115,3 (план – 216)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213,2 (план – 216)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219</a:t>
                      </a:r>
                      <a:endParaRPr lang="ru-RU" sz="2400" b="1" dirty="0"/>
                    </a:p>
                  </a:txBody>
                  <a:tcPr/>
                </a:tc>
              </a:tr>
              <a:tr h="61247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Консультативный</a:t>
                      </a:r>
                      <a:r>
                        <a:rPr lang="ru-RU" sz="2000" b="1" baseline="0" dirty="0" smtClean="0"/>
                        <a:t> прием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450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1005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1976</a:t>
                      </a:r>
                      <a:endParaRPr lang="ru-RU" sz="2400" b="1" dirty="0"/>
                    </a:p>
                  </a:txBody>
                  <a:tcPr/>
                </a:tc>
              </a:tr>
              <a:tr h="722315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Финансовые</a:t>
                      </a:r>
                      <a:r>
                        <a:rPr lang="ru-RU" sz="2000" b="1" baseline="0" dirty="0" smtClean="0"/>
                        <a:t> поступления, </a:t>
                      </a:r>
                      <a:r>
                        <a:rPr lang="ru-RU" sz="2000" b="1" baseline="0" dirty="0" err="1" smtClean="0"/>
                        <a:t>тыс.тенге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31500,8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101172,2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20000,0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5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Диабета: </a:t>
            </a:r>
            <a:br>
              <a:rPr lang="ru-RU" dirty="0" smtClean="0"/>
            </a:br>
            <a:r>
              <a:rPr lang="ru-RU" dirty="0" smtClean="0"/>
              <a:t>научная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7999" y="1690688"/>
            <a:ext cx="5731774" cy="48752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Проект «Помповая инсулинотерапия при беременности» – </a:t>
            </a:r>
            <a:r>
              <a:rPr lang="ru-RU" dirty="0" smtClean="0"/>
              <a:t>завершен, </a:t>
            </a:r>
            <a:r>
              <a:rPr lang="ru-RU" dirty="0"/>
              <a:t>успешно </a:t>
            </a:r>
            <a:r>
              <a:rPr lang="ru-RU" dirty="0" err="1"/>
              <a:t>родоразрешено</a:t>
            </a:r>
            <a:r>
              <a:rPr lang="ru-RU" dirty="0"/>
              <a:t> </a:t>
            </a:r>
            <a:r>
              <a:rPr lang="ru-RU" dirty="0" smtClean="0"/>
              <a:t>20 </a:t>
            </a:r>
            <a:r>
              <a:rPr lang="ru-RU" dirty="0"/>
              <a:t>женщин, на учете в разных сроках беременности </a:t>
            </a:r>
            <a:r>
              <a:rPr lang="ru-RU" dirty="0" smtClean="0"/>
              <a:t>– 5 женщин. </a:t>
            </a:r>
            <a:r>
              <a:rPr lang="ru-RU" dirty="0" err="1"/>
              <a:t>Грантовое</a:t>
            </a:r>
            <a:r>
              <a:rPr lang="ru-RU" dirty="0"/>
              <a:t> финансирование </a:t>
            </a:r>
            <a:r>
              <a:rPr lang="ru-RU" dirty="0" smtClean="0"/>
              <a:t>от </a:t>
            </a:r>
            <a:r>
              <a:rPr lang="ru-RU" dirty="0" err="1" smtClean="0"/>
              <a:t>КазНМУ</a:t>
            </a:r>
            <a:r>
              <a:rPr lang="ru-RU" dirty="0" smtClean="0"/>
              <a:t> </a:t>
            </a:r>
            <a:r>
              <a:rPr lang="ru-RU" dirty="0"/>
              <a:t>в размере 5 млн. тенге получено. Результатом является утвержденный РЦРЗ (</a:t>
            </a:r>
            <a:r>
              <a:rPr lang="ru-RU" dirty="0" smtClean="0"/>
              <a:t>2014, пересмотр 2015 </a:t>
            </a:r>
            <a:r>
              <a:rPr lang="ru-RU" dirty="0"/>
              <a:t>г.) клинический протокол.</a:t>
            </a:r>
          </a:p>
          <a:p>
            <a:r>
              <a:rPr lang="ru-RU" dirty="0"/>
              <a:t>Проект «Оценка рабочей памяти у пациентов с сахарным диабетом 2 типа», совместный с Азиатско-</a:t>
            </a:r>
            <a:r>
              <a:rPr lang="ru-RU" dirty="0" err="1"/>
              <a:t>Тихоокеанскм</a:t>
            </a:r>
            <a:r>
              <a:rPr lang="ru-RU" dirty="0"/>
              <a:t> Университетом, </a:t>
            </a:r>
            <a:r>
              <a:rPr lang="ru-RU" dirty="0" smtClean="0"/>
              <a:t>Япония, МОН РК. </a:t>
            </a:r>
            <a:r>
              <a:rPr lang="ru-RU" dirty="0" err="1"/>
              <a:t>Грантовое</a:t>
            </a:r>
            <a:r>
              <a:rPr lang="ru-RU" dirty="0"/>
              <a:t> финансирование на 2015 год – 8 </a:t>
            </a:r>
            <a:r>
              <a:rPr lang="ru-RU" dirty="0" err="1"/>
              <a:t>млн.тенге</a:t>
            </a:r>
            <a:r>
              <a:rPr lang="ru-RU" dirty="0"/>
              <a:t> </a:t>
            </a:r>
            <a:r>
              <a:rPr lang="ru-RU" dirty="0" smtClean="0"/>
              <a:t>освоено. Выполнен на 45%</a:t>
            </a:r>
            <a:endParaRPr lang="ru-RU" dirty="0"/>
          </a:p>
          <a:p>
            <a:r>
              <a:rPr lang="ru-RU" dirty="0"/>
              <a:t>Проект «Изучение полиморфизма генов, кодирующих активность ДПП-4 у больных с СД 2 типа», совместный с НЦБ МОН РК. </a:t>
            </a:r>
            <a:r>
              <a:rPr lang="ru-RU" dirty="0" smtClean="0"/>
              <a:t>Завершен на 16%.</a:t>
            </a:r>
          </a:p>
        </p:txBody>
      </p:sp>
      <p:pic>
        <p:nvPicPr>
          <p:cNvPr id="5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2" y="1690688"/>
            <a:ext cx="2789926" cy="23860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2" y="4205287"/>
            <a:ext cx="2158998" cy="1951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690688"/>
            <a:ext cx="1962150" cy="2333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2" y="4205286"/>
            <a:ext cx="2895598" cy="2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1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637"/>
            <a:ext cx="10515600" cy="1325563"/>
          </a:xfrm>
        </p:spPr>
        <p:txBody>
          <a:bodyPr/>
          <a:lstStyle/>
          <a:p>
            <a:r>
              <a:rPr lang="ru-RU" dirty="0" smtClean="0"/>
              <a:t>Центр Диабета: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7500" y="1104900"/>
            <a:ext cx="6553200" cy="5486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900" dirty="0" smtClean="0"/>
              <a:t>1. Прошли </a:t>
            </a:r>
            <a:r>
              <a:rPr lang="ru-RU" sz="2900" dirty="0"/>
              <a:t>1,5-месячную стажировку </a:t>
            </a:r>
            <a:r>
              <a:rPr lang="ru-RU" sz="2900" dirty="0" smtClean="0"/>
              <a:t>(апрель-май 2015 </a:t>
            </a:r>
            <a:r>
              <a:rPr lang="ru-RU" sz="2900" dirty="0"/>
              <a:t>г.) в </a:t>
            </a:r>
            <a:r>
              <a:rPr lang="ru-RU" sz="2900" dirty="0" err="1"/>
              <a:t>Нагасакском</a:t>
            </a:r>
            <a:r>
              <a:rPr lang="ru-RU" sz="2900" dirty="0"/>
              <a:t> Национальном Медицинском Центре, г. </a:t>
            </a:r>
            <a:r>
              <a:rPr lang="ru-RU" sz="2900" dirty="0" err="1"/>
              <a:t>Омура</a:t>
            </a:r>
            <a:r>
              <a:rPr lang="ru-RU" sz="2900" dirty="0"/>
              <a:t>, Япония </a:t>
            </a:r>
            <a:r>
              <a:rPr lang="ru-RU" sz="2900" dirty="0" smtClean="0"/>
              <a:t>2 сотрудника Центра</a:t>
            </a:r>
            <a:r>
              <a:rPr lang="ru-RU" sz="2900" dirty="0"/>
              <a:t>. </a:t>
            </a:r>
            <a:r>
              <a:rPr lang="ru-RU" sz="2900" dirty="0" smtClean="0"/>
              <a:t>Результат </a:t>
            </a:r>
            <a:r>
              <a:rPr lang="ru-RU" sz="2900" dirty="0"/>
              <a:t>– внедрение в широкую клиническую практику группы </a:t>
            </a:r>
            <a:r>
              <a:rPr lang="ru-RU" sz="2900" dirty="0" smtClean="0"/>
              <a:t>инновационной группы ЛС ИДПП-4  </a:t>
            </a:r>
            <a:endParaRPr lang="ru-RU" sz="2900" dirty="0"/>
          </a:p>
          <a:p>
            <a:pPr marL="0" indent="0">
              <a:buNone/>
            </a:pPr>
            <a:r>
              <a:rPr lang="ru-RU" sz="2900" dirty="0"/>
              <a:t>2</a:t>
            </a:r>
            <a:r>
              <a:rPr lang="ru-RU" sz="2900" dirty="0" smtClean="0"/>
              <a:t>. </a:t>
            </a:r>
            <a:r>
              <a:rPr lang="ru-RU" sz="2900" dirty="0"/>
              <a:t>Прошел 2-месячную стажировку (</a:t>
            </a:r>
            <a:r>
              <a:rPr lang="ru-RU" sz="2900" dirty="0" smtClean="0"/>
              <a:t>сентябрь-ноябрь 2015.) </a:t>
            </a:r>
            <a:r>
              <a:rPr lang="ru-RU" sz="2900" dirty="0"/>
              <a:t>в </a:t>
            </a:r>
            <a:r>
              <a:rPr lang="ru-RU" sz="2900" dirty="0" err="1"/>
              <a:t>г.Токио</a:t>
            </a:r>
            <a:r>
              <a:rPr lang="ru-RU" sz="2900" dirty="0"/>
              <a:t>, Япония, клиника «</a:t>
            </a:r>
            <a:r>
              <a:rPr lang="ru-RU" sz="2900" dirty="0" err="1"/>
              <a:t>Эдогава</a:t>
            </a:r>
            <a:r>
              <a:rPr lang="ru-RU" sz="2900" dirty="0"/>
              <a:t>», д.м.н., профессор </a:t>
            </a:r>
            <a:r>
              <a:rPr lang="ru-RU" sz="2900" dirty="0" err="1"/>
              <a:t>Калышев</a:t>
            </a:r>
            <a:r>
              <a:rPr lang="ru-RU" sz="2900" dirty="0"/>
              <a:t> Р.С., по теме «Диабетическая </a:t>
            </a:r>
            <a:r>
              <a:rPr lang="ru-RU" sz="2900" dirty="0" err="1"/>
              <a:t>ангиопатия</a:t>
            </a:r>
            <a:r>
              <a:rPr lang="ru-RU" sz="2900" dirty="0"/>
              <a:t> нижних конечностей, синдром диабетической стопы». Результат – создание Центра Сосудистой Хирургии </a:t>
            </a:r>
            <a:r>
              <a:rPr lang="ru-RU" sz="2900" dirty="0" err="1"/>
              <a:t>КазНМУ</a:t>
            </a:r>
            <a:r>
              <a:rPr lang="ru-RU" sz="2900" dirty="0"/>
              <a:t> </a:t>
            </a:r>
            <a:r>
              <a:rPr lang="ru-RU" sz="2900" dirty="0" err="1"/>
              <a:t>им.С.Д.Асфендиярова</a:t>
            </a:r>
            <a:r>
              <a:rPr lang="ru-RU" sz="2900" dirty="0"/>
              <a:t>.</a:t>
            </a:r>
          </a:p>
          <a:p>
            <a:pPr marL="0" indent="0">
              <a:buNone/>
            </a:pPr>
            <a:r>
              <a:rPr lang="ru-RU" sz="2900" dirty="0" smtClean="0"/>
              <a:t>3. Все </a:t>
            </a:r>
            <a:r>
              <a:rPr lang="ru-RU" sz="2900" dirty="0"/>
              <a:t>зарубежные стажировки проводятся по линии Инновационной Школы «Сахарный Диабет» </a:t>
            </a:r>
            <a:r>
              <a:rPr lang="ru-RU" sz="2900" dirty="0" err="1"/>
              <a:t>КазНМУ</a:t>
            </a:r>
            <a:r>
              <a:rPr lang="ru-RU" sz="2900" dirty="0"/>
              <a:t>;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5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04900"/>
            <a:ext cx="2286000" cy="238364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1651000"/>
            <a:ext cx="2565400" cy="1948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391025"/>
            <a:ext cx="40386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Научно-практическая деятельность: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409700"/>
            <a:ext cx="5321300" cy="51299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Был разработан и утвержден в РЦРЗ (февраль 2015) «Национальный Стандарт оказания эндокринологической помощи в РК», сроки утверждения </a:t>
            </a:r>
            <a:r>
              <a:rPr lang="ru-RU" dirty="0" err="1" smtClean="0"/>
              <a:t>МЗиСР</a:t>
            </a:r>
            <a:r>
              <a:rPr lang="ru-RU" dirty="0" smtClean="0"/>
              <a:t> – ноябрь 2015 г.</a:t>
            </a:r>
          </a:p>
          <a:p>
            <a:r>
              <a:rPr lang="ru-RU" dirty="0" smtClean="0"/>
              <a:t>4-5 марта 2015 г. проведен Международный «Центрально-Азиатский </a:t>
            </a:r>
            <a:r>
              <a:rPr lang="ru-RU" dirty="0" err="1" smtClean="0"/>
              <a:t>Диабетологический</a:t>
            </a:r>
            <a:r>
              <a:rPr lang="ru-RU" dirty="0" smtClean="0"/>
              <a:t> Форум», Организаторы: </a:t>
            </a:r>
            <a:r>
              <a:rPr lang="ru-RU" dirty="0" err="1" smtClean="0"/>
              <a:t>МЗиСР</a:t>
            </a:r>
            <a:r>
              <a:rPr lang="ru-RU" dirty="0" smtClean="0"/>
              <a:t>, Центр Диабета, ИШ «Сахарный диабет», </a:t>
            </a:r>
            <a:r>
              <a:rPr lang="ru-RU" dirty="0" err="1" smtClean="0"/>
              <a:t>КазНМУ</a:t>
            </a:r>
            <a:r>
              <a:rPr lang="ru-RU" dirty="0" smtClean="0"/>
              <a:t> </a:t>
            </a:r>
            <a:r>
              <a:rPr lang="ru-RU" dirty="0" err="1" smtClean="0"/>
              <a:t>им.С.Д</a:t>
            </a:r>
            <a:r>
              <a:rPr lang="ru-RU" dirty="0" smtClean="0"/>
              <a:t>. </a:t>
            </a:r>
            <a:r>
              <a:rPr lang="ru-RU" dirty="0" err="1" smtClean="0"/>
              <a:t>Асфендиярова</a:t>
            </a:r>
            <a:r>
              <a:rPr lang="ru-RU" dirty="0" smtClean="0"/>
              <a:t>. </a:t>
            </a:r>
            <a:r>
              <a:rPr lang="ru-RU" dirty="0"/>
              <a:t>У</a:t>
            </a:r>
            <a:r>
              <a:rPr lang="ru-RU" dirty="0" smtClean="0"/>
              <a:t>частники – </a:t>
            </a:r>
            <a:r>
              <a:rPr lang="en-US" dirty="0" smtClean="0"/>
              <a:t>EASD</a:t>
            </a:r>
            <a:r>
              <a:rPr lang="ru-RU" dirty="0" smtClean="0"/>
              <a:t>, Узбекистан, Кыргызстан, Таджикистан, в качестве наблюдателей – Россия</a:t>
            </a:r>
            <a:r>
              <a:rPr lang="ru-RU" dirty="0"/>
              <a:t>,</a:t>
            </a:r>
            <a:r>
              <a:rPr lang="ru-RU" dirty="0" smtClean="0"/>
              <a:t> Япония, Македония;     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1270000"/>
            <a:ext cx="3314700" cy="512998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20637"/>
            <a:ext cx="10515600" cy="1325563"/>
          </a:xfrm>
        </p:spPr>
        <p:txBody>
          <a:bodyPr/>
          <a:lstStyle/>
          <a:p>
            <a:r>
              <a:rPr lang="ru-RU" dirty="0" smtClean="0"/>
              <a:t>Планы и перспективы: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1600" y="965200"/>
            <a:ext cx="7226300" cy="56388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Поддержка открытого (22 января, 2016)  «</a:t>
            </a:r>
            <a:r>
              <a:rPr lang="ru-RU" sz="1600" dirty="0" err="1" smtClean="0"/>
              <a:t>Алматинского</a:t>
            </a:r>
            <a:r>
              <a:rPr lang="ru-RU" sz="1600" dirty="0" smtClean="0"/>
              <a:t> Областного Центра Диабета», г. </a:t>
            </a:r>
            <a:r>
              <a:rPr lang="ru-RU" sz="1600" dirty="0" err="1" smtClean="0"/>
              <a:t>Талдыкорган</a:t>
            </a:r>
            <a:r>
              <a:rPr lang="ru-RU" sz="1600" dirty="0" smtClean="0"/>
              <a:t> , в рамках Программы развития сети региональных Центров Диабета.</a:t>
            </a:r>
          </a:p>
          <a:p>
            <a:r>
              <a:rPr lang="ru-RU" sz="1600" dirty="0" smtClean="0"/>
              <a:t>Создание </a:t>
            </a:r>
            <a:r>
              <a:rPr lang="ru-RU" sz="1600" dirty="0" err="1" smtClean="0"/>
              <a:t>Кзылординского</a:t>
            </a:r>
            <a:r>
              <a:rPr lang="ru-RU" sz="1600" dirty="0" smtClean="0"/>
              <a:t> Областного Центра Диабета», г. </a:t>
            </a:r>
            <a:r>
              <a:rPr lang="ru-RU" sz="1600" dirty="0" err="1" smtClean="0"/>
              <a:t>Кзылорда</a:t>
            </a:r>
            <a:r>
              <a:rPr lang="ru-RU" sz="1600" dirty="0" smtClean="0"/>
              <a:t> (май 2016), </a:t>
            </a:r>
            <a:r>
              <a:rPr lang="ru-RU" sz="1600" dirty="0"/>
              <a:t>в рамках Программы развития сети региональных Центров Диабета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Проведение «Центрально-Азиатского </a:t>
            </a:r>
            <a:r>
              <a:rPr lang="ru-RU" sz="1600" dirty="0" err="1" smtClean="0"/>
              <a:t>Диабетологического</a:t>
            </a:r>
            <a:r>
              <a:rPr lang="ru-RU" sz="1600" dirty="0" smtClean="0"/>
              <a:t> Форума 2016», 26-27 мая, 2016 г. </a:t>
            </a:r>
            <a:r>
              <a:rPr lang="ru-RU" sz="1600" dirty="0" err="1" smtClean="0"/>
              <a:t>КазНМУ</a:t>
            </a:r>
            <a:r>
              <a:rPr lang="ru-RU" sz="1600" dirty="0" smtClean="0"/>
              <a:t> </a:t>
            </a:r>
            <a:r>
              <a:rPr lang="ru-RU" sz="1600" dirty="0" err="1" smtClean="0"/>
              <a:t>им.С.Д.Асфендиярова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Создание на базе Инновационной Школы Координационной </a:t>
            </a:r>
            <a:r>
              <a:rPr lang="ru-RU" sz="1600" dirty="0"/>
              <a:t>Г</a:t>
            </a:r>
            <a:r>
              <a:rPr lang="ru-RU" sz="1600" dirty="0" smtClean="0"/>
              <a:t>руппы стран Центральной Азии для представления интересов в международном </a:t>
            </a:r>
            <a:r>
              <a:rPr lang="ru-RU" sz="1600" dirty="0" err="1" smtClean="0"/>
              <a:t>диабетологическом</a:t>
            </a:r>
            <a:r>
              <a:rPr lang="ru-RU" sz="1600" dirty="0" smtClean="0"/>
              <a:t> научном пространстве, с выпуском научно-практического журнала на английском языке (сентябрь 2016 г.) и проведением Центрально-Азиатского скрининга на сахарный диабет (август 2016 г.)</a:t>
            </a:r>
          </a:p>
          <a:p>
            <a:r>
              <a:rPr lang="ru-RU" sz="1600" dirty="0" smtClean="0"/>
              <a:t>Создание сосудистого отделения Центра Диабета, научная поддержка которого будет осуществляться Инновационной Школой, цель – разработка эффективных методов профилактики и комплексного лечения синдрома диабетической стопы для снижения количества ампутаций нижних конечностей в РК (июнь 2016).</a:t>
            </a:r>
          </a:p>
          <a:p>
            <a:r>
              <a:rPr lang="ru-RU" sz="1600" dirty="0" smtClean="0"/>
              <a:t>Создание Центра помповой инсулинотерапии (сентябрь 2016 г).</a:t>
            </a:r>
          </a:p>
          <a:p>
            <a:r>
              <a:rPr lang="kk-KZ" sz="1600" dirty="0" smtClean="0"/>
              <a:t>Поддержка созданного (декабрь 2015) интерактивного приложения «Управление диабетом – </a:t>
            </a:r>
            <a:r>
              <a:rPr lang="en-US" sz="1600" dirty="0" smtClean="0"/>
              <a:t>diabet24.kz</a:t>
            </a:r>
            <a:r>
              <a:rPr lang="kk-KZ" sz="1600" dirty="0" smtClean="0"/>
              <a:t>» на базе </a:t>
            </a:r>
            <a:r>
              <a:rPr lang="en-US" sz="1600" dirty="0" smtClean="0"/>
              <a:t>Android</a:t>
            </a:r>
            <a:r>
              <a:rPr lang="ru-RU" sz="1600" dirty="0"/>
              <a:t> </a:t>
            </a:r>
            <a:r>
              <a:rPr lang="ru-RU" sz="1600" dirty="0" smtClean="0"/>
              <a:t>(</a:t>
            </a:r>
            <a:r>
              <a:rPr lang="en-US" sz="1600" dirty="0" smtClean="0"/>
              <a:t>3000 </a:t>
            </a:r>
            <a:r>
              <a:rPr lang="ru-RU" sz="1600" dirty="0" smtClean="0"/>
              <a:t>участник – конец 2016 г.)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12" y="1726407"/>
            <a:ext cx="2260600" cy="20939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025" y="1828800"/>
            <a:ext cx="1983449" cy="1704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512" y="4016375"/>
            <a:ext cx="2705100" cy="1943100"/>
          </a:xfrm>
          <a:prstGeom prst="rect">
            <a:avLst/>
          </a:prstGeom>
        </p:spPr>
      </p:pic>
      <p:pic>
        <p:nvPicPr>
          <p:cNvPr id="1026" name="Picture 2" descr="C:\Users\user\Desktop\Сайт\12227797_190097134665755_85836260666120490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13" y="3955290"/>
            <a:ext cx="1819836" cy="19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kk-KZ" dirty="0" smtClean="0"/>
              <a:t>татьи и публикации: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4729163"/>
          </a:xfrm>
        </p:spPr>
        <p:txBody>
          <a:bodyPr>
            <a:normAutofit fontScale="77500" lnSpcReduction="20000"/>
          </a:bodyPr>
          <a:lstStyle/>
          <a:p>
            <a:r>
              <a:rPr lang="kk-KZ" dirty="0" smtClean="0"/>
              <a:t>В 2015 г. опубликованы 4 статьи в отечественных журналах, в разработке – 2 статьи с ИФ не менее 2.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Доклад на Экспертном Совете «Диабетическая </a:t>
            </a:r>
            <a:r>
              <a:rPr lang="ru-RU" dirty="0" err="1" smtClean="0"/>
              <a:t>полинейропатия</a:t>
            </a:r>
            <a:r>
              <a:rPr lang="ru-RU" dirty="0" smtClean="0"/>
              <a:t>», 1 февраля 2015, Дубай, ОАЭ.</a:t>
            </a:r>
          </a:p>
          <a:p>
            <a:r>
              <a:rPr lang="ru-RU" dirty="0" smtClean="0"/>
              <a:t>Доклад «</a:t>
            </a:r>
            <a:r>
              <a:rPr lang="en-US" dirty="0" smtClean="0"/>
              <a:t>Diabetes in Kazakhstan</a:t>
            </a:r>
            <a:r>
              <a:rPr lang="ru-RU" dirty="0" smtClean="0"/>
              <a:t>» на Международной Конференции (5-6 февраля) Экспертов по СД, в </a:t>
            </a:r>
            <a:r>
              <a:rPr lang="ru-RU" dirty="0" err="1" smtClean="0"/>
              <a:t>г.Тбилиси</a:t>
            </a:r>
            <a:r>
              <a:rPr lang="ru-RU" dirty="0" smtClean="0"/>
              <a:t>, Грузия. </a:t>
            </a:r>
          </a:p>
          <a:p>
            <a:r>
              <a:rPr lang="ru-RU" dirty="0" smtClean="0"/>
              <a:t>Доклад «</a:t>
            </a:r>
            <a:r>
              <a:rPr lang="en-US" dirty="0" smtClean="0"/>
              <a:t>Insulin pomp therapy</a:t>
            </a:r>
            <a:r>
              <a:rPr lang="ru-RU" dirty="0" smtClean="0"/>
              <a:t>» на Международной Конференции </a:t>
            </a:r>
            <a:r>
              <a:rPr lang="en-US" dirty="0" smtClean="0"/>
              <a:t>ADTT</a:t>
            </a:r>
            <a:r>
              <a:rPr lang="ru-RU" dirty="0" smtClean="0"/>
              <a:t> в </a:t>
            </a:r>
            <a:r>
              <a:rPr lang="ru-RU" dirty="0" err="1" smtClean="0"/>
              <a:t>г.Париж</a:t>
            </a:r>
            <a:r>
              <a:rPr lang="ru-RU" dirty="0" smtClean="0"/>
              <a:t>, Франция (24-25 февраля 2015). </a:t>
            </a:r>
          </a:p>
          <a:p>
            <a:r>
              <a:rPr lang="ru-RU" dirty="0" smtClean="0"/>
              <a:t>4 доклада на </a:t>
            </a:r>
            <a:r>
              <a:rPr lang="en-US" dirty="0" smtClean="0"/>
              <a:t>CADF</a:t>
            </a:r>
            <a:r>
              <a:rPr lang="ru-RU" dirty="0" smtClean="0"/>
              <a:t>-2015, в г. Алматы, Казахстан (4-5 марта).</a:t>
            </a:r>
          </a:p>
          <a:p>
            <a:r>
              <a:rPr lang="ru-RU" dirty="0" smtClean="0"/>
              <a:t>Доклад на Экспертном Совете стран СНГ (23-24 мая), </a:t>
            </a:r>
            <a:r>
              <a:rPr lang="ru-RU" dirty="0" err="1" smtClean="0"/>
              <a:t>г.Минск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Доклад на </a:t>
            </a:r>
            <a:r>
              <a:rPr lang="en-US" dirty="0" smtClean="0"/>
              <a:t>EASD</a:t>
            </a:r>
            <a:r>
              <a:rPr lang="kk-KZ" dirty="0" smtClean="0"/>
              <a:t>, «</a:t>
            </a:r>
            <a:r>
              <a:rPr lang="en-US" dirty="0" smtClean="0"/>
              <a:t>DM in Kazakhstan</a:t>
            </a:r>
            <a:r>
              <a:rPr lang="ru-RU" dirty="0" smtClean="0"/>
              <a:t>»</a:t>
            </a:r>
            <a:r>
              <a:rPr lang="en-US" dirty="0" smtClean="0"/>
              <a:t>, 12-14 </a:t>
            </a:r>
            <a:r>
              <a:rPr lang="ru-RU" dirty="0" smtClean="0"/>
              <a:t>сентября</a:t>
            </a:r>
            <a:r>
              <a:rPr lang="kk-KZ" dirty="0" smtClean="0"/>
              <a:t> 2015, г.Стокгольм, Швеция.</a:t>
            </a:r>
          </a:p>
          <a:p>
            <a:r>
              <a:rPr lang="en-US" b="1" dirty="0"/>
              <a:t>The role of clinical protocols in addressing the burden of disease</a:t>
            </a:r>
            <a:r>
              <a:rPr lang="ru-RU" dirty="0"/>
              <a:t>, </a:t>
            </a:r>
            <a:r>
              <a:rPr lang="en-US" dirty="0"/>
              <a:t>G-I-N Conference 2015, 7-10 October, Amsterdam, The Netherlands</a:t>
            </a:r>
            <a:r>
              <a:rPr lang="en-US" dirty="0" smtClean="0"/>
              <a:t>.</a:t>
            </a:r>
            <a:r>
              <a:rPr lang="ru-RU" dirty="0" smtClean="0"/>
              <a:t> – стендовый доклад.</a:t>
            </a:r>
            <a:endParaRPr lang="en-US" dirty="0"/>
          </a:p>
          <a:p>
            <a:r>
              <a:rPr lang="kk-KZ" dirty="0" smtClean="0"/>
              <a:t>5 докладов на региональных конференциях РК.</a:t>
            </a:r>
          </a:p>
          <a:p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val="21028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875</Words>
  <Application>Microsoft Office PowerPoint</Application>
  <PresentationFormat>Широкоэкранный</PresentationFormat>
  <Paragraphs>74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3_Office Theme</vt:lpstr>
      <vt:lpstr>Центр Диабета ОУК КазНМУ им.С.Д.Асфендиярова: развитие и перспективы</vt:lpstr>
      <vt:lpstr>О Центре Диабета</vt:lpstr>
      <vt:lpstr>Центр диабета: клиническая деятельность</vt:lpstr>
      <vt:lpstr>Центр Диабета:  научная деятельность</vt:lpstr>
      <vt:lpstr>Центр Диабета: Образование</vt:lpstr>
      <vt:lpstr>Научно-практическая деятельность:</vt:lpstr>
      <vt:lpstr>Планы и перспективы:</vt:lpstr>
      <vt:lpstr>Cтатьи и публикации: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Диабета</dc:title>
  <dc:creator>Zhanay Akanov</dc:creator>
  <cp:lastModifiedBy>User</cp:lastModifiedBy>
  <cp:revision>33</cp:revision>
  <cp:lastPrinted>2016-04-11T19:17:27Z</cp:lastPrinted>
  <dcterms:created xsi:type="dcterms:W3CDTF">2014-10-02T05:20:27Z</dcterms:created>
  <dcterms:modified xsi:type="dcterms:W3CDTF">2016-04-11T19:17:38Z</dcterms:modified>
</cp:coreProperties>
</file>