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18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8E539-1597-4838-BB67-5CD55FB7574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2322C-905A-4591-97B8-64382CC5CF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6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9" r:id="rId1"/>
    <p:sldLayoutId id="2147484490" r:id="rId2"/>
    <p:sldLayoutId id="2147484491" r:id="rId3"/>
    <p:sldLayoutId id="2147484492" r:id="rId4"/>
    <p:sldLayoutId id="2147484493" r:id="rId5"/>
    <p:sldLayoutId id="2147484494" r:id="rId6"/>
    <p:sldLayoutId id="2147484495" r:id="rId7"/>
    <p:sldLayoutId id="2147484496" r:id="rId8"/>
    <p:sldLayoutId id="2147484497" r:id="rId9"/>
    <p:sldLayoutId id="2147484498" r:id="rId10"/>
    <p:sldLayoutId id="21474844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648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План Клинического Совета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2015-2016 учебный год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804213"/>
              </p:ext>
            </p:extLst>
          </p:nvPr>
        </p:nvGraphicFramePr>
        <p:xfrm>
          <a:off x="179512" y="1196752"/>
          <a:ext cx="8638607" cy="5544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363"/>
                <a:gridCol w="4961061"/>
                <a:gridCol w="946015"/>
                <a:gridCol w="2405168"/>
              </a:tblGrid>
              <a:tr h="456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проведения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 исполнитель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</a:tr>
              <a:tr h="240902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Итоги лечебной деятельности клинических кафедр за 2014-2015 учебный год</a:t>
                      </a: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Утверждение плана работы и состава Клинического Совета </a:t>
                      </a: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Утверждение перечня документов клинических кафедр</a:t>
                      </a:r>
                      <a:r>
                        <a:rPr lang="kk-KZ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отражающих лечебную работу ППС</a:t>
                      </a: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новых правилах присуждения сертификатов специалиста и квалификационных категорий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- 2015 г.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ДКР </a:t>
                      </a:r>
                      <a:r>
                        <a:rPr lang="ru-RU" sz="15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Балмуханова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А.В.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</a:tr>
              <a:tr h="267878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Итоги производственной практики </a:t>
                      </a:r>
                      <a:r>
                        <a:rPr lang="kk-KZ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«Помощник врача-ординатора» у студентов 4 курса специальности «ОМ»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Возможности и перспективы деятельности Университетской клиники «Аксай» 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Дистанционные методы проведения семинаров, конференций и мастер-классов 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-2016 г.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Декан факультета ОМ </a:t>
                      </a:r>
                      <a:r>
                        <a:rPr lang="ru-RU" sz="15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Джумашева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УК Аксай Брежнева И.В.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департамента дистанционного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обучения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Ходжиева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А.Б.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001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884069"/>
              </p:ext>
            </p:extLst>
          </p:nvPr>
        </p:nvGraphicFramePr>
        <p:xfrm>
          <a:off x="179512" y="332656"/>
          <a:ext cx="8784976" cy="6279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891"/>
                <a:gridCol w="4680355"/>
                <a:gridCol w="1319946"/>
                <a:gridCol w="2452784"/>
              </a:tblGrid>
              <a:tr h="558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проведения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 исполнитель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</a:tr>
              <a:tr h="2105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Внедрение новых методов диагностики и лечения на клинических кафедрах: бакалавриат, интернатура, резидентура, повышение квалификации </a:t>
                      </a:r>
                      <a:endParaRPr lang="kk-KZ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kk-KZ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«Диабета» – состояние, проблемы, перспективы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-2016 г.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Рабочая группа</a:t>
                      </a: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проф. Шопаева Г.К.,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доц.</a:t>
                      </a: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Нургалиева Г.К.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ГКЛДПР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Касымова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С.Ж.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центра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Аканов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Ж.А.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</a:tr>
              <a:tr h="361532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Внедрение клинических протоколов в учебный процесс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Анкетирование руководителей ЛПУ «Оценка и эффективность деятельности ППС на клинических базах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 по клинической работе кафедры интернатуры и резидентуры по неврологии за последние три года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 по Клиническому Совету за 2015-2016 учебный год. Реализация решений Клинического Совета.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2016 г.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оцент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Калиева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М.М.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ЦМАКО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Зав.кафедрой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Каменова С.У.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ДКР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Балмуханова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А.В.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997" marR="359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3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5760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kk-KZ" sz="2800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 Клинического Совета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057501"/>
              </p:ext>
            </p:extLst>
          </p:nvPr>
        </p:nvGraphicFramePr>
        <p:xfrm>
          <a:off x="179512" y="692697"/>
          <a:ext cx="8712968" cy="5904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528"/>
                <a:gridCol w="8200440"/>
              </a:tblGrid>
              <a:tr h="318953">
                <a:tc>
                  <a:txBody>
                    <a:bodyPr/>
                    <a:lstStyle/>
                    <a:p>
                      <a:pPr marR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361174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R="704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Нурманбетова Фарида Нусипжановна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318953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R="704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Балмуханова Айгуль Владимировна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318953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35660" algn="l"/>
                        </a:tabLst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Айдаргалиева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Назипа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Ермухамбетовна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318953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35660" algn="l"/>
                        </a:tabLst>
                        <a:defRPr/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Абуджазар Усама Мухамедович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318953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7048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Балтабеков Нурлан Турсынович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318953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7048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Божбанбаева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Нишангуль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Сейтбековна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370929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7048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Брежнева Ирина Владимировна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318953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7048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Джарбусынова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Ботагоз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Бинешовна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318953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7048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Дуйсенова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Аманкуль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Куандыковна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318953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R="704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Есенжанова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</a:t>
                      </a: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ульшат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усреповна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318953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7048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Еспергенова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Тогжан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Сагынышовна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318953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Жолдыбай Жамиля Жолдыбаевна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318953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R="704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Жартыбаев Рахмет Нокеевич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825" marR="44825" marT="0" marB="0"/>
                </a:tc>
              </a:tr>
              <a:tr h="318953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7048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Жанталинова Нуржамал Асеновна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825" marR="44825" marT="0" marB="0"/>
                </a:tc>
              </a:tr>
              <a:tr h="388254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R="704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Искаков Бауыржан Самикович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318953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7048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Иманбаева Жайсан Абильсеитовна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318953">
                <a:tc>
                  <a:txBody>
                    <a:bodyPr/>
                    <a:lstStyle/>
                    <a:p>
                      <a:pPr marL="0" marR="704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7048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Испаева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Жанат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Бахытовна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6679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274890"/>
              </p:ext>
            </p:extLst>
          </p:nvPr>
        </p:nvGraphicFramePr>
        <p:xfrm>
          <a:off x="179512" y="260648"/>
          <a:ext cx="8712968" cy="6408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758"/>
                <a:gridCol w="8117210"/>
              </a:tblGrid>
              <a:tr h="456202">
                <a:tc>
                  <a:txBody>
                    <a:bodyPr/>
                    <a:lstStyle/>
                    <a:p>
                      <a:pPr marR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5" marR="44825" marT="0" marB="0"/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825" marR="44825" marT="0" marB="0"/>
                </a:tc>
              </a:tr>
              <a:tr h="402553">
                <a:tc>
                  <a:txBody>
                    <a:bodyPr/>
                    <a:lstStyle/>
                    <a:p>
                      <a:pPr marL="0" marR="70485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5" marR="4482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Исраилова Венера Карыпбековна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825" marR="44825" marT="0" marB="0"/>
                </a:tc>
              </a:tr>
              <a:tr h="402553">
                <a:tc>
                  <a:txBody>
                    <a:bodyPr/>
                    <a:lstStyle/>
                    <a:p>
                      <a:pPr marL="0" marR="70485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5" marR="4482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Каменова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Салтанат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Уалихановна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825" marR="44825" marT="0" marB="0"/>
                </a:tc>
              </a:tr>
              <a:tr h="443425">
                <a:tc>
                  <a:txBody>
                    <a:bodyPr/>
                    <a:lstStyle/>
                    <a:p>
                      <a:pPr marL="0" marR="70485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5" marR="44825" marT="0" marB="0"/>
                </a:tc>
                <a:tc>
                  <a:txBody>
                    <a:bodyPr/>
                    <a:lstStyle/>
                    <a:p>
                      <a:pPr marL="0" marR="7048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Катарбаев Адиль Каирбекович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825" marR="44825" marT="0" marB="0"/>
                </a:tc>
              </a:tr>
              <a:tr h="379295">
                <a:tc>
                  <a:txBody>
                    <a:bodyPr/>
                    <a:lstStyle/>
                    <a:p>
                      <a:pPr marL="0" marR="70485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5" marR="44825" marT="0" marB="0"/>
                </a:tc>
                <a:tc>
                  <a:txBody>
                    <a:bodyPr/>
                    <a:lstStyle/>
                    <a:p>
                      <a:pPr marL="0" marR="7048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Калиева Лира </a:t>
                      </a: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Каббасовна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825" marR="44825" marT="0" marB="0"/>
                </a:tc>
              </a:tr>
              <a:tr h="421046">
                <a:tc>
                  <a:txBody>
                    <a:bodyPr/>
                    <a:lstStyle/>
                    <a:p>
                      <a:pPr marL="0" marR="70485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5" marR="44825" marT="0" marB="0"/>
                </a:tc>
                <a:tc>
                  <a:txBody>
                    <a:bodyPr/>
                    <a:lstStyle/>
                    <a:p>
                      <a:pPr marR="704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Кайдаров Бахыт Касенович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825" marR="44825" marT="0" marB="0"/>
                </a:tc>
              </a:tr>
              <a:tr h="449011">
                <a:tc>
                  <a:txBody>
                    <a:bodyPr/>
                    <a:lstStyle/>
                    <a:p>
                      <a:pPr marL="0" marR="70485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5" marR="44825" marT="0" marB="0"/>
                </a:tc>
                <a:tc>
                  <a:txBody>
                    <a:bodyPr/>
                    <a:lstStyle/>
                    <a:p>
                      <a:pPr marL="0" marR="7048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Карибаева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Дина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Орынбасаровна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825" marR="44825" marT="0" marB="0"/>
                </a:tc>
              </a:tr>
              <a:tr h="434640">
                <a:tc>
                  <a:txBody>
                    <a:bodyPr/>
                    <a:lstStyle/>
                    <a:p>
                      <a:pPr marL="0" marR="70485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5" marR="44825" marT="0" marB="0"/>
                </a:tc>
                <a:tc>
                  <a:txBody>
                    <a:bodyPr/>
                    <a:lstStyle/>
                    <a:p>
                      <a:pPr marL="0" marR="7048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Култаев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Малик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Сайрамбаевич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25" marR="44825" marT="0" marB="0"/>
                </a:tc>
              </a:tr>
              <a:tr h="412390">
                <a:tc>
                  <a:txBody>
                    <a:bodyPr/>
                    <a:lstStyle/>
                    <a:p>
                      <a:pPr marL="0" marR="70485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5" marR="44825" marT="0" marB="0"/>
                </a:tc>
                <a:tc>
                  <a:txBody>
                    <a:bodyPr/>
                    <a:lstStyle/>
                    <a:p>
                      <a:pPr marL="0" marR="7048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Муканов Марат Умирбекович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825" marR="44825" marT="0" marB="0"/>
                </a:tc>
              </a:tr>
              <a:tr h="412390">
                <a:tc>
                  <a:txBody>
                    <a:bodyPr/>
                    <a:lstStyle/>
                    <a:p>
                      <a:pPr marL="0" marR="70485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5" marR="44825" marT="0" marB="0"/>
                </a:tc>
                <a:tc>
                  <a:txBody>
                    <a:bodyPr/>
                    <a:lstStyle/>
                    <a:p>
                      <a:pPr marL="0" marR="7048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Нургалиева Гульзада Кажигереевна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25" marR="44825" marT="0" marB="0"/>
                </a:tc>
              </a:tr>
              <a:tr h="469504">
                <a:tc>
                  <a:txBody>
                    <a:bodyPr/>
                    <a:lstStyle/>
                    <a:p>
                      <a:pPr marL="0" marR="70485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5" marR="44825" marT="0" marB="0"/>
                </a:tc>
                <a:tc>
                  <a:txBody>
                    <a:bodyPr/>
                    <a:lstStyle/>
                    <a:p>
                      <a:pPr marR="704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Нурушева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Софья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Мухитовна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426245">
                <a:tc>
                  <a:txBody>
                    <a:bodyPr/>
                    <a:lstStyle/>
                    <a:p>
                      <a:pPr marL="0" marR="70485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5" marR="44825" marT="0" marB="0"/>
                </a:tc>
                <a:tc>
                  <a:txBody>
                    <a:bodyPr/>
                    <a:lstStyle/>
                    <a:p>
                      <a:pPr marR="704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Ормантаев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Алмас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Камалович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542" marR="33542" marT="0" marB="0"/>
                </a:tc>
              </a:tr>
              <a:tr h="463475">
                <a:tc>
                  <a:txBody>
                    <a:bodyPr/>
                    <a:lstStyle/>
                    <a:p>
                      <a:pPr marL="0" marR="70485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5" marR="44825" marT="0" marB="0"/>
                </a:tc>
                <a:tc>
                  <a:txBody>
                    <a:bodyPr/>
                    <a:lstStyle/>
                    <a:p>
                      <a:pPr marL="0" marR="7048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Ракишева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Анара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Садуакасовна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825" marR="44825" marT="0" marB="0"/>
                </a:tc>
              </a:tr>
              <a:tr h="423591">
                <a:tc>
                  <a:txBody>
                    <a:bodyPr/>
                    <a:lstStyle/>
                    <a:p>
                      <a:pPr marL="0" marR="70485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5" marR="4482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35660" algn="l"/>
                        </a:tabLst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Рысулы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Мустафа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Рысулович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825" marR="44825" marT="0" marB="0"/>
                </a:tc>
              </a:tr>
              <a:tr h="412390">
                <a:tc>
                  <a:txBody>
                    <a:bodyPr/>
                    <a:lstStyle/>
                    <a:p>
                      <a:pPr marL="0" marR="70485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5" marR="4482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35660" algn="l"/>
                        </a:tabLst>
                        <a:defRPr/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Чингаева Гульнар Нуртасовна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825" marR="448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2639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ПЕРЕЧЕНЬ ДОКУМЕНТОВ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учета лечебной работы сотрудников клинических кафедр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47500" lnSpcReduction="20000"/>
          </a:bodyPr>
          <a:lstStyle/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Договор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 клинической базой</a:t>
            </a:r>
          </a:p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Комплексный план работы кафедры с клинической базой на 2015-2016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Индивидуальный план работы, с указанием лечебной нагрузки на учебный год</a:t>
            </a:r>
          </a:p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График обхода зав. кафедрой, профессоров, доцентов в курируемых и др. отделениях</a:t>
            </a:r>
          </a:p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Документ о закреплении за ассистентами отделений, заверенный зав. кафедрой, зам. главного врача или зав. отделением</a:t>
            </a:r>
          </a:p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График ночных дежурств, график работы сотрудников на период отпусков (приказы).</a:t>
            </a:r>
          </a:p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Индивидуальный журнал учета лечебной работы (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курации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консультации, операции и т.д.)</a:t>
            </a:r>
          </a:p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Отчет по клинической работе кафедры (за предыдущие годы)</a:t>
            </a:r>
          </a:p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Планы проведения тематических конференций, лекций и т.д. в базовом учреждении (протоколы)</a:t>
            </a:r>
          </a:p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Акты внедрений инновационных технологий по диагностике и лечению в базовых учреждениях (анализ эффективности внедрений)</a:t>
            </a:r>
          </a:p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Для кафедр хирургического профиля - документы по учету объема оперативных вмешательств с указанием видов операции по категории сложности, с подведением итогов в месяц и за год (журнал учета операций с указанием № истории болезни).</a:t>
            </a:r>
          </a:p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Нормативная документация по специальности (стандарты диагностики и лечения, приказы, распоряжения и т.д.)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74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7056784"/>
          </a:xfrm>
        </p:spPr>
        <p:txBody>
          <a:bodyPr>
            <a:normAutofit fontScale="55000" lnSpcReduction="20000"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Анализ проводимых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анкетирований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среди сотрудников базовой клиники и больных, по результатам деятельности кафедры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Мониторинг показателей качества лечебной работы сотрудников кафедры: выздоровление – в %, улучшение – %, без перемен – %, осложнение – %, летальность- %.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График консультативной помощи в других ЛПУ г. Алматы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(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фамилия сотрудника, где, когда, запись в журнале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График участия сотрудников кафедры в постоянно действующей комиссии больницы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(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ФИО сотрудника, копии приказов по клинической базе)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Подтверждающий документ о пройденных тематических усовершенствованиях за год (госзаказ, платно, копии направлений из деканата ФПК)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Участие сотрудников кафедр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в работе Департамента по клинической работе, филиалов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Департаментов здравоохранения по г. Алматы и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Алматинской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области за отчетный год (копии приказа)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Документы об участии сотрудников кафедры в обсуждении вопросов, связанных с деятельностью клинической базы (приложить подтверждающий документ)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Методические рекомендации изданные сотрудниками кафедры для врачей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Квалификация сотрудников кафедры (высшая, первая, вторая, нет категории - приложить копии свидетельств о категории)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План-график прохождения повышения квалификации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Копии диплома, сертификата специалиста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212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2581</TotalTime>
  <Words>707</Words>
  <Application>Microsoft Office PowerPoint</Application>
  <PresentationFormat>Экран (4:3)</PresentationFormat>
  <Paragraphs>144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Главная</vt:lpstr>
      <vt:lpstr>         План Клинического Совета  на 2015-2016 учебный год</vt:lpstr>
      <vt:lpstr>Презентация PowerPoint</vt:lpstr>
      <vt:lpstr>  Состав Клинического Совета </vt:lpstr>
      <vt:lpstr>Презентация PowerPoint</vt:lpstr>
      <vt:lpstr>            ПЕРЕЧЕНЬ ДОКУМЕНТОВ  для учета лечебной работы сотрудников клинических кафедр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user</cp:lastModifiedBy>
  <cp:revision>173</cp:revision>
  <cp:lastPrinted>2015-10-06T06:23:01Z</cp:lastPrinted>
  <dcterms:created xsi:type="dcterms:W3CDTF">2015-09-17T11:13:11Z</dcterms:created>
  <dcterms:modified xsi:type="dcterms:W3CDTF">2015-10-07T09:23:39Z</dcterms:modified>
</cp:coreProperties>
</file>