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70" r:id="rId6"/>
    <p:sldId id="26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307" autoAdjust="0"/>
  </p:normalViewPr>
  <p:slideViewPr>
    <p:cSldViewPr>
      <p:cViewPr varScale="1">
        <p:scale>
          <a:sx n="76" d="100"/>
          <a:sy n="76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F0882-BA77-4368-922F-C489D0A3DE05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21ADD-06BE-4B36-9510-5D98B2D6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2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21ADD-06BE-4B36-9510-5D98B2D6C72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7945D4-6CAC-4618-9345-B83A351ED85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E258AC-4791-45EC-BBF6-0C6BBA33F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41045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и результаты выездной производственной практики студентов 4 курса специальности «общая медицина»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921896"/>
            <a:ext cx="7740352" cy="936104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Декан факультета общей медицины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Джумашева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Р.Т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Отсутствие  какого-либо блока  в клинике и переход в другую клинику занимает время,  не успевали привыкнуть и т.д. 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было обеспечено проживание, приходилось снимать квартиру.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Ежедневные поездки  в клиники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Алматинской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области.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Недоброжелательность со стороны медперсонала больниц.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Недостатки организации производственной практики по мнению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Самостоятельность.</a:t>
            </a:r>
          </a:p>
          <a:p>
            <a:pPr lvl="0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Доверие.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Доступ к пациентам.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Отработка практических навыков.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Коллегиальное  отношение  врачей.</a:t>
            </a:r>
          </a:p>
          <a:p>
            <a:pPr marL="109728" lvl="0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effectLst/>
                <a:latin typeface="Times New Roman" pitchFamily="18" charset="0"/>
                <a:cs typeface="Times New Roman" pitchFamily="18" charset="0"/>
              </a:rPr>
              <a:t>Положительные стороны выездной практики по мнению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49280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Выездная производственная практика студентов   «Помощника врача-ординатора»  получила положительный отклик со стороны студентов.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Тем не менее, 6% студентов дали  неудовлетворительную оценку </a:t>
            </a:r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организации  производственной  практики в Алматинской области и еще 6% оценили на «удовлетворительно». Только 73% студентов в  Алматинской области отработали практические навыки соответственно программе по всем 4-м блокам,   21% студентов – частично, 4% студентов  вообще не получили такой возможности. Все это отразилось и на оценке объективности дифзачета.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Необходимо отметить и о трудностях с жильем для городских студентов, которые были распределены в ближние районы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Алматинской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области. Студентам приходилось ежедневно ездить 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Капчагай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Узун-Агач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Карагайлы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Талгар и др. или  снимать там жилье.  В некоторых больницах  были не все отделения, и студентам приходилось переходить в другую клинику.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Таким образом,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525658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Заранее заключать договора с регионами, желательно сразу на 2-3 года.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Заключать договора с многопрофильными больницами.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Нужен отдел занимающийся практикой.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Городских студентов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желательно оставить в городе  т.к. были проблемы с жильем и проездом.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Благодарю за внимание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606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Положение об организации и проведении практики студентов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имени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С.Д.Асфендиярова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 30.04.2012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Типовая учебная программа  по производственной практике помощника врача-ординатора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курса по специальности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5В130100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Общая медицина (Астана 2010г).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практика «Помощник врача ординатора»   - 144 час.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Дневник разработан коллективом сотрудников, ответственных за производственную практику по кафедрам: Красновой С.А. (внутренние болезни №2,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Оналбаевой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Б.Ж. (детские болезни №1),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Джаркинбековой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Г.К. (акушерства и гинекологии №1),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Еликбаевым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А.М. (хирургических болезней № 1 ).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Встреча со студентами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Дневник по ПП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Договоры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Посещение студентов  в регионах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дифзачета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Организационные мероприятия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242290"/>
              </p:ext>
            </p:extLst>
          </p:nvPr>
        </p:nvGraphicFramePr>
        <p:xfrm>
          <a:off x="0" y="188640"/>
          <a:ext cx="9144000" cy="567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60"/>
                <a:gridCol w="3747540"/>
              </a:tblGrid>
              <a:tr h="6446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студентов по областям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704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450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28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область</a:t>
                      </a:r>
                      <a:endParaRPr lang="ru-RU" sz="28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503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ЮКО</a:t>
                      </a:r>
                      <a:endParaRPr lang="ru-RU" sz="28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910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Кызылординская</a:t>
                      </a:r>
                      <a:r>
                        <a:rPr lang="ru-RU" sz="28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область</a:t>
                      </a:r>
                      <a:endParaRPr lang="ru-RU" sz="28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Жамбылская</a:t>
                      </a:r>
                      <a:r>
                        <a:rPr lang="ru-RU" sz="28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область</a:t>
                      </a:r>
                      <a:endParaRPr lang="ru-RU" sz="28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28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индивидуальному</a:t>
                      </a:r>
                      <a:r>
                        <a:rPr lang="kk-KZ" sz="2800" b="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договору</a:t>
                      </a:r>
                      <a:endParaRPr lang="ru-RU" sz="28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5470">
                <a:tc gridSpan="2">
                  <a:txBody>
                    <a:bodyPr/>
                    <a:lstStyle/>
                    <a:p>
                      <a:pPr algn="ctr"/>
                      <a:endParaRPr lang="kk-KZ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903 студентов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00031"/>
              </p:ext>
            </p:extLst>
          </p:nvPr>
        </p:nvGraphicFramePr>
        <p:xfrm>
          <a:off x="-1" y="1268760"/>
          <a:ext cx="9144001" cy="446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750"/>
                <a:gridCol w="1325850"/>
                <a:gridCol w="2118691"/>
                <a:gridCol w="1873393"/>
                <a:gridCol w="1494317"/>
              </a:tblGrid>
              <a:tr h="1208533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Качествен. показатель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93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Казахское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3,63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93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Русскоязычное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9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3,66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661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дифференцированного зачета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ПП 4 курса за 2014-15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27851"/>
              </p:ext>
            </p:extLst>
          </p:nvPr>
        </p:nvGraphicFramePr>
        <p:xfrm>
          <a:off x="-2" y="620687"/>
          <a:ext cx="9144000" cy="597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784"/>
                <a:gridCol w="1795333"/>
                <a:gridCol w="1092813"/>
                <a:gridCol w="1191269"/>
                <a:gridCol w="1317801"/>
              </a:tblGrid>
              <a:tr h="122569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Оцените организацию  производственной  практики    по 5-балльной шкале?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71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«5»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«4»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«3»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«2»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82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Алматинская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28%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19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ЮКО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82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Кызылординская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83%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82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Жамбылская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84%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 студентов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45080"/>
              </p:ext>
            </p:extLst>
          </p:nvPr>
        </p:nvGraphicFramePr>
        <p:xfrm>
          <a:off x="0" y="188640"/>
          <a:ext cx="9144000" cy="626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370"/>
                <a:gridCol w="1732832"/>
                <a:gridCol w="2280041"/>
                <a:gridCol w="1378757"/>
              </a:tblGrid>
              <a:tr h="2136000">
                <a:tc gridSpan="4">
                  <a:txBody>
                    <a:bodyPr/>
                    <a:lstStyle/>
                    <a:p>
                      <a:r>
                        <a:rPr lang="kk-KZ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k-KZ" sz="2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Удалось ли Вам во время практики отработать все практические навыки соответственно программе по всем 4-м блокам?</a:t>
                      </a:r>
                      <a:endParaRPr lang="ru-RU" sz="2800" b="1" i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96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latin typeface="Times New Roman"/>
                          <a:ea typeface="Times New Roman"/>
                        </a:rPr>
                        <a:t>«Да»</a:t>
                      </a:r>
                      <a:endParaRPr lang="ru-RU" sz="2400" b="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latin typeface="Times New Roman"/>
                          <a:ea typeface="Times New Roman"/>
                        </a:rPr>
                        <a:t>«Частично»</a:t>
                      </a:r>
                      <a:endParaRPr lang="ru-RU" sz="2400" b="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latin typeface="Times New Roman"/>
                          <a:ea typeface="Times New Roman"/>
                        </a:rPr>
                        <a:t>«Нет»</a:t>
                      </a:r>
                      <a:endParaRPr lang="ru-RU" sz="2400" b="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79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Алматинская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73%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23%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68580" marR="68580" marT="0" marB="0"/>
                </a:tc>
              </a:tr>
              <a:tr h="5052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ЮКО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79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Кызылординская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i="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86%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14%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79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Жамбылская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>
                          <a:latin typeface="Times New Roman"/>
                          <a:ea typeface="Times New Roman"/>
                        </a:rPr>
                        <a:t>91%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latin typeface="Times New Roman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99812"/>
              </p:ext>
            </p:extLst>
          </p:nvPr>
        </p:nvGraphicFramePr>
        <p:xfrm>
          <a:off x="323528" y="404664"/>
          <a:ext cx="8640962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7"/>
                <a:gridCol w="1512168"/>
                <a:gridCol w="1584176"/>
                <a:gridCol w="1274976"/>
                <a:gridCol w="1245305"/>
              </a:tblGrid>
              <a:tr h="1518535">
                <a:tc gridSpan="5">
                  <a:txBody>
                    <a:bodyPr/>
                    <a:lstStyle/>
                    <a:p>
                      <a:pPr lvl="0" algn="ctr"/>
                      <a:r>
                        <a:rPr lang="kk-KZ" sz="28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Оцените объективность приема дифзачета по практике по 5-балльной шкале?</a:t>
                      </a:r>
                      <a:endParaRPr lang="ru-RU" sz="2800" b="1" i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166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457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Алматинская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82%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14%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3%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270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ЮКО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85%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13%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457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Кызылординская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 область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91%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457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Жамбылская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94%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6%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180720"/>
              </p:ext>
            </p:extLst>
          </p:nvPr>
        </p:nvGraphicFramePr>
        <p:xfrm>
          <a:off x="1" y="-1"/>
          <a:ext cx="9144000" cy="594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354"/>
                <a:gridCol w="1574602"/>
                <a:gridCol w="2046982"/>
                <a:gridCol w="1732062"/>
              </a:tblGrid>
              <a:tr h="1109867">
                <a:tc gridSpan="4">
                  <a:txBody>
                    <a:bodyPr/>
                    <a:lstStyle/>
                    <a:p>
                      <a:pPr lvl="0" algn="ctr"/>
                      <a:r>
                        <a:rPr lang="kk-KZ" sz="32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решалась  проблема жилья </a:t>
                      </a:r>
                    </a:p>
                    <a:p>
                      <a:pPr lvl="0" algn="ctr"/>
                      <a:r>
                        <a:rPr lang="kk-KZ" sz="32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 время выездной практики?</a:t>
                      </a:r>
                      <a:endParaRPr lang="ru-RU" sz="32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88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Жил дома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Снимал квартиру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Другое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98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Алматинская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67%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</a:rPr>
                        <a:t>24%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493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ЮКО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94%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2%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4%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98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Кызылординская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96%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3%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</a:rPr>
                        <a:t>1%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98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latin typeface="Times New Roman"/>
                          <a:ea typeface="Times New Roman"/>
                        </a:rPr>
                        <a:t>Жамбылская</a:t>
                      </a:r>
                      <a:r>
                        <a:rPr lang="ru-RU" sz="28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28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96%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2%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2%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</TotalTime>
  <Words>576</Words>
  <Application>Microsoft Office PowerPoint</Application>
  <PresentationFormat>Экран (4:3)</PresentationFormat>
  <Paragraphs>189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Организация и результаты выездной производственной практики студентов 4 курса специальности «общая медицина»   </vt:lpstr>
      <vt:lpstr>Презентация PowerPoint</vt:lpstr>
      <vt:lpstr>Организационные мероприятия</vt:lpstr>
      <vt:lpstr>Презентация PowerPoint</vt:lpstr>
      <vt:lpstr>Результаты дифференцированного зачета  по ПП 4 курса за 2014-15 уч.год</vt:lpstr>
      <vt:lpstr>Анкетирование студентов</vt:lpstr>
      <vt:lpstr>Презентация PowerPoint</vt:lpstr>
      <vt:lpstr>Презентация PowerPoint</vt:lpstr>
      <vt:lpstr>Презентация PowerPoint</vt:lpstr>
      <vt:lpstr>Недостатки организации производственной практики по мнению студентов </vt:lpstr>
      <vt:lpstr>Положительные стороны выездной практики по мнению студентов </vt:lpstr>
      <vt:lpstr>Таким образом,</vt:lpstr>
      <vt:lpstr>Выводы:</vt:lpstr>
      <vt:lpstr>Благодарю за внимание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выездной практике 4 курса</dc:title>
  <dc:creator>user</dc:creator>
  <cp:lastModifiedBy>User</cp:lastModifiedBy>
  <cp:revision>93</cp:revision>
  <cp:lastPrinted>2016-02-08T03:51:49Z</cp:lastPrinted>
  <dcterms:created xsi:type="dcterms:W3CDTF">2016-01-18T05:00:55Z</dcterms:created>
  <dcterms:modified xsi:type="dcterms:W3CDTF">2016-02-10T19:03:26Z</dcterms:modified>
</cp:coreProperties>
</file>